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sigs" ContentType="application/vnd.openxmlformats-package.digital-signature-origin"/>
  <Override PartName="/ppt/presentation.xml" ContentType="application/vnd.openxmlformats-officedocument.presentationml.presentation.main+xml"/>
  <Override PartName="/ppt/slides/slide5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2"/>
  </p:notesMasterIdLst>
  <p:handoutMasterIdLst>
    <p:handoutMasterId r:id="rId63"/>
  </p:handoutMasterIdLst>
  <p:sldIdLst>
    <p:sldId id="256" r:id="rId2"/>
    <p:sldId id="327" r:id="rId3"/>
    <p:sldId id="258" r:id="rId4"/>
    <p:sldId id="330" r:id="rId5"/>
    <p:sldId id="259" r:id="rId6"/>
    <p:sldId id="324" r:id="rId7"/>
    <p:sldId id="325" r:id="rId8"/>
    <p:sldId id="278" r:id="rId9"/>
    <p:sldId id="261" r:id="rId10"/>
    <p:sldId id="333" r:id="rId11"/>
    <p:sldId id="281" r:id="rId12"/>
    <p:sldId id="312" r:id="rId13"/>
    <p:sldId id="313" r:id="rId14"/>
    <p:sldId id="314" r:id="rId15"/>
    <p:sldId id="332" r:id="rId16"/>
    <p:sldId id="316" r:id="rId17"/>
    <p:sldId id="317" r:id="rId18"/>
    <p:sldId id="262" r:id="rId19"/>
    <p:sldId id="263" r:id="rId20"/>
    <p:sldId id="264" r:id="rId21"/>
    <p:sldId id="265" r:id="rId22"/>
    <p:sldId id="288" r:id="rId23"/>
    <p:sldId id="289" r:id="rId24"/>
    <p:sldId id="342" r:id="rId25"/>
    <p:sldId id="291" r:id="rId26"/>
    <p:sldId id="292" r:id="rId27"/>
    <p:sldId id="293" r:id="rId28"/>
    <p:sldId id="294" r:id="rId29"/>
    <p:sldId id="295" r:id="rId30"/>
    <p:sldId id="266" r:id="rId31"/>
    <p:sldId id="339" r:id="rId32"/>
    <p:sldId id="326" r:id="rId33"/>
    <p:sldId id="276" r:id="rId34"/>
    <p:sldId id="296" r:id="rId35"/>
    <p:sldId id="297" r:id="rId36"/>
    <p:sldId id="335" r:id="rId37"/>
    <p:sldId id="336" r:id="rId38"/>
    <p:sldId id="345" r:id="rId39"/>
    <p:sldId id="346" r:id="rId40"/>
    <p:sldId id="269" r:id="rId41"/>
    <p:sldId id="270" r:id="rId42"/>
    <p:sldId id="310" r:id="rId43"/>
    <p:sldId id="311" r:id="rId44"/>
    <p:sldId id="306" r:id="rId45"/>
    <p:sldId id="307" r:id="rId46"/>
    <p:sldId id="304" r:id="rId47"/>
    <p:sldId id="331" r:id="rId48"/>
    <p:sldId id="272" r:id="rId49"/>
    <p:sldId id="273" r:id="rId50"/>
    <p:sldId id="298" r:id="rId51"/>
    <p:sldId id="299" r:id="rId52"/>
    <p:sldId id="300" r:id="rId53"/>
    <p:sldId id="301" r:id="rId54"/>
    <p:sldId id="337" r:id="rId55"/>
    <p:sldId id="338" r:id="rId56"/>
    <p:sldId id="308" r:id="rId57"/>
    <p:sldId id="329" r:id="rId58"/>
    <p:sldId id="274" r:id="rId59"/>
    <p:sldId id="328" r:id="rId60"/>
    <p:sldId id="271" r:id="rId61"/>
  </p:sldIdLst>
  <p:sldSz cx="6553200" cy="9253538"/>
  <p:notesSz cx="6807200" cy="9939338"/>
  <p:defaultTex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915">
          <p15:clr>
            <a:srgbClr val="A4A3A4"/>
          </p15:clr>
        </p15:guide>
        <p15:guide id="2" pos="206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FFFFCC"/>
    <a:srgbClr val="F7D2B7"/>
    <a:srgbClr val="FF9966"/>
    <a:srgbClr val="BFBFBF"/>
    <a:srgbClr val="FF3399"/>
    <a:srgbClr val="A8E4FA"/>
    <a:srgbClr val="A8E4FF"/>
    <a:srgbClr val="63C4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5400" autoAdjust="0"/>
  </p:normalViewPr>
  <p:slideViewPr>
    <p:cSldViewPr>
      <p:cViewPr varScale="1">
        <p:scale>
          <a:sx n="86" d="100"/>
          <a:sy n="86" d="100"/>
        </p:scale>
        <p:origin x="3318" y="102"/>
      </p:cViewPr>
      <p:guideLst>
        <p:guide orient="horz" pos="2915"/>
        <p:guide pos="2064"/>
      </p:guideLst>
    </p:cSldViewPr>
  </p:slideViewPr>
  <p:outlineViewPr>
    <p:cViewPr>
      <p:scale>
        <a:sx n="33" d="100"/>
        <a:sy n="33" d="100"/>
      </p:scale>
      <p:origin x="0" y="0"/>
    </p:cViewPr>
  </p:outlineViewPr>
  <p:notesTextViewPr>
    <p:cViewPr>
      <p:scale>
        <a:sx n="400" d="100"/>
        <a:sy n="400" d="100"/>
      </p:scale>
      <p:origin x="0" y="0"/>
    </p:cViewPr>
  </p:notesTextViewPr>
  <p:sorterViewPr>
    <p:cViewPr varScale="1">
      <p:scale>
        <a:sx n="100" d="100"/>
        <a:sy n="100" d="100"/>
      </p:scale>
      <p:origin x="0" y="0"/>
    </p:cViewPr>
  </p:sorterViewPr>
  <p:notesViewPr>
    <p:cSldViewPr>
      <p:cViewPr varScale="1">
        <p:scale>
          <a:sx n="51" d="100"/>
          <a:sy n="51" d="100"/>
        </p:scale>
        <p:origin x="288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1" y="0"/>
            <a:ext cx="2948770" cy="4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68" tIns="47835" rIns="95668" bIns="47835" numCol="1" anchor="t" anchorCtr="0" compatLnSpc="1">
            <a:prstTxWarp prst="textNoShape">
              <a:avLst/>
            </a:prstTxWarp>
          </a:bodyPr>
          <a:lstStyle>
            <a:lvl1pPr defTabSz="957962" eaLnBrk="1" hangingPunct="1">
              <a:defRPr sz="1300"/>
            </a:lvl1pPr>
          </a:lstStyle>
          <a:p>
            <a:pPr>
              <a:defRPr/>
            </a:pPr>
            <a:endParaRPr lang="ja-JP" altLang="en-US"/>
          </a:p>
        </p:txBody>
      </p:sp>
      <p:sp>
        <p:nvSpPr>
          <p:cNvPr id="3" name="日付プレースホルダー 2"/>
          <p:cNvSpPr>
            <a:spLocks noGrp="1"/>
          </p:cNvSpPr>
          <p:nvPr>
            <p:ph type="dt" sz="quarter" idx="1"/>
          </p:nvPr>
        </p:nvSpPr>
        <p:spPr bwMode="auto">
          <a:xfrm>
            <a:off x="3856825" y="0"/>
            <a:ext cx="2948770" cy="4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68" tIns="47835" rIns="95668" bIns="47835" numCol="1" anchor="t" anchorCtr="0" compatLnSpc="1">
            <a:prstTxWarp prst="textNoShape">
              <a:avLst/>
            </a:prstTxWarp>
          </a:bodyPr>
          <a:lstStyle>
            <a:lvl1pPr algn="r" defTabSz="957962" eaLnBrk="1" hangingPunct="1">
              <a:defRPr sz="1300"/>
            </a:lvl1pPr>
          </a:lstStyle>
          <a:p>
            <a:pPr>
              <a:defRPr/>
            </a:pPr>
            <a:fld id="{366D3E4A-02F4-4CD8-B7C0-77403DC8AB62}" type="datetimeFigureOut">
              <a:rPr lang="ja-JP" altLang="en-US"/>
              <a:pPr>
                <a:defRPr/>
              </a:pPr>
              <a:t>2023/6/30</a:t>
            </a:fld>
            <a:endParaRPr lang="en-US" altLang="ja-JP"/>
          </a:p>
        </p:txBody>
      </p:sp>
      <p:sp>
        <p:nvSpPr>
          <p:cNvPr id="4" name="フッター プレースホルダー 3"/>
          <p:cNvSpPr>
            <a:spLocks noGrp="1"/>
          </p:cNvSpPr>
          <p:nvPr>
            <p:ph type="ftr" sz="quarter" idx="2"/>
          </p:nvPr>
        </p:nvSpPr>
        <p:spPr bwMode="auto">
          <a:xfrm>
            <a:off x="1" y="9440372"/>
            <a:ext cx="2948770" cy="4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68" tIns="47835" rIns="95668" bIns="47835" numCol="1" anchor="b" anchorCtr="0" compatLnSpc="1">
            <a:prstTxWarp prst="textNoShape">
              <a:avLst/>
            </a:prstTxWarp>
          </a:bodyPr>
          <a:lstStyle>
            <a:lvl1pPr defTabSz="957962" eaLnBrk="1" hangingPunct="1">
              <a:defRPr sz="1300"/>
            </a:lvl1pPr>
          </a:lstStyle>
          <a:p>
            <a:pPr>
              <a:defRPr/>
            </a:pPr>
            <a:endParaRPr lang="ja-JP" altLang="en-US"/>
          </a:p>
        </p:txBody>
      </p:sp>
      <p:sp>
        <p:nvSpPr>
          <p:cNvPr id="5" name="スライド番号プレースホルダー 4"/>
          <p:cNvSpPr>
            <a:spLocks noGrp="1"/>
          </p:cNvSpPr>
          <p:nvPr>
            <p:ph type="sldNum" sz="quarter" idx="3"/>
          </p:nvPr>
        </p:nvSpPr>
        <p:spPr bwMode="auto">
          <a:xfrm>
            <a:off x="3856825" y="9440372"/>
            <a:ext cx="2948770" cy="4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68" tIns="47835" rIns="95668" bIns="47835" numCol="1" anchor="b" anchorCtr="0" compatLnSpc="1">
            <a:prstTxWarp prst="textNoShape">
              <a:avLst/>
            </a:prstTxWarp>
          </a:bodyPr>
          <a:lstStyle>
            <a:lvl1pPr algn="r" defTabSz="957284" eaLnBrk="1" hangingPunct="1">
              <a:defRPr sz="1300"/>
            </a:lvl1pPr>
          </a:lstStyle>
          <a:p>
            <a:pPr>
              <a:defRPr/>
            </a:pPr>
            <a:fld id="{FACF010D-E7E3-4D89-B686-6A811AB8D950}" type="slidenum">
              <a:rPr lang="ja-JP" altLang="en-US"/>
              <a:pPr>
                <a:defRPr/>
              </a:pPr>
              <a:t>‹#›</a:t>
            </a:fld>
            <a:endParaRPr lang="en-US" altLang="ja-JP"/>
          </a:p>
        </p:txBody>
      </p:sp>
    </p:spTree>
    <p:extLst>
      <p:ext uri="{BB962C8B-B14F-4D97-AF65-F5344CB8AC3E}">
        <p14:creationId xmlns:p14="http://schemas.microsoft.com/office/powerpoint/2010/main" val="1485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85EBE50F-E1CB-4FEB-8124-1A0A0793C6EA}" type="datetimeFigureOut">
              <a:rPr kumimoji="1" lang="ja-JP" altLang="en-US" smtClean="0"/>
              <a:t>2023/6/30</a:t>
            </a:fld>
            <a:endParaRPr kumimoji="1" lang="ja-JP" altLang="en-US"/>
          </a:p>
        </p:txBody>
      </p:sp>
      <p:sp>
        <p:nvSpPr>
          <p:cNvPr id="4" name="スライド イメージ プレースホルダー 3"/>
          <p:cNvSpPr>
            <a:spLocks noGrp="1" noRot="1" noChangeAspect="1"/>
          </p:cNvSpPr>
          <p:nvPr>
            <p:ph type="sldImg" idx="2"/>
          </p:nvPr>
        </p:nvSpPr>
        <p:spPr>
          <a:xfrm>
            <a:off x="2216150" y="1243013"/>
            <a:ext cx="23749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665319A9-83E2-4FDF-87D7-F24BA6C8BEF6}" type="slidenum">
              <a:rPr kumimoji="1" lang="ja-JP" altLang="en-US" smtClean="0"/>
              <a:t>‹#›</a:t>
            </a:fld>
            <a:endParaRPr kumimoji="1" lang="ja-JP" altLang="en-US"/>
          </a:p>
        </p:txBody>
      </p:sp>
    </p:spTree>
    <p:extLst>
      <p:ext uri="{BB962C8B-B14F-4D97-AF65-F5344CB8AC3E}">
        <p14:creationId xmlns:p14="http://schemas.microsoft.com/office/powerpoint/2010/main" val="32746350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65319A9-83E2-4FDF-87D7-F24BA6C8BEF6}" type="slidenum">
              <a:rPr kumimoji="1" lang="ja-JP" altLang="en-US" smtClean="0"/>
              <a:t>23</a:t>
            </a:fld>
            <a:endParaRPr kumimoji="1" lang="ja-JP" altLang="en-US"/>
          </a:p>
        </p:txBody>
      </p:sp>
    </p:spTree>
    <p:extLst>
      <p:ext uri="{BB962C8B-B14F-4D97-AF65-F5344CB8AC3E}">
        <p14:creationId xmlns:p14="http://schemas.microsoft.com/office/powerpoint/2010/main" val="104242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65319A9-83E2-4FDF-87D7-F24BA6C8BEF6}" type="slidenum">
              <a:rPr kumimoji="1" lang="ja-JP" altLang="en-US" smtClean="0"/>
              <a:t>59</a:t>
            </a:fld>
            <a:endParaRPr kumimoji="1" lang="ja-JP" altLang="en-US"/>
          </a:p>
        </p:txBody>
      </p:sp>
    </p:spTree>
    <p:extLst>
      <p:ext uri="{BB962C8B-B14F-4D97-AF65-F5344CB8AC3E}">
        <p14:creationId xmlns:p14="http://schemas.microsoft.com/office/powerpoint/2010/main" val="121448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819150" y="1514475"/>
            <a:ext cx="4914900" cy="3221038"/>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819150" y="4860925"/>
            <a:ext cx="4914900" cy="22336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5D18BD00-963D-4592-A63B-EF8E2B654C97}" type="slidenum">
              <a:rPr lang="en-US" altLang="ja-JP"/>
              <a:pPr>
                <a:defRPr/>
              </a:pPr>
              <a:t>‹#›</a:t>
            </a:fld>
            <a:endParaRPr lang="en-US" altLang="ja-JP"/>
          </a:p>
        </p:txBody>
      </p:sp>
    </p:spTree>
    <p:extLst>
      <p:ext uri="{BB962C8B-B14F-4D97-AF65-F5344CB8AC3E}">
        <p14:creationId xmlns:p14="http://schemas.microsoft.com/office/powerpoint/2010/main" val="389633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23E304C0-A55C-4597-92BD-0F8001D9CBAE}" type="slidenum">
              <a:rPr lang="en-US" altLang="ja-JP"/>
              <a:pPr>
                <a:defRPr/>
              </a:pPr>
              <a:t>‹#›</a:t>
            </a:fld>
            <a:endParaRPr lang="en-US" altLang="ja-JP"/>
          </a:p>
        </p:txBody>
      </p:sp>
    </p:spTree>
    <p:extLst>
      <p:ext uri="{BB962C8B-B14F-4D97-AF65-F5344CB8AC3E}">
        <p14:creationId xmlns:p14="http://schemas.microsoft.com/office/powerpoint/2010/main" val="155991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751388" y="369888"/>
            <a:ext cx="1474787" cy="78962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27025" y="369888"/>
            <a:ext cx="4271963" cy="78962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6B8FDEE-4FEA-441D-960D-C6790F7281FC}" type="slidenum">
              <a:rPr lang="en-US" altLang="ja-JP"/>
              <a:pPr>
                <a:defRPr/>
              </a:pPr>
              <a:t>‹#›</a:t>
            </a:fld>
            <a:endParaRPr lang="en-US" altLang="ja-JP"/>
          </a:p>
        </p:txBody>
      </p:sp>
    </p:spTree>
    <p:extLst>
      <p:ext uri="{BB962C8B-B14F-4D97-AF65-F5344CB8AC3E}">
        <p14:creationId xmlns:p14="http://schemas.microsoft.com/office/powerpoint/2010/main" val="270766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FDDE5CAC-42EE-43A2-AAE7-CDA55A51CEC2}" type="slidenum">
              <a:rPr lang="en-US" altLang="ja-JP"/>
              <a:pPr>
                <a:defRPr/>
              </a:pPr>
              <a:t>‹#›</a:t>
            </a:fld>
            <a:endParaRPr lang="en-US" altLang="ja-JP"/>
          </a:p>
        </p:txBody>
      </p:sp>
    </p:spTree>
    <p:extLst>
      <p:ext uri="{BB962C8B-B14F-4D97-AF65-F5344CB8AC3E}">
        <p14:creationId xmlns:p14="http://schemas.microsoft.com/office/powerpoint/2010/main" val="87232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447675" y="2306638"/>
            <a:ext cx="5651500" cy="384968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447675" y="6192838"/>
            <a:ext cx="5651500" cy="2024062"/>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BACE8F9-C72B-47CB-88FA-79BFC2B8B80A}" type="slidenum">
              <a:rPr lang="en-US" altLang="ja-JP"/>
              <a:pPr>
                <a:defRPr/>
              </a:pPr>
              <a:t>‹#›</a:t>
            </a:fld>
            <a:endParaRPr lang="en-US" altLang="ja-JP"/>
          </a:p>
        </p:txBody>
      </p:sp>
    </p:spTree>
    <p:extLst>
      <p:ext uri="{BB962C8B-B14F-4D97-AF65-F5344CB8AC3E}">
        <p14:creationId xmlns:p14="http://schemas.microsoft.com/office/powerpoint/2010/main" val="84249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27025" y="2159000"/>
            <a:ext cx="2873375" cy="61071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3352800" y="2159000"/>
            <a:ext cx="2873375" cy="61071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524AEE41-BBF4-4509-9CEB-A968BDE92696}" type="slidenum">
              <a:rPr lang="en-US" altLang="ja-JP"/>
              <a:pPr>
                <a:defRPr/>
              </a:pPr>
              <a:t>‹#›</a:t>
            </a:fld>
            <a:endParaRPr lang="en-US" altLang="ja-JP"/>
          </a:p>
        </p:txBody>
      </p:sp>
    </p:spTree>
    <p:extLst>
      <p:ext uri="{BB962C8B-B14F-4D97-AF65-F5344CB8AC3E}">
        <p14:creationId xmlns:p14="http://schemas.microsoft.com/office/powerpoint/2010/main" val="428742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0850" y="492125"/>
            <a:ext cx="5653088" cy="178911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450850" y="2268538"/>
            <a:ext cx="2773363" cy="1111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0850" y="3379788"/>
            <a:ext cx="2773363" cy="49720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3317875" y="2268538"/>
            <a:ext cx="2786063" cy="1111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3317875" y="3379788"/>
            <a:ext cx="2786063" cy="49720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1C35BBDD-E020-4482-8D90-373537140CC5}" type="slidenum">
              <a:rPr lang="en-US" altLang="ja-JP"/>
              <a:pPr>
                <a:defRPr/>
              </a:pPr>
              <a:t>‹#›</a:t>
            </a:fld>
            <a:endParaRPr lang="en-US" altLang="ja-JP"/>
          </a:p>
        </p:txBody>
      </p:sp>
    </p:spTree>
    <p:extLst>
      <p:ext uri="{BB962C8B-B14F-4D97-AF65-F5344CB8AC3E}">
        <p14:creationId xmlns:p14="http://schemas.microsoft.com/office/powerpoint/2010/main" val="33204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BB7B3F9D-0C5C-4C80-8AB1-EA1CD31E9C1A}" type="slidenum">
              <a:rPr lang="en-US" altLang="ja-JP"/>
              <a:pPr>
                <a:defRPr/>
              </a:pPr>
              <a:t>‹#›</a:t>
            </a:fld>
            <a:endParaRPr lang="en-US" altLang="ja-JP"/>
          </a:p>
        </p:txBody>
      </p:sp>
    </p:spTree>
    <p:extLst>
      <p:ext uri="{BB962C8B-B14F-4D97-AF65-F5344CB8AC3E}">
        <p14:creationId xmlns:p14="http://schemas.microsoft.com/office/powerpoint/2010/main" val="3408370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496B98C1-A20F-4718-9FAB-10BC0ADD562A}" type="slidenum">
              <a:rPr lang="en-US" altLang="ja-JP"/>
              <a:pPr>
                <a:defRPr/>
              </a:pPr>
              <a:t>‹#›</a:t>
            </a:fld>
            <a:endParaRPr lang="en-US" altLang="ja-JP"/>
          </a:p>
        </p:txBody>
      </p:sp>
    </p:spTree>
    <p:extLst>
      <p:ext uri="{BB962C8B-B14F-4D97-AF65-F5344CB8AC3E}">
        <p14:creationId xmlns:p14="http://schemas.microsoft.com/office/powerpoint/2010/main" val="243680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0850" y="617538"/>
            <a:ext cx="2114550" cy="21590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2786063" y="1331913"/>
            <a:ext cx="3317875" cy="65770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0850" y="2776538"/>
            <a:ext cx="2114550" cy="51419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D59FCE8B-8350-4E97-9968-3B892C0947E8}" type="slidenum">
              <a:rPr lang="en-US" altLang="ja-JP"/>
              <a:pPr>
                <a:defRPr/>
              </a:pPr>
              <a:t>‹#›</a:t>
            </a:fld>
            <a:endParaRPr lang="en-US" altLang="ja-JP"/>
          </a:p>
        </p:txBody>
      </p:sp>
    </p:spTree>
    <p:extLst>
      <p:ext uri="{BB962C8B-B14F-4D97-AF65-F5344CB8AC3E}">
        <p14:creationId xmlns:p14="http://schemas.microsoft.com/office/powerpoint/2010/main" val="217256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450850" y="617538"/>
            <a:ext cx="2114550" cy="21590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2786063" y="1331913"/>
            <a:ext cx="3317875" cy="6577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450850" y="2776538"/>
            <a:ext cx="2114550" cy="51419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61C79617-BCE3-4196-9777-C24888774347}" type="slidenum">
              <a:rPr lang="en-US" altLang="ja-JP"/>
              <a:pPr>
                <a:defRPr/>
              </a:pPr>
              <a:t>‹#›</a:t>
            </a:fld>
            <a:endParaRPr lang="en-US" altLang="ja-JP"/>
          </a:p>
        </p:txBody>
      </p:sp>
    </p:spTree>
    <p:extLst>
      <p:ext uri="{BB962C8B-B14F-4D97-AF65-F5344CB8AC3E}">
        <p14:creationId xmlns:p14="http://schemas.microsoft.com/office/powerpoint/2010/main" val="416751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7025" y="369888"/>
            <a:ext cx="58991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327025" y="2159000"/>
            <a:ext cx="5899150" cy="610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327025" y="8426450"/>
            <a:ext cx="153035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ja-JP"/>
          </a:p>
        </p:txBody>
      </p:sp>
      <p:sp>
        <p:nvSpPr>
          <p:cNvPr id="1029" name="Rectangle 5"/>
          <p:cNvSpPr>
            <a:spLocks noGrp="1" noChangeArrowheads="1"/>
          </p:cNvSpPr>
          <p:nvPr>
            <p:ph type="ftr" sz="quarter" idx="3"/>
          </p:nvPr>
        </p:nvSpPr>
        <p:spPr bwMode="auto">
          <a:xfrm>
            <a:off x="2238375" y="8426450"/>
            <a:ext cx="207645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ja-JP"/>
          </a:p>
        </p:txBody>
      </p:sp>
      <p:sp>
        <p:nvSpPr>
          <p:cNvPr id="1030" name="Rectangle 6"/>
          <p:cNvSpPr>
            <a:spLocks noGrp="1" noChangeArrowheads="1"/>
          </p:cNvSpPr>
          <p:nvPr>
            <p:ph type="sldNum" sz="quarter" idx="4"/>
          </p:nvPr>
        </p:nvSpPr>
        <p:spPr bwMode="auto">
          <a:xfrm>
            <a:off x="4695825" y="8426450"/>
            <a:ext cx="153035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68D7E41-2D90-4642-B57E-B22184275C75}"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B88181-A370-47B8-AF93-7606B3A1D674}"/>
              </a:ext>
            </a:extLst>
          </p:cNvPr>
          <p:cNvPicPr>
            <a:picLocks noChangeAspect="1"/>
          </p:cNvPicPr>
          <p:nvPr/>
        </p:nvPicPr>
        <p:blipFill>
          <a:blip r:embed="rId2"/>
          <a:stretch>
            <a:fillRect/>
          </a:stretch>
        </p:blipFill>
        <p:spPr>
          <a:xfrm>
            <a:off x="0" y="-17655"/>
            <a:ext cx="6553200" cy="9272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1F0876-FE7E-487A-B58A-64CD6B1B4B8E}"/>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78" y="3503713"/>
            <a:ext cx="6110744" cy="3751978"/>
          </a:xfrm>
          <a:prstGeom prst="rect">
            <a:avLst/>
          </a:prstGeom>
        </p:spPr>
      </p:pic>
      <p:sp>
        <p:nvSpPr>
          <p:cNvPr id="12291" name="AutoShape 2"/>
          <p:cNvSpPr>
            <a:spLocks noChangeAspect="1" noChangeArrowheads="1" noTextEdit="1"/>
          </p:cNvSpPr>
          <p:nvPr/>
        </p:nvSpPr>
        <p:spPr bwMode="auto">
          <a:xfrm>
            <a:off x="0" y="377825"/>
            <a:ext cx="6232525" cy="85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292" name="Freeform 5"/>
          <p:cNvSpPr>
            <a:spLocks/>
          </p:cNvSpPr>
          <p:nvPr/>
        </p:nvSpPr>
        <p:spPr bwMode="auto">
          <a:xfrm>
            <a:off x="103188" y="1273175"/>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4"/>
                </a:moveTo>
                <a:lnTo>
                  <a:pt x="3624" y="1014"/>
                </a:lnTo>
                <a:lnTo>
                  <a:pt x="3622" y="1032"/>
                </a:lnTo>
                <a:lnTo>
                  <a:pt x="3618" y="1050"/>
                </a:lnTo>
                <a:lnTo>
                  <a:pt x="3608" y="1064"/>
                </a:lnTo>
                <a:lnTo>
                  <a:pt x="3596" y="1078"/>
                </a:lnTo>
                <a:lnTo>
                  <a:pt x="3582" y="1090"/>
                </a:lnTo>
                <a:lnTo>
                  <a:pt x="3566" y="1098"/>
                </a:lnTo>
                <a:lnTo>
                  <a:pt x="3548" y="1102"/>
                </a:lnTo>
                <a:lnTo>
                  <a:pt x="3528" y="1104"/>
                </a:lnTo>
                <a:lnTo>
                  <a:pt x="98" y="1104"/>
                </a:lnTo>
                <a:lnTo>
                  <a:pt x="78" y="1102"/>
                </a:lnTo>
                <a:lnTo>
                  <a:pt x="60" y="1098"/>
                </a:lnTo>
                <a:lnTo>
                  <a:pt x="44" y="1090"/>
                </a:lnTo>
                <a:lnTo>
                  <a:pt x="30" y="1078"/>
                </a:lnTo>
                <a:lnTo>
                  <a:pt x="18" y="1064"/>
                </a:lnTo>
                <a:lnTo>
                  <a:pt x="8" y="1050"/>
                </a:lnTo>
                <a:lnTo>
                  <a:pt x="2" y="1032"/>
                </a:lnTo>
                <a:lnTo>
                  <a:pt x="0" y="1014"/>
                </a:lnTo>
                <a:lnTo>
                  <a:pt x="0" y="92"/>
                </a:lnTo>
                <a:lnTo>
                  <a:pt x="2" y="74"/>
                </a:lnTo>
                <a:lnTo>
                  <a:pt x="8" y="56"/>
                </a:lnTo>
                <a:lnTo>
                  <a:pt x="18" y="40"/>
                </a:lnTo>
                <a:lnTo>
                  <a:pt x="30" y="28"/>
                </a:lnTo>
                <a:lnTo>
                  <a:pt x="44" y="16"/>
                </a:lnTo>
                <a:lnTo>
                  <a:pt x="60" y="8"/>
                </a:lnTo>
                <a:lnTo>
                  <a:pt x="78" y="2"/>
                </a:lnTo>
                <a:lnTo>
                  <a:pt x="98" y="0"/>
                </a:lnTo>
                <a:lnTo>
                  <a:pt x="3528" y="0"/>
                </a:lnTo>
                <a:lnTo>
                  <a:pt x="3548" y="2"/>
                </a:lnTo>
                <a:lnTo>
                  <a:pt x="3566" y="8"/>
                </a:lnTo>
                <a:lnTo>
                  <a:pt x="3582" y="16"/>
                </a:lnTo>
                <a:lnTo>
                  <a:pt x="3596" y="28"/>
                </a:lnTo>
                <a:lnTo>
                  <a:pt x="3608" y="40"/>
                </a:lnTo>
                <a:lnTo>
                  <a:pt x="3618" y="56"/>
                </a:lnTo>
                <a:lnTo>
                  <a:pt x="3622" y="74"/>
                </a:lnTo>
                <a:lnTo>
                  <a:pt x="3624" y="92"/>
                </a:lnTo>
                <a:lnTo>
                  <a:pt x="3624" y="1014"/>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293" name="Freeform 6"/>
          <p:cNvSpPr>
            <a:spLocks/>
          </p:cNvSpPr>
          <p:nvPr/>
        </p:nvSpPr>
        <p:spPr bwMode="auto">
          <a:xfrm>
            <a:off x="0" y="377825"/>
            <a:ext cx="6216650" cy="457200"/>
          </a:xfrm>
          <a:custGeom>
            <a:avLst/>
            <a:gdLst>
              <a:gd name="T0" fmla="*/ 2147483646 w 3916"/>
              <a:gd name="T1" fmla="*/ 0 h 288"/>
              <a:gd name="T2" fmla="*/ 0 w 3916"/>
              <a:gd name="T3" fmla="*/ 0 h 288"/>
              <a:gd name="T4" fmla="*/ 0 w 3916"/>
              <a:gd name="T5" fmla="*/ 2147483646 h 288"/>
              <a:gd name="T6" fmla="*/ 2147483646 w 3916"/>
              <a:gd name="T7" fmla="*/ 2147483646 h 288"/>
              <a:gd name="T8" fmla="*/ 2147483646 w 3916"/>
              <a:gd name="T9" fmla="*/ 2147483646 h 288"/>
              <a:gd name="T10" fmla="*/ 2147483646 w 3916"/>
              <a:gd name="T11" fmla="*/ 2147483646 h 288"/>
              <a:gd name="T12" fmla="*/ 2147483646 w 3916"/>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6" h="288">
                <a:moveTo>
                  <a:pt x="3916" y="0"/>
                </a:moveTo>
                <a:lnTo>
                  <a:pt x="0" y="0"/>
                </a:lnTo>
                <a:lnTo>
                  <a:pt x="0" y="288"/>
                </a:lnTo>
                <a:lnTo>
                  <a:pt x="492" y="288"/>
                </a:lnTo>
                <a:lnTo>
                  <a:pt x="662" y="108"/>
                </a:lnTo>
                <a:lnTo>
                  <a:pt x="3916" y="108"/>
                </a:lnTo>
                <a:lnTo>
                  <a:pt x="3916" y="0"/>
                </a:lnTo>
                <a:close/>
              </a:path>
            </a:pathLst>
          </a:custGeom>
          <a:solidFill>
            <a:srgbClr val="E4AA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2294" name="Group 7"/>
          <p:cNvGrpSpPr>
            <a:grpSpLocks/>
          </p:cNvGrpSpPr>
          <p:nvPr/>
        </p:nvGrpSpPr>
        <p:grpSpPr bwMode="auto">
          <a:xfrm>
            <a:off x="4989513" y="2740025"/>
            <a:ext cx="733425" cy="809625"/>
            <a:chOff x="3143" y="1726"/>
            <a:chExt cx="462" cy="510"/>
          </a:xfrm>
        </p:grpSpPr>
        <p:sp>
          <p:nvSpPr>
            <p:cNvPr id="12412" name="Freeform 8"/>
            <p:cNvSpPr>
              <a:spLocks/>
            </p:cNvSpPr>
            <p:nvPr/>
          </p:nvSpPr>
          <p:spPr bwMode="auto">
            <a:xfrm>
              <a:off x="3257" y="1726"/>
              <a:ext cx="348" cy="348"/>
            </a:xfrm>
            <a:custGeom>
              <a:avLst/>
              <a:gdLst>
                <a:gd name="T0" fmla="*/ 348 w 348"/>
                <a:gd name="T1" fmla="*/ 174 h 348"/>
                <a:gd name="T2" fmla="*/ 346 w 348"/>
                <a:gd name="T3" fmla="*/ 210 h 348"/>
                <a:gd name="T4" fmla="*/ 336 w 348"/>
                <a:gd name="T5" fmla="*/ 242 h 348"/>
                <a:gd name="T6" fmla="*/ 320 w 348"/>
                <a:gd name="T7" fmla="*/ 272 h 348"/>
                <a:gd name="T8" fmla="*/ 298 w 348"/>
                <a:gd name="T9" fmla="*/ 298 h 348"/>
                <a:gd name="T10" fmla="*/ 272 w 348"/>
                <a:gd name="T11" fmla="*/ 320 h 348"/>
                <a:gd name="T12" fmla="*/ 242 w 348"/>
                <a:gd name="T13" fmla="*/ 336 h 348"/>
                <a:gd name="T14" fmla="*/ 210 w 348"/>
                <a:gd name="T15" fmla="*/ 346 h 348"/>
                <a:gd name="T16" fmla="*/ 174 w 348"/>
                <a:gd name="T17" fmla="*/ 348 h 348"/>
                <a:gd name="T18" fmla="*/ 156 w 348"/>
                <a:gd name="T19" fmla="*/ 348 h 348"/>
                <a:gd name="T20" fmla="*/ 124 w 348"/>
                <a:gd name="T21" fmla="*/ 340 h 348"/>
                <a:gd name="T22" fmla="*/ 92 w 348"/>
                <a:gd name="T23" fmla="*/ 328 h 348"/>
                <a:gd name="T24" fmla="*/ 64 w 348"/>
                <a:gd name="T25" fmla="*/ 310 h 348"/>
                <a:gd name="T26" fmla="*/ 40 w 348"/>
                <a:gd name="T27" fmla="*/ 286 h 348"/>
                <a:gd name="T28" fmla="*/ 22 w 348"/>
                <a:gd name="T29" fmla="*/ 258 h 348"/>
                <a:gd name="T30" fmla="*/ 8 w 348"/>
                <a:gd name="T31" fmla="*/ 226 h 348"/>
                <a:gd name="T32" fmla="*/ 2 w 348"/>
                <a:gd name="T33" fmla="*/ 192 h 348"/>
                <a:gd name="T34" fmla="*/ 0 w 348"/>
                <a:gd name="T35" fmla="*/ 174 h 348"/>
                <a:gd name="T36" fmla="*/ 4 w 348"/>
                <a:gd name="T37" fmla="*/ 140 h 348"/>
                <a:gd name="T38" fmla="*/ 14 w 348"/>
                <a:gd name="T39" fmla="*/ 108 h 348"/>
                <a:gd name="T40" fmla="*/ 30 w 348"/>
                <a:gd name="T41" fmla="*/ 78 h 348"/>
                <a:gd name="T42" fmla="*/ 52 w 348"/>
                <a:gd name="T43" fmla="*/ 52 h 348"/>
                <a:gd name="T44" fmla="*/ 78 w 348"/>
                <a:gd name="T45" fmla="*/ 30 h 348"/>
                <a:gd name="T46" fmla="*/ 108 w 348"/>
                <a:gd name="T47" fmla="*/ 14 h 348"/>
                <a:gd name="T48" fmla="*/ 140 w 348"/>
                <a:gd name="T49" fmla="*/ 4 h 348"/>
                <a:gd name="T50" fmla="*/ 174 w 348"/>
                <a:gd name="T51" fmla="*/ 0 h 348"/>
                <a:gd name="T52" fmla="*/ 192 w 348"/>
                <a:gd name="T53" fmla="*/ 2 h 348"/>
                <a:gd name="T54" fmla="*/ 226 w 348"/>
                <a:gd name="T55" fmla="*/ 8 h 348"/>
                <a:gd name="T56" fmla="*/ 258 w 348"/>
                <a:gd name="T57" fmla="*/ 22 h 348"/>
                <a:gd name="T58" fmla="*/ 286 w 348"/>
                <a:gd name="T59" fmla="*/ 40 h 348"/>
                <a:gd name="T60" fmla="*/ 310 w 348"/>
                <a:gd name="T61" fmla="*/ 64 h 348"/>
                <a:gd name="T62" fmla="*/ 328 w 348"/>
                <a:gd name="T63" fmla="*/ 92 h 348"/>
                <a:gd name="T64" fmla="*/ 340 w 348"/>
                <a:gd name="T65" fmla="*/ 124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10"/>
                  </a:lnTo>
                  <a:lnTo>
                    <a:pt x="340" y="226"/>
                  </a:lnTo>
                  <a:lnTo>
                    <a:pt x="336" y="242"/>
                  </a:lnTo>
                  <a:lnTo>
                    <a:pt x="328" y="258"/>
                  </a:lnTo>
                  <a:lnTo>
                    <a:pt x="320" y="272"/>
                  </a:lnTo>
                  <a:lnTo>
                    <a:pt x="310" y="286"/>
                  </a:lnTo>
                  <a:lnTo>
                    <a:pt x="298" y="298"/>
                  </a:lnTo>
                  <a:lnTo>
                    <a:pt x="286" y="310"/>
                  </a:lnTo>
                  <a:lnTo>
                    <a:pt x="272" y="320"/>
                  </a:lnTo>
                  <a:lnTo>
                    <a:pt x="258" y="328"/>
                  </a:lnTo>
                  <a:lnTo>
                    <a:pt x="242" y="336"/>
                  </a:lnTo>
                  <a:lnTo>
                    <a:pt x="226" y="340"/>
                  </a:lnTo>
                  <a:lnTo>
                    <a:pt x="210" y="346"/>
                  </a:lnTo>
                  <a:lnTo>
                    <a:pt x="192" y="348"/>
                  </a:lnTo>
                  <a:lnTo>
                    <a:pt x="174" y="348"/>
                  </a:lnTo>
                  <a:lnTo>
                    <a:pt x="156" y="348"/>
                  </a:lnTo>
                  <a:lnTo>
                    <a:pt x="140" y="346"/>
                  </a:lnTo>
                  <a:lnTo>
                    <a:pt x="124" y="340"/>
                  </a:lnTo>
                  <a:lnTo>
                    <a:pt x="108" y="336"/>
                  </a:lnTo>
                  <a:lnTo>
                    <a:pt x="92" y="328"/>
                  </a:lnTo>
                  <a:lnTo>
                    <a:pt x="78" y="320"/>
                  </a:lnTo>
                  <a:lnTo>
                    <a:pt x="64" y="310"/>
                  </a:lnTo>
                  <a:lnTo>
                    <a:pt x="52" y="298"/>
                  </a:lnTo>
                  <a:lnTo>
                    <a:pt x="40" y="286"/>
                  </a:lnTo>
                  <a:lnTo>
                    <a:pt x="30" y="272"/>
                  </a:lnTo>
                  <a:lnTo>
                    <a:pt x="22" y="258"/>
                  </a:lnTo>
                  <a:lnTo>
                    <a:pt x="14" y="242"/>
                  </a:lnTo>
                  <a:lnTo>
                    <a:pt x="8" y="226"/>
                  </a:lnTo>
                  <a:lnTo>
                    <a:pt x="4" y="210"/>
                  </a:lnTo>
                  <a:lnTo>
                    <a:pt x="2" y="192"/>
                  </a:lnTo>
                  <a:lnTo>
                    <a:pt x="0" y="174"/>
                  </a:lnTo>
                  <a:lnTo>
                    <a:pt x="2" y="156"/>
                  </a:lnTo>
                  <a:lnTo>
                    <a:pt x="4" y="140"/>
                  </a:lnTo>
                  <a:lnTo>
                    <a:pt x="8" y="124"/>
                  </a:lnTo>
                  <a:lnTo>
                    <a:pt x="14" y="108"/>
                  </a:lnTo>
                  <a:lnTo>
                    <a:pt x="22" y="92"/>
                  </a:lnTo>
                  <a:lnTo>
                    <a:pt x="30" y="78"/>
                  </a:lnTo>
                  <a:lnTo>
                    <a:pt x="40" y="64"/>
                  </a:lnTo>
                  <a:lnTo>
                    <a:pt x="52" y="52"/>
                  </a:lnTo>
                  <a:lnTo>
                    <a:pt x="64" y="40"/>
                  </a:lnTo>
                  <a:lnTo>
                    <a:pt x="78" y="30"/>
                  </a:lnTo>
                  <a:lnTo>
                    <a:pt x="92" y="22"/>
                  </a:lnTo>
                  <a:lnTo>
                    <a:pt x="108" y="14"/>
                  </a:lnTo>
                  <a:lnTo>
                    <a:pt x="124" y="8"/>
                  </a:lnTo>
                  <a:lnTo>
                    <a:pt x="140" y="4"/>
                  </a:lnTo>
                  <a:lnTo>
                    <a:pt x="156" y="2"/>
                  </a:lnTo>
                  <a:lnTo>
                    <a:pt x="174" y="0"/>
                  </a:lnTo>
                  <a:lnTo>
                    <a:pt x="192" y="2"/>
                  </a:lnTo>
                  <a:lnTo>
                    <a:pt x="210" y="4"/>
                  </a:lnTo>
                  <a:lnTo>
                    <a:pt x="226" y="8"/>
                  </a:lnTo>
                  <a:lnTo>
                    <a:pt x="242" y="14"/>
                  </a:lnTo>
                  <a:lnTo>
                    <a:pt x="258" y="22"/>
                  </a:lnTo>
                  <a:lnTo>
                    <a:pt x="272" y="30"/>
                  </a:lnTo>
                  <a:lnTo>
                    <a:pt x="286" y="40"/>
                  </a:lnTo>
                  <a:lnTo>
                    <a:pt x="298" y="52"/>
                  </a:lnTo>
                  <a:lnTo>
                    <a:pt x="310" y="64"/>
                  </a:lnTo>
                  <a:lnTo>
                    <a:pt x="320" y="78"/>
                  </a:lnTo>
                  <a:lnTo>
                    <a:pt x="328" y="92"/>
                  </a:lnTo>
                  <a:lnTo>
                    <a:pt x="336" y="108"/>
                  </a:lnTo>
                  <a:lnTo>
                    <a:pt x="340" y="124"/>
                  </a:lnTo>
                  <a:lnTo>
                    <a:pt x="346" y="140"/>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2413" name="Freeform 9"/>
            <p:cNvSpPr>
              <a:spLocks/>
            </p:cNvSpPr>
            <p:nvPr/>
          </p:nvSpPr>
          <p:spPr bwMode="auto">
            <a:xfrm>
              <a:off x="3143" y="2080"/>
              <a:ext cx="156" cy="156"/>
            </a:xfrm>
            <a:custGeom>
              <a:avLst/>
              <a:gdLst>
                <a:gd name="T0" fmla="*/ 156 w 156"/>
                <a:gd name="T1" fmla="*/ 78 h 156"/>
                <a:gd name="T2" fmla="*/ 156 w 156"/>
                <a:gd name="T3" fmla="*/ 78 h 156"/>
                <a:gd name="T4" fmla="*/ 156 w 156"/>
                <a:gd name="T5" fmla="*/ 94 h 156"/>
                <a:gd name="T6" fmla="*/ 150 w 156"/>
                <a:gd name="T7" fmla="*/ 110 h 156"/>
                <a:gd name="T8" fmla="*/ 144 w 156"/>
                <a:gd name="T9" fmla="*/ 122 h 156"/>
                <a:gd name="T10" fmla="*/ 134 w 156"/>
                <a:gd name="T11" fmla="*/ 134 h 156"/>
                <a:gd name="T12" fmla="*/ 122 w 156"/>
                <a:gd name="T13" fmla="*/ 144 h 156"/>
                <a:gd name="T14" fmla="*/ 110 w 156"/>
                <a:gd name="T15" fmla="*/ 150 h 156"/>
                <a:gd name="T16" fmla="*/ 94 w 156"/>
                <a:gd name="T17" fmla="*/ 156 h 156"/>
                <a:gd name="T18" fmla="*/ 78 w 156"/>
                <a:gd name="T19" fmla="*/ 156 h 156"/>
                <a:gd name="T20" fmla="*/ 78 w 156"/>
                <a:gd name="T21" fmla="*/ 156 h 156"/>
                <a:gd name="T22" fmla="*/ 64 w 156"/>
                <a:gd name="T23" fmla="*/ 156 h 156"/>
                <a:gd name="T24" fmla="*/ 48 w 156"/>
                <a:gd name="T25" fmla="*/ 150 h 156"/>
                <a:gd name="T26" fmla="*/ 36 w 156"/>
                <a:gd name="T27" fmla="*/ 144 h 156"/>
                <a:gd name="T28" fmla="*/ 24 w 156"/>
                <a:gd name="T29" fmla="*/ 134 h 156"/>
                <a:gd name="T30" fmla="*/ 14 w 156"/>
                <a:gd name="T31" fmla="*/ 122 h 156"/>
                <a:gd name="T32" fmla="*/ 6 w 156"/>
                <a:gd name="T33" fmla="*/ 110 h 156"/>
                <a:gd name="T34" fmla="*/ 2 w 156"/>
                <a:gd name="T35" fmla="*/ 94 h 156"/>
                <a:gd name="T36" fmla="*/ 0 w 156"/>
                <a:gd name="T37" fmla="*/ 78 h 156"/>
                <a:gd name="T38" fmla="*/ 0 w 156"/>
                <a:gd name="T39" fmla="*/ 78 h 156"/>
                <a:gd name="T40" fmla="*/ 2 w 156"/>
                <a:gd name="T41" fmla="*/ 64 h 156"/>
                <a:gd name="T42" fmla="*/ 6 w 156"/>
                <a:gd name="T43" fmla="*/ 48 h 156"/>
                <a:gd name="T44" fmla="*/ 14 w 156"/>
                <a:gd name="T45" fmla="*/ 36 h 156"/>
                <a:gd name="T46" fmla="*/ 24 w 156"/>
                <a:gd name="T47" fmla="*/ 24 h 156"/>
                <a:gd name="T48" fmla="*/ 36 w 156"/>
                <a:gd name="T49" fmla="*/ 14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4 h 156"/>
                <a:gd name="T64" fmla="*/ 134 w 156"/>
                <a:gd name="T65" fmla="*/ 24 h 156"/>
                <a:gd name="T66" fmla="*/ 144 w 156"/>
                <a:gd name="T67" fmla="*/ 36 h 156"/>
                <a:gd name="T68" fmla="*/ 150 w 156"/>
                <a:gd name="T69" fmla="*/ 48 h 156"/>
                <a:gd name="T70" fmla="*/ 156 w 156"/>
                <a:gd name="T71" fmla="*/ 64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10"/>
                  </a:lnTo>
                  <a:lnTo>
                    <a:pt x="144" y="122"/>
                  </a:lnTo>
                  <a:lnTo>
                    <a:pt x="134" y="134"/>
                  </a:lnTo>
                  <a:lnTo>
                    <a:pt x="122" y="144"/>
                  </a:lnTo>
                  <a:lnTo>
                    <a:pt x="110" y="150"/>
                  </a:lnTo>
                  <a:lnTo>
                    <a:pt x="94" y="156"/>
                  </a:lnTo>
                  <a:lnTo>
                    <a:pt x="78" y="156"/>
                  </a:lnTo>
                  <a:lnTo>
                    <a:pt x="64" y="156"/>
                  </a:lnTo>
                  <a:lnTo>
                    <a:pt x="48" y="150"/>
                  </a:lnTo>
                  <a:lnTo>
                    <a:pt x="36" y="144"/>
                  </a:lnTo>
                  <a:lnTo>
                    <a:pt x="24" y="134"/>
                  </a:lnTo>
                  <a:lnTo>
                    <a:pt x="14" y="122"/>
                  </a:lnTo>
                  <a:lnTo>
                    <a:pt x="6" y="110"/>
                  </a:lnTo>
                  <a:lnTo>
                    <a:pt x="2" y="94"/>
                  </a:lnTo>
                  <a:lnTo>
                    <a:pt x="0" y="78"/>
                  </a:lnTo>
                  <a:lnTo>
                    <a:pt x="2" y="64"/>
                  </a:lnTo>
                  <a:lnTo>
                    <a:pt x="6" y="48"/>
                  </a:lnTo>
                  <a:lnTo>
                    <a:pt x="14" y="36"/>
                  </a:lnTo>
                  <a:lnTo>
                    <a:pt x="24" y="24"/>
                  </a:lnTo>
                  <a:lnTo>
                    <a:pt x="36" y="14"/>
                  </a:lnTo>
                  <a:lnTo>
                    <a:pt x="48" y="6"/>
                  </a:lnTo>
                  <a:lnTo>
                    <a:pt x="64" y="2"/>
                  </a:lnTo>
                  <a:lnTo>
                    <a:pt x="78" y="0"/>
                  </a:lnTo>
                  <a:lnTo>
                    <a:pt x="94" y="2"/>
                  </a:lnTo>
                  <a:lnTo>
                    <a:pt x="110" y="6"/>
                  </a:lnTo>
                  <a:lnTo>
                    <a:pt x="122" y="14"/>
                  </a:lnTo>
                  <a:lnTo>
                    <a:pt x="134" y="24"/>
                  </a:lnTo>
                  <a:lnTo>
                    <a:pt x="144" y="36"/>
                  </a:lnTo>
                  <a:lnTo>
                    <a:pt x="150" y="48"/>
                  </a:lnTo>
                  <a:lnTo>
                    <a:pt x="156" y="64"/>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2295" name="Group 10"/>
          <p:cNvGrpSpPr>
            <a:grpSpLocks/>
          </p:cNvGrpSpPr>
          <p:nvPr/>
        </p:nvGrpSpPr>
        <p:grpSpPr bwMode="auto">
          <a:xfrm>
            <a:off x="4446588" y="800100"/>
            <a:ext cx="1247775" cy="673100"/>
            <a:chOff x="2801" y="504"/>
            <a:chExt cx="786" cy="424"/>
          </a:xfrm>
        </p:grpSpPr>
        <p:sp>
          <p:nvSpPr>
            <p:cNvPr id="12375" name="Freeform 11"/>
            <p:cNvSpPr>
              <a:spLocks/>
            </p:cNvSpPr>
            <p:nvPr/>
          </p:nvSpPr>
          <p:spPr bwMode="auto">
            <a:xfrm>
              <a:off x="2887" y="504"/>
              <a:ext cx="374" cy="412"/>
            </a:xfrm>
            <a:custGeom>
              <a:avLst/>
              <a:gdLst>
                <a:gd name="T0" fmla="*/ 262 w 374"/>
                <a:gd name="T1" fmla="*/ 26 h 412"/>
                <a:gd name="T2" fmla="*/ 298 w 374"/>
                <a:gd name="T3" fmla="*/ 24 h 412"/>
                <a:gd name="T4" fmla="*/ 318 w 374"/>
                <a:gd name="T5" fmla="*/ 38 h 412"/>
                <a:gd name="T6" fmla="*/ 330 w 374"/>
                <a:gd name="T7" fmla="*/ 60 h 412"/>
                <a:gd name="T8" fmla="*/ 350 w 374"/>
                <a:gd name="T9" fmla="*/ 56 h 412"/>
                <a:gd name="T10" fmla="*/ 370 w 374"/>
                <a:gd name="T11" fmla="*/ 64 h 412"/>
                <a:gd name="T12" fmla="*/ 374 w 374"/>
                <a:gd name="T13" fmla="*/ 70 h 412"/>
                <a:gd name="T14" fmla="*/ 370 w 374"/>
                <a:gd name="T15" fmla="*/ 80 h 412"/>
                <a:gd name="T16" fmla="*/ 350 w 374"/>
                <a:gd name="T17" fmla="*/ 92 h 412"/>
                <a:gd name="T18" fmla="*/ 340 w 374"/>
                <a:gd name="T19" fmla="*/ 94 h 412"/>
                <a:gd name="T20" fmla="*/ 342 w 374"/>
                <a:gd name="T21" fmla="*/ 100 h 412"/>
                <a:gd name="T22" fmla="*/ 366 w 374"/>
                <a:gd name="T23" fmla="*/ 172 h 412"/>
                <a:gd name="T24" fmla="*/ 364 w 374"/>
                <a:gd name="T25" fmla="*/ 200 h 412"/>
                <a:gd name="T26" fmla="*/ 340 w 374"/>
                <a:gd name="T27" fmla="*/ 238 h 412"/>
                <a:gd name="T28" fmla="*/ 328 w 374"/>
                <a:gd name="T29" fmla="*/ 246 h 412"/>
                <a:gd name="T30" fmla="*/ 354 w 374"/>
                <a:gd name="T31" fmla="*/ 254 h 412"/>
                <a:gd name="T32" fmla="*/ 364 w 374"/>
                <a:gd name="T33" fmla="*/ 268 h 412"/>
                <a:gd name="T34" fmla="*/ 362 w 374"/>
                <a:gd name="T35" fmla="*/ 278 h 412"/>
                <a:gd name="T36" fmla="*/ 348 w 374"/>
                <a:gd name="T37" fmla="*/ 286 h 412"/>
                <a:gd name="T38" fmla="*/ 312 w 374"/>
                <a:gd name="T39" fmla="*/ 288 h 412"/>
                <a:gd name="T40" fmla="*/ 304 w 374"/>
                <a:gd name="T41" fmla="*/ 302 h 412"/>
                <a:gd name="T42" fmla="*/ 292 w 374"/>
                <a:gd name="T43" fmla="*/ 316 h 412"/>
                <a:gd name="T44" fmla="*/ 280 w 374"/>
                <a:gd name="T45" fmla="*/ 348 h 412"/>
                <a:gd name="T46" fmla="*/ 308 w 374"/>
                <a:gd name="T47" fmla="*/ 366 h 412"/>
                <a:gd name="T48" fmla="*/ 348 w 374"/>
                <a:gd name="T49" fmla="*/ 372 h 412"/>
                <a:gd name="T50" fmla="*/ 354 w 374"/>
                <a:gd name="T51" fmla="*/ 374 h 412"/>
                <a:gd name="T52" fmla="*/ 356 w 374"/>
                <a:gd name="T53" fmla="*/ 380 h 412"/>
                <a:gd name="T54" fmla="*/ 346 w 374"/>
                <a:gd name="T55" fmla="*/ 400 h 412"/>
                <a:gd name="T56" fmla="*/ 336 w 374"/>
                <a:gd name="T57" fmla="*/ 412 h 412"/>
                <a:gd name="T58" fmla="*/ 326 w 374"/>
                <a:gd name="T59" fmla="*/ 406 h 412"/>
                <a:gd name="T60" fmla="*/ 294 w 374"/>
                <a:gd name="T61" fmla="*/ 398 h 412"/>
                <a:gd name="T62" fmla="*/ 238 w 374"/>
                <a:gd name="T63" fmla="*/ 380 h 412"/>
                <a:gd name="T64" fmla="*/ 220 w 374"/>
                <a:gd name="T65" fmla="*/ 372 h 412"/>
                <a:gd name="T66" fmla="*/ 212 w 374"/>
                <a:gd name="T67" fmla="*/ 392 h 412"/>
                <a:gd name="T68" fmla="*/ 208 w 374"/>
                <a:gd name="T69" fmla="*/ 402 h 412"/>
                <a:gd name="T70" fmla="*/ 198 w 374"/>
                <a:gd name="T71" fmla="*/ 406 h 412"/>
                <a:gd name="T72" fmla="*/ 136 w 374"/>
                <a:gd name="T73" fmla="*/ 388 h 412"/>
                <a:gd name="T74" fmla="*/ 126 w 374"/>
                <a:gd name="T75" fmla="*/ 400 h 412"/>
                <a:gd name="T76" fmla="*/ 118 w 374"/>
                <a:gd name="T77" fmla="*/ 402 h 412"/>
                <a:gd name="T78" fmla="*/ 120 w 374"/>
                <a:gd name="T79" fmla="*/ 380 h 412"/>
                <a:gd name="T80" fmla="*/ 132 w 374"/>
                <a:gd name="T81" fmla="*/ 360 h 412"/>
                <a:gd name="T82" fmla="*/ 142 w 374"/>
                <a:gd name="T83" fmla="*/ 362 h 412"/>
                <a:gd name="T84" fmla="*/ 170 w 374"/>
                <a:gd name="T85" fmla="*/ 374 h 412"/>
                <a:gd name="T86" fmla="*/ 174 w 374"/>
                <a:gd name="T87" fmla="*/ 336 h 412"/>
                <a:gd name="T88" fmla="*/ 172 w 374"/>
                <a:gd name="T89" fmla="*/ 328 h 412"/>
                <a:gd name="T90" fmla="*/ 174 w 374"/>
                <a:gd name="T91" fmla="*/ 320 h 412"/>
                <a:gd name="T92" fmla="*/ 184 w 374"/>
                <a:gd name="T93" fmla="*/ 298 h 412"/>
                <a:gd name="T94" fmla="*/ 100 w 374"/>
                <a:gd name="T95" fmla="*/ 280 h 412"/>
                <a:gd name="T96" fmla="*/ 62 w 374"/>
                <a:gd name="T97" fmla="*/ 260 h 412"/>
                <a:gd name="T98" fmla="*/ 26 w 374"/>
                <a:gd name="T99" fmla="*/ 232 h 412"/>
                <a:gd name="T100" fmla="*/ 8 w 374"/>
                <a:gd name="T101" fmla="*/ 206 h 412"/>
                <a:gd name="T102" fmla="*/ 0 w 374"/>
                <a:gd name="T103" fmla="*/ 152 h 412"/>
                <a:gd name="T104" fmla="*/ 14 w 374"/>
                <a:gd name="T105" fmla="*/ 100 h 412"/>
                <a:gd name="T106" fmla="*/ 44 w 374"/>
                <a:gd name="T107" fmla="*/ 56 h 412"/>
                <a:gd name="T108" fmla="*/ 98 w 374"/>
                <a:gd name="T109" fmla="*/ 18 h 412"/>
                <a:gd name="T110" fmla="*/ 142 w 374"/>
                <a:gd name="T111" fmla="*/ 2 h 412"/>
                <a:gd name="T112" fmla="*/ 184 w 374"/>
                <a:gd name="T113" fmla="*/ 2 h 412"/>
                <a:gd name="T114" fmla="*/ 232 w 374"/>
                <a:gd name="T115" fmla="*/ 14 h 412"/>
                <a:gd name="T116" fmla="*/ 250 w 374"/>
                <a:gd name="T117" fmla="*/ 32 h 4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2">
                  <a:moveTo>
                    <a:pt x="250" y="32"/>
                  </a:moveTo>
                  <a:lnTo>
                    <a:pt x="250" y="32"/>
                  </a:lnTo>
                  <a:lnTo>
                    <a:pt x="262" y="26"/>
                  </a:lnTo>
                  <a:lnTo>
                    <a:pt x="274" y="24"/>
                  </a:lnTo>
                  <a:lnTo>
                    <a:pt x="286" y="22"/>
                  </a:lnTo>
                  <a:lnTo>
                    <a:pt x="298" y="24"/>
                  </a:lnTo>
                  <a:lnTo>
                    <a:pt x="310" y="30"/>
                  </a:lnTo>
                  <a:lnTo>
                    <a:pt x="318" y="38"/>
                  </a:lnTo>
                  <a:lnTo>
                    <a:pt x="326" y="48"/>
                  </a:lnTo>
                  <a:lnTo>
                    <a:pt x="328" y="60"/>
                  </a:lnTo>
                  <a:lnTo>
                    <a:pt x="330" y="60"/>
                  </a:lnTo>
                  <a:lnTo>
                    <a:pt x="340" y="58"/>
                  </a:lnTo>
                  <a:lnTo>
                    <a:pt x="350" y="56"/>
                  </a:lnTo>
                  <a:lnTo>
                    <a:pt x="362" y="58"/>
                  </a:lnTo>
                  <a:lnTo>
                    <a:pt x="366" y="60"/>
                  </a:lnTo>
                  <a:lnTo>
                    <a:pt x="370" y="64"/>
                  </a:lnTo>
                  <a:lnTo>
                    <a:pt x="372" y="66"/>
                  </a:lnTo>
                  <a:lnTo>
                    <a:pt x="374" y="70"/>
                  </a:lnTo>
                  <a:lnTo>
                    <a:pt x="372" y="76"/>
                  </a:lnTo>
                  <a:lnTo>
                    <a:pt x="370" y="80"/>
                  </a:lnTo>
                  <a:lnTo>
                    <a:pt x="368" y="84"/>
                  </a:lnTo>
                  <a:lnTo>
                    <a:pt x="360" y="88"/>
                  </a:lnTo>
                  <a:lnTo>
                    <a:pt x="350" y="92"/>
                  </a:lnTo>
                  <a:lnTo>
                    <a:pt x="340" y="92"/>
                  </a:lnTo>
                  <a:lnTo>
                    <a:pt x="340" y="94"/>
                  </a:lnTo>
                  <a:lnTo>
                    <a:pt x="340" y="96"/>
                  </a:lnTo>
                  <a:lnTo>
                    <a:pt x="342" y="100"/>
                  </a:lnTo>
                  <a:lnTo>
                    <a:pt x="352" y="122"/>
                  </a:lnTo>
                  <a:lnTo>
                    <a:pt x="362" y="148"/>
                  </a:lnTo>
                  <a:lnTo>
                    <a:pt x="366" y="172"/>
                  </a:lnTo>
                  <a:lnTo>
                    <a:pt x="366" y="186"/>
                  </a:lnTo>
                  <a:lnTo>
                    <a:pt x="364" y="200"/>
                  </a:lnTo>
                  <a:lnTo>
                    <a:pt x="360" y="212"/>
                  </a:lnTo>
                  <a:lnTo>
                    <a:pt x="352" y="226"/>
                  </a:lnTo>
                  <a:lnTo>
                    <a:pt x="340" y="238"/>
                  </a:lnTo>
                  <a:lnTo>
                    <a:pt x="334" y="242"/>
                  </a:lnTo>
                  <a:lnTo>
                    <a:pt x="328" y="246"/>
                  </a:lnTo>
                  <a:lnTo>
                    <a:pt x="338" y="246"/>
                  </a:lnTo>
                  <a:lnTo>
                    <a:pt x="346" y="250"/>
                  </a:lnTo>
                  <a:lnTo>
                    <a:pt x="354" y="254"/>
                  </a:lnTo>
                  <a:lnTo>
                    <a:pt x="360" y="260"/>
                  </a:lnTo>
                  <a:lnTo>
                    <a:pt x="364" y="268"/>
                  </a:lnTo>
                  <a:lnTo>
                    <a:pt x="364" y="274"/>
                  </a:lnTo>
                  <a:lnTo>
                    <a:pt x="362" y="278"/>
                  </a:lnTo>
                  <a:lnTo>
                    <a:pt x="358" y="282"/>
                  </a:lnTo>
                  <a:lnTo>
                    <a:pt x="354" y="286"/>
                  </a:lnTo>
                  <a:lnTo>
                    <a:pt x="348" y="286"/>
                  </a:lnTo>
                  <a:lnTo>
                    <a:pt x="342" y="286"/>
                  </a:lnTo>
                  <a:lnTo>
                    <a:pt x="326" y="278"/>
                  </a:lnTo>
                  <a:lnTo>
                    <a:pt x="312" y="288"/>
                  </a:lnTo>
                  <a:lnTo>
                    <a:pt x="308" y="296"/>
                  </a:lnTo>
                  <a:lnTo>
                    <a:pt x="304" y="302"/>
                  </a:lnTo>
                  <a:lnTo>
                    <a:pt x="300" y="310"/>
                  </a:lnTo>
                  <a:lnTo>
                    <a:pt x="292" y="316"/>
                  </a:lnTo>
                  <a:lnTo>
                    <a:pt x="288" y="322"/>
                  </a:lnTo>
                  <a:lnTo>
                    <a:pt x="286" y="330"/>
                  </a:lnTo>
                  <a:lnTo>
                    <a:pt x="280" y="348"/>
                  </a:lnTo>
                  <a:lnTo>
                    <a:pt x="280" y="350"/>
                  </a:lnTo>
                  <a:lnTo>
                    <a:pt x="308" y="366"/>
                  </a:lnTo>
                  <a:lnTo>
                    <a:pt x="336" y="384"/>
                  </a:lnTo>
                  <a:lnTo>
                    <a:pt x="338" y="384"/>
                  </a:lnTo>
                  <a:lnTo>
                    <a:pt x="348" y="372"/>
                  </a:lnTo>
                  <a:lnTo>
                    <a:pt x="350" y="372"/>
                  </a:lnTo>
                  <a:lnTo>
                    <a:pt x="354" y="374"/>
                  </a:lnTo>
                  <a:lnTo>
                    <a:pt x="356" y="376"/>
                  </a:lnTo>
                  <a:lnTo>
                    <a:pt x="356" y="380"/>
                  </a:lnTo>
                  <a:lnTo>
                    <a:pt x="354" y="386"/>
                  </a:lnTo>
                  <a:lnTo>
                    <a:pt x="346" y="400"/>
                  </a:lnTo>
                  <a:lnTo>
                    <a:pt x="342" y="406"/>
                  </a:lnTo>
                  <a:lnTo>
                    <a:pt x="340" y="410"/>
                  </a:lnTo>
                  <a:lnTo>
                    <a:pt x="336" y="412"/>
                  </a:lnTo>
                  <a:lnTo>
                    <a:pt x="330" y="408"/>
                  </a:lnTo>
                  <a:lnTo>
                    <a:pt x="326" y="406"/>
                  </a:lnTo>
                  <a:lnTo>
                    <a:pt x="312" y="404"/>
                  </a:lnTo>
                  <a:lnTo>
                    <a:pt x="294" y="398"/>
                  </a:lnTo>
                  <a:lnTo>
                    <a:pt x="276" y="392"/>
                  </a:lnTo>
                  <a:lnTo>
                    <a:pt x="258" y="384"/>
                  </a:lnTo>
                  <a:lnTo>
                    <a:pt x="238" y="380"/>
                  </a:lnTo>
                  <a:lnTo>
                    <a:pt x="230" y="376"/>
                  </a:lnTo>
                  <a:lnTo>
                    <a:pt x="220" y="372"/>
                  </a:lnTo>
                  <a:lnTo>
                    <a:pt x="214" y="386"/>
                  </a:lnTo>
                  <a:lnTo>
                    <a:pt x="212" y="392"/>
                  </a:lnTo>
                  <a:lnTo>
                    <a:pt x="210" y="400"/>
                  </a:lnTo>
                  <a:lnTo>
                    <a:pt x="208" y="402"/>
                  </a:lnTo>
                  <a:lnTo>
                    <a:pt x="204" y="402"/>
                  </a:lnTo>
                  <a:lnTo>
                    <a:pt x="198" y="406"/>
                  </a:lnTo>
                  <a:lnTo>
                    <a:pt x="182" y="402"/>
                  </a:lnTo>
                  <a:lnTo>
                    <a:pt x="166" y="398"/>
                  </a:lnTo>
                  <a:lnTo>
                    <a:pt x="136" y="388"/>
                  </a:lnTo>
                  <a:lnTo>
                    <a:pt x="130" y="396"/>
                  </a:lnTo>
                  <a:lnTo>
                    <a:pt x="126" y="400"/>
                  </a:lnTo>
                  <a:lnTo>
                    <a:pt x="122" y="404"/>
                  </a:lnTo>
                  <a:lnTo>
                    <a:pt x="118" y="402"/>
                  </a:lnTo>
                  <a:lnTo>
                    <a:pt x="114" y="398"/>
                  </a:lnTo>
                  <a:lnTo>
                    <a:pt x="120" y="380"/>
                  </a:lnTo>
                  <a:lnTo>
                    <a:pt x="128" y="362"/>
                  </a:lnTo>
                  <a:lnTo>
                    <a:pt x="132" y="360"/>
                  </a:lnTo>
                  <a:lnTo>
                    <a:pt x="134" y="360"/>
                  </a:lnTo>
                  <a:lnTo>
                    <a:pt x="142" y="362"/>
                  </a:lnTo>
                  <a:lnTo>
                    <a:pt x="154" y="370"/>
                  </a:lnTo>
                  <a:lnTo>
                    <a:pt x="162" y="372"/>
                  </a:lnTo>
                  <a:lnTo>
                    <a:pt x="170" y="374"/>
                  </a:lnTo>
                  <a:lnTo>
                    <a:pt x="170" y="372"/>
                  </a:lnTo>
                  <a:lnTo>
                    <a:pt x="174" y="336"/>
                  </a:lnTo>
                  <a:lnTo>
                    <a:pt x="172" y="332"/>
                  </a:lnTo>
                  <a:lnTo>
                    <a:pt x="172" y="328"/>
                  </a:lnTo>
                  <a:lnTo>
                    <a:pt x="174" y="324"/>
                  </a:lnTo>
                  <a:lnTo>
                    <a:pt x="174" y="320"/>
                  </a:lnTo>
                  <a:lnTo>
                    <a:pt x="178" y="310"/>
                  </a:lnTo>
                  <a:lnTo>
                    <a:pt x="184" y="298"/>
                  </a:lnTo>
                  <a:lnTo>
                    <a:pt x="154" y="296"/>
                  </a:lnTo>
                  <a:lnTo>
                    <a:pt x="126" y="288"/>
                  </a:lnTo>
                  <a:lnTo>
                    <a:pt x="100" y="280"/>
                  </a:lnTo>
                  <a:lnTo>
                    <a:pt x="74" y="266"/>
                  </a:lnTo>
                  <a:lnTo>
                    <a:pt x="62" y="260"/>
                  </a:lnTo>
                  <a:lnTo>
                    <a:pt x="50" y="252"/>
                  </a:lnTo>
                  <a:lnTo>
                    <a:pt x="26" y="232"/>
                  </a:lnTo>
                  <a:lnTo>
                    <a:pt x="18" y="224"/>
                  </a:lnTo>
                  <a:lnTo>
                    <a:pt x="12" y="214"/>
                  </a:lnTo>
                  <a:lnTo>
                    <a:pt x="8" y="206"/>
                  </a:lnTo>
                  <a:lnTo>
                    <a:pt x="4" y="194"/>
                  </a:lnTo>
                  <a:lnTo>
                    <a:pt x="0" y="174"/>
                  </a:lnTo>
                  <a:lnTo>
                    <a:pt x="0" y="152"/>
                  </a:lnTo>
                  <a:lnTo>
                    <a:pt x="6" y="126"/>
                  </a:lnTo>
                  <a:lnTo>
                    <a:pt x="14" y="100"/>
                  </a:lnTo>
                  <a:lnTo>
                    <a:pt x="28" y="78"/>
                  </a:lnTo>
                  <a:lnTo>
                    <a:pt x="44" y="56"/>
                  </a:lnTo>
                  <a:lnTo>
                    <a:pt x="70" y="36"/>
                  </a:lnTo>
                  <a:lnTo>
                    <a:pt x="84" y="26"/>
                  </a:lnTo>
                  <a:lnTo>
                    <a:pt x="98" y="18"/>
                  </a:lnTo>
                  <a:lnTo>
                    <a:pt x="112" y="12"/>
                  </a:lnTo>
                  <a:lnTo>
                    <a:pt x="128" y="6"/>
                  </a:lnTo>
                  <a:lnTo>
                    <a:pt x="142" y="2"/>
                  </a:lnTo>
                  <a:lnTo>
                    <a:pt x="160" y="0"/>
                  </a:lnTo>
                  <a:lnTo>
                    <a:pt x="184" y="2"/>
                  </a:lnTo>
                  <a:lnTo>
                    <a:pt x="208" y="6"/>
                  </a:lnTo>
                  <a:lnTo>
                    <a:pt x="220" y="10"/>
                  </a:lnTo>
                  <a:lnTo>
                    <a:pt x="232" y="14"/>
                  </a:lnTo>
                  <a:lnTo>
                    <a:pt x="242" y="22"/>
                  </a:lnTo>
                  <a:lnTo>
                    <a:pt x="250" y="3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6" name="Freeform 12"/>
            <p:cNvSpPr>
              <a:spLocks/>
            </p:cNvSpPr>
            <p:nvPr/>
          </p:nvSpPr>
          <p:spPr bwMode="auto">
            <a:xfrm>
              <a:off x="2899" y="516"/>
              <a:ext cx="272" cy="274"/>
            </a:xfrm>
            <a:custGeom>
              <a:avLst/>
              <a:gdLst>
                <a:gd name="T0" fmla="*/ 214 w 272"/>
                <a:gd name="T1" fmla="*/ 38 h 274"/>
                <a:gd name="T2" fmla="*/ 202 w 272"/>
                <a:gd name="T3" fmla="*/ 36 h 274"/>
                <a:gd name="T4" fmla="*/ 176 w 272"/>
                <a:gd name="T5" fmla="*/ 36 h 274"/>
                <a:gd name="T6" fmla="*/ 164 w 272"/>
                <a:gd name="T7" fmla="*/ 40 h 274"/>
                <a:gd name="T8" fmla="*/ 146 w 272"/>
                <a:gd name="T9" fmla="*/ 54 h 274"/>
                <a:gd name="T10" fmla="*/ 140 w 272"/>
                <a:gd name="T11" fmla="*/ 74 h 274"/>
                <a:gd name="T12" fmla="*/ 142 w 272"/>
                <a:gd name="T13" fmla="*/ 84 h 274"/>
                <a:gd name="T14" fmla="*/ 156 w 272"/>
                <a:gd name="T15" fmla="*/ 100 h 274"/>
                <a:gd name="T16" fmla="*/ 164 w 272"/>
                <a:gd name="T17" fmla="*/ 106 h 274"/>
                <a:gd name="T18" fmla="*/ 164 w 272"/>
                <a:gd name="T19" fmla="*/ 110 h 274"/>
                <a:gd name="T20" fmla="*/ 168 w 272"/>
                <a:gd name="T21" fmla="*/ 114 h 274"/>
                <a:gd name="T22" fmla="*/ 182 w 272"/>
                <a:gd name="T23" fmla="*/ 168 h 274"/>
                <a:gd name="T24" fmla="*/ 206 w 272"/>
                <a:gd name="T25" fmla="*/ 220 h 274"/>
                <a:gd name="T26" fmla="*/ 212 w 272"/>
                <a:gd name="T27" fmla="*/ 226 h 274"/>
                <a:gd name="T28" fmla="*/ 228 w 272"/>
                <a:gd name="T29" fmla="*/ 236 h 274"/>
                <a:gd name="T30" fmla="*/ 254 w 272"/>
                <a:gd name="T31" fmla="*/ 242 h 274"/>
                <a:gd name="T32" fmla="*/ 272 w 272"/>
                <a:gd name="T33" fmla="*/ 244 h 274"/>
                <a:gd name="T34" fmla="*/ 256 w 272"/>
                <a:gd name="T35" fmla="*/ 258 h 274"/>
                <a:gd name="T36" fmla="*/ 240 w 272"/>
                <a:gd name="T37" fmla="*/ 266 h 274"/>
                <a:gd name="T38" fmla="*/ 202 w 272"/>
                <a:gd name="T39" fmla="*/ 274 h 274"/>
                <a:gd name="T40" fmla="*/ 166 w 272"/>
                <a:gd name="T41" fmla="*/ 272 h 274"/>
                <a:gd name="T42" fmla="*/ 114 w 272"/>
                <a:gd name="T43" fmla="*/ 264 h 274"/>
                <a:gd name="T44" fmla="*/ 84 w 272"/>
                <a:gd name="T45" fmla="*/ 252 h 274"/>
                <a:gd name="T46" fmla="*/ 68 w 272"/>
                <a:gd name="T47" fmla="*/ 244 h 274"/>
                <a:gd name="T48" fmla="*/ 44 w 272"/>
                <a:gd name="T49" fmla="*/ 230 h 274"/>
                <a:gd name="T50" fmla="*/ 24 w 272"/>
                <a:gd name="T51" fmla="*/ 212 h 274"/>
                <a:gd name="T52" fmla="*/ 8 w 272"/>
                <a:gd name="T53" fmla="*/ 190 h 274"/>
                <a:gd name="T54" fmla="*/ 0 w 272"/>
                <a:gd name="T55" fmla="*/ 164 h 274"/>
                <a:gd name="T56" fmla="*/ 0 w 272"/>
                <a:gd name="T57" fmla="*/ 146 h 274"/>
                <a:gd name="T58" fmla="*/ 6 w 272"/>
                <a:gd name="T59" fmla="*/ 112 h 274"/>
                <a:gd name="T60" fmla="*/ 22 w 272"/>
                <a:gd name="T61" fmla="*/ 80 h 274"/>
                <a:gd name="T62" fmla="*/ 44 w 272"/>
                <a:gd name="T63" fmla="*/ 50 h 274"/>
                <a:gd name="T64" fmla="*/ 58 w 272"/>
                <a:gd name="T65" fmla="*/ 38 h 274"/>
                <a:gd name="T66" fmla="*/ 78 w 272"/>
                <a:gd name="T67" fmla="*/ 24 h 274"/>
                <a:gd name="T68" fmla="*/ 100 w 272"/>
                <a:gd name="T69" fmla="*/ 12 h 274"/>
                <a:gd name="T70" fmla="*/ 140 w 272"/>
                <a:gd name="T71" fmla="*/ 2 h 274"/>
                <a:gd name="T72" fmla="*/ 166 w 272"/>
                <a:gd name="T73" fmla="*/ 0 h 274"/>
                <a:gd name="T74" fmla="*/ 182 w 272"/>
                <a:gd name="T75" fmla="*/ 2 h 274"/>
                <a:gd name="T76" fmla="*/ 208 w 272"/>
                <a:gd name="T77" fmla="*/ 8 h 274"/>
                <a:gd name="T78" fmla="*/ 230 w 272"/>
                <a:gd name="T79" fmla="*/ 24 h 2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4">
                  <a:moveTo>
                    <a:pt x="230" y="24"/>
                  </a:moveTo>
                  <a:lnTo>
                    <a:pt x="214" y="38"/>
                  </a:lnTo>
                  <a:lnTo>
                    <a:pt x="202" y="36"/>
                  </a:lnTo>
                  <a:lnTo>
                    <a:pt x="188" y="34"/>
                  </a:lnTo>
                  <a:lnTo>
                    <a:pt x="176" y="36"/>
                  </a:lnTo>
                  <a:lnTo>
                    <a:pt x="164" y="40"/>
                  </a:lnTo>
                  <a:lnTo>
                    <a:pt x="154" y="46"/>
                  </a:lnTo>
                  <a:lnTo>
                    <a:pt x="146" y="54"/>
                  </a:lnTo>
                  <a:lnTo>
                    <a:pt x="140" y="64"/>
                  </a:lnTo>
                  <a:lnTo>
                    <a:pt x="140" y="74"/>
                  </a:lnTo>
                  <a:lnTo>
                    <a:pt x="142" y="84"/>
                  </a:lnTo>
                  <a:lnTo>
                    <a:pt x="148" y="94"/>
                  </a:lnTo>
                  <a:lnTo>
                    <a:pt x="156" y="100"/>
                  </a:lnTo>
                  <a:lnTo>
                    <a:pt x="164" y="106"/>
                  </a:lnTo>
                  <a:lnTo>
                    <a:pt x="164" y="108"/>
                  </a:lnTo>
                  <a:lnTo>
                    <a:pt x="164" y="110"/>
                  </a:lnTo>
                  <a:lnTo>
                    <a:pt x="168" y="114"/>
                  </a:lnTo>
                  <a:lnTo>
                    <a:pt x="174" y="142"/>
                  </a:lnTo>
                  <a:lnTo>
                    <a:pt x="182" y="168"/>
                  </a:lnTo>
                  <a:lnTo>
                    <a:pt x="192" y="194"/>
                  </a:lnTo>
                  <a:lnTo>
                    <a:pt x="206" y="220"/>
                  </a:lnTo>
                  <a:lnTo>
                    <a:pt x="212" y="226"/>
                  </a:lnTo>
                  <a:lnTo>
                    <a:pt x="220" y="232"/>
                  </a:lnTo>
                  <a:lnTo>
                    <a:pt x="228" y="236"/>
                  </a:lnTo>
                  <a:lnTo>
                    <a:pt x="236" y="238"/>
                  </a:lnTo>
                  <a:lnTo>
                    <a:pt x="254" y="242"/>
                  </a:lnTo>
                  <a:lnTo>
                    <a:pt x="272" y="244"/>
                  </a:lnTo>
                  <a:lnTo>
                    <a:pt x="264" y="252"/>
                  </a:lnTo>
                  <a:lnTo>
                    <a:pt x="256" y="258"/>
                  </a:lnTo>
                  <a:lnTo>
                    <a:pt x="248" y="262"/>
                  </a:lnTo>
                  <a:lnTo>
                    <a:pt x="240" y="266"/>
                  </a:lnTo>
                  <a:lnTo>
                    <a:pt x="220" y="270"/>
                  </a:lnTo>
                  <a:lnTo>
                    <a:pt x="202" y="274"/>
                  </a:lnTo>
                  <a:lnTo>
                    <a:pt x="166" y="272"/>
                  </a:lnTo>
                  <a:lnTo>
                    <a:pt x="132" y="268"/>
                  </a:lnTo>
                  <a:lnTo>
                    <a:pt x="114" y="264"/>
                  </a:lnTo>
                  <a:lnTo>
                    <a:pt x="98" y="260"/>
                  </a:lnTo>
                  <a:lnTo>
                    <a:pt x="84" y="252"/>
                  </a:lnTo>
                  <a:lnTo>
                    <a:pt x="68" y="244"/>
                  </a:lnTo>
                  <a:lnTo>
                    <a:pt x="56" y="238"/>
                  </a:lnTo>
                  <a:lnTo>
                    <a:pt x="44" y="230"/>
                  </a:lnTo>
                  <a:lnTo>
                    <a:pt x="34" y="222"/>
                  </a:lnTo>
                  <a:lnTo>
                    <a:pt x="24" y="212"/>
                  </a:lnTo>
                  <a:lnTo>
                    <a:pt x="16" y="202"/>
                  </a:lnTo>
                  <a:lnTo>
                    <a:pt x="8" y="190"/>
                  </a:lnTo>
                  <a:lnTo>
                    <a:pt x="4" y="178"/>
                  </a:lnTo>
                  <a:lnTo>
                    <a:pt x="0" y="164"/>
                  </a:lnTo>
                  <a:lnTo>
                    <a:pt x="0" y="146"/>
                  </a:lnTo>
                  <a:lnTo>
                    <a:pt x="2" y="128"/>
                  </a:lnTo>
                  <a:lnTo>
                    <a:pt x="6" y="112"/>
                  </a:lnTo>
                  <a:lnTo>
                    <a:pt x="12" y="96"/>
                  </a:lnTo>
                  <a:lnTo>
                    <a:pt x="22" y="80"/>
                  </a:lnTo>
                  <a:lnTo>
                    <a:pt x="32" y="64"/>
                  </a:lnTo>
                  <a:lnTo>
                    <a:pt x="44" y="50"/>
                  </a:lnTo>
                  <a:lnTo>
                    <a:pt x="58" y="38"/>
                  </a:lnTo>
                  <a:lnTo>
                    <a:pt x="68" y="32"/>
                  </a:lnTo>
                  <a:lnTo>
                    <a:pt x="78" y="24"/>
                  </a:lnTo>
                  <a:lnTo>
                    <a:pt x="100" y="12"/>
                  </a:lnTo>
                  <a:lnTo>
                    <a:pt x="126" y="4"/>
                  </a:lnTo>
                  <a:lnTo>
                    <a:pt x="140" y="2"/>
                  </a:lnTo>
                  <a:lnTo>
                    <a:pt x="152" y="0"/>
                  </a:lnTo>
                  <a:lnTo>
                    <a:pt x="166" y="0"/>
                  </a:lnTo>
                  <a:lnTo>
                    <a:pt x="182" y="2"/>
                  </a:lnTo>
                  <a:lnTo>
                    <a:pt x="194" y="4"/>
                  </a:lnTo>
                  <a:lnTo>
                    <a:pt x="208" y="8"/>
                  </a:lnTo>
                  <a:lnTo>
                    <a:pt x="220" y="16"/>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7" name="Freeform 13"/>
            <p:cNvSpPr>
              <a:spLocks/>
            </p:cNvSpPr>
            <p:nvPr/>
          </p:nvSpPr>
          <p:spPr bwMode="auto">
            <a:xfrm>
              <a:off x="3001" y="526"/>
              <a:ext cx="32" cy="46"/>
            </a:xfrm>
            <a:custGeom>
              <a:avLst/>
              <a:gdLst>
                <a:gd name="T0" fmla="*/ 30 w 32"/>
                <a:gd name="T1" fmla="*/ 6 h 46"/>
                <a:gd name="T2" fmla="*/ 30 w 32"/>
                <a:gd name="T3" fmla="*/ 6 h 46"/>
                <a:gd name="T4" fmla="*/ 30 w 32"/>
                <a:gd name="T5" fmla="*/ 10 h 46"/>
                <a:gd name="T6" fmla="*/ 30 w 32"/>
                <a:gd name="T7" fmla="*/ 12 h 46"/>
                <a:gd name="T8" fmla="*/ 28 w 32"/>
                <a:gd name="T9" fmla="*/ 12 h 46"/>
                <a:gd name="T10" fmla="*/ 28 w 32"/>
                <a:gd name="T11" fmla="*/ 12 h 46"/>
                <a:gd name="T12" fmla="*/ 24 w 32"/>
                <a:gd name="T13" fmla="*/ 12 h 46"/>
                <a:gd name="T14" fmla="*/ 20 w 32"/>
                <a:gd name="T15" fmla="*/ 14 h 46"/>
                <a:gd name="T16" fmla="*/ 14 w 32"/>
                <a:gd name="T17" fmla="*/ 22 h 46"/>
                <a:gd name="T18" fmla="*/ 14 w 32"/>
                <a:gd name="T19" fmla="*/ 22 h 46"/>
                <a:gd name="T20" fmla="*/ 12 w 32"/>
                <a:gd name="T21" fmla="*/ 26 h 46"/>
                <a:gd name="T22" fmla="*/ 10 w 32"/>
                <a:gd name="T23" fmla="*/ 28 h 46"/>
                <a:gd name="T24" fmla="*/ 10 w 32"/>
                <a:gd name="T25" fmla="*/ 30 h 46"/>
                <a:gd name="T26" fmla="*/ 10 w 32"/>
                <a:gd name="T27" fmla="*/ 30 h 46"/>
                <a:gd name="T28" fmla="*/ 12 w 32"/>
                <a:gd name="T29" fmla="*/ 32 h 46"/>
                <a:gd name="T30" fmla="*/ 14 w 32"/>
                <a:gd name="T31" fmla="*/ 34 h 46"/>
                <a:gd name="T32" fmla="*/ 14 w 32"/>
                <a:gd name="T33" fmla="*/ 34 h 46"/>
                <a:gd name="T34" fmla="*/ 16 w 32"/>
                <a:gd name="T35" fmla="*/ 32 h 46"/>
                <a:gd name="T36" fmla="*/ 18 w 32"/>
                <a:gd name="T37" fmla="*/ 30 h 46"/>
                <a:gd name="T38" fmla="*/ 22 w 32"/>
                <a:gd name="T39" fmla="*/ 28 h 46"/>
                <a:gd name="T40" fmla="*/ 22 w 32"/>
                <a:gd name="T41" fmla="*/ 28 h 46"/>
                <a:gd name="T42" fmla="*/ 26 w 32"/>
                <a:gd name="T43" fmla="*/ 28 h 46"/>
                <a:gd name="T44" fmla="*/ 28 w 32"/>
                <a:gd name="T45" fmla="*/ 28 h 46"/>
                <a:gd name="T46" fmla="*/ 28 w 32"/>
                <a:gd name="T47" fmla="*/ 30 h 46"/>
                <a:gd name="T48" fmla="*/ 28 w 32"/>
                <a:gd name="T49" fmla="*/ 30 h 46"/>
                <a:gd name="T50" fmla="*/ 32 w 32"/>
                <a:gd name="T51" fmla="*/ 36 h 46"/>
                <a:gd name="T52" fmla="*/ 30 w 32"/>
                <a:gd name="T53" fmla="*/ 42 h 46"/>
                <a:gd name="T54" fmla="*/ 30 w 32"/>
                <a:gd name="T55" fmla="*/ 42 h 46"/>
                <a:gd name="T56" fmla="*/ 20 w 32"/>
                <a:gd name="T57" fmla="*/ 46 h 46"/>
                <a:gd name="T58" fmla="*/ 14 w 32"/>
                <a:gd name="T59" fmla="*/ 46 h 46"/>
                <a:gd name="T60" fmla="*/ 10 w 32"/>
                <a:gd name="T61" fmla="*/ 44 h 46"/>
                <a:gd name="T62" fmla="*/ 10 w 32"/>
                <a:gd name="T63" fmla="*/ 44 h 46"/>
                <a:gd name="T64" fmla="*/ 2 w 32"/>
                <a:gd name="T65" fmla="*/ 38 h 46"/>
                <a:gd name="T66" fmla="*/ 0 w 32"/>
                <a:gd name="T67" fmla="*/ 34 h 46"/>
                <a:gd name="T68" fmla="*/ 0 w 32"/>
                <a:gd name="T69" fmla="*/ 30 h 46"/>
                <a:gd name="T70" fmla="*/ 0 w 32"/>
                <a:gd name="T71" fmla="*/ 30 h 46"/>
                <a:gd name="T72" fmla="*/ 2 w 32"/>
                <a:gd name="T73" fmla="*/ 20 h 46"/>
                <a:gd name="T74" fmla="*/ 6 w 32"/>
                <a:gd name="T75" fmla="*/ 12 h 46"/>
                <a:gd name="T76" fmla="*/ 12 w 32"/>
                <a:gd name="T77" fmla="*/ 6 h 46"/>
                <a:gd name="T78" fmla="*/ 20 w 32"/>
                <a:gd name="T79" fmla="*/ 0 h 46"/>
                <a:gd name="T80" fmla="*/ 20 w 32"/>
                <a:gd name="T81" fmla="*/ 0 h 46"/>
                <a:gd name="T82" fmla="*/ 26 w 32"/>
                <a:gd name="T83" fmla="*/ 2 h 46"/>
                <a:gd name="T84" fmla="*/ 30 w 32"/>
                <a:gd name="T85" fmla="*/ 6 h 46"/>
                <a:gd name="T86" fmla="*/ 30 w 32"/>
                <a:gd name="T87" fmla="*/ 6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6"/>
                  </a:moveTo>
                  <a:lnTo>
                    <a:pt x="30" y="6"/>
                  </a:lnTo>
                  <a:lnTo>
                    <a:pt x="30" y="10"/>
                  </a:lnTo>
                  <a:lnTo>
                    <a:pt x="30" y="12"/>
                  </a:lnTo>
                  <a:lnTo>
                    <a:pt x="28" y="12"/>
                  </a:lnTo>
                  <a:lnTo>
                    <a:pt x="24" y="12"/>
                  </a:lnTo>
                  <a:lnTo>
                    <a:pt x="20" y="14"/>
                  </a:lnTo>
                  <a:lnTo>
                    <a:pt x="14" y="22"/>
                  </a:lnTo>
                  <a:lnTo>
                    <a:pt x="12" y="26"/>
                  </a:lnTo>
                  <a:lnTo>
                    <a:pt x="10" y="28"/>
                  </a:lnTo>
                  <a:lnTo>
                    <a:pt x="10" y="30"/>
                  </a:lnTo>
                  <a:lnTo>
                    <a:pt x="12" y="32"/>
                  </a:lnTo>
                  <a:lnTo>
                    <a:pt x="14" y="34"/>
                  </a:lnTo>
                  <a:lnTo>
                    <a:pt x="16" y="32"/>
                  </a:lnTo>
                  <a:lnTo>
                    <a:pt x="18" y="30"/>
                  </a:lnTo>
                  <a:lnTo>
                    <a:pt x="22" y="28"/>
                  </a:lnTo>
                  <a:lnTo>
                    <a:pt x="26" y="28"/>
                  </a:lnTo>
                  <a:lnTo>
                    <a:pt x="28" y="28"/>
                  </a:lnTo>
                  <a:lnTo>
                    <a:pt x="28" y="30"/>
                  </a:lnTo>
                  <a:lnTo>
                    <a:pt x="32" y="36"/>
                  </a:lnTo>
                  <a:lnTo>
                    <a:pt x="30" y="42"/>
                  </a:lnTo>
                  <a:lnTo>
                    <a:pt x="20" y="46"/>
                  </a:lnTo>
                  <a:lnTo>
                    <a:pt x="14" y="46"/>
                  </a:lnTo>
                  <a:lnTo>
                    <a:pt x="10" y="44"/>
                  </a:lnTo>
                  <a:lnTo>
                    <a:pt x="2" y="38"/>
                  </a:lnTo>
                  <a:lnTo>
                    <a:pt x="0" y="34"/>
                  </a:lnTo>
                  <a:lnTo>
                    <a:pt x="0" y="30"/>
                  </a:lnTo>
                  <a:lnTo>
                    <a:pt x="2" y="20"/>
                  </a:lnTo>
                  <a:lnTo>
                    <a:pt x="6" y="12"/>
                  </a:lnTo>
                  <a:lnTo>
                    <a:pt x="12" y="6"/>
                  </a:lnTo>
                  <a:lnTo>
                    <a:pt x="20" y="0"/>
                  </a:lnTo>
                  <a:lnTo>
                    <a:pt x="26" y="2"/>
                  </a:lnTo>
                  <a:lnTo>
                    <a:pt x="30" y="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8" name="Freeform 14"/>
            <p:cNvSpPr>
              <a:spLocks/>
            </p:cNvSpPr>
            <p:nvPr/>
          </p:nvSpPr>
          <p:spPr bwMode="auto">
            <a:xfrm>
              <a:off x="3049" y="534"/>
              <a:ext cx="154" cy="82"/>
            </a:xfrm>
            <a:custGeom>
              <a:avLst/>
              <a:gdLst>
                <a:gd name="T0" fmla="*/ 152 w 154"/>
                <a:gd name="T1" fmla="*/ 18 h 82"/>
                <a:gd name="T2" fmla="*/ 152 w 154"/>
                <a:gd name="T3" fmla="*/ 18 h 82"/>
                <a:gd name="T4" fmla="*/ 154 w 154"/>
                <a:gd name="T5" fmla="*/ 26 h 82"/>
                <a:gd name="T6" fmla="*/ 154 w 154"/>
                <a:gd name="T7" fmla="*/ 30 h 82"/>
                <a:gd name="T8" fmla="*/ 154 w 154"/>
                <a:gd name="T9" fmla="*/ 34 h 82"/>
                <a:gd name="T10" fmla="*/ 154 w 154"/>
                <a:gd name="T11" fmla="*/ 34 h 82"/>
                <a:gd name="T12" fmla="*/ 112 w 154"/>
                <a:gd name="T13" fmla="*/ 52 h 82"/>
                <a:gd name="T14" fmla="*/ 68 w 154"/>
                <a:gd name="T15" fmla="*/ 68 h 82"/>
                <a:gd name="T16" fmla="*/ 68 w 154"/>
                <a:gd name="T17" fmla="*/ 68 h 82"/>
                <a:gd name="T18" fmla="*/ 58 w 154"/>
                <a:gd name="T19" fmla="*/ 72 h 82"/>
                <a:gd name="T20" fmla="*/ 48 w 154"/>
                <a:gd name="T21" fmla="*/ 76 h 82"/>
                <a:gd name="T22" fmla="*/ 38 w 154"/>
                <a:gd name="T23" fmla="*/ 78 h 82"/>
                <a:gd name="T24" fmla="*/ 28 w 154"/>
                <a:gd name="T25" fmla="*/ 82 h 82"/>
                <a:gd name="T26" fmla="*/ 28 w 154"/>
                <a:gd name="T27" fmla="*/ 82 h 82"/>
                <a:gd name="T28" fmla="*/ 20 w 154"/>
                <a:gd name="T29" fmla="*/ 80 h 82"/>
                <a:gd name="T30" fmla="*/ 12 w 154"/>
                <a:gd name="T31" fmla="*/ 76 h 82"/>
                <a:gd name="T32" fmla="*/ 6 w 154"/>
                <a:gd name="T33" fmla="*/ 70 h 82"/>
                <a:gd name="T34" fmla="*/ 2 w 154"/>
                <a:gd name="T35" fmla="*/ 64 h 82"/>
                <a:gd name="T36" fmla="*/ 2 w 154"/>
                <a:gd name="T37" fmla="*/ 64 h 82"/>
                <a:gd name="T38" fmla="*/ 0 w 154"/>
                <a:gd name="T39" fmla="*/ 54 h 82"/>
                <a:gd name="T40" fmla="*/ 2 w 154"/>
                <a:gd name="T41" fmla="*/ 44 h 82"/>
                <a:gd name="T42" fmla="*/ 2 w 154"/>
                <a:gd name="T43" fmla="*/ 44 h 82"/>
                <a:gd name="T44" fmla="*/ 10 w 154"/>
                <a:gd name="T45" fmla="*/ 36 h 82"/>
                <a:gd name="T46" fmla="*/ 18 w 154"/>
                <a:gd name="T47" fmla="*/ 30 h 82"/>
                <a:gd name="T48" fmla="*/ 28 w 154"/>
                <a:gd name="T49" fmla="*/ 26 h 82"/>
                <a:gd name="T50" fmla="*/ 38 w 154"/>
                <a:gd name="T51" fmla="*/ 24 h 82"/>
                <a:gd name="T52" fmla="*/ 38 w 154"/>
                <a:gd name="T53" fmla="*/ 24 h 82"/>
                <a:gd name="T54" fmla="*/ 54 w 154"/>
                <a:gd name="T55" fmla="*/ 28 h 82"/>
                <a:gd name="T56" fmla="*/ 62 w 154"/>
                <a:gd name="T57" fmla="*/ 30 h 82"/>
                <a:gd name="T58" fmla="*/ 70 w 154"/>
                <a:gd name="T59" fmla="*/ 30 h 82"/>
                <a:gd name="T60" fmla="*/ 70 w 154"/>
                <a:gd name="T61" fmla="*/ 30 h 82"/>
                <a:gd name="T62" fmla="*/ 84 w 154"/>
                <a:gd name="T63" fmla="*/ 16 h 82"/>
                <a:gd name="T64" fmla="*/ 92 w 154"/>
                <a:gd name="T65" fmla="*/ 10 h 82"/>
                <a:gd name="T66" fmla="*/ 100 w 154"/>
                <a:gd name="T67" fmla="*/ 6 h 82"/>
                <a:gd name="T68" fmla="*/ 100 w 154"/>
                <a:gd name="T69" fmla="*/ 6 h 82"/>
                <a:gd name="T70" fmla="*/ 112 w 154"/>
                <a:gd name="T71" fmla="*/ 2 h 82"/>
                <a:gd name="T72" fmla="*/ 124 w 154"/>
                <a:gd name="T73" fmla="*/ 0 h 82"/>
                <a:gd name="T74" fmla="*/ 134 w 154"/>
                <a:gd name="T75" fmla="*/ 2 h 82"/>
                <a:gd name="T76" fmla="*/ 140 w 154"/>
                <a:gd name="T77" fmla="*/ 6 h 82"/>
                <a:gd name="T78" fmla="*/ 144 w 154"/>
                <a:gd name="T79" fmla="*/ 10 h 82"/>
                <a:gd name="T80" fmla="*/ 152 w 154"/>
                <a:gd name="T81" fmla="*/ 18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2">
                  <a:moveTo>
                    <a:pt x="152" y="18"/>
                  </a:moveTo>
                  <a:lnTo>
                    <a:pt x="152" y="18"/>
                  </a:lnTo>
                  <a:lnTo>
                    <a:pt x="154" y="26"/>
                  </a:lnTo>
                  <a:lnTo>
                    <a:pt x="154" y="30"/>
                  </a:lnTo>
                  <a:lnTo>
                    <a:pt x="154" y="34"/>
                  </a:lnTo>
                  <a:lnTo>
                    <a:pt x="112" y="52"/>
                  </a:lnTo>
                  <a:lnTo>
                    <a:pt x="68" y="68"/>
                  </a:lnTo>
                  <a:lnTo>
                    <a:pt x="58" y="72"/>
                  </a:lnTo>
                  <a:lnTo>
                    <a:pt x="48" y="76"/>
                  </a:lnTo>
                  <a:lnTo>
                    <a:pt x="38" y="78"/>
                  </a:lnTo>
                  <a:lnTo>
                    <a:pt x="28" y="82"/>
                  </a:lnTo>
                  <a:lnTo>
                    <a:pt x="20" y="80"/>
                  </a:lnTo>
                  <a:lnTo>
                    <a:pt x="12" y="76"/>
                  </a:lnTo>
                  <a:lnTo>
                    <a:pt x="6" y="70"/>
                  </a:lnTo>
                  <a:lnTo>
                    <a:pt x="2" y="64"/>
                  </a:lnTo>
                  <a:lnTo>
                    <a:pt x="0" y="54"/>
                  </a:lnTo>
                  <a:lnTo>
                    <a:pt x="2" y="44"/>
                  </a:lnTo>
                  <a:lnTo>
                    <a:pt x="10" y="36"/>
                  </a:lnTo>
                  <a:lnTo>
                    <a:pt x="18" y="30"/>
                  </a:lnTo>
                  <a:lnTo>
                    <a:pt x="28" y="26"/>
                  </a:lnTo>
                  <a:lnTo>
                    <a:pt x="38" y="24"/>
                  </a:lnTo>
                  <a:lnTo>
                    <a:pt x="54" y="28"/>
                  </a:lnTo>
                  <a:lnTo>
                    <a:pt x="62" y="30"/>
                  </a:lnTo>
                  <a:lnTo>
                    <a:pt x="70" y="30"/>
                  </a:lnTo>
                  <a:lnTo>
                    <a:pt x="84" y="16"/>
                  </a:lnTo>
                  <a:lnTo>
                    <a:pt x="92" y="10"/>
                  </a:lnTo>
                  <a:lnTo>
                    <a:pt x="100" y="6"/>
                  </a:lnTo>
                  <a:lnTo>
                    <a:pt x="112" y="2"/>
                  </a:lnTo>
                  <a:lnTo>
                    <a:pt x="124" y="0"/>
                  </a:lnTo>
                  <a:lnTo>
                    <a:pt x="134" y="2"/>
                  </a:lnTo>
                  <a:lnTo>
                    <a:pt x="140" y="6"/>
                  </a:lnTo>
                  <a:lnTo>
                    <a:pt x="144" y="10"/>
                  </a:lnTo>
                  <a:lnTo>
                    <a:pt x="152" y="18"/>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9" name="Freeform 15"/>
            <p:cNvSpPr>
              <a:spLocks/>
            </p:cNvSpPr>
            <p:nvPr/>
          </p:nvSpPr>
          <p:spPr bwMode="auto">
            <a:xfrm>
              <a:off x="2927" y="570"/>
              <a:ext cx="80" cy="166"/>
            </a:xfrm>
            <a:custGeom>
              <a:avLst/>
              <a:gdLst>
                <a:gd name="T0" fmla="*/ 72 w 80"/>
                <a:gd name="T1" fmla="*/ 24 h 166"/>
                <a:gd name="T2" fmla="*/ 70 w 80"/>
                <a:gd name="T3" fmla="*/ 44 h 166"/>
                <a:gd name="T4" fmla="*/ 62 w 80"/>
                <a:gd name="T5" fmla="*/ 50 h 166"/>
                <a:gd name="T6" fmla="*/ 58 w 80"/>
                <a:gd name="T7" fmla="*/ 66 h 166"/>
                <a:gd name="T8" fmla="*/ 62 w 80"/>
                <a:gd name="T9" fmla="*/ 80 h 166"/>
                <a:gd name="T10" fmla="*/ 60 w 80"/>
                <a:gd name="T11" fmla="*/ 96 h 166"/>
                <a:gd name="T12" fmla="*/ 80 w 80"/>
                <a:gd name="T13" fmla="*/ 116 h 166"/>
                <a:gd name="T14" fmla="*/ 78 w 80"/>
                <a:gd name="T15" fmla="*/ 144 h 166"/>
                <a:gd name="T16" fmla="*/ 60 w 80"/>
                <a:gd name="T17" fmla="*/ 162 h 166"/>
                <a:gd name="T18" fmla="*/ 38 w 80"/>
                <a:gd name="T19" fmla="*/ 166 h 166"/>
                <a:gd name="T20" fmla="*/ 28 w 80"/>
                <a:gd name="T21" fmla="*/ 160 h 166"/>
                <a:gd name="T22" fmla="*/ 22 w 80"/>
                <a:gd name="T23" fmla="*/ 144 h 166"/>
                <a:gd name="T24" fmla="*/ 26 w 80"/>
                <a:gd name="T25" fmla="*/ 136 h 166"/>
                <a:gd name="T26" fmla="*/ 40 w 80"/>
                <a:gd name="T27" fmla="*/ 132 h 166"/>
                <a:gd name="T28" fmla="*/ 48 w 80"/>
                <a:gd name="T29" fmla="*/ 138 h 166"/>
                <a:gd name="T30" fmla="*/ 48 w 80"/>
                <a:gd name="T31" fmla="*/ 142 h 166"/>
                <a:gd name="T32" fmla="*/ 36 w 80"/>
                <a:gd name="T33" fmla="*/ 146 h 166"/>
                <a:gd name="T34" fmla="*/ 36 w 80"/>
                <a:gd name="T35" fmla="*/ 152 h 166"/>
                <a:gd name="T36" fmla="*/ 52 w 80"/>
                <a:gd name="T37" fmla="*/ 152 h 166"/>
                <a:gd name="T38" fmla="*/ 70 w 80"/>
                <a:gd name="T39" fmla="*/ 130 h 166"/>
                <a:gd name="T40" fmla="*/ 70 w 80"/>
                <a:gd name="T41" fmla="*/ 122 h 166"/>
                <a:gd name="T42" fmla="*/ 62 w 80"/>
                <a:gd name="T43" fmla="*/ 108 h 166"/>
                <a:gd name="T44" fmla="*/ 46 w 80"/>
                <a:gd name="T45" fmla="*/ 112 h 166"/>
                <a:gd name="T46" fmla="*/ 18 w 80"/>
                <a:gd name="T47" fmla="*/ 116 h 166"/>
                <a:gd name="T48" fmla="*/ 4 w 80"/>
                <a:gd name="T49" fmla="*/ 106 h 166"/>
                <a:gd name="T50" fmla="*/ 6 w 80"/>
                <a:gd name="T51" fmla="*/ 86 h 166"/>
                <a:gd name="T52" fmla="*/ 16 w 80"/>
                <a:gd name="T53" fmla="*/ 78 h 166"/>
                <a:gd name="T54" fmla="*/ 32 w 80"/>
                <a:gd name="T55" fmla="*/ 76 h 166"/>
                <a:gd name="T56" fmla="*/ 36 w 80"/>
                <a:gd name="T57" fmla="*/ 98 h 166"/>
                <a:gd name="T58" fmla="*/ 32 w 80"/>
                <a:gd name="T59" fmla="*/ 100 h 166"/>
                <a:gd name="T60" fmla="*/ 24 w 80"/>
                <a:gd name="T61" fmla="*/ 92 h 166"/>
                <a:gd name="T62" fmla="*/ 24 w 80"/>
                <a:gd name="T63" fmla="*/ 88 h 166"/>
                <a:gd name="T64" fmla="*/ 16 w 80"/>
                <a:gd name="T65" fmla="*/ 92 h 166"/>
                <a:gd name="T66" fmla="*/ 14 w 80"/>
                <a:gd name="T67" fmla="*/ 100 h 166"/>
                <a:gd name="T68" fmla="*/ 34 w 80"/>
                <a:gd name="T69" fmla="*/ 104 h 166"/>
                <a:gd name="T70" fmla="*/ 46 w 80"/>
                <a:gd name="T71" fmla="*/ 96 h 166"/>
                <a:gd name="T72" fmla="*/ 52 w 80"/>
                <a:gd name="T73" fmla="*/ 84 h 166"/>
                <a:gd name="T74" fmla="*/ 44 w 80"/>
                <a:gd name="T75" fmla="*/ 66 h 166"/>
                <a:gd name="T76" fmla="*/ 32 w 80"/>
                <a:gd name="T77" fmla="*/ 60 h 166"/>
                <a:gd name="T78" fmla="*/ 12 w 80"/>
                <a:gd name="T79" fmla="*/ 68 h 166"/>
                <a:gd name="T80" fmla="*/ 8 w 80"/>
                <a:gd name="T81" fmla="*/ 74 h 166"/>
                <a:gd name="T82" fmla="*/ 2 w 80"/>
                <a:gd name="T83" fmla="*/ 68 h 166"/>
                <a:gd name="T84" fmla="*/ 6 w 80"/>
                <a:gd name="T85" fmla="*/ 60 h 166"/>
                <a:gd name="T86" fmla="*/ 28 w 80"/>
                <a:gd name="T87" fmla="*/ 48 h 166"/>
                <a:gd name="T88" fmla="*/ 36 w 80"/>
                <a:gd name="T89" fmla="*/ 48 h 166"/>
                <a:gd name="T90" fmla="*/ 42 w 80"/>
                <a:gd name="T91" fmla="*/ 46 h 166"/>
                <a:gd name="T92" fmla="*/ 60 w 80"/>
                <a:gd name="T93" fmla="*/ 38 h 166"/>
                <a:gd name="T94" fmla="*/ 62 w 80"/>
                <a:gd name="T95" fmla="*/ 24 h 166"/>
                <a:gd name="T96" fmla="*/ 54 w 80"/>
                <a:gd name="T97" fmla="*/ 14 h 166"/>
                <a:gd name="T98" fmla="*/ 42 w 80"/>
                <a:gd name="T99" fmla="*/ 14 h 166"/>
                <a:gd name="T100" fmla="*/ 36 w 80"/>
                <a:gd name="T101" fmla="*/ 22 h 166"/>
                <a:gd name="T102" fmla="*/ 42 w 80"/>
                <a:gd name="T103" fmla="*/ 22 h 166"/>
                <a:gd name="T104" fmla="*/ 46 w 80"/>
                <a:gd name="T105" fmla="*/ 32 h 166"/>
                <a:gd name="T106" fmla="*/ 38 w 80"/>
                <a:gd name="T107" fmla="*/ 36 h 166"/>
                <a:gd name="T108" fmla="*/ 28 w 80"/>
                <a:gd name="T109" fmla="*/ 32 h 166"/>
                <a:gd name="T110" fmla="*/ 24 w 80"/>
                <a:gd name="T111" fmla="*/ 26 h 166"/>
                <a:gd name="T112" fmla="*/ 38 w 80"/>
                <a:gd name="T113" fmla="*/ 2 h 166"/>
                <a:gd name="T114" fmla="*/ 58 w 80"/>
                <a:gd name="T115" fmla="*/ 4 h 166"/>
                <a:gd name="T116" fmla="*/ 70 w 80"/>
                <a:gd name="T117" fmla="*/ 18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 h="166">
                  <a:moveTo>
                    <a:pt x="70" y="18"/>
                  </a:moveTo>
                  <a:lnTo>
                    <a:pt x="70" y="18"/>
                  </a:lnTo>
                  <a:lnTo>
                    <a:pt x="72" y="24"/>
                  </a:lnTo>
                  <a:lnTo>
                    <a:pt x="72" y="30"/>
                  </a:lnTo>
                  <a:lnTo>
                    <a:pt x="72" y="38"/>
                  </a:lnTo>
                  <a:lnTo>
                    <a:pt x="70" y="44"/>
                  </a:lnTo>
                  <a:lnTo>
                    <a:pt x="66" y="48"/>
                  </a:lnTo>
                  <a:lnTo>
                    <a:pt x="62" y="50"/>
                  </a:lnTo>
                  <a:lnTo>
                    <a:pt x="52" y="56"/>
                  </a:lnTo>
                  <a:lnTo>
                    <a:pt x="58" y="66"/>
                  </a:lnTo>
                  <a:lnTo>
                    <a:pt x="62" y="74"/>
                  </a:lnTo>
                  <a:lnTo>
                    <a:pt x="62" y="80"/>
                  </a:lnTo>
                  <a:lnTo>
                    <a:pt x="62" y="86"/>
                  </a:lnTo>
                  <a:lnTo>
                    <a:pt x="60" y="96"/>
                  </a:lnTo>
                  <a:lnTo>
                    <a:pt x="74" y="104"/>
                  </a:lnTo>
                  <a:lnTo>
                    <a:pt x="78" y="110"/>
                  </a:lnTo>
                  <a:lnTo>
                    <a:pt x="80" y="116"/>
                  </a:lnTo>
                  <a:lnTo>
                    <a:pt x="80" y="130"/>
                  </a:lnTo>
                  <a:lnTo>
                    <a:pt x="78" y="144"/>
                  </a:lnTo>
                  <a:lnTo>
                    <a:pt x="70" y="154"/>
                  </a:lnTo>
                  <a:lnTo>
                    <a:pt x="60" y="162"/>
                  </a:lnTo>
                  <a:lnTo>
                    <a:pt x="54" y="166"/>
                  </a:lnTo>
                  <a:lnTo>
                    <a:pt x="46" y="166"/>
                  </a:lnTo>
                  <a:lnTo>
                    <a:pt x="38" y="166"/>
                  </a:lnTo>
                  <a:lnTo>
                    <a:pt x="32" y="162"/>
                  </a:lnTo>
                  <a:lnTo>
                    <a:pt x="28" y="160"/>
                  </a:lnTo>
                  <a:lnTo>
                    <a:pt x="24" y="154"/>
                  </a:lnTo>
                  <a:lnTo>
                    <a:pt x="22" y="150"/>
                  </a:lnTo>
                  <a:lnTo>
                    <a:pt x="22" y="144"/>
                  </a:lnTo>
                  <a:lnTo>
                    <a:pt x="22" y="140"/>
                  </a:lnTo>
                  <a:lnTo>
                    <a:pt x="26" y="136"/>
                  </a:lnTo>
                  <a:lnTo>
                    <a:pt x="36" y="132"/>
                  </a:lnTo>
                  <a:lnTo>
                    <a:pt x="40" y="132"/>
                  </a:lnTo>
                  <a:lnTo>
                    <a:pt x="46" y="134"/>
                  </a:lnTo>
                  <a:lnTo>
                    <a:pt x="48" y="138"/>
                  </a:lnTo>
                  <a:lnTo>
                    <a:pt x="50" y="140"/>
                  </a:lnTo>
                  <a:lnTo>
                    <a:pt x="48" y="142"/>
                  </a:lnTo>
                  <a:lnTo>
                    <a:pt x="44" y="144"/>
                  </a:lnTo>
                  <a:lnTo>
                    <a:pt x="40" y="144"/>
                  </a:lnTo>
                  <a:lnTo>
                    <a:pt x="36" y="146"/>
                  </a:lnTo>
                  <a:lnTo>
                    <a:pt x="32" y="150"/>
                  </a:lnTo>
                  <a:lnTo>
                    <a:pt x="36" y="152"/>
                  </a:lnTo>
                  <a:lnTo>
                    <a:pt x="42" y="154"/>
                  </a:lnTo>
                  <a:lnTo>
                    <a:pt x="52" y="152"/>
                  </a:lnTo>
                  <a:lnTo>
                    <a:pt x="58" y="150"/>
                  </a:lnTo>
                  <a:lnTo>
                    <a:pt x="64" y="144"/>
                  </a:lnTo>
                  <a:lnTo>
                    <a:pt x="70" y="130"/>
                  </a:lnTo>
                  <a:lnTo>
                    <a:pt x="70" y="126"/>
                  </a:lnTo>
                  <a:lnTo>
                    <a:pt x="70" y="122"/>
                  </a:lnTo>
                  <a:lnTo>
                    <a:pt x="68" y="114"/>
                  </a:lnTo>
                  <a:lnTo>
                    <a:pt x="62" y="108"/>
                  </a:lnTo>
                  <a:lnTo>
                    <a:pt x="54" y="104"/>
                  </a:lnTo>
                  <a:lnTo>
                    <a:pt x="46" y="112"/>
                  </a:lnTo>
                  <a:lnTo>
                    <a:pt x="38" y="116"/>
                  </a:lnTo>
                  <a:lnTo>
                    <a:pt x="28" y="116"/>
                  </a:lnTo>
                  <a:lnTo>
                    <a:pt x="18" y="116"/>
                  </a:lnTo>
                  <a:lnTo>
                    <a:pt x="8" y="110"/>
                  </a:lnTo>
                  <a:lnTo>
                    <a:pt x="4" y="106"/>
                  </a:lnTo>
                  <a:lnTo>
                    <a:pt x="2" y="100"/>
                  </a:lnTo>
                  <a:lnTo>
                    <a:pt x="6" y="86"/>
                  </a:lnTo>
                  <a:lnTo>
                    <a:pt x="10" y="82"/>
                  </a:lnTo>
                  <a:lnTo>
                    <a:pt x="16" y="78"/>
                  </a:lnTo>
                  <a:lnTo>
                    <a:pt x="24" y="76"/>
                  </a:lnTo>
                  <a:lnTo>
                    <a:pt x="32" y="76"/>
                  </a:lnTo>
                  <a:lnTo>
                    <a:pt x="36" y="82"/>
                  </a:lnTo>
                  <a:lnTo>
                    <a:pt x="36" y="86"/>
                  </a:lnTo>
                  <a:lnTo>
                    <a:pt x="36" y="98"/>
                  </a:lnTo>
                  <a:lnTo>
                    <a:pt x="34" y="100"/>
                  </a:lnTo>
                  <a:lnTo>
                    <a:pt x="32" y="100"/>
                  </a:lnTo>
                  <a:lnTo>
                    <a:pt x="28" y="98"/>
                  </a:lnTo>
                  <a:lnTo>
                    <a:pt x="24" y="92"/>
                  </a:lnTo>
                  <a:lnTo>
                    <a:pt x="24" y="90"/>
                  </a:lnTo>
                  <a:lnTo>
                    <a:pt x="24" y="88"/>
                  </a:lnTo>
                  <a:lnTo>
                    <a:pt x="20" y="88"/>
                  </a:lnTo>
                  <a:lnTo>
                    <a:pt x="16" y="92"/>
                  </a:lnTo>
                  <a:lnTo>
                    <a:pt x="14" y="96"/>
                  </a:lnTo>
                  <a:lnTo>
                    <a:pt x="14" y="100"/>
                  </a:lnTo>
                  <a:lnTo>
                    <a:pt x="18" y="104"/>
                  </a:lnTo>
                  <a:lnTo>
                    <a:pt x="22" y="106"/>
                  </a:lnTo>
                  <a:lnTo>
                    <a:pt x="34" y="104"/>
                  </a:lnTo>
                  <a:lnTo>
                    <a:pt x="40" y="102"/>
                  </a:lnTo>
                  <a:lnTo>
                    <a:pt x="46" y="96"/>
                  </a:lnTo>
                  <a:lnTo>
                    <a:pt x="50" y="92"/>
                  </a:lnTo>
                  <a:lnTo>
                    <a:pt x="52" y="84"/>
                  </a:lnTo>
                  <a:lnTo>
                    <a:pt x="50" y="78"/>
                  </a:lnTo>
                  <a:lnTo>
                    <a:pt x="48" y="70"/>
                  </a:lnTo>
                  <a:lnTo>
                    <a:pt x="44" y="66"/>
                  </a:lnTo>
                  <a:lnTo>
                    <a:pt x="38" y="62"/>
                  </a:lnTo>
                  <a:lnTo>
                    <a:pt x="32" y="60"/>
                  </a:lnTo>
                  <a:lnTo>
                    <a:pt x="24" y="60"/>
                  </a:lnTo>
                  <a:lnTo>
                    <a:pt x="18" y="64"/>
                  </a:lnTo>
                  <a:lnTo>
                    <a:pt x="12" y="68"/>
                  </a:lnTo>
                  <a:lnTo>
                    <a:pt x="10" y="72"/>
                  </a:lnTo>
                  <a:lnTo>
                    <a:pt x="8" y="74"/>
                  </a:lnTo>
                  <a:lnTo>
                    <a:pt x="4" y="70"/>
                  </a:lnTo>
                  <a:lnTo>
                    <a:pt x="2" y="68"/>
                  </a:lnTo>
                  <a:lnTo>
                    <a:pt x="0" y="66"/>
                  </a:lnTo>
                  <a:lnTo>
                    <a:pt x="6" y="60"/>
                  </a:lnTo>
                  <a:lnTo>
                    <a:pt x="12" y="54"/>
                  </a:lnTo>
                  <a:lnTo>
                    <a:pt x="20" y="50"/>
                  </a:lnTo>
                  <a:lnTo>
                    <a:pt x="28" y="48"/>
                  </a:lnTo>
                  <a:lnTo>
                    <a:pt x="32" y="48"/>
                  </a:lnTo>
                  <a:lnTo>
                    <a:pt x="36" y="48"/>
                  </a:lnTo>
                  <a:lnTo>
                    <a:pt x="40" y="48"/>
                  </a:lnTo>
                  <a:lnTo>
                    <a:pt x="42" y="46"/>
                  </a:lnTo>
                  <a:lnTo>
                    <a:pt x="48" y="44"/>
                  </a:lnTo>
                  <a:lnTo>
                    <a:pt x="54" y="42"/>
                  </a:lnTo>
                  <a:lnTo>
                    <a:pt x="60" y="38"/>
                  </a:lnTo>
                  <a:lnTo>
                    <a:pt x="62" y="32"/>
                  </a:lnTo>
                  <a:lnTo>
                    <a:pt x="62" y="24"/>
                  </a:lnTo>
                  <a:lnTo>
                    <a:pt x="60" y="18"/>
                  </a:lnTo>
                  <a:lnTo>
                    <a:pt x="54" y="14"/>
                  </a:lnTo>
                  <a:lnTo>
                    <a:pt x="46" y="12"/>
                  </a:lnTo>
                  <a:lnTo>
                    <a:pt x="42" y="14"/>
                  </a:lnTo>
                  <a:lnTo>
                    <a:pt x="40" y="16"/>
                  </a:lnTo>
                  <a:lnTo>
                    <a:pt x="36" y="22"/>
                  </a:lnTo>
                  <a:lnTo>
                    <a:pt x="38" y="22"/>
                  </a:lnTo>
                  <a:lnTo>
                    <a:pt x="42" y="22"/>
                  </a:lnTo>
                  <a:lnTo>
                    <a:pt x="46" y="26"/>
                  </a:lnTo>
                  <a:lnTo>
                    <a:pt x="46" y="28"/>
                  </a:lnTo>
                  <a:lnTo>
                    <a:pt x="46" y="32"/>
                  </a:lnTo>
                  <a:lnTo>
                    <a:pt x="40" y="36"/>
                  </a:lnTo>
                  <a:lnTo>
                    <a:pt x="38" y="36"/>
                  </a:lnTo>
                  <a:lnTo>
                    <a:pt x="34" y="36"/>
                  </a:lnTo>
                  <a:lnTo>
                    <a:pt x="28" y="32"/>
                  </a:lnTo>
                  <a:lnTo>
                    <a:pt x="26" y="30"/>
                  </a:lnTo>
                  <a:lnTo>
                    <a:pt x="24" y="26"/>
                  </a:lnTo>
                  <a:lnTo>
                    <a:pt x="24" y="18"/>
                  </a:lnTo>
                  <a:lnTo>
                    <a:pt x="28" y="12"/>
                  </a:lnTo>
                  <a:lnTo>
                    <a:pt x="38" y="2"/>
                  </a:lnTo>
                  <a:lnTo>
                    <a:pt x="48" y="0"/>
                  </a:lnTo>
                  <a:lnTo>
                    <a:pt x="58" y="4"/>
                  </a:lnTo>
                  <a:lnTo>
                    <a:pt x="66" y="8"/>
                  </a:lnTo>
                  <a:lnTo>
                    <a:pt x="70" y="18"/>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0" name="Freeform 16"/>
            <p:cNvSpPr>
              <a:spLocks/>
            </p:cNvSpPr>
            <p:nvPr/>
          </p:nvSpPr>
          <p:spPr bwMode="auto">
            <a:xfrm>
              <a:off x="3079" y="592"/>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2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2"/>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1" name="Freeform 17"/>
            <p:cNvSpPr>
              <a:spLocks/>
            </p:cNvSpPr>
            <p:nvPr/>
          </p:nvSpPr>
          <p:spPr bwMode="auto">
            <a:xfrm>
              <a:off x="3001" y="616"/>
              <a:ext cx="58" cy="56"/>
            </a:xfrm>
            <a:custGeom>
              <a:avLst/>
              <a:gdLst>
                <a:gd name="T0" fmla="*/ 50 w 58"/>
                <a:gd name="T1" fmla="*/ 10 h 56"/>
                <a:gd name="T2" fmla="*/ 52 w 58"/>
                <a:gd name="T3" fmla="*/ 20 h 56"/>
                <a:gd name="T4" fmla="*/ 50 w 58"/>
                <a:gd name="T5" fmla="*/ 24 h 56"/>
                <a:gd name="T6" fmla="*/ 42 w 58"/>
                <a:gd name="T7" fmla="*/ 32 h 56"/>
                <a:gd name="T8" fmla="*/ 32 w 58"/>
                <a:gd name="T9" fmla="*/ 36 h 56"/>
                <a:gd name="T10" fmla="*/ 26 w 58"/>
                <a:gd name="T11" fmla="*/ 34 h 56"/>
                <a:gd name="T12" fmla="*/ 22 w 58"/>
                <a:gd name="T13" fmla="*/ 30 h 56"/>
                <a:gd name="T14" fmla="*/ 24 w 58"/>
                <a:gd name="T15" fmla="*/ 24 h 56"/>
                <a:gd name="T16" fmla="*/ 28 w 58"/>
                <a:gd name="T17" fmla="*/ 22 h 56"/>
                <a:gd name="T18" fmla="*/ 36 w 58"/>
                <a:gd name="T19" fmla="*/ 22 h 56"/>
                <a:gd name="T20" fmla="*/ 40 w 58"/>
                <a:gd name="T21" fmla="*/ 20 h 56"/>
                <a:gd name="T22" fmla="*/ 36 w 58"/>
                <a:gd name="T23" fmla="*/ 14 h 56"/>
                <a:gd name="T24" fmla="*/ 30 w 58"/>
                <a:gd name="T25" fmla="*/ 12 h 56"/>
                <a:gd name="T26" fmla="*/ 22 w 58"/>
                <a:gd name="T27" fmla="*/ 14 h 56"/>
                <a:gd name="T28" fmla="*/ 14 w 58"/>
                <a:gd name="T29" fmla="*/ 20 h 56"/>
                <a:gd name="T30" fmla="*/ 12 w 58"/>
                <a:gd name="T31" fmla="*/ 32 h 56"/>
                <a:gd name="T32" fmla="*/ 16 w 58"/>
                <a:gd name="T33" fmla="*/ 36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2 w 58"/>
                <a:gd name="T47" fmla="*/ 50 h 56"/>
                <a:gd name="T48" fmla="*/ 44 w 58"/>
                <a:gd name="T49" fmla="*/ 56 h 56"/>
                <a:gd name="T50" fmla="*/ 22 w 58"/>
                <a:gd name="T51" fmla="*/ 52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2 h 56"/>
                <a:gd name="T66" fmla="*/ 50 w 58"/>
                <a:gd name="T67" fmla="*/ 10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0"/>
                  </a:moveTo>
                  <a:lnTo>
                    <a:pt x="50" y="10"/>
                  </a:lnTo>
                  <a:lnTo>
                    <a:pt x="52" y="18"/>
                  </a:lnTo>
                  <a:lnTo>
                    <a:pt x="52" y="20"/>
                  </a:lnTo>
                  <a:lnTo>
                    <a:pt x="50" y="24"/>
                  </a:lnTo>
                  <a:lnTo>
                    <a:pt x="46" y="28"/>
                  </a:lnTo>
                  <a:lnTo>
                    <a:pt x="42" y="32"/>
                  </a:lnTo>
                  <a:lnTo>
                    <a:pt x="38" y="34"/>
                  </a:lnTo>
                  <a:lnTo>
                    <a:pt x="32" y="36"/>
                  </a:lnTo>
                  <a:lnTo>
                    <a:pt x="26" y="34"/>
                  </a:lnTo>
                  <a:lnTo>
                    <a:pt x="22" y="30"/>
                  </a:lnTo>
                  <a:lnTo>
                    <a:pt x="24" y="26"/>
                  </a:lnTo>
                  <a:lnTo>
                    <a:pt x="24" y="24"/>
                  </a:lnTo>
                  <a:lnTo>
                    <a:pt x="28" y="22"/>
                  </a:lnTo>
                  <a:lnTo>
                    <a:pt x="34" y="22"/>
                  </a:lnTo>
                  <a:lnTo>
                    <a:pt x="36" y="22"/>
                  </a:lnTo>
                  <a:lnTo>
                    <a:pt x="40" y="20"/>
                  </a:lnTo>
                  <a:lnTo>
                    <a:pt x="38" y="16"/>
                  </a:lnTo>
                  <a:lnTo>
                    <a:pt x="36" y="14"/>
                  </a:lnTo>
                  <a:lnTo>
                    <a:pt x="30" y="12"/>
                  </a:lnTo>
                  <a:lnTo>
                    <a:pt x="26" y="12"/>
                  </a:lnTo>
                  <a:lnTo>
                    <a:pt x="22" y="14"/>
                  </a:lnTo>
                  <a:lnTo>
                    <a:pt x="14" y="20"/>
                  </a:lnTo>
                  <a:lnTo>
                    <a:pt x="12" y="26"/>
                  </a:lnTo>
                  <a:lnTo>
                    <a:pt x="12" y="32"/>
                  </a:lnTo>
                  <a:lnTo>
                    <a:pt x="16" y="36"/>
                  </a:lnTo>
                  <a:lnTo>
                    <a:pt x="22" y="40"/>
                  </a:lnTo>
                  <a:lnTo>
                    <a:pt x="30" y="44"/>
                  </a:lnTo>
                  <a:lnTo>
                    <a:pt x="36" y="44"/>
                  </a:lnTo>
                  <a:lnTo>
                    <a:pt x="40" y="44"/>
                  </a:lnTo>
                  <a:lnTo>
                    <a:pt x="42" y="42"/>
                  </a:lnTo>
                  <a:lnTo>
                    <a:pt x="48" y="38"/>
                  </a:lnTo>
                  <a:lnTo>
                    <a:pt x="50" y="36"/>
                  </a:lnTo>
                  <a:lnTo>
                    <a:pt x="52" y="34"/>
                  </a:lnTo>
                  <a:lnTo>
                    <a:pt x="56" y="36"/>
                  </a:lnTo>
                  <a:lnTo>
                    <a:pt x="58" y="40"/>
                  </a:lnTo>
                  <a:lnTo>
                    <a:pt x="56" y="44"/>
                  </a:lnTo>
                  <a:lnTo>
                    <a:pt x="52" y="50"/>
                  </a:lnTo>
                  <a:lnTo>
                    <a:pt x="44" y="56"/>
                  </a:lnTo>
                  <a:lnTo>
                    <a:pt x="32" y="56"/>
                  </a:lnTo>
                  <a:lnTo>
                    <a:pt x="22" y="52"/>
                  </a:lnTo>
                  <a:lnTo>
                    <a:pt x="14" y="48"/>
                  </a:lnTo>
                  <a:lnTo>
                    <a:pt x="6" y="42"/>
                  </a:lnTo>
                  <a:lnTo>
                    <a:pt x="0" y="34"/>
                  </a:lnTo>
                  <a:lnTo>
                    <a:pt x="0" y="28"/>
                  </a:lnTo>
                  <a:lnTo>
                    <a:pt x="0" y="24"/>
                  </a:lnTo>
                  <a:lnTo>
                    <a:pt x="4" y="16"/>
                  </a:lnTo>
                  <a:lnTo>
                    <a:pt x="10" y="8"/>
                  </a:lnTo>
                  <a:lnTo>
                    <a:pt x="16" y="4"/>
                  </a:lnTo>
                  <a:lnTo>
                    <a:pt x="24" y="0"/>
                  </a:lnTo>
                  <a:lnTo>
                    <a:pt x="32" y="0"/>
                  </a:lnTo>
                  <a:lnTo>
                    <a:pt x="38" y="2"/>
                  </a:lnTo>
                  <a:lnTo>
                    <a:pt x="44" y="6"/>
                  </a:lnTo>
                  <a:lnTo>
                    <a:pt x="50" y="10"/>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2" name="Freeform 18"/>
            <p:cNvSpPr>
              <a:spLocks/>
            </p:cNvSpPr>
            <p:nvPr/>
          </p:nvSpPr>
          <p:spPr bwMode="auto">
            <a:xfrm>
              <a:off x="3189" y="620"/>
              <a:ext cx="34" cy="34"/>
            </a:xfrm>
            <a:custGeom>
              <a:avLst/>
              <a:gdLst>
                <a:gd name="T0" fmla="*/ 30 w 34"/>
                <a:gd name="T1" fmla="*/ 2 h 34"/>
                <a:gd name="T2" fmla="*/ 30 w 34"/>
                <a:gd name="T3" fmla="*/ 2 h 34"/>
                <a:gd name="T4" fmla="*/ 34 w 34"/>
                <a:gd name="T5" fmla="*/ 10 h 34"/>
                <a:gd name="T6" fmla="*/ 34 w 34"/>
                <a:gd name="T7" fmla="*/ 14 h 34"/>
                <a:gd name="T8" fmla="*/ 34 w 34"/>
                <a:gd name="T9" fmla="*/ 20 h 34"/>
                <a:gd name="T10" fmla="*/ 34 w 34"/>
                <a:gd name="T11" fmla="*/ 20 h 34"/>
                <a:gd name="T12" fmla="*/ 34 w 34"/>
                <a:gd name="T13" fmla="*/ 24 h 34"/>
                <a:gd name="T14" fmla="*/ 32 w 34"/>
                <a:gd name="T15" fmla="*/ 26 h 34"/>
                <a:gd name="T16" fmla="*/ 26 w 34"/>
                <a:gd name="T17" fmla="*/ 30 h 34"/>
                <a:gd name="T18" fmla="*/ 14 w 34"/>
                <a:gd name="T19" fmla="*/ 34 h 34"/>
                <a:gd name="T20" fmla="*/ 14 w 34"/>
                <a:gd name="T21" fmla="*/ 34 h 34"/>
                <a:gd name="T22" fmla="*/ 8 w 34"/>
                <a:gd name="T23" fmla="*/ 34 h 34"/>
                <a:gd name="T24" fmla="*/ 4 w 34"/>
                <a:gd name="T25" fmla="*/ 30 h 34"/>
                <a:gd name="T26" fmla="*/ 2 w 34"/>
                <a:gd name="T27" fmla="*/ 26 h 34"/>
                <a:gd name="T28" fmla="*/ 0 w 34"/>
                <a:gd name="T29" fmla="*/ 20 h 34"/>
                <a:gd name="T30" fmla="*/ 0 w 34"/>
                <a:gd name="T31" fmla="*/ 20 h 34"/>
                <a:gd name="T32" fmla="*/ 2 w 34"/>
                <a:gd name="T33" fmla="*/ 14 h 34"/>
                <a:gd name="T34" fmla="*/ 4 w 34"/>
                <a:gd name="T35" fmla="*/ 10 h 34"/>
                <a:gd name="T36" fmla="*/ 8 w 34"/>
                <a:gd name="T37" fmla="*/ 4 h 34"/>
                <a:gd name="T38" fmla="*/ 14 w 34"/>
                <a:gd name="T39" fmla="*/ 0 h 34"/>
                <a:gd name="T40" fmla="*/ 14 w 34"/>
                <a:gd name="T41" fmla="*/ 0 h 34"/>
                <a:gd name="T42" fmla="*/ 18 w 34"/>
                <a:gd name="T43" fmla="*/ 0 h 34"/>
                <a:gd name="T44" fmla="*/ 22 w 34"/>
                <a:gd name="T45" fmla="*/ 0 h 34"/>
                <a:gd name="T46" fmla="*/ 30 w 34"/>
                <a:gd name="T47" fmla="*/ 2 h 34"/>
                <a:gd name="T48" fmla="*/ 30 w 34"/>
                <a:gd name="T49" fmla="*/ 2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4">
                  <a:moveTo>
                    <a:pt x="30" y="2"/>
                  </a:moveTo>
                  <a:lnTo>
                    <a:pt x="30" y="2"/>
                  </a:lnTo>
                  <a:lnTo>
                    <a:pt x="34" y="10"/>
                  </a:lnTo>
                  <a:lnTo>
                    <a:pt x="34" y="14"/>
                  </a:lnTo>
                  <a:lnTo>
                    <a:pt x="34" y="20"/>
                  </a:lnTo>
                  <a:lnTo>
                    <a:pt x="34" y="24"/>
                  </a:lnTo>
                  <a:lnTo>
                    <a:pt x="32" y="26"/>
                  </a:lnTo>
                  <a:lnTo>
                    <a:pt x="26" y="30"/>
                  </a:lnTo>
                  <a:lnTo>
                    <a:pt x="14" y="34"/>
                  </a:lnTo>
                  <a:lnTo>
                    <a:pt x="8" y="34"/>
                  </a:lnTo>
                  <a:lnTo>
                    <a:pt x="4" y="30"/>
                  </a:lnTo>
                  <a:lnTo>
                    <a:pt x="2" y="26"/>
                  </a:lnTo>
                  <a:lnTo>
                    <a:pt x="0" y="20"/>
                  </a:lnTo>
                  <a:lnTo>
                    <a:pt x="2" y="14"/>
                  </a:lnTo>
                  <a:lnTo>
                    <a:pt x="4" y="10"/>
                  </a:lnTo>
                  <a:lnTo>
                    <a:pt x="8" y="4"/>
                  </a:lnTo>
                  <a:lnTo>
                    <a:pt x="14" y="0"/>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3" name="Freeform 19"/>
            <p:cNvSpPr>
              <a:spLocks/>
            </p:cNvSpPr>
            <p:nvPr/>
          </p:nvSpPr>
          <p:spPr bwMode="auto">
            <a:xfrm>
              <a:off x="3199" y="630"/>
              <a:ext cx="12" cy="12"/>
            </a:xfrm>
            <a:custGeom>
              <a:avLst/>
              <a:gdLst>
                <a:gd name="T0" fmla="*/ 10 w 12"/>
                <a:gd name="T1" fmla="*/ 8 h 12"/>
                <a:gd name="T2" fmla="*/ 10 w 12"/>
                <a:gd name="T3" fmla="*/ 8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2 h 12"/>
                <a:gd name="T20" fmla="*/ 4 w 12"/>
                <a:gd name="T21" fmla="*/ 0 h 12"/>
                <a:gd name="T22" fmla="*/ 4 w 12"/>
                <a:gd name="T23" fmla="*/ 0 h 12"/>
                <a:gd name="T24" fmla="*/ 8 w 12"/>
                <a:gd name="T25" fmla="*/ 0 h 12"/>
                <a:gd name="T26" fmla="*/ 10 w 12"/>
                <a:gd name="T27" fmla="*/ 2 h 12"/>
                <a:gd name="T28" fmla="*/ 12 w 12"/>
                <a:gd name="T29" fmla="*/ 6 h 12"/>
                <a:gd name="T30" fmla="*/ 10 w 12"/>
                <a:gd name="T31" fmla="*/ 8 h 12"/>
                <a:gd name="T32" fmla="*/ 10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0" y="8"/>
                  </a:moveTo>
                  <a:lnTo>
                    <a:pt x="10" y="8"/>
                  </a:lnTo>
                  <a:lnTo>
                    <a:pt x="10" y="10"/>
                  </a:lnTo>
                  <a:lnTo>
                    <a:pt x="6" y="12"/>
                  </a:lnTo>
                  <a:lnTo>
                    <a:pt x="4" y="12"/>
                  </a:lnTo>
                  <a:lnTo>
                    <a:pt x="2" y="10"/>
                  </a:lnTo>
                  <a:lnTo>
                    <a:pt x="0" y="6"/>
                  </a:lnTo>
                  <a:lnTo>
                    <a:pt x="0" y="2"/>
                  </a:lnTo>
                  <a:lnTo>
                    <a:pt x="4" y="0"/>
                  </a:lnTo>
                  <a:lnTo>
                    <a:pt x="8" y="0"/>
                  </a:lnTo>
                  <a:lnTo>
                    <a:pt x="10" y="2"/>
                  </a:lnTo>
                  <a:lnTo>
                    <a:pt x="12" y="6"/>
                  </a:lnTo>
                  <a:lnTo>
                    <a:pt x="10"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4" name="Freeform 20"/>
            <p:cNvSpPr>
              <a:spLocks/>
            </p:cNvSpPr>
            <p:nvPr/>
          </p:nvSpPr>
          <p:spPr bwMode="auto">
            <a:xfrm>
              <a:off x="3113" y="638"/>
              <a:ext cx="34" cy="36"/>
            </a:xfrm>
            <a:custGeom>
              <a:avLst/>
              <a:gdLst>
                <a:gd name="T0" fmla="*/ 28 w 34"/>
                <a:gd name="T1" fmla="*/ 2 h 36"/>
                <a:gd name="T2" fmla="*/ 28 w 34"/>
                <a:gd name="T3" fmla="*/ 2 h 36"/>
                <a:gd name="T4" fmla="*/ 32 w 34"/>
                <a:gd name="T5" fmla="*/ 10 h 36"/>
                <a:gd name="T6" fmla="*/ 34 w 34"/>
                <a:gd name="T7" fmla="*/ 16 h 36"/>
                <a:gd name="T8" fmla="*/ 34 w 34"/>
                <a:gd name="T9" fmla="*/ 20 h 36"/>
                <a:gd name="T10" fmla="*/ 34 w 34"/>
                <a:gd name="T11" fmla="*/ 20 h 36"/>
                <a:gd name="T12" fmla="*/ 32 w 34"/>
                <a:gd name="T13" fmla="*/ 24 h 36"/>
                <a:gd name="T14" fmla="*/ 32 w 34"/>
                <a:gd name="T15" fmla="*/ 28 h 36"/>
                <a:gd name="T16" fmla="*/ 26 w 34"/>
                <a:gd name="T17" fmla="*/ 32 h 36"/>
                <a:gd name="T18" fmla="*/ 12 w 34"/>
                <a:gd name="T19" fmla="*/ 36 h 36"/>
                <a:gd name="T20" fmla="*/ 12 w 34"/>
                <a:gd name="T21" fmla="*/ 36 h 36"/>
                <a:gd name="T22" fmla="*/ 8 w 34"/>
                <a:gd name="T23" fmla="*/ 34 h 36"/>
                <a:gd name="T24" fmla="*/ 4 w 34"/>
                <a:gd name="T25" fmla="*/ 32 h 36"/>
                <a:gd name="T26" fmla="*/ 0 w 34"/>
                <a:gd name="T27" fmla="*/ 28 h 36"/>
                <a:gd name="T28" fmla="*/ 0 w 34"/>
                <a:gd name="T29" fmla="*/ 22 h 36"/>
                <a:gd name="T30" fmla="*/ 0 w 34"/>
                <a:gd name="T31" fmla="*/ 22 h 36"/>
                <a:gd name="T32" fmla="*/ 0 w 34"/>
                <a:gd name="T33" fmla="*/ 16 h 36"/>
                <a:gd name="T34" fmla="*/ 2 w 34"/>
                <a:gd name="T35" fmla="*/ 10 h 36"/>
                <a:gd name="T36" fmla="*/ 6 w 34"/>
                <a:gd name="T37" fmla="*/ 6 h 36"/>
                <a:gd name="T38" fmla="*/ 12 w 34"/>
                <a:gd name="T39" fmla="*/ 2 h 36"/>
                <a:gd name="T40" fmla="*/ 12 w 34"/>
                <a:gd name="T41" fmla="*/ 2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6"/>
                  </a:lnTo>
                  <a:lnTo>
                    <a:pt x="34" y="20"/>
                  </a:lnTo>
                  <a:lnTo>
                    <a:pt x="32" y="24"/>
                  </a:lnTo>
                  <a:lnTo>
                    <a:pt x="32" y="28"/>
                  </a:lnTo>
                  <a:lnTo>
                    <a:pt x="26" y="32"/>
                  </a:lnTo>
                  <a:lnTo>
                    <a:pt x="12" y="36"/>
                  </a:lnTo>
                  <a:lnTo>
                    <a:pt x="8" y="34"/>
                  </a:lnTo>
                  <a:lnTo>
                    <a:pt x="4" y="32"/>
                  </a:lnTo>
                  <a:lnTo>
                    <a:pt x="0" y="28"/>
                  </a:lnTo>
                  <a:lnTo>
                    <a:pt x="0" y="22"/>
                  </a:lnTo>
                  <a:lnTo>
                    <a:pt x="0" y="16"/>
                  </a:lnTo>
                  <a:lnTo>
                    <a:pt x="2" y="10"/>
                  </a:lnTo>
                  <a:lnTo>
                    <a:pt x="6" y="6"/>
                  </a:lnTo>
                  <a:lnTo>
                    <a:pt x="12" y="2"/>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5" name="Freeform 21"/>
            <p:cNvSpPr>
              <a:spLocks/>
            </p:cNvSpPr>
            <p:nvPr/>
          </p:nvSpPr>
          <p:spPr bwMode="auto">
            <a:xfrm>
              <a:off x="3121" y="648"/>
              <a:ext cx="12" cy="14"/>
            </a:xfrm>
            <a:custGeom>
              <a:avLst/>
              <a:gdLst>
                <a:gd name="T0" fmla="*/ 12 w 12"/>
                <a:gd name="T1" fmla="*/ 10 h 14"/>
                <a:gd name="T2" fmla="*/ 12 w 12"/>
                <a:gd name="T3" fmla="*/ 10 h 14"/>
                <a:gd name="T4" fmla="*/ 10 w 12"/>
                <a:gd name="T5" fmla="*/ 12 h 14"/>
                <a:gd name="T6" fmla="*/ 8 w 12"/>
                <a:gd name="T7" fmla="*/ 14 h 14"/>
                <a:gd name="T8" fmla="*/ 8 w 12"/>
                <a:gd name="T9" fmla="*/ 14 h 14"/>
                <a:gd name="T10" fmla="*/ 4 w 12"/>
                <a:gd name="T11" fmla="*/ 14 h 14"/>
                <a:gd name="T12" fmla="*/ 4 w 12"/>
                <a:gd name="T13" fmla="*/ 12 h 14"/>
                <a:gd name="T14" fmla="*/ 0 w 12"/>
                <a:gd name="T15" fmla="*/ 8 h 14"/>
                <a:gd name="T16" fmla="*/ 0 w 12"/>
                <a:gd name="T17" fmla="*/ 8 h 14"/>
                <a:gd name="T18" fmla="*/ 2 w 12"/>
                <a:gd name="T19" fmla="*/ 4 h 14"/>
                <a:gd name="T20" fmla="*/ 4 w 12"/>
                <a:gd name="T21" fmla="*/ 0 h 14"/>
                <a:gd name="T22" fmla="*/ 4 w 12"/>
                <a:gd name="T23" fmla="*/ 0 h 14"/>
                <a:gd name="T24" fmla="*/ 8 w 12"/>
                <a:gd name="T25" fmla="*/ 2 h 14"/>
                <a:gd name="T26" fmla="*/ 10 w 12"/>
                <a:gd name="T27" fmla="*/ 4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8" y="14"/>
                  </a:lnTo>
                  <a:lnTo>
                    <a:pt x="4" y="14"/>
                  </a:lnTo>
                  <a:lnTo>
                    <a:pt x="4" y="12"/>
                  </a:lnTo>
                  <a:lnTo>
                    <a:pt x="0" y="8"/>
                  </a:lnTo>
                  <a:lnTo>
                    <a:pt x="2" y="4"/>
                  </a:lnTo>
                  <a:lnTo>
                    <a:pt x="4" y="0"/>
                  </a:lnTo>
                  <a:lnTo>
                    <a:pt x="8" y="2"/>
                  </a:lnTo>
                  <a:lnTo>
                    <a:pt x="10" y="4"/>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6" name="Freeform 22"/>
            <p:cNvSpPr>
              <a:spLocks/>
            </p:cNvSpPr>
            <p:nvPr/>
          </p:nvSpPr>
          <p:spPr bwMode="auto">
            <a:xfrm>
              <a:off x="3101" y="668"/>
              <a:ext cx="140" cy="78"/>
            </a:xfrm>
            <a:custGeom>
              <a:avLst/>
              <a:gdLst>
                <a:gd name="T0" fmla="*/ 138 w 140"/>
                <a:gd name="T1" fmla="*/ 0 h 78"/>
                <a:gd name="T2" fmla="*/ 138 w 140"/>
                <a:gd name="T3" fmla="*/ 0 h 78"/>
                <a:gd name="T4" fmla="*/ 140 w 140"/>
                <a:gd name="T5" fmla="*/ 8 h 78"/>
                <a:gd name="T6" fmla="*/ 140 w 140"/>
                <a:gd name="T7" fmla="*/ 16 h 78"/>
                <a:gd name="T8" fmla="*/ 140 w 140"/>
                <a:gd name="T9" fmla="*/ 24 h 78"/>
                <a:gd name="T10" fmla="*/ 138 w 140"/>
                <a:gd name="T11" fmla="*/ 32 h 78"/>
                <a:gd name="T12" fmla="*/ 132 w 140"/>
                <a:gd name="T13" fmla="*/ 48 h 78"/>
                <a:gd name="T14" fmla="*/ 122 w 140"/>
                <a:gd name="T15" fmla="*/ 60 h 78"/>
                <a:gd name="T16" fmla="*/ 122 w 140"/>
                <a:gd name="T17" fmla="*/ 60 h 78"/>
                <a:gd name="T18" fmla="*/ 108 w 140"/>
                <a:gd name="T19" fmla="*/ 68 h 78"/>
                <a:gd name="T20" fmla="*/ 92 w 140"/>
                <a:gd name="T21" fmla="*/ 74 h 78"/>
                <a:gd name="T22" fmla="*/ 76 w 140"/>
                <a:gd name="T23" fmla="*/ 76 h 78"/>
                <a:gd name="T24" fmla="*/ 60 w 140"/>
                <a:gd name="T25" fmla="*/ 78 h 78"/>
                <a:gd name="T26" fmla="*/ 60 w 140"/>
                <a:gd name="T27" fmla="*/ 78 h 78"/>
                <a:gd name="T28" fmla="*/ 46 w 140"/>
                <a:gd name="T29" fmla="*/ 78 h 78"/>
                <a:gd name="T30" fmla="*/ 32 w 140"/>
                <a:gd name="T31" fmla="*/ 74 h 78"/>
                <a:gd name="T32" fmla="*/ 26 w 140"/>
                <a:gd name="T33" fmla="*/ 72 h 78"/>
                <a:gd name="T34" fmla="*/ 20 w 140"/>
                <a:gd name="T35" fmla="*/ 68 h 78"/>
                <a:gd name="T36" fmla="*/ 14 w 140"/>
                <a:gd name="T37" fmla="*/ 64 h 78"/>
                <a:gd name="T38" fmla="*/ 10 w 140"/>
                <a:gd name="T39" fmla="*/ 58 h 78"/>
                <a:gd name="T40" fmla="*/ 10 w 140"/>
                <a:gd name="T41" fmla="*/ 58 h 78"/>
                <a:gd name="T42" fmla="*/ 4 w 140"/>
                <a:gd name="T43" fmla="*/ 46 h 78"/>
                <a:gd name="T44" fmla="*/ 0 w 140"/>
                <a:gd name="T45" fmla="*/ 34 h 78"/>
                <a:gd name="T46" fmla="*/ 0 w 140"/>
                <a:gd name="T47" fmla="*/ 34 h 78"/>
                <a:gd name="T48" fmla="*/ 22 w 140"/>
                <a:gd name="T49" fmla="*/ 26 h 78"/>
                <a:gd name="T50" fmla="*/ 34 w 140"/>
                <a:gd name="T51" fmla="*/ 24 h 78"/>
                <a:gd name="T52" fmla="*/ 46 w 140"/>
                <a:gd name="T53" fmla="*/ 22 h 78"/>
                <a:gd name="T54" fmla="*/ 46 w 140"/>
                <a:gd name="T55" fmla="*/ 22 h 78"/>
                <a:gd name="T56" fmla="*/ 68 w 140"/>
                <a:gd name="T57" fmla="*/ 16 h 78"/>
                <a:gd name="T58" fmla="*/ 92 w 140"/>
                <a:gd name="T59" fmla="*/ 10 h 78"/>
                <a:gd name="T60" fmla="*/ 138 w 140"/>
                <a:gd name="T61" fmla="*/ 0 h 78"/>
                <a:gd name="T62" fmla="*/ 138 w 140"/>
                <a:gd name="T63" fmla="*/ 0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78">
                  <a:moveTo>
                    <a:pt x="138" y="0"/>
                  </a:moveTo>
                  <a:lnTo>
                    <a:pt x="138" y="0"/>
                  </a:lnTo>
                  <a:lnTo>
                    <a:pt x="140" y="8"/>
                  </a:lnTo>
                  <a:lnTo>
                    <a:pt x="140" y="16"/>
                  </a:lnTo>
                  <a:lnTo>
                    <a:pt x="140" y="24"/>
                  </a:lnTo>
                  <a:lnTo>
                    <a:pt x="138" y="32"/>
                  </a:lnTo>
                  <a:lnTo>
                    <a:pt x="132" y="48"/>
                  </a:lnTo>
                  <a:lnTo>
                    <a:pt x="122" y="60"/>
                  </a:lnTo>
                  <a:lnTo>
                    <a:pt x="108" y="68"/>
                  </a:lnTo>
                  <a:lnTo>
                    <a:pt x="92" y="74"/>
                  </a:lnTo>
                  <a:lnTo>
                    <a:pt x="76" y="76"/>
                  </a:lnTo>
                  <a:lnTo>
                    <a:pt x="60" y="78"/>
                  </a:lnTo>
                  <a:lnTo>
                    <a:pt x="46" y="78"/>
                  </a:lnTo>
                  <a:lnTo>
                    <a:pt x="32" y="74"/>
                  </a:lnTo>
                  <a:lnTo>
                    <a:pt x="26" y="72"/>
                  </a:lnTo>
                  <a:lnTo>
                    <a:pt x="20" y="68"/>
                  </a:lnTo>
                  <a:lnTo>
                    <a:pt x="14" y="64"/>
                  </a:lnTo>
                  <a:lnTo>
                    <a:pt x="10" y="58"/>
                  </a:lnTo>
                  <a:lnTo>
                    <a:pt x="4" y="46"/>
                  </a:lnTo>
                  <a:lnTo>
                    <a:pt x="0" y="34"/>
                  </a:lnTo>
                  <a:lnTo>
                    <a:pt x="22" y="26"/>
                  </a:lnTo>
                  <a:lnTo>
                    <a:pt x="34" y="24"/>
                  </a:lnTo>
                  <a:lnTo>
                    <a:pt x="46" y="22"/>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7" name="Freeform 23"/>
            <p:cNvSpPr>
              <a:spLocks/>
            </p:cNvSpPr>
            <p:nvPr/>
          </p:nvSpPr>
          <p:spPr bwMode="auto">
            <a:xfrm>
              <a:off x="3015" y="698"/>
              <a:ext cx="64" cy="70"/>
            </a:xfrm>
            <a:custGeom>
              <a:avLst/>
              <a:gdLst>
                <a:gd name="T0" fmla="*/ 34 w 64"/>
                <a:gd name="T1" fmla="*/ 2 h 70"/>
                <a:gd name="T2" fmla="*/ 36 w 64"/>
                <a:gd name="T3" fmla="*/ 10 h 70"/>
                <a:gd name="T4" fmla="*/ 34 w 64"/>
                <a:gd name="T5" fmla="*/ 12 h 70"/>
                <a:gd name="T6" fmla="*/ 26 w 64"/>
                <a:gd name="T7" fmla="*/ 14 h 70"/>
                <a:gd name="T8" fmla="*/ 18 w 64"/>
                <a:gd name="T9" fmla="*/ 20 h 70"/>
                <a:gd name="T10" fmla="*/ 12 w 64"/>
                <a:gd name="T11" fmla="*/ 36 h 70"/>
                <a:gd name="T12" fmla="*/ 10 w 64"/>
                <a:gd name="T13" fmla="*/ 44 h 70"/>
                <a:gd name="T14" fmla="*/ 20 w 64"/>
                <a:gd name="T15" fmla="*/ 54 h 70"/>
                <a:gd name="T16" fmla="*/ 32 w 64"/>
                <a:gd name="T17" fmla="*/ 58 h 70"/>
                <a:gd name="T18" fmla="*/ 38 w 64"/>
                <a:gd name="T19" fmla="*/ 58 h 70"/>
                <a:gd name="T20" fmla="*/ 50 w 64"/>
                <a:gd name="T21" fmla="*/ 52 h 70"/>
                <a:gd name="T22" fmla="*/ 52 w 64"/>
                <a:gd name="T23" fmla="*/ 46 h 70"/>
                <a:gd name="T24" fmla="*/ 50 w 64"/>
                <a:gd name="T25" fmla="*/ 40 h 70"/>
                <a:gd name="T26" fmla="*/ 46 w 64"/>
                <a:gd name="T27" fmla="*/ 36 h 70"/>
                <a:gd name="T28" fmla="*/ 36 w 64"/>
                <a:gd name="T29" fmla="*/ 42 h 70"/>
                <a:gd name="T30" fmla="*/ 38 w 64"/>
                <a:gd name="T31" fmla="*/ 46 h 70"/>
                <a:gd name="T32" fmla="*/ 38 w 64"/>
                <a:gd name="T33" fmla="*/ 50 h 70"/>
                <a:gd name="T34" fmla="*/ 30 w 64"/>
                <a:gd name="T35" fmla="*/ 52 h 70"/>
                <a:gd name="T36" fmla="*/ 26 w 64"/>
                <a:gd name="T37" fmla="*/ 48 h 70"/>
                <a:gd name="T38" fmla="*/ 24 w 64"/>
                <a:gd name="T39" fmla="*/ 46 h 70"/>
                <a:gd name="T40" fmla="*/ 26 w 64"/>
                <a:gd name="T41" fmla="*/ 36 h 70"/>
                <a:gd name="T42" fmla="*/ 34 w 64"/>
                <a:gd name="T43" fmla="*/ 30 h 70"/>
                <a:gd name="T44" fmla="*/ 44 w 64"/>
                <a:gd name="T45" fmla="*/ 24 h 70"/>
                <a:gd name="T46" fmla="*/ 48 w 64"/>
                <a:gd name="T47" fmla="*/ 26 h 70"/>
                <a:gd name="T48" fmla="*/ 58 w 64"/>
                <a:gd name="T49" fmla="*/ 34 h 70"/>
                <a:gd name="T50" fmla="*/ 64 w 64"/>
                <a:gd name="T51" fmla="*/ 44 h 70"/>
                <a:gd name="T52" fmla="*/ 64 w 64"/>
                <a:gd name="T53" fmla="*/ 50 h 70"/>
                <a:gd name="T54" fmla="*/ 58 w 64"/>
                <a:gd name="T55" fmla="*/ 60 h 70"/>
                <a:gd name="T56" fmla="*/ 54 w 64"/>
                <a:gd name="T57" fmla="*/ 64 h 70"/>
                <a:gd name="T58" fmla="*/ 34 w 64"/>
                <a:gd name="T59" fmla="*/ 70 h 70"/>
                <a:gd name="T60" fmla="*/ 28 w 64"/>
                <a:gd name="T61" fmla="*/ 70 h 70"/>
                <a:gd name="T62" fmla="*/ 12 w 64"/>
                <a:gd name="T63" fmla="*/ 62 h 70"/>
                <a:gd name="T64" fmla="*/ 0 w 64"/>
                <a:gd name="T65" fmla="*/ 48 h 70"/>
                <a:gd name="T66" fmla="*/ 0 w 64"/>
                <a:gd name="T67" fmla="*/ 36 h 70"/>
                <a:gd name="T68" fmla="*/ 10 w 64"/>
                <a:gd name="T69" fmla="*/ 12 h 70"/>
                <a:gd name="T70" fmla="*/ 20 w 64"/>
                <a:gd name="T71" fmla="*/ 4 h 70"/>
                <a:gd name="T72" fmla="*/ 28 w 64"/>
                <a:gd name="T73" fmla="*/ 2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6"/>
                  </a:lnTo>
                  <a:lnTo>
                    <a:pt x="36" y="10"/>
                  </a:lnTo>
                  <a:lnTo>
                    <a:pt x="34" y="12"/>
                  </a:lnTo>
                  <a:lnTo>
                    <a:pt x="32" y="12"/>
                  </a:lnTo>
                  <a:lnTo>
                    <a:pt x="26" y="14"/>
                  </a:lnTo>
                  <a:lnTo>
                    <a:pt x="18" y="20"/>
                  </a:lnTo>
                  <a:lnTo>
                    <a:pt x="14" y="26"/>
                  </a:lnTo>
                  <a:lnTo>
                    <a:pt x="12" y="36"/>
                  </a:lnTo>
                  <a:lnTo>
                    <a:pt x="10" y="44"/>
                  </a:lnTo>
                  <a:lnTo>
                    <a:pt x="14" y="50"/>
                  </a:lnTo>
                  <a:lnTo>
                    <a:pt x="20" y="54"/>
                  </a:lnTo>
                  <a:lnTo>
                    <a:pt x="26" y="58"/>
                  </a:lnTo>
                  <a:lnTo>
                    <a:pt x="32" y="58"/>
                  </a:lnTo>
                  <a:lnTo>
                    <a:pt x="38" y="58"/>
                  </a:lnTo>
                  <a:lnTo>
                    <a:pt x="44" y="56"/>
                  </a:lnTo>
                  <a:lnTo>
                    <a:pt x="50" y="52"/>
                  </a:lnTo>
                  <a:lnTo>
                    <a:pt x="52" y="46"/>
                  </a:lnTo>
                  <a:lnTo>
                    <a:pt x="52" y="44"/>
                  </a:lnTo>
                  <a:lnTo>
                    <a:pt x="50" y="40"/>
                  </a:lnTo>
                  <a:lnTo>
                    <a:pt x="46" y="36"/>
                  </a:lnTo>
                  <a:lnTo>
                    <a:pt x="40" y="38"/>
                  </a:lnTo>
                  <a:lnTo>
                    <a:pt x="36" y="42"/>
                  </a:lnTo>
                  <a:lnTo>
                    <a:pt x="38" y="46"/>
                  </a:lnTo>
                  <a:lnTo>
                    <a:pt x="38" y="50"/>
                  </a:lnTo>
                  <a:lnTo>
                    <a:pt x="34" y="52"/>
                  </a:lnTo>
                  <a:lnTo>
                    <a:pt x="30" y="52"/>
                  </a:lnTo>
                  <a:lnTo>
                    <a:pt x="26" y="48"/>
                  </a:lnTo>
                  <a:lnTo>
                    <a:pt x="24" y="46"/>
                  </a:lnTo>
                  <a:lnTo>
                    <a:pt x="24" y="40"/>
                  </a:lnTo>
                  <a:lnTo>
                    <a:pt x="26" y="36"/>
                  </a:lnTo>
                  <a:lnTo>
                    <a:pt x="34" y="30"/>
                  </a:lnTo>
                  <a:lnTo>
                    <a:pt x="40" y="26"/>
                  </a:lnTo>
                  <a:lnTo>
                    <a:pt x="44" y="24"/>
                  </a:lnTo>
                  <a:lnTo>
                    <a:pt x="48" y="26"/>
                  </a:lnTo>
                  <a:lnTo>
                    <a:pt x="54" y="28"/>
                  </a:lnTo>
                  <a:lnTo>
                    <a:pt x="58" y="34"/>
                  </a:lnTo>
                  <a:lnTo>
                    <a:pt x="62" y="38"/>
                  </a:lnTo>
                  <a:lnTo>
                    <a:pt x="64" y="44"/>
                  </a:lnTo>
                  <a:lnTo>
                    <a:pt x="64" y="50"/>
                  </a:lnTo>
                  <a:lnTo>
                    <a:pt x="62" y="56"/>
                  </a:lnTo>
                  <a:lnTo>
                    <a:pt x="58" y="60"/>
                  </a:lnTo>
                  <a:lnTo>
                    <a:pt x="54" y="64"/>
                  </a:lnTo>
                  <a:lnTo>
                    <a:pt x="42" y="70"/>
                  </a:lnTo>
                  <a:lnTo>
                    <a:pt x="34" y="70"/>
                  </a:lnTo>
                  <a:lnTo>
                    <a:pt x="28" y="70"/>
                  </a:lnTo>
                  <a:lnTo>
                    <a:pt x="18" y="66"/>
                  </a:lnTo>
                  <a:lnTo>
                    <a:pt x="12" y="62"/>
                  </a:lnTo>
                  <a:lnTo>
                    <a:pt x="4" y="56"/>
                  </a:lnTo>
                  <a:lnTo>
                    <a:pt x="0" y="48"/>
                  </a:lnTo>
                  <a:lnTo>
                    <a:pt x="0" y="36"/>
                  </a:lnTo>
                  <a:lnTo>
                    <a:pt x="4" y="22"/>
                  </a:lnTo>
                  <a:lnTo>
                    <a:pt x="10" y="12"/>
                  </a:lnTo>
                  <a:lnTo>
                    <a:pt x="14" y="8"/>
                  </a:lnTo>
                  <a:lnTo>
                    <a:pt x="20" y="4"/>
                  </a:lnTo>
                  <a:lnTo>
                    <a:pt x="28" y="2"/>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8" name="Freeform 24"/>
            <p:cNvSpPr>
              <a:spLocks/>
            </p:cNvSpPr>
            <p:nvPr/>
          </p:nvSpPr>
          <p:spPr bwMode="auto">
            <a:xfrm>
              <a:off x="3183" y="756"/>
              <a:ext cx="20" cy="22"/>
            </a:xfrm>
            <a:custGeom>
              <a:avLst/>
              <a:gdLst>
                <a:gd name="T0" fmla="*/ 20 w 20"/>
                <a:gd name="T1" fmla="*/ 18 h 22"/>
                <a:gd name="T2" fmla="*/ 20 w 20"/>
                <a:gd name="T3" fmla="*/ 18 h 22"/>
                <a:gd name="T4" fmla="*/ 18 w 20"/>
                <a:gd name="T5" fmla="*/ 20 h 22"/>
                <a:gd name="T6" fmla="*/ 14 w 20"/>
                <a:gd name="T7" fmla="*/ 22 h 22"/>
                <a:gd name="T8" fmla="*/ 10 w 20"/>
                <a:gd name="T9" fmla="*/ 22 h 22"/>
                <a:gd name="T10" fmla="*/ 8 w 20"/>
                <a:gd name="T11" fmla="*/ 20 h 22"/>
                <a:gd name="T12" fmla="*/ 8 w 20"/>
                <a:gd name="T13" fmla="*/ 20 h 22"/>
                <a:gd name="T14" fmla="*/ 4 w 20"/>
                <a:gd name="T15" fmla="*/ 18 h 22"/>
                <a:gd name="T16" fmla="*/ 2 w 20"/>
                <a:gd name="T17" fmla="*/ 16 h 22"/>
                <a:gd name="T18" fmla="*/ 0 w 20"/>
                <a:gd name="T19" fmla="*/ 8 h 22"/>
                <a:gd name="T20" fmla="*/ 0 w 20"/>
                <a:gd name="T21" fmla="*/ 8 h 22"/>
                <a:gd name="T22" fmla="*/ 0 w 20"/>
                <a:gd name="T23" fmla="*/ 4 h 22"/>
                <a:gd name="T24" fmla="*/ 0 w 20"/>
                <a:gd name="T25" fmla="*/ 2 h 22"/>
                <a:gd name="T26" fmla="*/ 2 w 20"/>
                <a:gd name="T27" fmla="*/ 0 h 22"/>
                <a:gd name="T28" fmla="*/ 2 w 20"/>
                <a:gd name="T29" fmla="*/ 0 h 22"/>
                <a:gd name="T30" fmla="*/ 8 w 20"/>
                <a:gd name="T31" fmla="*/ 4 h 22"/>
                <a:gd name="T32" fmla="*/ 14 w 20"/>
                <a:gd name="T33" fmla="*/ 8 h 22"/>
                <a:gd name="T34" fmla="*/ 18 w 20"/>
                <a:gd name="T35" fmla="*/ 10 h 22"/>
                <a:gd name="T36" fmla="*/ 20 w 20"/>
                <a:gd name="T37" fmla="*/ 14 h 22"/>
                <a:gd name="T38" fmla="*/ 20 w 20"/>
                <a:gd name="T39" fmla="*/ 18 h 22"/>
                <a:gd name="T40" fmla="*/ 20 w 20"/>
                <a:gd name="T41" fmla="*/ 18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2">
                  <a:moveTo>
                    <a:pt x="20" y="18"/>
                  </a:moveTo>
                  <a:lnTo>
                    <a:pt x="20" y="18"/>
                  </a:lnTo>
                  <a:lnTo>
                    <a:pt x="18" y="20"/>
                  </a:lnTo>
                  <a:lnTo>
                    <a:pt x="14" y="22"/>
                  </a:lnTo>
                  <a:lnTo>
                    <a:pt x="10" y="22"/>
                  </a:lnTo>
                  <a:lnTo>
                    <a:pt x="8" y="20"/>
                  </a:lnTo>
                  <a:lnTo>
                    <a:pt x="4" y="18"/>
                  </a:lnTo>
                  <a:lnTo>
                    <a:pt x="2" y="16"/>
                  </a:lnTo>
                  <a:lnTo>
                    <a:pt x="0" y="8"/>
                  </a:lnTo>
                  <a:lnTo>
                    <a:pt x="0" y="4"/>
                  </a:lnTo>
                  <a:lnTo>
                    <a:pt x="0" y="2"/>
                  </a:lnTo>
                  <a:lnTo>
                    <a:pt x="2" y="0"/>
                  </a:lnTo>
                  <a:lnTo>
                    <a:pt x="8" y="4"/>
                  </a:lnTo>
                  <a:lnTo>
                    <a:pt x="14" y="8"/>
                  </a:lnTo>
                  <a:lnTo>
                    <a:pt x="18" y="10"/>
                  </a:lnTo>
                  <a:lnTo>
                    <a:pt x="20" y="14"/>
                  </a:lnTo>
                  <a:lnTo>
                    <a:pt x="20" y="1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89" name="Freeform 25"/>
            <p:cNvSpPr>
              <a:spLocks/>
            </p:cNvSpPr>
            <p:nvPr/>
          </p:nvSpPr>
          <p:spPr bwMode="auto">
            <a:xfrm>
              <a:off x="3213" y="764"/>
              <a:ext cx="26" cy="14"/>
            </a:xfrm>
            <a:custGeom>
              <a:avLst/>
              <a:gdLst>
                <a:gd name="T0" fmla="*/ 26 w 26"/>
                <a:gd name="T1" fmla="*/ 8 h 14"/>
                <a:gd name="T2" fmla="*/ 26 w 26"/>
                <a:gd name="T3" fmla="*/ 8 h 14"/>
                <a:gd name="T4" fmla="*/ 26 w 26"/>
                <a:gd name="T5" fmla="*/ 10 h 14"/>
                <a:gd name="T6" fmla="*/ 26 w 26"/>
                <a:gd name="T7" fmla="*/ 12 h 14"/>
                <a:gd name="T8" fmla="*/ 26 w 26"/>
                <a:gd name="T9" fmla="*/ 12 h 14"/>
                <a:gd name="T10" fmla="*/ 20 w 26"/>
                <a:gd name="T11" fmla="*/ 14 h 14"/>
                <a:gd name="T12" fmla="*/ 16 w 26"/>
                <a:gd name="T13" fmla="*/ 14 h 14"/>
                <a:gd name="T14" fmla="*/ 16 w 26"/>
                <a:gd name="T15" fmla="*/ 14 h 14"/>
                <a:gd name="T16" fmla="*/ 12 w 26"/>
                <a:gd name="T17" fmla="*/ 10 h 14"/>
                <a:gd name="T18" fmla="*/ 6 w 26"/>
                <a:gd name="T19" fmla="*/ 8 h 14"/>
                <a:gd name="T20" fmla="*/ 2 w 26"/>
                <a:gd name="T21" fmla="*/ 4 h 14"/>
                <a:gd name="T22" fmla="*/ 0 w 26"/>
                <a:gd name="T23" fmla="*/ 2 h 14"/>
                <a:gd name="T24" fmla="*/ 0 w 26"/>
                <a:gd name="T25" fmla="*/ 0 h 14"/>
                <a:gd name="T26" fmla="*/ 0 w 26"/>
                <a:gd name="T27" fmla="*/ 0 h 14"/>
                <a:gd name="T28" fmla="*/ 16 w 26"/>
                <a:gd name="T29" fmla="*/ 0 h 14"/>
                <a:gd name="T30" fmla="*/ 22 w 26"/>
                <a:gd name="T31" fmla="*/ 2 h 14"/>
                <a:gd name="T32" fmla="*/ 24 w 26"/>
                <a:gd name="T33" fmla="*/ 4 h 14"/>
                <a:gd name="T34" fmla="*/ 26 w 26"/>
                <a:gd name="T35" fmla="*/ 8 h 14"/>
                <a:gd name="T36" fmla="*/ 26 w 26"/>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26" y="8"/>
                  </a:moveTo>
                  <a:lnTo>
                    <a:pt x="26" y="8"/>
                  </a:lnTo>
                  <a:lnTo>
                    <a:pt x="26" y="10"/>
                  </a:lnTo>
                  <a:lnTo>
                    <a:pt x="26" y="12"/>
                  </a:lnTo>
                  <a:lnTo>
                    <a:pt x="20" y="14"/>
                  </a:lnTo>
                  <a:lnTo>
                    <a:pt x="16" y="14"/>
                  </a:lnTo>
                  <a:lnTo>
                    <a:pt x="12" y="10"/>
                  </a:lnTo>
                  <a:lnTo>
                    <a:pt x="6" y="8"/>
                  </a:lnTo>
                  <a:lnTo>
                    <a:pt x="2" y="4"/>
                  </a:lnTo>
                  <a:lnTo>
                    <a:pt x="0" y="2"/>
                  </a:lnTo>
                  <a:lnTo>
                    <a:pt x="0" y="0"/>
                  </a:lnTo>
                  <a:lnTo>
                    <a:pt x="16" y="0"/>
                  </a:lnTo>
                  <a:lnTo>
                    <a:pt x="22" y="2"/>
                  </a:lnTo>
                  <a:lnTo>
                    <a:pt x="24" y="4"/>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0" name="Freeform 26"/>
            <p:cNvSpPr>
              <a:spLocks/>
            </p:cNvSpPr>
            <p:nvPr/>
          </p:nvSpPr>
          <p:spPr bwMode="auto">
            <a:xfrm>
              <a:off x="3167" y="782"/>
              <a:ext cx="18" cy="26"/>
            </a:xfrm>
            <a:custGeom>
              <a:avLst/>
              <a:gdLst>
                <a:gd name="T0" fmla="*/ 18 w 18"/>
                <a:gd name="T1" fmla="*/ 12 h 26"/>
                <a:gd name="T2" fmla="*/ 18 w 18"/>
                <a:gd name="T3" fmla="*/ 12 h 26"/>
                <a:gd name="T4" fmla="*/ 14 w 18"/>
                <a:gd name="T5" fmla="*/ 18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4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18"/>
                  </a:lnTo>
                  <a:lnTo>
                    <a:pt x="8" y="26"/>
                  </a:lnTo>
                  <a:lnTo>
                    <a:pt x="4" y="26"/>
                  </a:lnTo>
                  <a:lnTo>
                    <a:pt x="2" y="24"/>
                  </a:lnTo>
                  <a:lnTo>
                    <a:pt x="0" y="18"/>
                  </a:lnTo>
                  <a:lnTo>
                    <a:pt x="2" y="12"/>
                  </a:lnTo>
                  <a:lnTo>
                    <a:pt x="8" y="0"/>
                  </a:lnTo>
                  <a:lnTo>
                    <a:pt x="16" y="4"/>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1" name="Freeform 27"/>
            <p:cNvSpPr>
              <a:spLocks/>
            </p:cNvSpPr>
            <p:nvPr/>
          </p:nvSpPr>
          <p:spPr bwMode="auto">
            <a:xfrm>
              <a:off x="3073" y="788"/>
              <a:ext cx="92" cy="62"/>
            </a:xfrm>
            <a:custGeom>
              <a:avLst/>
              <a:gdLst>
                <a:gd name="T0" fmla="*/ 86 w 92"/>
                <a:gd name="T1" fmla="*/ 26 h 62"/>
                <a:gd name="T2" fmla="*/ 86 w 92"/>
                <a:gd name="T3" fmla="*/ 26 h 62"/>
                <a:gd name="T4" fmla="*/ 90 w 92"/>
                <a:gd name="T5" fmla="*/ 30 h 62"/>
                <a:gd name="T6" fmla="*/ 92 w 92"/>
                <a:gd name="T7" fmla="*/ 32 h 62"/>
                <a:gd name="T8" fmla="*/ 92 w 92"/>
                <a:gd name="T9" fmla="*/ 34 h 62"/>
                <a:gd name="T10" fmla="*/ 92 w 92"/>
                <a:gd name="T11" fmla="*/ 34 h 62"/>
                <a:gd name="T12" fmla="*/ 86 w 92"/>
                <a:gd name="T13" fmla="*/ 48 h 62"/>
                <a:gd name="T14" fmla="*/ 80 w 92"/>
                <a:gd name="T15" fmla="*/ 62 h 62"/>
                <a:gd name="T16" fmla="*/ 80 w 92"/>
                <a:gd name="T17" fmla="*/ 62 h 62"/>
                <a:gd name="T18" fmla="*/ 58 w 92"/>
                <a:gd name="T19" fmla="*/ 60 h 62"/>
                <a:gd name="T20" fmla="*/ 38 w 92"/>
                <a:gd name="T21" fmla="*/ 58 h 62"/>
                <a:gd name="T22" fmla="*/ 0 w 92"/>
                <a:gd name="T23" fmla="*/ 46 h 62"/>
                <a:gd name="T24" fmla="*/ 0 w 92"/>
                <a:gd name="T25" fmla="*/ 46 h 62"/>
                <a:gd name="T26" fmla="*/ 0 w 92"/>
                <a:gd name="T27" fmla="*/ 36 h 62"/>
                <a:gd name="T28" fmla="*/ 4 w 92"/>
                <a:gd name="T29" fmla="*/ 30 h 62"/>
                <a:gd name="T30" fmla="*/ 12 w 92"/>
                <a:gd name="T31" fmla="*/ 16 h 62"/>
                <a:gd name="T32" fmla="*/ 12 w 92"/>
                <a:gd name="T33" fmla="*/ 16 h 62"/>
                <a:gd name="T34" fmla="*/ 34 w 92"/>
                <a:gd name="T35" fmla="*/ 14 h 62"/>
                <a:gd name="T36" fmla="*/ 34 w 92"/>
                <a:gd name="T37" fmla="*/ 14 h 62"/>
                <a:gd name="T38" fmla="*/ 60 w 92"/>
                <a:gd name="T39" fmla="*/ 10 h 62"/>
                <a:gd name="T40" fmla="*/ 72 w 92"/>
                <a:gd name="T41" fmla="*/ 6 h 62"/>
                <a:gd name="T42" fmla="*/ 84 w 92"/>
                <a:gd name="T43" fmla="*/ 0 h 62"/>
                <a:gd name="T44" fmla="*/ 84 w 92"/>
                <a:gd name="T45" fmla="*/ 0 h 62"/>
                <a:gd name="T46" fmla="*/ 82 w 92"/>
                <a:gd name="T47" fmla="*/ 14 h 62"/>
                <a:gd name="T48" fmla="*/ 82 w 92"/>
                <a:gd name="T49" fmla="*/ 20 h 62"/>
                <a:gd name="T50" fmla="*/ 86 w 92"/>
                <a:gd name="T51" fmla="*/ 26 h 62"/>
                <a:gd name="T52" fmla="*/ 86 w 92"/>
                <a:gd name="T53" fmla="*/ 26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2">
                  <a:moveTo>
                    <a:pt x="86" y="26"/>
                  </a:moveTo>
                  <a:lnTo>
                    <a:pt x="86" y="26"/>
                  </a:lnTo>
                  <a:lnTo>
                    <a:pt x="90" y="30"/>
                  </a:lnTo>
                  <a:lnTo>
                    <a:pt x="92" y="32"/>
                  </a:lnTo>
                  <a:lnTo>
                    <a:pt x="92" y="34"/>
                  </a:lnTo>
                  <a:lnTo>
                    <a:pt x="86" y="48"/>
                  </a:lnTo>
                  <a:lnTo>
                    <a:pt x="80" y="62"/>
                  </a:lnTo>
                  <a:lnTo>
                    <a:pt x="58" y="60"/>
                  </a:lnTo>
                  <a:lnTo>
                    <a:pt x="38" y="58"/>
                  </a:lnTo>
                  <a:lnTo>
                    <a:pt x="0" y="46"/>
                  </a:lnTo>
                  <a:lnTo>
                    <a:pt x="0" y="36"/>
                  </a:lnTo>
                  <a:lnTo>
                    <a:pt x="4" y="30"/>
                  </a:lnTo>
                  <a:lnTo>
                    <a:pt x="12" y="16"/>
                  </a:lnTo>
                  <a:lnTo>
                    <a:pt x="34" y="14"/>
                  </a:lnTo>
                  <a:lnTo>
                    <a:pt x="60" y="10"/>
                  </a:lnTo>
                  <a:lnTo>
                    <a:pt x="72" y="6"/>
                  </a:lnTo>
                  <a:lnTo>
                    <a:pt x="84" y="0"/>
                  </a:lnTo>
                  <a:lnTo>
                    <a:pt x="82" y="14"/>
                  </a:lnTo>
                  <a:lnTo>
                    <a:pt x="82" y="20"/>
                  </a:lnTo>
                  <a:lnTo>
                    <a:pt x="86" y="2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2" name="Freeform 28"/>
            <p:cNvSpPr>
              <a:spLocks/>
            </p:cNvSpPr>
            <p:nvPr/>
          </p:nvSpPr>
          <p:spPr bwMode="auto">
            <a:xfrm>
              <a:off x="2903" y="824"/>
              <a:ext cx="98" cy="104"/>
            </a:xfrm>
            <a:custGeom>
              <a:avLst/>
              <a:gdLst>
                <a:gd name="T0" fmla="*/ 62 w 98"/>
                <a:gd name="T1" fmla="*/ 12 h 104"/>
                <a:gd name="T2" fmla="*/ 62 w 98"/>
                <a:gd name="T3" fmla="*/ 12 h 104"/>
                <a:gd name="T4" fmla="*/ 64 w 98"/>
                <a:gd name="T5" fmla="*/ 18 h 104"/>
                <a:gd name="T6" fmla="*/ 66 w 98"/>
                <a:gd name="T7" fmla="*/ 26 h 104"/>
                <a:gd name="T8" fmla="*/ 68 w 98"/>
                <a:gd name="T9" fmla="*/ 32 h 104"/>
                <a:gd name="T10" fmla="*/ 70 w 98"/>
                <a:gd name="T11" fmla="*/ 36 h 104"/>
                <a:gd name="T12" fmla="*/ 70 w 98"/>
                <a:gd name="T13" fmla="*/ 36 h 104"/>
                <a:gd name="T14" fmla="*/ 80 w 98"/>
                <a:gd name="T15" fmla="*/ 36 h 104"/>
                <a:gd name="T16" fmla="*/ 90 w 98"/>
                <a:gd name="T17" fmla="*/ 38 h 104"/>
                <a:gd name="T18" fmla="*/ 90 w 98"/>
                <a:gd name="T19" fmla="*/ 38 h 104"/>
                <a:gd name="T20" fmla="*/ 96 w 98"/>
                <a:gd name="T21" fmla="*/ 44 h 104"/>
                <a:gd name="T22" fmla="*/ 98 w 98"/>
                <a:gd name="T23" fmla="*/ 48 h 104"/>
                <a:gd name="T24" fmla="*/ 96 w 98"/>
                <a:gd name="T25" fmla="*/ 52 h 104"/>
                <a:gd name="T26" fmla="*/ 96 w 98"/>
                <a:gd name="T27" fmla="*/ 52 h 104"/>
                <a:gd name="T28" fmla="*/ 92 w 98"/>
                <a:gd name="T29" fmla="*/ 56 h 104"/>
                <a:gd name="T30" fmla="*/ 88 w 98"/>
                <a:gd name="T31" fmla="*/ 58 h 104"/>
                <a:gd name="T32" fmla="*/ 78 w 98"/>
                <a:gd name="T33" fmla="*/ 64 h 104"/>
                <a:gd name="T34" fmla="*/ 78 w 98"/>
                <a:gd name="T35" fmla="*/ 64 h 104"/>
                <a:gd name="T36" fmla="*/ 78 w 98"/>
                <a:gd name="T37" fmla="*/ 74 h 104"/>
                <a:gd name="T38" fmla="*/ 76 w 98"/>
                <a:gd name="T39" fmla="*/ 84 h 104"/>
                <a:gd name="T40" fmla="*/ 70 w 98"/>
                <a:gd name="T41" fmla="*/ 92 h 104"/>
                <a:gd name="T42" fmla="*/ 62 w 98"/>
                <a:gd name="T43" fmla="*/ 98 h 104"/>
                <a:gd name="T44" fmla="*/ 62 w 98"/>
                <a:gd name="T45" fmla="*/ 98 h 104"/>
                <a:gd name="T46" fmla="*/ 54 w 98"/>
                <a:gd name="T47" fmla="*/ 104 h 104"/>
                <a:gd name="T48" fmla="*/ 48 w 98"/>
                <a:gd name="T49" fmla="*/ 104 h 104"/>
                <a:gd name="T50" fmla="*/ 42 w 98"/>
                <a:gd name="T51" fmla="*/ 102 h 104"/>
                <a:gd name="T52" fmla="*/ 42 w 98"/>
                <a:gd name="T53" fmla="*/ 102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0 w 98"/>
                <a:gd name="T65" fmla="*/ 70 h 104"/>
                <a:gd name="T66" fmla="*/ 20 w 98"/>
                <a:gd name="T67" fmla="*/ 70 h 104"/>
                <a:gd name="T68" fmla="*/ 8 w 98"/>
                <a:gd name="T69" fmla="*/ 60 h 104"/>
                <a:gd name="T70" fmla="*/ 2 w 98"/>
                <a:gd name="T71" fmla="*/ 54 h 104"/>
                <a:gd name="T72" fmla="*/ 0 w 98"/>
                <a:gd name="T73" fmla="*/ 46 h 104"/>
                <a:gd name="T74" fmla="*/ 0 w 98"/>
                <a:gd name="T75" fmla="*/ 46 h 104"/>
                <a:gd name="T76" fmla="*/ 4 w 98"/>
                <a:gd name="T77" fmla="*/ 40 h 104"/>
                <a:gd name="T78" fmla="*/ 8 w 98"/>
                <a:gd name="T79" fmla="*/ 34 h 104"/>
                <a:gd name="T80" fmla="*/ 16 w 98"/>
                <a:gd name="T81" fmla="*/ 30 h 104"/>
                <a:gd name="T82" fmla="*/ 22 w 98"/>
                <a:gd name="T83" fmla="*/ 28 h 104"/>
                <a:gd name="T84" fmla="*/ 22 w 98"/>
                <a:gd name="T85" fmla="*/ 28 h 104"/>
                <a:gd name="T86" fmla="*/ 22 w 98"/>
                <a:gd name="T87" fmla="*/ 22 h 104"/>
                <a:gd name="T88" fmla="*/ 24 w 98"/>
                <a:gd name="T89" fmla="*/ 14 h 104"/>
                <a:gd name="T90" fmla="*/ 32 w 98"/>
                <a:gd name="T91" fmla="*/ 4 h 104"/>
                <a:gd name="T92" fmla="*/ 32 w 98"/>
                <a:gd name="T93" fmla="*/ 4 h 104"/>
                <a:gd name="T94" fmla="*/ 36 w 98"/>
                <a:gd name="T95" fmla="*/ 0 h 104"/>
                <a:gd name="T96" fmla="*/ 40 w 98"/>
                <a:gd name="T97" fmla="*/ 0 h 104"/>
                <a:gd name="T98" fmla="*/ 48 w 98"/>
                <a:gd name="T99" fmla="*/ 0 h 104"/>
                <a:gd name="T100" fmla="*/ 48 w 98"/>
                <a:gd name="T101" fmla="*/ 0 h 104"/>
                <a:gd name="T102" fmla="*/ 56 w 98"/>
                <a:gd name="T103" fmla="*/ 6 h 104"/>
                <a:gd name="T104" fmla="*/ 62 w 98"/>
                <a:gd name="T105" fmla="*/ 12 h 104"/>
                <a:gd name="T106" fmla="*/ 62 w 98"/>
                <a:gd name="T107" fmla="*/ 12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2"/>
                  </a:moveTo>
                  <a:lnTo>
                    <a:pt x="62" y="12"/>
                  </a:lnTo>
                  <a:lnTo>
                    <a:pt x="64" y="18"/>
                  </a:lnTo>
                  <a:lnTo>
                    <a:pt x="66" y="26"/>
                  </a:lnTo>
                  <a:lnTo>
                    <a:pt x="68" y="32"/>
                  </a:lnTo>
                  <a:lnTo>
                    <a:pt x="70" y="36"/>
                  </a:lnTo>
                  <a:lnTo>
                    <a:pt x="80" y="36"/>
                  </a:lnTo>
                  <a:lnTo>
                    <a:pt x="90" y="38"/>
                  </a:lnTo>
                  <a:lnTo>
                    <a:pt x="96" y="44"/>
                  </a:lnTo>
                  <a:lnTo>
                    <a:pt x="98" y="48"/>
                  </a:lnTo>
                  <a:lnTo>
                    <a:pt x="96" y="52"/>
                  </a:lnTo>
                  <a:lnTo>
                    <a:pt x="92" y="56"/>
                  </a:lnTo>
                  <a:lnTo>
                    <a:pt x="88" y="58"/>
                  </a:lnTo>
                  <a:lnTo>
                    <a:pt x="78" y="64"/>
                  </a:lnTo>
                  <a:lnTo>
                    <a:pt x="78" y="74"/>
                  </a:lnTo>
                  <a:lnTo>
                    <a:pt x="76" y="84"/>
                  </a:lnTo>
                  <a:lnTo>
                    <a:pt x="70" y="92"/>
                  </a:lnTo>
                  <a:lnTo>
                    <a:pt x="62" y="98"/>
                  </a:lnTo>
                  <a:lnTo>
                    <a:pt x="54" y="104"/>
                  </a:lnTo>
                  <a:lnTo>
                    <a:pt x="48" y="104"/>
                  </a:lnTo>
                  <a:lnTo>
                    <a:pt x="42" y="102"/>
                  </a:lnTo>
                  <a:lnTo>
                    <a:pt x="36" y="100"/>
                  </a:lnTo>
                  <a:lnTo>
                    <a:pt x="28" y="94"/>
                  </a:lnTo>
                  <a:lnTo>
                    <a:pt x="24" y="88"/>
                  </a:lnTo>
                  <a:lnTo>
                    <a:pt x="20" y="80"/>
                  </a:lnTo>
                  <a:lnTo>
                    <a:pt x="20" y="70"/>
                  </a:lnTo>
                  <a:lnTo>
                    <a:pt x="8" y="60"/>
                  </a:lnTo>
                  <a:lnTo>
                    <a:pt x="2" y="54"/>
                  </a:lnTo>
                  <a:lnTo>
                    <a:pt x="0" y="46"/>
                  </a:lnTo>
                  <a:lnTo>
                    <a:pt x="4" y="40"/>
                  </a:lnTo>
                  <a:lnTo>
                    <a:pt x="8" y="34"/>
                  </a:lnTo>
                  <a:lnTo>
                    <a:pt x="16" y="30"/>
                  </a:lnTo>
                  <a:lnTo>
                    <a:pt x="22" y="28"/>
                  </a:lnTo>
                  <a:lnTo>
                    <a:pt x="22" y="22"/>
                  </a:lnTo>
                  <a:lnTo>
                    <a:pt x="24" y="14"/>
                  </a:lnTo>
                  <a:lnTo>
                    <a:pt x="32" y="4"/>
                  </a:lnTo>
                  <a:lnTo>
                    <a:pt x="36" y="0"/>
                  </a:lnTo>
                  <a:lnTo>
                    <a:pt x="40" y="0"/>
                  </a:lnTo>
                  <a:lnTo>
                    <a:pt x="48" y="0"/>
                  </a:lnTo>
                  <a:lnTo>
                    <a:pt x="56" y="6"/>
                  </a:lnTo>
                  <a:lnTo>
                    <a:pt x="62"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3" name="Freeform 29"/>
            <p:cNvSpPr>
              <a:spLocks/>
            </p:cNvSpPr>
            <p:nvPr/>
          </p:nvSpPr>
          <p:spPr bwMode="auto">
            <a:xfrm>
              <a:off x="2835" y="832"/>
              <a:ext cx="32" cy="70"/>
            </a:xfrm>
            <a:custGeom>
              <a:avLst/>
              <a:gdLst>
                <a:gd name="T0" fmla="*/ 32 w 32"/>
                <a:gd name="T1" fmla="*/ 6 h 70"/>
                <a:gd name="T2" fmla="*/ 32 w 32"/>
                <a:gd name="T3" fmla="*/ 6 h 70"/>
                <a:gd name="T4" fmla="*/ 32 w 32"/>
                <a:gd name="T5" fmla="*/ 10 h 70"/>
                <a:gd name="T6" fmla="*/ 30 w 32"/>
                <a:gd name="T7" fmla="*/ 14 h 70"/>
                <a:gd name="T8" fmla="*/ 26 w 32"/>
                <a:gd name="T9" fmla="*/ 16 h 70"/>
                <a:gd name="T10" fmla="*/ 24 w 32"/>
                <a:gd name="T11" fmla="*/ 20 h 70"/>
                <a:gd name="T12" fmla="*/ 24 w 32"/>
                <a:gd name="T13" fmla="*/ 20 h 70"/>
                <a:gd name="T14" fmla="*/ 20 w 32"/>
                <a:gd name="T15" fmla="*/ 24 h 70"/>
                <a:gd name="T16" fmla="*/ 16 w 32"/>
                <a:gd name="T17" fmla="*/ 32 h 70"/>
                <a:gd name="T18" fmla="*/ 14 w 32"/>
                <a:gd name="T19" fmla="*/ 38 h 70"/>
                <a:gd name="T20" fmla="*/ 14 w 32"/>
                <a:gd name="T21" fmla="*/ 46 h 70"/>
                <a:gd name="T22" fmla="*/ 14 w 32"/>
                <a:gd name="T23" fmla="*/ 46 h 70"/>
                <a:gd name="T24" fmla="*/ 18 w 32"/>
                <a:gd name="T25" fmla="*/ 52 h 70"/>
                <a:gd name="T26" fmla="*/ 22 w 32"/>
                <a:gd name="T27" fmla="*/ 56 h 70"/>
                <a:gd name="T28" fmla="*/ 28 w 32"/>
                <a:gd name="T29" fmla="*/ 62 h 70"/>
                <a:gd name="T30" fmla="*/ 28 w 32"/>
                <a:gd name="T31" fmla="*/ 64 h 70"/>
                <a:gd name="T32" fmla="*/ 28 w 32"/>
                <a:gd name="T33" fmla="*/ 68 h 70"/>
                <a:gd name="T34" fmla="*/ 28 w 32"/>
                <a:gd name="T35" fmla="*/ 68 h 70"/>
                <a:gd name="T36" fmla="*/ 24 w 32"/>
                <a:gd name="T37" fmla="*/ 70 h 70"/>
                <a:gd name="T38" fmla="*/ 20 w 32"/>
                <a:gd name="T39" fmla="*/ 70 h 70"/>
                <a:gd name="T40" fmla="*/ 20 w 32"/>
                <a:gd name="T41" fmla="*/ 70 h 70"/>
                <a:gd name="T42" fmla="*/ 12 w 32"/>
                <a:gd name="T43" fmla="*/ 64 h 70"/>
                <a:gd name="T44" fmla="*/ 6 w 32"/>
                <a:gd name="T45" fmla="*/ 56 h 70"/>
                <a:gd name="T46" fmla="*/ 2 w 32"/>
                <a:gd name="T47" fmla="*/ 48 h 70"/>
                <a:gd name="T48" fmla="*/ 0 w 32"/>
                <a:gd name="T49" fmla="*/ 40 h 70"/>
                <a:gd name="T50" fmla="*/ 0 w 32"/>
                <a:gd name="T51" fmla="*/ 40 h 70"/>
                <a:gd name="T52" fmla="*/ 4 w 32"/>
                <a:gd name="T53" fmla="*/ 28 h 70"/>
                <a:gd name="T54" fmla="*/ 10 w 32"/>
                <a:gd name="T55" fmla="*/ 18 h 70"/>
                <a:gd name="T56" fmla="*/ 16 w 32"/>
                <a:gd name="T57" fmla="*/ 8 h 70"/>
                <a:gd name="T58" fmla="*/ 26 w 32"/>
                <a:gd name="T59" fmla="*/ 0 h 70"/>
                <a:gd name="T60" fmla="*/ 26 w 32"/>
                <a:gd name="T61" fmla="*/ 0 h 70"/>
                <a:gd name="T62" fmla="*/ 28 w 32"/>
                <a:gd name="T63" fmla="*/ 0 h 70"/>
                <a:gd name="T64" fmla="*/ 30 w 32"/>
                <a:gd name="T65" fmla="*/ 2 h 70"/>
                <a:gd name="T66" fmla="*/ 32 w 32"/>
                <a:gd name="T67" fmla="*/ 6 h 70"/>
                <a:gd name="T68" fmla="*/ 32 w 32"/>
                <a:gd name="T69" fmla="*/ 6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 h="70">
                  <a:moveTo>
                    <a:pt x="32" y="6"/>
                  </a:moveTo>
                  <a:lnTo>
                    <a:pt x="32" y="6"/>
                  </a:lnTo>
                  <a:lnTo>
                    <a:pt x="32" y="10"/>
                  </a:lnTo>
                  <a:lnTo>
                    <a:pt x="30" y="14"/>
                  </a:lnTo>
                  <a:lnTo>
                    <a:pt x="26" y="16"/>
                  </a:lnTo>
                  <a:lnTo>
                    <a:pt x="24" y="20"/>
                  </a:lnTo>
                  <a:lnTo>
                    <a:pt x="20" y="24"/>
                  </a:lnTo>
                  <a:lnTo>
                    <a:pt x="16" y="32"/>
                  </a:lnTo>
                  <a:lnTo>
                    <a:pt x="14" y="38"/>
                  </a:lnTo>
                  <a:lnTo>
                    <a:pt x="14" y="46"/>
                  </a:lnTo>
                  <a:lnTo>
                    <a:pt x="18" y="52"/>
                  </a:lnTo>
                  <a:lnTo>
                    <a:pt x="22" y="56"/>
                  </a:lnTo>
                  <a:lnTo>
                    <a:pt x="28" y="62"/>
                  </a:lnTo>
                  <a:lnTo>
                    <a:pt x="28" y="64"/>
                  </a:lnTo>
                  <a:lnTo>
                    <a:pt x="28" y="68"/>
                  </a:lnTo>
                  <a:lnTo>
                    <a:pt x="24" y="70"/>
                  </a:lnTo>
                  <a:lnTo>
                    <a:pt x="20" y="70"/>
                  </a:lnTo>
                  <a:lnTo>
                    <a:pt x="12" y="64"/>
                  </a:lnTo>
                  <a:lnTo>
                    <a:pt x="6" y="56"/>
                  </a:lnTo>
                  <a:lnTo>
                    <a:pt x="2" y="48"/>
                  </a:lnTo>
                  <a:lnTo>
                    <a:pt x="0" y="40"/>
                  </a:lnTo>
                  <a:lnTo>
                    <a:pt x="4" y="28"/>
                  </a:lnTo>
                  <a:lnTo>
                    <a:pt x="10" y="18"/>
                  </a:lnTo>
                  <a:lnTo>
                    <a:pt x="16" y="8"/>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4" name="Freeform 30"/>
            <p:cNvSpPr>
              <a:spLocks/>
            </p:cNvSpPr>
            <p:nvPr/>
          </p:nvSpPr>
          <p:spPr bwMode="auto">
            <a:xfrm>
              <a:off x="2869" y="834"/>
              <a:ext cx="32" cy="70"/>
            </a:xfrm>
            <a:custGeom>
              <a:avLst/>
              <a:gdLst>
                <a:gd name="T0" fmla="*/ 32 w 32"/>
                <a:gd name="T1" fmla="*/ 6 h 70"/>
                <a:gd name="T2" fmla="*/ 32 w 32"/>
                <a:gd name="T3" fmla="*/ 6 h 70"/>
                <a:gd name="T4" fmla="*/ 32 w 32"/>
                <a:gd name="T5" fmla="*/ 10 h 70"/>
                <a:gd name="T6" fmla="*/ 28 w 32"/>
                <a:gd name="T7" fmla="*/ 14 h 70"/>
                <a:gd name="T8" fmla="*/ 26 w 32"/>
                <a:gd name="T9" fmla="*/ 16 h 70"/>
                <a:gd name="T10" fmla="*/ 22 w 32"/>
                <a:gd name="T11" fmla="*/ 20 h 70"/>
                <a:gd name="T12" fmla="*/ 22 w 32"/>
                <a:gd name="T13" fmla="*/ 20 h 70"/>
                <a:gd name="T14" fmla="*/ 18 w 32"/>
                <a:gd name="T15" fmla="*/ 26 h 70"/>
                <a:gd name="T16" fmla="*/ 14 w 32"/>
                <a:gd name="T17" fmla="*/ 32 h 70"/>
                <a:gd name="T18" fmla="*/ 12 w 32"/>
                <a:gd name="T19" fmla="*/ 40 h 70"/>
                <a:gd name="T20" fmla="*/ 14 w 32"/>
                <a:gd name="T21" fmla="*/ 46 h 70"/>
                <a:gd name="T22" fmla="*/ 14 w 32"/>
                <a:gd name="T23" fmla="*/ 46 h 70"/>
                <a:gd name="T24" fmla="*/ 16 w 32"/>
                <a:gd name="T25" fmla="*/ 50 h 70"/>
                <a:gd name="T26" fmla="*/ 18 w 32"/>
                <a:gd name="T27" fmla="*/ 54 h 70"/>
                <a:gd name="T28" fmla="*/ 24 w 32"/>
                <a:gd name="T29" fmla="*/ 58 h 70"/>
                <a:gd name="T30" fmla="*/ 26 w 32"/>
                <a:gd name="T31" fmla="*/ 60 h 70"/>
                <a:gd name="T32" fmla="*/ 28 w 32"/>
                <a:gd name="T33" fmla="*/ 64 h 70"/>
                <a:gd name="T34" fmla="*/ 26 w 32"/>
                <a:gd name="T35" fmla="*/ 66 h 70"/>
                <a:gd name="T36" fmla="*/ 24 w 32"/>
                <a:gd name="T37" fmla="*/ 70 h 70"/>
                <a:gd name="T38" fmla="*/ 24 w 32"/>
                <a:gd name="T39" fmla="*/ 70 h 70"/>
                <a:gd name="T40" fmla="*/ 16 w 32"/>
                <a:gd name="T41" fmla="*/ 66 h 70"/>
                <a:gd name="T42" fmla="*/ 10 w 32"/>
                <a:gd name="T43" fmla="*/ 62 h 70"/>
                <a:gd name="T44" fmla="*/ 4 w 32"/>
                <a:gd name="T45" fmla="*/ 56 h 70"/>
                <a:gd name="T46" fmla="*/ 2 w 32"/>
                <a:gd name="T47" fmla="*/ 48 h 70"/>
                <a:gd name="T48" fmla="*/ 2 w 32"/>
                <a:gd name="T49" fmla="*/ 48 h 70"/>
                <a:gd name="T50" fmla="*/ 0 w 32"/>
                <a:gd name="T51" fmla="*/ 40 h 70"/>
                <a:gd name="T52" fmla="*/ 2 w 32"/>
                <a:gd name="T53" fmla="*/ 34 h 70"/>
                <a:gd name="T54" fmla="*/ 4 w 32"/>
                <a:gd name="T55" fmla="*/ 28 h 70"/>
                <a:gd name="T56" fmla="*/ 6 w 32"/>
                <a:gd name="T57" fmla="*/ 20 h 70"/>
                <a:gd name="T58" fmla="*/ 16 w 32"/>
                <a:gd name="T59" fmla="*/ 10 h 70"/>
                <a:gd name="T60" fmla="*/ 26 w 32"/>
                <a:gd name="T61" fmla="*/ 0 h 70"/>
                <a:gd name="T62" fmla="*/ 26 w 32"/>
                <a:gd name="T63" fmla="*/ 0 h 70"/>
                <a:gd name="T64" fmla="*/ 28 w 32"/>
                <a:gd name="T65" fmla="*/ 0 h 70"/>
                <a:gd name="T66" fmla="*/ 30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2" y="10"/>
                  </a:lnTo>
                  <a:lnTo>
                    <a:pt x="28" y="14"/>
                  </a:lnTo>
                  <a:lnTo>
                    <a:pt x="26" y="16"/>
                  </a:lnTo>
                  <a:lnTo>
                    <a:pt x="22" y="20"/>
                  </a:lnTo>
                  <a:lnTo>
                    <a:pt x="18" y="26"/>
                  </a:lnTo>
                  <a:lnTo>
                    <a:pt x="14" y="32"/>
                  </a:lnTo>
                  <a:lnTo>
                    <a:pt x="12" y="40"/>
                  </a:lnTo>
                  <a:lnTo>
                    <a:pt x="14" y="46"/>
                  </a:lnTo>
                  <a:lnTo>
                    <a:pt x="16" y="50"/>
                  </a:lnTo>
                  <a:lnTo>
                    <a:pt x="18" y="54"/>
                  </a:lnTo>
                  <a:lnTo>
                    <a:pt x="24" y="58"/>
                  </a:lnTo>
                  <a:lnTo>
                    <a:pt x="26" y="60"/>
                  </a:lnTo>
                  <a:lnTo>
                    <a:pt x="28" y="64"/>
                  </a:lnTo>
                  <a:lnTo>
                    <a:pt x="26" y="66"/>
                  </a:lnTo>
                  <a:lnTo>
                    <a:pt x="24" y="70"/>
                  </a:lnTo>
                  <a:lnTo>
                    <a:pt x="16" y="66"/>
                  </a:lnTo>
                  <a:lnTo>
                    <a:pt x="10" y="62"/>
                  </a:lnTo>
                  <a:lnTo>
                    <a:pt x="4" y="56"/>
                  </a:lnTo>
                  <a:lnTo>
                    <a:pt x="2" y="48"/>
                  </a:lnTo>
                  <a:lnTo>
                    <a:pt x="0" y="40"/>
                  </a:lnTo>
                  <a:lnTo>
                    <a:pt x="2" y="34"/>
                  </a:lnTo>
                  <a:lnTo>
                    <a:pt x="4" y="28"/>
                  </a:lnTo>
                  <a:lnTo>
                    <a:pt x="6" y="20"/>
                  </a:lnTo>
                  <a:lnTo>
                    <a:pt x="16" y="10"/>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5" name="Freeform 31"/>
            <p:cNvSpPr>
              <a:spLocks/>
            </p:cNvSpPr>
            <p:nvPr/>
          </p:nvSpPr>
          <p:spPr bwMode="auto">
            <a:xfrm>
              <a:off x="2917" y="836"/>
              <a:ext cx="58" cy="78"/>
            </a:xfrm>
            <a:custGeom>
              <a:avLst/>
              <a:gdLst>
                <a:gd name="T0" fmla="*/ 38 w 58"/>
                <a:gd name="T1" fmla="*/ 6 h 78"/>
                <a:gd name="T2" fmla="*/ 38 w 58"/>
                <a:gd name="T3" fmla="*/ 6 h 78"/>
                <a:gd name="T4" fmla="*/ 40 w 58"/>
                <a:gd name="T5" fmla="*/ 18 h 78"/>
                <a:gd name="T6" fmla="*/ 42 w 58"/>
                <a:gd name="T7" fmla="*/ 26 h 78"/>
                <a:gd name="T8" fmla="*/ 40 w 58"/>
                <a:gd name="T9" fmla="*/ 32 h 78"/>
                <a:gd name="T10" fmla="*/ 40 w 58"/>
                <a:gd name="T11" fmla="*/ 32 h 78"/>
                <a:gd name="T12" fmla="*/ 44 w 58"/>
                <a:gd name="T13" fmla="*/ 36 h 78"/>
                <a:gd name="T14" fmla="*/ 48 w 58"/>
                <a:gd name="T15" fmla="*/ 38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6 h 78"/>
                <a:gd name="T30" fmla="*/ 52 w 58"/>
                <a:gd name="T31" fmla="*/ 64 h 78"/>
                <a:gd name="T32" fmla="*/ 52 w 58"/>
                <a:gd name="T33" fmla="*/ 64 h 78"/>
                <a:gd name="T34" fmla="*/ 48 w 58"/>
                <a:gd name="T35" fmla="*/ 70 h 78"/>
                <a:gd name="T36" fmla="*/ 44 w 58"/>
                <a:gd name="T37" fmla="*/ 74 h 78"/>
                <a:gd name="T38" fmla="*/ 36 w 58"/>
                <a:gd name="T39" fmla="*/ 78 h 78"/>
                <a:gd name="T40" fmla="*/ 36 w 58"/>
                <a:gd name="T41" fmla="*/ 78 h 78"/>
                <a:gd name="T42" fmla="*/ 28 w 58"/>
                <a:gd name="T43" fmla="*/ 78 h 78"/>
                <a:gd name="T44" fmla="*/ 24 w 58"/>
                <a:gd name="T45" fmla="*/ 74 h 78"/>
                <a:gd name="T46" fmla="*/ 24 w 58"/>
                <a:gd name="T47" fmla="*/ 74 h 78"/>
                <a:gd name="T48" fmla="*/ 20 w 58"/>
                <a:gd name="T49" fmla="*/ 68 h 78"/>
                <a:gd name="T50" fmla="*/ 18 w 58"/>
                <a:gd name="T51" fmla="*/ 64 h 78"/>
                <a:gd name="T52" fmla="*/ 20 w 58"/>
                <a:gd name="T53" fmla="*/ 60 h 78"/>
                <a:gd name="T54" fmla="*/ 20 w 58"/>
                <a:gd name="T55" fmla="*/ 60 h 78"/>
                <a:gd name="T56" fmla="*/ 24 w 58"/>
                <a:gd name="T57" fmla="*/ 58 h 78"/>
                <a:gd name="T58" fmla="*/ 28 w 58"/>
                <a:gd name="T59" fmla="*/ 54 h 78"/>
                <a:gd name="T60" fmla="*/ 28 w 58"/>
                <a:gd name="T61" fmla="*/ 54 h 78"/>
                <a:gd name="T62" fmla="*/ 26 w 58"/>
                <a:gd name="T63" fmla="*/ 48 h 78"/>
                <a:gd name="T64" fmla="*/ 22 w 58"/>
                <a:gd name="T65" fmla="*/ 44 h 78"/>
                <a:gd name="T66" fmla="*/ 22 w 58"/>
                <a:gd name="T67" fmla="*/ 44 h 78"/>
                <a:gd name="T68" fmla="*/ 10 w 58"/>
                <a:gd name="T69" fmla="*/ 44 h 78"/>
                <a:gd name="T70" fmla="*/ 4 w 58"/>
                <a:gd name="T71" fmla="*/ 42 h 78"/>
                <a:gd name="T72" fmla="*/ 0 w 58"/>
                <a:gd name="T73" fmla="*/ 38 h 78"/>
                <a:gd name="T74" fmla="*/ 0 w 58"/>
                <a:gd name="T75" fmla="*/ 38 h 78"/>
                <a:gd name="T76" fmla="*/ 0 w 58"/>
                <a:gd name="T77" fmla="*/ 36 h 78"/>
                <a:gd name="T78" fmla="*/ 2 w 58"/>
                <a:gd name="T79" fmla="*/ 34 h 78"/>
                <a:gd name="T80" fmla="*/ 6 w 58"/>
                <a:gd name="T81" fmla="*/ 30 h 78"/>
                <a:gd name="T82" fmla="*/ 6 w 58"/>
                <a:gd name="T83" fmla="*/ 30 h 78"/>
                <a:gd name="T84" fmla="*/ 16 w 58"/>
                <a:gd name="T85" fmla="*/ 30 h 78"/>
                <a:gd name="T86" fmla="*/ 24 w 58"/>
                <a:gd name="T87" fmla="*/ 32 h 78"/>
                <a:gd name="T88" fmla="*/ 24 w 58"/>
                <a:gd name="T89" fmla="*/ 32 h 78"/>
                <a:gd name="T90" fmla="*/ 26 w 58"/>
                <a:gd name="T91" fmla="*/ 30 h 78"/>
                <a:gd name="T92" fmla="*/ 28 w 58"/>
                <a:gd name="T93" fmla="*/ 28 h 78"/>
                <a:gd name="T94" fmla="*/ 28 w 58"/>
                <a:gd name="T95" fmla="*/ 28 h 78"/>
                <a:gd name="T96" fmla="*/ 28 w 58"/>
                <a:gd name="T97" fmla="*/ 22 h 78"/>
                <a:gd name="T98" fmla="*/ 24 w 58"/>
                <a:gd name="T99" fmla="*/ 16 h 78"/>
                <a:gd name="T100" fmla="*/ 20 w 58"/>
                <a:gd name="T101" fmla="*/ 10 h 78"/>
                <a:gd name="T102" fmla="*/ 22 w 58"/>
                <a:gd name="T103" fmla="*/ 8 h 78"/>
                <a:gd name="T104" fmla="*/ 24 w 58"/>
                <a:gd name="T105" fmla="*/ 4 h 78"/>
                <a:gd name="T106" fmla="*/ 24 w 58"/>
                <a:gd name="T107" fmla="*/ 4 h 78"/>
                <a:gd name="T108" fmla="*/ 26 w 58"/>
                <a:gd name="T109" fmla="*/ 2 h 78"/>
                <a:gd name="T110" fmla="*/ 32 w 58"/>
                <a:gd name="T111" fmla="*/ 0 h 78"/>
                <a:gd name="T112" fmla="*/ 34 w 58"/>
                <a:gd name="T113" fmla="*/ 2 h 78"/>
                <a:gd name="T114" fmla="*/ 38 w 58"/>
                <a:gd name="T115" fmla="*/ 6 h 78"/>
                <a:gd name="T116" fmla="*/ 38 w 58"/>
                <a:gd name="T117" fmla="*/ 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6"/>
                  </a:moveTo>
                  <a:lnTo>
                    <a:pt x="38" y="6"/>
                  </a:lnTo>
                  <a:lnTo>
                    <a:pt x="40" y="18"/>
                  </a:lnTo>
                  <a:lnTo>
                    <a:pt x="42" y="26"/>
                  </a:lnTo>
                  <a:lnTo>
                    <a:pt x="40" y="32"/>
                  </a:lnTo>
                  <a:lnTo>
                    <a:pt x="44" y="36"/>
                  </a:lnTo>
                  <a:lnTo>
                    <a:pt x="48" y="38"/>
                  </a:lnTo>
                  <a:lnTo>
                    <a:pt x="58" y="38"/>
                  </a:lnTo>
                  <a:lnTo>
                    <a:pt x="52" y="42"/>
                  </a:lnTo>
                  <a:lnTo>
                    <a:pt x="50" y="44"/>
                  </a:lnTo>
                  <a:lnTo>
                    <a:pt x="48" y="48"/>
                  </a:lnTo>
                  <a:lnTo>
                    <a:pt x="52" y="56"/>
                  </a:lnTo>
                  <a:lnTo>
                    <a:pt x="52" y="64"/>
                  </a:lnTo>
                  <a:lnTo>
                    <a:pt x="48" y="70"/>
                  </a:lnTo>
                  <a:lnTo>
                    <a:pt x="44" y="74"/>
                  </a:lnTo>
                  <a:lnTo>
                    <a:pt x="36" y="78"/>
                  </a:lnTo>
                  <a:lnTo>
                    <a:pt x="28" y="78"/>
                  </a:lnTo>
                  <a:lnTo>
                    <a:pt x="24" y="74"/>
                  </a:lnTo>
                  <a:lnTo>
                    <a:pt x="20" y="68"/>
                  </a:lnTo>
                  <a:lnTo>
                    <a:pt x="18" y="64"/>
                  </a:lnTo>
                  <a:lnTo>
                    <a:pt x="20" y="60"/>
                  </a:lnTo>
                  <a:lnTo>
                    <a:pt x="24" y="58"/>
                  </a:lnTo>
                  <a:lnTo>
                    <a:pt x="28" y="54"/>
                  </a:lnTo>
                  <a:lnTo>
                    <a:pt x="26" y="48"/>
                  </a:lnTo>
                  <a:lnTo>
                    <a:pt x="22" y="44"/>
                  </a:lnTo>
                  <a:lnTo>
                    <a:pt x="10" y="44"/>
                  </a:lnTo>
                  <a:lnTo>
                    <a:pt x="4" y="42"/>
                  </a:lnTo>
                  <a:lnTo>
                    <a:pt x="0" y="38"/>
                  </a:lnTo>
                  <a:lnTo>
                    <a:pt x="0" y="36"/>
                  </a:lnTo>
                  <a:lnTo>
                    <a:pt x="2" y="34"/>
                  </a:lnTo>
                  <a:lnTo>
                    <a:pt x="6" y="30"/>
                  </a:lnTo>
                  <a:lnTo>
                    <a:pt x="16" y="30"/>
                  </a:lnTo>
                  <a:lnTo>
                    <a:pt x="24" y="32"/>
                  </a:lnTo>
                  <a:lnTo>
                    <a:pt x="26" y="30"/>
                  </a:lnTo>
                  <a:lnTo>
                    <a:pt x="28" y="28"/>
                  </a:lnTo>
                  <a:lnTo>
                    <a:pt x="28" y="22"/>
                  </a:lnTo>
                  <a:lnTo>
                    <a:pt x="24" y="16"/>
                  </a:lnTo>
                  <a:lnTo>
                    <a:pt x="20" y="10"/>
                  </a:lnTo>
                  <a:lnTo>
                    <a:pt x="22" y="8"/>
                  </a:lnTo>
                  <a:lnTo>
                    <a:pt x="24" y="4"/>
                  </a:lnTo>
                  <a:lnTo>
                    <a:pt x="26" y="2"/>
                  </a:lnTo>
                  <a:lnTo>
                    <a:pt x="32" y="0"/>
                  </a:lnTo>
                  <a:lnTo>
                    <a:pt x="34" y="2"/>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6" name="Freeform 32"/>
            <p:cNvSpPr>
              <a:spLocks/>
            </p:cNvSpPr>
            <p:nvPr/>
          </p:nvSpPr>
          <p:spPr bwMode="auto">
            <a:xfrm>
              <a:off x="2801" y="838"/>
              <a:ext cx="40" cy="74"/>
            </a:xfrm>
            <a:custGeom>
              <a:avLst/>
              <a:gdLst>
                <a:gd name="T0" fmla="*/ 30 w 40"/>
                <a:gd name="T1" fmla="*/ 4 h 74"/>
                <a:gd name="T2" fmla="*/ 30 w 40"/>
                <a:gd name="T3" fmla="*/ 10 h 74"/>
                <a:gd name="T4" fmla="*/ 30 w 40"/>
                <a:gd name="T5" fmla="*/ 10 h 74"/>
                <a:gd name="T6" fmla="*/ 24 w 40"/>
                <a:gd name="T7" fmla="*/ 16 h 74"/>
                <a:gd name="T8" fmla="*/ 18 w 40"/>
                <a:gd name="T9" fmla="*/ 22 h 74"/>
                <a:gd name="T10" fmla="*/ 12 w 40"/>
                <a:gd name="T11" fmla="*/ 38 h 74"/>
                <a:gd name="T12" fmla="*/ 12 w 40"/>
                <a:gd name="T13" fmla="*/ 38 h 74"/>
                <a:gd name="T14" fmla="*/ 12 w 40"/>
                <a:gd name="T15" fmla="*/ 44 h 74"/>
                <a:gd name="T16" fmla="*/ 14 w 40"/>
                <a:gd name="T17" fmla="*/ 50 h 74"/>
                <a:gd name="T18" fmla="*/ 18 w 40"/>
                <a:gd name="T19" fmla="*/ 56 h 74"/>
                <a:gd name="T20" fmla="*/ 24 w 40"/>
                <a:gd name="T21" fmla="*/ 58 h 74"/>
                <a:gd name="T22" fmla="*/ 24 w 40"/>
                <a:gd name="T23" fmla="*/ 58 h 74"/>
                <a:gd name="T24" fmla="*/ 28 w 40"/>
                <a:gd name="T25" fmla="*/ 60 h 74"/>
                <a:gd name="T26" fmla="*/ 34 w 40"/>
                <a:gd name="T27" fmla="*/ 62 h 74"/>
                <a:gd name="T28" fmla="*/ 38 w 40"/>
                <a:gd name="T29" fmla="*/ 64 h 74"/>
                <a:gd name="T30" fmla="*/ 40 w 40"/>
                <a:gd name="T31" fmla="*/ 70 h 74"/>
                <a:gd name="T32" fmla="*/ 40 w 40"/>
                <a:gd name="T33" fmla="*/ 70 h 74"/>
                <a:gd name="T34" fmla="*/ 38 w 40"/>
                <a:gd name="T35" fmla="*/ 72 h 74"/>
                <a:gd name="T36" fmla="*/ 36 w 40"/>
                <a:gd name="T37" fmla="*/ 74 h 74"/>
                <a:gd name="T38" fmla="*/ 36 w 40"/>
                <a:gd name="T39" fmla="*/ 74 h 74"/>
                <a:gd name="T40" fmla="*/ 24 w 40"/>
                <a:gd name="T41" fmla="*/ 70 h 74"/>
                <a:gd name="T42" fmla="*/ 12 w 40"/>
                <a:gd name="T43" fmla="*/ 64 h 74"/>
                <a:gd name="T44" fmla="*/ 4 w 40"/>
                <a:gd name="T45" fmla="*/ 56 h 74"/>
                <a:gd name="T46" fmla="*/ 0 w 40"/>
                <a:gd name="T47" fmla="*/ 50 h 74"/>
                <a:gd name="T48" fmla="*/ 0 w 40"/>
                <a:gd name="T49" fmla="*/ 44 h 74"/>
                <a:gd name="T50" fmla="*/ 0 w 40"/>
                <a:gd name="T51" fmla="*/ 44 h 74"/>
                <a:gd name="T52" fmla="*/ 2 w 40"/>
                <a:gd name="T53" fmla="*/ 32 h 74"/>
                <a:gd name="T54" fmla="*/ 6 w 40"/>
                <a:gd name="T55" fmla="*/ 20 h 74"/>
                <a:gd name="T56" fmla="*/ 12 w 40"/>
                <a:gd name="T57" fmla="*/ 8 h 74"/>
                <a:gd name="T58" fmla="*/ 22 w 40"/>
                <a:gd name="T59" fmla="*/ 0 h 74"/>
                <a:gd name="T60" fmla="*/ 22 w 40"/>
                <a:gd name="T61" fmla="*/ 0 h 74"/>
                <a:gd name="T62" fmla="*/ 24 w 40"/>
                <a:gd name="T63" fmla="*/ 0 h 74"/>
                <a:gd name="T64" fmla="*/ 26 w 40"/>
                <a:gd name="T65" fmla="*/ 2 h 74"/>
                <a:gd name="T66" fmla="*/ 30 w 40"/>
                <a:gd name="T67" fmla="*/ 4 h 74"/>
                <a:gd name="T68" fmla="*/ 30 w 40"/>
                <a:gd name="T69" fmla="*/ 4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4">
                  <a:moveTo>
                    <a:pt x="30" y="4"/>
                  </a:moveTo>
                  <a:lnTo>
                    <a:pt x="30" y="10"/>
                  </a:lnTo>
                  <a:lnTo>
                    <a:pt x="24" y="16"/>
                  </a:lnTo>
                  <a:lnTo>
                    <a:pt x="18" y="22"/>
                  </a:lnTo>
                  <a:lnTo>
                    <a:pt x="12" y="38"/>
                  </a:lnTo>
                  <a:lnTo>
                    <a:pt x="12" y="44"/>
                  </a:lnTo>
                  <a:lnTo>
                    <a:pt x="14" y="50"/>
                  </a:lnTo>
                  <a:lnTo>
                    <a:pt x="18" y="56"/>
                  </a:lnTo>
                  <a:lnTo>
                    <a:pt x="24" y="58"/>
                  </a:lnTo>
                  <a:lnTo>
                    <a:pt x="28" y="60"/>
                  </a:lnTo>
                  <a:lnTo>
                    <a:pt x="34" y="62"/>
                  </a:lnTo>
                  <a:lnTo>
                    <a:pt x="38" y="64"/>
                  </a:lnTo>
                  <a:lnTo>
                    <a:pt x="40" y="70"/>
                  </a:lnTo>
                  <a:lnTo>
                    <a:pt x="38" y="72"/>
                  </a:lnTo>
                  <a:lnTo>
                    <a:pt x="36" y="74"/>
                  </a:lnTo>
                  <a:lnTo>
                    <a:pt x="24" y="70"/>
                  </a:lnTo>
                  <a:lnTo>
                    <a:pt x="12" y="64"/>
                  </a:lnTo>
                  <a:lnTo>
                    <a:pt x="4" y="56"/>
                  </a:lnTo>
                  <a:lnTo>
                    <a:pt x="0" y="50"/>
                  </a:lnTo>
                  <a:lnTo>
                    <a:pt x="0" y="44"/>
                  </a:lnTo>
                  <a:lnTo>
                    <a:pt x="2" y="32"/>
                  </a:lnTo>
                  <a:lnTo>
                    <a:pt x="6" y="20"/>
                  </a:lnTo>
                  <a:lnTo>
                    <a:pt x="12" y="8"/>
                  </a:lnTo>
                  <a:lnTo>
                    <a:pt x="22" y="0"/>
                  </a:lnTo>
                  <a:lnTo>
                    <a:pt x="24" y="0"/>
                  </a:lnTo>
                  <a:lnTo>
                    <a:pt x="26" y="2"/>
                  </a:lnTo>
                  <a:lnTo>
                    <a:pt x="30" y="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7" name="Freeform 33"/>
            <p:cNvSpPr>
              <a:spLocks/>
            </p:cNvSpPr>
            <p:nvPr/>
          </p:nvSpPr>
          <p:spPr bwMode="auto">
            <a:xfrm>
              <a:off x="3265" y="706"/>
              <a:ext cx="62" cy="36"/>
            </a:xfrm>
            <a:custGeom>
              <a:avLst/>
              <a:gdLst>
                <a:gd name="T0" fmla="*/ 62 w 62"/>
                <a:gd name="T1" fmla="*/ 4 h 36"/>
                <a:gd name="T2" fmla="*/ 62 w 62"/>
                <a:gd name="T3" fmla="*/ 4 h 36"/>
                <a:gd name="T4" fmla="*/ 60 w 62"/>
                <a:gd name="T5" fmla="*/ 2 h 36"/>
                <a:gd name="T6" fmla="*/ 54 w 62"/>
                <a:gd name="T7" fmla="*/ 2 h 36"/>
                <a:gd name="T8" fmla="*/ 42 w 62"/>
                <a:gd name="T9" fmla="*/ 0 h 36"/>
                <a:gd name="T10" fmla="*/ 20 w 62"/>
                <a:gd name="T11" fmla="*/ 2 h 36"/>
                <a:gd name="T12" fmla="*/ 20 w 62"/>
                <a:gd name="T13" fmla="*/ 2 h 36"/>
                <a:gd name="T14" fmla="*/ 10 w 62"/>
                <a:gd name="T15" fmla="*/ 4 h 36"/>
                <a:gd name="T16" fmla="*/ 2 w 62"/>
                <a:gd name="T17" fmla="*/ 6 h 36"/>
                <a:gd name="T18" fmla="*/ 0 w 62"/>
                <a:gd name="T19" fmla="*/ 10 h 36"/>
                <a:gd name="T20" fmla="*/ 0 w 62"/>
                <a:gd name="T21" fmla="*/ 16 h 36"/>
                <a:gd name="T22" fmla="*/ 2 w 62"/>
                <a:gd name="T23" fmla="*/ 22 h 36"/>
                <a:gd name="T24" fmla="*/ 6 w 62"/>
                <a:gd name="T25" fmla="*/ 26 h 36"/>
                <a:gd name="T26" fmla="*/ 44 w 62"/>
                <a:gd name="T27" fmla="*/ 36 h 36"/>
                <a:gd name="T28" fmla="*/ 62 w 62"/>
                <a:gd name="T29" fmla="*/ 4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6">
                  <a:moveTo>
                    <a:pt x="62" y="4"/>
                  </a:moveTo>
                  <a:lnTo>
                    <a:pt x="62" y="4"/>
                  </a:lnTo>
                  <a:lnTo>
                    <a:pt x="60" y="2"/>
                  </a:lnTo>
                  <a:lnTo>
                    <a:pt x="54" y="2"/>
                  </a:lnTo>
                  <a:lnTo>
                    <a:pt x="42" y="0"/>
                  </a:lnTo>
                  <a:lnTo>
                    <a:pt x="20" y="2"/>
                  </a:lnTo>
                  <a:lnTo>
                    <a:pt x="10" y="4"/>
                  </a:lnTo>
                  <a:lnTo>
                    <a:pt x="2" y="6"/>
                  </a:lnTo>
                  <a:lnTo>
                    <a:pt x="0" y="10"/>
                  </a:lnTo>
                  <a:lnTo>
                    <a:pt x="0" y="16"/>
                  </a:lnTo>
                  <a:lnTo>
                    <a:pt x="2" y="22"/>
                  </a:lnTo>
                  <a:lnTo>
                    <a:pt x="6" y="26"/>
                  </a:lnTo>
                  <a:lnTo>
                    <a:pt x="44" y="36"/>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8" name="Freeform 34"/>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182 w 216"/>
                <a:gd name="T37" fmla="*/ 0 h 1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99" name="Freeform 35"/>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0" name="Freeform 36"/>
            <p:cNvSpPr>
              <a:spLocks/>
            </p:cNvSpPr>
            <p:nvPr/>
          </p:nvSpPr>
          <p:spPr bwMode="auto">
            <a:xfrm>
              <a:off x="3387" y="658"/>
              <a:ext cx="200" cy="198"/>
            </a:xfrm>
            <a:custGeom>
              <a:avLst/>
              <a:gdLst>
                <a:gd name="T0" fmla="*/ 0 w 200"/>
                <a:gd name="T1" fmla="*/ 104 h 198"/>
                <a:gd name="T2" fmla="*/ 0 w 200"/>
                <a:gd name="T3" fmla="*/ 104 h 198"/>
                <a:gd name="T4" fmla="*/ 4 w 200"/>
                <a:gd name="T5" fmla="*/ 124 h 198"/>
                <a:gd name="T6" fmla="*/ 10 w 200"/>
                <a:gd name="T7" fmla="*/ 142 h 198"/>
                <a:gd name="T8" fmla="*/ 20 w 200"/>
                <a:gd name="T9" fmla="*/ 158 h 198"/>
                <a:gd name="T10" fmla="*/ 32 w 200"/>
                <a:gd name="T11" fmla="*/ 172 h 198"/>
                <a:gd name="T12" fmla="*/ 48 w 200"/>
                <a:gd name="T13" fmla="*/ 184 h 198"/>
                <a:gd name="T14" fmla="*/ 66 w 200"/>
                <a:gd name="T15" fmla="*/ 192 h 198"/>
                <a:gd name="T16" fmla="*/ 84 w 200"/>
                <a:gd name="T17" fmla="*/ 198 h 198"/>
                <a:gd name="T18" fmla="*/ 104 w 200"/>
                <a:gd name="T19" fmla="*/ 198 h 198"/>
                <a:gd name="T20" fmla="*/ 104 w 200"/>
                <a:gd name="T21" fmla="*/ 198 h 198"/>
                <a:gd name="T22" fmla="*/ 124 w 200"/>
                <a:gd name="T23" fmla="*/ 196 h 198"/>
                <a:gd name="T24" fmla="*/ 142 w 200"/>
                <a:gd name="T25" fmla="*/ 190 h 198"/>
                <a:gd name="T26" fmla="*/ 158 w 200"/>
                <a:gd name="T27" fmla="*/ 180 h 198"/>
                <a:gd name="T28" fmla="*/ 174 w 200"/>
                <a:gd name="T29" fmla="*/ 166 h 198"/>
                <a:gd name="T30" fmla="*/ 184 w 200"/>
                <a:gd name="T31" fmla="*/ 152 h 198"/>
                <a:gd name="T32" fmla="*/ 192 w 200"/>
                <a:gd name="T33" fmla="*/ 134 h 198"/>
                <a:gd name="T34" fmla="*/ 198 w 200"/>
                <a:gd name="T35" fmla="*/ 116 h 198"/>
                <a:gd name="T36" fmla="*/ 200 w 200"/>
                <a:gd name="T37" fmla="*/ 96 h 198"/>
                <a:gd name="T38" fmla="*/ 200 w 200"/>
                <a:gd name="T39" fmla="*/ 96 h 198"/>
                <a:gd name="T40" fmla="*/ 196 w 200"/>
                <a:gd name="T41" fmla="*/ 76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2 h 198"/>
                <a:gd name="T54" fmla="*/ 96 w 200"/>
                <a:gd name="T55" fmla="*/ 0 h 198"/>
                <a:gd name="T56" fmla="*/ 96 w 200"/>
                <a:gd name="T57" fmla="*/ 0 h 198"/>
                <a:gd name="T58" fmla="*/ 76 w 200"/>
                <a:gd name="T59" fmla="*/ 4 h 198"/>
                <a:gd name="T60" fmla="*/ 58 w 200"/>
                <a:gd name="T61" fmla="*/ 10 h 198"/>
                <a:gd name="T62" fmla="*/ 40 w 200"/>
                <a:gd name="T63" fmla="*/ 20 h 198"/>
                <a:gd name="T64" fmla="*/ 26 w 200"/>
                <a:gd name="T65" fmla="*/ 32 h 198"/>
                <a:gd name="T66" fmla="*/ 16 w 200"/>
                <a:gd name="T67" fmla="*/ 48 h 198"/>
                <a:gd name="T68" fmla="*/ 6 w 200"/>
                <a:gd name="T69" fmla="*/ 64 h 198"/>
                <a:gd name="T70" fmla="*/ 2 w 200"/>
                <a:gd name="T71" fmla="*/ 84 h 198"/>
                <a:gd name="T72" fmla="*/ 0 w 200"/>
                <a:gd name="T73" fmla="*/ 104 h 198"/>
                <a:gd name="T74" fmla="*/ 0 w 200"/>
                <a:gd name="T75" fmla="*/ 104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4"/>
                  </a:moveTo>
                  <a:lnTo>
                    <a:pt x="0" y="104"/>
                  </a:lnTo>
                  <a:lnTo>
                    <a:pt x="4" y="124"/>
                  </a:lnTo>
                  <a:lnTo>
                    <a:pt x="10" y="142"/>
                  </a:lnTo>
                  <a:lnTo>
                    <a:pt x="20" y="158"/>
                  </a:lnTo>
                  <a:lnTo>
                    <a:pt x="32" y="172"/>
                  </a:lnTo>
                  <a:lnTo>
                    <a:pt x="48" y="184"/>
                  </a:lnTo>
                  <a:lnTo>
                    <a:pt x="66" y="192"/>
                  </a:lnTo>
                  <a:lnTo>
                    <a:pt x="84" y="198"/>
                  </a:lnTo>
                  <a:lnTo>
                    <a:pt x="104" y="198"/>
                  </a:lnTo>
                  <a:lnTo>
                    <a:pt x="124" y="196"/>
                  </a:lnTo>
                  <a:lnTo>
                    <a:pt x="142" y="190"/>
                  </a:lnTo>
                  <a:lnTo>
                    <a:pt x="158" y="180"/>
                  </a:lnTo>
                  <a:lnTo>
                    <a:pt x="174" y="166"/>
                  </a:lnTo>
                  <a:lnTo>
                    <a:pt x="184" y="152"/>
                  </a:lnTo>
                  <a:lnTo>
                    <a:pt x="192" y="134"/>
                  </a:lnTo>
                  <a:lnTo>
                    <a:pt x="198" y="116"/>
                  </a:lnTo>
                  <a:lnTo>
                    <a:pt x="200" y="96"/>
                  </a:lnTo>
                  <a:lnTo>
                    <a:pt x="196" y="76"/>
                  </a:lnTo>
                  <a:lnTo>
                    <a:pt x="190" y="56"/>
                  </a:lnTo>
                  <a:lnTo>
                    <a:pt x="180" y="40"/>
                  </a:lnTo>
                  <a:lnTo>
                    <a:pt x="168" y="26"/>
                  </a:lnTo>
                  <a:lnTo>
                    <a:pt x="152" y="14"/>
                  </a:lnTo>
                  <a:lnTo>
                    <a:pt x="134" y="6"/>
                  </a:lnTo>
                  <a:lnTo>
                    <a:pt x="116" y="2"/>
                  </a:lnTo>
                  <a:lnTo>
                    <a:pt x="96" y="0"/>
                  </a:lnTo>
                  <a:lnTo>
                    <a:pt x="76" y="4"/>
                  </a:lnTo>
                  <a:lnTo>
                    <a:pt x="58" y="10"/>
                  </a:lnTo>
                  <a:lnTo>
                    <a:pt x="40" y="20"/>
                  </a:lnTo>
                  <a:lnTo>
                    <a:pt x="26" y="32"/>
                  </a:lnTo>
                  <a:lnTo>
                    <a:pt x="16" y="48"/>
                  </a:lnTo>
                  <a:lnTo>
                    <a:pt x="6" y="64"/>
                  </a:lnTo>
                  <a:lnTo>
                    <a:pt x="2" y="84"/>
                  </a:lnTo>
                  <a:lnTo>
                    <a:pt x="0" y="104"/>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2401" name="Freeform 37"/>
            <p:cNvSpPr>
              <a:spLocks/>
            </p:cNvSpPr>
            <p:nvPr/>
          </p:nvSpPr>
          <p:spPr bwMode="auto">
            <a:xfrm>
              <a:off x="3413" y="684"/>
              <a:ext cx="146" cy="146"/>
            </a:xfrm>
            <a:custGeom>
              <a:avLst/>
              <a:gdLst>
                <a:gd name="T0" fmla="*/ 0 w 146"/>
                <a:gd name="T1" fmla="*/ 76 h 146"/>
                <a:gd name="T2" fmla="*/ 0 w 146"/>
                <a:gd name="T3" fmla="*/ 76 h 146"/>
                <a:gd name="T4" fmla="*/ 2 w 146"/>
                <a:gd name="T5" fmla="*/ 92 h 146"/>
                <a:gd name="T6" fmla="*/ 8 w 146"/>
                <a:gd name="T7" fmla="*/ 104 h 146"/>
                <a:gd name="T8" fmla="*/ 16 w 146"/>
                <a:gd name="T9" fmla="*/ 118 h 146"/>
                <a:gd name="T10" fmla="*/ 24 w 146"/>
                <a:gd name="T11" fmla="*/ 128 h 146"/>
                <a:gd name="T12" fmla="*/ 36 w 146"/>
                <a:gd name="T13" fmla="*/ 136 h 146"/>
                <a:gd name="T14" fmla="*/ 48 w 146"/>
                <a:gd name="T15" fmla="*/ 142 h 146"/>
                <a:gd name="T16" fmla="*/ 62 w 146"/>
                <a:gd name="T17" fmla="*/ 146 h 146"/>
                <a:gd name="T18" fmla="*/ 76 w 146"/>
                <a:gd name="T19" fmla="*/ 146 h 146"/>
                <a:gd name="T20" fmla="*/ 76 w 146"/>
                <a:gd name="T21" fmla="*/ 146 h 146"/>
                <a:gd name="T22" fmla="*/ 92 w 146"/>
                <a:gd name="T23" fmla="*/ 144 h 146"/>
                <a:gd name="T24" fmla="*/ 106 w 146"/>
                <a:gd name="T25" fmla="*/ 140 h 146"/>
                <a:gd name="T26" fmla="*/ 118 w 146"/>
                <a:gd name="T27" fmla="*/ 132 h 146"/>
                <a:gd name="T28" fmla="*/ 128 w 146"/>
                <a:gd name="T29" fmla="*/ 122 h 146"/>
                <a:gd name="T30" fmla="*/ 136 w 146"/>
                <a:gd name="T31" fmla="*/ 112 h 146"/>
                <a:gd name="T32" fmla="*/ 142 w 146"/>
                <a:gd name="T33" fmla="*/ 100 h 146"/>
                <a:gd name="T34" fmla="*/ 146 w 146"/>
                <a:gd name="T35" fmla="*/ 86 h 146"/>
                <a:gd name="T36" fmla="*/ 146 w 146"/>
                <a:gd name="T37" fmla="*/ 70 h 146"/>
                <a:gd name="T38" fmla="*/ 146 w 146"/>
                <a:gd name="T39" fmla="*/ 70 h 146"/>
                <a:gd name="T40" fmla="*/ 144 w 146"/>
                <a:gd name="T41" fmla="*/ 56 h 146"/>
                <a:gd name="T42" fmla="*/ 140 w 146"/>
                <a:gd name="T43" fmla="*/ 42 h 146"/>
                <a:gd name="T44" fmla="*/ 132 w 146"/>
                <a:gd name="T45" fmla="*/ 30 h 146"/>
                <a:gd name="T46" fmla="*/ 124 w 146"/>
                <a:gd name="T47" fmla="*/ 20 h 146"/>
                <a:gd name="T48" fmla="*/ 112 w 146"/>
                <a:gd name="T49" fmla="*/ 12 h 146"/>
                <a:gd name="T50" fmla="*/ 100 w 146"/>
                <a:gd name="T51" fmla="*/ 6 h 146"/>
                <a:gd name="T52" fmla="*/ 86 w 146"/>
                <a:gd name="T53" fmla="*/ 2 h 146"/>
                <a:gd name="T54" fmla="*/ 70 w 146"/>
                <a:gd name="T55" fmla="*/ 0 h 146"/>
                <a:gd name="T56" fmla="*/ 70 w 146"/>
                <a:gd name="T57" fmla="*/ 0 h 146"/>
                <a:gd name="T58" fmla="*/ 56 w 146"/>
                <a:gd name="T59" fmla="*/ 2 h 146"/>
                <a:gd name="T60" fmla="*/ 42 w 146"/>
                <a:gd name="T61" fmla="*/ 8 h 146"/>
                <a:gd name="T62" fmla="*/ 30 w 146"/>
                <a:gd name="T63" fmla="*/ 14 h 146"/>
                <a:gd name="T64" fmla="*/ 20 w 146"/>
                <a:gd name="T65" fmla="*/ 24 h 146"/>
                <a:gd name="T66" fmla="*/ 12 w 146"/>
                <a:gd name="T67" fmla="*/ 36 h 146"/>
                <a:gd name="T68" fmla="*/ 6 w 146"/>
                <a:gd name="T69" fmla="*/ 48 h 146"/>
                <a:gd name="T70" fmla="*/ 2 w 146"/>
                <a:gd name="T71" fmla="*/ 62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2" y="92"/>
                  </a:lnTo>
                  <a:lnTo>
                    <a:pt x="8" y="104"/>
                  </a:lnTo>
                  <a:lnTo>
                    <a:pt x="16" y="118"/>
                  </a:lnTo>
                  <a:lnTo>
                    <a:pt x="24" y="128"/>
                  </a:lnTo>
                  <a:lnTo>
                    <a:pt x="36" y="136"/>
                  </a:lnTo>
                  <a:lnTo>
                    <a:pt x="48" y="142"/>
                  </a:lnTo>
                  <a:lnTo>
                    <a:pt x="62" y="146"/>
                  </a:lnTo>
                  <a:lnTo>
                    <a:pt x="76" y="146"/>
                  </a:lnTo>
                  <a:lnTo>
                    <a:pt x="92" y="144"/>
                  </a:lnTo>
                  <a:lnTo>
                    <a:pt x="106" y="140"/>
                  </a:lnTo>
                  <a:lnTo>
                    <a:pt x="118" y="132"/>
                  </a:lnTo>
                  <a:lnTo>
                    <a:pt x="128" y="122"/>
                  </a:lnTo>
                  <a:lnTo>
                    <a:pt x="136" y="112"/>
                  </a:lnTo>
                  <a:lnTo>
                    <a:pt x="142" y="100"/>
                  </a:lnTo>
                  <a:lnTo>
                    <a:pt x="146" y="86"/>
                  </a:lnTo>
                  <a:lnTo>
                    <a:pt x="146" y="70"/>
                  </a:lnTo>
                  <a:lnTo>
                    <a:pt x="144" y="56"/>
                  </a:lnTo>
                  <a:lnTo>
                    <a:pt x="140" y="42"/>
                  </a:lnTo>
                  <a:lnTo>
                    <a:pt x="132" y="30"/>
                  </a:lnTo>
                  <a:lnTo>
                    <a:pt x="124" y="20"/>
                  </a:lnTo>
                  <a:lnTo>
                    <a:pt x="112" y="12"/>
                  </a:lnTo>
                  <a:lnTo>
                    <a:pt x="100" y="6"/>
                  </a:lnTo>
                  <a:lnTo>
                    <a:pt x="86" y="2"/>
                  </a:lnTo>
                  <a:lnTo>
                    <a:pt x="70" y="0"/>
                  </a:lnTo>
                  <a:lnTo>
                    <a:pt x="56" y="2"/>
                  </a:lnTo>
                  <a:lnTo>
                    <a:pt x="42" y="8"/>
                  </a:lnTo>
                  <a:lnTo>
                    <a:pt x="30" y="14"/>
                  </a:lnTo>
                  <a:lnTo>
                    <a:pt x="20" y="24"/>
                  </a:lnTo>
                  <a:lnTo>
                    <a:pt x="12" y="36"/>
                  </a:lnTo>
                  <a:lnTo>
                    <a:pt x="6" y="48"/>
                  </a:lnTo>
                  <a:lnTo>
                    <a:pt x="2" y="62"/>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2402" name="Freeform 38"/>
            <p:cNvSpPr>
              <a:spLocks/>
            </p:cNvSpPr>
            <p:nvPr/>
          </p:nvSpPr>
          <p:spPr bwMode="auto">
            <a:xfrm>
              <a:off x="3347" y="654"/>
              <a:ext cx="76" cy="56"/>
            </a:xfrm>
            <a:custGeom>
              <a:avLst/>
              <a:gdLst>
                <a:gd name="T0" fmla="*/ 58 w 76"/>
                <a:gd name="T1" fmla="*/ 2 h 56"/>
                <a:gd name="T2" fmla="*/ 58 w 76"/>
                <a:gd name="T3" fmla="*/ 2 h 56"/>
                <a:gd name="T4" fmla="*/ 64 w 76"/>
                <a:gd name="T5" fmla="*/ 4 h 56"/>
                <a:gd name="T6" fmla="*/ 68 w 76"/>
                <a:gd name="T7" fmla="*/ 8 h 56"/>
                <a:gd name="T8" fmla="*/ 72 w 76"/>
                <a:gd name="T9" fmla="*/ 12 h 56"/>
                <a:gd name="T10" fmla="*/ 74 w 76"/>
                <a:gd name="T11" fmla="*/ 18 h 56"/>
                <a:gd name="T12" fmla="*/ 74 w 76"/>
                <a:gd name="T13" fmla="*/ 18 h 56"/>
                <a:gd name="T14" fmla="*/ 76 w 76"/>
                <a:gd name="T15" fmla="*/ 24 h 56"/>
                <a:gd name="T16" fmla="*/ 74 w 76"/>
                <a:gd name="T17" fmla="*/ 28 h 56"/>
                <a:gd name="T18" fmla="*/ 70 w 76"/>
                <a:gd name="T19" fmla="*/ 34 h 56"/>
                <a:gd name="T20" fmla="*/ 70 w 76"/>
                <a:gd name="T21" fmla="*/ 34 h 56"/>
                <a:gd name="T22" fmla="*/ 64 w 76"/>
                <a:gd name="T23" fmla="*/ 40 h 56"/>
                <a:gd name="T24" fmla="*/ 58 w 76"/>
                <a:gd name="T25" fmla="*/ 44 h 56"/>
                <a:gd name="T26" fmla="*/ 50 w 76"/>
                <a:gd name="T27" fmla="*/ 44 h 56"/>
                <a:gd name="T28" fmla="*/ 42 w 76"/>
                <a:gd name="T29" fmla="*/ 44 h 56"/>
                <a:gd name="T30" fmla="*/ 42 w 76"/>
                <a:gd name="T31" fmla="*/ 44 h 56"/>
                <a:gd name="T32" fmla="*/ 28 w 76"/>
                <a:gd name="T33" fmla="*/ 50 h 56"/>
                <a:gd name="T34" fmla="*/ 12 w 76"/>
                <a:gd name="T35" fmla="*/ 56 h 56"/>
                <a:gd name="T36" fmla="*/ 12 w 76"/>
                <a:gd name="T37" fmla="*/ 56 h 56"/>
                <a:gd name="T38" fmla="*/ 6 w 76"/>
                <a:gd name="T39" fmla="*/ 52 h 56"/>
                <a:gd name="T40" fmla="*/ 0 w 76"/>
                <a:gd name="T41" fmla="*/ 46 h 56"/>
                <a:gd name="T42" fmla="*/ 0 w 76"/>
                <a:gd name="T43" fmla="*/ 46 h 56"/>
                <a:gd name="T44" fmla="*/ 0 w 76"/>
                <a:gd name="T45" fmla="*/ 40 h 56"/>
                <a:gd name="T46" fmla="*/ 0 w 76"/>
                <a:gd name="T47" fmla="*/ 34 h 56"/>
                <a:gd name="T48" fmla="*/ 6 w 76"/>
                <a:gd name="T49" fmla="*/ 22 h 56"/>
                <a:gd name="T50" fmla="*/ 6 w 76"/>
                <a:gd name="T51" fmla="*/ 22 h 56"/>
                <a:gd name="T52" fmla="*/ 16 w 76"/>
                <a:gd name="T53" fmla="*/ 12 h 56"/>
                <a:gd name="T54" fmla="*/ 28 w 76"/>
                <a:gd name="T55" fmla="*/ 4 h 56"/>
                <a:gd name="T56" fmla="*/ 44 w 76"/>
                <a:gd name="T57" fmla="*/ 0 h 56"/>
                <a:gd name="T58" fmla="*/ 50 w 76"/>
                <a:gd name="T59" fmla="*/ 0 h 56"/>
                <a:gd name="T60" fmla="*/ 58 w 76"/>
                <a:gd name="T61" fmla="*/ 2 h 56"/>
                <a:gd name="T62" fmla="*/ 58 w 76"/>
                <a:gd name="T63" fmla="*/ 2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6">
                  <a:moveTo>
                    <a:pt x="58" y="2"/>
                  </a:moveTo>
                  <a:lnTo>
                    <a:pt x="58" y="2"/>
                  </a:lnTo>
                  <a:lnTo>
                    <a:pt x="64" y="4"/>
                  </a:lnTo>
                  <a:lnTo>
                    <a:pt x="68" y="8"/>
                  </a:lnTo>
                  <a:lnTo>
                    <a:pt x="72" y="12"/>
                  </a:lnTo>
                  <a:lnTo>
                    <a:pt x="74" y="18"/>
                  </a:lnTo>
                  <a:lnTo>
                    <a:pt x="76" y="24"/>
                  </a:lnTo>
                  <a:lnTo>
                    <a:pt x="74" y="28"/>
                  </a:lnTo>
                  <a:lnTo>
                    <a:pt x="70" y="34"/>
                  </a:lnTo>
                  <a:lnTo>
                    <a:pt x="64" y="40"/>
                  </a:lnTo>
                  <a:lnTo>
                    <a:pt x="58" y="44"/>
                  </a:lnTo>
                  <a:lnTo>
                    <a:pt x="50" y="44"/>
                  </a:lnTo>
                  <a:lnTo>
                    <a:pt x="42" y="44"/>
                  </a:lnTo>
                  <a:lnTo>
                    <a:pt x="28" y="50"/>
                  </a:lnTo>
                  <a:lnTo>
                    <a:pt x="12" y="56"/>
                  </a:lnTo>
                  <a:lnTo>
                    <a:pt x="6" y="52"/>
                  </a:lnTo>
                  <a:lnTo>
                    <a:pt x="0" y="46"/>
                  </a:lnTo>
                  <a:lnTo>
                    <a:pt x="0" y="40"/>
                  </a:lnTo>
                  <a:lnTo>
                    <a:pt x="0" y="34"/>
                  </a:lnTo>
                  <a:lnTo>
                    <a:pt x="6" y="22"/>
                  </a:lnTo>
                  <a:lnTo>
                    <a:pt x="16" y="12"/>
                  </a:lnTo>
                  <a:lnTo>
                    <a:pt x="28" y="4"/>
                  </a:lnTo>
                  <a:lnTo>
                    <a:pt x="44" y="0"/>
                  </a:lnTo>
                  <a:lnTo>
                    <a:pt x="50" y="0"/>
                  </a:lnTo>
                  <a:lnTo>
                    <a:pt x="58" y="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3" name="Freeform 39"/>
            <p:cNvSpPr>
              <a:spLocks/>
            </p:cNvSpPr>
            <p:nvPr/>
          </p:nvSpPr>
          <p:spPr bwMode="auto">
            <a:xfrm>
              <a:off x="3359" y="664"/>
              <a:ext cx="50" cy="32"/>
            </a:xfrm>
            <a:custGeom>
              <a:avLst/>
              <a:gdLst>
                <a:gd name="T0" fmla="*/ 36 w 50"/>
                <a:gd name="T1" fmla="*/ 0 h 32"/>
                <a:gd name="T2" fmla="*/ 36 w 50"/>
                <a:gd name="T3" fmla="*/ 0 h 32"/>
                <a:gd name="T4" fmla="*/ 42 w 50"/>
                <a:gd name="T5" fmla="*/ 2 h 32"/>
                <a:gd name="T6" fmla="*/ 48 w 50"/>
                <a:gd name="T7" fmla="*/ 6 h 32"/>
                <a:gd name="T8" fmla="*/ 48 w 50"/>
                <a:gd name="T9" fmla="*/ 6 h 32"/>
                <a:gd name="T10" fmla="*/ 50 w 50"/>
                <a:gd name="T11" fmla="*/ 12 h 32"/>
                <a:gd name="T12" fmla="*/ 50 w 50"/>
                <a:gd name="T13" fmla="*/ 16 h 32"/>
                <a:gd name="T14" fmla="*/ 50 w 50"/>
                <a:gd name="T15" fmla="*/ 16 h 32"/>
                <a:gd name="T16" fmla="*/ 46 w 50"/>
                <a:gd name="T17" fmla="*/ 22 h 32"/>
                <a:gd name="T18" fmla="*/ 42 w 50"/>
                <a:gd name="T19" fmla="*/ 24 h 32"/>
                <a:gd name="T20" fmla="*/ 30 w 50"/>
                <a:gd name="T21" fmla="*/ 24 h 32"/>
                <a:gd name="T22" fmla="*/ 30 w 50"/>
                <a:gd name="T23" fmla="*/ 24 h 32"/>
                <a:gd name="T24" fmla="*/ 16 w 50"/>
                <a:gd name="T25" fmla="*/ 28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4 h 32"/>
                <a:gd name="T38" fmla="*/ 4 w 50"/>
                <a:gd name="T39" fmla="*/ 18 h 32"/>
                <a:gd name="T40" fmla="*/ 12 w 50"/>
                <a:gd name="T41" fmla="*/ 8 h 32"/>
                <a:gd name="T42" fmla="*/ 12 w 50"/>
                <a:gd name="T43" fmla="*/ 8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2" y="2"/>
                  </a:lnTo>
                  <a:lnTo>
                    <a:pt x="48" y="6"/>
                  </a:lnTo>
                  <a:lnTo>
                    <a:pt x="50" y="12"/>
                  </a:lnTo>
                  <a:lnTo>
                    <a:pt x="50" y="16"/>
                  </a:lnTo>
                  <a:lnTo>
                    <a:pt x="46" y="22"/>
                  </a:lnTo>
                  <a:lnTo>
                    <a:pt x="42" y="24"/>
                  </a:lnTo>
                  <a:lnTo>
                    <a:pt x="30" y="24"/>
                  </a:lnTo>
                  <a:lnTo>
                    <a:pt x="16" y="28"/>
                  </a:lnTo>
                  <a:lnTo>
                    <a:pt x="4" y="32"/>
                  </a:lnTo>
                  <a:lnTo>
                    <a:pt x="2" y="32"/>
                  </a:lnTo>
                  <a:lnTo>
                    <a:pt x="0" y="30"/>
                  </a:lnTo>
                  <a:lnTo>
                    <a:pt x="2" y="24"/>
                  </a:lnTo>
                  <a:lnTo>
                    <a:pt x="4" y="18"/>
                  </a:lnTo>
                  <a:lnTo>
                    <a:pt x="12" y="8"/>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4" name="Freeform 40"/>
            <p:cNvSpPr>
              <a:spLocks/>
            </p:cNvSpPr>
            <p:nvPr/>
          </p:nvSpPr>
          <p:spPr bwMode="auto">
            <a:xfrm>
              <a:off x="3095" y="772"/>
              <a:ext cx="62" cy="54"/>
            </a:xfrm>
            <a:custGeom>
              <a:avLst/>
              <a:gdLst>
                <a:gd name="T0" fmla="*/ 2 w 62"/>
                <a:gd name="T1" fmla="*/ 0 h 54"/>
                <a:gd name="T2" fmla="*/ 2 w 62"/>
                <a:gd name="T3" fmla="*/ 0 h 54"/>
                <a:gd name="T4" fmla="*/ 0 w 62"/>
                <a:gd name="T5" fmla="*/ 8 h 54"/>
                <a:gd name="T6" fmla="*/ 2 w 62"/>
                <a:gd name="T7" fmla="*/ 26 h 54"/>
                <a:gd name="T8" fmla="*/ 2 w 62"/>
                <a:gd name="T9" fmla="*/ 36 h 54"/>
                <a:gd name="T10" fmla="*/ 6 w 62"/>
                <a:gd name="T11" fmla="*/ 46 h 54"/>
                <a:gd name="T12" fmla="*/ 10 w 62"/>
                <a:gd name="T13" fmla="*/ 52 h 54"/>
                <a:gd name="T14" fmla="*/ 14 w 62"/>
                <a:gd name="T15" fmla="*/ 54 h 54"/>
                <a:gd name="T16" fmla="*/ 18 w 62"/>
                <a:gd name="T17" fmla="*/ 54 h 54"/>
                <a:gd name="T18" fmla="*/ 18 w 62"/>
                <a:gd name="T19" fmla="*/ 54 h 54"/>
                <a:gd name="T20" fmla="*/ 26 w 62"/>
                <a:gd name="T21" fmla="*/ 54 h 54"/>
                <a:gd name="T22" fmla="*/ 34 w 62"/>
                <a:gd name="T23" fmla="*/ 50 h 54"/>
                <a:gd name="T24" fmla="*/ 42 w 62"/>
                <a:gd name="T25" fmla="*/ 44 h 54"/>
                <a:gd name="T26" fmla="*/ 48 w 62"/>
                <a:gd name="T27" fmla="*/ 36 h 54"/>
                <a:gd name="T28" fmla="*/ 58 w 62"/>
                <a:gd name="T29" fmla="*/ 24 h 54"/>
                <a:gd name="T30" fmla="*/ 62 w 62"/>
                <a:gd name="T31" fmla="*/ 16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4">
                  <a:moveTo>
                    <a:pt x="2" y="0"/>
                  </a:moveTo>
                  <a:lnTo>
                    <a:pt x="2" y="0"/>
                  </a:lnTo>
                  <a:lnTo>
                    <a:pt x="0" y="8"/>
                  </a:lnTo>
                  <a:lnTo>
                    <a:pt x="2" y="26"/>
                  </a:lnTo>
                  <a:lnTo>
                    <a:pt x="2" y="36"/>
                  </a:lnTo>
                  <a:lnTo>
                    <a:pt x="6" y="46"/>
                  </a:lnTo>
                  <a:lnTo>
                    <a:pt x="10" y="52"/>
                  </a:lnTo>
                  <a:lnTo>
                    <a:pt x="14" y="54"/>
                  </a:lnTo>
                  <a:lnTo>
                    <a:pt x="18" y="54"/>
                  </a:lnTo>
                  <a:lnTo>
                    <a:pt x="26" y="54"/>
                  </a:lnTo>
                  <a:lnTo>
                    <a:pt x="34" y="50"/>
                  </a:lnTo>
                  <a:lnTo>
                    <a:pt x="42" y="44"/>
                  </a:lnTo>
                  <a:lnTo>
                    <a:pt x="48" y="36"/>
                  </a:lnTo>
                  <a:lnTo>
                    <a:pt x="58" y="24"/>
                  </a:lnTo>
                  <a:lnTo>
                    <a:pt x="62" y="16"/>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5" name="Freeform 41"/>
            <p:cNvSpPr>
              <a:spLocks/>
            </p:cNvSpPr>
            <p:nvPr/>
          </p:nvSpPr>
          <p:spPr bwMode="auto">
            <a:xfrm>
              <a:off x="3087" y="712"/>
              <a:ext cx="70" cy="38"/>
            </a:xfrm>
            <a:custGeom>
              <a:avLst/>
              <a:gdLst>
                <a:gd name="T0" fmla="*/ 70 w 70"/>
                <a:gd name="T1" fmla="*/ 8 h 38"/>
                <a:gd name="T2" fmla="*/ 70 w 70"/>
                <a:gd name="T3" fmla="*/ 8 h 38"/>
                <a:gd name="T4" fmla="*/ 60 w 70"/>
                <a:gd name="T5" fmla="*/ 4 h 38"/>
                <a:gd name="T6" fmla="*/ 48 w 70"/>
                <a:gd name="T7" fmla="*/ 2 h 38"/>
                <a:gd name="T8" fmla="*/ 26 w 70"/>
                <a:gd name="T9" fmla="*/ 0 h 38"/>
                <a:gd name="T10" fmla="*/ 26 w 70"/>
                <a:gd name="T11" fmla="*/ 0 h 38"/>
                <a:gd name="T12" fmla="*/ 10 w 70"/>
                <a:gd name="T13" fmla="*/ 2 h 38"/>
                <a:gd name="T14" fmla="*/ 2 w 70"/>
                <a:gd name="T15" fmla="*/ 4 h 38"/>
                <a:gd name="T16" fmla="*/ 0 w 70"/>
                <a:gd name="T17" fmla="*/ 6 h 38"/>
                <a:gd name="T18" fmla="*/ 0 w 70"/>
                <a:gd name="T19" fmla="*/ 10 h 38"/>
                <a:gd name="T20" fmla="*/ 2 w 70"/>
                <a:gd name="T21" fmla="*/ 14 h 38"/>
                <a:gd name="T22" fmla="*/ 6 w 70"/>
                <a:gd name="T23" fmla="*/ 20 h 38"/>
                <a:gd name="T24" fmla="*/ 10 w 70"/>
                <a:gd name="T25" fmla="*/ 24 h 38"/>
                <a:gd name="T26" fmla="*/ 16 w 70"/>
                <a:gd name="T27" fmla="*/ 28 h 38"/>
                <a:gd name="T28" fmla="*/ 54 w 70"/>
                <a:gd name="T29" fmla="*/ 38 h 38"/>
                <a:gd name="T30" fmla="*/ 70 w 70"/>
                <a:gd name="T31" fmla="*/ 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8"/>
                  </a:moveTo>
                  <a:lnTo>
                    <a:pt x="70" y="8"/>
                  </a:lnTo>
                  <a:lnTo>
                    <a:pt x="60" y="4"/>
                  </a:lnTo>
                  <a:lnTo>
                    <a:pt x="48" y="2"/>
                  </a:lnTo>
                  <a:lnTo>
                    <a:pt x="26" y="0"/>
                  </a:lnTo>
                  <a:lnTo>
                    <a:pt x="10" y="2"/>
                  </a:lnTo>
                  <a:lnTo>
                    <a:pt x="2" y="4"/>
                  </a:lnTo>
                  <a:lnTo>
                    <a:pt x="0" y="6"/>
                  </a:lnTo>
                  <a:lnTo>
                    <a:pt x="0" y="10"/>
                  </a:lnTo>
                  <a:lnTo>
                    <a:pt x="2" y="14"/>
                  </a:lnTo>
                  <a:lnTo>
                    <a:pt x="6" y="20"/>
                  </a:lnTo>
                  <a:lnTo>
                    <a:pt x="10" y="24"/>
                  </a:lnTo>
                  <a:lnTo>
                    <a:pt x="16" y="28"/>
                  </a:lnTo>
                  <a:lnTo>
                    <a:pt x="54" y="38"/>
                  </a:lnTo>
                  <a:lnTo>
                    <a:pt x="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6" name="Freeform 42"/>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7" name="Freeform 43"/>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08" name="Freeform 44"/>
            <p:cNvSpPr>
              <a:spLocks/>
            </p:cNvSpPr>
            <p:nvPr/>
          </p:nvSpPr>
          <p:spPr bwMode="auto">
            <a:xfrm>
              <a:off x="3215" y="670"/>
              <a:ext cx="188" cy="190"/>
            </a:xfrm>
            <a:custGeom>
              <a:avLst/>
              <a:gdLst>
                <a:gd name="T0" fmla="*/ 0 w 188"/>
                <a:gd name="T1" fmla="*/ 98 h 190"/>
                <a:gd name="T2" fmla="*/ 0 w 188"/>
                <a:gd name="T3" fmla="*/ 98 h 190"/>
                <a:gd name="T4" fmla="*/ 2 w 188"/>
                <a:gd name="T5" fmla="*/ 118 h 190"/>
                <a:gd name="T6" fmla="*/ 8 w 188"/>
                <a:gd name="T7" fmla="*/ 136 h 190"/>
                <a:gd name="T8" fmla="*/ 18 w 188"/>
                <a:gd name="T9" fmla="*/ 152 h 190"/>
                <a:gd name="T10" fmla="*/ 30 w 188"/>
                <a:gd name="T11" fmla="*/ 164 h 190"/>
                <a:gd name="T12" fmla="*/ 44 w 188"/>
                <a:gd name="T13" fmla="*/ 176 h 190"/>
                <a:gd name="T14" fmla="*/ 62 w 188"/>
                <a:gd name="T15" fmla="*/ 184 h 190"/>
                <a:gd name="T16" fmla="*/ 80 w 188"/>
                <a:gd name="T17" fmla="*/ 188 h 190"/>
                <a:gd name="T18" fmla="*/ 98 w 188"/>
                <a:gd name="T19" fmla="*/ 190 h 190"/>
                <a:gd name="T20" fmla="*/ 98 w 188"/>
                <a:gd name="T21" fmla="*/ 190 h 190"/>
                <a:gd name="T22" fmla="*/ 118 w 188"/>
                <a:gd name="T23" fmla="*/ 186 h 190"/>
                <a:gd name="T24" fmla="*/ 134 w 188"/>
                <a:gd name="T25" fmla="*/ 180 h 190"/>
                <a:gd name="T26" fmla="*/ 150 w 188"/>
                <a:gd name="T27" fmla="*/ 170 h 190"/>
                <a:gd name="T28" fmla="*/ 164 w 188"/>
                <a:gd name="T29" fmla="*/ 158 h 190"/>
                <a:gd name="T30" fmla="*/ 174 w 188"/>
                <a:gd name="T31" fmla="*/ 144 h 190"/>
                <a:gd name="T32" fmla="*/ 182 w 188"/>
                <a:gd name="T33" fmla="*/ 128 h 190"/>
                <a:gd name="T34" fmla="*/ 188 w 188"/>
                <a:gd name="T35" fmla="*/ 110 h 190"/>
                <a:gd name="T36" fmla="*/ 188 w 188"/>
                <a:gd name="T37" fmla="*/ 90 h 190"/>
                <a:gd name="T38" fmla="*/ 188 w 188"/>
                <a:gd name="T39" fmla="*/ 90 h 190"/>
                <a:gd name="T40" fmla="*/ 186 w 188"/>
                <a:gd name="T41" fmla="*/ 72 h 190"/>
                <a:gd name="T42" fmla="*/ 180 w 188"/>
                <a:gd name="T43" fmla="*/ 54 h 190"/>
                <a:gd name="T44" fmla="*/ 170 w 188"/>
                <a:gd name="T45" fmla="*/ 38 h 190"/>
                <a:gd name="T46" fmla="*/ 158 w 188"/>
                <a:gd name="T47" fmla="*/ 26 h 190"/>
                <a:gd name="T48" fmla="*/ 144 w 188"/>
                <a:gd name="T49" fmla="*/ 14 h 190"/>
                <a:gd name="T50" fmla="*/ 128 w 188"/>
                <a:gd name="T51" fmla="*/ 6 h 190"/>
                <a:gd name="T52" fmla="*/ 110 w 188"/>
                <a:gd name="T53" fmla="*/ 2 h 190"/>
                <a:gd name="T54" fmla="*/ 90 w 188"/>
                <a:gd name="T55" fmla="*/ 0 h 190"/>
                <a:gd name="T56" fmla="*/ 90 w 188"/>
                <a:gd name="T57" fmla="*/ 0 h 190"/>
                <a:gd name="T58" fmla="*/ 72 w 188"/>
                <a:gd name="T59" fmla="*/ 4 h 190"/>
                <a:gd name="T60" fmla="*/ 54 w 188"/>
                <a:gd name="T61" fmla="*/ 10 h 190"/>
                <a:gd name="T62" fmla="*/ 38 w 188"/>
                <a:gd name="T63" fmla="*/ 18 h 190"/>
                <a:gd name="T64" fmla="*/ 24 w 188"/>
                <a:gd name="T65" fmla="*/ 32 h 190"/>
                <a:gd name="T66" fmla="*/ 14 w 188"/>
                <a:gd name="T67" fmla="*/ 46 h 190"/>
                <a:gd name="T68" fmla="*/ 6 w 188"/>
                <a:gd name="T69" fmla="*/ 62 h 190"/>
                <a:gd name="T70" fmla="*/ 0 w 188"/>
                <a:gd name="T71" fmla="*/ 80 h 190"/>
                <a:gd name="T72" fmla="*/ 0 w 188"/>
                <a:gd name="T73" fmla="*/ 98 h 190"/>
                <a:gd name="T74" fmla="*/ 0 w 188"/>
                <a:gd name="T75" fmla="*/ 98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90">
                  <a:moveTo>
                    <a:pt x="0" y="98"/>
                  </a:moveTo>
                  <a:lnTo>
                    <a:pt x="0" y="98"/>
                  </a:lnTo>
                  <a:lnTo>
                    <a:pt x="2" y="118"/>
                  </a:lnTo>
                  <a:lnTo>
                    <a:pt x="8" y="136"/>
                  </a:lnTo>
                  <a:lnTo>
                    <a:pt x="18" y="152"/>
                  </a:lnTo>
                  <a:lnTo>
                    <a:pt x="30" y="164"/>
                  </a:lnTo>
                  <a:lnTo>
                    <a:pt x="44" y="176"/>
                  </a:lnTo>
                  <a:lnTo>
                    <a:pt x="62" y="184"/>
                  </a:lnTo>
                  <a:lnTo>
                    <a:pt x="80" y="188"/>
                  </a:lnTo>
                  <a:lnTo>
                    <a:pt x="98" y="190"/>
                  </a:lnTo>
                  <a:lnTo>
                    <a:pt x="118" y="186"/>
                  </a:lnTo>
                  <a:lnTo>
                    <a:pt x="134" y="180"/>
                  </a:lnTo>
                  <a:lnTo>
                    <a:pt x="150" y="170"/>
                  </a:lnTo>
                  <a:lnTo>
                    <a:pt x="164" y="158"/>
                  </a:lnTo>
                  <a:lnTo>
                    <a:pt x="174" y="144"/>
                  </a:lnTo>
                  <a:lnTo>
                    <a:pt x="182" y="128"/>
                  </a:lnTo>
                  <a:lnTo>
                    <a:pt x="188" y="110"/>
                  </a:lnTo>
                  <a:lnTo>
                    <a:pt x="188" y="90"/>
                  </a:lnTo>
                  <a:lnTo>
                    <a:pt x="186" y="72"/>
                  </a:lnTo>
                  <a:lnTo>
                    <a:pt x="180" y="54"/>
                  </a:lnTo>
                  <a:lnTo>
                    <a:pt x="170" y="38"/>
                  </a:lnTo>
                  <a:lnTo>
                    <a:pt x="158" y="26"/>
                  </a:lnTo>
                  <a:lnTo>
                    <a:pt x="144" y="14"/>
                  </a:lnTo>
                  <a:lnTo>
                    <a:pt x="128" y="6"/>
                  </a:lnTo>
                  <a:lnTo>
                    <a:pt x="110" y="2"/>
                  </a:lnTo>
                  <a:lnTo>
                    <a:pt x="90" y="0"/>
                  </a:lnTo>
                  <a:lnTo>
                    <a:pt x="72" y="4"/>
                  </a:lnTo>
                  <a:lnTo>
                    <a:pt x="54" y="10"/>
                  </a:lnTo>
                  <a:lnTo>
                    <a:pt x="38" y="18"/>
                  </a:lnTo>
                  <a:lnTo>
                    <a:pt x="24" y="32"/>
                  </a:lnTo>
                  <a:lnTo>
                    <a:pt x="14" y="46"/>
                  </a:lnTo>
                  <a:lnTo>
                    <a:pt x="6" y="62"/>
                  </a:lnTo>
                  <a:lnTo>
                    <a:pt x="0" y="80"/>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2409" name="Freeform 45"/>
            <p:cNvSpPr>
              <a:spLocks/>
            </p:cNvSpPr>
            <p:nvPr/>
          </p:nvSpPr>
          <p:spPr bwMode="auto">
            <a:xfrm>
              <a:off x="3239" y="696"/>
              <a:ext cx="140" cy="138"/>
            </a:xfrm>
            <a:custGeom>
              <a:avLst/>
              <a:gdLst>
                <a:gd name="T0" fmla="*/ 0 w 140"/>
                <a:gd name="T1" fmla="*/ 72 h 138"/>
                <a:gd name="T2" fmla="*/ 0 w 140"/>
                <a:gd name="T3" fmla="*/ 72 h 138"/>
                <a:gd name="T4" fmla="*/ 2 w 140"/>
                <a:gd name="T5" fmla="*/ 86 h 138"/>
                <a:gd name="T6" fmla="*/ 8 w 140"/>
                <a:gd name="T7" fmla="*/ 98 h 138"/>
                <a:gd name="T8" fmla="*/ 14 w 140"/>
                <a:gd name="T9" fmla="*/ 110 h 138"/>
                <a:gd name="T10" fmla="*/ 24 w 140"/>
                <a:gd name="T11" fmla="*/ 120 h 138"/>
                <a:gd name="T12" fmla="*/ 34 w 140"/>
                <a:gd name="T13" fmla="*/ 128 h 138"/>
                <a:gd name="T14" fmla="*/ 46 w 140"/>
                <a:gd name="T15" fmla="*/ 134 h 138"/>
                <a:gd name="T16" fmla="*/ 60 w 140"/>
                <a:gd name="T17" fmla="*/ 138 h 138"/>
                <a:gd name="T18" fmla="*/ 74 w 140"/>
                <a:gd name="T19" fmla="*/ 138 h 138"/>
                <a:gd name="T20" fmla="*/ 74 w 140"/>
                <a:gd name="T21" fmla="*/ 138 h 138"/>
                <a:gd name="T22" fmla="*/ 88 w 140"/>
                <a:gd name="T23" fmla="*/ 136 h 138"/>
                <a:gd name="T24" fmla="*/ 100 w 140"/>
                <a:gd name="T25" fmla="*/ 132 h 138"/>
                <a:gd name="T26" fmla="*/ 112 w 140"/>
                <a:gd name="T27" fmla="*/ 124 h 138"/>
                <a:gd name="T28" fmla="*/ 122 w 140"/>
                <a:gd name="T29" fmla="*/ 116 h 138"/>
                <a:gd name="T30" fmla="*/ 130 w 140"/>
                <a:gd name="T31" fmla="*/ 106 h 138"/>
                <a:gd name="T32" fmla="*/ 136 w 140"/>
                <a:gd name="T33" fmla="*/ 94 h 138"/>
                <a:gd name="T34" fmla="*/ 138 w 140"/>
                <a:gd name="T35" fmla="*/ 80 h 138"/>
                <a:gd name="T36" fmla="*/ 140 w 140"/>
                <a:gd name="T37" fmla="*/ 66 h 138"/>
                <a:gd name="T38" fmla="*/ 140 w 140"/>
                <a:gd name="T39" fmla="*/ 66 h 138"/>
                <a:gd name="T40" fmla="*/ 138 w 140"/>
                <a:gd name="T41" fmla="*/ 52 h 138"/>
                <a:gd name="T42" fmla="*/ 132 w 140"/>
                <a:gd name="T43" fmla="*/ 40 h 138"/>
                <a:gd name="T44" fmla="*/ 126 w 140"/>
                <a:gd name="T45" fmla="*/ 28 h 138"/>
                <a:gd name="T46" fmla="*/ 118 w 140"/>
                <a:gd name="T47" fmla="*/ 18 h 138"/>
                <a:gd name="T48" fmla="*/ 106 w 140"/>
                <a:gd name="T49" fmla="*/ 10 h 138"/>
                <a:gd name="T50" fmla="*/ 94 w 140"/>
                <a:gd name="T51" fmla="*/ 4 h 138"/>
                <a:gd name="T52" fmla="*/ 82 w 140"/>
                <a:gd name="T53" fmla="*/ 0 h 138"/>
                <a:gd name="T54" fmla="*/ 68 w 140"/>
                <a:gd name="T55" fmla="*/ 0 h 138"/>
                <a:gd name="T56" fmla="*/ 68 w 140"/>
                <a:gd name="T57" fmla="*/ 0 h 138"/>
                <a:gd name="T58" fmla="*/ 54 w 140"/>
                <a:gd name="T59" fmla="*/ 2 h 138"/>
                <a:gd name="T60" fmla="*/ 40 w 140"/>
                <a:gd name="T61" fmla="*/ 6 h 138"/>
                <a:gd name="T62" fmla="*/ 28 w 140"/>
                <a:gd name="T63" fmla="*/ 14 h 138"/>
                <a:gd name="T64" fmla="*/ 20 w 140"/>
                <a:gd name="T65" fmla="*/ 22 h 138"/>
                <a:gd name="T66" fmla="*/ 10 w 140"/>
                <a:gd name="T67" fmla="*/ 32 h 138"/>
                <a:gd name="T68" fmla="*/ 6 w 140"/>
                <a:gd name="T69" fmla="*/ 44 h 138"/>
                <a:gd name="T70" fmla="*/ 2 w 140"/>
                <a:gd name="T71" fmla="*/ 58 h 138"/>
                <a:gd name="T72" fmla="*/ 0 w 140"/>
                <a:gd name="T73" fmla="*/ 72 h 138"/>
                <a:gd name="T74" fmla="*/ 0 w 140"/>
                <a:gd name="T75" fmla="*/ 72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38">
                  <a:moveTo>
                    <a:pt x="0" y="72"/>
                  </a:moveTo>
                  <a:lnTo>
                    <a:pt x="0" y="72"/>
                  </a:lnTo>
                  <a:lnTo>
                    <a:pt x="2" y="86"/>
                  </a:lnTo>
                  <a:lnTo>
                    <a:pt x="8" y="98"/>
                  </a:lnTo>
                  <a:lnTo>
                    <a:pt x="14" y="110"/>
                  </a:lnTo>
                  <a:lnTo>
                    <a:pt x="24" y="120"/>
                  </a:lnTo>
                  <a:lnTo>
                    <a:pt x="34" y="128"/>
                  </a:lnTo>
                  <a:lnTo>
                    <a:pt x="46" y="134"/>
                  </a:lnTo>
                  <a:lnTo>
                    <a:pt x="60" y="138"/>
                  </a:lnTo>
                  <a:lnTo>
                    <a:pt x="74" y="138"/>
                  </a:lnTo>
                  <a:lnTo>
                    <a:pt x="88" y="136"/>
                  </a:lnTo>
                  <a:lnTo>
                    <a:pt x="100" y="132"/>
                  </a:lnTo>
                  <a:lnTo>
                    <a:pt x="112" y="124"/>
                  </a:lnTo>
                  <a:lnTo>
                    <a:pt x="122" y="116"/>
                  </a:lnTo>
                  <a:lnTo>
                    <a:pt x="130" y="106"/>
                  </a:lnTo>
                  <a:lnTo>
                    <a:pt x="136" y="94"/>
                  </a:lnTo>
                  <a:lnTo>
                    <a:pt x="138" y="80"/>
                  </a:lnTo>
                  <a:lnTo>
                    <a:pt x="140" y="66"/>
                  </a:lnTo>
                  <a:lnTo>
                    <a:pt x="138" y="52"/>
                  </a:lnTo>
                  <a:lnTo>
                    <a:pt x="132" y="40"/>
                  </a:lnTo>
                  <a:lnTo>
                    <a:pt x="126" y="28"/>
                  </a:lnTo>
                  <a:lnTo>
                    <a:pt x="118" y="18"/>
                  </a:lnTo>
                  <a:lnTo>
                    <a:pt x="106" y="10"/>
                  </a:lnTo>
                  <a:lnTo>
                    <a:pt x="94" y="4"/>
                  </a:lnTo>
                  <a:lnTo>
                    <a:pt x="82" y="0"/>
                  </a:lnTo>
                  <a:lnTo>
                    <a:pt x="68" y="0"/>
                  </a:lnTo>
                  <a:lnTo>
                    <a:pt x="54" y="2"/>
                  </a:lnTo>
                  <a:lnTo>
                    <a:pt x="40" y="6"/>
                  </a:lnTo>
                  <a:lnTo>
                    <a:pt x="28" y="14"/>
                  </a:lnTo>
                  <a:lnTo>
                    <a:pt x="20" y="22"/>
                  </a:lnTo>
                  <a:lnTo>
                    <a:pt x="10" y="32"/>
                  </a:lnTo>
                  <a:lnTo>
                    <a:pt x="6" y="44"/>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2410" name="Freeform 46"/>
            <p:cNvSpPr>
              <a:spLocks/>
            </p:cNvSpPr>
            <p:nvPr/>
          </p:nvSpPr>
          <p:spPr bwMode="auto">
            <a:xfrm>
              <a:off x="3127" y="734"/>
              <a:ext cx="132" cy="106"/>
            </a:xfrm>
            <a:custGeom>
              <a:avLst/>
              <a:gdLst>
                <a:gd name="T0" fmla="*/ 52 w 132"/>
                <a:gd name="T1" fmla="*/ 8 h 106"/>
                <a:gd name="T2" fmla="*/ 52 w 132"/>
                <a:gd name="T3" fmla="*/ 8 h 106"/>
                <a:gd name="T4" fmla="*/ 56 w 132"/>
                <a:gd name="T5" fmla="*/ 16 h 106"/>
                <a:gd name="T6" fmla="*/ 58 w 132"/>
                <a:gd name="T7" fmla="*/ 24 h 106"/>
                <a:gd name="T8" fmla="*/ 58 w 132"/>
                <a:gd name="T9" fmla="*/ 34 h 106"/>
                <a:gd name="T10" fmla="*/ 56 w 132"/>
                <a:gd name="T11" fmla="*/ 42 h 106"/>
                <a:gd name="T12" fmla="*/ 56 w 132"/>
                <a:gd name="T13" fmla="*/ 42 h 106"/>
                <a:gd name="T14" fmla="*/ 58 w 132"/>
                <a:gd name="T15" fmla="*/ 46 h 106"/>
                <a:gd name="T16" fmla="*/ 60 w 132"/>
                <a:gd name="T17" fmla="*/ 50 h 106"/>
                <a:gd name="T18" fmla="*/ 68 w 132"/>
                <a:gd name="T19" fmla="*/ 56 h 106"/>
                <a:gd name="T20" fmla="*/ 68 w 132"/>
                <a:gd name="T21" fmla="*/ 56 h 106"/>
                <a:gd name="T22" fmla="*/ 80 w 132"/>
                <a:gd name="T23" fmla="*/ 60 h 106"/>
                <a:gd name="T24" fmla="*/ 94 w 132"/>
                <a:gd name="T25" fmla="*/ 62 h 106"/>
                <a:gd name="T26" fmla="*/ 120 w 132"/>
                <a:gd name="T27" fmla="*/ 60 h 106"/>
                <a:gd name="T28" fmla="*/ 120 w 132"/>
                <a:gd name="T29" fmla="*/ 60 h 106"/>
                <a:gd name="T30" fmla="*/ 126 w 132"/>
                <a:gd name="T31" fmla="*/ 64 h 106"/>
                <a:gd name="T32" fmla="*/ 130 w 132"/>
                <a:gd name="T33" fmla="*/ 68 h 106"/>
                <a:gd name="T34" fmla="*/ 130 w 132"/>
                <a:gd name="T35" fmla="*/ 68 h 106"/>
                <a:gd name="T36" fmla="*/ 132 w 132"/>
                <a:gd name="T37" fmla="*/ 74 h 106"/>
                <a:gd name="T38" fmla="*/ 132 w 132"/>
                <a:gd name="T39" fmla="*/ 82 h 106"/>
                <a:gd name="T40" fmla="*/ 128 w 132"/>
                <a:gd name="T41" fmla="*/ 88 h 106"/>
                <a:gd name="T42" fmla="*/ 124 w 132"/>
                <a:gd name="T43" fmla="*/ 94 h 106"/>
                <a:gd name="T44" fmla="*/ 124 w 132"/>
                <a:gd name="T45" fmla="*/ 94 h 106"/>
                <a:gd name="T46" fmla="*/ 116 w 132"/>
                <a:gd name="T47" fmla="*/ 100 h 106"/>
                <a:gd name="T48" fmla="*/ 108 w 132"/>
                <a:gd name="T49" fmla="*/ 104 h 106"/>
                <a:gd name="T50" fmla="*/ 100 w 132"/>
                <a:gd name="T51" fmla="*/ 106 h 106"/>
                <a:gd name="T52" fmla="*/ 90 w 132"/>
                <a:gd name="T53" fmla="*/ 104 h 106"/>
                <a:gd name="T54" fmla="*/ 90 w 132"/>
                <a:gd name="T55" fmla="*/ 104 h 106"/>
                <a:gd name="T56" fmla="*/ 72 w 132"/>
                <a:gd name="T57" fmla="*/ 102 h 106"/>
                <a:gd name="T58" fmla="*/ 54 w 132"/>
                <a:gd name="T59" fmla="*/ 98 h 106"/>
                <a:gd name="T60" fmla="*/ 38 w 132"/>
                <a:gd name="T61" fmla="*/ 92 h 106"/>
                <a:gd name="T62" fmla="*/ 22 w 132"/>
                <a:gd name="T63" fmla="*/ 82 h 106"/>
                <a:gd name="T64" fmla="*/ 22 w 132"/>
                <a:gd name="T65" fmla="*/ 82 h 106"/>
                <a:gd name="T66" fmla="*/ 12 w 132"/>
                <a:gd name="T67" fmla="*/ 72 h 106"/>
                <a:gd name="T68" fmla="*/ 4 w 132"/>
                <a:gd name="T69" fmla="*/ 62 h 106"/>
                <a:gd name="T70" fmla="*/ 2 w 132"/>
                <a:gd name="T71" fmla="*/ 56 h 106"/>
                <a:gd name="T72" fmla="*/ 0 w 132"/>
                <a:gd name="T73" fmla="*/ 50 h 106"/>
                <a:gd name="T74" fmla="*/ 0 w 132"/>
                <a:gd name="T75" fmla="*/ 44 h 106"/>
                <a:gd name="T76" fmla="*/ 2 w 132"/>
                <a:gd name="T77" fmla="*/ 36 h 106"/>
                <a:gd name="T78" fmla="*/ 2 w 132"/>
                <a:gd name="T79" fmla="*/ 36 h 106"/>
                <a:gd name="T80" fmla="*/ 4 w 132"/>
                <a:gd name="T81" fmla="*/ 30 h 106"/>
                <a:gd name="T82" fmla="*/ 10 w 132"/>
                <a:gd name="T83" fmla="*/ 24 h 106"/>
                <a:gd name="T84" fmla="*/ 14 w 132"/>
                <a:gd name="T85" fmla="*/ 24 h 106"/>
                <a:gd name="T86" fmla="*/ 14 w 132"/>
                <a:gd name="T87" fmla="*/ 24 h 106"/>
                <a:gd name="T88" fmla="*/ 24 w 132"/>
                <a:gd name="T89" fmla="*/ 10 h 106"/>
                <a:gd name="T90" fmla="*/ 32 w 132"/>
                <a:gd name="T91" fmla="*/ 4 h 106"/>
                <a:gd name="T92" fmla="*/ 40 w 132"/>
                <a:gd name="T93" fmla="*/ 0 h 106"/>
                <a:gd name="T94" fmla="*/ 40 w 132"/>
                <a:gd name="T95" fmla="*/ 0 h 106"/>
                <a:gd name="T96" fmla="*/ 44 w 132"/>
                <a:gd name="T97" fmla="*/ 2 h 106"/>
                <a:gd name="T98" fmla="*/ 48 w 132"/>
                <a:gd name="T99" fmla="*/ 4 h 106"/>
                <a:gd name="T100" fmla="*/ 52 w 132"/>
                <a:gd name="T101" fmla="*/ 8 h 106"/>
                <a:gd name="T102" fmla="*/ 52 w 132"/>
                <a:gd name="T103" fmla="*/ 8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6">
                  <a:moveTo>
                    <a:pt x="52" y="8"/>
                  </a:moveTo>
                  <a:lnTo>
                    <a:pt x="52" y="8"/>
                  </a:lnTo>
                  <a:lnTo>
                    <a:pt x="56" y="16"/>
                  </a:lnTo>
                  <a:lnTo>
                    <a:pt x="58" y="24"/>
                  </a:lnTo>
                  <a:lnTo>
                    <a:pt x="58" y="34"/>
                  </a:lnTo>
                  <a:lnTo>
                    <a:pt x="56" y="42"/>
                  </a:lnTo>
                  <a:lnTo>
                    <a:pt x="58" y="46"/>
                  </a:lnTo>
                  <a:lnTo>
                    <a:pt x="60" y="50"/>
                  </a:lnTo>
                  <a:lnTo>
                    <a:pt x="68" y="56"/>
                  </a:lnTo>
                  <a:lnTo>
                    <a:pt x="80" y="60"/>
                  </a:lnTo>
                  <a:lnTo>
                    <a:pt x="94" y="62"/>
                  </a:lnTo>
                  <a:lnTo>
                    <a:pt x="120" y="60"/>
                  </a:lnTo>
                  <a:lnTo>
                    <a:pt x="126" y="64"/>
                  </a:lnTo>
                  <a:lnTo>
                    <a:pt x="130" y="68"/>
                  </a:lnTo>
                  <a:lnTo>
                    <a:pt x="132" y="74"/>
                  </a:lnTo>
                  <a:lnTo>
                    <a:pt x="132" y="82"/>
                  </a:lnTo>
                  <a:lnTo>
                    <a:pt x="128" y="88"/>
                  </a:lnTo>
                  <a:lnTo>
                    <a:pt x="124" y="94"/>
                  </a:lnTo>
                  <a:lnTo>
                    <a:pt x="116" y="100"/>
                  </a:lnTo>
                  <a:lnTo>
                    <a:pt x="108" y="104"/>
                  </a:lnTo>
                  <a:lnTo>
                    <a:pt x="100" y="106"/>
                  </a:lnTo>
                  <a:lnTo>
                    <a:pt x="90" y="104"/>
                  </a:lnTo>
                  <a:lnTo>
                    <a:pt x="72" y="102"/>
                  </a:lnTo>
                  <a:lnTo>
                    <a:pt x="54" y="98"/>
                  </a:lnTo>
                  <a:lnTo>
                    <a:pt x="38" y="92"/>
                  </a:lnTo>
                  <a:lnTo>
                    <a:pt x="22" y="82"/>
                  </a:lnTo>
                  <a:lnTo>
                    <a:pt x="12" y="72"/>
                  </a:lnTo>
                  <a:lnTo>
                    <a:pt x="4" y="62"/>
                  </a:lnTo>
                  <a:lnTo>
                    <a:pt x="2" y="56"/>
                  </a:lnTo>
                  <a:lnTo>
                    <a:pt x="0" y="50"/>
                  </a:lnTo>
                  <a:lnTo>
                    <a:pt x="0" y="44"/>
                  </a:lnTo>
                  <a:lnTo>
                    <a:pt x="2" y="36"/>
                  </a:lnTo>
                  <a:lnTo>
                    <a:pt x="4" y="30"/>
                  </a:lnTo>
                  <a:lnTo>
                    <a:pt x="10" y="24"/>
                  </a:lnTo>
                  <a:lnTo>
                    <a:pt x="14" y="24"/>
                  </a:lnTo>
                  <a:lnTo>
                    <a:pt x="24" y="10"/>
                  </a:lnTo>
                  <a:lnTo>
                    <a:pt x="32" y="4"/>
                  </a:lnTo>
                  <a:lnTo>
                    <a:pt x="40" y="0"/>
                  </a:lnTo>
                  <a:lnTo>
                    <a:pt x="44" y="2"/>
                  </a:lnTo>
                  <a:lnTo>
                    <a:pt x="48" y="4"/>
                  </a:lnTo>
                  <a:lnTo>
                    <a:pt x="5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411" name="Freeform 47"/>
            <p:cNvSpPr>
              <a:spLocks/>
            </p:cNvSpPr>
            <p:nvPr/>
          </p:nvSpPr>
          <p:spPr bwMode="auto">
            <a:xfrm>
              <a:off x="3141" y="748"/>
              <a:ext cx="106" cy="78"/>
            </a:xfrm>
            <a:custGeom>
              <a:avLst/>
              <a:gdLst>
                <a:gd name="T0" fmla="*/ 30 w 106"/>
                <a:gd name="T1" fmla="*/ 34 h 78"/>
                <a:gd name="T2" fmla="*/ 30 w 106"/>
                <a:gd name="T3" fmla="*/ 34 h 78"/>
                <a:gd name="T4" fmla="*/ 38 w 106"/>
                <a:gd name="T5" fmla="*/ 42 h 78"/>
                <a:gd name="T6" fmla="*/ 46 w 106"/>
                <a:gd name="T7" fmla="*/ 50 h 78"/>
                <a:gd name="T8" fmla="*/ 54 w 106"/>
                <a:gd name="T9" fmla="*/ 54 h 78"/>
                <a:gd name="T10" fmla="*/ 64 w 106"/>
                <a:gd name="T11" fmla="*/ 58 h 78"/>
                <a:gd name="T12" fmla="*/ 74 w 106"/>
                <a:gd name="T13" fmla="*/ 60 h 78"/>
                <a:gd name="T14" fmla="*/ 84 w 106"/>
                <a:gd name="T15" fmla="*/ 62 h 78"/>
                <a:gd name="T16" fmla="*/ 106 w 106"/>
                <a:gd name="T17" fmla="*/ 60 h 78"/>
                <a:gd name="T18" fmla="*/ 106 w 106"/>
                <a:gd name="T19" fmla="*/ 60 h 78"/>
                <a:gd name="T20" fmla="*/ 106 w 106"/>
                <a:gd name="T21" fmla="*/ 64 h 78"/>
                <a:gd name="T22" fmla="*/ 104 w 106"/>
                <a:gd name="T23" fmla="*/ 68 h 78"/>
                <a:gd name="T24" fmla="*/ 104 w 106"/>
                <a:gd name="T25" fmla="*/ 68 h 78"/>
                <a:gd name="T26" fmla="*/ 96 w 106"/>
                <a:gd name="T27" fmla="*/ 74 h 78"/>
                <a:gd name="T28" fmla="*/ 88 w 106"/>
                <a:gd name="T29" fmla="*/ 76 h 78"/>
                <a:gd name="T30" fmla="*/ 80 w 106"/>
                <a:gd name="T31" fmla="*/ 78 h 78"/>
                <a:gd name="T32" fmla="*/ 70 w 106"/>
                <a:gd name="T33" fmla="*/ 78 h 78"/>
                <a:gd name="T34" fmla="*/ 52 w 106"/>
                <a:gd name="T35" fmla="*/ 74 h 78"/>
                <a:gd name="T36" fmla="*/ 34 w 106"/>
                <a:gd name="T37" fmla="*/ 70 h 78"/>
                <a:gd name="T38" fmla="*/ 34 w 106"/>
                <a:gd name="T39" fmla="*/ 70 h 78"/>
                <a:gd name="T40" fmla="*/ 24 w 106"/>
                <a:gd name="T41" fmla="*/ 64 h 78"/>
                <a:gd name="T42" fmla="*/ 12 w 106"/>
                <a:gd name="T43" fmla="*/ 56 h 78"/>
                <a:gd name="T44" fmla="*/ 4 w 106"/>
                <a:gd name="T45" fmla="*/ 46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0 h 78"/>
                <a:gd name="T62" fmla="*/ 10 w 106"/>
                <a:gd name="T63" fmla="*/ 16 h 78"/>
                <a:gd name="T64" fmla="*/ 14 w 106"/>
                <a:gd name="T65" fmla="*/ 10 h 78"/>
                <a:gd name="T66" fmla="*/ 18 w 106"/>
                <a:gd name="T67" fmla="*/ 6 h 78"/>
                <a:gd name="T68" fmla="*/ 18 w 106"/>
                <a:gd name="T69" fmla="*/ 6 h 78"/>
                <a:gd name="T70" fmla="*/ 22 w 106"/>
                <a:gd name="T71" fmla="*/ 2 h 78"/>
                <a:gd name="T72" fmla="*/ 28 w 106"/>
                <a:gd name="T73" fmla="*/ 0 h 78"/>
                <a:gd name="T74" fmla="*/ 28 w 106"/>
                <a:gd name="T75" fmla="*/ 0 h 78"/>
                <a:gd name="T76" fmla="*/ 30 w 106"/>
                <a:gd name="T77" fmla="*/ 4 h 78"/>
                <a:gd name="T78" fmla="*/ 32 w 106"/>
                <a:gd name="T79" fmla="*/ 8 h 78"/>
                <a:gd name="T80" fmla="*/ 32 w 106"/>
                <a:gd name="T81" fmla="*/ 16 h 78"/>
                <a:gd name="T82" fmla="*/ 30 w 106"/>
                <a:gd name="T83" fmla="*/ 26 h 78"/>
                <a:gd name="T84" fmla="*/ 30 w 106"/>
                <a:gd name="T85" fmla="*/ 34 h 78"/>
                <a:gd name="T86" fmla="*/ 30 w 106"/>
                <a:gd name="T87" fmla="*/ 34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4"/>
                  </a:moveTo>
                  <a:lnTo>
                    <a:pt x="30" y="34"/>
                  </a:lnTo>
                  <a:lnTo>
                    <a:pt x="38" y="42"/>
                  </a:lnTo>
                  <a:lnTo>
                    <a:pt x="46" y="50"/>
                  </a:lnTo>
                  <a:lnTo>
                    <a:pt x="54" y="54"/>
                  </a:lnTo>
                  <a:lnTo>
                    <a:pt x="64" y="58"/>
                  </a:lnTo>
                  <a:lnTo>
                    <a:pt x="74" y="60"/>
                  </a:lnTo>
                  <a:lnTo>
                    <a:pt x="84" y="62"/>
                  </a:lnTo>
                  <a:lnTo>
                    <a:pt x="106" y="60"/>
                  </a:lnTo>
                  <a:lnTo>
                    <a:pt x="106" y="64"/>
                  </a:lnTo>
                  <a:lnTo>
                    <a:pt x="104" y="68"/>
                  </a:lnTo>
                  <a:lnTo>
                    <a:pt x="96" y="74"/>
                  </a:lnTo>
                  <a:lnTo>
                    <a:pt x="88" y="76"/>
                  </a:lnTo>
                  <a:lnTo>
                    <a:pt x="80" y="78"/>
                  </a:lnTo>
                  <a:lnTo>
                    <a:pt x="70" y="78"/>
                  </a:lnTo>
                  <a:lnTo>
                    <a:pt x="52" y="74"/>
                  </a:lnTo>
                  <a:lnTo>
                    <a:pt x="34" y="70"/>
                  </a:lnTo>
                  <a:lnTo>
                    <a:pt x="24" y="64"/>
                  </a:lnTo>
                  <a:lnTo>
                    <a:pt x="12" y="56"/>
                  </a:lnTo>
                  <a:lnTo>
                    <a:pt x="4" y="46"/>
                  </a:lnTo>
                  <a:lnTo>
                    <a:pt x="2" y="42"/>
                  </a:lnTo>
                  <a:lnTo>
                    <a:pt x="0" y="36"/>
                  </a:lnTo>
                  <a:lnTo>
                    <a:pt x="0" y="28"/>
                  </a:lnTo>
                  <a:lnTo>
                    <a:pt x="2" y="22"/>
                  </a:lnTo>
                  <a:lnTo>
                    <a:pt x="6" y="22"/>
                  </a:lnTo>
                  <a:lnTo>
                    <a:pt x="8" y="20"/>
                  </a:lnTo>
                  <a:lnTo>
                    <a:pt x="10" y="16"/>
                  </a:lnTo>
                  <a:lnTo>
                    <a:pt x="14" y="10"/>
                  </a:lnTo>
                  <a:lnTo>
                    <a:pt x="18" y="6"/>
                  </a:lnTo>
                  <a:lnTo>
                    <a:pt x="22" y="2"/>
                  </a:lnTo>
                  <a:lnTo>
                    <a:pt x="28" y="0"/>
                  </a:lnTo>
                  <a:lnTo>
                    <a:pt x="30" y="4"/>
                  </a:lnTo>
                  <a:lnTo>
                    <a:pt x="32" y="8"/>
                  </a:lnTo>
                  <a:lnTo>
                    <a:pt x="32" y="16"/>
                  </a:lnTo>
                  <a:lnTo>
                    <a:pt x="30" y="26"/>
                  </a:lnTo>
                  <a:lnTo>
                    <a:pt x="30" y="3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2296" name="Text Box 121"/>
          <p:cNvSpPr txBox="1">
            <a:spLocks noChangeArrowheads="1"/>
          </p:cNvSpPr>
          <p:nvPr/>
        </p:nvSpPr>
        <p:spPr bwMode="auto">
          <a:xfrm>
            <a:off x="962026" y="698434"/>
            <a:ext cx="3200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情報を利用・保存するときは</a:t>
            </a:r>
          </a:p>
        </p:txBody>
      </p:sp>
      <p:sp>
        <p:nvSpPr>
          <p:cNvPr id="12297" name="Rectangle 122"/>
          <p:cNvSpPr>
            <a:spLocks noChangeArrowheads="1"/>
          </p:cNvSpPr>
          <p:nvPr/>
        </p:nvSpPr>
        <p:spPr bwMode="auto">
          <a:xfrm>
            <a:off x="506794" y="1710907"/>
            <a:ext cx="489743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格付及び取扱制限に従って、</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　　　情報を適切に取り扱いましょう。</a:t>
            </a:r>
          </a:p>
        </p:txBody>
      </p:sp>
      <p:sp>
        <p:nvSpPr>
          <p:cNvPr id="12300" name="Text Box 127"/>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1</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-2</a:t>
            </a:r>
          </a:p>
        </p:txBody>
      </p:sp>
      <p:grpSp>
        <p:nvGrpSpPr>
          <p:cNvPr id="2" name="グループ化 1"/>
          <p:cNvGrpSpPr/>
          <p:nvPr/>
        </p:nvGrpSpPr>
        <p:grpSpPr>
          <a:xfrm>
            <a:off x="68263" y="7291388"/>
            <a:ext cx="5856287" cy="1773236"/>
            <a:chOff x="68263" y="7291388"/>
            <a:chExt cx="5856287" cy="1773236"/>
          </a:xfrm>
        </p:grpSpPr>
        <p:grpSp>
          <p:nvGrpSpPr>
            <p:cNvPr id="12303" name="Group 124"/>
            <p:cNvGrpSpPr>
              <a:grpSpLocks/>
            </p:cNvGrpSpPr>
            <p:nvPr/>
          </p:nvGrpSpPr>
          <p:grpSpPr bwMode="auto">
            <a:xfrm>
              <a:off x="180975" y="7578725"/>
              <a:ext cx="5743575" cy="1485899"/>
              <a:chOff x="183" y="4445"/>
              <a:chExt cx="3618" cy="1150"/>
            </a:xfrm>
          </p:grpSpPr>
          <p:sp>
            <p:nvSpPr>
              <p:cNvPr id="12373" name="Freeform 125"/>
              <p:cNvSpPr>
                <a:spLocks/>
              </p:cNvSpPr>
              <p:nvPr/>
            </p:nvSpPr>
            <p:spPr bwMode="auto">
              <a:xfrm>
                <a:off x="183" y="4445"/>
                <a:ext cx="3606" cy="1142"/>
              </a:xfrm>
              <a:custGeom>
                <a:avLst/>
                <a:gdLst>
                  <a:gd name="T0" fmla="*/ 3476 w 3606"/>
                  <a:gd name="T1" fmla="*/ 1142 h 1142"/>
                  <a:gd name="T2" fmla="*/ 0 w 3606"/>
                  <a:gd name="T3" fmla="*/ 1142 h 1142"/>
                  <a:gd name="T4" fmla="*/ 0 w 3606"/>
                  <a:gd name="T5" fmla="*/ 0 h 1142"/>
                  <a:gd name="T6" fmla="*/ 3606 w 3606"/>
                  <a:gd name="T7" fmla="*/ 0 h 1142"/>
                  <a:gd name="T8" fmla="*/ 3606 w 3606"/>
                  <a:gd name="T9" fmla="*/ 992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80C2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4" name="Freeform 126"/>
              <p:cNvSpPr>
                <a:spLocks/>
              </p:cNvSpPr>
              <p:nvPr/>
            </p:nvSpPr>
            <p:spPr bwMode="auto">
              <a:xfrm>
                <a:off x="3627" y="5435"/>
                <a:ext cx="174" cy="160"/>
              </a:xfrm>
              <a:custGeom>
                <a:avLst/>
                <a:gdLst>
                  <a:gd name="T0" fmla="*/ 174 w 174"/>
                  <a:gd name="T1" fmla="*/ 0 h 160"/>
                  <a:gd name="T2" fmla="*/ 32 w 174"/>
                  <a:gd name="T3" fmla="*/ 160 h 160"/>
                  <a:gd name="T4" fmla="*/ 0 w 174"/>
                  <a:gd name="T5" fmla="*/ 44 h 160"/>
                  <a:gd name="T6" fmla="*/ 174 w 17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0">
                    <a:moveTo>
                      <a:pt x="174" y="0"/>
                    </a:moveTo>
                    <a:lnTo>
                      <a:pt x="32" y="160"/>
                    </a:lnTo>
                    <a:lnTo>
                      <a:pt x="0" y="44"/>
                    </a:lnTo>
                    <a:lnTo>
                      <a:pt x="174"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2304" name="Group 133"/>
            <p:cNvGrpSpPr>
              <a:grpSpLocks/>
            </p:cNvGrpSpPr>
            <p:nvPr/>
          </p:nvGrpSpPr>
          <p:grpSpPr bwMode="auto">
            <a:xfrm>
              <a:off x="68263" y="7291388"/>
              <a:ext cx="5800725" cy="436563"/>
              <a:chOff x="59" y="4274"/>
              <a:chExt cx="3654" cy="275"/>
            </a:xfrm>
          </p:grpSpPr>
          <p:sp>
            <p:nvSpPr>
              <p:cNvPr id="12305" name="Line 9"/>
              <p:cNvSpPr>
                <a:spLocks noChangeShapeType="1"/>
              </p:cNvSpPr>
              <p:nvPr/>
            </p:nvSpPr>
            <p:spPr bwMode="auto">
              <a:xfrm>
                <a:off x="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06" name="Line 10"/>
              <p:cNvSpPr>
                <a:spLocks noChangeShapeType="1"/>
              </p:cNvSpPr>
              <p:nvPr/>
            </p:nvSpPr>
            <p:spPr bwMode="auto">
              <a:xfrm>
                <a:off x="1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07" name="Line 11"/>
              <p:cNvSpPr>
                <a:spLocks noChangeShapeType="1"/>
              </p:cNvSpPr>
              <p:nvPr/>
            </p:nvSpPr>
            <p:spPr bwMode="auto">
              <a:xfrm>
                <a:off x="1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08" name="Line 12"/>
              <p:cNvSpPr>
                <a:spLocks noChangeShapeType="1"/>
              </p:cNvSpPr>
              <p:nvPr/>
            </p:nvSpPr>
            <p:spPr bwMode="auto">
              <a:xfrm>
                <a:off x="2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09" name="Line 13"/>
              <p:cNvSpPr>
                <a:spLocks noChangeShapeType="1"/>
              </p:cNvSpPr>
              <p:nvPr/>
            </p:nvSpPr>
            <p:spPr bwMode="auto">
              <a:xfrm>
                <a:off x="2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0" name="Line 14"/>
              <p:cNvSpPr>
                <a:spLocks noChangeShapeType="1"/>
              </p:cNvSpPr>
              <p:nvPr/>
            </p:nvSpPr>
            <p:spPr bwMode="auto">
              <a:xfrm>
                <a:off x="3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1" name="Line 15"/>
              <p:cNvSpPr>
                <a:spLocks noChangeShapeType="1"/>
              </p:cNvSpPr>
              <p:nvPr/>
            </p:nvSpPr>
            <p:spPr bwMode="auto">
              <a:xfrm>
                <a:off x="4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2" name="Line 16"/>
              <p:cNvSpPr>
                <a:spLocks noChangeShapeType="1"/>
              </p:cNvSpPr>
              <p:nvPr/>
            </p:nvSpPr>
            <p:spPr bwMode="auto">
              <a:xfrm>
                <a:off x="4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3" name="Line 17"/>
              <p:cNvSpPr>
                <a:spLocks noChangeShapeType="1"/>
              </p:cNvSpPr>
              <p:nvPr/>
            </p:nvSpPr>
            <p:spPr bwMode="auto">
              <a:xfrm>
                <a:off x="5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4" name="Line 18"/>
              <p:cNvSpPr>
                <a:spLocks noChangeShapeType="1"/>
              </p:cNvSpPr>
              <p:nvPr/>
            </p:nvSpPr>
            <p:spPr bwMode="auto">
              <a:xfrm>
                <a:off x="5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5" name="Line 19"/>
              <p:cNvSpPr>
                <a:spLocks noChangeShapeType="1"/>
              </p:cNvSpPr>
              <p:nvPr/>
            </p:nvSpPr>
            <p:spPr bwMode="auto">
              <a:xfrm>
                <a:off x="6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6" name="Line 20"/>
              <p:cNvSpPr>
                <a:spLocks noChangeShapeType="1"/>
              </p:cNvSpPr>
              <p:nvPr/>
            </p:nvSpPr>
            <p:spPr bwMode="auto">
              <a:xfrm>
                <a:off x="6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7" name="Line 21"/>
              <p:cNvSpPr>
                <a:spLocks noChangeShapeType="1"/>
              </p:cNvSpPr>
              <p:nvPr/>
            </p:nvSpPr>
            <p:spPr bwMode="auto">
              <a:xfrm>
                <a:off x="7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8" name="Line 22"/>
              <p:cNvSpPr>
                <a:spLocks noChangeShapeType="1"/>
              </p:cNvSpPr>
              <p:nvPr/>
            </p:nvSpPr>
            <p:spPr bwMode="auto">
              <a:xfrm>
                <a:off x="7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19" name="Line 23"/>
              <p:cNvSpPr>
                <a:spLocks noChangeShapeType="1"/>
              </p:cNvSpPr>
              <p:nvPr/>
            </p:nvSpPr>
            <p:spPr bwMode="auto">
              <a:xfrm>
                <a:off x="8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0" name="Line 24"/>
              <p:cNvSpPr>
                <a:spLocks noChangeShapeType="1"/>
              </p:cNvSpPr>
              <p:nvPr/>
            </p:nvSpPr>
            <p:spPr bwMode="auto">
              <a:xfrm>
                <a:off x="9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1" name="Line 25"/>
              <p:cNvSpPr>
                <a:spLocks noChangeShapeType="1"/>
              </p:cNvSpPr>
              <p:nvPr/>
            </p:nvSpPr>
            <p:spPr bwMode="auto">
              <a:xfrm>
                <a:off x="9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2" name="Line 26"/>
              <p:cNvSpPr>
                <a:spLocks noChangeShapeType="1"/>
              </p:cNvSpPr>
              <p:nvPr/>
            </p:nvSpPr>
            <p:spPr bwMode="auto">
              <a:xfrm>
                <a:off x="10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3" name="Line 27"/>
              <p:cNvSpPr>
                <a:spLocks noChangeShapeType="1"/>
              </p:cNvSpPr>
              <p:nvPr/>
            </p:nvSpPr>
            <p:spPr bwMode="auto">
              <a:xfrm>
                <a:off x="10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4" name="Line 28"/>
              <p:cNvSpPr>
                <a:spLocks noChangeShapeType="1"/>
              </p:cNvSpPr>
              <p:nvPr/>
            </p:nvSpPr>
            <p:spPr bwMode="auto">
              <a:xfrm>
                <a:off x="11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5" name="Line 29"/>
              <p:cNvSpPr>
                <a:spLocks noChangeShapeType="1"/>
              </p:cNvSpPr>
              <p:nvPr/>
            </p:nvSpPr>
            <p:spPr bwMode="auto">
              <a:xfrm>
                <a:off x="11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6" name="Line 30"/>
              <p:cNvSpPr>
                <a:spLocks noChangeShapeType="1"/>
              </p:cNvSpPr>
              <p:nvPr/>
            </p:nvSpPr>
            <p:spPr bwMode="auto">
              <a:xfrm>
                <a:off x="12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7" name="Line 31"/>
              <p:cNvSpPr>
                <a:spLocks noChangeShapeType="1"/>
              </p:cNvSpPr>
              <p:nvPr/>
            </p:nvSpPr>
            <p:spPr bwMode="auto">
              <a:xfrm>
                <a:off x="12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8" name="Line 32"/>
              <p:cNvSpPr>
                <a:spLocks noChangeShapeType="1"/>
              </p:cNvSpPr>
              <p:nvPr/>
            </p:nvSpPr>
            <p:spPr bwMode="auto">
              <a:xfrm>
                <a:off x="13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29" name="Line 33"/>
              <p:cNvSpPr>
                <a:spLocks noChangeShapeType="1"/>
              </p:cNvSpPr>
              <p:nvPr/>
            </p:nvSpPr>
            <p:spPr bwMode="auto">
              <a:xfrm>
                <a:off x="14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0" name="Line 34"/>
              <p:cNvSpPr>
                <a:spLocks noChangeShapeType="1"/>
              </p:cNvSpPr>
              <p:nvPr/>
            </p:nvSpPr>
            <p:spPr bwMode="auto">
              <a:xfrm>
                <a:off x="14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1" name="Line 35"/>
              <p:cNvSpPr>
                <a:spLocks noChangeShapeType="1"/>
              </p:cNvSpPr>
              <p:nvPr/>
            </p:nvSpPr>
            <p:spPr bwMode="auto">
              <a:xfrm>
                <a:off x="15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2" name="Line 36"/>
              <p:cNvSpPr>
                <a:spLocks noChangeShapeType="1"/>
              </p:cNvSpPr>
              <p:nvPr/>
            </p:nvSpPr>
            <p:spPr bwMode="auto">
              <a:xfrm>
                <a:off x="15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3" name="Line 37"/>
              <p:cNvSpPr>
                <a:spLocks noChangeShapeType="1"/>
              </p:cNvSpPr>
              <p:nvPr/>
            </p:nvSpPr>
            <p:spPr bwMode="auto">
              <a:xfrm>
                <a:off x="16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4" name="Line 38"/>
              <p:cNvSpPr>
                <a:spLocks noChangeShapeType="1"/>
              </p:cNvSpPr>
              <p:nvPr/>
            </p:nvSpPr>
            <p:spPr bwMode="auto">
              <a:xfrm>
                <a:off x="16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5" name="Line 39"/>
              <p:cNvSpPr>
                <a:spLocks noChangeShapeType="1"/>
              </p:cNvSpPr>
              <p:nvPr/>
            </p:nvSpPr>
            <p:spPr bwMode="auto">
              <a:xfrm>
                <a:off x="17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6" name="Line 40"/>
              <p:cNvSpPr>
                <a:spLocks noChangeShapeType="1"/>
              </p:cNvSpPr>
              <p:nvPr/>
            </p:nvSpPr>
            <p:spPr bwMode="auto">
              <a:xfrm>
                <a:off x="18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7" name="Line 41"/>
              <p:cNvSpPr>
                <a:spLocks noChangeShapeType="1"/>
              </p:cNvSpPr>
              <p:nvPr/>
            </p:nvSpPr>
            <p:spPr bwMode="auto">
              <a:xfrm>
                <a:off x="18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8" name="Line 42"/>
              <p:cNvSpPr>
                <a:spLocks noChangeShapeType="1"/>
              </p:cNvSpPr>
              <p:nvPr/>
            </p:nvSpPr>
            <p:spPr bwMode="auto">
              <a:xfrm>
                <a:off x="19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39" name="Line 43"/>
              <p:cNvSpPr>
                <a:spLocks noChangeShapeType="1"/>
              </p:cNvSpPr>
              <p:nvPr/>
            </p:nvSpPr>
            <p:spPr bwMode="auto">
              <a:xfrm>
                <a:off x="19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0" name="Line 44"/>
              <p:cNvSpPr>
                <a:spLocks noChangeShapeType="1"/>
              </p:cNvSpPr>
              <p:nvPr/>
            </p:nvSpPr>
            <p:spPr bwMode="auto">
              <a:xfrm>
                <a:off x="20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1" name="Line 45"/>
              <p:cNvSpPr>
                <a:spLocks noChangeShapeType="1"/>
              </p:cNvSpPr>
              <p:nvPr/>
            </p:nvSpPr>
            <p:spPr bwMode="auto">
              <a:xfrm>
                <a:off x="20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2" name="Line 46"/>
              <p:cNvSpPr>
                <a:spLocks noChangeShapeType="1"/>
              </p:cNvSpPr>
              <p:nvPr/>
            </p:nvSpPr>
            <p:spPr bwMode="auto">
              <a:xfrm>
                <a:off x="21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3" name="Line 47"/>
              <p:cNvSpPr>
                <a:spLocks noChangeShapeType="1"/>
              </p:cNvSpPr>
              <p:nvPr/>
            </p:nvSpPr>
            <p:spPr bwMode="auto">
              <a:xfrm>
                <a:off x="21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4" name="Line 48"/>
              <p:cNvSpPr>
                <a:spLocks noChangeShapeType="1"/>
              </p:cNvSpPr>
              <p:nvPr/>
            </p:nvSpPr>
            <p:spPr bwMode="auto">
              <a:xfrm>
                <a:off x="22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5" name="Line 49"/>
              <p:cNvSpPr>
                <a:spLocks noChangeShapeType="1"/>
              </p:cNvSpPr>
              <p:nvPr/>
            </p:nvSpPr>
            <p:spPr bwMode="auto">
              <a:xfrm>
                <a:off x="23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6" name="Line 50"/>
              <p:cNvSpPr>
                <a:spLocks noChangeShapeType="1"/>
              </p:cNvSpPr>
              <p:nvPr/>
            </p:nvSpPr>
            <p:spPr bwMode="auto">
              <a:xfrm>
                <a:off x="23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7" name="Line 51"/>
              <p:cNvSpPr>
                <a:spLocks noChangeShapeType="1"/>
              </p:cNvSpPr>
              <p:nvPr/>
            </p:nvSpPr>
            <p:spPr bwMode="auto">
              <a:xfrm>
                <a:off x="24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8" name="Line 52"/>
              <p:cNvSpPr>
                <a:spLocks noChangeShapeType="1"/>
              </p:cNvSpPr>
              <p:nvPr/>
            </p:nvSpPr>
            <p:spPr bwMode="auto">
              <a:xfrm>
                <a:off x="24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49" name="Line 53"/>
              <p:cNvSpPr>
                <a:spLocks noChangeShapeType="1"/>
              </p:cNvSpPr>
              <p:nvPr/>
            </p:nvSpPr>
            <p:spPr bwMode="auto">
              <a:xfrm>
                <a:off x="25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0" name="Line 54"/>
              <p:cNvSpPr>
                <a:spLocks noChangeShapeType="1"/>
              </p:cNvSpPr>
              <p:nvPr/>
            </p:nvSpPr>
            <p:spPr bwMode="auto">
              <a:xfrm>
                <a:off x="25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1" name="Line 55"/>
              <p:cNvSpPr>
                <a:spLocks noChangeShapeType="1"/>
              </p:cNvSpPr>
              <p:nvPr/>
            </p:nvSpPr>
            <p:spPr bwMode="auto">
              <a:xfrm>
                <a:off x="26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2" name="Line 56"/>
              <p:cNvSpPr>
                <a:spLocks noChangeShapeType="1"/>
              </p:cNvSpPr>
              <p:nvPr/>
            </p:nvSpPr>
            <p:spPr bwMode="auto">
              <a:xfrm>
                <a:off x="26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3" name="Line 57"/>
              <p:cNvSpPr>
                <a:spLocks noChangeShapeType="1"/>
              </p:cNvSpPr>
              <p:nvPr/>
            </p:nvSpPr>
            <p:spPr bwMode="auto">
              <a:xfrm>
                <a:off x="27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4" name="Line 58"/>
              <p:cNvSpPr>
                <a:spLocks noChangeShapeType="1"/>
              </p:cNvSpPr>
              <p:nvPr/>
            </p:nvSpPr>
            <p:spPr bwMode="auto">
              <a:xfrm>
                <a:off x="28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5" name="Line 59"/>
              <p:cNvSpPr>
                <a:spLocks noChangeShapeType="1"/>
              </p:cNvSpPr>
              <p:nvPr/>
            </p:nvSpPr>
            <p:spPr bwMode="auto">
              <a:xfrm>
                <a:off x="28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6" name="Line 60"/>
              <p:cNvSpPr>
                <a:spLocks noChangeShapeType="1"/>
              </p:cNvSpPr>
              <p:nvPr/>
            </p:nvSpPr>
            <p:spPr bwMode="auto">
              <a:xfrm>
                <a:off x="29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7" name="Line 61"/>
              <p:cNvSpPr>
                <a:spLocks noChangeShapeType="1"/>
              </p:cNvSpPr>
              <p:nvPr/>
            </p:nvSpPr>
            <p:spPr bwMode="auto">
              <a:xfrm>
                <a:off x="29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8" name="Line 62"/>
              <p:cNvSpPr>
                <a:spLocks noChangeShapeType="1"/>
              </p:cNvSpPr>
              <p:nvPr/>
            </p:nvSpPr>
            <p:spPr bwMode="auto">
              <a:xfrm>
                <a:off x="30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59" name="Line 63"/>
              <p:cNvSpPr>
                <a:spLocks noChangeShapeType="1"/>
              </p:cNvSpPr>
              <p:nvPr/>
            </p:nvSpPr>
            <p:spPr bwMode="auto">
              <a:xfrm>
                <a:off x="30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0" name="Line 64"/>
              <p:cNvSpPr>
                <a:spLocks noChangeShapeType="1"/>
              </p:cNvSpPr>
              <p:nvPr/>
            </p:nvSpPr>
            <p:spPr bwMode="auto">
              <a:xfrm>
                <a:off x="31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1" name="Line 65"/>
              <p:cNvSpPr>
                <a:spLocks noChangeShapeType="1"/>
              </p:cNvSpPr>
              <p:nvPr/>
            </p:nvSpPr>
            <p:spPr bwMode="auto">
              <a:xfrm>
                <a:off x="32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2" name="Line 66"/>
              <p:cNvSpPr>
                <a:spLocks noChangeShapeType="1"/>
              </p:cNvSpPr>
              <p:nvPr/>
            </p:nvSpPr>
            <p:spPr bwMode="auto">
              <a:xfrm>
                <a:off x="32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3" name="Line 67"/>
              <p:cNvSpPr>
                <a:spLocks noChangeShapeType="1"/>
              </p:cNvSpPr>
              <p:nvPr/>
            </p:nvSpPr>
            <p:spPr bwMode="auto">
              <a:xfrm>
                <a:off x="33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4" name="Line 68"/>
              <p:cNvSpPr>
                <a:spLocks noChangeShapeType="1"/>
              </p:cNvSpPr>
              <p:nvPr/>
            </p:nvSpPr>
            <p:spPr bwMode="auto">
              <a:xfrm>
                <a:off x="33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5" name="Line 69"/>
              <p:cNvSpPr>
                <a:spLocks noChangeShapeType="1"/>
              </p:cNvSpPr>
              <p:nvPr/>
            </p:nvSpPr>
            <p:spPr bwMode="auto">
              <a:xfrm>
                <a:off x="34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6" name="Line 70"/>
              <p:cNvSpPr>
                <a:spLocks noChangeShapeType="1"/>
              </p:cNvSpPr>
              <p:nvPr/>
            </p:nvSpPr>
            <p:spPr bwMode="auto">
              <a:xfrm>
                <a:off x="34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7" name="Line 71"/>
              <p:cNvSpPr>
                <a:spLocks noChangeShapeType="1"/>
              </p:cNvSpPr>
              <p:nvPr/>
            </p:nvSpPr>
            <p:spPr bwMode="auto">
              <a:xfrm>
                <a:off x="35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8" name="Line 72"/>
              <p:cNvSpPr>
                <a:spLocks noChangeShapeType="1"/>
              </p:cNvSpPr>
              <p:nvPr/>
            </p:nvSpPr>
            <p:spPr bwMode="auto">
              <a:xfrm>
                <a:off x="35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69" name="Line 73"/>
              <p:cNvSpPr>
                <a:spLocks noChangeShapeType="1"/>
              </p:cNvSpPr>
              <p:nvPr/>
            </p:nvSpPr>
            <p:spPr bwMode="auto">
              <a:xfrm>
                <a:off x="36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0" name="Line 74"/>
              <p:cNvSpPr>
                <a:spLocks noChangeShapeType="1"/>
              </p:cNvSpPr>
              <p:nvPr/>
            </p:nvSpPr>
            <p:spPr bwMode="auto">
              <a:xfrm>
                <a:off x="37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1" name="Freeform 77"/>
              <p:cNvSpPr>
                <a:spLocks/>
              </p:cNvSpPr>
              <p:nvPr/>
            </p:nvSpPr>
            <p:spPr bwMode="auto">
              <a:xfrm>
                <a:off x="59" y="4358"/>
                <a:ext cx="2805" cy="188"/>
              </a:xfrm>
              <a:custGeom>
                <a:avLst/>
                <a:gdLst>
                  <a:gd name="T0" fmla="*/ 2178 w 2178"/>
                  <a:gd name="T1" fmla="*/ 130 h 182"/>
                  <a:gd name="T2" fmla="*/ 2178 w 2178"/>
                  <a:gd name="T3" fmla="*/ 130 h 182"/>
                  <a:gd name="T4" fmla="*/ 2176 w 2178"/>
                  <a:gd name="T5" fmla="*/ 142 h 182"/>
                  <a:gd name="T6" fmla="*/ 2174 w 2178"/>
                  <a:gd name="T7" fmla="*/ 150 h 182"/>
                  <a:gd name="T8" fmla="*/ 2168 w 2178"/>
                  <a:gd name="T9" fmla="*/ 160 h 182"/>
                  <a:gd name="T10" fmla="*/ 2162 w 2178"/>
                  <a:gd name="T11" fmla="*/ 168 h 182"/>
                  <a:gd name="T12" fmla="*/ 2156 w 2178"/>
                  <a:gd name="T13" fmla="*/ 174 h 182"/>
                  <a:gd name="T14" fmla="*/ 2148 w 2178"/>
                  <a:gd name="T15" fmla="*/ 178 h 182"/>
                  <a:gd name="T16" fmla="*/ 2138 w 2178"/>
                  <a:gd name="T17" fmla="*/ 182 h 182"/>
                  <a:gd name="T18" fmla="*/ 2128 w 2178"/>
                  <a:gd name="T19" fmla="*/ 182 h 182"/>
                  <a:gd name="T20" fmla="*/ 50 w 2178"/>
                  <a:gd name="T21" fmla="*/ 182 h 182"/>
                  <a:gd name="T22" fmla="*/ 50 w 2178"/>
                  <a:gd name="T23" fmla="*/ 182 h 182"/>
                  <a:gd name="T24" fmla="*/ 40 w 2178"/>
                  <a:gd name="T25" fmla="*/ 182 h 182"/>
                  <a:gd name="T26" fmla="*/ 30 w 2178"/>
                  <a:gd name="T27" fmla="*/ 178 h 182"/>
                  <a:gd name="T28" fmla="*/ 22 w 2178"/>
                  <a:gd name="T29" fmla="*/ 174 h 182"/>
                  <a:gd name="T30" fmla="*/ 14 w 2178"/>
                  <a:gd name="T31" fmla="*/ 168 h 182"/>
                  <a:gd name="T32" fmla="*/ 8 w 2178"/>
                  <a:gd name="T33" fmla="*/ 160 h 182"/>
                  <a:gd name="T34" fmla="*/ 4 w 2178"/>
                  <a:gd name="T35" fmla="*/ 150 h 182"/>
                  <a:gd name="T36" fmla="*/ 2 w 2178"/>
                  <a:gd name="T37" fmla="*/ 142 h 182"/>
                  <a:gd name="T38" fmla="*/ 0 w 2178"/>
                  <a:gd name="T39" fmla="*/ 130 h 182"/>
                  <a:gd name="T40" fmla="*/ 0 w 2178"/>
                  <a:gd name="T41" fmla="*/ 52 h 182"/>
                  <a:gd name="T42" fmla="*/ 0 w 2178"/>
                  <a:gd name="T43" fmla="*/ 52 h 182"/>
                  <a:gd name="T44" fmla="*/ 2 w 2178"/>
                  <a:gd name="T45" fmla="*/ 42 h 182"/>
                  <a:gd name="T46" fmla="*/ 4 w 2178"/>
                  <a:gd name="T47" fmla="*/ 32 h 182"/>
                  <a:gd name="T48" fmla="*/ 8 w 2178"/>
                  <a:gd name="T49" fmla="*/ 24 h 182"/>
                  <a:gd name="T50" fmla="*/ 14 w 2178"/>
                  <a:gd name="T51" fmla="*/ 16 h 182"/>
                  <a:gd name="T52" fmla="*/ 22 w 2178"/>
                  <a:gd name="T53" fmla="*/ 10 h 182"/>
                  <a:gd name="T54" fmla="*/ 30 w 2178"/>
                  <a:gd name="T55" fmla="*/ 4 h 182"/>
                  <a:gd name="T56" fmla="*/ 40 w 2178"/>
                  <a:gd name="T57" fmla="*/ 2 h 182"/>
                  <a:gd name="T58" fmla="*/ 50 w 2178"/>
                  <a:gd name="T59" fmla="*/ 0 h 182"/>
                  <a:gd name="T60" fmla="*/ 2128 w 2178"/>
                  <a:gd name="T61" fmla="*/ 0 h 182"/>
                  <a:gd name="T62" fmla="*/ 2128 w 2178"/>
                  <a:gd name="T63" fmla="*/ 0 h 182"/>
                  <a:gd name="T64" fmla="*/ 2138 w 2178"/>
                  <a:gd name="T65" fmla="*/ 2 h 182"/>
                  <a:gd name="T66" fmla="*/ 2148 w 2178"/>
                  <a:gd name="T67" fmla="*/ 4 h 182"/>
                  <a:gd name="T68" fmla="*/ 2156 w 2178"/>
                  <a:gd name="T69" fmla="*/ 10 h 182"/>
                  <a:gd name="T70" fmla="*/ 2162 w 2178"/>
                  <a:gd name="T71" fmla="*/ 16 h 182"/>
                  <a:gd name="T72" fmla="*/ 2168 w 2178"/>
                  <a:gd name="T73" fmla="*/ 24 h 182"/>
                  <a:gd name="T74" fmla="*/ 2174 w 2178"/>
                  <a:gd name="T75" fmla="*/ 32 h 182"/>
                  <a:gd name="T76" fmla="*/ 2176 w 2178"/>
                  <a:gd name="T77" fmla="*/ 42 h 182"/>
                  <a:gd name="T78" fmla="*/ 2178 w 2178"/>
                  <a:gd name="T79" fmla="*/ 52 h 182"/>
                  <a:gd name="T80" fmla="*/ 2178 w 2178"/>
                  <a:gd name="T81" fmla="*/ 13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2">
                    <a:moveTo>
                      <a:pt x="2178" y="130"/>
                    </a:moveTo>
                    <a:lnTo>
                      <a:pt x="2178" y="130"/>
                    </a:lnTo>
                    <a:lnTo>
                      <a:pt x="2176" y="142"/>
                    </a:lnTo>
                    <a:lnTo>
                      <a:pt x="2174" y="150"/>
                    </a:lnTo>
                    <a:lnTo>
                      <a:pt x="2168" y="160"/>
                    </a:lnTo>
                    <a:lnTo>
                      <a:pt x="2162" y="168"/>
                    </a:lnTo>
                    <a:lnTo>
                      <a:pt x="2156" y="174"/>
                    </a:lnTo>
                    <a:lnTo>
                      <a:pt x="2148" y="178"/>
                    </a:lnTo>
                    <a:lnTo>
                      <a:pt x="2138" y="182"/>
                    </a:lnTo>
                    <a:lnTo>
                      <a:pt x="2128" y="182"/>
                    </a:lnTo>
                    <a:lnTo>
                      <a:pt x="50" y="182"/>
                    </a:lnTo>
                    <a:lnTo>
                      <a:pt x="40" y="182"/>
                    </a:lnTo>
                    <a:lnTo>
                      <a:pt x="30" y="178"/>
                    </a:lnTo>
                    <a:lnTo>
                      <a:pt x="22" y="174"/>
                    </a:lnTo>
                    <a:lnTo>
                      <a:pt x="14" y="168"/>
                    </a:lnTo>
                    <a:lnTo>
                      <a:pt x="8" y="160"/>
                    </a:lnTo>
                    <a:lnTo>
                      <a:pt x="4" y="150"/>
                    </a:lnTo>
                    <a:lnTo>
                      <a:pt x="2" y="142"/>
                    </a:lnTo>
                    <a:lnTo>
                      <a:pt x="0" y="130"/>
                    </a:lnTo>
                    <a:lnTo>
                      <a:pt x="0" y="52"/>
                    </a:lnTo>
                    <a:lnTo>
                      <a:pt x="2" y="42"/>
                    </a:lnTo>
                    <a:lnTo>
                      <a:pt x="4" y="32"/>
                    </a:lnTo>
                    <a:lnTo>
                      <a:pt x="8" y="24"/>
                    </a:lnTo>
                    <a:lnTo>
                      <a:pt x="14" y="16"/>
                    </a:lnTo>
                    <a:lnTo>
                      <a:pt x="22" y="10"/>
                    </a:lnTo>
                    <a:lnTo>
                      <a:pt x="30" y="4"/>
                    </a:lnTo>
                    <a:lnTo>
                      <a:pt x="40" y="2"/>
                    </a:lnTo>
                    <a:lnTo>
                      <a:pt x="50" y="0"/>
                    </a:lnTo>
                    <a:lnTo>
                      <a:pt x="2128" y="0"/>
                    </a:lnTo>
                    <a:lnTo>
                      <a:pt x="2138" y="2"/>
                    </a:lnTo>
                    <a:lnTo>
                      <a:pt x="2148" y="4"/>
                    </a:lnTo>
                    <a:lnTo>
                      <a:pt x="2156" y="10"/>
                    </a:lnTo>
                    <a:lnTo>
                      <a:pt x="2162" y="16"/>
                    </a:lnTo>
                    <a:lnTo>
                      <a:pt x="2168" y="24"/>
                    </a:lnTo>
                    <a:lnTo>
                      <a:pt x="2174" y="32"/>
                    </a:lnTo>
                    <a:lnTo>
                      <a:pt x="2176" y="42"/>
                    </a:lnTo>
                    <a:lnTo>
                      <a:pt x="2178" y="52"/>
                    </a:lnTo>
                    <a:lnTo>
                      <a:pt x="2178" y="130"/>
                    </a:lnTo>
                    <a:close/>
                  </a:path>
                </a:pathLst>
              </a:custGeom>
              <a:solidFill>
                <a:srgbClr val="009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372" name="Text Box 132"/>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129" name="Text Box 124">
            <a:extLst>
              <a:ext uri="{FF2B5EF4-FFF2-40B4-BE49-F238E27FC236}">
                <a16:creationId xmlns:a16="http://schemas.microsoft.com/office/drawing/2014/main" id="{A8853A31-E103-4291-9B14-ED3BCD296E30}"/>
              </a:ext>
            </a:extLst>
          </p:cNvPr>
          <p:cNvSpPr txBox="1">
            <a:spLocks noChangeArrowheads="1"/>
          </p:cNvSpPr>
          <p:nvPr/>
        </p:nvSpPr>
        <p:spPr bwMode="auto">
          <a:xfrm>
            <a:off x="3468688" y="7756337"/>
            <a:ext cx="2328101" cy="864517"/>
          </a:xfrm>
          <a:prstGeom prst="rect">
            <a:avLst/>
          </a:prstGeom>
          <a:solidFill>
            <a:schemeClr val="bg2">
              <a:lumMod val="20000"/>
              <a:lumOff val="80000"/>
            </a:schemeClr>
          </a:solidFill>
          <a:ln w="9525">
            <a:solidFill>
              <a:schemeClr val="bg1">
                <a:lumMod val="50000"/>
              </a:schemeClr>
            </a:solidFill>
            <a:miter lim="800000"/>
            <a:headEnd/>
            <a:tailEnd/>
          </a:ln>
          <a:effec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個人情報漏えいの原因</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行政機関等</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a:p>
            <a:pPr eaLnBrk="1" hangingPunct="1">
              <a:spcBef>
                <a:spcPct val="0"/>
              </a:spcBef>
              <a:buNone/>
              <a:defRPr/>
            </a:pPr>
            <a:r>
              <a:rPr lang="ja-JP" altLang="en-US" sz="1000" dirty="0">
                <a:solidFill>
                  <a:srgbClr val="FF0000"/>
                </a:solidFill>
                <a:latin typeface="Meiryo UI" panose="020B0604030504040204" pitchFamily="50" charset="-128"/>
                <a:ea typeface="Meiryo UI" panose="020B0604030504040204" pitchFamily="50" charset="-128"/>
              </a:rPr>
              <a:t>　  ・誤送付</a:t>
            </a:r>
            <a:r>
              <a:rPr lang="en-US" altLang="ja-JP" sz="1000" dirty="0">
                <a:solidFill>
                  <a:srgbClr val="FF0000"/>
                </a:solidFill>
                <a:latin typeface="Meiryo UI" panose="020B0604030504040204" pitchFamily="50" charset="-128"/>
                <a:ea typeface="Meiryo UI" panose="020B0604030504040204" pitchFamily="50" charset="-128"/>
              </a:rPr>
              <a:t>	45.6</a:t>
            </a:r>
            <a:r>
              <a:rPr lang="ja-JP" altLang="en-US" sz="1000" dirty="0">
                <a:solidFill>
                  <a:srgbClr val="FF0000"/>
                </a:solidFill>
                <a:latin typeface="Meiryo UI" panose="020B0604030504040204" pitchFamily="50" charset="-128"/>
                <a:ea typeface="Meiryo UI" panose="020B0604030504040204" pitchFamily="50" charset="-128"/>
              </a:rPr>
              <a:t>％</a:t>
            </a:r>
            <a:endParaRPr lang="en-US" altLang="ja-JP" sz="1000" dirty="0">
              <a:solidFill>
                <a:srgbClr val="FF0000"/>
              </a:solidFill>
              <a:latin typeface="Meiryo UI" panose="020B0604030504040204" pitchFamily="50" charset="-128"/>
              <a:ea typeface="Meiryo UI" panose="020B0604030504040204" pitchFamily="50" charset="-128"/>
            </a:endParaRPr>
          </a:p>
          <a:p>
            <a:pPr eaLnBrk="1" hangingPunct="1">
              <a:spcBef>
                <a:spcPct val="0"/>
              </a:spcBef>
              <a:buNone/>
              <a:defRPr/>
            </a:pPr>
            <a:r>
              <a:rPr lang="ja-JP" altLang="en-US" sz="1000" dirty="0">
                <a:latin typeface="Meiryo UI" panose="020B0604030504040204" pitchFamily="50" charset="-128"/>
                <a:ea typeface="Meiryo UI" panose="020B0604030504040204" pitchFamily="50" charset="-128"/>
              </a:rPr>
              <a:t>　　・誤廃棄</a:t>
            </a:r>
            <a:r>
              <a:rPr lang="en-US" altLang="ja-JP" sz="1000" dirty="0">
                <a:latin typeface="Meiryo UI" panose="020B0604030504040204" pitchFamily="50" charset="-128"/>
                <a:ea typeface="Meiryo UI" panose="020B0604030504040204" pitchFamily="50" charset="-128"/>
              </a:rPr>
              <a:t>	11.4</a:t>
            </a:r>
            <a:r>
              <a:rPr lang="ja-JP" altLang="en-US" sz="1000" dirty="0">
                <a:latin typeface="Meiryo UI" panose="020B0604030504040204" pitchFamily="50" charset="-128"/>
                <a:ea typeface="Meiryo UI" panose="020B0604030504040204" pitchFamily="50" charset="-128"/>
              </a:rPr>
              <a:t>％</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　　・誤交付</a:t>
            </a:r>
            <a:r>
              <a:rPr lang="en-US" altLang="ja-JP" sz="1000" dirty="0">
                <a:latin typeface="Meiryo UI" panose="020B0604030504040204" pitchFamily="50" charset="-128"/>
                <a:ea typeface="Meiryo UI" panose="020B0604030504040204" pitchFamily="50" charset="-128"/>
              </a:rPr>
              <a:t>	10.5</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None/>
              <a:defRPr/>
            </a:pP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・紛失</a:t>
            </a:r>
            <a:r>
              <a:rPr lang="en-US" altLang="ja-JP" sz="1000" dirty="0">
                <a:latin typeface="Meiryo UI" panose="020B0604030504040204" pitchFamily="50" charset="-128"/>
                <a:ea typeface="Meiryo UI" panose="020B0604030504040204" pitchFamily="50" charset="-128"/>
              </a:rPr>
              <a:t>	10.5</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p:txBody>
      </p:sp>
      <p:sp>
        <p:nvSpPr>
          <p:cNvPr id="130" name="Text Box 125">
            <a:extLst>
              <a:ext uri="{FF2B5EF4-FFF2-40B4-BE49-F238E27FC236}">
                <a16:creationId xmlns:a16="http://schemas.microsoft.com/office/drawing/2014/main" id="{C426A0F7-2D7A-4744-90E8-C073C4D7FFD2}"/>
              </a:ext>
            </a:extLst>
          </p:cNvPr>
          <p:cNvSpPr txBox="1">
            <a:spLocks noChangeArrowheads="1"/>
          </p:cNvSpPr>
          <p:nvPr/>
        </p:nvSpPr>
        <p:spPr bwMode="auto">
          <a:xfrm>
            <a:off x="3653821" y="8619871"/>
            <a:ext cx="2106234" cy="34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zh-TW" altLang="en-US" sz="800" dirty="0">
                <a:latin typeface="Meiryo UI" panose="020B0604030504040204" pitchFamily="50" charset="-128"/>
                <a:ea typeface="Meiryo UI" panose="020B0604030504040204" pitchFamily="50" charset="-128"/>
              </a:rPr>
              <a:t>令和４年度個人情報保護委員会年次報告</a:t>
            </a:r>
            <a:endParaRPr lang="en-US" altLang="zh-TW" sz="8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dirty="0">
                <a:latin typeface="Meiryo UI" panose="020B0604030504040204" pitchFamily="50" charset="-128"/>
                <a:ea typeface="Meiryo UI" panose="020B0604030504040204" pitchFamily="50" charset="-128"/>
              </a:rPr>
              <a:t>（</a:t>
            </a:r>
            <a:r>
              <a:rPr lang="zh-TW" altLang="en-US" sz="800" dirty="0">
                <a:latin typeface="Meiryo UI" panose="020B0604030504040204" pitchFamily="50" charset="-128"/>
                <a:ea typeface="Meiryo UI" panose="020B0604030504040204" pitchFamily="50" charset="-128"/>
              </a:rPr>
              <a:t>個人情報保護委員会</a:t>
            </a:r>
            <a:r>
              <a:rPr lang="ja-JP" altLang="en-US" sz="800" dirty="0">
                <a:latin typeface="Meiryo UI" panose="020B0604030504040204" pitchFamily="50" charset="-128"/>
                <a:ea typeface="Meiryo UI" panose="020B0604030504040204" pitchFamily="50" charset="-128"/>
              </a:rPr>
              <a:t>）</a:t>
            </a:r>
          </a:p>
        </p:txBody>
      </p:sp>
      <p:sp>
        <p:nvSpPr>
          <p:cNvPr id="131" name="Text Box 120">
            <a:extLst>
              <a:ext uri="{FF2B5EF4-FFF2-40B4-BE49-F238E27FC236}">
                <a16:creationId xmlns:a16="http://schemas.microsoft.com/office/drawing/2014/main" id="{EC117D5A-847F-4BFC-8B05-2FFA0BE30C88}"/>
              </a:ext>
            </a:extLst>
          </p:cNvPr>
          <p:cNvSpPr txBox="1">
            <a:spLocks noChangeArrowheads="1"/>
          </p:cNvSpPr>
          <p:nvPr/>
        </p:nvSpPr>
        <p:spPr bwMode="auto">
          <a:xfrm>
            <a:off x="329204" y="7818439"/>
            <a:ext cx="2947396" cy="8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2021</a:t>
            </a:r>
            <a:r>
              <a:rPr lang="ja-JP" altLang="en-US" sz="1200" dirty="0">
                <a:latin typeface="Meiryo UI" panose="020B0604030504040204" pitchFamily="50" charset="-128"/>
                <a:ea typeface="Meiryo UI" panose="020B0604030504040204" pitchFamily="50" charset="-128"/>
              </a:rPr>
              <a:t>年２月：政府機関</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200" dirty="0">
                <a:latin typeface="Meiryo UI" panose="020B0604030504040204" pitchFamily="50" charset="-128"/>
                <a:ea typeface="Meiryo UI" panose="020B0604030504040204" pitchFamily="50" charset="-128"/>
              </a:rPr>
              <a:t>　 本来は公開すべきではない、個人情報が含まれる電子ファイルを、外部の組織に対して電子メールで送信した。</a:t>
            </a:r>
          </a:p>
        </p:txBody>
      </p:sp>
    </p:spTree>
    <p:extLst>
      <p:ext uri="{BB962C8B-B14F-4D97-AF65-F5344CB8AC3E}">
        <p14:creationId xmlns:p14="http://schemas.microsoft.com/office/powerpoint/2010/main" val="189596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270"/>
          <p:cNvSpPr>
            <a:spLocks noChangeArrowheads="1"/>
          </p:cNvSpPr>
          <p:nvPr/>
        </p:nvSpPr>
        <p:spPr bwMode="auto">
          <a:xfrm>
            <a:off x="798513" y="6787009"/>
            <a:ext cx="5522913"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P23</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3.1.1(2) </a:t>
            </a:r>
            <a:r>
              <a:rPr lang="ja-JP" altLang="en-US" sz="900" dirty="0">
                <a:latin typeface="Meiryo UI" panose="020B0604030504040204" pitchFamily="50" charset="-128"/>
                <a:ea typeface="Meiryo UI" panose="020B0604030504040204" pitchFamily="50" charset="-128"/>
              </a:rPr>
              <a:t>情報の目的外での利用等の禁止</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職員等は、自らが担当している業務の遂行のために必要な範囲に限って、情報を利用等すること。</a:t>
            </a:r>
            <a:endParaRPr lang="en-US" altLang="ja-JP" sz="900" dirty="0">
              <a:latin typeface="Meiryo UI" panose="020B0604030504040204" pitchFamily="50" charset="-128"/>
              <a:ea typeface="Meiryo UI" panose="020B0604030504040204" pitchFamily="50" charset="-128"/>
            </a:endParaRPr>
          </a:p>
        </p:txBody>
      </p:sp>
      <p:grpSp>
        <p:nvGrpSpPr>
          <p:cNvPr id="13315" name="Group 272"/>
          <p:cNvGrpSpPr>
            <a:grpSpLocks/>
          </p:cNvGrpSpPr>
          <p:nvPr/>
        </p:nvGrpSpPr>
        <p:grpSpPr bwMode="auto">
          <a:xfrm>
            <a:off x="315913" y="234950"/>
            <a:ext cx="6273800" cy="8642350"/>
            <a:chOff x="199" y="193"/>
            <a:chExt cx="3952" cy="5444"/>
          </a:xfrm>
        </p:grpSpPr>
        <p:sp>
          <p:nvSpPr>
            <p:cNvPr id="13319" name="AutoShape 2"/>
            <p:cNvSpPr>
              <a:spLocks noChangeAspect="1" noChangeArrowheads="1" noTextEdit="1"/>
            </p:cNvSpPr>
            <p:nvPr/>
          </p:nvSpPr>
          <p:spPr bwMode="auto">
            <a:xfrm>
              <a:off x="245" y="193"/>
              <a:ext cx="3906" cy="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20" name="Rectangle 4"/>
            <p:cNvSpPr>
              <a:spLocks noChangeArrowheads="1"/>
            </p:cNvSpPr>
            <p:nvPr/>
          </p:nvSpPr>
          <p:spPr bwMode="auto">
            <a:xfrm>
              <a:off x="199" y="282"/>
              <a:ext cx="3906" cy="108"/>
            </a:xfrm>
            <a:prstGeom prst="rect">
              <a:avLst/>
            </a:prstGeom>
            <a:solidFill>
              <a:srgbClr val="E4AA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3321" name="Freeform 203"/>
            <p:cNvSpPr>
              <a:spLocks/>
            </p:cNvSpPr>
            <p:nvPr/>
          </p:nvSpPr>
          <p:spPr bwMode="auto">
            <a:xfrm>
              <a:off x="1260" y="282"/>
              <a:ext cx="1944" cy="504"/>
            </a:xfrm>
            <a:custGeom>
              <a:avLst/>
              <a:gdLst>
                <a:gd name="T0" fmla="*/ 0 w 1944"/>
                <a:gd name="T1" fmla="*/ 432 h 504"/>
                <a:gd name="T2" fmla="*/ 924 w 1944"/>
                <a:gd name="T3" fmla="*/ 0 h 504"/>
                <a:gd name="T4" fmla="*/ 1944 w 1944"/>
                <a:gd name="T5" fmla="*/ 504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3322"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18" y="193"/>
              <a:ext cx="25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Freeform 227"/>
            <p:cNvSpPr>
              <a:spLocks/>
            </p:cNvSpPr>
            <p:nvPr/>
          </p:nvSpPr>
          <p:spPr bwMode="auto">
            <a:xfrm>
              <a:off x="2036" y="199"/>
              <a:ext cx="216" cy="216"/>
            </a:xfrm>
            <a:custGeom>
              <a:avLst/>
              <a:gdLst>
                <a:gd name="T0" fmla="*/ 342900 w 216"/>
                <a:gd name="T1" fmla="*/ 171450 h 216"/>
                <a:gd name="T2" fmla="*/ 342900 w 216"/>
                <a:gd name="T3" fmla="*/ 171450 h 216"/>
                <a:gd name="T4" fmla="*/ 336550 w 216"/>
                <a:gd name="T5" fmla="*/ 206375 h 216"/>
                <a:gd name="T6" fmla="*/ 327025 w 216"/>
                <a:gd name="T7" fmla="*/ 238125 h 216"/>
                <a:gd name="T8" fmla="*/ 311150 w 216"/>
                <a:gd name="T9" fmla="*/ 266700 h 216"/>
                <a:gd name="T10" fmla="*/ 292100 w 216"/>
                <a:gd name="T11" fmla="*/ 292100 h 216"/>
                <a:gd name="T12" fmla="*/ 266700 w 216"/>
                <a:gd name="T13" fmla="*/ 314325 h 216"/>
                <a:gd name="T14" fmla="*/ 238125 w 216"/>
                <a:gd name="T15" fmla="*/ 330200 h 216"/>
                <a:gd name="T16" fmla="*/ 203200 w 216"/>
                <a:gd name="T17" fmla="*/ 339725 h 216"/>
                <a:gd name="T18" fmla="*/ 171450 w 216"/>
                <a:gd name="T19" fmla="*/ 342900 h 216"/>
                <a:gd name="T20" fmla="*/ 171450 w 216"/>
                <a:gd name="T21" fmla="*/ 342900 h 216"/>
                <a:gd name="T22" fmla="*/ 136525 w 216"/>
                <a:gd name="T23" fmla="*/ 339725 h 216"/>
                <a:gd name="T24" fmla="*/ 104775 w 216"/>
                <a:gd name="T25" fmla="*/ 330200 h 216"/>
                <a:gd name="T26" fmla="*/ 73025 w 216"/>
                <a:gd name="T27" fmla="*/ 314325 h 216"/>
                <a:gd name="T28" fmla="*/ 47625 w 216"/>
                <a:gd name="T29" fmla="*/ 292100 h 216"/>
                <a:gd name="T30" fmla="*/ 28575 w 216"/>
                <a:gd name="T31" fmla="*/ 266700 h 216"/>
                <a:gd name="T32" fmla="*/ 12700 w 216"/>
                <a:gd name="T33" fmla="*/ 238125 h 216"/>
                <a:gd name="T34" fmla="*/ 3175 w 216"/>
                <a:gd name="T35" fmla="*/ 206375 h 216"/>
                <a:gd name="T36" fmla="*/ 0 w 216"/>
                <a:gd name="T37" fmla="*/ 171450 h 216"/>
                <a:gd name="T38" fmla="*/ 0 w 216"/>
                <a:gd name="T39" fmla="*/ 171450 h 216"/>
                <a:gd name="T40" fmla="*/ 3175 w 216"/>
                <a:gd name="T41" fmla="*/ 136525 h 216"/>
                <a:gd name="T42" fmla="*/ 12700 w 216"/>
                <a:gd name="T43" fmla="*/ 104775 h 216"/>
                <a:gd name="T44" fmla="*/ 28575 w 216"/>
                <a:gd name="T45" fmla="*/ 76200 h 216"/>
                <a:gd name="T46" fmla="*/ 47625 w 216"/>
                <a:gd name="T47" fmla="*/ 50800 h 216"/>
                <a:gd name="T48" fmla="*/ 73025 w 216"/>
                <a:gd name="T49" fmla="*/ 31750 h 216"/>
                <a:gd name="T50" fmla="*/ 104775 w 216"/>
                <a:gd name="T51" fmla="*/ 15875 h 216"/>
                <a:gd name="T52" fmla="*/ 136525 w 216"/>
                <a:gd name="T53" fmla="*/ 3175 h 216"/>
                <a:gd name="T54" fmla="*/ 171450 w 216"/>
                <a:gd name="T55" fmla="*/ 0 h 216"/>
                <a:gd name="T56" fmla="*/ 171450 w 216"/>
                <a:gd name="T57" fmla="*/ 0 h 216"/>
                <a:gd name="T58" fmla="*/ 203200 w 216"/>
                <a:gd name="T59" fmla="*/ 3175 h 216"/>
                <a:gd name="T60" fmla="*/ 238125 w 216"/>
                <a:gd name="T61" fmla="*/ 15875 h 216"/>
                <a:gd name="T62" fmla="*/ 266700 w 216"/>
                <a:gd name="T63" fmla="*/ 31750 h 216"/>
                <a:gd name="T64" fmla="*/ 292100 w 216"/>
                <a:gd name="T65" fmla="*/ 50800 h 216"/>
                <a:gd name="T66" fmla="*/ 311150 w 216"/>
                <a:gd name="T67" fmla="*/ 76200 h 216"/>
                <a:gd name="T68" fmla="*/ 327025 w 216"/>
                <a:gd name="T69" fmla="*/ 104775 h 216"/>
                <a:gd name="T70" fmla="*/ 336550 w 216"/>
                <a:gd name="T71" fmla="*/ 136525 h 216"/>
                <a:gd name="T72" fmla="*/ 342900 w 216"/>
                <a:gd name="T73" fmla="*/ 171450 h 216"/>
                <a:gd name="T74" fmla="*/ 342900 w 216"/>
                <a:gd name="T75" fmla="*/ 171450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2"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20"/>
                  </a:lnTo>
                  <a:lnTo>
                    <a:pt x="66" y="10"/>
                  </a:lnTo>
                  <a:lnTo>
                    <a:pt x="86" y="2"/>
                  </a:lnTo>
                  <a:lnTo>
                    <a:pt x="108" y="0"/>
                  </a:lnTo>
                  <a:lnTo>
                    <a:pt x="128" y="2"/>
                  </a:lnTo>
                  <a:lnTo>
                    <a:pt x="150" y="10"/>
                  </a:lnTo>
                  <a:lnTo>
                    <a:pt x="168" y="20"/>
                  </a:lnTo>
                  <a:lnTo>
                    <a:pt x="184" y="32"/>
                  </a:lnTo>
                  <a:lnTo>
                    <a:pt x="196" y="48"/>
                  </a:lnTo>
                  <a:lnTo>
                    <a:pt x="206" y="66"/>
                  </a:lnTo>
                  <a:lnTo>
                    <a:pt x="212"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3324" name="Group 278"/>
            <p:cNvGrpSpPr>
              <a:grpSpLocks/>
            </p:cNvGrpSpPr>
            <p:nvPr/>
          </p:nvGrpSpPr>
          <p:grpSpPr bwMode="auto">
            <a:xfrm>
              <a:off x="480" y="5182"/>
              <a:ext cx="3648" cy="422"/>
              <a:chOff x="480" y="4910"/>
              <a:chExt cx="3648" cy="422"/>
            </a:xfrm>
          </p:grpSpPr>
          <p:sp>
            <p:nvSpPr>
              <p:cNvPr id="13453" name="Line 5"/>
              <p:cNvSpPr>
                <a:spLocks noChangeShapeType="1"/>
              </p:cNvSpPr>
              <p:nvPr/>
            </p:nvSpPr>
            <p:spPr bwMode="auto">
              <a:xfrm>
                <a:off x="4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4" name="Line 6"/>
              <p:cNvSpPr>
                <a:spLocks noChangeShapeType="1"/>
              </p:cNvSpPr>
              <p:nvPr/>
            </p:nvSpPr>
            <p:spPr bwMode="auto">
              <a:xfrm>
                <a:off x="5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5" name="Line 7"/>
              <p:cNvSpPr>
                <a:spLocks noChangeShapeType="1"/>
              </p:cNvSpPr>
              <p:nvPr/>
            </p:nvSpPr>
            <p:spPr bwMode="auto">
              <a:xfrm>
                <a:off x="5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6" name="Line 8"/>
              <p:cNvSpPr>
                <a:spLocks noChangeShapeType="1"/>
              </p:cNvSpPr>
              <p:nvPr/>
            </p:nvSpPr>
            <p:spPr bwMode="auto">
              <a:xfrm>
                <a:off x="6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7" name="Line 9"/>
              <p:cNvSpPr>
                <a:spLocks noChangeShapeType="1"/>
              </p:cNvSpPr>
              <p:nvPr/>
            </p:nvSpPr>
            <p:spPr bwMode="auto">
              <a:xfrm>
                <a:off x="7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8" name="Line 10"/>
              <p:cNvSpPr>
                <a:spLocks noChangeShapeType="1"/>
              </p:cNvSpPr>
              <p:nvPr/>
            </p:nvSpPr>
            <p:spPr bwMode="auto">
              <a:xfrm>
                <a:off x="7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59" name="Line 11"/>
              <p:cNvSpPr>
                <a:spLocks noChangeShapeType="1"/>
              </p:cNvSpPr>
              <p:nvPr/>
            </p:nvSpPr>
            <p:spPr bwMode="auto">
              <a:xfrm>
                <a:off x="8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0" name="Line 12"/>
              <p:cNvSpPr>
                <a:spLocks noChangeShapeType="1"/>
              </p:cNvSpPr>
              <p:nvPr/>
            </p:nvSpPr>
            <p:spPr bwMode="auto">
              <a:xfrm>
                <a:off x="8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1" name="Line 13"/>
              <p:cNvSpPr>
                <a:spLocks noChangeShapeType="1"/>
              </p:cNvSpPr>
              <p:nvPr/>
            </p:nvSpPr>
            <p:spPr bwMode="auto">
              <a:xfrm>
                <a:off x="9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2" name="Line 14"/>
              <p:cNvSpPr>
                <a:spLocks noChangeShapeType="1"/>
              </p:cNvSpPr>
              <p:nvPr/>
            </p:nvSpPr>
            <p:spPr bwMode="auto">
              <a:xfrm>
                <a:off x="9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3" name="Line 15"/>
              <p:cNvSpPr>
                <a:spLocks noChangeShapeType="1"/>
              </p:cNvSpPr>
              <p:nvPr/>
            </p:nvSpPr>
            <p:spPr bwMode="auto">
              <a:xfrm>
                <a:off x="10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4" name="Line 16"/>
              <p:cNvSpPr>
                <a:spLocks noChangeShapeType="1"/>
              </p:cNvSpPr>
              <p:nvPr/>
            </p:nvSpPr>
            <p:spPr bwMode="auto">
              <a:xfrm>
                <a:off x="10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5" name="Line 17"/>
              <p:cNvSpPr>
                <a:spLocks noChangeShapeType="1"/>
              </p:cNvSpPr>
              <p:nvPr/>
            </p:nvSpPr>
            <p:spPr bwMode="auto">
              <a:xfrm>
                <a:off x="11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6" name="Line 18"/>
              <p:cNvSpPr>
                <a:spLocks noChangeShapeType="1"/>
              </p:cNvSpPr>
              <p:nvPr/>
            </p:nvSpPr>
            <p:spPr bwMode="auto">
              <a:xfrm>
                <a:off x="12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7" name="Line 19"/>
              <p:cNvSpPr>
                <a:spLocks noChangeShapeType="1"/>
              </p:cNvSpPr>
              <p:nvPr/>
            </p:nvSpPr>
            <p:spPr bwMode="auto">
              <a:xfrm>
                <a:off x="12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8" name="Line 20"/>
              <p:cNvSpPr>
                <a:spLocks noChangeShapeType="1"/>
              </p:cNvSpPr>
              <p:nvPr/>
            </p:nvSpPr>
            <p:spPr bwMode="auto">
              <a:xfrm>
                <a:off x="13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69" name="Line 21"/>
              <p:cNvSpPr>
                <a:spLocks noChangeShapeType="1"/>
              </p:cNvSpPr>
              <p:nvPr/>
            </p:nvSpPr>
            <p:spPr bwMode="auto">
              <a:xfrm>
                <a:off x="137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0" name="Line 22"/>
              <p:cNvSpPr>
                <a:spLocks noChangeShapeType="1"/>
              </p:cNvSpPr>
              <p:nvPr/>
            </p:nvSpPr>
            <p:spPr bwMode="auto">
              <a:xfrm>
                <a:off x="143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1" name="Line 23"/>
              <p:cNvSpPr>
                <a:spLocks noChangeShapeType="1"/>
              </p:cNvSpPr>
              <p:nvPr/>
            </p:nvSpPr>
            <p:spPr bwMode="auto">
              <a:xfrm>
                <a:off x="148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2" name="Line 24"/>
              <p:cNvSpPr>
                <a:spLocks noChangeShapeType="1"/>
              </p:cNvSpPr>
              <p:nvPr/>
            </p:nvSpPr>
            <p:spPr bwMode="auto">
              <a:xfrm>
                <a:off x="154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3" name="Line 25"/>
              <p:cNvSpPr>
                <a:spLocks noChangeShapeType="1"/>
              </p:cNvSpPr>
              <p:nvPr/>
            </p:nvSpPr>
            <p:spPr bwMode="auto">
              <a:xfrm>
                <a:off x="160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4" name="Line 26"/>
              <p:cNvSpPr>
                <a:spLocks noChangeShapeType="1"/>
              </p:cNvSpPr>
              <p:nvPr/>
            </p:nvSpPr>
            <p:spPr bwMode="auto">
              <a:xfrm>
                <a:off x="165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5" name="Line 27"/>
              <p:cNvSpPr>
                <a:spLocks noChangeShapeType="1"/>
              </p:cNvSpPr>
              <p:nvPr/>
            </p:nvSpPr>
            <p:spPr bwMode="auto">
              <a:xfrm>
                <a:off x="171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6" name="Line 28"/>
              <p:cNvSpPr>
                <a:spLocks noChangeShapeType="1"/>
              </p:cNvSpPr>
              <p:nvPr/>
            </p:nvSpPr>
            <p:spPr bwMode="auto">
              <a:xfrm>
                <a:off x="176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7" name="Line 29"/>
              <p:cNvSpPr>
                <a:spLocks noChangeShapeType="1"/>
              </p:cNvSpPr>
              <p:nvPr/>
            </p:nvSpPr>
            <p:spPr bwMode="auto">
              <a:xfrm>
                <a:off x="182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8" name="Line 30"/>
              <p:cNvSpPr>
                <a:spLocks noChangeShapeType="1"/>
              </p:cNvSpPr>
              <p:nvPr/>
            </p:nvSpPr>
            <p:spPr bwMode="auto">
              <a:xfrm>
                <a:off x="18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79" name="Line 31"/>
              <p:cNvSpPr>
                <a:spLocks noChangeShapeType="1"/>
              </p:cNvSpPr>
              <p:nvPr/>
            </p:nvSpPr>
            <p:spPr bwMode="auto">
              <a:xfrm>
                <a:off x="19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0" name="Line 32"/>
              <p:cNvSpPr>
                <a:spLocks noChangeShapeType="1"/>
              </p:cNvSpPr>
              <p:nvPr/>
            </p:nvSpPr>
            <p:spPr bwMode="auto">
              <a:xfrm>
                <a:off x="19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1" name="Line 33"/>
              <p:cNvSpPr>
                <a:spLocks noChangeShapeType="1"/>
              </p:cNvSpPr>
              <p:nvPr/>
            </p:nvSpPr>
            <p:spPr bwMode="auto">
              <a:xfrm>
                <a:off x="20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2" name="Line 34"/>
              <p:cNvSpPr>
                <a:spLocks noChangeShapeType="1"/>
              </p:cNvSpPr>
              <p:nvPr/>
            </p:nvSpPr>
            <p:spPr bwMode="auto">
              <a:xfrm>
                <a:off x="21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3" name="Line 35"/>
              <p:cNvSpPr>
                <a:spLocks noChangeShapeType="1"/>
              </p:cNvSpPr>
              <p:nvPr/>
            </p:nvSpPr>
            <p:spPr bwMode="auto">
              <a:xfrm>
                <a:off x="21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4" name="Line 36"/>
              <p:cNvSpPr>
                <a:spLocks noChangeShapeType="1"/>
              </p:cNvSpPr>
              <p:nvPr/>
            </p:nvSpPr>
            <p:spPr bwMode="auto">
              <a:xfrm>
                <a:off x="22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5" name="Line 37"/>
              <p:cNvSpPr>
                <a:spLocks noChangeShapeType="1"/>
              </p:cNvSpPr>
              <p:nvPr/>
            </p:nvSpPr>
            <p:spPr bwMode="auto">
              <a:xfrm>
                <a:off x="22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6" name="Line 38"/>
              <p:cNvSpPr>
                <a:spLocks noChangeShapeType="1"/>
              </p:cNvSpPr>
              <p:nvPr/>
            </p:nvSpPr>
            <p:spPr bwMode="auto">
              <a:xfrm>
                <a:off x="23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7" name="Line 39"/>
              <p:cNvSpPr>
                <a:spLocks noChangeShapeType="1"/>
              </p:cNvSpPr>
              <p:nvPr/>
            </p:nvSpPr>
            <p:spPr bwMode="auto">
              <a:xfrm>
                <a:off x="23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8" name="Line 40"/>
              <p:cNvSpPr>
                <a:spLocks noChangeShapeType="1"/>
              </p:cNvSpPr>
              <p:nvPr/>
            </p:nvSpPr>
            <p:spPr bwMode="auto">
              <a:xfrm>
                <a:off x="24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89" name="Line 41"/>
              <p:cNvSpPr>
                <a:spLocks noChangeShapeType="1"/>
              </p:cNvSpPr>
              <p:nvPr/>
            </p:nvSpPr>
            <p:spPr bwMode="auto">
              <a:xfrm>
                <a:off x="24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0" name="Line 42"/>
              <p:cNvSpPr>
                <a:spLocks noChangeShapeType="1"/>
              </p:cNvSpPr>
              <p:nvPr/>
            </p:nvSpPr>
            <p:spPr bwMode="auto">
              <a:xfrm>
                <a:off x="25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1" name="Line 43"/>
              <p:cNvSpPr>
                <a:spLocks noChangeShapeType="1"/>
              </p:cNvSpPr>
              <p:nvPr/>
            </p:nvSpPr>
            <p:spPr bwMode="auto">
              <a:xfrm>
                <a:off x="26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2" name="Line 44"/>
              <p:cNvSpPr>
                <a:spLocks noChangeShapeType="1"/>
              </p:cNvSpPr>
              <p:nvPr/>
            </p:nvSpPr>
            <p:spPr bwMode="auto">
              <a:xfrm>
                <a:off x="26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3" name="Line 45"/>
              <p:cNvSpPr>
                <a:spLocks noChangeShapeType="1"/>
              </p:cNvSpPr>
              <p:nvPr/>
            </p:nvSpPr>
            <p:spPr bwMode="auto">
              <a:xfrm>
                <a:off x="27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4" name="Line 46"/>
              <p:cNvSpPr>
                <a:spLocks noChangeShapeType="1"/>
              </p:cNvSpPr>
              <p:nvPr/>
            </p:nvSpPr>
            <p:spPr bwMode="auto">
              <a:xfrm>
                <a:off x="277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5" name="Line 47"/>
              <p:cNvSpPr>
                <a:spLocks noChangeShapeType="1"/>
              </p:cNvSpPr>
              <p:nvPr/>
            </p:nvSpPr>
            <p:spPr bwMode="auto">
              <a:xfrm>
                <a:off x="283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6" name="Line 48"/>
              <p:cNvSpPr>
                <a:spLocks noChangeShapeType="1"/>
              </p:cNvSpPr>
              <p:nvPr/>
            </p:nvSpPr>
            <p:spPr bwMode="auto">
              <a:xfrm>
                <a:off x="288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7" name="Line 49"/>
              <p:cNvSpPr>
                <a:spLocks noChangeShapeType="1"/>
              </p:cNvSpPr>
              <p:nvPr/>
            </p:nvSpPr>
            <p:spPr bwMode="auto">
              <a:xfrm>
                <a:off x="294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8" name="Line 50"/>
              <p:cNvSpPr>
                <a:spLocks noChangeShapeType="1"/>
              </p:cNvSpPr>
              <p:nvPr/>
            </p:nvSpPr>
            <p:spPr bwMode="auto">
              <a:xfrm>
                <a:off x="300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99" name="Line 51"/>
              <p:cNvSpPr>
                <a:spLocks noChangeShapeType="1"/>
              </p:cNvSpPr>
              <p:nvPr/>
            </p:nvSpPr>
            <p:spPr bwMode="auto">
              <a:xfrm>
                <a:off x="305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0" name="Line 52"/>
              <p:cNvSpPr>
                <a:spLocks noChangeShapeType="1"/>
              </p:cNvSpPr>
              <p:nvPr/>
            </p:nvSpPr>
            <p:spPr bwMode="auto">
              <a:xfrm>
                <a:off x="311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1" name="Line 53"/>
              <p:cNvSpPr>
                <a:spLocks noChangeShapeType="1"/>
              </p:cNvSpPr>
              <p:nvPr/>
            </p:nvSpPr>
            <p:spPr bwMode="auto">
              <a:xfrm>
                <a:off x="316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2" name="Line 54"/>
              <p:cNvSpPr>
                <a:spLocks noChangeShapeType="1"/>
              </p:cNvSpPr>
              <p:nvPr/>
            </p:nvSpPr>
            <p:spPr bwMode="auto">
              <a:xfrm>
                <a:off x="322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3" name="Line 55"/>
              <p:cNvSpPr>
                <a:spLocks noChangeShapeType="1"/>
              </p:cNvSpPr>
              <p:nvPr/>
            </p:nvSpPr>
            <p:spPr bwMode="auto">
              <a:xfrm>
                <a:off x="32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4" name="Line 56"/>
              <p:cNvSpPr>
                <a:spLocks noChangeShapeType="1"/>
              </p:cNvSpPr>
              <p:nvPr/>
            </p:nvSpPr>
            <p:spPr bwMode="auto">
              <a:xfrm>
                <a:off x="33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5" name="Line 57"/>
              <p:cNvSpPr>
                <a:spLocks noChangeShapeType="1"/>
              </p:cNvSpPr>
              <p:nvPr/>
            </p:nvSpPr>
            <p:spPr bwMode="auto">
              <a:xfrm>
                <a:off x="33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6" name="Line 58"/>
              <p:cNvSpPr>
                <a:spLocks noChangeShapeType="1"/>
              </p:cNvSpPr>
              <p:nvPr/>
            </p:nvSpPr>
            <p:spPr bwMode="auto">
              <a:xfrm>
                <a:off x="34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7" name="Line 59"/>
              <p:cNvSpPr>
                <a:spLocks noChangeShapeType="1"/>
              </p:cNvSpPr>
              <p:nvPr/>
            </p:nvSpPr>
            <p:spPr bwMode="auto">
              <a:xfrm>
                <a:off x="35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8" name="Line 60"/>
              <p:cNvSpPr>
                <a:spLocks noChangeShapeType="1"/>
              </p:cNvSpPr>
              <p:nvPr/>
            </p:nvSpPr>
            <p:spPr bwMode="auto">
              <a:xfrm>
                <a:off x="35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09" name="Line 61"/>
              <p:cNvSpPr>
                <a:spLocks noChangeShapeType="1"/>
              </p:cNvSpPr>
              <p:nvPr/>
            </p:nvSpPr>
            <p:spPr bwMode="auto">
              <a:xfrm>
                <a:off x="36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0" name="Line 62"/>
              <p:cNvSpPr>
                <a:spLocks noChangeShapeType="1"/>
              </p:cNvSpPr>
              <p:nvPr/>
            </p:nvSpPr>
            <p:spPr bwMode="auto">
              <a:xfrm>
                <a:off x="36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1" name="Line 63"/>
              <p:cNvSpPr>
                <a:spLocks noChangeShapeType="1"/>
              </p:cNvSpPr>
              <p:nvPr/>
            </p:nvSpPr>
            <p:spPr bwMode="auto">
              <a:xfrm>
                <a:off x="37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2" name="Line 64"/>
              <p:cNvSpPr>
                <a:spLocks noChangeShapeType="1"/>
              </p:cNvSpPr>
              <p:nvPr/>
            </p:nvSpPr>
            <p:spPr bwMode="auto">
              <a:xfrm>
                <a:off x="37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3" name="Line 65"/>
              <p:cNvSpPr>
                <a:spLocks noChangeShapeType="1"/>
              </p:cNvSpPr>
              <p:nvPr/>
            </p:nvSpPr>
            <p:spPr bwMode="auto">
              <a:xfrm>
                <a:off x="38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4" name="Line 66"/>
              <p:cNvSpPr>
                <a:spLocks noChangeShapeType="1"/>
              </p:cNvSpPr>
              <p:nvPr/>
            </p:nvSpPr>
            <p:spPr bwMode="auto">
              <a:xfrm>
                <a:off x="38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5" name="Line 67"/>
              <p:cNvSpPr>
                <a:spLocks noChangeShapeType="1"/>
              </p:cNvSpPr>
              <p:nvPr/>
            </p:nvSpPr>
            <p:spPr bwMode="auto">
              <a:xfrm>
                <a:off x="39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6" name="Line 68"/>
              <p:cNvSpPr>
                <a:spLocks noChangeShapeType="1"/>
              </p:cNvSpPr>
              <p:nvPr/>
            </p:nvSpPr>
            <p:spPr bwMode="auto">
              <a:xfrm>
                <a:off x="40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7" name="Line 69"/>
              <p:cNvSpPr>
                <a:spLocks noChangeShapeType="1"/>
              </p:cNvSpPr>
              <p:nvPr/>
            </p:nvSpPr>
            <p:spPr bwMode="auto">
              <a:xfrm>
                <a:off x="40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8" name="Line 70"/>
              <p:cNvSpPr>
                <a:spLocks noChangeShapeType="1"/>
              </p:cNvSpPr>
              <p:nvPr/>
            </p:nvSpPr>
            <p:spPr bwMode="auto">
              <a:xfrm>
                <a:off x="41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19" name="Line 137"/>
              <p:cNvSpPr>
                <a:spLocks noChangeShapeType="1"/>
              </p:cNvSpPr>
              <p:nvPr/>
            </p:nvSpPr>
            <p:spPr bwMode="auto">
              <a:xfrm>
                <a:off x="4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0" name="Line 138"/>
              <p:cNvSpPr>
                <a:spLocks noChangeShapeType="1"/>
              </p:cNvSpPr>
              <p:nvPr/>
            </p:nvSpPr>
            <p:spPr bwMode="auto">
              <a:xfrm>
                <a:off x="5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1" name="Line 139"/>
              <p:cNvSpPr>
                <a:spLocks noChangeShapeType="1"/>
              </p:cNvSpPr>
              <p:nvPr/>
            </p:nvSpPr>
            <p:spPr bwMode="auto">
              <a:xfrm>
                <a:off x="5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2" name="Line 140"/>
              <p:cNvSpPr>
                <a:spLocks noChangeShapeType="1"/>
              </p:cNvSpPr>
              <p:nvPr/>
            </p:nvSpPr>
            <p:spPr bwMode="auto">
              <a:xfrm>
                <a:off x="6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3" name="Line 141"/>
              <p:cNvSpPr>
                <a:spLocks noChangeShapeType="1"/>
              </p:cNvSpPr>
              <p:nvPr/>
            </p:nvSpPr>
            <p:spPr bwMode="auto">
              <a:xfrm>
                <a:off x="7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4" name="Line 142"/>
              <p:cNvSpPr>
                <a:spLocks noChangeShapeType="1"/>
              </p:cNvSpPr>
              <p:nvPr/>
            </p:nvSpPr>
            <p:spPr bwMode="auto">
              <a:xfrm>
                <a:off x="7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5" name="Line 143"/>
              <p:cNvSpPr>
                <a:spLocks noChangeShapeType="1"/>
              </p:cNvSpPr>
              <p:nvPr/>
            </p:nvSpPr>
            <p:spPr bwMode="auto">
              <a:xfrm>
                <a:off x="8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6" name="Line 144"/>
              <p:cNvSpPr>
                <a:spLocks noChangeShapeType="1"/>
              </p:cNvSpPr>
              <p:nvPr/>
            </p:nvSpPr>
            <p:spPr bwMode="auto">
              <a:xfrm>
                <a:off x="8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7" name="Line 145"/>
              <p:cNvSpPr>
                <a:spLocks noChangeShapeType="1"/>
              </p:cNvSpPr>
              <p:nvPr/>
            </p:nvSpPr>
            <p:spPr bwMode="auto">
              <a:xfrm>
                <a:off x="9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8" name="Line 146"/>
              <p:cNvSpPr>
                <a:spLocks noChangeShapeType="1"/>
              </p:cNvSpPr>
              <p:nvPr/>
            </p:nvSpPr>
            <p:spPr bwMode="auto">
              <a:xfrm>
                <a:off x="9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29" name="Line 147"/>
              <p:cNvSpPr>
                <a:spLocks noChangeShapeType="1"/>
              </p:cNvSpPr>
              <p:nvPr/>
            </p:nvSpPr>
            <p:spPr bwMode="auto">
              <a:xfrm>
                <a:off x="10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0" name="Line 148"/>
              <p:cNvSpPr>
                <a:spLocks noChangeShapeType="1"/>
              </p:cNvSpPr>
              <p:nvPr/>
            </p:nvSpPr>
            <p:spPr bwMode="auto">
              <a:xfrm>
                <a:off x="10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1" name="Line 149"/>
              <p:cNvSpPr>
                <a:spLocks noChangeShapeType="1"/>
              </p:cNvSpPr>
              <p:nvPr/>
            </p:nvSpPr>
            <p:spPr bwMode="auto">
              <a:xfrm>
                <a:off x="11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2" name="Line 150"/>
              <p:cNvSpPr>
                <a:spLocks noChangeShapeType="1"/>
              </p:cNvSpPr>
              <p:nvPr/>
            </p:nvSpPr>
            <p:spPr bwMode="auto">
              <a:xfrm>
                <a:off x="12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3" name="Line 151"/>
              <p:cNvSpPr>
                <a:spLocks noChangeShapeType="1"/>
              </p:cNvSpPr>
              <p:nvPr/>
            </p:nvSpPr>
            <p:spPr bwMode="auto">
              <a:xfrm>
                <a:off x="12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4" name="Line 152"/>
              <p:cNvSpPr>
                <a:spLocks noChangeShapeType="1"/>
              </p:cNvSpPr>
              <p:nvPr/>
            </p:nvSpPr>
            <p:spPr bwMode="auto">
              <a:xfrm>
                <a:off x="13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5" name="Line 153"/>
              <p:cNvSpPr>
                <a:spLocks noChangeShapeType="1"/>
              </p:cNvSpPr>
              <p:nvPr/>
            </p:nvSpPr>
            <p:spPr bwMode="auto">
              <a:xfrm>
                <a:off x="137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6" name="Line 154"/>
              <p:cNvSpPr>
                <a:spLocks noChangeShapeType="1"/>
              </p:cNvSpPr>
              <p:nvPr/>
            </p:nvSpPr>
            <p:spPr bwMode="auto">
              <a:xfrm>
                <a:off x="143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7" name="Line 155"/>
              <p:cNvSpPr>
                <a:spLocks noChangeShapeType="1"/>
              </p:cNvSpPr>
              <p:nvPr/>
            </p:nvSpPr>
            <p:spPr bwMode="auto">
              <a:xfrm>
                <a:off x="148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8" name="Line 156"/>
              <p:cNvSpPr>
                <a:spLocks noChangeShapeType="1"/>
              </p:cNvSpPr>
              <p:nvPr/>
            </p:nvSpPr>
            <p:spPr bwMode="auto">
              <a:xfrm>
                <a:off x="154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39" name="Line 157"/>
              <p:cNvSpPr>
                <a:spLocks noChangeShapeType="1"/>
              </p:cNvSpPr>
              <p:nvPr/>
            </p:nvSpPr>
            <p:spPr bwMode="auto">
              <a:xfrm>
                <a:off x="160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0" name="Line 158"/>
              <p:cNvSpPr>
                <a:spLocks noChangeShapeType="1"/>
              </p:cNvSpPr>
              <p:nvPr/>
            </p:nvSpPr>
            <p:spPr bwMode="auto">
              <a:xfrm>
                <a:off x="165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1" name="Line 159"/>
              <p:cNvSpPr>
                <a:spLocks noChangeShapeType="1"/>
              </p:cNvSpPr>
              <p:nvPr/>
            </p:nvSpPr>
            <p:spPr bwMode="auto">
              <a:xfrm>
                <a:off x="171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2" name="Line 160"/>
              <p:cNvSpPr>
                <a:spLocks noChangeShapeType="1"/>
              </p:cNvSpPr>
              <p:nvPr/>
            </p:nvSpPr>
            <p:spPr bwMode="auto">
              <a:xfrm>
                <a:off x="176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3" name="Line 161"/>
              <p:cNvSpPr>
                <a:spLocks noChangeShapeType="1"/>
              </p:cNvSpPr>
              <p:nvPr/>
            </p:nvSpPr>
            <p:spPr bwMode="auto">
              <a:xfrm>
                <a:off x="182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4" name="Line 162"/>
              <p:cNvSpPr>
                <a:spLocks noChangeShapeType="1"/>
              </p:cNvSpPr>
              <p:nvPr/>
            </p:nvSpPr>
            <p:spPr bwMode="auto">
              <a:xfrm>
                <a:off x="18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5" name="Line 163"/>
              <p:cNvSpPr>
                <a:spLocks noChangeShapeType="1"/>
              </p:cNvSpPr>
              <p:nvPr/>
            </p:nvSpPr>
            <p:spPr bwMode="auto">
              <a:xfrm>
                <a:off x="19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6" name="Line 164"/>
              <p:cNvSpPr>
                <a:spLocks noChangeShapeType="1"/>
              </p:cNvSpPr>
              <p:nvPr/>
            </p:nvSpPr>
            <p:spPr bwMode="auto">
              <a:xfrm>
                <a:off x="19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7" name="Line 165"/>
              <p:cNvSpPr>
                <a:spLocks noChangeShapeType="1"/>
              </p:cNvSpPr>
              <p:nvPr/>
            </p:nvSpPr>
            <p:spPr bwMode="auto">
              <a:xfrm>
                <a:off x="20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8" name="Line 166"/>
              <p:cNvSpPr>
                <a:spLocks noChangeShapeType="1"/>
              </p:cNvSpPr>
              <p:nvPr/>
            </p:nvSpPr>
            <p:spPr bwMode="auto">
              <a:xfrm>
                <a:off x="21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49" name="Line 167"/>
              <p:cNvSpPr>
                <a:spLocks noChangeShapeType="1"/>
              </p:cNvSpPr>
              <p:nvPr/>
            </p:nvSpPr>
            <p:spPr bwMode="auto">
              <a:xfrm>
                <a:off x="21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0" name="Line 168"/>
              <p:cNvSpPr>
                <a:spLocks noChangeShapeType="1"/>
              </p:cNvSpPr>
              <p:nvPr/>
            </p:nvSpPr>
            <p:spPr bwMode="auto">
              <a:xfrm>
                <a:off x="22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1" name="Line 169"/>
              <p:cNvSpPr>
                <a:spLocks noChangeShapeType="1"/>
              </p:cNvSpPr>
              <p:nvPr/>
            </p:nvSpPr>
            <p:spPr bwMode="auto">
              <a:xfrm>
                <a:off x="22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2" name="Line 170"/>
              <p:cNvSpPr>
                <a:spLocks noChangeShapeType="1"/>
              </p:cNvSpPr>
              <p:nvPr/>
            </p:nvSpPr>
            <p:spPr bwMode="auto">
              <a:xfrm>
                <a:off x="23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3" name="Line 171"/>
              <p:cNvSpPr>
                <a:spLocks noChangeShapeType="1"/>
              </p:cNvSpPr>
              <p:nvPr/>
            </p:nvSpPr>
            <p:spPr bwMode="auto">
              <a:xfrm>
                <a:off x="23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4" name="Line 172"/>
              <p:cNvSpPr>
                <a:spLocks noChangeShapeType="1"/>
              </p:cNvSpPr>
              <p:nvPr/>
            </p:nvSpPr>
            <p:spPr bwMode="auto">
              <a:xfrm>
                <a:off x="24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5" name="Line 173"/>
              <p:cNvSpPr>
                <a:spLocks noChangeShapeType="1"/>
              </p:cNvSpPr>
              <p:nvPr/>
            </p:nvSpPr>
            <p:spPr bwMode="auto">
              <a:xfrm>
                <a:off x="24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6" name="Line 174"/>
              <p:cNvSpPr>
                <a:spLocks noChangeShapeType="1"/>
              </p:cNvSpPr>
              <p:nvPr/>
            </p:nvSpPr>
            <p:spPr bwMode="auto">
              <a:xfrm>
                <a:off x="25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7" name="Line 175"/>
              <p:cNvSpPr>
                <a:spLocks noChangeShapeType="1"/>
              </p:cNvSpPr>
              <p:nvPr/>
            </p:nvSpPr>
            <p:spPr bwMode="auto">
              <a:xfrm>
                <a:off x="26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8" name="Line 176"/>
              <p:cNvSpPr>
                <a:spLocks noChangeShapeType="1"/>
              </p:cNvSpPr>
              <p:nvPr/>
            </p:nvSpPr>
            <p:spPr bwMode="auto">
              <a:xfrm>
                <a:off x="26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59" name="Line 177"/>
              <p:cNvSpPr>
                <a:spLocks noChangeShapeType="1"/>
              </p:cNvSpPr>
              <p:nvPr/>
            </p:nvSpPr>
            <p:spPr bwMode="auto">
              <a:xfrm>
                <a:off x="27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0" name="Line 178"/>
              <p:cNvSpPr>
                <a:spLocks noChangeShapeType="1"/>
              </p:cNvSpPr>
              <p:nvPr/>
            </p:nvSpPr>
            <p:spPr bwMode="auto">
              <a:xfrm>
                <a:off x="277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1" name="Line 179"/>
              <p:cNvSpPr>
                <a:spLocks noChangeShapeType="1"/>
              </p:cNvSpPr>
              <p:nvPr/>
            </p:nvSpPr>
            <p:spPr bwMode="auto">
              <a:xfrm>
                <a:off x="283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2" name="Line 180"/>
              <p:cNvSpPr>
                <a:spLocks noChangeShapeType="1"/>
              </p:cNvSpPr>
              <p:nvPr/>
            </p:nvSpPr>
            <p:spPr bwMode="auto">
              <a:xfrm>
                <a:off x="288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3" name="Line 181"/>
              <p:cNvSpPr>
                <a:spLocks noChangeShapeType="1"/>
              </p:cNvSpPr>
              <p:nvPr/>
            </p:nvSpPr>
            <p:spPr bwMode="auto">
              <a:xfrm>
                <a:off x="294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4" name="Line 182"/>
              <p:cNvSpPr>
                <a:spLocks noChangeShapeType="1"/>
              </p:cNvSpPr>
              <p:nvPr/>
            </p:nvSpPr>
            <p:spPr bwMode="auto">
              <a:xfrm>
                <a:off x="300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5" name="Line 183"/>
              <p:cNvSpPr>
                <a:spLocks noChangeShapeType="1"/>
              </p:cNvSpPr>
              <p:nvPr/>
            </p:nvSpPr>
            <p:spPr bwMode="auto">
              <a:xfrm>
                <a:off x="305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6" name="Line 184"/>
              <p:cNvSpPr>
                <a:spLocks noChangeShapeType="1"/>
              </p:cNvSpPr>
              <p:nvPr/>
            </p:nvSpPr>
            <p:spPr bwMode="auto">
              <a:xfrm>
                <a:off x="311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7" name="Line 185"/>
              <p:cNvSpPr>
                <a:spLocks noChangeShapeType="1"/>
              </p:cNvSpPr>
              <p:nvPr/>
            </p:nvSpPr>
            <p:spPr bwMode="auto">
              <a:xfrm>
                <a:off x="316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8" name="Line 186"/>
              <p:cNvSpPr>
                <a:spLocks noChangeShapeType="1"/>
              </p:cNvSpPr>
              <p:nvPr/>
            </p:nvSpPr>
            <p:spPr bwMode="auto">
              <a:xfrm>
                <a:off x="322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69" name="Line 187"/>
              <p:cNvSpPr>
                <a:spLocks noChangeShapeType="1"/>
              </p:cNvSpPr>
              <p:nvPr/>
            </p:nvSpPr>
            <p:spPr bwMode="auto">
              <a:xfrm>
                <a:off x="32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0" name="Line 188"/>
              <p:cNvSpPr>
                <a:spLocks noChangeShapeType="1"/>
              </p:cNvSpPr>
              <p:nvPr/>
            </p:nvSpPr>
            <p:spPr bwMode="auto">
              <a:xfrm>
                <a:off x="33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1" name="Line 189"/>
              <p:cNvSpPr>
                <a:spLocks noChangeShapeType="1"/>
              </p:cNvSpPr>
              <p:nvPr/>
            </p:nvSpPr>
            <p:spPr bwMode="auto">
              <a:xfrm>
                <a:off x="33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2" name="Line 190"/>
              <p:cNvSpPr>
                <a:spLocks noChangeShapeType="1"/>
              </p:cNvSpPr>
              <p:nvPr/>
            </p:nvSpPr>
            <p:spPr bwMode="auto">
              <a:xfrm>
                <a:off x="34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3" name="Line 191"/>
              <p:cNvSpPr>
                <a:spLocks noChangeShapeType="1"/>
              </p:cNvSpPr>
              <p:nvPr/>
            </p:nvSpPr>
            <p:spPr bwMode="auto">
              <a:xfrm>
                <a:off x="35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4" name="Line 192"/>
              <p:cNvSpPr>
                <a:spLocks noChangeShapeType="1"/>
              </p:cNvSpPr>
              <p:nvPr/>
            </p:nvSpPr>
            <p:spPr bwMode="auto">
              <a:xfrm>
                <a:off x="35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5" name="Line 193"/>
              <p:cNvSpPr>
                <a:spLocks noChangeShapeType="1"/>
              </p:cNvSpPr>
              <p:nvPr/>
            </p:nvSpPr>
            <p:spPr bwMode="auto">
              <a:xfrm>
                <a:off x="36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6" name="Line 194"/>
              <p:cNvSpPr>
                <a:spLocks noChangeShapeType="1"/>
              </p:cNvSpPr>
              <p:nvPr/>
            </p:nvSpPr>
            <p:spPr bwMode="auto">
              <a:xfrm>
                <a:off x="36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7" name="Line 195"/>
              <p:cNvSpPr>
                <a:spLocks noChangeShapeType="1"/>
              </p:cNvSpPr>
              <p:nvPr/>
            </p:nvSpPr>
            <p:spPr bwMode="auto">
              <a:xfrm>
                <a:off x="37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8" name="Line 196"/>
              <p:cNvSpPr>
                <a:spLocks noChangeShapeType="1"/>
              </p:cNvSpPr>
              <p:nvPr/>
            </p:nvSpPr>
            <p:spPr bwMode="auto">
              <a:xfrm>
                <a:off x="37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79" name="Line 197"/>
              <p:cNvSpPr>
                <a:spLocks noChangeShapeType="1"/>
              </p:cNvSpPr>
              <p:nvPr/>
            </p:nvSpPr>
            <p:spPr bwMode="auto">
              <a:xfrm>
                <a:off x="38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0" name="Line 198"/>
              <p:cNvSpPr>
                <a:spLocks noChangeShapeType="1"/>
              </p:cNvSpPr>
              <p:nvPr/>
            </p:nvSpPr>
            <p:spPr bwMode="auto">
              <a:xfrm>
                <a:off x="38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1" name="Line 199"/>
              <p:cNvSpPr>
                <a:spLocks noChangeShapeType="1"/>
              </p:cNvSpPr>
              <p:nvPr/>
            </p:nvSpPr>
            <p:spPr bwMode="auto">
              <a:xfrm>
                <a:off x="39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2" name="Line 200"/>
              <p:cNvSpPr>
                <a:spLocks noChangeShapeType="1"/>
              </p:cNvSpPr>
              <p:nvPr/>
            </p:nvSpPr>
            <p:spPr bwMode="auto">
              <a:xfrm>
                <a:off x="40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3" name="Line 201"/>
              <p:cNvSpPr>
                <a:spLocks noChangeShapeType="1"/>
              </p:cNvSpPr>
              <p:nvPr/>
            </p:nvSpPr>
            <p:spPr bwMode="auto">
              <a:xfrm>
                <a:off x="40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4" name="Line 202"/>
              <p:cNvSpPr>
                <a:spLocks noChangeShapeType="1"/>
              </p:cNvSpPr>
              <p:nvPr/>
            </p:nvSpPr>
            <p:spPr bwMode="auto">
              <a:xfrm>
                <a:off x="41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3585" name="Group 228"/>
              <p:cNvGrpSpPr>
                <a:grpSpLocks/>
              </p:cNvGrpSpPr>
              <p:nvPr/>
            </p:nvGrpSpPr>
            <p:grpSpPr bwMode="auto">
              <a:xfrm>
                <a:off x="488" y="4910"/>
                <a:ext cx="362" cy="360"/>
                <a:chOff x="461" y="5239"/>
                <a:chExt cx="362" cy="360"/>
              </a:xfrm>
            </p:grpSpPr>
            <p:sp>
              <p:nvSpPr>
                <p:cNvPr id="13586" name="Freeform 229"/>
                <p:cNvSpPr>
                  <a:spLocks/>
                </p:cNvSpPr>
                <p:nvPr/>
              </p:nvSpPr>
              <p:spPr bwMode="auto">
                <a:xfrm>
                  <a:off x="461" y="5239"/>
                  <a:ext cx="362" cy="360"/>
                </a:xfrm>
                <a:custGeom>
                  <a:avLst/>
                  <a:gdLst>
                    <a:gd name="T0" fmla="*/ 362 w 362"/>
                    <a:gd name="T1" fmla="*/ 180 h 360"/>
                    <a:gd name="T2" fmla="*/ 358 w 362"/>
                    <a:gd name="T3" fmla="*/ 216 h 360"/>
                    <a:gd name="T4" fmla="*/ 348 w 362"/>
                    <a:gd name="T5" fmla="*/ 250 h 360"/>
                    <a:gd name="T6" fmla="*/ 330 w 362"/>
                    <a:gd name="T7" fmla="*/ 280 h 360"/>
                    <a:gd name="T8" fmla="*/ 308 w 362"/>
                    <a:gd name="T9" fmla="*/ 308 h 360"/>
                    <a:gd name="T10" fmla="*/ 282 w 362"/>
                    <a:gd name="T11" fmla="*/ 330 h 360"/>
                    <a:gd name="T12" fmla="*/ 252 w 362"/>
                    <a:gd name="T13" fmla="*/ 346 h 360"/>
                    <a:gd name="T14" fmla="*/ 218 w 362"/>
                    <a:gd name="T15" fmla="*/ 356 h 360"/>
                    <a:gd name="T16" fmla="*/ 182 w 362"/>
                    <a:gd name="T17" fmla="*/ 360 h 360"/>
                    <a:gd name="T18" fmla="*/ 162 w 362"/>
                    <a:gd name="T19" fmla="*/ 360 h 360"/>
                    <a:gd name="T20" fmla="*/ 128 w 362"/>
                    <a:gd name="T21" fmla="*/ 352 h 360"/>
                    <a:gd name="T22" fmla="*/ 96 w 362"/>
                    <a:gd name="T23" fmla="*/ 338 h 360"/>
                    <a:gd name="T24" fmla="*/ 66 w 362"/>
                    <a:gd name="T25" fmla="*/ 320 h 360"/>
                    <a:gd name="T26" fmla="*/ 42 w 362"/>
                    <a:gd name="T27" fmla="*/ 294 h 360"/>
                    <a:gd name="T28" fmla="*/ 22 w 362"/>
                    <a:gd name="T29" fmla="*/ 266 h 360"/>
                    <a:gd name="T30" fmla="*/ 8 w 362"/>
                    <a:gd name="T31" fmla="*/ 234 h 360"/>
                    <a:gd name="T32" fmla="*/ 2 w 362"/>
                    <a:gd name="T33" fmla="*/ 198 h 360"/>
                    <a:gd name="T34" fmla="*/ 0 w 362"/>
                    <a:gd name="T35" fmla="*/ 180 h 360"/>
                    <a:gd name="T36" fmla="*/ 4 w 362"/>
                    <a:gd name="T37" fmla="*/ 144 h 360"/>
                    <a:gd name="T38" fmla="*/ 14 w 362"/>
                    <a:gd name="T39" fmla="*/ 110 h 360"/>
                    <a:gd name="T40" fmla="*/ 32 w 362"/>
                    <a:gd name="T41" fmla="*/ 80 h 360"/>
                    <a:gd name="T42" fmla="*/ 54 w 362"/>
                    <a:gd name="T43" fmla="*/ 52 h 360"/>
                    <a:gd name="T44" fmla="*/ 80 w 362"/>
                    <a:gd name="T45" fmla="*/ 30 h 360"/>
                    <a:gd name="T46" fmla="*/ 110 w 362"/>
                    <a:gd name="T47" fmla="*/ 14 h 360"/>
                    <a:gd name="T48" fmla="*/ 144 w 362"/>
                    <a:gd name="T49" fmla="*/ 4 h 360"/>
                    <a:gd name="T50" fmla="*/ 182 w 362"/>
                    <a:gd name="T51" fmla="*/ 0 h 360"/>
                    <a:gd name="T52" fmla="*/ 200 w 362"/>
                    <a:gd name="T53" fmla="*/ 0 h 360"/>
                    <a:gd name="T54" fmla="*/ 234 w 362"/>
                    <a:gd name="T55" fmla="*/ 8 h 360"/>
                    <a:gd name="T56" fmla="*/ 268 w 362"/>
                    <a:gd name="T57" fmla="*/ 22 h 360"/>
                    <a:gd name="T58" fmla="*/ 296 w 362"/>
                    <a:gd name="T59" fmla="*/ 40 h 360"/>
                    <a:gd name="T60" fmla="*/ 320 w 362"/>
                    <a:gd name="T61" fmla="*/ 66 h 360"/>
                    <a:gd name="T62" fmla="*/ 340 w 362"/>
                    <a:gd name="T63" fmla="*/ 94 h 360"/>
                    <a:gd name="T64" fmla="*/ 354 w 362"/>
                    <a:gd name="T65" fmla="*/ 126 h 360"/>
                    <a:gd name="T66" fmla="*/ 360 w 362"/>
                    <a:gd name="T67" fmla="*/ 162 h 360"/>
                    <a:gd name="T68" fmla="*/ 362 w 362"/>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2" h="360">
                      <a:moveTo>
                        <a:pt x="362" y="180"/>
                      </a:moveTo>
                      <a:lnTo>
                        <a:pt x="362" y="180"/>
                      </a:lnTo>
                      <a:lnTo>
                        <a:pt x="360" y="198"/>
                      </a:lnTo>
                      <a:lnTo>
                        <a:pt x="358" y="216"/>
                      </a:lnTo>
                      <a:lnTo>
                        <a:pt x="354" y="234"/>
                      </a:lnTo>
                      <a:lnTo>
                        <a:pt x="348" y="250"/>
                      </a:lnTo>
                      <a:lnTo>
                        <a:pt x="340" y="266"/>
                      </a:lnTo>
                      <a:lnTo>
                        <a:pt x="330" y="280"/>
                      </a:lnTo>
                      <a:lnTo>
                        <a:pt x="320" y="294"/>
                      </a:lnTo>
                      <a:lnTo>
                        <a:pt x="308" y="308"/>
                      </a:lnTo>
                      <a:lnTo>
                        <a:pt x="296" y="320"/>
                      </a:lnTo>
                      <a:lnTo>
                        <a:pt x="282" y="330"/>
                      </a:lnTo>
                      <a:lnTo>
                        <a:pt x="268" y="338"/>
                      </a:lnTo>
                      <a:lnTo>
                        <a:pt x="252" y="346"/>
                      </a:lnTo>
                      <a:lnTo>
                        <a:pt x="234" y="352"/>
                      </a:lnTo>
                      <a:lnTo>
                        <a:pt x="218" y="356"/>
                      </a:lnTo>
                      <a:lnTo>
                        <a:pt x="200" y="360"/>
                      </a:lnTo>
                      <a:lnTo>
                        <a:pt x="182" y="360"/>
                      </a:lnTo>
                      <a:lnTo>
                        <a:pt x="162" y="360"/>
                      </a:lnTo>
                      <a:lnTo>
                        <a:pt x="144" y="356"/>
                      </a:lnTo>
                      <a:lnTo>
                        <a:pt x="128" y="352"/>
                      </a:lnTo>
                      <a:lnTo>
                        <a:pt x="110" y="346"/>
                      </a:lnTo>
                      <a:lnTo>
                        <a:pt x="96" y="338"/>
                      </a:lnTo>
                      <a:lnTo>
                        <a:pt x="80" y="330"/>
                      </a:lnTo>
                      <a:lnTo>
                        <a:pt x="66" y="320"/>
                      </a:lnTo>
                      <a:lnTo>
                        <a:pt x="54" y="308"/>
                      </a:lnTo>
                      <a:lnTo>
                        <a:pt x="42" y="294"/>
                      </a:lnTo>
                      <a:lnTo>
                        <a:pt x="32" y="280"/>
                      </a:lnTo>
                      <a:lnTo>
                        <a:pt x="22" y="266"/>
                      </a:lnTo>
                      <a:lnTo>
                        <a:pt x="14" y="250"/>
                      </a:lnTo>
                      <a:lnTo>
                        <a:pt x="8" y="234"/>
                      </a:lnTo>
                      <a:lnTo>
                        <a:pt x="4" y="216"/>
                      </a:lnTo>
                      <a:lnTo>
                        <a:pt x="2" y="198"/>
                      </a:lnTo>
                      <a:lnTo>
                        <a:pt x="0" y="180"/>
                      </a:lnTo>
                      <a:lnTo>
                        <a:pt x="2" y="162"/>
                      </a:lnTo>
                      <a:lnTo>
                        <a:pt x="4" y="144"/>
                      </a:lnTo>
                      <a:lnTo>
                        <a:pt x="8" y="126"/>
                      </a:lnTo>
                      <a:lnTo>
                        <a:pt x="14" y="110"/>
                      </a:lnTo>
                      <a:lnTo>
                        <a:pt x="22" y="94"/>
                      </a:lnTo>
                      <a:lnTo>
                        <a:pt x="32" y="80"/>
                      </a:lnTo>
                      <a:lnTo>
                        <a:pt x="42" y="66"/>
                      </a:lnTo>
                      <a:lnTo>
                        <a:pt x="54" y="52"/>
                      </a:lnTo>
                      <a:lnTo>
                        <a:pt x="66" y="40"/>
                      </a:lnTo>
                      <a:lnTo>
                        <a:pt x="80" y="30"/>
                      </a:lnTo>
                      <a:lnTo>
                        <a:pt x="96" y="22"/>
                      </a:lnTo>
                      <a:lnTo>
                        <a:pt x="110" y="14"/>
                      </a:lnTo>
                      <a:lnTo>
                        <a:pt x="128" y="8"/>
                      </a:lnTo>
                      <a:lnTo>
                        <a:pt x="144" y="4"/>
                      </a:lnTo>
                      <a:lnTo>
                        <a:pt x="162" y="0"/>
                      </a:lnTo>
                      <a:lnTo>
                        <a:pt x="182" y="0"/>
                      </a:lnTo>
                      <a:lnTo>
                        <a:pt x="200" y="0"/>
                      </a:lnTo>
                      <a:lnTo>
                        <a:pt x="218" y="4"/>
                      </a:lnTo>
                      <a:lnTo>
                        <a:pt x="234" y="8"/>
                      </a:lnTo>
                      <a:lnTo>
                        <a:pt x="252" y="14"/>
                      </a:lnTo>
                      <a:lnTo>
                        <a:pt x="268" y="22"/>
                      </a:lnTo>
                      <a:lnTo>
                        <a:pt x="282" y="30"/>
                      </a:lnTo>
                      <a:lnTo>
                        <a:pt x="296" y="40"/>
                      </a:lnTo>
                      <a:lnTo>
                        <a:pt x="308" y="52"/>
                      </a:lnTo>
                      <a:lnTo>
                        <a:pt x="320" y="66"/>
                      </a:lnTo>
                      <a:lnTo>
                        <a:pt x="330" y="80"/>
                      </a:lnTo>
                      <a:lnTo>
                        <a:pt x="340" y="94"/>
                      </a:lnTo>
                      <a:lnTo>
                        <a:pt x="348" y="110"/>
                      </a:lnTo>
                      <a:lnTo>
                        <a:pt x="354" y="126"/>
                      </a:lnTo>
                      <a:lnTo>
                        <a:pt x="358" y="144"/>
                      </a:lnTo>
                      <a:lnTo>
                        <a:pt x="360" y="162"/>
                      </a:lnTo>
                      <a:lnTo>
                        <a:pt x="362" y="180"/>
                      </a:lnTo>
                      <a:close/>
                    </a:path>
                  </a:pathLst>
                </a:custGeom>
                <a:solidFill>
                  <a:srgbClr val="D781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87" name="Rectangle 230"/>
                <p:cNvSpPr>
                  <a:spLocks noChangeArrowheads="1"/>
                </p:cNvSpPr>
                <p:nvPr/>
              </p:nvSpPr>
              <p:spPr bwMode="auto">
                <a:xfrm>
                  <a:off x="479"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grpSp>
          <p:nvGrpSpPr>
            <p:cNvPr id="13325" name="Group 217"/>
            <p:cNvGrpSpPr>
              <a:grpSpLocks/>
            </p:cNvGrpSpPr>
            <p:nvPr/>
          </p:nvGrpSpPr>
          <p:grpSpPr bwMode="auto">
            <a:xfrm>
              <a:off x="1701" y="463"/>
              <a:ext cx="998" cy="174"/>
              <a:chOff x="1629" y="515"/>
              <a:chExt cx="998" cy="174"/>
            </a:xfrm>
          </p:grpSpPr>
          <p:sp>
            <p:nvSpPr>
              <p:cNvPr id="13445" name="Rectangle 218"/>
              <p:cNvSpPr>
                <a:spLocks noChangeArrowheads="1"/>
              </p:cNvSpPr>
              <p:nvPr/>
            </p:nvSpPr>
            <p:spPr bwMode="auto">
              <a:xfrm>
                <a:off x="162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3446" name="Rectangle 219"/>
              <p:cNvSpPr>
                <a:spLocks noChangeArrowheads="1"/>
              </p:cNvSpPr>
              <p:nvPr/>
            </p:nvSpPr>
            <p:spPr bwMode="auto">
              <a:xfrm>
                <a:off x="174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3447" name="Rectangle 220"/>
              <p:cNvSpPr>
                <a:spLocks noChangeArrowheads="1"/>
              </p:cNvSpPr>
              <p:nvPr/>
            </p:nvSpPr>
            <p:spPr bwMode="auto">
              <a:xfrm>
                <a:off x="188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13448" name="Rectangle 221"/>
              <p:cNvSpPr>
                <a:spLocks noChangeArrowheads="1"/>
              </p:cNvSpPr>
              <p:nvPr/>
            </p:nvSpPr>
            <p:spPr bwMode="auto">
              <a:xfrm>
                <a:off x="202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13449" name="Rectangle 222"/>
              <p:cNvSpPr>
                <a:spLocks noChangeArrowheads="1"/>
              </p:cNvSpPr>
              <p:nvPr/>
            </p:nvSpPr>
            <p:spPr bwMode="auto">
              <a:xfrm>
                <a:off x="216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13450" name="Rectangle 223"/>
              <p:cNvSpPr>
                <a:spLocks noChangeArrowheads="1"/>
              </p:cNvSpPr>
              <p:nvPr/>
            </p:nvSpPr>
            <p:spPr bwMode="auto">
              <a:xfrm>
                <a:off x="228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13451" name="Rectangle 224"/>
              <p:cNvSpPr>
                <a:spLocks noChangeArrowheads="1"/>
              </p:cNvSpPr>
              <p:nvPr/>
            </p:nvSpPr>
            <p:spPr bwMode="auto">
              <a:xfrm>
                <a:off x="239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13452" name="Rectangle 225"/>
              <p:cNvSpPr>
                <a:spLocks noChangeArrowheads="1"/>
              </p:cNvSpPr>
              <p:nvPr/>
            </p:nvSpPr>
            <p:spPr bwMode="auto">
              <a:xfrm>
                <a:off x="248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sp>
          <p:nvSpPr>
            <p:cNvPr id="13326" name="Text Box 269"/>
            <p:cNvSpPr txBox="1">
              <a:spLocks noChangeArrowheads="1"/>
            </p:cNvSpPr>
            <p:nvPr/>
          </p:nvSpPr>
          <p:spPr bwMode="auto">
            <a:xfrm>
              <a:off x="431" y="3811"/>
              <a:ext cx="313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13327" name="Group 424"/>
            <p:cNvGrpSpPr>
              <a:grpSpLocks/>
            </p:cNvGrpSpPr>
            <p:nvPr/>
          </p:nvGrpSpPr>
          <p:grpSpPr bwMode="auto">
            <a:xfrm>
              <a:off x="386" y="636"/>
              <a:ext cx="3742" cy="3175"/>
              <a:chOff x="386" y="647"/>
              <a:chExt cx="3742" cy="3039"/>
            </a:xfrm>
          </p:grpSpPr>
          <p:grpSp>
            <p:nvGrpSpPr>
              <p:cNvPr id="13328" name="Group 425"/>
              <p:cNvGrpSpPr>
                <a:grpSpLocks/>
              </p:cNvGrpSpPr>
              <p:nvPr/>
            </p:nvGrpSpPr>
            <p:grpSpPr bwMode="auto">
              <a:xfrm>
                <a:off x="480" y="3686"/>
                <a:ext cx="3648" cy="0"/>
                <a:chOff x="480" y="3822"/>
                <a:chExt cx="3648" cy="0"/>
              </a:xfrm>
            </p:grpSpPr>
            <p:sp>
              <p:nvSpPr>
                <p:cNvPr id="13379" name="Line 71"/>
                <p:cNvSpPr>
                  <a:spLocks noChangeShapeType="1"/>
                </p:cNvSpPr>
                <p:nvPr/>
              </p:nvSpPr>
              <p:spPr bwMode="auto">
                <a:xfrm>
                  <a:off x="4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0" name="Line 72"/>
                <p:cNvSpPr>
                  <a:spLocks noChangeShapeType="1"/>
                </p:cNvSpPr>
                <p:nvPr/>
              </p:nvSpPr>
              <p:spPr bwMode="auto">
                <a:xfrm>
                  <a:off x="5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1" name="Line 73"/>
                <p:cNvSpPr>
                  <a:spLocks noChangeShapeType="1"/>
                </p:cNvSpPr>
                <p:nvPr/>
              </p:nvSpPr>
              <p:spPr bwMode="auto">
                <a:xfrm>
                  <a:off x="5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2" name="Line 74"/>
                <p:cNvSpPr>
                  <a:spLocks noChangeShapeType="1"/>
                </p:cNvSpPr>
                <p:nvPr/>
              </p:nvSpPr>
              <p:spPr bwMode="auto">
                <a:xfrm>
                  <a:off x="6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3" name="Line 75"/>
                <p:cNvSpPr>
                  <a:spLocks noChangeShapeType="1"/>
                </p:cNvSpPr>
                <p:nvPr/>
              </p:nvSpPr>
              <p:spPr bwMode="auto">
                <a:xfrm>
                  <a:off x="7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4" name="Line 76"/>
                <p:cNvSpPr>
                  <a:spLocks noChangeShapeType="1"/>
                </p:cNvSpPr>
                <p:nvPr/>
              </p:nvSpPr>
              <p:spPr bwMode="auto">
                <a:xfrm>
                  <a:off x="7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5" name="Line 77"/>
                <p:cNvSpPr>
                  <a:spLocks noChangeShapeType="1"/>
                </p:cNvSpPr>
                <p:nvPr/>
              </p:nvSpPr>
              <p:spPr bwMode="auto">
                <a:xfrm>
                  <a:off x="8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6" name="Line 78"/>
                <p:cNvSpPr>
                  <a:spLocks noChangeShapeType="1"/>
                </p:cNvSpPr>
                <p:nvPr/>
              </p:nvSpPr>
              <p:spPr bwMode="auto">
                <a:xfrm>
                  <a:off x="8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7" name="Line 79"/>
                <p:cNvSpPr>
                  <a:spLocks noChangeShapeType="1"/>
                </p:cNvSpPr>
                <p:nvPr/>
              </p:nvSpPr>
              <p:spPr bwMode="auto">
                <a:xfrm>
                  <a:off x="9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8" name="Line 80"/>
                <p:cNvSpPr>
                  <a:spLocks noChangeShapeType="1"/>
                </p:cNvSpPr>
                <p:nvPr/>
              </p:nvSpPr>
              <p:spPr bwMode="auto">
                <a:xfrm>
                  <a:off x="9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89" name="Line 81"/>
                <p:cNvSpPr>
                  <a:spLocks noChangeShapeType="1"/>
                </p:cNvSpPr>
                <p:nvPr/>
              </p:nvSpPr>
              <p:spPr bwMode="auto">
                <a:xfrm>
                  <a:off x="10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0" name="Line 82"/>
                <p:cNvSpPr>
                  <a:spLocks noChangeShapeType="1"/>
                </p:cNvSpPr>
                <p:nvPr/>
              </p:nvSpPr>
              <p:spPr bwMode="auto">
                <a:xfrm>
                  <a:off x="10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1" name="Line 83"/>
                <p:cNvSpPr>
                  <a:spLocks noChangeShapeType="1"/>
                </p:cNvSpPr>
                <p:nvPr/>
              </p:nvSpPr>
              <p:spPr bwMode="auto">
                <a:xfrm>
                  <a:off x="11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2" name="Line 84"/>
                <p:cNvSpPr>
                  <a:spLocks noChangeShapeType="1"/>
                </p:cNvSpPr>
                <p:nvPr/>
              </p:nvSpPr>
              <p:spPr bwMode="auto">
                <a:xfrm>
                  <a:off x="12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3" name="Line 85"/>
                <p:cNvSpPr>
                  <a:spLocks noChangeShapeType="1"/>
                </p:cNvSpPr>
                <p:nvPr/>
              </p:nvSpPr>
              <p:spPr bwMode="auto">
                <a:xfrm>
                  <a:off x="12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4" name="Line 86"/>
                <p:cNvSpPr>
                  <a:spLocks noChangeShapeType="1"/>
                </p:cNvSpPr>
                <p:nvPr/>
              </p:nvSpPr>
              <p:spPr bwMode="auto">
                <a:xfrm>
                  <a:off x="13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5" name="Line 87"/>
                <p:cNvSpPr>
                  <a:spLocks noChangeShapeType="1"/>
                </p:cNvSpPr>
                <p:nvPr/>
              </p:nvSpPr>
              <p:spPr bwMode="auto">
                <a:xfrm>
                  <a:off x="13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6" name="Line 88"/>
                <p:cNvSpPr>
                  <a:spLocks noChangeShapeType="1"/>
                </p:cNvSpPr>
                <p:nvPr/>
              </p:nvSpPr>
              <p:spPr bwMode="auto">
                <a:xfrm>
                  <a:off x="14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7" name="Line 89"/>
                <p:cNvSpPr>
                  <a:spLocks noChangeShapeType="1"/>
                </p:cNvSpPr>
                <p:nvPr/>
              </p:nvSpPr>
              <p:spPr bwMode="auto">
                <a:xfrm>
                  <a:off x="14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8" name="Line 90"/>
                <p:cNvSpPr>
                  <a:spLocks noChangeShapeType="1"/>
                </p:cNvSpPr>
                <p:nvPr/>
              </p:nvSpPr>
              <p:spPr bwMode="auto">
                <a:xfrm>
                  <a:off x="15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99" name="Line 91"/>
                <p:cNvSpPr>
                  <a:spLocks noChangeShapeType="1"/>
                </p:cNvSpPr>
                <p:nvPr/>
              </p:nvSpPr>
              <p:spPr bwMode="auto">
                <a:xfrm>
                  <a:off x="16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0" name="Line 92"/>
                <p:cNvSpPr>
                  <a:spLocks noChangeShapeType="1"/>
                </p:cNvSpPr>
                <p:nvPr/>
              </p:nvSpPr>
              <p:spPr bwMode="auto">
                <a:xfrm>
                  <a:off x="16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1" name="Line 93"/>
                <p:cNvSpPr>
                  <a:spLocks noChangeShapeType="1"/>
                </p:cNvSpPr>
                <p:nvPr/>
              </p:nvSpPr>
              <p:spPr bwMode="auto">
                <a:xfrm>
                  <a:off x="17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2" name="Line 94"/>
                <p:cNvSpPr>
                  <a:spLocks noChangeShapeType="1"/>
                </p:cNvSpPr>
                <p:nvPr/>
              </p:nvSpPr>
              <p:spPr bwMode="auto">
                <a:xfrm>
                  <a:off x="17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3" name="Line 95"/>
                <p:cNvSpPr>
                  <a:spLocks noChangeShapeType="1"/>
                </p:cNvSpPr>
                <p:nvPr/>
              </p:nvSpPr>
              <p:spPr bwMode="auto">
                <a:xfrm>
                  <a:off x="18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4" name="Line 96"/>
                <p:cNvSpPr>
                  <a:spLocks noChangeShapeType="1"/>
                </p:cNvSpPr>
                <p:nvPr/>
              </p:nvSpPr>
              <p:spPr bwMode="auto">
                <a:xfrm>
                  <a:off x="18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5" name="Line 97"/>
                <p:cNvSpPr>
                  <a:spLocks noChangeShapeType="1"/>
                </p:cNvSpPr>
                <p:nvPr/>
              </p:nvSpPr>
              <p:spPr bwMode="auto">
                <a:xfrm>
                  <a:off x="19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6" name="Line 98"/>
                <p:cNvSpPr>
                  <a:spLocks noChangeShapeType="1"/>
                </p:cNvSpPr>
                <p:nvPr/>
              </p:nvSpPr>
              <p:spPr bwMode="auto">
                <a:xfrm>
                  <a:off x="19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7" name="Line 99"/>
                <p:cNvSpPr>
                  <a:spLocks noChangeShapeType="1"/>
                </p:cNvSpPr>
                <p:nvPr/>
              </p:nvSpPr>
              <p:spPr bwMode="auto">
                <a:xfrm>
                  <a:off x="20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8" name="Line 100"/>
                <p:cNvSpPr>
                  <a:spLocks noChangeShapeType="1"/>
                </p:cNvSpPr>
                <p:nvPr/>
              </p:nvSpPr>
              <p:spPr bwMode="auto">
                <a:xfrm>
                  <a:off x="21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09" name="Line 101"/>
                <p:cNvSpPr>
                  <a:spLocks noChangeShapeType="1"/>
                </p:cNvSpPr>
                <p:nvPr/>
              </p:nvSpPr>
              <p:spPr bwMode="auto">
                <a:xfrm>
                  <a:off x="21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0" name="Line 102"/>
                <p:cNvSpPr>
                  <a:spLocks noChangeShapeType="1"/>
                </p:cNvSpPr>
                <p:nvPr/>
              </p:nvSpPr>
              <p:spPr bwMode="auto">
                <a:xfrm>
                  <a:off x="22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1" name="Line 103"/>
                <p:cNvSpPr>
                  <a:spLocks noChangeShapeType="1"/>
                </p:cNvSpPr>
                <p:nvPr/>
              </p:nvSpPr>
              <p:spPr bwMode="auto">
                <a:xfrm>
                  <a:off x="22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2" name="Line 104"/>
                <p:cNvSpPr>
                  <a:spLocks noChangeShapeType="1"/>
                </p:cNvSpPr>
                <p:nvPr/>
              </p:nvSpPr>
              <p:spPr bwMode="auto">
                <a:xfrm>
                  <a:off x="23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3" name="Line 105"/>
                <p:cNvSpPr>
                  <a:spLocks noChangeShapeType="1"/>
                </p:cNvSpPr>
                <p:nvPr/>
              </p:nvSpPr>
              <p:spPr bwMode="auto">
                <a:xfrm>
                  <a:off x="23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4" name="Line 106"/>
                <p:cNvSpPr>
                  <a:spLocks noChangeShapeType="1"/>
                </p:cNvSpPr>
                <p:nvPr/>
              </p:nvSpPr>
              <p:spPr bwMode="auto">
                <a:xfrm>
                  <a:off x="24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5" name="Line 107"/>
                <p:cNvSpPr>
                  <a:spLocks noChangeShapeType="1"/>
                </p:cNvSpPr>
                <p:nvPr/>
              </p:nvSpPr>
              <p:spPr bwMode="auto">
                <a:xfrm>
                  <a:off x="24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6" name="Line 108"/>
                <p:cNvSpPr>
                  <a:spLocks noChangeShapeType="1"/>
                </p:cNvSpPr>
                <p:nvPr/>
              </p:nvSpPr>
              <p:spPr bwMode="auto">
                <a:xfrm>
                  <a:off x="25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7" name="Line 109"/>
                <p:cNvSpPr>
                  <a:spLocks noChangeShapeType="1"/>
                </p:cNvSpPr>
                <p:nvPr/>
              </p:nvSpPr>
              <p:spPr bwMode="auto">
                <a:xfrm>
                  <a:off x="26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8" name="Line 110"/>
                <p:cNvSpPr>
                  <a:spLocks noChangeShapeType="1"/>
                </p:cNvSpPr>
                <p:nvPr/>
              </p:nvSpPr>
              <p:spPr bwMode="auto">
                <a:xfrm>
                  <a:off x="26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19" name="Line 111"/>
                <p:cNvSpPr>
                  <a:spLocks noChangeShapeType="1"/>
                </p:cNvSpPr>
                <p:nvPr/>
              </p:nvSpPr>
              <p:spPr bwMode="auto">
                <a:xfrm>
                  <a:off x="27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0" name="Line 112"/>
                <p:cNvSpPr>
                  <a:spLocks noChangeShapeType="1"/>
                </p:cNvSpPr>
                <p:nvPr/>
              </p:nvSpPr>
              <p:spPr bwMode="auto">
                <a:xfrm>
                  <a:off x="27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1" name="Line 113"/>
                <p:cNvSpPr>
                  <a:spLocks noChangeShapeType="1"/>
                </p:cNvSpPr>
                <p:nvPr/>
              </p:nvSpPr>
              <p:spPr bwMode="auto">
                <a:xfrm>
                  <a:off x="28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2" name="Line 114"/>
                <p:cNvSpPr>
                  <a:spLocks noChangeShapeType="1"/>
                </p:cNvSpPr>
                <p:nvPr/>
              </p:nvSpPr>
              <p:spPr bwMode="auto">
                <a:xfrm>
                  <a:off x="28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3" name="Line 115"/>
                <p:cNvSpPr>
                  <a:spLocks noChangeShapeType="1"/>
                </p:cNvSpPr>
                <p:nvPr/>
              </p:nvSpPr>
              <p:spPr bwMode="auto">
                <a:xfrm>
                  <a:off x="29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4" name="Line 116"/>
                <p:cNvSpPr>
                  <a:spLocks noChangeShapeType="1"/>
                </p:cNvSpPr>
                <p:nvPr/>
              </p:nvSpPr>
              <p:spPr bwMode="auto">
                <a:xfrm>
                  <a:off x="30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5" name="Line 117"/>
                <p:cNvSpPr>
                  <a:spLocks noChangeShapeType="1"/>
                </p:cNvSpPr>
                <p:nvPr/>
              </p:nvSpPr>
              <p:spPr bwMode="auto">
                <a:xfrm>
                  <a:off x="30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6" name="Line 118"/>
                <p:cNvSpPr>
                  <a:spLocks noChangeShapeType="1"/>
                </p:cNvSpPr>
                <p:nvPr/>
              </p:nvSpPr>
              <p:spPr bwMode="auto">
                <a:xfrm>
                  <a:off x="31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7" name="Line 119"/>
                <p:cNvSpPr>
                  <a:spLocks noChangeShapeType="1"/>
                </p:cNvSpPr>
                <p:nvPr/>
              </p:nvSpPr>
              <p:spPr bwMode="auto">
                <a:xfrm>
                  <a:off x="31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8" name="Line 120"/>
                <p:cNvSpPr>
                  <a:spLocks noChangeShapeType="1"/>
                </p:cNvSpPr>
                <p:nvPr/>
              </p:nvSpPr>
              <p:spPr bwMode="auto">
                <a:xfrm>
                  <a:off x="32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29" name="Line 121"/>
                <p:cNvSpPr>
                  <a:spLocks noChangeShapeType="1"/>
                </p:cNvSpPr>
                <p:nvPr/>
              </p:nvSpPr>
              <p:spPr bwMode="auto">
                <a:xfrm>
                  <a:off x="32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0" name="Line 122"/>
                <p:cNvSpPr>
                  <a:spLocks noChangeShapeType="1"/>
                </p:cNvSpPr>
                <p:nvPr/>
              </p:nvSpPr>
              <p:spPr bwMode="auto">
                <a:xfrm>
                  <a:off x="33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1" name="Line 123"/>
                <p:cNvSpPr>
                  <a:spLocks noChangeShapeType="1"/>
                </p:cNvSpPr>
                <p:nvPr/>
              </p:nvSpPr>
              <p:spPr bwMode="auto">
                <a:xfrm>
                  <a:off x="33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2" name="Line 124"/>
                <p:cNvSpPr>
                  <a:spLocks noChangeShapeType="1"/>
                </p:cNvSpPr>
                <p:nvPr/>
              </p:nvSpPr>
              <p:spPr bwMode="auto">
                <a:xfrm>
                  <a:off x="34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3" name="Line 125"/>
                <p:cNvSpPr>
                  <a:spLocks noChangeShapeType="1"/>
                </p:cNvSpPr>
                <p:nvPr/>
              </p:nvSpPr>
              <p:spPr bwMode="auto">
                <a:xfrm>
                  <a:off x="35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4" name="Line 126"/>
                <p:cNvSpPr>
                  <a:spLocks noChangeShapeType="1"/>
                </p:cNvSpPr>
                <p:nvPr/>
              </p:nvSpPr>
              <p:spPr bwMode="auto">
                <a:xfrm>
                  <a:off x="35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5" name="Line 127"/>
                <p:cNvSpPr>
                  <a:spLocks noChangeShapeType="1"/>
                </p:cNvSpPr>
                <p:nvPr/>
              </p:nvSpPr>
              <p:spPr bwMode="auto">
                <a:xfrm>
                  <a:off x="36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6" name="Line 128"/>
                <p:cNvSpPr>
                  <a:spLocks noChangeShapeType="1"/>
                </p:cNvSpPr>
                <p:nvPr/>
              </p:nvSpPr>
              <p:spPr bwMode="auto">
                <a:xfrm>
                  <a:off x="36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7" name="Line 129"/>
                <p:cNvSpPr>
                  <a:spLocks noChangeShapeType="1"/>
                </p:cNvSpPr>
                <p:nvPr/>
              </p:nvSpPr>
              <p:spPr bwMode="auto">
                <a:xfrm>
                  <a:off x="37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8" name="Line 130"/>
                <p:cNvSpPr>
                  <a:spLocks noChangeShapeType="1"/>
                </p:cNvSpPr>
                <p:nvPr/>
              </p:nvSpPr>
              <p:spPr bwMode="auto">
                <a:xfrm>
                  <a:off x="37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39" name="Line 131"/>
                <p:cNvSpPr>
                  <a:spLocks noChangeShapeType="1"/>
                </p:cNvSpPr>
                <p:nvPr/>
              </p:nvSpPr>
              <p:spPr bwMode="auto">
                <a:xfrm>
                  <a:off x="38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40" name="Line 132"/>
                <p:cNvSpPr>
                  <a:spLocks noChangeShapeType="1"/>
                </p:cNvSpPr>
                <p:nvPr/>
              </p:nvSpPr>
              <p:spPr bwMode="auto">
                <a:xfrm>
                  <a:off x="38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41" name="Line 133"/>
                <p:cNvSpPr>
                  <a:spLocks noChangeShapeType="1"/>
                </p:cNvSpPr>
                <p:nvPr/>
              </p:nvSpPr>
              <p:spPr bwMode="auto">
                <a:xfrm>
                  <a:off x="39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42" name="Line 134"/>
                <p:cNvSpPr>
                  <a:spLocks noChangeShapeType="1"/>
                </p:cNvSpPr>
                <p:nvPr/>
              </p:nvSpPr>
              <p:spPr bwMode="auto">
                <a:xfrm>
                  <a:off x="40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43" name="Line 135"/>
                <p:cNvSpPr>
                  <a:spLocks noChangeShapeType="1"/>
                </p:cNvSpPr>
                <p:nvPr/>
              </p:nvSpPr>
              <p:spPr bwMode="auto">
                <a:xfrm>
                  <a:off x="40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44" name="Line 136"/>
                <p:cNvSpPr>
                  <a:spLocks noChangeShapeType="1"/>
                </p:cNvSpPr>
                <p:nvPr/>
              </p:nvSpPr>
              <p:spPr bwMode="auto">
                <a:xfrm>
                  <a:off x="41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3329" name="Rectangle 204"/>
              <p:cNvSpPr>
                <a:spLocks noChangeArrowheads="1"/>
              </p:cNvSpPr>
              <p:nvPr/>
            </p:nvSpPr>
            <p:spPr bwMode="auto">
              <a:xfrm>
                <a:off x="486" y="647"/>
                <a:ext cx="3488" cy="2880"/>
              </a:xfrm>
              <a:prstGeom prst="rect">
                <a:avLst/>
              </a:prstGeom>
              <a:solidFill>
                <a:srgbClr val="0098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3330" name="Text Box 267"/>
              <p:cNvSpPr txBox="1">
                <a:spLocks noChangeArrowheads="1"/>
              </p:cNvSpPr>
              <p:nvPr/>
            </p:nvSpPr>
            <p:spPr bwMode="auto">
              <a:xfrm>
                <a:off x="987" y="1508"/>
                <a:ext cx="12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2400" b="1">
                  <a:solidFill>
                    <a:schemeClr val="bg1"/>
                  </a:solidFill>
                  <a:latin typeface="Meiryo UI" panose="020B0604030504040204" pitchFamily="50" charset="-128"/>
                  <a:ea typeface="Meiryo UI" panose="020B0604030504040204" pitchFamily="50" charset="-128"/>
                </a:endParaRPr>
              </a:p>
            </p:txBody>
          </p:sp>
          <p:grpSp>
            <p:nvGrpSpPr>
              <p:cNvPr id="13331" name="Group 494"/>
              <p:cNvGrpSpPr>
                <a:grpSpLocks/>
              </p:cNvGrpSpPr>
              <p:nvPr/>
            </p:nvGrpSpPr>
            <p:grpSpPr bwMode="auto">
              <a:xfrm>
                <a:off x="386" y="2869"/>
                <a:ext cx="3672" cy="708"/>
                <a:chOff x="382" y="2139"/>
                <a:chExt cx="3672" cy="708"/>
              </a:xfrm>
            </p:grpSpPr>
            <p:grpSp>
              <p:nvGrpSpPr>
                <p:cNvPr id="13332" name="Group 205"/>
                <p:cNvGrpSpPr>
                  <a:grpSpLocks/>
                </p:cNvGrpSpPr>
                <p:nvPr/>
              </p:nvGrpSpPr>
              <p:grpSpPr bwMode="auto">
                <a:xfrm>
                  <a:off x="382" y="2591"/>
                  <a:ext cx="3672" cy="256"/>
                  <a:chOff x="359" y="2591"/>
                  <a:chExt cx="3672" cy="256"/>
                </a:xfrm>
              </p:grpSpPr>
              <p:sp>
                <p:nvSpPr>
                  <p:cNvPr id="13368" name="Freeform 206"/>
                  <p:cNvSpPr>
                    <a:spLocks/>
                  </p:cNvSpPr>
                  <p:nvPr/>
                </p:nvSpPr>
                <p:spPr bwMode="auto">
                  <a:xfrm>
                    <a:off x="56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2 w 344"/>
                      <a:gd name="T13" fmla="*/ 0 h 72"/>
                      <a:gd name="T14" fmla="*/ 22 w 344"/>
                      <a:gd name="T15" fmla="*/ 0 h 72"/>
                      <a:gd name="T16" fmla="*/ 14 w 344"/>
                      <a:gd name="T17" fmla="*/ 2 h 72"/>
                      <a:gd name="T18" fmla="*/ 6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2" y="0"/>
                        </a:lnTo>
                        <a:lnTo>
                          <a:pt x="14" y="2"/>
                        </a:lnTo>
                        <a:lnTo>
                          <a:pt x="6"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9" name="Freeform 207"/>
                  <p:cNvSpPr>
                    <a:spLocks/>
                  </p:cNvSpPr>
                  <p:nvPr/>
                </p:nvSpPr>
                <p:spPr bwMode="auto">
                  <a:xfrm>
                    <a:off x="561" y="2677"/>
                    <a:ext cx="344" cy="98"/>
                  </a:xfrm>
                  <a:custGeom>
                    <a:avLst/>
                    <a:gdLst>
                      <a:gd name="T0" fmla="*/ 0 w 344"/>
                      <a:gd name="T1" fmla="*/ 0 h 98"/>
                      <a:gd name="T2" fmla="*/ 0 w 344"/>
                      <a:gd name="T3" fmla="*/ 74 h 98"/>
                      <a:gd name="T4" fmla="*/ 0 w 344"/>
                      <a:gd name="T5" fmla="*/ 74 h 98"/>
                      <a:gd name="T6" fmla="*/ 2 w 344"/>
                      <a:gd name="T7" fmla="*/ 84 h 98"/>
                      <a:gd name="T8" fmla="*/ 6 w 344"/>
                      <a:gd name="T9" fmla="*/ 90 h 98"/>
                      <a:gd name="T10" fmla="*/ 14 w 344"/>
                      <a:gd name="T11" fmla="*/ 96 h 98"/>
                      <a:gd name="T12" fmla="*/ 22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6" y="90"/>
                        </a:lnTo>
                        <a:lnTo>
                          <a:pt x="14" y="96"/>
                        </a:lnTo>
                        <a:lnTo>
                          <a:pt x="22"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0" name="Freeform 208"/>
                  <p:cNvSpPr>
                    <a:spLocks/>
                  </p:cNvSpPr>
                  <p:nvPr/>
                </p:nvSpPr>
                <p:spPr bwMode="auto">
                  <a:xfrm>
                    <a:off x="583" y="2635"/>
                    <a:ext cx="26" cy="26"/>
                  </a:xfrm>
                  <a:custGeom>
                    <a:avLst/>
                    <a:gdLst>
                      <a:gd name="T0" fmla="*/ 26 w 26"/>
                      <a:gd name="T1" fmla="*/ 12 h 26"/>
                      <a:gd name="T2" fmla="*/ 26 w 26"/>
                      <a:gd name="T3" fmla="*/ 12 h 26"/>
                      <a:gd name="T4" fmla="*/ 24 w 26"/>
                      <a:gd name="T5" fmla="*/ 18 h 26"/>
                      <a:gd name="T6" fmla="*/ 22 w 26"/>
                      <a:gd name="T7" fmla="*/ 22 h 26"/>
                      <a:gd name="T8" fmla="*/ 18 w 26"/>
                      <a:gd name="T9" fmla="*/ 24 h 26"/>
                      <a:gd name="T10" fmla="*/ 12 w 26"/>
                      <a:gd name="T11" fmla="*/ 26 h 26"/>
                      <a:gd name="T12" fmla="*/ 12 w 26"/>
                      <a:gd name="T13" fmla="*/ 26 h 26"/>
                      <a:gd name="T14" fmla="*/ 8 w 26"/>
                      <a:gd name="T15" fmla="*/ 24 h 26"/>
                      <a:gd name="T16" fmla="*/ 4 w 26"/>
                      <a:gd name="T17" fmla="*/ 22 h 26"/>
                      <a:gd name="T18" fmla="*/ 2 w 26"/>
                      <a:gd name="T19" fmla="*/ 18 h 26"/>
                      <a:gd name="T20" fmla="*/ 0 w 26"/>
                      <a:gd name="T21" fmla="*/ 12 h 26"/>
                      <a:gd name="T22" fmla="*/ 0 w 26"/>
                      <a:gd name="T23" fmla="*/ 12 h 26"/>
                      <a:gd name="T24" fmla="*/ 2 w 26"/>
                      <a:gd name="T25" fmla="*/ 8 h 26"/>
                      <a:gd name="T26" fmla="*/ 4 w 26"/>
                      <a:gd name="T27" fmla="*/ 4 h 26"/>
                      <a:gd name="T28" fmla="*/ 8 w 26"/>
                      <a:gd name="T29" fmla="*/ 2 h 26"/>
                      <a:gd name="T30" fmla="*/ 12 w 26"/>
                      <a:gd name="T31" fmla="*/ 0 h 26"/>
                      <a:gd name="T32" fmla="*/ 12 w 26"/>
                      <a:gd name="T33" fmla="*/ 0 h 26"/>
                      <a:gd name="T34" fmla="*/ 18 w 26"/>
                      <a:gd name="T35" fmla="*/ 2 h 26"/>
                      <a:gd name="T36" fmla="*/ 22 w 26"/>
                      <a:gd name="T37" fmla="*/ 4 h 26"/>
                      <a:gd name="T38" fmla="*/ 24 w 26"/>
                      <a:gd name="T39" fmla="*/ 8 h 26"/>
                      <a:gd name="T40" fmla="*/ 26 w 26"/>
                      <a:gd name="T41" fmla="*/ 12 h 26"/>
                      <a:gd name="T42" fmla="*/ 26 w 26"/>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26" y="12"/>
                        </a:moveTo>
                        <a:lnTo>
                          <a:pt x="26"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1" name="Freeform 209"/>
                  <p:cNvSpPr>
                    <a:spLocks/>
                  </p:cNvSpPr>
                  <p:nvPr/>
                </p:nvSpPr>
                <p:spPr bwMode="auto">
                  <a:xfrm>
                    <a:off x="655" y="2635"/>
                    <a:ext cx="24" cy="26"/>
                  </a:xfrm>
                  <a:custGeom>
                    <a:avLst/>
                    <a:gdLst>
                      <a:gd name="T0" fmla="*/ 24 w 24"/>
                      <a:gd name="T1" fmla="*/ 12 h 26"/>
                      <a:gd name="T2" fmla="*/ 24 w 24"/>
                      <a:gd name="T3" fmla="*/ 12 h 26"/>
                      <a:gd name="T4" fmla="*/ 22 w 24"/>
                      <a:gd name="T5" fmla="*/ 18 h 26"/>
                      <a:gd name="T6" fmla="*/ 20 w 24"/>
                      <a:gd name="T7" fmla="*/ 22 h 26"/>
                      <a:gd name="T8" fmla="*/ 16 w 24"/>
                      <a:gd name="T9" fmla="*/ 24 h 26"/>
                      <a:gd name="T10" fmla="*/ 12 w 24"/>
                      <a:gd name="T11" fmla="*/ 26 h 26"/>
                      <a:gd name="T12" fmla="*/ 12 w 24"/>
                      <a:gd name="T13" fmla="*/ 26 h 26"/>
                      <a:gd name="T14" fmla="*/ 6 w 24"/>
                      <a:gd name="T15" fmla="*/ 24 h 26"/>
                      <a:gd name="T16" fmla="*/ 2 w 24"/>
                      <a:gd name="T17" fmla="*/ 22 h 26"/>
                      <a:gd name="T18" fmla="*/ 0 w 24"/>
                      <a:gd name="T19" fmla="*/ 18 h 26"/>
                      <a:gd name="T20" fmla="*/ 0 w 24"/>
                      <a:gd name="T21" fmla="*/ 12 h 26"/>
                      <a:gd name="T22" fmla="*/ 0 w 24"/>
                      <a:gd name="T23" fmla="*/ 12 h 26"/>
                      <a:gd name="T24" fmla="*/ 0 w 24"/>
                      <a:gd name="T25" fmla="*/ 8 h 26"/>
                      <a:gd name="T26" fmla="*/ 2 w 24"/>
                      <a:gd name="T27" fmla="*/ 4 h 26"/>
                      <a:gd name="T28" fmla="*/ 6 w 24"/>
                      <a:gd name="T29" fmla="*/ 2 h 26"/>
                      <a:gd name="T30" fmla="*/ 12 w 24"/>
                      <a:gd name="T31" fmla="*/ 0 h 26"/>
                      <a:gd name="T32" fmla="*/ 12 w 24"/>
                      <a:gd name="T33" fmla="*/ 0 h 26"/>
                      <a:gd name="T34" fmla="*/ 16 w 24"/>
                      <a:gd name="T35" fmla="*/ 2 h 26"/>
                      <a:gd name="T36" fmla="*/ 20 w 24"/>
                      <a:gd name="T37" fmla="*/ 4 h 26"/>
                      <a:gd name="T38" fmla="*/ 22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2" y="18"/>
                        </a:lnTo>
                        <a:lnTo>
                          <a:pt x="20" y="22"/>
                        </a:lnTo>
                        <a:lnTo>
                          <a:pt x="16" y="24"/>
                        </a:lnTo>
                        <a:lnTo>
                          <a:pt x="12" y="26"/>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2" name="Freeform 210"/>
                  <p:cNvSpPr>
                    <a:spLocks/>
                  </p:cNvSpPr>
                  <p:nvPr/>
                </p:nvSpPr>
                <p:spPr bwMode="auto">
                  <a:xfrm>
                    <a:off x="779" y="2635"/>
                    <a:ext cx="24" cy="26"/>
                  </a:xfrm>
                  <a:custGeom>
                    <a:avLst/>
                    <a:gdLst>
                      <a:gd name="T0" fmla="*/ 24 w 24"/>
                      <a:gd name="T1" fmla="*/ 12 h 26"/>
                      <a:gd name="T2" fmla="*/ 24 w 24"/>
                      <a:gd name="T3" fmla="*/ 12 h 26"/>
                      <a:gd name="T4" fmla="*/ 24 w 24"/>
                      <a:gd name="T5" fmla="*/ 18 h 26"/>
                      <a:gd name="T6" fmla="*/ 22 w 24"/>
                      <a:gd name="T7" fmla="*/ 22 h 26"/>
                      <a:gd name="T8" fmla="*/ 18 w 24"/>
                      <a:gd name="T9" fmla="*/ 24 h 26"/>
                      <a:gd name="T10" fmla="*/ 12 w 24"/>
                      <a:gd name="T11" fmla="*/ 26 h 26"/>
                      <a:gd name="T12" fmla="*/ 12 w 24"/>
                      <a:gd name="T13" fmla="*/ 26 h 26"/>
                      <a:gd name="T14" fmla="*/ 8 w 24"/>
                      <a:gd name="T15" fmla="*/ 24 h 26"/>
                      <a:gd name="T16" fmla="*/ 4 w 24"/>
                      <a:gd name="T17" fmla="*/ 22 h 26"/>
                      <a:gd name="T18" fmla="*/ 2 w 24"/>
                      <a:gd name="T19" fmla="*/ 18 h 26"/>
                      <a:gd name="T20" fmla="*/ 0 w 24"/>
                      <a:gd name="T21" fmla="*/ 12 h 26"/>
                      <a:gd name="T22" fmla="*/ 0 w 24"/>
                      <a:gd name="T23" fmla="*/ 12 h 26"/>
                      <a:gd name="T24" fmla="*/ 2 w 24"/>
                      <a:gd name="T25" fmla="*/ 8 h 26"/>
                      <a:gd name="T26" fmla="*/ 4 w 24"/>
                      <a:gd name="T27" fmla="*/ 4 h 26"/>
                      <a:gd name="T28" fmla="*/ 8 w 24"/>
                      <a:gd name="T29" fmla="*/ 2 h 26"/>
                      <a:gd name="T30" fmla="*/ 12 w 24"/>
                      <a:gd name="T31" fmla="*/ 0 h 26"/>
                      <a:gd name="T32" fmla="*/ 12 w 24"/>
                      <a:gd name="T33" fmla="*/ 0 h 26"/>
                      <a:gd name="T34" fmla="*/ 18 w 24"/>
                      <a:gd name="T35" fmla="*/ 2 h 26"/>
                      <a:gd name="T36" fmla="*/ 22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3" name="Freeform 211"/>
                  <p:cNvSpPr>
                    <a:spLocks/>
                  </p:cNvSpPr>
                  <p:nvPr/>
                </p:nvSpPr>
                <p:spPr bwMode="auto">
                  <a:xfrm>
                    <a:off x="851" y="2635"/>
                    <a:ext cx="24" cy="26"/>
                  </a:xfrm>
                  <a:custGeom>
                    <a:avLst/>
                    <a:gdLst>
                      <a:gd name="T0" fmla="*/ 24 w 24"/>
                      <a:gd name="T1" fmla="*/ 12 h 26"/>
                      <a:gd name="T2" fmla="*/ 24 w 24"/>
                      <a:gd name="T3" fmla="*/ 12 h 26"/>
                      <a:gd name="T4" fmla="*/ 24 w 24"/>
                      <a:gd name="T5" fmla="*/ 18 h 26"/>
                      <a:gd name="T6" fmla="*/ 20 w 24"/>
                      <a:gd name="T7" fmla="*/ 22 h 26"/>
                      <a:gd name="T8" fmla="*/ 16 w 24"/>
                      <a:gd name="T9" fmla="*/ 24 h 26"/>
                      <a:gd name="T10" fmla="*/ 12 w 24"/>
                      <a:gd name="T11" fmla="*/ 26 h 26"/>
                      <a:gd name="T12" fmla="*/ 12 w 24"/>
                      <a:gd name="T13" fmla="*/ 26 h 26"/>
                      <a:gd name="T14" fmla="*/ 8 w 24"/>
                      <a:gd name="T15" fmla="*/ 24 h 26"/>
                      <a:gd name="T16" fmla="*/ 4 w 24"/>
                      <a:gd name="T17" fmla="*/ 22 h 26"/>
                      <a:gd name="T18" fmla="*/ 0 w 24"/>
                      <a:gd name="T19" fmla="*/ 18 h 26"/>
                      <a:gd name="T20" fmla="*/ 0 w 24"/>
                      <a:gd name="T21" fmla="*/ 12 h 26"/>
                      <a:gd name="T22" fmla="*/ 0 w 24"/>
                      <a:gd name="T23" fmla="*/ 12 h 26"/>
                      <a:gd name="T24" fmla="*/ 0 w 24"/>
                      <a:gd name="T25" fmla="*/ 8 h 26"/>
                      <a:gd name="T26" fmla="*/ 4 w 24"/>
                      <a:gd name="T27" fmla="*/ 4 h 26"/>
                      <a:gd name="T28" fmla="*/ 8 w 24"/>
                      <a:gd name="T29" fmla="*/ 2 h 26"/>
                      <a:gd name="T30" fmla="*/ 12 w 24"/>
                      <a:gd name="T31" fmla="*/ 0 h 26"/>
                      <a:gd name="T32" fmla="*/ 12 w 24"/>
                      <a:gd name="T33" fmla="*/ 0 h 26"/>
                      <a:gd name="T34" fmla="*/ 16 w 24"/>
                      <a:gd name="T35" fmla="*/ 2 h 26"/>
                      <a:gd name="T36" fmla="*/ 20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0" y="22"/>
                        </a:lnTo>
                        <a:lnTo>
                          <a:pt x="16" y="24"/>
                        </a:lnTo>
                        <a:lnTo>
                          <a:pt x="12" y="26"/>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4" name="Rectangle 212"/>
                  <p:cNvSpPr>
                    <a:spLocks noChangeArrowheads="1"/>
                  </p:cNvSpPr>
                  <p:nvPr/>
                </p:nvSpPr>
                <p:spPr bwMode="auto">
                  <a:xfrm>
                    <a:off x="71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3375" name="Freeform 213"/>
                  <p:cNvSpPr>
                    <a:spLocks/>
                  </p:cNvSpPr>
                  <p:nvPr/>
                </p:nvSpPr>
                <p:spPr bwMode="auto">
                  <a:xfrm>
                    <a:off x="955"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6" name="Freeform 214"/>
                  <p:cNvSpPr>
                    <a:spLocks/>
                  </p:cNvSpPr>
                  <p:nvPr/>
                </p:nvSpPr>
                <p:spPr bwMode="auto">
                  <a:xfrm>
                    <a:off x="1227"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7" name="Freeform 215"/>
                  <p:cNvSpPr>
                    <a:spLocks/>
                  </p:cNvSpPr>
                  <p:nvPr/>
                </p:nvSpPr>
                <p:spPr bwMode="auto">
                  <a:xfrm>
                    <a:off x="1499"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78" name="Rectangle 216"/>
                  <p:cNvSpPr>
                    <a:spLocks noChangeArrowheads="1"/>
                  </p:cNvSpPr>
                  <p:nvPr/>
                </p:nvSpPr>
                <p:spPr bwMode="auto">
                  <a:xfrm>
                    <a:off x="35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13333" name="Group 231"/>
                <p:cNvGrpSpPr>
                  <a:grpSpLocks/>
                </p:cNvGrpSpPr>
                <p:nvPr/>
              </p:nvGrpSpPr>
              <p:grpSpPr bwMode="auto">
                <a:xfrm>
                  <a:off x="3360" y="2139"/>
                  <a:ext cx="654" cy="684"/>
                  <a:chOff x="3337" y="2139"/>
                  <a:chExt cx="654" cy="684"/>
                </a:xfrm>
              </p:grpSpPr>
              <p:sp>
                <p:nvSpPr>
                  <p:cNvPr id="13334" name="Freeform 232"/>
                  <p:cNvSpPr>
                    <a:spLocks noEditPoints="1"/>
                  </p:cNvSpPr>
                  <p:nvPr/>
                </p:nvSpPr>
                <p:spPr bwMode="auto">
                  <a:xfrm>
                    <a:off x="3337" y="2139"/>
                    <a:ext cx="548" cy="684"/>
                  </a:xfrm>
                  <a:custGeom>
                    <a:avLst/>
                    <a:gdLst>
                      <a:gd name="T0" fmla="*/ 528 w 548"/>
                      <a:gd name="T1" fmla="*/ 196 h 684"/>
                      <a:gd name="T2" fmla="*/ 528 w 548"/>
                      <a:gd name="T3" fmla="*/ 178 h 684"/>
                      <a:gd name="T4" fmla="*/ 458 w 548"/>
                      <a:gd name="T5" fmla="*/ 220 h 684"/>
                      <a:gd name="T6" fmla="*/ 454 w 548"/>
                      <a:gd name="T7" fmla="*/ 150 h 684"/>
                      <a:gd name="T8" fmla="*/ 426 w 548"/>
                      <a:gd name="T9" fmla="*/ 128 h 684"/>
                      <a:gd name="T10" fmla="*/ 374 w 548"/>
                      <a:gd name="T11" fmla="*/ 120 h 684"/>
                      <a:gd name="T12" fmla="*/ 310 w 548"/>
                      <a:gd name="T13" fmla="*/ 50 h 684"/>
                      <a:gd name="T14" fmla="*/ 332 w 548"/>
                      <a:gd name="T15" fmla="*/ 18 h 684"/>
                      <a:gd name="T16" fmla="*/ 306 w 548"/>
                      <a:gd name="T17" fmla="*/ 2 h 684"/>
                      <a:gd name="T18" fmla="*/ 264 w 548"/>
                      <a:gd name="T19" fmla="*/ 0 h 684"/>
                      <a:gd name="T20" fmla="*/ 238 w 548"/>
                      <a:gd name="T21" fmla="*/ 18 h 684"/>
                      <a:gd name="T22" fmla="*/ 222 w 548"/>
                      <a:gd name="T23" fmla="*/ 62 h 684"/>
                      <a:gd name="T24" fmla="*/ 150 w 548"/>
                      <a:gd name="T25" fmla="*/ 146 h 684"/>
                      <a:gd name="T26" fmla="*/ 88 w 548"/>
                      <a:gd name="T27" fmla="*/ 110 h 684"/>
                      <a:gd name="T28" fmla="*/ 80 w 548"/>
                      <a:gd name="T29" fmla="*/ 168 h 684"/>
                      <a:gd name="T30" fmla="*/ 64 w 548"/>
                      <a:gd name="T31" fmla="*/ 244 h 684"/>
                      <a:gd name="T32" fmla="*/ 14 w 548"/>
                      <a:gd name="T33" fmla="*/ 200 h 684"/>
                      <a:gd name="T34" fmla="*/ 50 w 548"/>
                      <a:gd name="T35" fmla="*/ 250 h 684"/>
                      <a:gd name="T36" fmla="*/ 6 w 548"/>
                      <a:gd name="T37" fmla="*/ 250 h 684"/>
                      <a:gd name="T38" fmla="*/ 8 w 548"/>
                      <a:gd name="T39" fmla="*/ 264 h 684"/>
                      <a:gd name="T40" fmla="*/ 50 w 548"/>
                      <a:gd name="T41" fmla="*/ 276 h 684"/>
                      <a:gd name="T42" fmla="*/ 36 w 548"/>
                      <a:gd name="T43" fmla="*/ 290 h 684"/>
                      <a:gd name="T44" fmla="*/ 38 w 548"/>
                      <a:gd name="T45" fmla="*/ 370 h 684"/>
                      <a:gd name="T46" fmla="*/ 0 w 548"/>
                      <a:gd name="T47" fmla="*/ 414 h 684"/>
                      <a:gd name="T48" fmla="*/ 46 w 548"/>
                      <a:gd name="T49" fmla="*/ 466 h 684"/>
                      <a:gd name="T50" fmla="*/ 106 w 548"/>
                      <a:gd name="T51" fmla="*/ 496 h 684"/>
                      <a:gd name="T52" fmla="*/ 178 w 548"/>
                      <a:gd name="T53" fmla="*/ 496 h 684"/>
                      <a:gd name="T54" fmla="*/ 180 w 548"/>
                      <a:gd name="T55" fmla="*/ 542 h 684"/>
                      <a:gd name="T56" fmla="*/ 240 w 548"/>
                      <a:gd name="T57" fmla="*/ 590 h 684"/>
                      <a:gd name="T58" fmla="*/ 186 w 548"/>
                      <a:gd name="T59" fmla="*/ 608 h 684"/>
                      <a:gd name="T60" fmla="*/ 136 w 548"/>
                      <a:gd name="T61" fmla="*/ 646 h 684"/>
                      <a:gd name="T62" fmla="*/ 148 w 548"/>
                      <a:gd name="T63" fmla="*/ 674 h 684"/>
                      <a:gd name="T64" fmla="*/ 252 w 548"/>
                      <a:gd name="T65" fmla="*/ 664 h 684"/>
                      <a:gd name="T66" fmla="*/ 346 w 548"/>
                      <a:gd name="T67" fmla="*/ 674 h 684"/>
                      <a:gd name="T68" fmla="*/ 418 w 548"/>
                      <a:gd name="T69" fmla="*/ 678 h 684"/>
                      <a:gd name="T70" fmla="*/ 424 w 548"/>
                      <a:gd name="T71" fmla="*/ 642 h 684"/>
                      <a:gd name="T72" fmla="*/ 336 w 548"/>
                      <a:gd name="T73" fmla="*/ 616 h 684"/>
                      <a:gd name="T74" fmla="*/ 332 w 548"/>
                      <a:gd name="T75" fmla="*/ 586 h 684"/>
                      <a:gd name="T76" fmla="*/ 352 w 548"/>
                      <a:gd name="T77" fmla="*/ 588 h 684"/>
                      <a:gd name="T78" fmla="*/ 434 w 548"/>
                      <a:gd name="T79" fmla="*/ 616 h 684"/>
                      <a:gd name="T80" fmla="*/ 480 w 548"/>
                      <a:gd name="T81" fmla="*/ 570 h 684"/>
                      <a:gd name="T82" fmla="*/ 522 w 548"/>
                      <a:gd name="T83" fmla="*/ 554 h 684"/>
                      <a:gd name="T84" fmla="*/ 524 w 548"/>
                      <a:gd name="T85" fmla="*/ 510 h 684"/>
                      <a:gd name="T86" fmla="*/ 480 w 548"/>
                      <a:gd name="T87" fmla="*/ 494 h 684"/>
                      <a:gd name="T88" fmla="*/ 440 w 548"/>
                      <a:gd name="T89" fmla="*/ 530 h 684"/>
                      <a:gd name="T90" fmla="*/ 430 w 548"/>
                      <a:gd name="T91" fmla="*/ 576 h 684"/>
                      <a:gd name="T92" fmla="*/ 386 w 548"/>
                      <a:gd name="T93" fmla="*/ 556 h 684"/>
                      <a:gd name="T94" fmla="*/ 380 w 548"/>
                      <a:gd name="T95" fmla="*/ 480 h 684"/>
                      <a:gd name="T96" fmla="*/ 412 w 548"/>
                      <a:gd name="T97" fmla="*/ 440 h 684"/>
                      <a:gd name="T98" fmla="*/ 404 w 548"/>
                      <a:gd name="T99" fmla="*/ 402 h 684"/>
                      <a:gd name="T100" fmla="*/ 356 w 548"/>
                      <a:gd name="T101" fmla="*/ 378 h 684"/>
                      <a:gd name="T102" fmla="*/ 404 w 548"/>
                      <a:gd name="T103" fmla="*/ 356 h 684"/>
                      <a:gd name="T104" fmla="*/ 498 w 548"/>
                      <a:gd name="T105" fmla="*/ 316 h 684"/>
                      <a:gd name="T106" fmla="*/ 502 w 548"/>
                      <a:gd name="T107" fmla="*/ 262 h 684"/>
                      <a:gd name="T108" fmla="*/ 522 w 548"/>
                      <a:gd name="T109" fmla="*/ 238 h 684"/>
                      <a:gd name="T110" fmla="*/ 540 w 548"/>
                      <a:gd name="T111" fmla="*/ 216 h 684"/>
                      <a:gd name="T112" fmla="*/ 130 w 548"/>
                      <a:gd name="T113" fmla="*/ 456 h 684"/>
                      <a:gd name="T114" fmla="*/ 160 w 548"/>
                      <a:gd name="T115" fmla="*/ 448 h 684"/>
                      <a:gd name="T116" fmla="*/ 148 w 548"/>
                      <a:gd name="T117" fmla="*/ 402 h 684"/>
                      <a:gd name="T118" fmla="*/ 124 w 548"/>
                      <a:gd name="T119" fmla="*/ 356 h 684"/>
                      <a:gd name="T120" fmla="*/ 94 w 548"/>
                      <a:gd name="T121" fmla="*/ 350 h 684"/>
                      <a:gd name="T122" fmla="*/ 180 w 548"/>
                      <a:gd name="T123" fmla="*/ 356 h 684"/>
                      <a:gd name="T124" fmla="*/ 148 w 548"/>
                      <a:gd name="T125" fmla="*/ 402 h 6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48" h="684">
                        <a:moveTo>
                          <a:pt x="540" y="216"/>
                        </a:moveTo>
                        <a:lnTo>
                          <a:pt x="540" y="216"/>
                        </a:lnTo>
                        <a:lnTo>
                          <a:pt x="518" y="224"/>
                        </a:lnTo>
                        <a:lnTo>
                          <a:pt x="496" y="234"/>
                        </a:lnTo>
                        <a:lnTo>
                          <a:pt x="510" y="214"/>
                        </a:lnTo>
                        <a:lnTo>
                          <a:pt x="528" y="196"/>
                        </a:lnTo>
                        <a:lnTo>
                          <a:pt x="534" y="192"/>
                        </a:lnTo>
                        <a:lnTo>
                          <a:pt x="536" y="188"/>
                        </a:lnTo>
                        <a:lnTo>
                          <a:pt x="534" y="182"/>
                        </a:lnTo>
                        <a:lnTo>
                          <a:pt x="528" y="178"/>
                        </a:lnTo>
                        <a:lnTo>
                          <a:pt x="514" y="190"/>
                        </a:lnTo>
                        <a:lnTo>
                          <a:pt x="500" y="204"/>
                        </a:lnTo>
                        <a:lnTo>
                          <a:pt x="478" y="232"/>
                        </a:lnTo>
                        <a:lnTo>
                          <a:pt x="476" y="232"/>
                        </a:lnTo>
                        <a:lnTo>
                          <a:pt x="466" y="226"/>
                        </a:lnTo>
                        <a:lnTo>
                          <a:pt x="458" y="220"/>
                        </a:lnTo>
                        <a:lnTo>
                          <a:pt x="438" y="208"/>
                        </a:lnTo>
                        <a:lnTo>
                          <a:pt x="442" y="194"/>
                        </a:lnTo>
                        <a:lnTo>
                          <a:pt x="448" y="180"/>
                        </a:lnTo>
                        <a:lnTo>
                          <a:pt x="452" y="166"/>
                        </a:lnTo>
                        <a:lnTo>
                          <a:pt x="454" y="158"/>
                        </a:lnTo>
                        <a:lnTo>
                          <a:pt x="454" y="150"/>
                        </a:lnTo>
                        <a:lnTo>
                          <a:pt x="454" y="142"/>
                        </a:lnTo>
                        <a:lnTo>
                          <a:pt x="452" y="136"/>
                        </a:lnTo>
                        <a:lnTo>
                          <a:pt x="448" y="130"/>
                        </a:lnTo>
                        <a:lnTo>
                          <a:pt x="444" y="124"/>
                        </a:lnTo>
                        <a:lnTo>
                          <a:pt x="426" y="128"/>
                        </a:lnTo>
                        <a:lnTo>
                          <a:pt x="412" y="136"/>
                        </a:lnTo>
                        <a:lnTo>
                          <a:pt x="396" y="144"/>
                        </a:lnTo>
                        <a:lnTo>
                          <a:pt x="382" y="156"/>
                        </a:lnTo>
                        <a:lnTo>
                          <a:pt x="380" y="156"/>
                        </a:lnTo>
                        <a:lnTo>
                          <a:pt x="378" y="138"/>
                        </a:lnTo>
                        <a:lnTo>
                          <a:pt x="374" y="120"/>
                        </a:lnTo>
                        <a:lnTo>
                          <a:pt x="368" y="104"/>
                        </a:lnTo>
                        <a:lnTo>
                          <a:pt x="358" y="90"/>
                        </a:lnTo>
                        <a:lnTo>
                          <a:pt x="348" y="78"/>
                        </a:lnTo>
                        <a:lnTo>
                          <a:pt x="336" y="68"/>
                        </a:lnTo>
                        <a:lnTo>
                          <a:pt x="322" y="58"/>
                        </a:lnTo>
                        <a:lnTo>
                          <a:pt x="310" y="50"/>
                        </a:lnTo>
                        <a:lnTo>
                          <a:pt x="322" y="44"/>
                        </a:lnTo>
                        <a:lnTo>
                          <a:pt x="326" y="38"/>
                        </a:lnTo>
                        <a:lnTo>
                          <a:pt x="330" y="32"/>
                        </a:lnTo>
                        <a:lnTo>
                          <a:pt x="332" y="26"/>
                        </a:lnTo>
                        <a:lnTo>
                          <a:pt x="332" y="18"/>
                        </a:lnTo>
                        <a:lnTo>
                          <a:pt x="330" y="12"/>
                        </a:lnTo>
                        <a:lnTo>
                          <a:pt x="326" y="6"/>
                        </a:lnTo>
                        <a:lnTo>
                          <a:pt x="320" y="2"/>
                        </a:lnTo>
                        <a:lnTo>
                          <a:pt x="314" y="0"/>
                        </a:lnTo>
                        <a:lnTo>
                          <a:pt x="306" y="2"/>
                        </a:lnTo>
                        <a:lnTo>
                          <a:pt x="298" y="8"/>
                        </a:lnTo>
                        <a:lnTo>
                          <a:pt x="284" y="20"/>
                        </a:lnTo>
                        <a:lnTo>
                          <a:pt x="278" y="10"/>
                        </a:lnTo>
                        <a:lnTo>
                          <a:pt x="270" y="2"/>
                        </a:lnTo>
                        <a:lnTo>
                          <a:pt x="264" y="0"/>
                        </a:lnTo>
                        <a:lnTo>
                          <a:pt x="258" y="0"/>
                        </a:lnTo>
                        <a:lnTo>
                          <a:pt x="250" y="2"/>
                        </a:lnTo>
                        <a:lnTo>
                          <a:pt x="246" y="6"/>
                        </a:lnTo>
                        <a:lnTo>
                          <a:pt x="240" y="12"/>
                        </a:lnTo>
                        <a:lnTo>
                          <a:pt x="238" y="18"/>
                        </a:lnTo>
                        <a:lnTo>
                          <a:pt x="238" y="26"/>
                        </a:lnTo>
                        <a:lnTo>
                          <a:pt x="242" y="34"/>
                        </a:lnTo>
                        <a:lnTo>
                          <a:pt x="246" y="40"/>
                        </a:lnTo>
                        <a:lnTo>
                          <a:pt x="254" y="46"/>
                        </a:lnTo>
                        <a:lnTo>
                          <a:pt x="236" y="54"/>
                        </a:lnTo>
                        <a:lnTo>
                          <a:pt x="222" y="62"/>
                        </a:lnTo>
                        <a:lnTo>
                          <a:pt x="206" y="74"/>
                        </a:lnTo>
                        <a:lnTo>
                          <a:pt x="192" y="86"/>
                        </a:lnTo>
                        <a:lnTo>
                          <a:pt x="180" y="98"/>
                        </a:lnTo>
                        <a:lnTo>
                          <a:pt x="168" y="114"/>
                        </a:lnTo>
                        <a:lnTo>
                          <a:pt x="158" y="130"/>
                        </a:lnTo>
                        <a:lnTo>
                          <a:pt x="152" y="146"/>
                        </a:lnTo>
                        <a:lnTo>
                          <a:pt x="150" y="146"/>
                        </a:lnTo>
                        <a:lnTo>
                          <a:pt x="124" y="128"/>
                        </a:lnTo>
                        <a:lnTo>
                          <a:pt x="100" y="112"/>
                        </a:lnTo>
                        <a:lnTo>
                          <a:pt x="94" y="110"/>
                        </a:lnTo>
                        <a:lnTo>
                          <a:pt x="92" y="108"/>
                        </a:lnTo>
                        <a:lnTo>
                          <a:pt x="88" y="110"/>
                        </a:lnTo>
                        <a:lnTo>
                          <a:pt x="84" y="114"/>
                        </a:lnTo>
                        <a:lnTo>
                          <a:pt x="82" y="118"/>
                        </a:lnTo>
                        <a:lnTo>
                          <a:pt x="78" y="130"/>
                        </a:lnTo>
                        <a:lnTo>
                          <a:pt x="78" y="150"/>
                        </a:lnTo>
                        <a:lnTo>
                          <a:pt x="80" y="168"/>
                        </a:lnTo>
                        <a:lnTo>
                          <a:pt x="86" y="206"/>
                        </a:lnTo>
                        <a:lnTo>
                          <a:pt x="74" y="226"/>
                        </a:lnTo>
                        <a:lnTo>
                          <a:pt x="68" y="236"/>
                        </a:lnTo>
                        <a:lnTo>
                          <a:pt x="66" y="240"/>
                        </a:lnTo>
                        <a:lnTo>
                          <a:pt x="64" y="244"/>
                        </a:lnTo>
                        <a:lnTo>
                          <a:pt x="44" y="220"/>
                        </a:lnTo>
                        <a:lnTo>
                          <a:pt x="34" y="208"/>
                        </a:lnTo>
                        <a:lnTo>
                          <a:pt x="20" y="198"/>
                        </a:lnTo>
                        <a:lnTo>
                          <a:pt x="18" y="198"/>
                        </a:lnTo>
                        <a:lnTo>
                          <a:pt x="14" y="200"/>
                        </a:lnTo>
                        <a:lnTo>
                          <a:pt x="14" y="206"/>
                        </a:lnTo>
                        <a:lnTo>
                          <a:pt x="16" y="208"/>
                        </a:lnTo>
                        <a:lnTo>
                          <a:pt x="22" y="214"/>
                        </a:lnTo>
                        <a:lnTo>
                          <a:pt x="38" y="232"/>
                        </a:lnTo>
                        <a:lnTo>
                          <a:pt x="50" y="250"/>
                        </a:lnTo>
                        <a:lnTo>
                          <a:pt x="52" y="252"/>
                        </a:lnTo>
                        <a:lnTo>
                          <a:pt x="52" y="254"/>
                        </a:lnTo>
                        <a:lnTo>
                          <a:pt x="50" y="254"/>
                        </a:lnTo>
                        <a:lnTo>
                          <a:pt x="28" y="250"/>
                        </a:lnTo>
                        <a:lnTo>
                          <a:pt x="6" y="250"/>
                        </a:lnTo>
                        <a:lnTo>
                          <a:pt x="2" y="252"/>
                        </a:lnTo>
                        <a:lnTo>
                          <a:pt x="0" y="256"/>
                        </a:lnTo>
                        <a:lnTo>
                          <a:pt x="2" y="258"/>
                        </a:lnTo>
                        <a:lnTo>
                          <a:pt x="4" y="260"/>
                        </a:lnTo>
                        <a:lnTo>
                          <a:pt x="8" y="264"/>
                        </a:lnTo>
                        <a:lnTo>
                          <a:pt x="30" y="266"/>
                        </a:lnTo>
                        <a:lnTo>
                          <a:pt x="48" y="268"/>
                        </a:lnTo>
                        <a:lnTo>
                          <a:pt x="52" y="270"/>
                        </a:lnTo>
                        <a:lnTo>
                          <a:pt x="52" y="272"/>
                        </a:lnTo>
                        <a:lnTo>
                          <a:pt x="50" y="276"/>
                        </a:lnTo>
                        <a:lnTo>
                          <a:pt x="50" y="280"/>
                        </a:lnTo>
                        <a:lnTo>
                          <a:pt x="46" y="282"/>
                        </a:lnTo>
                        <a:lnTo>
                          <a:pt x="44" y="286"/>
                        </a:lnTo>
                        <a:lnTo>
                          <a:pt x="40" y="288"/>
                        </a:lnTo>
                        <a:lnTo>
                          <a:pt x="36" y="290"/>
                        </a:lnTo>
                        <a:lnTo>
                          <a:pt x="30" y="300"/>
                        </a:lnTo>
                        <a:lnTo>
                          <a:pt x="28" y="308"/>
                        </a:lnTo>
                        <a:lnTo>
                          <a:pt x="26" y="320"/>
                        </a:lnTo>
                        <a:lnTo>
                          <a:pt x="26" y="330"/>
                        </a:lnTo>
                        <a:lnTo>
                          <a:pt x="28" y="340"/>
                        </a:lnTo>
                        <a:lnTo>
                          <a:pt x="30" y="350"/>
                        </a:lnTo>
                        <a:lnTo>
                          <a:pt x="38" y="370"/>
                        </a:lnTo>
                        <a:lnTo>
                          <a:pt x="30" y="372"/>
                        </a:lnTo>
                        <a:lnTo>
                          <a:pt x="24" y="376"/>
                        </a:lnTo>
                        <a:lnTo>
                          <a:pt x="12" y="386"/>
                        </a:lnTo>
                        <a:lnTo>
                          <a:pt x="4" y="400"/>
                        </a:lnTo>
                        <a:lnTo>
                          <a:pt x="0" y="414"/>
                        </a:lnTo>
                        <a:lnTo>
                          <a:pt x="0" y="428"/>
                        </a:lnTo>
                        <a:lnTo>
                          <a:pt x="2" y="440"/>
                        </a:lnTo>
                        <a:lnTo>
                          <a:pt x="10" y="452"/>
                        </a:lnTo>
                        <a:lnTo>
                          <a:pt x="20" y="460"/>
                        </a:lnTo>
                        <a:lnTo>
                          <a:pt x="32" y="466"/>
                        </a:lnTo>
                        <a:lnTo>
                          <a:pt x="46" y="466"/>
                        </a:lnTo>
                        <a:lnTo>
                          <a:pt x="60" y="464"/>
                        </a:lnTo>
                        <a:lnTo>
                          <a:pt x="74" y="460"/>
                        </a:lnTo>
                        <a:lnTo>
                          <a:pt x="80" y="470"/>
                        </a:lnTo>
                        <a:lnTo>
                          <a:pt x="88" y="480"/>
                        </a:lnTo>
                        <a:lnTo>
                          <a:pt x="106" y="496"/>
                        </a:lnTo>
                        <a:lnTo>
                          <a:pt x="118" y="502"/>
                        </a:lnTo>
                        <a:lnTo>
                          <a:pt x="132" y="506"/>
                        </a:lnTo>
                        <a:lnTo>
                          <a:pt x="146" y="506"/>
                        </a:lnTo>
                        <a:lnTo>
                          <a:pt x="160" y="504"/>
                        </a:lnTo>
                        <a:lnTo>
                          <a:pt x="172" y="500"/>
                        </a:lnTo>
                        <a:lnTo>
                          <a:pt x="178" y="496"/>
                        </a:lnTo>
                        <a:lnTo>
                          <a:pt x="184" y="490"/>
                        </a:lnTo>
                        <a:lnTo>
                          <a:pt x="184" y="492"/>
                        </a:lnTo>
                        <a:lnTo>
                          <a:pt x="180" y="516"/>
                        </a:lnTo>
                        <a:lnTo>
                          <a:pt x="178" y="528"/>
                        </a:lnTo>
                        <a:lnTo>
                          <a:pt x="180" y="542"/>
                        </a:lnTo>
                        <a:lnTo>
                          <a:pt x="186" y="548"/>
                        </a:lnTo>
                        <a:lnTo>
                          <a:pt x="192" y="554"/>
                        </a:lnTo>
                        <a:lnTo>
                          <a:pt x="206" y="562"/>
                        </a:lnTo>
                        <a:lnTo>
                          <a:pt x="238" y="576"/>
                        </a:lnTo>
                        <a:lnTo>
                          <a:pt x="240" y="582"/>
                        </a:lnTo>
                        <a:lnTo>
                          <a:pt x="240" y="590"/>
                        </a:lnTo>
                        <a:lnTo>
                          <a:pt x="240" y="604"/>
                        </a:lnTo>
                        <a:lnTo>
                          <a:pt x="238" y="608"/>
                        </a:lnTo>
                        <a:lnTo>
                          <a:pt x="226" y="606"/>
                        </a:lnTo>
                        <a:lnTo>
                          <a:pt x="212" y="604"/>
                        </a:lnTo>
                        <a:lnTo>
                          <a:pt x="198" y="604"/>
                        </a:lnTo>
                        <a:lnTo>
                          <a:pt x="186" y="608"/>
                        </a:lnTo>
                        <a:lnTo>
                          <a:pt x="170" y="612"/>
                        </a:lnTo>
                        <a:lnTo>
                          <a:pt x="156" y="620"/>
                        </a:lnTo>
                        <a:lnTo>
                          <a:pt x="148" y="624"/>
                        </a:lnTo>
                        <a:lnTo>
                          <a:pt x="144" y="630"/>
                        </a:lnTo>
                        <a:lnTo>
                          <a:pt x="140" y="638"/>
                        </a:lnTo>
                        <a:lnTo>
                          <a:pt x="136" y="646"/>
                        </a:lnTo>
                        <a:lnTo>
                          <a:pt x="136" y="650"/>
                        </a:lnTo>
                        <a:lnTo>
                          <a:pt x="136" y="654"/>
                        </a:lnTo>
                        <a:lnTo>
                          <a:pt x="138" y="662"/>
                        </a:lnTo>
                        <a:lnTo>
                          <a:pt x="142" y="668"/>
                        </a:lnTo>
                        <a:lnTo>
                          <a:pt x="148" y="674"/>
                        </a:lnTo>
                        <a:lnTo>
                          <a:pt x="154" y="678"/>
                        </a:lnTo>
                        <a:lnTo>
                          <a:pt x="162" y="680"/>
                        </a:lnTo>
                        <a:lnTo>
                          <a:pt x="176" y="682"/>
                        </a:lnTo>
                        <a:lnTo>
                          <a:pt x="192" y="682"/>
                        </a:lnTo>
                        <a:lnTo>
                          <a:pt x="240" y="668"/>
                        </a:lnTo>
                        <a:lnTo>
                          <a:pt x="252" y="664"/>
                        </a:lnTo>
                        <a:lnTo>
                          <a:pt x="262" y="658"/>
                        </a:lnTo>
                        <a:lnTo>
                          <a:pt x="274" y="652"/>
                        </a:lnTo>
                        <a:lnTo>
                          <a:pt x="284" y="644"/>
                        </a:lnTo>
                        <a:lnTo>
                          <a:pt x="298" y="654"/>
                        </a:lnTo>
                        <a:lnTo>
                          <a:pt x="330" y="668"/>
                        </a:lnTo>
                        <a:lnTo>
                          <a:pt x="346" y="674"/>
                        </a:lnTo>
                        <a:lnTo>
                          <a:pt x="364" y="680"/>
                        </a:lnTo>
                        <a:lnTo>
                          <a:pt x="376" y="682"/>
                        </a:lnTo>
                        <a:lnTo>
                          <a:pt x="392" y="684"/>
                        </a:lnTo>
                        <a:lnTo>
                          <a:pt x="406" y="682"/>
                        </a:lnTo>
                        <a:lnTo>
                          <a:pt x="418" y="678"/>
                        </a:lnTo>
                        <a:lnTo>
                          <a:pt x="424" y="672"/>
                        </a:lnTo>
                        <a:lnTo>
                          <a:pt x="428" y="666"/>
                        </a:lnTo>
                        <a:lnTo>
                          <a:pt x="428" y="658"/>
                        </a:lnTo>
                        <a:lnTo>
                          <a:pt x="428" y="650"/>
                        </a:lnTo>
                        <a:lnTo>
                          <a:pt x="426" y="646"/>
                        </a:lnTo>
                        <a:lnTo>
                          <a:pt x="424" y="642"/>
                        </a:lnTo>
                        <a:lnTo>
                          <a:pt x="416" y="634"/>
                        </a:lnTo>
                        <a:lnTo>
                          <a:pt x="398" y="624"/>
                        </a:lnTo>
                        <a:lnTo>
                          <a:pt x="384" y="620"/>
                        </a:lnTo>
                        <a:lnTo>
                          <a:pt x="368" y="618"/>
                        </a:lnTo>
                        <a:lnTo>
                          <a:pt x="336" y="616"/>
                        </a:lnTo>
                        <a:lnTo>
                          <a:pt x="334" y="614"/>
                        </a:lnTo>
                        <a:lnTo>
                          <a:pt x="334" y="612"/>
                        </a:lnTo>
                        <a:lnTo>
                          <a:pt x="334" y="606"/>
                        </a:lnTo>
                        <a:lnTo>
                          <a:pt x="334" y="600"/>
                        </a:lnTo>
                        <a:lnTo>
                          <a:pt x="332" y="592"/>
                        </a:lnTo>
                        <a:lnTo>
                          <a:pt x="332" y="586"/>
                        </a:lnTo>
                        <a:lnTo>
                          <a:pt x="334" y="584"/>
                        </a:lnTo>
                        <a:lnTo>
                          <a:pt x="338" y="582"/>
                        </a:lnTo>
                        <a:lnTo>
                          <a:pt x="340" y="580"/>
                        </a:lnTo>
                        <a:lnTo>
                          <a:pt x="342" y="580"/>
                        </a:lnTo>
                        <a:lnTo>
                          <a:pt x="346" y="584"/>
                        </a:lnTo>
                        <a:lnTo>
                          <a:pt x="352" y="588"/>
                        </a:lnTo>
                        <a:lnTo>
                          <a:pt x="356" y="590"/>
                        </a:lnTo>
                        <a:lnTo>
                          <a:pt x="374" y="602"/>
                        </a:lnTo>
                        <a:lnTo>
                          <a:pt x="392" y="610"/>
                        </a:lnTo>
                        <a:lnTo>
                          <a:pt x="412" y="616"/>
                        </a:lnTo>
                        <a:lnTo>
                          <a:pt x="422" y="616"/>
                        </a:lnTo>
                        <a:lnTo>
                          <a:pt x="434" y="616"/>
                        </a:lnTo>
                        <a:lnTo>
                          <a:pt x="446" y="614"/>
                        </a:lnTo>
                        <a:lnTo>
                          <a:pt x="456" y="608"/>
                        </a:lnTo>
                        <a:lnTo>
                          <a:pt x="466" y="600"/>
                        </a:lnTo>
                        <a:lnTo>
                          <a:pt x="472" y="590"/>
                        </a:lnTo>
                        <a:lnTo>
                          <a:pt x="480" y="570"/>
                        </a:lnTo>
                        <a:lnTo>
                          <a:pt x="486" y="548"/>
                        </a:lnTo>
                        <a:lnTo>
                          <a:pt x="500" y="556"/>
                        </a:lnTo>
                        <a:lnTo>
                          <a:pt x="504" y="558"/>
                        </a:lnTo>
                        <a:lnTo>
                          <a:pt x="510" y="558"/>
                        </a:lnTo>
                        <a:lnTo>
                          <a:pt x="516" y="556"/>
                        </a:lnTo>
                        <a:lnTo>
                          <a:pt x="522" y="554"/>
                        </a:lnTo>
                        <a:lnTo>
                          <a:pt x="526" y="546"/>
                        </a:lnTo>
                        <a:lnTo>
                          <a:pt x="530" y="536"/>
                        </a:lnTo>
                        <a:lnTo>
                          <a:pt x="530" y="526"/>
                        </a:lnTo>
                        <a:lnTo>
                          <a:pt x="528" y="518"/>
                        </a:lnTo>
                        <a:lnTo>
                          <a:pt x="524" y="510"/>
                        </a:lnTo>
                        <a:lnTo>
                          <a:pt x="516" y="502"/>
                        </a:lnTo>
                        <a:lnTo>
                          <a:pt x="508" y="496"/>
                        </a:lnTo>
                        <a:lnTo>
                          <a:pt x="498" y="492"/>
                        </a:lnTo>
                        <a:lnTo>
                          <a:pt x="490" y="490"/>
                        </a:lnTo>
                        <a:lnTo>
                          <a:pt x="480" y="494"/>
                        </a:lnTo>
                        <a:lnTo>
                          <a:pt x="470" y="496"/>
                        </a:lnTo>
                        <a:lnTo>
                          <a:pt x="460" y="502"/>
                        </a:lnTo>
                        <a:lnTo>
                          <a:pt x="450" y="510"/>
                        </a:lnTo>
                        <a:lnTo>
                          <a:pt x="444" y="516"/>
                        </a:lnTo>
                        <a:lnTo>
                          <a:pt x="442" y="522"/>
                        </a:lnTo>
                        <a:lnTo>
                          <a:pt x="440" y="530"/>
                        </a:lnTo>
                        <a:lnTo>
                          <a:pt x="440" y="538"/>
                        </a:lnTo>
                        <a:lnTo>
                          <a:pt x="440" y="554"/>
                        </a:lnTo>
                        <a:lnTo>
                          <a:pt x="440" y="562"/>
                        </a:lnTo>
                        <a:lnTo>
                          <a:pt x="438" y="568"/>
                        </a:lnTo>
                        <a:lnTo>
                          <a:pt x="434" y="574"/>
                        </a:lnTo>
                        <a:lnTo>
                          <a:pt x="430" y="576"/>
                        </a:lnTo>
                        <a:lnTo>
                          <a:pt x="426" y="576"/>
                        </a:lnTo>
                        <a:lnTo>
                          <a:pt x="420" y="576"/>
                        </a:lnTo>
                        <a:lnTo>
                          <a:pt x="398" y="572"/>
                        </a:lnTo>
                        <a:lnTo>
                          <a:pt x="392" y="564"/>
                        </a:lnTo>
                        <a:lnTo>
                          <a:pt x="386" y="556"/>
                        </a:lnTo>
                        <a:lnTo>
                          <a:pt x="390" y="544"/>
                        </a:lnTo>
                        <a:lnTo>
                          <a:pt x="392" y="530"/>
                        </a:lnTo>
                        <a:lnTo>
                          <a:pt x="392" y="518"/>
                        </a:lnTo>
                        <a:lnTo>
                          <a:pt x="390" y="504"/>
                        </a:lnTo>
                        <a:lnTo>
                          <a:pt x="386" y="492"/>
                        </a:lnTo>
                        <a:lnTo>
                          <a:pt x="380" y="480"/>
                        </a:lnTo>
                        <a:lnTo>
                          <a:pt x="376" y="468"/>
                        </a:lnTo>
                        <a:lnTo>
                          <a:pt x="374" y="456"/>
                        </a:lnTo>
                        <a:lnTo>
                          <a:pt x="394" y="448"/>
                        </a:lnTo>
                        <a:lnTo>
                          <a:pt x="402" y="444"/>
                        </a:lnTo>
                        <a:lnTo>
                          <a:pt x="412" y="440"/>
                        </a:lnTo>
                        <a:lnTo>
                          <a:pt x="422" y="430"/>
                        </a:lnTo>
                        <a:lnTo>
                          <a:pt x="426" y="426"/>
                        </a:lnTo>
                        <a:lnTo>
                          <a:pt x="428" y="420"/>
                        </a:lnTo>
                        <a:lnTo>
                          <a:pt x="416" y="410"/>
                        </a:lnTo>
                        <a:lnTo>
                          <a:pt x="404" y="402"/>
                        </a:lnTo>
                        <a:lnTo>
                          <a:pt x="390" y="396"/>
                        </a:lnTo>
                        <a:lnTo>
                          <a:pt x="376" y="388"/>
                        </a:lnTo>
                        <a:lnTo>
                          <a:pt x="366" y="384"/>
                        </a:lnTo>
                        <a:lnTo>
                          <a:pt x="360" y="382"/>
                        </a:lnTo>
                        <a:lnTo>
                          <a:pt x="356" y="378"/>
                        </a:lnTo>
                        <a:lnTo>
                          <a:pt x="366" y="368"/>
                        </a:lnTo>
                        <a:lnTo>
                          <a:pt x="374" y="356"/>
                        </a:lnTo>
                        <a:lnTo>
                          <a:pt x="382" y="358"/>
                        </a:lnTo>
                        <a:lnTo>
                          <a:pt x="390" y="358"/>
                        </a:lnTo>
                        <a:lnTo>
                          <a:pt x="398" y="356"/>
                        </a:lnTo>
                        <a:lnTo>
                          <a:pt x="404" y="356"/>
                        </a:lnTo>
                        <a:lnTo>
                          <a:pt x="434" y="350"/>
                        </a:lnTo>
                        <a:lnTo>
                          <a:pt x="462" y="344"/>
                        </a:lnTo>
                        <a:lnTo>
                          <a:pt x="482" y="332"/>
                        </a:lnTo>
                        <a:lnTo>
                          <a:pt x="490" y="326"/>
                        </a:lnTo>
                        <a:lnTo>
                          <a:pt x="498" y="316"/>
                        </a:lnTo>
                        <a:lnTo>
                          <a:pt x="504" y="304"/>
                        </a:lnTo>
                        <a:lnTo>
                          <a:pt x="508" y="290"/>
                        </a:lnTo>
                        <a:lnTo>
                          <a:pt x="508" y="276"/>
                        </a:lnTo>
                        <a:lnTo>
                          <a:pt x="506" y="268"/>
                        </a:lnTo>
                        <a:lnTo>
                          <a:pt x="502" y="262"/>
                        </a:lnTo>
                        <a:lnTo>
                          <a:pt x="500" y="258"/>
                        </a:lnTo>
                        <a:lnTo>
                          <a:pt x="498" y="256"/>
                        </a:lnTo>
                        <a:lnTo>
                          <a:pt x="498" y="254"/>
                        </a:lnTo>
                        <a:lnTo>
                          <a:pt x="500" y="250"/>
                        </a:lnTo>
                        <a:lnTo>
                          <a:pt x="510" y="244"/>
                        </a:lnTo>
                        <a:lnTo>
                          <a:pt x="522" y="238"/>
                        </a:lnTo>
                        <a:lnTo>
                          <a:pt x="544" y="230"/>
                        </a:lnTo>
                        <a:lnTo>
                          <a:pt x="546" y="228"/>
                        </a:lnTo>
                        <a:lnTo>
                          <a:pt x="546" y="226"/>
                        </a:lnTo>
                        <a:lnTo>
                          <a:pt x="548" y="222"/>
                        </a:lnTo>
                        <a:lnTo>
                          <a:pt x="540" y="216"/>
                        </a:lnTo>
                        <a:close/>
                        <a:moveTo>
                          <a:pt x="152" y="460"/>
                        </a:moveTo>
                        <a:lnTo>
                          <a:pt x="152" y="460"/>
                        </a:lnTo>
                        <a:lnTo>
                          <a:pt x="148" y="462"/>
                        </a:lnTo>
                        <a:lnTo>
                          <a:pt x="142" y="462"/>
                        </a:lnTo>
                        <a:lnTo>
                          <a:pt x="136" y="460"/>
                        </a:lnTo>
                        <a:lnTo>
                          <a:pt x="130" y="456"/>
                        </a:lnTo>
                        <a:lnTo>
                          <a:pt x="124" y="448"/>
                        </a:lnTo>
                        <a:lnTo>
                          <a:pt x="118" y="436"/>
                        </a:lnTo>
                        <a:lnTo>
                          <a:pt x="130" y="428"/>
                        </a:lnTo>
                        <a:lnTo>
                          <a:pt x="144" y="438"/>
                        </a:lnTo>
                        <a:lnTo>
                          <a:pt x="160" y="448"/>
                        </a:lnTo>
                        <a:lnTo>
                          <a:pt x="158" y="452"/>
                        </a:lnTo>
                        <a:lnTo>
                          <a:pt x="158" y="454"/>
                        </a:lnTo>
                        <a:lnTo>
                          <a:pt x="152" y="460"/>
                        </a:lnTo>
                        <a:close/>
                        <a:moveTo>
                          <a:pt x="148" y="402"/>
                        </a:moveTo>
                        <a:lnTo>
                          <a:pt x="148" y="402"/>
                        </a:lnTo>
                        <a:lnTo>
                          <a:pt x="150" y="392"/>
                        </a:lnTo>
                        <a:lnTo>
                          <a:pt x="150" y="382"/>
                        </a:lnTo>
                        <a:lnTo>
                          <a:pt x="146" y="374"/>
                        </a:lnTo>
                        <a:lnTo>
                          <a:pt x="140" y="368"/>
                        </a:lnTo>
                        <a:lnTo>
                          <a:pt x="132" y="360"/>
                        </a:lnTo>
                        <a:lnTo>
                          <a:pt x="124" y="356"/>
                        </a:lnTo>
                        <a:lnTo>
                          <a:pt x="116" y="352"/>
                        </a:lnTo>
                        <a:lnTo>
                          <a:pt x="106" y="352"/>
                        </a:lnTo>
                        <a:lnTo>
                          <a:pt x="100" y="354"/>
                        </a:lnTo>
                        <a:lnTo>
                          <a:pt x="94" y="356"/>
                        </a:lnTo>
                        <a:lnTo>
                          <a:pt x="94" y="350"/>
                        </a:lnTo>
                        <a:lnTo>
                          <a:pt x="94" y="346"/>
                        </a:lnTo>
                        <a:lnTo>
                          <a:pt x="96" y="346"/>
                        </a:lnTo>
                        <a:lnTo>
                          <a:pt x="98" y="348"/>
                        </a:lnTo>
                        <a:lnTo>
                          <a:pt x="138" y="352"/>
                        </a:lnTo>
                        <a:lnTo>
                          <a:pt x="180" y="356"/>
                        </a:lnTo>
                        <a:lnTo>
                          <a:pt x="184" y="360"/>
                        </a:lnTo>
                        <a:lnTo>
                          <a:pt x="184" y="366"/>
                        </a:lnTo>
                        <a:lnTo>
                          <a:pt x="188" y="378"/>
                        </a:lnTo>
                        <a:lnTo>
                          <a:pt x="168" y="388"/>
                        </a:lnTo>
                        <a:lnTo>
                          <a:pt x="148" y="4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35" name="Freeform 233"/>
                  <p:cNvSpPr>
                    <a:spLocks/>
                  </p:cNvSpPr>
                  <p:nvPr/>
                </p:nvSpPr>
                <p:spPr bwMode="auto">
                  <a:xfrm>
                    <a:off x="3589" y="2153"/>
                    <a:ext cx="20" cy="26"/>
                  </a:xfrm>
                  <a:custGeom>
                    <a:avLst/>
                    <a:gdLst>
                      <a:gd name="T0" fmla="*/ 18 w 20"/>
                      <a:gd name="T1" fmla="*/ 10 h 26"/>
                      <a:gd name="T2" fmla="*/ 18 w 20"/>
                      <a:gd name="T3" fmla="*/ 10 h 26"/>
                      <a:gd name="T4" fmla="*/ 20 w 20"/>
                      <a:gd name="T5" fmla="*/ 18 h 26"/>
                      <a:gd name="T6" fmla="*/ 20 w 20"/>
                      <a:gd name="T7" fmla="*/ 26 h 26"/>
                      <a:gd name="T8" fmla="*/ 20 w 20"/>
                      <a:gd name="T9" fmla="*/ 26 h 26"/>
                      <a:gd name="T10" fmla="*/ 8 w 20"/>
                      <a:gd name="T11" fmla="*/ 22 h 26"/>
                      <a:gd name="T12" fmla="*/ 2 w 20"/>
                      <a:gd name="T13" fmla="*/ 16 h 26"/>
                      <a:gd name="T14" fmla="*/ 0 w 20"/>
                      <a:gd name="T15" fmla="*/ 10 h 26"/>
                      <a:gd name="T16" fmla="*/ 0 w 20"/>
                      <a:gd name="T17" fmla="*/ 10 h 26"/>
                      <a:gd name="T18" fmla="*/ 2 w 20"/>
                      <a:gd name="T19" fmla="*/ 4 h 26"/>
                      <a:gd name="T20" fmla="*/ 6 w 20"/>
                      <a:gd name="T21" fmla="*/ 0 h 26"/>
                      <a:gd name="T22" fmla="*/ 6 w 20"/>
                      <a:gd name="T23" fmla="*/ 0 h 26"/>
                      <a:gd name="T24" fmla="*/ 12 w 20"/>
                      <a:gd name="T25" fmla="*/ 0 h 26"/>
                      <a:gd name="T26" fmla="*/ 14 w 20"/>
                      <a:gd name="T27" fmla="*/ 2 h 26"/>
                      <a:gd name="T28" fmla="*/ 18 w 20"/>
                      <a:gd name="T29" fmla="*/ 10 h 26"/>
                      <a:gd name="T30" fmla="*/ 18 w 20"/>
                      <a:gd name="T31" fmla="*/ 1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26">
                        <a:moveTo>
                          <a:pt x="18" y="10"/>
                        </a:moveTo>
                        <a:lnTo>
                          <a:pt x="18" y="10"/>
                        </a:lnTo>
                        <a:lnTo>
                          <a:pt x="20" y="18"/>
                        </a:lnTo>
                        <a:lnTo>
                          <a:pt x="20" y="26"/>
                        </a:lnTo>
                        <a:lnTo>
                          <a:pt x="8" y="22"/>
                        </a:lnTo>
                        <a:lnTo>
                          <a:pt x="2" y="16"/>
                        </a:lnTo>
                        <a:lnTo>
                          <a:pt x="0" y="10"/>
                        </a:lnTo>
                        <a:lnTo>
                          <a:pt x="2" y="4"/>
                        </a:lnTo>
                        <a:lnTo>
                          <a:pt x="6" y="0"/>
                        </a:lnTo>
                        <a:lnTo>
                          <a:pt x="12" y="0"/>
                        </a:lnTo>
                        <a:lnTo>
                          <a:pt x="14" y="2"/>
                        </a:lnTo>
                        <a:lnTo>
                          <a:pt x="18" y="1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36" name="Freeform 234"/>
                  <p:cNvSpPr>
                    <a:spLocks/>
                  </p:cNvSpPr>
                  <p:nvPr/>
                </p:nvSpPr>
                <p:spPr bwMode="auto">
                  <a:xfrm>
                    <a:off x="3629" y="2153"/>
                    <a:ext cx="26" cy="24"/>
                  </a:xfrm>
                  <a:custGeom>
                    <a:avLst/>
                    <a:gdLst>
                      <a:gd name="T0" fmla="*/ 26 w 26"/>
                      <a:gd name="T1" fmla="*/ 6 h 24"/>
                      <a:gd name="T2" fmla="*/ 26 w 26"/>
                      <a:gd name="T3" fmla="*/ 6 h 24"/>
                      <a:gd name="T4" fmla="*/ 24 w 26"/>
                      <a:gd name="T5" fmla="*/ 14 h 24"/>
                      <a:gd name="T6" fmla="*/ 22 w 26"/>
                      <a:gd name="T7" fmla="*/ 18 h 24"/>
                      <a:gd name="T8" fmla="*/ 18 w 26"/>
                      <a:gd name="T9" fmla="*/ 20 h 24"/>
                      <a:gd name="T10" fmla="*/ 18 w 26"/>
                      <a:gd name="T11" fmla="*/ 20 h 24"/>
                      <a:gd name="T12" fmla="*/ 10 w 26"/>
                      <a:gd name="T13" fmla="*/ 22 h 24"/>
                      <a:gd name="T14" fmla="*/ 2 w 26"/>
                      <a:gd name="T15" fmla="*/ 24 h 24"/>
                      <a:gd name="T16" fmla="*/ 0 w 26"/>
                      <a:gd name="T17" fmla="*/ 24 h 24"/>
                      <a:gd name="T18" fmla="*/ 0 w 26"/>
                      <a:gd name="T19" fmla="*/ 24 h 24"/>
                      <a:gd name="T20" fmla="*/ 4 w 26"/>
                      <a:gd name="T21" fmla="*/ 16 h 24"/>
                      <a:gd name="T22" fmla="*/ 8 w 26"/>
                      <a:gd name="T23" fmla="*/ 10 h 24"/>
                      <a:gd name="T24" fmla="*/ 14 w 26"/>
                      <a:gd name="T25" fmla="*/ 4 h 24"/>
                      <a:gd name="T26" fmla="*/ 22 w 26"/>
                      <a:gd name="T27" fmla="*/ 0 h 24"/>
                      <a:gd name="T28" fmla="*/ 22 w 26"/>
                      <a:gd name="T29" fmla="*/ 0 h 24"/>
                      <a:gd name="T30" fmla="*/ 26 w 26"/>
                      <a:gd name="T31" fmla="*/ 2 h 24"/>
                      <a:gd name="T32" fmla="*/ 26 w 26"/>
                      <a:gd name="T33" fmla="*/ 6 h 24"/>
                      <a:gd name="T34" fmla="*/ 26 w 2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4">
                        <a:moveTo>
                          <a:pt x="26" y="6"/>
                        </a:moveTo>
                        <a:lnTo>
                          <a:pt x="26" y="6"/>
                        </a:lnTo>
                        <a:lnTo>
                          <a:pt x="24" y="14"/>
                        </a:lnTo>
                        <a:lnTo>
                          <a:pt x="22" y="18"/>
                        </a:lnTo>
                        <a:lnTo>
                          <a:pt x="18" y="20"/>
                        </a:lnTo>
                        <a:lnTo>
                          <a:pt x="10" y="22"/>
                        </a:lnTo>
                        <a:lnTo>
                          <a:pt x="2" y="24"/>
                        </a:lnTo>
                        <a:lnTo>
                          <a:pt x="0" y="24"/>
                        </a:lnTo>
                        <a:lnTo>
                          <a:pt x="4" y="16"/>
                        </a:lnTo>
                        <a:lnTo>
                          <a:pt x="8" y="10"/>
                        </a:lnTo>
                        <a:lnTo>
                          <a:pt x="14" y="4"/>
                        </a:lnTo>
                        <a:lnTo>
                          <a:pt x="22" y="0"/>
                        </a:lnTo>
                        <a:lnTo>
                          <a:pt x="26" y="2"/>
                        </a:lnTo>
                        <a:lnTo>
                          <a:pt x="2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3337" name="Picture 23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3" y="2189"/>
                    <a:ext cx="1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8" name="Freeform 236"/>
                  <p:cNvSpPr>
                    <a:spLocks/>
                  </p:cNvSpPr>
                  <p:nvPr/>
                </p:nvSpPr>
                <p:spPr bwMode="auto">
                  <a:xfrm>
                    <a:off x="3641" y="2203"/>
                    <a:ext cx="60" cy="100"/>
                  </a:xfrm>
                  <a:custGeom>
                    <a:avLst/>
                    <a:gdLst>
                      <a:gd name="T0" fmla="*/ 38 w 60"/>
                      <a:gd name="T1" fmla="*/ 26 h 100"/>
                      <a:gd name="T2" fmla="*/ 38 w 60"/>
                      <a:gd name="T3" fmla="*/ 26 h 100"/>
                      <a:gd name="T4" fmla="*/ 44 w 60"/>
                      <a:gd name="T5" fmla="*/ 34 h 100"/>
                      <a:gd name="T6" fmla="*/ 50 w 60"/>
                      <a:gd name="T7" fmla="*/ 42 h 100"/>
                      <a:gd name="T8" fmla="*/ 58 w 60"/>
                      <a:gd name="T9" fmla="*/ 60 h 100"/>
                      <a:gd name="T10" fmla="*/ 60 w 60"/>
                      <a:gd name="T11" fmla="*/ 78 h 100"/>
                      <a:gd name="T12" fmla="*/ 60 w 60"/>
                      <a:gd name="T13" fmla="*/ 98 h 100"/>
                      <a:gd name="T14" fmla="*/ 60 w 60"/>
                      <a:gd name="T15" fmla="*/ 98 h 100"/>
                      <a:gd name="T16" fmla="*/ 60 w 60"/>
                      <a:gd name="T17" fmla="*/ 100 h 100"/>
                      <a:gd name="T18" fmla="*/ 58 w 60"/>
                      <a:gd name="T19" fmla="*/ 100 h 100"/>
                      <a:gd name="T20" fmla="*/ 24 w 60"/>
                      <a:gd name="T21" fmla="*/ 100 h 100"/>
                      <a:gd name="T22" fmla="*/ 22 w 60"/>
                      <a:gd name="T23" fmla="*/ 100 h 100"/>
                      <a:gd name="T24" fmla="*/ 22 w 60"/>
                      <a:gd name="T25" fmla="*/ 100 h 100"/>
                      <a:gd name="T26" fmla="*/ 22 w 60"/>
                      <a:gd name="T27" fmla="*/ 80 h 100"/>
                      <a:gd name="T28" fmla="*/ 20 w 60"/>
                      <a:gd name="T29" fmla="*/ 62 h 100"/>
                      <a:gd name="T30" fmla="*/ 18 w 60"/>
                      <a:gd name="T31" fmla="*/ 44 h 100"/>
                      <a:gd name="T32" fmla="*/ 12 w 60"/>
                      <a:gd name="T33" fmla="*/ 26 h 100"/>
                      <a:gd name="T34" fmla="*/ 0 w 60"/>
                      <a:gd name="T35" fmla="*/ 0 h 100"/>
                      <a:gd name="T36" fmla="*/ 0 w 60"/>
                      <a:gd name="T37" fmla="*/ 0 h 100"/>
                      <a:gd name="T38" fmla="*/ 10 w 60"/>
                      <a:gd name="T39" fmla="*/ 4 h 100"/>
                      <a:gd name="T40" fmla="*/ 20 w 60"/>
                      <a:gd name="T41" fmla="*/ 12 h 100"/>
                      <a:gd name="T42" fmla="*/ 30 w 60"/>
                      <a:gd name="T43" fmla="*/ 20 h 100"/>
                      <a:gd name="T44" fmla="*/ 38 w 60"/>
                      <a:gd name="T45" fmla="*/ 26 h 100"/>
                      <a:gd name="T46" fmla="*/ 38 w 60"/>
                      <a:gd name="T47" fmla="*/ 2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100">
                        <a:moveTo>
                          <a:pt x="38" y="26"/>
                        </a:moveTo>
                        <a:lnTo>
                          <a:pt x="38" y="26"/>
                        </a:lnTo>
                        <a:lnTo>
                          <a:pt x="44" y="34"/>
                        </a:lnTo>
                        <a:lnTo>
                          <a:pt x="50" y="42"/>
                        </a:lnTo>
                        <a:lnTo>
                          <a:pt x="58" y="60"/>
                        </a:lnTo>
                        <a:lnTo>
                          <a:pt x="60" y="78"/>
                        </a:lnTo>
                        <a:lnTo>
                          <a:pt x="60" y="98"/>
                        </a:lnTo>
                        <a:lnTo>
                          <a:pt x="60" y="100"/>
                        </a:lnTo>
                        <a:lnTo>
                          <a:pt x="58" y="100"/>
                        </a:lnTo>
                        <a:lnTo>
                          <a:pt x="24" y="100"/>
                        </a:lnTo>
                        <a:lnTo>
                          <a:pt x="22" y="100"/>
                        </a:lnTo>
                        <a:lnTo>
                          <a:pt x="22" y="80"/>
                        </a:lnTo>
                        <a:lnTo>
                          <a:pt x="20" y="62"/>
                        </a:lnTo>
                        <a:lnTo>
                          <a:pt x="18" y="44"/>
                        </a:lnTo>
                        <a:lnTo>
                          <a:pt x="12" y="26"/>
                        </a:lnTo>
                        <a:lnTo>
                          <a:pt x="0" y="0"/>
                        </a:lnTo>
                        <a:lnTo>
                          <a:pt x="10" y="4"/>
                        </a:lnTo>
                        <a:lnTo>
                          <a:pt x="20" y="12"/>
                        </a:lnTo>
                        <a:lnTo>
                          <a:pt x="30" y="20"/>
                        </a:lnTo>
                        <a:lnTo>
                          <a:pt x="38" y="2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39" name="Freeform 237"/>
                  <p:cNvSpPr>
                    <a:spLocks/>
                  </p:cNvSpPr>
                  <p:nvPr/>
                </p:nvSpPr>
                <p:spPr bwMode="auto">
                  <a:xfrm>
                    <a:off x="3401" y="2263"/>
                    <a:ext cx="152" cy="210"/>
                  </a:xfrm>
                  <a:custGeom>
                    <a:avLst/>
                    <a:gdLst>
                      <a:gd name="T0" fmla="*/ 152 w 152"/>
                      <a:gd name="T1" fmla="*/ 98 h 210"/>
                      <a:gd name="T2" fmla="*/ 152 w 152"/>
                      <a:gd name="T3" fmla="*/ 98 h 210"/>
                      <a:gd name="T4" fmla="*/ 144 w 152"/>
                      <a:gd name="T5" fmla="*/ 92 h 210"/>
                      <a:gd name="T6" fmla="*/ 118 w 152"/>
                      <a:gd name="T7" fmla="*/ 94 h 210"/>
                      <a:gd name="T8" fmla="*/ 118 w 152"/>
                      <a:gd name="T9" fmla="*/ 94 h 210"/>
                      <a:gd name="T10" fmla="*/ 102 w 152"/>
                      <a:gd name="T11" fmla="*/ 90 h 210"/>
                      <a:gd name="T12" fmla="*/ 88 w 152"/>
                      <a:gd name="T13" fmla="*/ 86 h 210"/>
                      <a:gd name="T14" fmla="*/ 80 w 152"/>
                      <a:gd name="T15" fmla="*/ 84 h 210"/>
                      <a:gd name="T16" fmla="*/ 74 w 152"/>
                      <a:gd name="T17" fmla="*/ 78 h 210"/>
                      <a:gd name="T18" fmla="*/ 68 w 152"/>
                      <a:gd name="T19" fmla="*/ 74 h 210"/>
                      <a:gd name="T20" fmla="*/ 64 w 152"/>
                      <a:gd name="T21" fmla="*/ 66 h 210"/>
                      <a:gd name="T22" fmla="*/ 64 w 152"/>
                      <a:gd name="T23" fmla="*/ 66 h 210"/>
                      <a:gd name="T24" fmla="*/ 64 w 152"/>
                      <a:gd name="T25" fmla="*/ 60 h 210"/>
                      <a:gd name="T26" fmla="*/ 64 w 152"/>
                      <a:gd name="T27" fmla="*/ 54 h 210"/>
                      <a:gd name="T28" fmla="*/ 70 w 152"/>
                      <a:gd name="T29" fmla="*/ 42 h 210"/>
                      <a:gd name="T30" fmla="*/ 70 w 152"/>
                      <a:gd name="T31" fmla="*/ 42 h 210"/>
                      <a:gd name="T32" fmla="*/ 76 w 152"/>
                      <a:gd name="T33" fmla="*/ 38 h 210"/>
                      <a:gd name="T34" fmla="*/ 78 w 152"/>
                      <a:gd name="T35" fmla="*/ 36 h 210"/>
                      <a:gd name="T36" fmla="*/ 78 w 152"/>
                      <a:gd name="T37" fmla="*/ 34 h 210"/>
                      <a:gd name="T38" fmla="*/ 78 w 152"/>
                      <a:gd name="T39" fmla="*/ 34 h 210"/>
                      <a:gd name="T40" fmla="*/ 56 w 152"/>
                      <a:gd name="T41" fmla="*/ 16 h 210"/>
                      <a:gd name="T42" fmla="*/ 44 w 152"/>
                      <a:gd name="T43" fmla="*/ 8 h 210"/>
                      <a:gd name="T44" fmla="*/ 32 w 152"/>
                      <a:gd name="T45" fmla="*/ 0 h 210"/>
                      <a:gd name="T46" fmla="*/ 32 w 152"/>
                      <a:gd name="T47" fmla="*/ 0 h 210"/>
                      <a:gd name="T48" fmla="*/ 30 w 152"/>
                      <a:gd name="T49" fmla="*/ 16 h 210"/>
                      <a:gd name="T50" fmla="*/ 30 w 152"/>
                      <a:gd name="T51" fmla="*/ 34 h 210"/>
                      <a:gd name="T52" fmla="*/ 30 w 152"/>
                      <a:gd name="T53" fmla="*/ 34 h 210"/>
                      <a:gd name="T54" fmla="*/ 32 w 152"/>
                      <a:gd name="T55" fmla="*/ 44 h 210"/>
                      <a:gd name="T56" fmla="*/ 34 w 152"/>
                      <a:gd name="T57" fmla="*/ 56 h 210"/>
                      <a:gd name="T58" fmla="*/ 34 w 152"/>
                      <a:gd name="T59" fmla="*/ 66 h 210"/>
                      <a:gd name="T60" fmla="*/ 38 w 152"/>
                      <a:gd name="T61" fmla="*/ 76 h 210"/>
                      <a:gd name="T62" fmla="*/ 38 w 152"/>
                      <a:gd name="T63" fmla="*/ 76 h 210"/>
                      <a:gd name="T64" fmla="*/ 36 w 152"/>
                      <a:gd name="T65" fmla="*/ 82 h 210"/>
                      <a:gd name="T66" fmla="*/ 36 w 152"/>
                      <a:gd name="T67" fmla="*/ 90 h 210"/>
                      <a:gd name="T68" fmla="*/ 36 w 152"/>
                      <a:gd name="T69" fmla="*/ 90 h 210"/>
                      <a:gd name="T70" fmla="*/ 20 w 152"/>
                      <a:gd name="T71" fmla="*/ 114 h 210"/>
                      <a:gd name="T72" fmla="*/ 8 w 152"/>
                      <a:gd name="T73" fmla="*/ 138 h 210"/>
                      <a:gd name="T74" fmla="*/ 8 w 152"/>
                      <a:gd name="T75" fmla="*/ 138 h 210"/>
                      <a:gd name="T76" fmla="*/ 4 w 152"/>
                      <a:gd name="T77" fmla="*/ 150 h 210"/>
                      <a:gd name="T78" fmla="*/ 0 w 152"/>
                      <a:gd name="T79" fmla="*/ 160 h 210"/>
                      <a:gd name="T80" fmla="*/ 0 w 152"/>
                      <a:gd name="T81" fmla="*/ 160 h 210"/>
                      <a:gd name="T82" fmla="*/ 12 w 152"/>
                      <a:gd name="T83" fmla="*/ 170 h 210"/>
                      <a:gd name="T84" fmla="*/ 20 w 152"/>
                      <a:gd name="T85" fmla="*/ 182 h 210"/>
                      <a:gd name="T86" fmla="*/ 26 w 152"/>
                      <a:gd name="T87" fmla="*/ 196 h 210"/>
                      <a:gd name="T88" fmla="*/ 28 w 152"/>
                      <a:gd name="T89" fmla="*/ 210 h 210"/>
                      <a:gd name="T90" fmla="*/ 32 w 152"/>
                      <a:gd name="T91" fmla="*/ 210 h 210"/>
                      <a:gd name="T92" fmla="*/ 32 w 152"/>
                      <a:gd name="T93" fmla="*/ 210 h 210"/>
                      <a:gd name="T94" fmla="*/ 38 w 152"/>
                      <a:gd name="T95" fmla="*/ 210 h 210"/>
                      <a:gd name="T96" fmla="*/ 38 w 152"/>
                      <a:gd name="T97" fmla="*/ 210 h 210"/>
                      <a:gd name="T98" fmla="*/ 42 w 152"/>
                      <a:gd name="T99" fmla="*/ 208 h 210"/>
                      <a:gd name="T100" fmla="*/ 42 w 152"/>
                      <a:gd name="T101" fmla="*/ 208 h 210"/>
                      <a:gd name="T102" fmla="*/ 60 w 152"/>
                      <a:gd name="T103" fmla="*/ 198 h 210"/>
                      <a:gd name="T104" fmla="*/ 76 w 152"/>
                      <a:gd name="T105" fmla="*/ 188 h 210"/>
                      <a:gd name="T106" fmla="*/ 92 w 152"/>
                      <a:gd name="T107" fmla="*/ 176 h 210"/>
                      <a:gd name="T108" fmla="*/ 106 w 152"/>
                      <a:gd name="T109" fmla="*/ 162 h 210"/>
                      <a:gd name="T110" fmla="*/ 120 w 152"/>
                      <a:gd name="T111" fmla="*/ 148 h 210"/>
                      <a:gd name="T112" fmla="*/ 132 w 152"/>
                      <a:gd name="T113" fmla="*/ 132 h 210"/>
                      <a:gd name="T114" fmla="*/ 144 w 152"/>
                      <a:gd name="T115" fmla="*/ 116 h 210"/>
                      <a:gd name="T116" fmla="*/ 152 w 152"/>
                      <a:gd name="T117" fmla="*/ 98 h 210"/>
                      <a:gd name="T118" fmla="*/ 152 w 152"/>
                      <a:gd name="T119" fmla="*/ 98 h 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210">
                        <a:moveTo>
                          <a:pt x="152" y="98"/>
                        </a:moveTo>
                        <a:lnTo>
                          <a:pt x="152" y="98"/>
                        </a:lnTo>
                        <a:lnTo>
                          <a:pt x="144" y="92"/>
                        </a:lnTo>
                        <a:lnTo>
                          <a:pt x="118" y="94"/>
                        </a:lnTo>
                        <a:lnTo>
                          <a:pt x="102" y="90"/>
                        </a:lnTo>
                        <a:lnTo>
                          <a:pt x="88" y="86"/>
                        </a:lnTo>
                        <a:lnTo>
                          <a:pt x="80" y="84"/>
                        </a:lnTo>
                        <a:lnTo>
                          <a:pt x="74" y="78"/>
                        </a:lnTo>
                        <a:lnTo>
                          <a:pt x="68" y="74"/>
                        </a:lnTo>
                        <a:lnTo>
                          <a:pt x="64" y="66"/>
                        </a:lnTo>
                        <a:lnTo>
                          <a:pt x="64" y="60"/>
                        </a:lnTo>
                        <a:lnTo>
                          <a:pt x="64" y="54"/>
                        </a:lnTo>
                        <a:lnTo>
                          <a:pt x="70" y="42"/>
                        </a:lnTo>
                        <a:lnTo>
                          <a:pt x="76" y="38"/>
                        </a:lnTo>
                        <a:lnTo>
                          <a:pt x="78" y="36"/>
                        </a:lnTo>
                        <a:lnTo>
                          <a:pt x="78" y="34"/>
                        </a:lnTo>
                        <a:lnTo>
                          <a:pt x="56" y="16"/>
                        </a:lnTo>
                        <a:lnTo>
                          <a:pt x="44" y="8"/>
                        </a:lnTo>
                        <a:lnTo>
                          <a:pt x="32" y="0"/>
                        </a:lnTo>
                        <a:lnTo>
                          <a:pt x="30" y="16"/>
                        </a:lnTo>
                        <a:lnTo>
                          <a:pt x="30" y="34"/>
                        </a:lnTo>
                        <a:lnTo>
                          <a:pt x="32" y="44"/>
                        </a:lnTo>
                        <a:lnTo>
                          <a:pt x="34" y="56"/>
                        </a:lnTo>
                        <a:lnTo>
                          <a:pt x="34" y="66"/>
                        </a:lnTo>
                        <a:lnTo>
                          <a:pt x="38" y="76"/>
                        </a:lnTo>
                        <a:lnTo>
                          <a:pt x="36" y="82"/>
                        </a:lnTo>
                        <a:lnTo>
                          <a:pt x="36" y="90"/>
                        </a:lnTo>
                        <a:lnTo>
                          <a:pt x="20" y="114"/>
                        </a:lnTo>
                        <a:lnTo>
                          <a:pt x="8" y="138"/>
                        </a:lnTo>
                        <a:lnTo>
                          <a:pt x="4" y="150"/>
                        </a:lnTo>
                        <a:lnTo>
                          <a:pt x="0" y="160"/>
                        </a:lnTo>
                        <a:lnTo>
                          <a:pt x="12" y="170"/>
                        </a:lnTo>
                        <a:lnTo>
                          <a:pt x="20" y="182"/>
                        </a:lnTo>
                        <a:lnTo>
                          <a:pt x="26" y="196"/>
                        </a:lnTo>
                        <a:lnTo>
                          <a:pt x="28" y="210"/>
                        </a:lnTo>
                        <a:lnTo>
                          <a:pt x="32" y="210"/>
                        </a:lnTo>
                        <a:lnTo>
                          <a:pt x="38" y="210"/>
                        </a:lnTo>
                        <a:lnTo>
                          <a:pt x="42" y="208"/>
                        </a:lnTo>
                        <a:lnTo>
                          <a:pt x="60" y="198"/>
                        </a:lnTo>
                        <a:lnTo>
                          <a:pt x="76" y="188"/>
                        </a:lnTo>
                        <a:lnTo>
                          <a:pt x="92" y="176"/>
                        </a:lnTo>
                        <a:lnTo>
                          <a:pt x="106" y="162"/>
                        </a:lnTo>
                        <a:lnTo>
                          <a:pt x="120" y="148"/>
                        </a:lnTo>
                        <a:lnTo>
                          <a:pt x="132" y="132"/>
                        </a:lnTo>
                        <a:lnTo>
                          <a:pt x="144" y="116"/>
                        </a:lnTo>
                        <a:lnTo>
                          <a:pt x="152" y="98"/>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0" name="Freeform 238"/>
                  <p:cNvSpPr>
                    <a:spLocks/>
                  </p:cNvSpPr>
                  <p:nvPr/>
                </p:nvSpPr>
                <p:spPr bwMode="auto">
                  <a:xfrm>
                    <a:off x="3439" y="2319"/>
                    <a:ext cx="386" cy="194"/>
                  </a:xfrm>
                  <a:custGeom>
                    <a:avLst/>
                    <a:gdLst>
                      <a:gd name="T0" fmla="*/ 244 w 386"/>
                      <a:gd name="T1" fmla="*/ 0 h 194"/>
                      <a:gd name="T2" fmla="*/ 208 w 386"/>
                      <a:gd name="T3" fmla="*/ 4 h 194"/>
                      <a:gd name="T4" fmla="*/ 184 w 386"/>
                      <a:gd name="T5" fmla="*/ 18 h 194"/>
                      <a:gd name="T6" fmla="*/ 158 w 386"/>
                      <a:gd name="T7" fmla="*/ 30 h 194"/>
                      <a:gd name="T8" fmla="*/ 150 w 386"/>
                      <a:gd name="T9" fmla="*/ 32 h 194"/>
                      <a:gd name="T10" fmla="*/ 142 w 386"/>
                      <a:gd name="T11" fmla="*/ 36 h 194"/>
                      <a:gd name="T12" fmla="*/ 146 w 386"/>
                      <a:gd name="T13" fmla="*/ 40 h 194"/>
                      <a:gd name="T14" fmla="*/ 140 w 386"/>
                      <a:gd name="T15" fmla="*/ 50 h 194"/>
                      <a:gd name="T16" fmla="*/ 136 w 386"/>
                      <a:gd name="T17" fmla="*/ 54 h 194"/>
                      <a:gd name="T18" fmla="*/ 114 w 386"/>
                      <a:gd name="T19" fmla="*/ 42 h 194"/>
                      <a:gd name="T20" fmla="*/ 106 w 386"/>
                      <a:gd name="T21" fmla="*/ 60 h 194"/>
                      <a:gd name="T22" fmla="*/ 82 w 386"/>
                      <a:gd name="T23" fmla="*/ 92 h 194"/>
                      <a:gd name="T24" fmla="*/ 54 w 386"/>
                      <a:gd name="T25" fmla="*/ 120 h 194"/>
                      <a:gd name="T26" fmla="*/ 22 w 386"/>
                      <a:gd name="T27" fmla="*/ 142 h 194"/>
                      <a:gd name="T28" fmla="*/ 4 w 386"/>
                      <a:gd name="T29" fmla="*/ 152 h 194"/>
                      <a:gd name="T30" fmla="*/ 0 w 386"/>
                      <a:gd name="T31" fmla="*/ 154 h 194"/>
                      <a:gd name="T32" fmla="*/ 50 w 386"/>
                      <a:gd name="T33" fmla="*/ 160 h 194"/>
                      <a:gd name="T34" fmla="*/ 58 w 386"/>
                      <a:gd name="T35" fmla="*/ 160 h 194"/>
                      <a:gd name="T36" fmla="*/ 74 w 386"/>
                      <a:gd name="T37" fmla="*/ 160 h 194"/>
                      <a:gd name="T38" fmla="*/ 80 w 386"/>
                      <a:gd name="T39" fmla="*/ 156 h 194"/>
                      <a:gd name="T40" fmla="*/ 98 w 386"/>
                      <a:gd name="T41" fmla="*/ 154 h 194"/>
                      <a:gd name="T42" fmla="*/ 156 w 386"/>
                      <a:gd name="T43" fmla="*/ 156 h 194"/>
                      <a:gd name="T44" fmla="*/ 160 w 386"/>
                      <a:gd name="T45" fmla="*/ 156 h 194"/>
                      <a:gd name="T46" fmla="*/ 172 w 386"/>
                      <a:gd name="T47" fmla="*/ 162 h 194"/>
                      <a:gd name="T48" fmla="*/ 170 w 386"/>
                      <a:gd name="T49" fmla="*/ 170 h 194"/>
                      <a:gd name="T50" fmla="*/ 162 w 386"/>
                      <a:gd name="T51" fmla="*/ 192 h 194"/>
                      <a:gd name="T52" fmla="*/ 186 w 386"/>
                      <a:gd name="T53" fmla="*/ 194 h 194"/>
                      <a:gd name="T54" fmla="*/ 182 w 386"/>
                      <a:gd name="T55" fmla="*/ 184 h 194"/>
                      <a:gd name="T56" fmla="*/ 176 w 386"/>
                      <a:gd name="T57" fmla="*/ 176 h 194"/>
                      <a:gd name="T58" fmla="*/ 176 w 386"/>
                      <a:gd name="T59" fmla="*/ 162 h 194"/>
                      <a:gd name="T60" fmla="*/ 178 w 386"/>
                      <a:gd name="T61" fmla="*/ 156 h 194"/>
                      <a:gd name="T62" fmla="*/ 200 w 386"/>
                      <a:gd name="T63" fmla="*/ 154 h 194"/>
                      <a:gd name="T64" fmla="*/ 220 w 386"/>
                      <a:gd name="T65" fmla="*/ 152 h 194"/>
                      <a:gd name="T66" fmla="*/ 250 w 386"/>
                      <a:gd name="T67" fmla="*/ 150 h 194"/>
                      <a:gd name="T68" fmla="*/ 264 w 386"/>
                      <a:gd name="T69" fmla="*/ 152 h 194"/>
                      <a:gd name="T70" fmla="*/ 274 w 386"/>
                      <a:gd name="T71" fmla="*/ 162 h 194"/>
                      <a:gd name="T72" fmla="*/ 280 w 386"/>
                      <a:gd name="T73" fmla="*/ 164 h 194"/>
                      <a:gd name="T74" fmla="*/ 298 w 386"/>
                      <a:gd name="T75" fmla="*/ 162 h 194"/>
                      <a:gd name="T76" fmla="*/ 322 w 386"/>
                      <a:gd name="T77" fmla="*/ 158 h 194"/>
                      <a:gd name="T78" fmla="*/ 354 w 386"/>
                      <a:gd name="T79" fmla="*/ 150 h 194"/>
                      <a:gd name="T80" fmla="*/ 374 w 386"/>
                      <a:gd name="T81" fmla="*/ 140 h 194"/>
                      <a:gd name="T82" fmla="*/ 382 w 386"/>
                      <a:gd name="T83" fmla="*/ 130 h 194"/>
                      <a:gd name="T84" fmla="*/ 386 w 386"/>
                      <a:gd name="T85" fmla="*/ 124 h 194"/>
                      <a:gd name="T86" fmla="*/ 352 w 386"/>
                      <a:gd name="T87" fmla="*/ 120 h 194"/>
                      <a:gd name="T88" fmla="*/ 316 w 386"/>
                      <a:gd name="T89" fmla="*/ 108 h 194"/>
                      <a:gd name="T90" fmla="*/ 300 w 386"/>
                      <a:gd name="T91" fmla="*/ 100 h 194"/>
                      <a:gd name="T92" fmla="*/ 274 w 386"/>
                      <a:gd name="T93" fmla="*/ 78 h 194"/>
                      <a:gd name="T94" fmla="*/ 254 w 386"/>
                      <a:gd name="T95" fmla="*/ 50 h 194"/>
                      <a:gd name="T96" fmla="*/ 246 w 386"/>
                      <a:gd name="T97" fmla="*/ 18 h 194"/>
                      <a:gd name="T98" fmla="*/ 244 w 38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194">
                        <a:moveTo>
                          <a:pt x="244" y="0"/>
                        </a:moveTo>
                        <a:lnTo>
                          <a:pt x="244" y="0"/>
                        </a:lnTo>
                        <a:lnTo>
                          <a:pt x="212" y="0"/>
                        </a:lnTo>
                        <a:lnTo>
                          <a:pt x="208" y="4"/>
                        </a:lnTo>
                        <a:lnTo>
                          <a:pt x="184" y="18"/>
                        </a:lnTo>
                        <a:lnTo>
                          <a:pt x="170" y="24"/>
                        </a:lnTo>
                        <a:lnTo>
                          <a:pt x="158" y="30"/>
                        </a:lnTo>
                        <a:lnTo>
                          <a:pt x="150" y="32"/>
                        </a:lnTo>
                        <a:lnTo>
                          <a:pt x="146" y="34"/>
                        </a:lnTo>
                        <a:lnTo>
                          <a:pt x="142" y="36"/>
                        </a:lnTo>
                        <a:lnTo>
                          <a:pt x="146" y="40"/>
                        </a:lnTo>
                        <a:lnTo>
                          <a:pt x="142" y="48"/>
                        </a:lnTo>
                        <a:lnTo>
                          <a:pt x="140" y="50"/>
                        </a:lnTo>
                        <a:lnTo>
                          <a:pt x="136" y="54"/>
                        </a:lnTo>
                        <a:lnTo>
                          <a:pt x="124" y="48"/>
                        </a:lnTo>
                        <a:lnTo>
                          <a:pt x="114" y="42"/>
                        </a:lnTo>
                        <a:lnTo>
                          <a:pt x="106" y="60"/>
                        </a:lnTo>
                        <a:lnTo>
                          <a:pt x="94" y="76"/>
                        </a:lnTo>
                        <a:lnTo>
                          <a:pt x="82" y="92"/>
                        </a:lnTo>
                        <a:lnTo>
                          <a:pt x="68" y="106"/>
                        </a:lnTo>
                        <a:lnTo>
                          <a:pt x="54" y="120"/>
                        </a:lnTo>
                        <a:lnTo>
                          <a:pt x="38" y="132"/>
                        </a:lnTo>
                        <a:lnTo>
                          <a:pt x="22" y="142"/>
                        </a:lnTo>
                        <a:lnTo>
                          <a:pt x="4" y="152"/>
                        </a:lnTo>
                        <a:lnTo>
                          <a:pt x="0" y="154"/>
                        </a:lnTo>
                        <a:lnTo>
                          <a:pt x="26" y="156"/>
                        </a:lnTo>
                        <a:lnTo>
                          <a:pt x="50" y="160"/>
                        </a:lnTo>
                        <a:lnTo>
                          <a:pt x="58" y="160"/>
                        </a:lnTo>
                        <a:lnTo>
                          <a:pt x="66" y="160"/>
                        </a:lnTo>
                        <a:lnTo>
                          <a:pt x="74" y="160"/>
                        </a:lnTo>
                        <a:lnTo>
                          <a:pt x="76" y="158"/>
                        </a:lnTo>
                        <a:lnTo>
                          <a:pt x="80" y="156"/>
                        </a:lnTo>
                        <a:lnTo>
                          <a:pt x="98" y="154"/>
                        </a:lnTo>
                        <a:lnTo>
                          <a:pt x="118" y="154"/>
                        </a:lnTo>
                        <a:lnTo>
                          <a:pt x="156" y="156"/>
                        </a:lnTo>
                        <a:lnTo>
                          <a:pt x="160" y="156"/>
                        </a:lnTo>
                        <a:lnTo>
                          <a:pt x="164" y="156"/>
                        </a:lnTo>
                        <a:lnTo>
                          <a:pt x="172" y="162"/>
                        </a:lnTo>
                        <a:lnTo>
                          <a:pt x="170" y="170"/>
                        </a:lnTo>
                        <a:lnTo>
                          <a:pt x="168" y="178"/>
                        </a:lnTo>
                        <a:lnTo>
                          <a:pt x="162" y="192"/>
                        </a:lnTo>
                        <a:lnTo>
                          <a:pt x="186" y="194"/>
                        </a:lnTo>
                        <a:lnTo>
                          <a:pt x="184" y="190"/>
                        </a:lnTo>
                        <a:lnTo>
                          <a:pt x="182" y="184"/>
                        </a:lnTo>
                        <a:lnTo>
                          <a:pt x="176" y="176"/>
                        </a:lnTo>
                        <a:lnTo>
                          <a:pt x="174" y="166"/>
                        </a:lnTo>
                        <a:lnTo>
                          <a:pt x="176" y="162"/>
                        </a:lnTo>
                        <a:lnTo>
                          <a:pt x="178" y="156"/>
                        </a:lnTo>
                        <a:lnTo>
                          <a:pt x="188" y="154"/>
                        </a:lnTo>
                        <a:lnTo>
                          <a:pt x="200" y="154"/>
                        </a:lnTo>
                        <a:lnTo>
                          <a:pt x="220" y="152"/>
                        </a:lnTo>
                        <a:lnTo>
                          <a:pt x="236" y="152"/>
                        </a:lnTo>
                        <a:lnTo>
                          <a:pt x="250" y="150"/>
                        </a:lnTo>
                        <a:lnTo>
                          <a:pt x="258" y="152"/>
                        </a:lnTo>
                        <a:lnTo>
                          <a:pt x="264" y="152"/>
                        </a:lnTo>
                        <a:lnTo>
                          <a:pt x="270" y="156"/>
                        </a:lnTo>
                        <a:lnTo>
                          <a:pt x="274" y="162"/>
                        </a:lnTo>
                        <a:lnTo>
                          <a:pt x="280" y="164"/>
                        </a:lnTo>
                        <a:lnTo>
                          <a:pt x="286" y="162"/>
                        </a:lnTo>
                        <a:lnTo>
                          <a:pt x="298" y="162"/>
                        </a:lnTo>
                        <a:lnTo>
                          <a:pt x="322" y="158"/>
                        </a:lnTo>
                        <a:lnTo>
                          <a:pt x="344" y="154"/>
                        </a:lnTo>
                        <a:lnTo>
                          <a:pt x="354" y="150"/>
                        </a:lnTo>
                        <a:lnTo>
                          <a:pt x="364" y="146"/>
                        </a:lnTo>
                        <a:lnTo>
                          <a:pt x="374" y="140"/>
                        </a:lnTo>
                        <a:lnTo>
                          <a:pt x="382" y="130"/>
                        </a:lnTo>
                        <a:lnTo>
                          <a:pt x="386" y="124"/>
                        </a:lnTo>
                        <a:lnTo>
                          <a:pt x="368" y="124"/>
                        </a:lnTo>
                        <a:lnTo>
                          <a:pt x="352" y="120"/>
                        </a:lnTo>
                        <a:lnTo>
                          <a:pt x="334" y="116"/>
                        </a:lnTo>
                        <a:lnTo>
                          <a:pt x="316" y="108"/>
                        </a:lnTo>
                        <a:lnTo>
                          <a:pt x="300" y="100"/>
                        </a:lnTo>
                        <a:lnTo>
                          <a:pt x="286" y="90"/>
                        </a:lnTo>
                        <a:lnTo>
                          <a:pt x="274" y="78"/>
                        </a:lnTo>
                        <a:lnTo>
                          <a:pt x="264" y="64"/>
                        </a:lnTo>
                        <a:lnTo>
                          <a:pt x="254" y="50"/>
                        </a:lnTo>
                        <a:lnTo>
                          <a:pt x="248" y="34"/>
                        </a:lnTo>
                        <a:lnTo>
                          <a:pt x="246" y="18"/>
                        </a:lnTo>
                        <a:lnTo>
                          <a:pt x="24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1" name="Freeform 239"/>
                  <p:cNvSpPr>
                    <a:spLocks/>
                  </p:cNvSpPr>
                  <p:nvPr/>
                </p:nvSpPr>
                <p:spPr bwMode="auto">
                  <a:xfrm>
                    <a:off x="3683" y="2279"/>
                    <a:ext cx="146" cy="164"/>
                  </a:xfrm>
                  <a:custGeom>
                    <a:avLst/>
                    <a:gdLst>
                      <a:gd name="T0" fmla="*/ 140 w 146"/>
                      <a:gd name="T1" fmla="*/ 122 h 164"/>
                      <a:gd name="T2" fmla="*/ 140 w 146"/>
                      <a:gd name="T3" fmla="*/ 122 h 164"/>
                      <a:gd name="T4" fmla="*/ 130 w 146"/>
                      <a:gd name="T5" fmla="*/ 110 h 164"/>
                      <a:gd name="T6" fmla="*/ 118 w 146"/>
                      <a:gd name="T7" fmla="*/ 98 h 164"/>
                      <a:gd name="T8" fmla="*/ 104 w 146"/>
                      <a:gd name="T9" fmla="*/ 90 h 164"/>
                      <a:gd name="T10" fmla="*/ 90 w 146"/>
                      <a:gd name="T11" fmla="*/ 82 h 164"/>
                      <a:gd name="T12" fmla="*/ 90 w 146"/>
                      <a:gd name="T13" fmla="*/ 82 h 164"/>
                      <a:gd name="T14" fmla="*/ 80 w 146"/>
                      <a:gd name="T15" fmla="*/ 74 h 164"/>
                      <a:gd name="T16" fmla="*/ 78 w 146"/>
                      <a:gd name="T17" fmla="*/ 70 h 164"/>
                      <a:gd name="T18" fmla="*/ 76 w 146"/>
                      <a:gd name="T19" fmla="*/ 64 h 164"/>
                      <a:gd name="T20" fmla="*/ 76 w 146"/>
                      <a:gd name="T21" fmla="*/ 64 h 164"/>
                      <a:gd name="T22" fmla="*/ 84 w 146"/>
                      <a:gd name="T23" fmla="*/ 40 h 164"/>
                      <a:gd name="T24" fmla="*/ 92 w 146"/>
                      <a:gd name="T25" fmla="*/ 16 h 164"/>
                      <a:gd name="T26" fmla="*/ 92 w 146"/>
                      <a:gd name="T27" fmla="*/ 16 h 164"/>
                      <a:gd name="T28" fmla="*/ 94 w 146"/>
                      <a:gd name="T29" fmla="*/ 8 h 164"/>
                      <a:gd name="T30" fmla="*/ 92 w 146"/>
                      <a:gd name="T31" fmla="*/ 0 h 164"/>
                      <a:gd name="T32" fmla="*/ 92 w 146"/>
                      <a:gd name="T33" fmla="*/ 0 h 164"/>
                      <a:gd name="T34" fmla="*/ 74 w 146"/>
                      <a:gd name="T35" fmla="*/ 8 h 164"/>
                      <a:gd name="T36" fmla="*/ 58 w 146"/>
                      <a:gd name="T37" fmla="*/ 16 h 164"/>
                      <a:gd name="T38" fmla="*/ 44 w 146"/>
                      <a:gd name="T39" fmla="*/ 28 h 164"/>
                      <a:gd name="T40" fmla="*/ 30 w 146"/>
                      <a:gd name="T41" fmla="*/ 44 h 164"/>
                      <a:gd name="T42" fmla="*/ 30 w 146"/>
                      <a:gd name="T43" fmla="*/ 44 h 164"/>
                      <a:gd name="T44" fmla="*/ 26 w 146"/>
                      <a:gd name="T45" fmla="*/ 42 h 164"/>
                      <a:gd name="T46" fmla="*/ 22 w 146"/>
                      <a:gd name="T47" fmla="*/ 40 h 164"/>
                      <a:gd name="T48" fmla="*/ 22 w 146"/>
                      <a:gd name="T49" fmla="*/ 40 h 164"/>
                      <a:gd name="T50" fmla="*/ 0 w 146"/>
                      <a:gd name="T51" fmla="*/ 40 h 164"/>
                      <a:gd name="T52" fmla="*/ 0 w 146"/>
                      <a:gd name="T53" fmla="*/ 40 h 164"/>
                      <a:gd name="T54" fmla="*/ 2 w 146"/>
                      <a:gd name="T55" fmla="*/ 58 h 164"/>
                      <a:gd name="T56" fmla="*/ 4 w 146"/>
                      <a:gd name="T57" fmla="*/ 74 h 164"/>
                      <a:gd name="T58" fmla="*/ 10 w 146"/>
                      <a:gd name="T59" fmla="*/ 90 h 164"/>
                      <a:gd name="T60" fmla="*/ 20 w 146"/>
                      <a:gd name="T61" fmla="*/ 104 h 164"/>
                      <a:gd name="T62" fmla="*/ 30 w 146"/>
                      <a:gd name="T63" fmla="*/ 118 h 164"/>
                      <a:gd name="T64" fmla="*/ 42 w 146"/>
                      <a:gd name="T65" fmla="*/ 130 h 164"/>
                      <a:gd name="T66" fmla="*/ 56 w 146"/>
                      <a:gd name="T67" fmla="*/ 140 h 164"/>
                      <a:gd name="T68" fmla="*/ 72 w 146"/>
                      <a:gd name="T69" fmla="*/ 148 h 164"/>
                      <a:gd name="T70" fmla="*/ 72 w 146"/>
                      <a:gd name="T71" fmla="*/ 148 h 164"/>
                      <a:gd name="T72" fmla="*/ 90 w 146"/>
                      <a:gd name="T73" fmla="*/ 156 h 164"/>
                      <a:gd name="T74" fmla="*/ 108 w 146"/>
                      <a:gd name="T75" fmla="*/ 160 h 164"/>
                      <a:gd name="T76" fmla="*/ 124 w 146"/>
                      <a:gd name="T77" fmla="*/ 164 h 164"/>
                      <a:gd name="T78" fmla="*/ 142 w 146"/>
                      <a:gd name="T79" fmla="*/ 164 h 164"/>
                      <a:gd name="T80" fmla="*/ 142 w 146"/>
                      <a:gd name="T81" fmla="*/ 164 h 164"/>
                      <a:gd name="T82" fmla="*/ 146 w 146"/>
                      <a:gd name="T83" fmla="*/ 154 h 164"/>
                      <a:gd name="T84" fmla="*/ 146 w 146"/>
                      <a:gd name="T85" fmla="*/ 144 h 164"/>
                      <a:gd name="T86" fmla="*/ 144 w 146"/>
                      <a:gd name="T87" fmla="*/ 134 h 164"/>
                      <a:gd name="T88" fmla="*/ 140 w 146"/>
                      <a:gd name="T89" fmla="*/ 122 h 164"/>
                      <a:gd name="T90" fmla="*/ 140 w 146"/>
                      <a:gd name="T91" fmla="*/ 122 h 1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6" h="164">
                        <a:moveTo>
                          <a:pt x="140" y="122"/>
                        </a:moveTo>
                        <a:lnTo>
                          <a:pt x="140" y="122"/>
                        </a:lnTo>
                        <a:lnTo>
                          <a:pt x="130" y="110"/>
                        </a:lnTo>
                        <a:lnTo>
                          <a:pt x="118" y="98"/>
                        </a:lnTo>
                        <a:lnTo>
                          <a:pt x="104" y="90"/>
                        </a:lnTo>
                        <a:lnTo>
                          <a:pt x="90" y="82"/>
                        </a:lnTo>
                        <a:lnTo>
                          <a:pt x="80" y="74"/>
                        </a:lnTo>
                        <a:lnTo>
                          <a:pt x="78" y="70"/>
                        </a:lnTo>
                        <a:lnTo>
                          <a:pt x="76" y="64"/>
                        </a:lnTo>
                        <a:lnTo>
                          <a:pt x="84" y="40"/>
                        </a:lnTo>
                        <a:lnTo>
                          <a:pt x="92" y="16"/>
                        </a:lnTo>
                        <a:lnTo>
                          <a:pt x="94" y="8"/>
                        </a:lnTo>
                        <a:lnTo>
                          <a:pt x="92" y="0"/>
                        </a:lnTo>
                        <a:lnTo>
                          <a:pt x="74" y="8"/>
                        </a:lnTo>
                        <a:lnTo>
                          <a:pt x="58" y="16"/>
                        </a:lnTo>
                        <a:lnTo>
                          <a:pt x="44" y="28"/>
                        </a:lnTo>
                        <a:lnTo>
                          <a:pt x="30" y="44"/>
                        </a:lnTo>
                        <a:lnTo>
                          <a:pt x="26" y="42"/>
                        </a:lnTo>
                        <a:lnTo>
                          <a:pt x="22" y="40"/>
                        </a:lnTo>
                        <a:lnTo>
                          <a:pt x="0" y="40"/>
                        </a:lnTo>
                        <a:lnTo>
                          <a:pt x="2" y="58"/>
                        </a:lnTo>
                        <a:lnTo>
                          <a:pt x="4" y="74"/>
                        </a:lnTo>
                        <a:lnTo>
                          <a:pt x="10" y="90"/>
                        </a:lnTo>
                        <a:lnTo>
                          <a:pt x="20" y="104"/>
                        </a:lnTo>
                        <a:lnTo>
                          <a:pt x="30" y="118"/>
                        </a:lnTo>
                        <a:lnTo>
                          <a:pt x="42" y="130"/>
                        </a:lnTo>
                        <a:lnTo>
                          <a:pt x="56" y="140"/>
                        </a:lnTo>
                        <a:lnTo>
                          <a:pt x="72" y="148"/>
                        </a:lnTo>
                        <a:lnTo>
                          <a:pt x="90" y="156"/>
                        </a:lnTo>
                        <a:lnTo>
                          <a:pt x="108" y="160"/>
                        </a:lnTo>
                        <a:lnTo>
                          <a:pt x="124" y="164"/>
                        </a:lnTo>
                        <a:lnTo>
                          <a:pt x="142" y="164"/>
                        </a:lnTo>
                        <a:lnTo>
                          <a:pt x="146" y="154"/>
                        </a:lnTo>
                        <a:lnTo>
                          <a:pt x="146" y="144"/>
                        </a:lnTo>
                        <a:lnTo>
                          <a:pt x="144" y="134"/>
                        </a:lnTo>
                        <a:lnTo>
                          <a:pt x="140" y="122"/>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2" name="Freeform 240"/>
                  <p:cNvSpPr>
                    <a:spLocks/>
                  </p:cNvSpPr>
                  <p:nvPr/>
                </p:nvSpPr>
                <p:spPr bwMode="auto">
                  <a:xfrm>
                    <a:off x="3479" y="2305"/>
                    <a:ext cx="144" cy="38"/>
                  </a:xfrm>
                  <a:custGeom>
                    <a:avLst/>
                    <a:gdLst>
                      <a:gd name="T0" fmla="*/ 46 w 144"/>
                      <a:gd name="T1" fmla="*/ 6 h 38"/>
                      <a:gd name="T2" fmla="*/ 46 w 144"/>
                      <a:gd name="T3" fmla="*/ 6 h 38"/>
                      <a:gd name="T4" fmla="*/ 70 w 144"/>
                      <a:gd name="T5" fmla="*/ 8 h 38"/>
                      <a:gd name="T6" fmla="*/ 94 w 144"/>
                      <a:gd name="T7" fmla="*/ 10 h 38"/>
                      <a:gd name="T8" fmla="*/ 144 w 144"/>
                      <a:gd name="T9" fmla="*/ 14 h 38"/>
                      <a:gd name="T10" fmla="*/ 144 w 144"/>
                      <a:gd name="T11" fmla="*/ 14 h 38"/>
                      <a:gd name="T12" fmla="*/ 130 w 144"/>
                      <a:gd name="T13" fmla="*/ 22 h 38"/>
                      <a:gd name="T14" fmla="*/ 114 w 144"/>
                      <a:gd name="T15" fmla="*/ 28 h 38"/>
                      <a:gd name="T16" fmla="*/ 100 w 144"/>
                      <a:gd name="T17" fmla="*/ 34 h 38"/>
                      <a:gd name="T18" fmla="*/ 84 w 144"/>
                      <a:gd name="T19" fmla="*/ 36 h 38"/>
                      <a:gd name="T20" fmla="*/ 84 w 144"/>
                      <a:gd name="T21" fmla="*/ 36 h 38"/>
                      <a:gd name="T22" fmla="*/ 76 w 144"/>
                      <a:gd name="T23" fmla="*/ 32 h 38"/>
                      <a:gd name="T24" fmla="*/ 74 w 144"/>
                      <a:gd name="T25" fmla="*/ 30 h 38"/>
                      <a:gd name="T26" fmla="*/ 70 w 144"/>
                      <a:gd name="T27" fmla="*/ 32 h 38"/>
                      <a:gd name="T28" fmla="*/ 66 w 144"/>
                      <a:gd name="T29" fmla="*/ 36 h 38"/>
                      <a:gd name="T30" fmla="*/ 66 w 144"/>
                      <a:gd name="T31" fmla="*/ 36 h 38"/>
                      <a:gd name="T32" fmla="*/ 50 w 144"/>
                      <a:gd name="T33" fmla="*/ 38 h 38"/>
                      <a:gd name="T34" fmla="*/ 36 w 144"/>
                      <a:gd name="T35" fmla="*/ 36 h 38"/>
                      <a:gd name="T36" fmla="*/ 20 w 144"/>
                      <a:gd name="T37" fmla="*/ 34 h 38"/>
                      <a:gd name="T38" fmla="*/ 8 w 144"/>
                      <a:gd name="T39" fmla="*/ 28 h 38"/>
                      <a:gd name="T40" fmla="*/ 8 w 144"/>
                      <a:gd name="T41" fmla="*/ 28 h 38"/>
                      <a:gd name="T42" fmla="*/ 2 w 144"/>
                      <a:gd name="T43" fmla="*/ 24 h 38"/>
                      <a:gd name="T44" fmla="*/ 0 w 144"/>
                      <a:gd name="T45" fmla="*/ 20 h 38"/>
                      <a:gd name="T46" fmla="*/ 0 w 144"/>
                      <a:gd name="T47" fmla="*/ 18 h 38"/>
                      <a:gd name="T48" fmla="*/ 0 w 144"/>
                      <a:gd name="T49" fmla="*/ 18 h 38"/>
                      <a:gd name="T50" fmla="*/ 2 w 144"/>
                      <a:gd name="T51" fmla="*/ 12 h 38"/>
                      <a:gd name="T52" fmla="*/ 6 w 144"/>
                      <a:gd name="T53" fmla="*/ 8 h 38"/>
                      <a:gd name="T54" fmla="*/ 16 w 144"/>
                      <a:gd name="T55" fmla="*/ 0 h 38"/>
                      <a:gd name="T56" fmla="*/ 16 w 144"/>
                      <a:gd name="T57" fmla="*/ 0 h 38"/>
                      <a:gd name="T58" fmla="*/ 32 w 144"/>
                      <a:gd name="T59" fmla="*/ 4 h 38"/>
                      <a:gd name="T60" fmla="*/ 38 w 144"/>
                      <a:gd name="T61" fmla="*/ 6 h 38"/>
                      <a:gd name="T62" fmla="*/ 46 w 144"/>
                      <a:gd name="T63" fmla="*/ 6 h 38"/>
                      <a:gd name="T64" fmla="*/ 46 w 144"/>
                      <a:gd name="T65" fmla="*/ 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38">
                        <a:moveTo>
                          <a:pt x="46" y="6"/>
                        </a:moveTo>
                        <a:lnTo>
                          <a:pt x="46" y="6"/>
                        </a:lnTo>
                        <a:lnTo>
                          <a:pt x="70" y="8"/>
                        </a:lnTo>
                        <a:lnTo>
                          <a:pt x="94" y="10"/>
                        </a:lnTo>
                        <a:lnTo>
                          <a:pt x="144" y="14"/>
                        </a:lnTo>
                        <a:lnTo>
                          <a:pt x="130" y="22"/>
                        </a:lnTo>
                        <a:lnTo>
                          <a:pt x="114" y="28"/>
                        </a:lnTo>
                        <a:lnTo>
                          <a:pt x="100" y="34"/>
                        </a:lnTo>
                        <a:lnTo>
                          <a:pt x="84" y="36"/>
                        </a:lnTo>
                        <a:lnTo>
                          <a:pt x="76" y="32"/>
                        </a:lnTo>
                        <a:lnTo>
                          <a:pt x="74" y="30"/>
                        </a:lnTo>
                        <a:lnTo>
                          <a:pt x="70" y="32"/>
                        </a:lnTo>
                        <a:lnTo>
                          <a:pt x="66" y="36"/>
                        </a:lnTo>
                        <a:lnTo>
                          <a:pt x="50" y="38"/>
                        </a:lnTo>
                        <a:lnTo>
                          <a:pt x="36" y="36"/>
                        </a:lnTo>
                        <a:lnTo>
                          <a:pt x="20" y="34"/>
                        </a:lnTo>
                        <a:lnTo>
                          <a:pt x="8" y="28"/>
                        </a:lnTo>
                        <a:lnTo>
                          <a:pt x="2" y="24"/>
                        </a:lnTo>
                        <a:lnTo>
                          <a:pt x="0" y="20"/>
                        </a:lnTo>
                        <a:lnTo>
                          <a:pt x="0" y="18"/>
                        </a:lnTo>
                        <a:lnTo>
                          <a:pt x="2" y="12"/>
                        </a:lnTo>
                        <a:lnTo>
                          <a:pt x="6" y="8"/>
                        </a:lnTo>
                        <a:lnTo>
                          <a:pt x="16" y="0"/>
                        </a:lnTo>
                        <a:lnTo>
                          <a:pt x="32" y="4"/>
                        </a:lnTo>
                        <a:lnTo>
                          <a:pt x="38" y="6"/>
                        </a:lnTo>
                        <a:lnTo>
                          <a:pt x="4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3" name="Freeform 241"/>
                  <p:cNvSpPr>
                    <a:spLocks/>
                  </p:cNvSpPr>
                  <p:nvPr/>
                </p:nvSpPr>
                <p:spPr bwMode="auto">
                  <a:xfrm>
                    <a:off x="3631" y="2327"/>
                    <a:ext cx="42" cy="38"/>
                  </a:xfrm>
                  <a:custGeom>
                    <a:avLst/>
                    <a:gdLst>
                      <a:gd name="T0" fmla="*/ 42 w 42"/>
                      <a:gd name="T1" fmla="*/ 10 h 38"/>
                      <a:gd name="T2" fmla="*/ 42 w 42"/>
                      <a:gd name="T3" fmla="*/ 14 h 38"/>
                      <a:gd name="T4" fmla="*/ 42 w 42"/>
                      <a:gd name="T5" fmla="*/ 14 h 38"/>
                      <a:gd name="T6" fmla="*/ 28 w 42"/>
                      <a:gd name="T7" fmla="*/ 26 h 38"/>
                      <a:gd name="T8" fmla="*/ 16 w 42"/>
                      <a:gd name="T9" fmla="*/ 38 h 38"/>
                      <a:gd name="T10" fmla="*/ 16 w 42"/>
                      <a:gd name="T11" fmla="*/ 38 h 38"/>
                      <a:gd name="T12" fmla="*/ 10 w 42"/>
                      <a:gd name="T13" fmla="*/ 38 h 38"/>
                      <a:gd name="T14" fmla="*/ 6 w 42"/>
                      <a:gd name="T15" fmla="*/ 36 h 38"/>
                      <a:gd name="T16" fmla="*/ 0 w 42"/>
                      <a:gd name="T17" fmla="*/ 28 h 38"/>
                      <a:gd name="T18" fmla="*/ 0 w 42"/>
                      <a:gd name="T19" fmla="*/ 24 h 38"/>
                      <a:gd name="T20" fmla="*/ 0 w 42"/>
                      <a:gd name="T21" fmla="*/ 24 h 38"/>
                      <a:gd name="T22" fmla="*/ 14 w 42"/>
                      <a:gd name="T23" fmla="*/ 12 h 38"/>
                      <a:gd name="T24" fmla="*/ 26 w 42"/>
                      <a:gd name="T25" fmla="*/ 0 h 38"/>
                      <a:gd name="T26" fmla="*/ 26 w 42"/>
                      <a:gd name="T27" fmla="*/ 0 h 38"/>
                      <a:gd name="T28" fmla="*/ 36 w 42"/>
                      <a:gd name="T29" fmla="*/ 4 h 38"/>
                      <a:gd name="T30" fmla="*/ 40 w 42"/>
                      <a:gd name="T31" fmla="*/ 6 h 38"/>
                      <a:gd name="T32" fmla="*/ 42 w 42"/>
                      <a:gd name="T33" fmla="*/ 10 h 38"/>
                      <a:gd name="T34" fmla="*/ 42 w 42"/>
                      <a:gd name="T35" fmla="*/ 1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42" y="10"/>
                        </a:moveTo>
                        <a:lnTo>
                          <a:pt x="42" y="14"/>
                        </a:lnTo>
                        <a:lnTo>
                          <a:pt x="28" y="26"/>
                        </a:lnTo>
                        <a:lnTo>
                          <a:pt x="16" y="38"/>
                        </a:lnTo>
                        <a:lnTo>
                          <a:pt x="10" y="38"/>
                        </a:lnTo>
                        <a:lnTo>
                          <a:pt x="6" y="36"/>
                        </a:lnTo>
                        <a:lnTo>
                          <a:pt x="0" y="28"/>
                        </a:lnTo>
                        <a:lnTo>
                          <a:pt x="0" y="24"/>
                        </a:lnTo>
                        <a:lnTo>
                          <a:pt x="14" y="12"/>
                        </a:lnTo>
                        <a:lnTo>
                          <a:pt x="26" y="0"/>
                        </a:lnTo>
                        <a:lnTo>
                          <a:pt x="36" y="4"/>
                        </a:lnTo>
                        <a:lnTo>
                          <a:pt x="40" y="6"/>
                        </a:lnTo>
                        <a:lnTo>
                          <a:pt x="4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4" name="Freeform 242"/>
                  <p:cNvSpPr>
                    <a:spLocks/>
                  </p:cNvSpPr>
                  <p:nvPr/>
                </p:nvSpPr>
                <p:spPr bwMode="auto">
                  <a:xfrm>
                    <a:off x="3609" y="2377"/>
                    <a:ext cx="14" cy="14"/>
                  </a:xfrm>
                  <a:custGeom>
                    <a:avLst/>
                    <a:gdLst>
                      <a:gd name="T0" fmla="*/ 14 w 14"/>
                      <a:gd name="T1" fmla="*/ 6 h 14"/>
                      <a:gd name="T2" fmla="*/ 14 w 14"/>
                      <a:gd name="T3" fmla="*/ 6 h 14"/>
                      <a:gd name="T4" fmla="*/ 12 w 14"/>
                      <a:gd name="T5" fmla="*/ 12 h 14"/>
                      <a:gd name="T6" fmla="*/ 12 w 14"/>
                      <a:gd name="T7" fmla="*/ 14 h 14"/>
                      <a:gd name="T8" fmla="*/ 8 w 14"/>
                      <a:gd name="T9" fmla="*/ 14 h 14"/>
                      <a:gd name="T10" fmla="*/ 8 w 14"/>
                      <a:gd name="T11" fmla="*/ 14 h 14"/>
                      <a:gd name="T12" fmla="*/ 4 w 14"/>
                      <a:gd name="T13" fmla="*/ 12 h 14"/>
                      <a:gd name="T14" fmla="*/ 0 w 14"/>
                      <a:gd name="T15" fmla="*/ 8 h 14"/>
                      <a:gd name="T16" fmla="*/ 0 w 14"/>
                      <a:gd name="T17" fmla="*/ 8 h 14"/>
                      <a:gd name="T18" fmla="*/ 2 w 14"/>
                      <a:gd name="T19" fmla="*/ 4 h 14"/>
                      <a:gd name="T20" fmla="*/ 6 w 14"/>
                      <a:gd name="T21" fmla="*/ 0 h 14"/>
                      <a:gd name="T22" fmla="*/ 6 w 14"/>
                      <a:gd name="T23" fmla="*/ 0 h 14"/>
                      <a:gd name="T24" fmla="*/ 8 w 14"/>
                      <a:gd name="T25" fmla="*/ 0 h 14"/>
                      <a:gd name="T26" fmla="*/ 10 w 14"/>
                      <a:gd name="T27" fmla="*/ 2 h 14"/>
                      <a:gd name="T28" fmla="*/ 14 w 14"/>
                      <a:gd name="T29" fmla="*/ 6 h 14"/>
                      <a:gd name="T30" fmla="*/ 14 w 14"/>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14" y="6"/>
                        </a:moveTo>
                        <a:lnTo>
                          <a:pt x="14" y="6"/>
                        </a:lnTo>
                        <a:lnTo>
                          <a:pt x="12" y="12"/>
                        </a:lnTo>
                        <a:lnTo>
                          <a:pt x="12" y="14"/>
                        </a:lnTo>
                        <a:lnTo>
                          <a:pt x="8" y="14"/>
                        </a:lnTo>
                        <a:lnTo>
                          <a:pt x="4" y="12"/>
                        </a:lnTo>
                        <a:lnTo>
                          <a:pt x="0" y="8"/>
                        </a:lnTo>
                        <a:lnTo>
                          <a:pt x="2" y="4"/>
                        </a:lnTo>
                        <a:lnTo>
                          <a:pt x="6" y="0"/>
                        </a:lnTo>
                        <a:lnTo>
                          <a:pt x="8"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5" name="Freeform 243"/>
                  <p:cNvSpPr>
                    <a:spLocks/>
                  </p:cNvSpPr>
                  <p:nvPr/>
                </p:nvSpPr>
                <p:spPr bwMode="auto">
                  <a:xfrm>
                    <a:off x="3587" y="2379"/>
                    <a:ext cx="14" cy="12"/>
                  </a:xfrm>
                  <a:custGeom>
                    <a:avLst/>
                    <a:gdLst>
                      <a:gd name="T0" fmla="*/ 14 w 14"/>
                      <a:gd name="T1" fmla="*/ 6 h 12"/>
                      <a:gd name="T2" fmla="*/ 14 w 14"/>
                      <a:gd name="T3" fmla="*/ 6 h 12"/>
                      <a:gd name="T4" fmla="*/ 12 w 14"/>
                      <a:gd name="T5" fmla="*/ 10 h 12"/>
                      <a:gd name="T6" fmla="*/ 12 w 14"/>
                      <a:gd name="T7" fmla="*/ 10 h 12"/>
                      <a:gd name="T8" fmla="*/ 10 w 14"/>
                      <a:gd name="T9" fmla="*/ 12 h 12"/>
                      <a:gd name="T10" fmla="*/ 10 w 14"/>
                      <a:gd name="T11" fmla="*/ 12 h 12"/>
                      <a:gd name="T12" fmla="*/ 6 w 14"/>
                      <a:gd name="T13" fmla="*/ 12 h 12"/>
                      <a:gd name="T14" fmla="*/ 4 w 14"/>
                      <a:gd name="T15" fmla="*/ 12 h 12"/>
                      <a:gd name="T16" fmla="*/ 0 w 14"/>
                      <a:gd name="T17" fmla="*/ 6 h 12"/>
                      <a:gd name="T18" fmla="*/ 0 w 14"/>
                      <a:gd name="T19" fmla="*/ 6 h 12"/>
                      <a:gd name="T20" fmla="*/ 0 w 14"/>
                      <a:gd name="T21" fmla="*/ 2 h 12"/>
                      <a:gd name="T22" fmla="*/ 2 w 14"/>
                      <a:gd name="T23" fmla="*/ 0 h 12"/>
                      <a:gd name="T24" fmla="*/ 4 w 14"/>
                      <a:gd name="T25" fmla="*/ 0 h 12"/>
                      <a:gd name="T26" fmla="*/ 4 w 14"/>
                      <a:gd name="T27" fmla="*/ 0 h 12"/>
                      <a:gd name="T28" fmla="*/ 10 w 14"/>
                      <a:gd name="T29" fmla="*/ 0 h 12"/>
                      <a:gd name="T30" fmla="*/ 14 w 14"/>
                      <a:gd name="T31" fmla="*/ 6 h 12"/>
                      <a:gd name="T32" fmla="*/ 14 w 14"/>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2">
                        <a:moveTo>
                          <a:pt x="14" y="6"/>
                        </a:moveTo>
                        <a:lnTo>
                          <a:pt x="14" y="6"/>
                        </a:lnTo>
                        <a:lnTo>
                          <a:pt x="12" y="10"/>
                        </a:lnTo>
                        <a:lnTo>
                          <a:pt x="10" y="12"/>
                        </a:lnTo>
                        <a:lnTo>
                          <a:pt x="6" y="12"/>
                        </a:lnTo>
                        <a:lnTo>
                          <a:pt x="4" y="12"/>
                        </a:lnTo>
                        <a:lnTo>
                          <a:pt x="0" y="6"/>
                        </a:lnTo>
                        <a:lnTo>
                          <a:pt x="0" y="2"/>
                        </a:lnTo>
                        <a:lnTo>
                          <a:pt x="2" y="0"/>
                        </a:lnTo>
                        <a:lnTo>
                          <a:pt x="4" y="0"/>
                        </a:lnTo>
                        <a:lnTo>
                          <a:pt x="10" y="0"/>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6" name="Freeform 244"/>
                  <p:cNvSpPr>
                    <a:spLocks/>
                  </p:cNvSpPr>
                  <p:nvPr/>
                </p:nvSpPr>
                <p:spPr bwMode="auto">
                  <a:xfrm>
                    <a:off x="3377" y="2435"/>
                    <a:ext cx="38" cy="56"/>
                  </a:xfrm>
                  <a:custGeom>
                    <a:avLst/>
                    <a:gdLst>
                      <a:gd name="T0" fmla="*/ 36 w 38"/>
                      <a:gd name="T1" fmla="*/ 28 h 56"/>
                      <a:gd name="T2" fmla="*/ 34 w 38"/>
                      <a:gd name="T3" fmla="*/ 26 h 56"/>
                      <a:gd name="T4" fmla="*/ 34 w 38"/>
                      <a:gd name="T5" fmla="*/ 26 h 56"/>
                      <a:gd name="T6" fmla="*/ 28 w 38"/>
                      <a:gd name="T7" fmla="*/ 12 h 56"/>
                      <a:gd name="T8" fmla="*/ 24 w 38"/>
                      <a:gd name="T9" fmla="*/ 4 h 56"/>
                      <a:gd name="T10" fmla="*/ 18 w 38"/>
                      <a:gd name="T11" fmla="*/ 0 h 56"/>
                      <a:gd name="T12" fmla="*/ 18 w 38"/>
                      <a:gd name="T13" fmla="*/ 0 h 56"/>
                      <a:gd name="T14" fmla="*/ 12 w 38"/>
                      <a:gd name="T15" fmla="*/ 2 h 56"/>
                      <a:gd name="T16" fmla="*/ 6 w 38"/>
                      <a:gd name="T17" fmla="*/ 8 h 56"/>
                      <a:gd name="T18" fmla="*/ 6 w 38"/>
                      <a:gd name="T19" fmla="*/ 8 h 56"/>
                      <a:gd name="T20" fmla="*/ 2 w 38"/>
                      <a:gd name="T21" fmla="*/ 20 h 56"/>
                      <a:gd name="T22" fmla="*/ 0 w 38"/>
                      <a:gd name="T23" fmla="*/ 32 h 56"/>
                      <a:gd name="T24" fmla="*/ 2 w 38"/>
                      <a:gd name="T25" fmla="*/ 44 h 56"/>
                      <a:gd name="T26" fmla="*/ 6 w 38"/>
                      <a:gd name="T27" fmla="*/ 56 h 56"/>
                      <a:gd name="T28" fmla="*/ 6 w 38"/>
                      <a:gd name="T29" fmla="*/ 56 h 56"/>
                      <a:gd name="T30" fmla="*/ 22 w 38"/>
                      <a:gd name="T31" fmla="*/ 54 h 56"/>
                      <a:gd name="T32" fmla="*/ 38 w 38"/>
                      <a:gd name="T33" fmla="*/ 48 h 56"/>
                      <a:gd name="T34" fmla="*/ 38 w 38"/>
                      <a:gd name="T35" fmla="*/ 48 h 56"/>
                      <a:gd name="T36" fmla="*/ 36 w 38"/>
                      <a:gd name="T37" fmla="*/ 28 h 56"/>
                      <a:gd name="T38" fmla="*/ 36 w 38"/>
                      <a:gd name="T39" fmla="*/ 28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 h="56">
                        <a:moveTo>
                          <a:pt x="36" y="28"/>
                        </a:moveTo>
                        <a:lnTo>
                          <a:pt x="34" y="26"/>
                        </a:lnTo>
                        <a:lnTo>
                          <a:pt x="28" y="12"/>
                        </a:lnTo>
                        <a:lnTo>
                          <a:pt x="24" y="4"/>
                        </a:lnTo>
                        <a:lnTo>
                          <a:pt x="18" y="0"/>
                        </a:lnTo>
                        <a:lnTo>
                          <a:pt x="12" y="2"/>
                        </a:lnTo>
                        <a:lnTo>
                          <a:pt x="6" y="8"/>
                        </a:lnTo>
                        <a:lnTo>
                          <a:pt x="2" y="20"/>
                        </a:lnTo>
                        <a:lnTo>
                          <a:pt x="0" y="32"/>
                        </a:lnTo>
                        <a:lnTo>
                          <a:pt x="2" y="44"/>
                        </a:lnTo>
                        <a:lnTo>
                          <a:pt x="6" y="56"/>
                        </a:lnTo>
                        <a:lnTo>
                          <a:pt x="22" y="54"/>
                        </a:lnTo>
                        <a:lnTo>
                          <a:pt x="38" y="48"/>
                        </a:lnTo>
                        <a:lnTo>
                          <a:pt x="36"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47" name="Freeform 245"/>
                  <p:cNvSpPr>
                    <a:spLocks/>
                  </p:cNvSpPr>
                  <p:nvPr/>
                </p:nvSpPr>
                <p:spPr bwMode="auto">
                  <a:xfrm>
                    <a:off x="3351" y="2483"/>
                    <a:ext cx="172" cy="148"/>
                  </a:xfrm>
                  <a:custGeom>
                    <a:avLst/>
                    <a:gdLst>
                      <a:gd name="T0" fmla="*/ 144 w 172"/>
                      <a:gd name="T1" fmla="*/ 132 h 148"/>
                      <a:gd name="T2" fmla="*/ 132 w 172"/>
                      <a:gd name="T3" fmla="*/ 134 h 148"/>
                      <a:gd name="T4" fmla="*/ 112 w 172"/>
                      <a:gd name="T5" fmla="*/ 126 h 148"/>
                      <a:gd name="T6" fmla="*/ 102 w 172"/>
                      <a:gd name="T7" fmla="*/ 118 h 148"/>
                      <a:gd name="T8" fmla="*/ 88 w 172"/>
                      <a:gd name="T9" fmla="*/ 92 h 148"/>
                      <a:gd name="T10" fmla="*/ 90 w 172"/>
                      <a:gd name="T11" fmla="*/ 84 h 148"/>
                      <a:gd name="T12" fmla="*/ 92 w 172"/>
                      <a:gd name="T13" fmla="*/ 80 h 148"/>
                      <a:gd name="T14" fmla="*/ 100 w 172"/>
                      <a:gd name="T15" fmla="*/ 78 h 148"/>
                      <a:gd name="T16" fmla="*/ 110 w 172"/>
                      <a:gd name="T17" fmla="*/ 70 h 148"/>
                      <a:gd name="T18" fmla="*/ 120 w 172"/>
                      <a:gd name="T19" fmla="*/ 50 h 148"/>
                      <a:gd name="T20" fmla="*/ 120 w 172"/>
                      <a:gd name="T21" fmla="*/ 38 h 148"/>
                      <a:gd name="T22" fmla="*/ 114 w 172"/>
                      <a:gd name="T23" fmla="*/ 30 h 148"/>
                      <a:gd name="T24" fmla="*/ 104 w 172"/>
                      <a:gd name="T25" fmla="*/ 24 h 148"/>
                      <a:gd name="T26" fmla="*/ 94 w 172"/>
                      <a:gd name="T27" fmla="*/ 22 h 148"/>
                      <a:gd name="T28" fmla="*/ 84 w 172"/>
                      <a:gd name="T29" fmla="*/ 28 h 148"/>
                      <a:gd name="T30" fmla="*/ 74 w 172"/>
                      <a:gd name="T31" fmla="*/ 36 h 148"/>
                      <a:gd name="T32" fmla="*/ 70 w 172"/>
                      <a:gd name="T33" fmla="*/ 50 h 148"/>
                      <a:gd name="T34" fmla="*/ 74 w 172"/>
                      <a:gd name="T35" fmla="*/ 50 h 148"/>
                      <a:gd name="T36" fmla="*/ 86 w 172"/>
                      <a:gd name="T37" fmla="*/ 44 h 148"/>
                      <a:gd name="T38" fmla="*/ 90 w 172"/>
                      <a:gd name="T39" fmla="*/ 42 h 148"/>
                      <a:gd name="T40" fmla="*/ 98 w 172"/>
                      <a:gd name="T41" fmla="*/ 48 h 148"/>
                      <a:gd name="T42" fmla="*/ 98 w 172"/>
                      <a:gd name="T43" fmla="*/ 52 h 148"/>
                      <a:gd name="T44" fmla="*/ 92 w 172"/>
                      <a:gd name="T45" fmla="*/ 60 h 148"/>
                      <a:gd name="T46" fmla="*/ 78 w 172"/>
                      <a:gd name="T47" fmla="*/ 66 h 148"/>
                      <a:gd name="T48" fmla="*/ 66 w 172"/>
                      <a:gd name="T49" fmla="*/ 62 h 148"/>
                      <a:gd name="T50" fmla="*/ 56 w 172"/>
                      <a:gd name="T51" fmla="*/ 54 h 148"/>
                      <a:gd name="T52" fmla="*/ 56 w 172"/>
                      <a:gd name="T53" fmla="*/ 46 h 148"/>
                      <a:gd name="T54" fmla="*/ 60 w 172"/>
                      <a:gd name="T55" fmla="*/ 28 h 148"/>
                      <a:gd name="T56" fmla="*/ 66 w 172"/>
                      <a:gd name="T57" fmla="*/ 20 h 148"/>
                      <a:gd name="T58" fmla="*/ 64 w 172"/>
                      <a:gd name="T59" fmla="*/ 0 h 148"/>
                      <a:gd name="T60" fmla="*/ 32 w 172"/>
                      <a:gd name="T61" fmla="*/ 8 h 148"/>
                      <a:gd name="T62" fmla="*/ 42 w 172"/>
                      <a:gd name="T63" fmla="*/ 30 h 148"/>
                      <a:gd name="T64" fmla="*/ 42 w 172"/>
                      <a:gd name="T65" fmla="*/ 34 h 148"/>
                      <a:gd name="T66" fmla="*/ 40 w 172"/>
                      <a:gd name="T67" fmla="*/ 38 h 148"/>
                      <a:gd name="T68" fmla="*/ 28 w 172"/>
                      <a:gd name="T69" fmla="*/ 40 h 148"/>
                      <a:gd name="T70" fmla="*/ 22 w 172"/>
                      <a:gd name="T71" fmla="*/ 42 h 148"/>
                      <a:gd name="T72" fmla="*/ 8 w 172"/>
                      <a:gd name="T73" fmla="*/ 54 h 148"/>
                      <a:gd name="T74" fmla="*/ 0 w 172"/>
                      <a:gd name="T75" fmla="*/ 70 h 148"/>
                      <a:gd name="T76" fmla="*/ 0 w 172"/>
                      <a:gd name="T77" fmla="*/ 80 h 148"/>
                      <a:gd name="T78" fmla="*/ 6 w 172"/>
                      <a:gd name="T79" fmla="*/ 96 h 148"/>
                      <a:gd name="T80" fmla="*/ 12 w 172"/>
                      <a:gd name="T81" fmla="*/ 104 h 148"/>
                      <a:gd name="T82" fmla="*/ 30 w 172"/>
                      <a:gd name="T83" fmla="*/ 108 h 148"/>
                      <a:gd name="T84" fmla="*/ 38 w 172"/>
                      <a:gd name="T85" fmla="*/ 108 h 148"/>
                      <a:gd name="T86" fmla="*/ 62 w 172"/>
                      <a:gd name="T87" fmla="*/ 102 h 148"/>
                      <a:gd name="T88" fmla="*/ 68 w 172"/>
                      <a:gd name="T89" fmla="*/ 104 h 148"/>
                      <a:gd name="T90" fmla="*/ 72 w 172"/>
                      <a:gd name="T91" fmla="*/ 108 h 148"/>
                      <a:gd name="T92" fmla="*/ 82 w 172"/>
                      <a:gd name="T93" fmla="*/ 126 h 148"/>
                      <a:gd name="T94" fmla="*/ 94 w 172"/>
                      <a:gd name="T95" fmla="*/ 136 h 148"/>
                      <a:gd name="T96" fmla="*/ 122 w 172"/>
                      <a:gd name="T97" fmla="*/ 148 h 148"/>
                      <a:gd name="T98" fmla="*/ 138 w 172"/>
                      <a:gd name="T99" fmla="*/ 148 h 148"/>
                      <a:gd name="T100" fmla="*/ 156 w 172"/>
                      <a:gd name="T101" fmla="*/ 138 h 148"/>
                      <a:gd name="T102" fmla="*/ 172 w 172"/>
                      <a:gd name="T103" fmla="*/ 120 h 148"/>
                      <a:gd name="T104" fmla="*/ 166 w 172"/>
                      <a:gd name="T105" fmla="*/ 116 h 148"/>
                      <a:gd name="T106" fmla="*/ 160 w 172"/>
                      <a:gd name="T107" fmla="*/ 112 h 148"/>
                      <a:gd name="T108" fmla="*/ 150 w 172"/>
                      <a:gd name="T109" fmla="*/ 128 h 148"/>
                      <a:gd name="T110" fmla="*/ 144 w 172"/>
                      <a:gd name="T111" fmla="*/ 132 h 1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2" h="148">
                        <a:moveTo>
                          <a:pt x="144" y="132"/>
                        </a:moveTo>
                        <a:lnTo>
                          <a:pt x="144" y="132"/>
                        </a:lnTo>
                        <a:lnTo>
                          <a:pt x="138" y="132"/>
                        </a:lnTo>
                        <a:lnTo>
                          <a:pt x="132" y="134"/>
                        </a:lnTo>
                        <a:lnTo>
                          <a:pt x="122" y="130"/>
                        </a:lnTo>
                        <a:lnTo>
                          <a:pt x="112" y="126"/>
                        </a:lnTo>
                        <a:lnTo>
                          <a:pt x="102" y="118"/>
                        </a:lnTo>
                        <a:lnTo>
                          <a:pt x="92" y="102"/>
                        </a:lnTo>
                        <a:lnTo>
                          <a:pt x="88" y="92"/>
                        </a:lnTo>
                        <a:lnTo>
                          <a:pt x="88" y="88"/>
                        </a:lnTo>
                        <a:lnTo>
                          <a:pt x="90" y="84"/>
                        </a:lnTo>
                        <a:lnTo>
                          <a:pt x="92" y="80"/>
                        </a:lnTo>
                        <a:lnTo>
                          <a:pt x="94" y="80"/>
                        </a:lnTo>
                        <a:lnTo>
                          <a:pt x="100" y="78"/>
                        </a:lnTo>
                        <a:lnTo>
                          <a:pt x="110" y="70"/>
                        </a:lnTo>
                        <a:lnTo>
                          <a:pt x="116" y="62"/>
                        </a:lnTo>
                        <a:lnTo>
                          <a:pt x="120" y="50"/>
                        </a:lnTo>
                        <a:lnTo>
                          <a:pt x="120" y="38"/>
                        </a:lnTo>
                        <a:lnTo>
                          <a:pt x="118" y="34"/>
                        </a:lnTo>
                        <a:lnTo>
                          <a:pt x="114" y="30"/>
                        </a:lnTo>
                        <a:lnTo>
                          <a:pt x="104" y="24"/>
                        </a:lnTo>
                        <a:lnTo>
                          <a:pt x="98" y="22"/>
                        </a:lnTo>
                        <a:lnTo>
                          <a:pt x="94" y="22"/>
                        </a:lnTo>
                        <a:lnTo>
                          <a:pt x="84" y="28"/>
                        </a:lnTo>
                        <a:lnTo>
                          <a:pt x="78" y="32"/>
                        </a:lnTo>
                        <a:lnTo>
                          <a:pt x="74" y="36"/>
                        </a:lnTo>
                        <a:lnTo>
                          <a:pt x="72" y="42"/>
                        </a:lnTo>
                        <a:lnTo>
                          <a:pt x="70" y="50"/>
                        </a:lnTo>
                        <a:lnTo>
                          <a:pt x="74" y="50"/>
                        </a:lnTo>
                        <a:lnTo>
                          <a:pt x="78" y="50"/>
                        </a:lnTo>
                        <a:lnTo>
                          <a:pt x="86" y="44"/>
                        </a:lnTo>
                        <a:lnTo>
                          <a:pt x="90" y="42"/>
                        </a:lnTo>
                        <a:lnTo>
                          <a:pt x="92" y="44"/>
                        </a:lnTo>
                        <a:lnTo>
                          <a:pt x="98" y="48"/>
                        </a:lnTo>
                        <a:lnTo>
                          <a:pt x="98" y="52"/>
                        </a:lnTo>
                        <a:lnTo>
                          <a:pt x="96" y="54"/>
                        </a:lnTo>
                        <a:lnTo>
                          <a:pt x="92" y="60"/>
                        </a:lnTo>
                        <a:lnTo>
                          <a:pt x="78" y="66"/>
                        </a:lnTo>
                        <a:lnTo>
                          <a:pt x="72" y="64"/>
                        </a:lnTo>
                        <a:lnTo>
                          <a:pt x="66" y="62"/>
                        </a:lnTo>
                        <a:lnTo>
                          <a:pt x="60" y="58"/>
                        </a:lnTo>
                        <a:lnTo>
                          <a:pt x="56" y="54"/>
                        </a:lnTo>
                        <a:lnTo>
                          <a:pt x="56" y="46"/>
                        </a:lnTo>
                        <a:lnTo>
                          <a:pt x="56" y="36"/>
                        </a:lnTo>
                        <a:lnTo>
                          <a:pt x="60" y="28"/>
                        </a:lnTo>
                        <a:lnTo>
                          <a:pt x="66" y="20"/>
                        </a:lnTo>
                        <a:lnTo>
                          <a:pt x="64" y="0"/>
                        </a:lnTo>
                        <a:lnTo>
                          <a:pt x="48" y="6"/>
                        </a:lnTo>
                        <a:lnTo>
                          <a:pt x="32" y="8"/>
                        </a:lnTo>
                        <a:lnTo>
                          <a:pt x="42" y="30"/>
                        </a:lnTo>
                        <a:lnTo>
                          <a:pt x="42" y="34"/>
                        </a:lnTo>
                        <a:lnTo>
                          <a:pt x="42" y="38"/>
                        </a:lnTo>
                        <a:lnTo>
                          <a:pt x="40" y="38"/>
                        </a:lnTo>
                        <a:lnTo>
                          <a:pt x="36" y="40"/>
                        </a:lnTo>
                        <a:lnTo>
                          <a:pt x="28" y="40"/>
                        </a:lnTo>
                        <a:lnTo>
                          <a:pt x="22" y="42"/>
                        </a:lnTo>
                        <a:lnTo>
                          <a:pt x="14" y="46"/>
                        </a:lnTo>
                        <a:lnTo>
                          <a:pt x="8" y="54"/>
                        </a:lnTo>
                        <a:lnTo>
                          <a:pt x="4" y="62"/>
                        </a:lnTo>
                        <a:lnTo>
                          <a:pt x="0" y="70"/>
                        </a:lnTo>
                        <a:lnTo>
                          <a:pt x="0" y="80"/>
                        </a:lnTo>
                        <a:lnTo>
                          <a:pt x="2" y="88"/>
                        </a:lnTo>
                        <a:lnTo>
                          <a:pt x="6" y="96"/>
                        </a:lnTo>
                        <a:lnTo>
                          <a:pt x="12" y="104"/>
                        </a:lnTo>
                        <a:lnTo>
                          <a:pt x="20" y="108"/>
                        </a:lnTo>
                        <a:lnTo>
                          <a:pt x="30" y="108"/>
                        </a:lnTo>
                        <a:lnTo>
                          <a:pt x="38" y="108"/>
                        </a:lnTo>
                        <a:lnTo>
                          <a:pt x="46" y="106"/>
                        </a:lnTo>
                        <a:lnTo>
                          <a:pt x="62" y="102"/>
                        </a:lnTo>
                        <a:lnTo>
                          <a:pt x="68" y="104"/>
                        </a:lnTo>
                        <a:lnTo>
                          <a:pt x="72" y="108"/>
                        </a:lnTo>
                        <a:lnTo>
                          <a:pt x="76" y="116"/>
                        </a:lnTo>
                        <a:lnTo>
                          <a:pt x="82" y="126"/>
                        </a:lnTo>
                        <a:lnTo>
                          <a:pt x="94" y="136"/>
                        </a:lnTo>
                        <a:lnTo>
                          <a:pt x="108" y="144"/>
                        </a:lnTo>
                        <a:lnTo>
                          <a:pt x="122" y="148"/>
                        </a:lnTo>
                        <a:lnTo>
                          <a:pt x="138" y="148"/>
                        </a:lnTo>
                        <a:lnTo>
                          <a:pt x="148" y="144"/>
                        </a:lnTo>
                        <a:lnTo>
                          <a:pt x="156" y="138"/>
                        </a:lnTo>
                        <a:lnTo>
                          <a:pt x="170" y="126"/>
                        </a:lnTo>
                        <a:lnTo>
                          <a:pt x="172" y="120"/>
                        </a:lnTo>
                        <a:lnTo>
                          <a:pt x="166" y="116"/>
                        </a:lnTo>
                        <a:lnTo>
                          <a:pt x="160" y="112"/>
                        </a:lnTo>
                        <a:lnTo>
                          <a:pt x="154" y="122"/>
                        </a:lnTo>
                        <a:lnTo>
                          <a:pt x="150" y="128"/>
                        </a:lnTo>
                        <a:lnTo>
                          <a:pt x="144" y="13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3348" name="Picture 2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21" y="247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24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 y="2481"/>
                    <a:ext cx="1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0" name="Freeform 248"/>
                  <p:cNvSpPr>
                    <a:spLocks/>
                  </p:cNvSpPr>
                  <p:nvPr/>
                </p:nvSpPr>
                <p:spPr bwMode="auto">
                  <a:xfrm>
                    <a:off x="3569" y="2527"/>
                    <a:ext cx="78" cy="30"/>
                  </a:xfrm>
                  <a:custGeom>
                    <a:avLst/>
                    <a:gdLst>
                      <a:gd name="T0" fmla="*/ 74 w 78"/>
                      <a:gd name="T1" fmla="*/ 6 h 30"/>
                      <a:gd name="T2" fmla="*/ 74 w 78"/>
                      <a:gd name="T3" fmla="*/ 6 h 30"/>
                      <a:gd name="T4" fmla="*/ 78 w 78"/>
                      <a:gd name="T5" fmla="*/ 10 h 30"/>
                      <a:gd name="T6" fmla="*/ 78 w 78"/>
                      <a:gd name="T7" fmla="*/ 16 h 30"/>
                      <a:gd name="T8" fmla="*/ 78 w 78"/>
                      <a:gd name="T9" fmla="*/ 28 h 30"/>
                      <a:gd name="T10" fmla="*/ 78 w 78"/>
                      <a:gd name="T11" fmla="*/ 28 h 30"/>
                      <a:gd name="T12" fmla="*/ 74 w 78"/>
                      <a:gd name="T13" fmla="*/ 30 h 30"/>
                      <a:gd name="T14" fmla="*/ 72 w 78"/>
                      <a:gd name="T15" fmla="*/ 30 h 30"/>
                      <a:gd name="T16" fmla="*/ 64 w 78"/>
                      <a:gd name="T17" fmla="*/ 30 h 30"/>
                      <a:gd name="T18" fmla="*/ 64 w 78"/>
                      <a:gd name="T19" fmla="*/ 30 h 30"/>
                      <a:gd name="T20" fmla="*/ 32 w 78"/>
                      <a:gd name="T21" fmla="*/ 28 h 30"/>
                      <a:gd name="T22" fmla="*/ 18 w 78"/>
                      <a:gd name="T23" fmla="*/ 28 h 30"/>
                      <a:gd name="T24" fmla="*/ 2 w 78"/>
                      <a:gd name="T25" fmla="*/ 24 h 30"/>
                      <a:gd name="T26" fmla="*/ 2 w 78"/>
                      <a:gd name="T27" fmla="*/ 24 h 30"/>
                      <a:gd name="T28" fmla="*/ 0 w 78"/>
                      <a:gd name="T29" fmla="*/ 14 h 30"/>
                      <a:gd name="T30" fmla="*/ 0 w 78"/>
                      <a:gd name="T31" fmla="*/ 10 h 30"/>
                      <a:gd name="T32" fmla="*/ 2 w 78"/>
                      <a:gd name="T33" fmla="*/ 6 h 30"/>
                      <a:gd name="T34" fmla="*/ 2 w 78"/>
                      <a:gd name="T35" fmla="*/ 6 h 30"/>
                      <a:gd name="T36" fmla="*/ 6 w 78"/>
                      <a:gd name="T37" fmla="*/ 2 h 30"/>
                      <a:gd name="T38" fmla="*/ 8 w 78"/>
                      <a:gd name="T39" fmla="*/ 0 h 30"/>
                      <a:gd name="T40" fmla="*/ 16 w 78"/>
                      <a:gd name="T41" fmla="*/ 0 h 30"/>
                      <a:gd name="T42" fmla="*/ 22 w 78"/>
                      <a:gd name="T43" fmla="*/ 0 h 30"/>
                      <a:gd name="T44" fmla="*/ 30 w 78"/>
                      <a:gd name="T45" fmla="*/ 0 h 30"/>
                      <a:gd name="T46" fmla="*/ 30 w 78"/>
                      <a:gd name="T47" fmla="*/ 0 h 30"/>
                      <a:gd name="T48" fmla="*/ 52 w 78"/>
                      <a:gd name="T49" fmla="*/ 2 h 30"/>
                      <a:gd name="T50" fmla="*/ 64 w 78"/>
                      <a:gd name="T51" fmla="*/ 2 h 30"/>
                      <a:gd name="T52" fmla="*/ 74 w 78"/>
                      <a:gd name="T53" fmla="*/ 6 h 30"/>
                      <a:gd name="T54" fmla="*/ 74 w 78"/>
                      <a:gd name="T55" fmla="*/ 6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30">
                        <a:moveTo>
                          <a:pt x="74" y="6"/>
                        </a:moveTo>
                        <a:lnTo>
                          <a:pt x="74" y="6"/>
                        </a:lnTo>
                        <a:lnTo>
                          <a:pt x="78" y="10"/>
                        </a:lnTo>
                        <a:lnTo>
                          <a:pt x="78" y="16"/>
                        </a:lnTo>
                        <a:lnTo>
                          <a:pt x="78" y="28"/>
                        </a:lnTo>
                        <a:lnTo>
                          <a:pt x="74" y="30"/>
                        </a:lnTo>
                        <a:lnTo>
                          <a:pt x="72" y="30"/>
                        </a:lnTo>
                        <a:lnTo>
                          <a:pt x="64" y="30"/>
                        </a:lnTo>
                        <a:lnTo>
                          <a:pt x="32" y="28"/>
                        </a:lnTo>
                        <a:lnTo>
                          <a:pt x="18" y="28"/>
                        </a:lnTo>
                        <a:lnTo>
                          <a:pt x="2" y="24"/>
                        </a:lnTo>
                        <a:lnTo>
                          <a:pt x="0" y="14"/>
                        </a:lnTo>
                        <a:lnTo>
                          <a:pt x="0" y="10"/>
                        </a:lnTo>
                        <a:lnTo>
                          <a:pt x="2" y="6"/>
                        </a:lnTo>
                        <a:lnTo>
                          <a:pt x="6" y="2"/>
                        </a:lnTo>
                        <a:lnTo>
                          <a:pt x="8" y="0"/>
                        </a:lnTo>
                        <a:lnTo>
                          <a:pt x="16" y="0"/>
                        </a:lnTo>
                        <a:lnTo>
                          <a:pt x="22" y="0"/>
                        </a:lnTo>
                        <a:lnTo>
                          <a:pt x="30" y="0"/>
                        </a:lnTo>
                        <a:lnTo>
                          <a:pt x="52" y="2"/>
                        </a:lnTo>
                        <a:lnTo>
                          <a:pt x="64" y="2"/>
                        </a:lnTo>
                        <a:lnTo>
                          <a:pt x="74"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1" name="Freeform 249"/>
                  <p:cNvSpPr>
                    <a:spLocks/>
                  </p:cNvSpPr>
                  <p:nvPr/>
                </p:nvSpPr>
                <p:spPr bwMode="auto">
                  <a:xfrm>
                    <a:off x="3573" y="2531"/>
                    <a:ext cx="14" cy="14"/>
                  </a:xfrm>
                  <a:custGeom>
                    <a:avLst/>
                    <a:gdLst>
                      <a:gd name="T0" fmla="*/ 14 w 14"/>
                      <a:gd name="T1" fmla="*/ 8 h 14"/>
                      <a:gd name="T2" fmla="*/ 14 w 14"/>
                      <a:gd name="T3" fmla="*/ 8 h 14"/>
                      <a:gd name="T4" fmla="*/ 14 w 14"/>
                      <a:gd name="T5" fmla="*/ 10 h 14"/>
                      <a:gd name="T6" fmla="*/ 14 w 14"/>
                      <a:gd name="T7" fmla="*/ 12 h 14"/>
                      <a:gd name="T8" fmla="*/ 14 w 14"/>
                      <a:gd name="T9" fmla="*/ 12 h 14"/>
                      <a:gd name="T10" fmla="*/ 12 w 14"/>
                      <a:gd name="T11" fmla="*/ 14 h 14"/>
                      <a:gd name="T12" fmla="*/ 8 w 14"/>
                      <a:gd name="T13" fmla="*/ 14 h 14"/>
                      <a:gd name="T14" fmla="*/ 4 w 14"/>
                      <a:gd name="T15" fmla="*/ 14 h 14"/>
                      <a:gd name="T16" fmla="*/ 4 w 14"/>
                      <a:gd name="T17" fmla="*/ 14 h 14"/>
                      <a:gd name="T18" fmla="*/ 0 w 14"/>
                      <a:gd name="T19" fmla="*/ 8 h 14"/>
                      <a:gd name="T20" fmla="*/ 0 w 14"/>
                      <a:gd name="T21" fmla="*/ 6 h 14"/>
                      <a:gd name="T22" fmla="*/ 2 w 14"/>
                      <a:gd name="T23" fmla="*/ 4 h 14"/>
                      <a:gd name="T24" fmla="*/ 2 w 14"/>
                      <a:gd name="T25" fmla="*/ 4 h 14"/>
                      <a:gd name="T26" fmla="*/ 4 w 14"/>
                      <a:gd name="T27" fmla="*/ 2 h 14"/>
                      <a:gd name="T28" fmla="*/ 8 w 14"/>
                      <a:gd name="T29" fmla="*/ 0 h 14"/>
                      <a:gd name="T30" fmla="*/ 10 w 14"/>
                      <a:gd name="T31" fmla="*/ 2 h 14"/>
                      <a:gd name="T32" fmla="*/ 10 w 14"/>
                      <a:gd name="T33" fmla="*/ 2 h 14"/>
                      <a:gd name="T34" fmla="*/ 14 w 14"/>
                      <a:gd name="T35" fmla="*/ 8 h 14"/>
                      <a:gd name="T36" fmla="*/ 14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4" y="8"/>
                        </a:moveTo>
                        <a:lnTo>
                          <a:pt x="14" y="8"/>
                        </a:lnTo>
                        <a:lnTo>
                          <a:pt x="14" y="10"/>
                        </a:lnTo>
                        <a:lnTo>
                          <a:pt x="14" y="12"/>
                        </a:lnTo>
                        <a:lnTo>
                          <a:pt x="12" y="14"/>
                        </a:lnTo>
                        <a:lnTo>
                          <a:pt x="8" y="14"/>
                        </a:lnTo>
                        <a:lnTo>
                          <a:pt x="4" y="14"/>
                        </a:lnTo>
                        <a:lnTo>
                          <a:pt x="0" y="8"/>
                        </a:lnTo>
                        <a:lnTo>
                          <a:pt x="0" y="6"/>
                        </a:lnTo>
                        <a:lnTo>
                          <a:pt x="2" y="4"/>
                        </a:lnTo>
                        <a:lnTo>
                          <a:pt x="4" y="2"/>
                        </a:lnTo>
                        <a:lnTo>
                          <a:pt x="8" y="0"/>
                        </a:lnTo>
                        <a:lnTo>
                          <a:pt x="10" y="2"/>
                        </a:lnTo>
                        <a:lnTo>
                          <a:pt x="1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2" name="Freeform 250"/>
                  <p:cNvSpPr>
                    <a:spLocks/>
                  </p:cNvSpPr>
                  <p:nvPr/>
                </p:nvSpPr>
                <p:spPr bwMode="auto">
                  <a:xfrm>
                    <a:off x="3621" y="2537"/>
                    <a:ext cx="14" cy="14"/>
                  </a:xfrm>
                  <a:custGeom>
                    <a:avLst/>
                    <a:gdLst>
                      <a:gd name="T0" fmla="*/ 14 w 14"/>
                      <a:gd name="T1" fmla="*/ 6 h 14"/>
                      <a:gd name="T2" fmla="*/ 14 w 14"/>
                      <a:gd name="T3" fmla="*/ 6 h 14"/>
                      <a:gd name="T4" fmla="*/ 12 w 14"/>
                      <a:gd name="T5" fmla="*/ 10 h 14"/>
                      <a:gd name="T6" fmla="*/ 10 w 14"/>
                      <a:gd name="T7" fmla="*/ 14 h 14"/>
                      <a:gd name="T8" fmla="*/ 10 w 14"/>
                      <a:gd name="T9" fmla="*/ 14 h 14"/>
                      <a:gd name="T10" fmla="*/ 6 w 14"/>
                      <a:gd name="T11" fmla="*/ 14 h 14"/>
                      <a:gd name="T12" fmla="*/ 4 w 14"/>
                      <a:gd name="T13" fmla="*/ 12 h 14"/>
                      <a:gd name="T14" fmla="*/ 4 w 14"/>
                      <a:gd name="T15" fmla="*/ 12 h 14"/>
                      <a:gd name="T16" fmla="*/ 0 w 14"/>
                      <a:gd name="T17" fmla="*/ 8 h 14"/>
                      <a:gd name="T18" fmla="*/ 0 w 14"/>
                      <a:gd name="T19" fmla="*/ 4 h 14"/>
                      <a:gd name="T20" fmla="*/ 0 w 14"/>
                      <a:gd name="T21" fmla="*/ 4 h 14"/>
                      <a:gd name="T22" fmla="*/ 2 w 14"/>
                      <a:gd name="T23" fmla="*/ 2 h 14"/>
                      <a:gd name="T24" fmla="*/ 4 w 14"/>
                      <a:gd name="T25" fmla="*/ 0 h 14"/>
                      <a:gd name="T26" fmla="*/ 4 w 14"/>
                      <a:gd name="T27" fmla="*/ 0 h 14"/>
                      <a:gd name="T28" fmla="*/ 10 w 14"/>
                      <a:gd name="T29" fmla="*/ 2 h 14"/>
                      <a:gd name="T30" fmla="*/ 14 w 14"/>
                      <a:gd name="T31" fmla="*/ 6 h 14"/>
                      <a:gd name="T32" fmla="*/ 14 w 14"/>
                      <a:gd name="T33" fmla="*/ 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4">
                        <a:moveTo>
                          <a:pt x="14" y="6"/>
                        </a:moveTo>
                        <a:lnTo>
                          <a:pt x="14" y="6"/>
                        </a:lnTo>
                        <a:lnTo>
                          <a:pt x="12" y="10"/>
                        </a:lnTo>
                        <a:lnTo>
                          <a:pt x="10" y="14"/>
                        </a:lnTo>
                        <a:lnTo>
                          <a:pt x="6" y="14"/>
                        </a:lnTo>
                        <a:lnTo>
                          <a:pt x="4" y="12"/>
                        </a:lnTo>
                        <a:lnTo>
                          <a:pt x="0" y="8"/>
                        </a:lnTo>
                        <a:lnTo>
                          <a:pt x="0" y="4"/>
                        </a:lnTo>
                        <a:lnTo>
                          <a:pt x="2" y="2"/>
                        </a:lnTo>
                        <a:lnTo>
                          <a:pt x="4"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3" name="Freeform 251"/>
                  <p:cNvSpPr>
                    <a:spLocks/>
                  </p:cNvSpPr>
                  <p:nvPr/>
                </p:nvSpPr>
                <p:spPr bwMode="auto">
                  <a:xfrm>
                    <a:off x="3535" y="2569"/>
                    <a:ext cx="174" cy="78"/>
                  </a:xfrm>
                  <a:custGeom>
                    <a:avLst/>
                    <a:gdLst>
                      <a:gd name="T0" fmla="*/ 100 w 174"/>
                      <a:gd name="T1" fmla="*/ 2 h 78"/>
                      <a:gd name="T2" fmla="*/ 100 w 174"/>
                      <a:gd name="T3" fmla="*/ 2 h 78"/>
                      <a:gd name="T4" fmla="*/ 102 w 174"/>
                      <a:gd name="T5" fmla="*/ 8 h 78"/>
                      <a:gd name="T6" fmla="*/ 102 w 174"/>
                      <a:gd name="T7" fmla="*/ 12 h 78"/>
                      <a:gd name="T8" fmla="*/ 102 w 174"/>
                      <a:gd name="T9" fmla="*/ 12 h 78"/>
                      <a:gd name="T10" fmla="*/ 104 w 174"/>
                      <a:gd name="T11" fmla="*/ 28 h 78"/>
                      <a:gd name="T12" fmla="*/ 110 w 174"/>
                      <a:gd name="T13" fmla="*/ 42 h 78"/>
                      <a:gd name="T14" fmla="*/ 110 w 174"/>
                      <a:gd name="T15" fmla="*/ 42 h 78"/>
                      <a:gd name="T16" fmla="*/ 112 w 174"/>
                      <a:gd name="T17" fmla="*/ 44 h 78"/>
                      <a:gd name="T18" fmla="*/ 116 w 174"/>
                      <a:gd name="T19" fmla="*/ 46 h 78"/>
                      <a:gd name="T20" fmla="*/ 116 w 174"/>
                      <a:gd name="T21" fmla="*/ 46 h 78"/>
                      <a:gd name="T22" fmla="*/ 140 w 174"/>
                      <a:gd name="T23" fmla="*/ 40 h 78"/>
                      <a:gd name="T24" fmla="*/ 160 w 174"/>
                      <a:gd name="T25" fmla="*/ 32 h 78"/>
                      <a:gd name="T26" fmla="*/ 160 w 174"/>
                      <a:gd name="T27" fmla="*/ 32 h 78"/>
                      <a:gd name="T28" fmla="*/ 168 w 174"/>
                      <a:gd name="T29" fmla="*/ 52 h 78"/>
                      <a:gd name="T30" fmla="*/ 174 w 174"/>
                      <a:gd name="T31" fmla="*/ 72 h 78"/>
                      <a:gd name="T32" fmla="*/ 174 w 174"/>
                      <a:gd name="T33" fmla="*/ 72 h 78"/>
                      <a:gd name="T34" fmla="*/ 138 w 174"/>
                      <a:gd name="T35" fmla="*/ 76 h 78"/>
                      <a:gd name="T36" fmla="*/ 120 w 174"/>
                      <a:gd name="T37" fmla="*/ 76 h 78"/>
                      <a:gd name="T38" fmla="*/ 102 w 174"/>
                      <a:gd name="T39" fmla="*/ 76 h 78"/>
                      <a:gd name="T40" fmla="*/ 102 w 174"/>
                      <a:gd name="T41" fmla="*/ 76 h 78"/>
                      <a:gd name="T42" fmla="*/ 90 w 174"/>
                      <a:gd name="T43" fmla="*/ 78 h 78"/>
                      <a:gd name="T44" fmla="*/ 80 w 174"/>
                      <a:gd name="T45" fmla="*/ 76 h 78"/>
                      <a:gd name="T46" fmla="*/ 68 w 174"/>
                      <a:gd name="T47" fmla="*/ 76 h 78"/>
                      <a:gd name="T48" fmla="*/ 56 w 174"/>
                      <a:gd name="T49" fmla="*/ 74 h 78"/>
                      <a:gd name="T50" fmla="*/ 56 w 174"/>
                      <a:gd name="T51" fmla="*/ 74 h 78"/>
                      <a:gd name="T52" fmla="*/ 0 w 174"/>
                      <a:gd name="T53" fmla="*/ 72 h 78"/>
                      <a:gd name="T54" fmla="*/ 0 w 174"/>
                      <a:gd name="T55" fmla="*/ 72 h 78"/>
                      <a:gd name="T56" fmla="*/ 4 w 174"/>
                      <a:gd name="T57" fmla="*/ 44 h 78"/>
                      <a:gd name="T58" fmla="*/ 4 w 174"/>
                      <a:gd name="T59" fmla="*/ 44 h 78"/>
                      <a:gd name="T60" fmla="*/ 20 w 174"/>
                      <a:gd name="T61" fmla="*/ 48 h 78"/>
                      <a:gd name="T62" fmla="*/ 20 w 174"/>
                      <a:gd name="T63" fmla="*/ 48 h 78"/>
                      <a:gd name="T64" fmla="*/ 28 w 174"/>
                      <a:gd name="T65" fmla="*/ 50 h 78"/>
                      <a:gd name="T66" fmla="*/ 32 w 174"/>
                      <a:gd name="T67" fmla="*/ 48 h 78"/>
                      <a:gd name="T68" fmla="*/ 36 w 174"/>
                      <a:gd name="T69" fmla="*/ 46 h 78"/>
                      <a:gd name="T70" fmla="*/ 36 w 174"/>
                      <a:gd name="T71" fmla="*/ 46 h 78"/>
                      <a:gd name="T72" fmla="*/ 40 w 174"/>
                      <a:gd name="T73" fmla="*/ 34 h 78"/>
                      <a:gd name="T74" fmla="*/ 44 w 174"/>
                      <a:gd name="T75" fmla="*/ 24 h 78"/>
                      <a:gd name="T76" fmla="*/ 48 w 174"/>
                      <a:gd name="T77" fmla="*/ 12 h 78"/>
                      <a:gd name="T78" fmla="*/ 52 w 174"/>
                      <a:gd name="T79" fmla="*/ 0 h 78"/>
                      <a:gd name="T80" fmla="*/ 52 w 174"/>
                      <a:gd name="T81" fmla="*/ 0 h 78"/>
                      <a:gd name="T82" fmla="*/ 76 w 174"/>
                      <a:gd name="T83" fmla="*/ 2 h 78"/>
                      <a:gd name="T84" fmla="*/ 100 w 174"/>
                      <a:gd name="T85" fmla="*/ 2 h 78"/>
                      <a:gd name="T86" fmla="*/ 100 w 174"/>
                      <a:gd name="T87" fmla="*/ 2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4" h="78">
                        <a:moveTo>
                          <a:pt x="100" y="2"/>
                        </a:moveTo>
                        <a:lnTo>
                          <a:pt x="100" y="2"/>
                        </a:lnTo>
                        <a:lnTo>
                          <a:pt x="102" y="8"/>
                        </a:lnTo>
                        <a:lnTo>
                          <a:pt x="102" y="12"/>
                        </a:lnTo>
                        <a:lnTo>
                          <a:pt x="104" y="28"/>
                        </a:lnTo>
                        <a:lnTo>
                          <a:pt x="110" y="42"/>
                        </a:lnTo>
                        <a:lnTo>
                          <a:pt x="112" y="44"/>
                        </a:lnTo>
                        <a:lnTo>
                          <a:pt x="116" y="46"/>
                        </a:lnTo>
                        <a:lnTo>
                          <a:pt x="140" y="40"/>
                        </a:lnTo>
                        <a:lnTo>
                          <a:pt x="160" y="32"/>
                        </a:lnTo>
                        <a:lnTo>
                          <a:pt x="168" y="52"/>
                        </a:lnTo>
                        <a:lnTo>
                          <a:pt x="174" y="72"/>
                        </a:lnTo>
                        <a:lnTo>
                          <a:pt x="138" y="76"/>
                        </a:lnTo>
                        <a:lnTo>
                          <a:pt x="120" y="76"/>
                        </a:lnTo>
                        <a:lnTo>
                          <a:pt x="102" y="76"/>
                        </a:lnTo>
                        <a:lnTo>
                          <a:pt x="90" y="78"/>
                        </a:lnTo>
                        <a:lnTo>
                          <a:pt x="80" y="76"/>
                        </a:lnTo>
                        <a:lnTo>
                          <a:pt x="68" y="76"/>
                        </a:lnTo>
                        <a:lnTo>
                          <a:pt x="56" y="74"/>
                        </a:lnTo>
                        <a:lnTo>
                          <a:pt x="0" y="72"/>
                        </a:lnTo>
                        <a:lnTo>
                          <a:pt x="4" y="44"/>
                        </a:lnTo>
                        <a:lnTo>
                          <a:pt x="20" y="48"/>
                        </a:lnTo>
                        <a:lnTo>
                          <a:pt x="28" y="50"/>
                        </a:lnTo>
                        <a:lnTo>
                          <a:pt x="32" y="48"/>
                        </a:lnTo>
                        <a:lnTo>
                          <a:pt x="36" y="46"/>
                        </a:lnTo>
                        <a:lnTo>
                          <a:pt x="40" y="34"/>
                        </a:lnTo>
                        <a:lnTo>
                          <a:pt x="44" y="24"/>
                        </a:lnTo>
                        <a:lnTo>
                          <a:pt x="48" y="12"/>
                        </a:lnTo>
                        <a:lnTo>
                          <a:pt x="52" y="0"/>
                        </a:lnTo>
                        <a:lnTo>
                          <a:pt x="76" y="2"/>
                        </a:lnTo>
                        <a:lnTo>
                          <a:pt x="100" y="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4" name="Freeform 252"/>
                  <p:cNvSpPr>
                    <a:spLocks/>
                  </p:cNvSpPr>
                  <p:nvPr/>
                </p:nvSpPr>
                <p:spPr bwMode="auto">
                  <a:xfrm>
                    <a:off x="3697" y="2645"/>
                    <a:ext cx="156" cy="96"/>
                  </a:xfrm>
                  <a:custGeom>
                    <a:avLst/>
                    <a:gdLst>
                      <a:gd name="T0" fmla="*/ 152 w 156"/>
                      <a:gd name="T1" fmla="*/ 12 h 96"/>
                      <a:gd name="T2" fmla="*/ 156 w 156"/>
                      <a:gd name="T3" fmla="*/ 24 h 96"/>
                      <a:gd name="T4" fmla="*/ 152 w 156"/>
                      <a:gd name="T5" fmla="*/ 36 h 96"/>
                      <a:gd name="T6" fmla="*/ 148 w 156"/>
                      <a:gd name="T7" fmla="*/ 38 h 96"/>
                      <a:gd name="T8" fmla="*/ 142 w 156"/>
                      <a:gd name="T9" fmla="*/ 38 h 96"/>
                      <a:gd name="T10" fmla="*/ 132 w 156"/>
                      <a:gd name="T11" fmla="*/ 30 h 96"/>
                      <a:gd name="T12" fmla="*/ 120 w 156"/>
                      <a:gd name="T13" fmla="*/ 20 h 96"/>
                      <a:gd name="T14" fmla="*/ 116 w 156"/>
                      <a:gd name="T15" fmla="*/ 20 h 96"/>
                      <a:gd name="T16" fmla="*/ 112 w 156"/>
                      <a:gd name="T17" fmla="*/ 24 h 96"/>
                      <a:gd name="T18" fmla="*/ 108 w 156"/>
                      <a:gd name="T19" fmla="*/ 48 h 96"/>
                      <a:gd name="T20" fmla="*/ 102 w 156"/>
                      <a:gd name="T21" fmla="*/ 70 h 96"/>
                      <a:gd name="T22" fmla="*/ 98 w 156"/>
                      <a:gd name="T23" fmla="*/ 78 h 96"/>
                      <a:gd name="T24" fmla="*/ 86 w 156"/>
                      <a:gd name="T25" fmla="*/ 90 h 96"/>
                      <a:gd name="T26" fmla="*/ 78 w 156"/>
                      <a:gd name="T27" fmla="*/ 94 h 96"/>
                      <a:gd name="T28" fmla="*/ 58 w 156"/>
                      <a:gd name="T29" fmla="*/ 96 h 96"/>
                      <a:gd name="T30" fmla="*/ 36 w 156"/>
                      <a:gd name="T31" fmla="*/ 92 h 96"/>
                      <a:gd name="T32" fmla="*/ 0 w 156"/>
                      <a:gd name="T33" fmla="*/ 72 h 96"/>
                      <a:gd name="T34" fmla="*/ 8 w 156"/>
                      <a:gd name="T35" fmla="*/ 66 h 96"/>
                      <a:gd name="T36" fmla="*/ 16 w 156"/>
                      <a:gd name="T37" fmla="*/ 62 h 96"/>
                      <a:gd name="T38" fmla="*/ 22 w 156"/>
                      <a:gd name="T39" fmla="*/ 68 h 96"/>
                      <a:gd name="T40" fmla="*/ 34 w 156"/>
                      <a:gd name="T41" fmla="*/ 78 h 96"/>
                      <a:gd name="T42" fmla="*/ 58 w 156"/>
                      <a:gd name="T43" fmla="*/ 82 h 96"/>
                      <a:gd name="T44" fmla="*/ 74 w 156"/>
                      <a:gd name="T45" fmla="*/ 84 h 96"/>
                      <a:gd name="T46" fmla="*/ 88 w 156"/>
                      <a:gd name="T47" fmla="*/ 74 h 96"/>
                      <a:gd name="T48" fmla="*/ 94 w 156"/>
                      <a:gd name="T49" fmla="*/ 60 h 96"/>
                      <a:gd name="T50" fmla="*/ 94 w 156"/>
                      <a:gd name="T51" fmla="*/ 46 h 96"/>
                      <a:gd name="T52" fmla="*/ 94 w 156"/>
                      <a:gd name="T53" fmla="*/ 32 h 96"/>
                      <a:gd name="T54" fmla="*/ 98 w 156"/>
                      <a:gd name="T55" fmla="*/ 18 h 96"/>
                      <a:gd name="T56" fmla="*/ 110 w 156"/>
                      <a:gd name="T57" fmla="*/ 6 h 96"/>
                      <a:gd name="T58" fmla="*/ 118 w 156"/>
                      <a:gd name="T59" fmla="*/ 2 h 96"/>
                      <a:gd name="T60" fmla="*/ 134 w 156"/>
                      <a:gd name="T61" fmla="*/ 0 h 96"/>
                      <a:gd name="T62" fmla="*/ 142 w 156"/>
                      <a:gd name="T63" fmla="*/ 2 h 96"/>
                      <a:gd name="T64" fmla="*/ 152 w 156"/>
                      <a:gd name="T65" fmla="*/ 12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6" h="96">
                        <a:moveTo>
                          <a:pt x="152" y="12"/>
                        </a:moveTo>
                        <a:lnTo>
                          <a:pt x="152" y="12"/>
                        </a:lnTo>
                        <a:lnTo>
                          <a:pt x="154" y="18"/>
                        </a:lnTo>
                        <a:lnTo>
                          <a:pt x="156" y="24"/>
                        </a:lnTo>
                        <a:lnTo>
                          <a:pt x="152" y="36"/>
                        </a:lnTo>
                        <a:lnTo>
                          <a:pt x="150" y="38"/>
                        </a:lnTo>
                        <a:lnTo>
                          <a:pt x="148" y="38"/>
                        </a:lnTo>
                        <a:lnTo>
                          <a:pt x="142" y="38"/>
                        </a:lnTo>
                        <a:lnTo>
                          <a:pt x="136" y="34"/>
                        </a:lnTo>
                        <a:lnTo>
                          <a:pt x="132" y="30"/>
                        </a:lnTo>
                        <a:lnTo>
                          <a:pt x="126" y="24"/>
                        </a:lnTo>
                        <a:lnTo>
                          <a:pt x="120" y="20"/>
                        </a:lnTo>
                        <a:lnTo>
                          <a:pt x="116" y="20"/>
                        </a:lnTo>
                        <a:lnTo>
                          <a:pt x="112" y="24"/>
                        </a:lnTo>
                        <a:lnTo>
                          <a:pt x="110" y="36"/>
                        </a:lnTo>
                        <a:lnTo>
                          <a:pt x="108" y="48"/>
                        </a:lnTo>
                        <a:lnTo>
                          <a:pt x="106" y="60"/>
                        </a:lnTo>
                        <a:lnTo>
                          <a:pt x="102" y="70"/>
                        </a:lnTo>
                        <a:lnTo>
                          <a:pt x="98" y="78"/>
                        </a:lnTo>
                        <a:lnTo>
                          <a:pt x="94" y="86"/>
                        </a:lnTo>
                        <a:lnTo>
                          <a:pt x="86" y="90"/>
                        </a:lnTo>
                        <a:lnTo>
                          <a:pt x="78" y="94"/>
                        </a:lnTo>
                        <a:lnTo>
                          <a:pt x="68" y="96"/>
                        </a:lnTo>
                        <a:lnTo>
                          <a:pt x="58" y="96"/>
                        </a:lnTo>
                        <a:lnTo>
                          <a:pt x="46" y="94"/>
                        </a:lnTo>
                        <a:lnTo>
                          <a:pt x="36" y="92"/>
                        </a:lnTo>
                        <a:lnTo>
                          <a:pt x="18" y="82"/>
                        </a:lnTo>
                        <a:lnTo>
                          <a:pt x="0" y="72"/>
                        </a:lnTo>
                        <a:lnTo>
                          <a:pt x="8" y="66"/>
                        </a:lnTo>
                        <a:lnTo>
                          <a:pt x="12" y="64"/>
                        </a:lnTo>
                        <a:lnTo>
                          <a:pt x="16" y="62"/>
                        </a:lnTo>
                        <a:lnTo>
                          <a:pt x="22" y="68"/>
                        </a:lnTo>
                        <a:lnTo>
                          <a:pt x="28" y="74"/>
                        </a:lnTo>
                        <a:lnTo>
                          <a:pt x="34" y="78"/>
                        </a:lnTo>
                        <a:lnTo>
                          <a:pt x="42" y="80"/>
                        </a:lnTo>
                        <a:lnTo>
                          <a:pt x="58" y="82"/>
                        </a:lnTo>
                        <a:lnTo>
                          <a:pt x="74" y="84"/>
                        </a:lnTo>
                        <a:lnTo>
                          <a:pt x="82" y="80"/>
                        </a:lnTo>
                        <a:lnTo>
                          <a:pt x="88" y="74"/>
                        </a:lnTo>
                        <a:lnTo>
                          <a:pt x="92" y="68"/>
                        </a:lnTo>
                        <a:lnTo>
                          <a:pt x="94" y="60"/>
                        </a:lnTo>
                        <a:lnTo>
                          <a:pt x="94" y="46"/>
                        </a:lnTo>
                        <a:lnTo>
                          <a:pt x="94" y="32"/>
                        </a:lnTo>
                        <a:lnTo>
                          <a:pt x="94" y="24"/>
                        </a:lnTo>
                        <a:lnTo>
                          <a:pt x="98" y="18"/>
                        </a:lnTo>
                        <a:lnTo>
                          <a:pt x="104" y="10"/>
                        </a:lnTo>
                        <a:lnTo>
                          <a:pt x="110" y="6"/>
                        </a:lnTo>
                        <a:lnTo>
                          <a:pt x="118" y="2"/>
                        </a:lnTo>
                        <a:lnTo>
                          <a:pt x="126" y="0"/>
                        </a:lnTo>
                        <a:lnTo>
                          <a:pt x="134" y="0"/>
                        </a:lnTo>
                        <a:lnTo>
                          <a:pt x="142" y="2"/>
                        </a:lnTo>
                        <a:lnTo>
                          <a:pt x="148" y="6"/>
                        </a:lnTo>
                        <a:lnTo>
                          <a:pt x="152" y="1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5" name="Freeform 253"/>
                  <p:cNvSpPr>
                    <a:spLocks/>
                  </p:cNvSpPr>
                  <p:nvPr/>
                </p:nvSpPr>
                <p:spPr bwMode="auto">
                  <a:xfrm>
                    <a:off x="3489" y="2655"/>
                    <a:ext cx="262" cy="154"/>
                  </a:xfrm>
                  <a:custGeom>
                    <a:avLst/>
                    <a:gdLst>
                      <a:gd name="T0" fmla="*/ 128 w 262"/>
                      <a:gd name="T1" fmla="*/ 6 h 154"/>
                      <a:gd name="T2" fmla="*/ 176 w 262"/>
                      <a:gd name="T3" fmla="*/ 6 h 154"/>
                      <a:gd name="T4" fmla="*/ 188 w 262"/>
                      <a:gd name="T5" fmla="*/ 4 h 154"/>
                      <a:gd name="T6" fmla="*/ 212 w 262"/>
                      <a:gd name="T7" fmla="*/ 2 h 154"/>
                      <a:gd name="T8" fmla="*/ 224 w 262"/>
                      <a:gd name="T9" fmla="*/ 0 h 154"/>
                      <a:gd name="T10" fmla="*/ 224 w 262"/>
                      <a:gd name="T11" fmla="*/ 20 h 154"/>
                      <a:gd name="T12" fmla="*/ 216 w 262"/>
                      <a:gd name="T13" fmla="*/ 38 h 154"/>
                      <a:gd name="T14" fmla="*/ 210 w 262"/>
                      <a:gd name="T15" fmla="*/ 42 h 154"/>
                      <a:gd name="T16" fmla="*/ 188 w 262"/>
                      <a:gd name="T17" fmla="*/ 50 h 154"/>
                      <a:gd name="T18" fmla="*/ 174 w 262"/>
                      <a:gd name="T19" fmla="*/ 58 h 154"/>
                      <a:gd name="T20" fmla="*/ 166 w 262"/>
                      <a:gd name="T21" fmla="*/ 70 h 154"/>
                      <a:gd name="T22" fmla="*/ 168 w 262"/>
                      <a:gd name="T23" fmla="*/ 108 h 154"/>
                      <a:gd name="T24" fmla="*/ 174 w 262"/>
                      <a:gd name="T25" fmla="*/ 112 h 154"/>
                      <a:gd name="T26" fmla="*/ 182 w 262"/>
                      <a:gd name="T27" fmla="*/ 114 h 154"/>
                      <a:gd name="T28" fmla="*/ 202 w 262"/>
                      <a:gd name="T29" fmla="*/ 116 h 154"/>
                      <a:gd name="T30" fmla="*/ 232 w 262"/>
                      <a:gd name="T31" fmla="*/ 118 h 154"/>
                      <a:gd name="T32" fmla="*/ 250 w 262"/>
                      <a:gd name="T33" fmla="*/ 124 h 154"/>
                      <a:gd name="T34" fmla="*/ 258 w 262"/>
                      <a:gd name="T35" fmla="*/ 130 h 154"/>
                      <a:gd name="T36" fmla="*/ 262 w 262"/>
                      <a:gd name="T37" fmla="*/ 144 h 154"/>
                      <a:gd name="T38" fmla="*/ 258 w 262"/>
                      <a:gd name="T39" fmla="*/ 148 h 154"/>
                      <a:gd name="T40" fmla="*/ 244 w 262"/>
                      <a:gd name="T41" fmla="*/ 154 h 154"/>
                      <a:gd name="T42" fmla="*/ 222 w 262"/>
                      <a:gd name="T43" fmla="*/ 152 h 154"/>
                      <a:gd name="T44" fmla="*/ 202 w 262"/>
                      <a:gd name="T45" fmla="*/ 146 h 154"/>
                      <a:gd name="T46" fmla="*/ 182 w 262"/>
                      <a:gd name="T47" fmla="*/ 140 h 154"/>
                      <a:gd name="T48" fmla="*/ 146 w 262"/>
                      <a:gd name="T49" fmla="*/ 122 h 154"/>
                      <a:gd name="T50" fmla="*/ 136 w 262"/>
                      <a:gd name="T51" fmla="*/ 114 h 154"/>
                      <a:gd name="T52" fmla="*/ 136 w 262"/>
                      <a:gd name="T53" fmla="*/ 108 h 154"/>
                      <a:gd name="T54" fmla="*/ 138 w 262"/>
                      <a:gd name="T55" fmla="*/ 106 h 154"/>
                      <a:gd name="T56" fmla="*/ 140 w 262"/>
                      <a:gd name="T57" fmla="*/ 84 h 154"/>
                      <a:gd name="T58" fmla="*/ 138 w 262"/>
                      <a:gd name="T59" fmla="*/ 62 h 154"/>
                      <a:gd name="T60" fmla="*/ 134 w 262"/>
                      <a:gd name="T61" fmla="*/ 58 h 154"/>
                      <a:gd name="T62" fmla="*/ 128 w 262"/>
                      <a:gd name="T63" fmla="*/ 58 h 154"/>
                      <a:gd name="T64" fmla="*/ 124 w 262"/>
                      <a:gd name="T65" fmla="*/ 60 h 154"/>
                      <a:gd name="T66" fmla="*/ 124 w 262"/>
                      <a:gd name="T67" fmla="*/ 72 h 154"/>
                      <a:gd name="T68" fmla="*/ 124 w 262"/>
                      <a:gd name="T69" fmla="*/ 88 h 154"/>
                      <a:gd name="T70" fmla="*/ 120 w 262"/>
                      <a:gd name="T71" fmla="*/ 112 h 154"/>
                      <a:gd name="T72" fmla="*/ 112 w 262"/>
                      <a:gd name="T73" fmla="*/ 126 h 154"/>
                      <a:gd name="T74" fmla="*/ 104 w 262"/>
                      <a:gd name="T75" fmla="*/ 130 h 154"/>
                      <a:gd name="T76" fmla="*/ 70 w 262"/>
                      <a:gd name="T77" fmla="*/ 142 h 154"/>
                      <a:gd name="T78" fmla="*/ 34 w 262"/>
                      <a:gd name="T79" fmla="*/ 152 h 154"/>
                      <a:gd name="T80" fmla="*/ 10 w 262"/>
                      <a:gd name="T81" fmla="*/ 150 h 154"/>
                      <a:gd name="T82" fmla="*/ 4 w 262"/>
                      <a:gd name="T83" fmla="*/ 146 h 154"/>
                      <a:gd name="T84" fmla="*/ 0 w 262"/>
                      <a:gd name="T85" fmla="*/ 140 h 154"/>
                      <a:gd name="T86" fmla="*/ 0 w 262"/>
                      <a:gd name="T87" fmla="*/ 130 h 154"/>
                      <a:gd name="T88" fmla="*/ 10 w 262"/>
                      <a:gd name="T89" fmla="*/ 118 h 154"/>
                      <a:gd name="T90" fmla="*/ 24 w 262"/>
                      <a:gd name="T91" fmla="*/ 110 h 154"/>
                      <a:gd name="T92" fmla="*/ 56 w 262"/>
                      <a:gd name="T93" fmla="*/ 102 h 154"/>
                      <a:gd name="T94" fmla="*/ 68 w 262"/>
                      <a:gd name="T95" fmla="*/ 102 h 154"/>
                      <a:gd name="T96" fmla="*/ 100 w 262"/>
                      <a:gd name="T97" fmla="*/ 108 h 154"/>
                      <a:gd name="T98" fmla="*/ 102 w 262"/>
                      <a:gd name="T99" fmla="*/ 106 h 154"/>
                      <a:gd name="T100" fmla="*/ 104 w 262"/>
                      <a:gd name="T101" fmla="*/ 98 h 154"/>
                      <a:gd name="T102" fmla="*/ 104 w 262"/>
                      <a:gd name="T103" fmla="*/ 84 h 154"/>
                      <a:gd name="T104" fmla="*/ 104 w 262"/>
                      <a:gd name="T105" fmla="*/ 64 h 154"/>
                      <a:gd name="T106" fmla="*/ 98 w 262"/>
                      <a:gd name="T107" fmla="*/ 52 h 154"/>
                      <a:gd name="T108" fmla="*/ 92 w 262"/>
                      <a:gd name="T109" fmla="*/ 48 h 154"/>
                      <a:gd name="T110" fmla="*/ 48 w 262"/>
                      <a:gd name="T111" fmla="*/ 28 h 154"/>
                      <a:gd name="T112" fmla="*/ 44 w 262"/>
                      <a:gd name="T113" fmla="*/ 22 h 154"/>
                      <a:gd name="T114" fmla="*/ 42 w 262"/>
                      <a:gd name="T115" fmla="*/ 8 h 154"/>
                      <a:gd name="T116" fmla="*/ 44 w 262"/>
                      <a:gd name="T117" fmla="*/ 0 h 154"/>
                      <a:gd name="T118" fmla="*/ 86 w 262"/>
                      <a:gd name="T119" fmla="*/ 2 h 154"/>
                      <a:gd name="T120" fmla="*/ 128 w 262"/>
                      <a:gd name="T121" fmla="*/ 6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2" h="154">
                        <a:moveTo>
                          <a:pt x="128" y="6"/>
                        </a:moveTo>
                        <a:lnTo>
                          <a:pt x="128" y="6"/>
                        </a:lnTo>
                        <a:lnTo>
                          <a:pt x="152" y="6"/>
                        </a:lnTo>
                        <a:lnTo>
                          <a:pt x="176" y="6"/>
                        </a:lnTo>
                        <a:lnTo>
                          <a:pt x="188" y="4"/>
                        </a:lnTo>
                        <a:lnTo>
                          <a:pt x="200" y="4"/>
                        </a:lnTo>
                        <a:lnTo>
                          <a:pt x="212" y="2"/>
                        </a:lnTo>
                        <a:lnTo>
                          <a:pt x="224" y="0"/>
                        </a:lnTo>
                        <a:lnTo>
                          <a:pt x="226" y="10"/>
                        </a:lnTo>
                        <a:lnTo>
                          <a:pt x="224" y="20"/>
                        </a:lnTo>
                        <a:lnTo>
                          <a:pt x="222" y="30"/>
                        </a:lnTo>
                        <a:lnTo>
                          <a:pt x="216" y="38"/>
                        </a:lnTo>
                        <a:lnTo>
                          <a:pt x="210" y="42"/>
                        </a:lnTo>
                        <a:lnTo>
                          <a:pt x="202" y="46"/>
                        </a:lnTo>
                        <a:lnTo>
                          <a:pt x="188" y="50"/>
                        </a:lnTo>
                        <a:lnTo>
                          <a:pt x="180" y="54"/>
                        </a:lnTo>
                        <a:lnTo>
                          <a:pt x="174" y="58"/>
                        </a:lnTo>
                        <a:lnTo>
                          <a:pt x="168" y="62"/>
                        </a:lnTo>
                        <a:lnTo>
                          <a:pt x="166" y="70"/>
                        </a:lnTo>
                        <a:lnTo>
                          <a:pt x="168" y="108"/>
                        </a:lnTo>
                        <a:lnTo>
                          <a:pt x="174" y="112"/>
                        </a:lnTo>
                        <a:lnTo>
                          <a:pt x="178" y="114"/>
                        </a:lnTo>
                        <a:lnTo>
                          <a:pt x="182" y="114"/>
                        </a:lnTo>
                        <a:lnTo>
                          <a:pt x="202" y="116"/>
                        </a:lnTo>
                        <a:lnTo>
                          <a:pt x="222" y="116"/>
                        </a:lnTo>
                        <a:lnTo>
                          <a:pt x="232" y="118"/>
                        </a:lnTo>
                        <a:lnTo>
                          <a:pt x="242" y="120"/>
                        </a:lnTo>
                        <a:lnTo>
                          <a:pt x="250" y="124"/>
                        </a:lnTo>
                        <a:lnTo>
                          <a:pt x="258" y="130"/>
                        </a:lnTo>
                        <a:lnTo>
                          <a:pt x="262" y="136"/>
                        </a:lnTo>
                        <a:lnTo>
                          <a:pt x="262" y="144"/>
                        </a:lnTo>
                        <a:lnTo>
                          <a:pt x="258" y="148"/>
                        </a:lnTo>
                        <a:lnTo>
                          <a:pt x="254" y="152"/>
                        </a:lnTo>
                        <a:lnTo>
                          <a:pt x="244" y="154"/>
                        </a:lnTo>
                        <a:lnTo>
                          <a:pt x="232" y="152"/>
                        </a:lnTo>
                        <a:lnTo>
                          <a:pt x="222" y="152"/>
                        </a:lnTo>
                        <a:lnTo>
                          <a:pt x="202" y="146"/>
                        </a:lnTo>
                        <a:lnTo>
                          <a:pt x="182" y="140"/>
                        </a:lnTo>
                        <a:lnTo>
                          <a:pt x="158" y="128"/>
                        </a:lnTo>
                        <a:lnTo>
                          <a:pt x="146" y="122"/>
                        </a:lnTo>
                        <a:lnTo>
                          <a:pt x="136" y="114"/>
                        </a:lnTo>
                        <a:lnTo>
                          <a:pt x="136" y="110"/>
                        </a:lnTo>
                        <a:lnTo>
                          <a:pt x="136" y="108"/>
                        </a:lnTo>
                        <a:lnTo>
                          <a:pt x="138" y="106"/>
                        </a:lnTo>
                        <a:lnTo>
                          <a:pt x="140" y="96"/>
                        </a:lnTo>
                        <a:lnTo>
                          <a:pt x="140" y="84"/>
                        </a:lnTo>
                        <a:lnTo>
                          <a:pt x="138" y="74"/>
                        </a:lnTo>
                        <a:lnTo>
                          <a:pt x="138" y="62"/>
                        </a:lnTo>
                        <a:lnTo>
                          <a:pt x="134" y="58"/>
                        </a:lnTo>
                        <a:lnTo>
                          <a:pt x="130" y="56"/>
                        </a:lnTo>
                        <a:lnTo>
                          <a:pt x="128" y="58"/>
                        </a:lnTo>
                        <a:lnTo>
                          <a:pt x="124" y="60"/>
                        </a:lnTo>
                        <a:lnTo>
                          <a:pt x="124" y="64"/>
                        </a:lnTo>
                        <a:lnTo>
                          <a:pt x="124" y="72"/>
                        </a:lnTo>
                        <a:lnTo>
                          <a:pt x="124" y="88"/>
                        </a:lnTo>
                        <a:lnTo>
                          <a:pt x="122" y="106"/>
                        </a:lnTo>
                        <a:lnTo>
                          <a:pt x="120" y="112"/>
                        </a:lnTo>
                        <a:lnTo>
                          <a:pt x="116" y="120"/>
                        </a:lnTo>
                        <a:lnTo>
                          <a:pt x="112" y="126"/>
                        </a:lnTo>
                        <a:lnTo>
                          <a:pt x="104" y="130"/>
                        </a:lnTo>
                        <a:lnTo>
                          <a:pt x="88" y="138"/>
                        </a:lnTo>
                        <a:lnTo>
                          <a:pt x="70" y="142"/>
                        </a:lnTo>
                        <a:lnTo>
                          <a:pt x="34" y="152"/>
                        </a:lnTo>
                        <a:lnTo>
                          <a:pt x="18" y="152"/>
                        </a:lnTo>
                        <a:lnTo>
                          <a:pt x="10" y="150"/>
                        </a:lnTo>
                        <a:lnTo>
                          <a:pt x="4" y="146"/>
                        </a:lnTo>
                        <a:lnTo>
                          <a:pt x="0" y="144"/>
                        </a:lnTo>
                        <a:lnTo>
                          <a:pt x="0" y="140"/>
                        </a:lnTo>
                        <a:lnTo>
                          <a:pt x="0" y="130"/>
                        </a:lnTo>
                        <a:lnTo>
                          <a:pt x="4" y="124"/>
                        </a:lnTo>
                        <a:lnTo>
                          <a:pt x="10" y="118"/>
                        </a:lnTo>
                        <a:lnTo>
                          <a:pt x="16" y="112"/>
                        </a:lnTo>
                        <a:lnTo>
                          <a:pt x="24" y="110"/>
                        </a:lnTo>
                        <a:lnTo>
                          <a:pt x="40" y="106"/>
                        </a:lnTo>
                        <a:lnTo>
                          <a:pt x="56" y="102"/>
                        </a:lnTo>
                        <a:lnTo>
                          <a:pt x="68" y="102"/>
                        </a:lnTo>
                        <a:lnTo>
                          <a:pt x="78" y="104"/>
                        </a:lnTo>
                        <a:lnTo>
                          <a:pt x="100" y="108"/>
                        </a:lnTo>
                        <a:lnTo>
                          <a:pt x="102" y="106"/>
                        </a:lnTo>
                        <a:lnTo>
                          <a:pt x="102" y="104"/>
                        </a:lnTo>
                        <a:lnTo>
                          <a:pt x="104" y="98"/>
                        </a:lnTo>
                        <a:lnTo>
                          <a:pt x="104" y="84"/>
                        </a:lnTo>
                        <a:lnTo>
                          <a:pt x="104" y="70"/>
                        </a:lnTo>
                        <a:lnTo>
                          <a:pt x="104" y="64"/>
                        </a:lnTo>
                        <a:lnTo>
                          <a:pt x="102" y="58"/>
                        </a:lnTo>
                        <a:lnTo>
                          <a:pt x="98" y="52"/>
                        </a:lnTo>
                        <a:lnTo>
                          <a:pt x="92" y="48"/>
                        </a:lnTo>
                        <a:lnTo>
                          <a:pt x="70" y="40"/>
                        </a:lnTo>
                        <a:lnTo>
                          <a:pt x="48" y="28"/>
                        </a:lnTo>
                        <a:lnTo>
                          <a:pt x="44" y="22"/>
                        </a:lnTo>
                        <a:lnTo>
                          <a:pt x="42" y="16"/>
                        </a:lnTo>
                        <a:lnTo>
                          <a:pt x="42" y="8"/>
                        </a:lnTo>
                        <a:lnTo>
                          <a:pt x="42" y="2"/>
                        </a:lnTo>
                        <a:lnTo>
                          <a:pt x="44" y="0"/>
                        </a:lnTo>
                        <a:lnTo>
                          <a:pt x="86" y="2"/>
                        </a:lnTo>
                        <a:lnTo>
                          <a:pt x="128"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6" name="Freeform 254"/>
                  <p:cNvSpPr>
                    <a:spLocks/>
                  </p:cNvSpPr>
                  <p:nvPr/>
                </p:nvSpPr>
                <p:spPr bwMode="auto">
                  <a:xfrm>
                    <a:off x="3585" y="2443"/>
                    <a:ext cx="38" cy="28"/>
                  </a:xfrm>
                  <a:custGeom>
                    <a:avLst/>
                    <a:gdLst>
                      <a:gd name="T0" fmla="*/ 16 w 38"/>
                      <a:gd name="T1" fmla="*/ 20 h 28"/>
                      <a:gd name="T2" fmla="*/ 16 w 38"/>
                      <a:gd name="T3" fmla="*/ 20 h 28"/>
                      <a:gd name="T4" fmla="*/ 20 w 38"/>
                      <a:gd name="T5" fmla="*/ 18 h 28"/>
                      <a:gd name="T6" fmla="*/ 24 w 38"/>
                      <a:gd name="T7" fmla="*/ 16 h 28"/>
                      <a:gd name="T8" fmla="*/ 28 w 38"/>
                      <a:gd name="T9" fmla="*/ 8 h 28"/>
                      <a:gd name="T10" fmla="*/ 28 w 38"/>
                      <a:gd name="T11" fmla="*/ 8 h 28"/>
                      <a:gd name="T12" fmla="*/ 28 w 38"/>
                      <a:gd name="T13" fmla="*/ 4 h 28"/>
                      <a:gd name="T14" fmla="*/ 30 w 38"/>
                      <a:gd name="T15" fmla="*/ 0 h 28"/>
                      <a:gd name="T16" fmla="*/ 30 w 38"/>
                      <a:gd name="T17" fmla="*/ 0 h 28"/>
                      <a:gd name="T18" fmla="*/ 34 w 38"/>
                      <a:gd name="T19" fmla="*/ 0 h 28"/>
                      <a:gd name="T20" fmla="*/ 38 w 38"/>
                      <a:gd name="T21" fmla="*/ 2 h 28"/>
                      <a:gd name="T22" fmla="*/ 38 w 38"/>
                      <a:gd name="T23" fmla="*/ 2 h 28"/>
                      <a:gd name="T24" fmla="*/ 36 w 38"/>
                      <a:gd name="T25" fmla="*/ 10 h 28"/>
                      <a:gd name="T26" fmla="*/ 34 w 38"/>
                      <a:gd name="T27" fmla="*/ 16 h 28"/>
                      <a:gd name="T28" fmla="*/ 30 w 38"/>
                      <a:gd name="T29" fmla="*/ 22 h 28"/>
                      <a:gd name="T30" fmla="*/ 24 w 38"/>
                      <a:gd name="T31" fmla="*/ 26 h 28"/>
                      <a:gd name="T32" fmla="*/ 24 w 38"/>
                      <a:gd name="T33" fmla="*/ 26 h 28"/>
                      <a:gd name="T34" fmla="*/ 16 w 38"/>
                      <a:gd name="T35" fmla="*/ 28 h 28"/>
                      <a:gd name="T36" fmla="*/ 10 w 38"/>
                      <a:gd name="T37" fmla="*/ 26 h 28"/>
                      <a:gd name="T38" fmla="*/ 10 w 38"/>
                      <a:gd name="T39" fmla="*/ 26 h 28"/>
                      <a:gd name="T40" fmla="*/ 4 w 38"/>
                      <a:gd name="T41" fmla="*/ 20 h 28"/>
                      <a:gd name="T42" fmla="*/ 2 w 38"/>
                      <a:gd name="T43" fmla="*/ 14 h 28"/>
                      <a:gd name="T44" fmla="*/ 0 w 38"/>
                      <a:gd name="T45" fmla="*/ 8 h 28"/>
                      <a:gd name="T46" fmla="*/ 2 w 38"/>
                      <a:gd name="T47" fmla="*/ 0 h 28"/>
                      <a:gd name="T48" fmla="*/ 2 w 38"/>
                      <a:gd name="T49" fmla="*/ 0 h 28"/>
                      <a:gd name="T50" fmla="*/ 4 w 38"/>
                      <a:gd name="T51" fmla="*/ 2 h 28"/>
                      <a:gd name="T52" fmla="*/ 6 w 38"/>
                      <a:gd name="T53" fmla="*/ 4 h 28"/>
                      <a:gd name="T54" fmla="*/ 8 w 38"/>
                      <a:gd name="T55" fmla="*/ 10 h 28"/>
                      <a:gd name="T56" fmla="*/ 10 w 38"/>
                      <a:gd name="T57" fmla="*/ 16 h 28"/>
                      <a:gd name="T58" fmla="*/ 12 w 38"/>
                      <a:gd name="T59" fmla="*/ 18 h 28"/>
                      <a:gd name="T60" fmla="*/ 16 w 38"/>
                      <a:gd name="T61" fmla="*/ 20 h 28"/>
                      <a:gd name="T62" fmla="*/ 16 w 38"/>
                      <a:gd name="T63" fmla="*/ 2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 h="28">
                        <a:moveTo>
                          <a:pt x="16" y="20"/>
                        </a:moveTo>
                        <a:lnTo>
                          <a:pt x="16" y="20"/>
                        </a:lnTo>
                        <a:lnTo>
                          <a:pt x="20" y="18"/>
                        </a:lnTo>
                        <a:lnTo>
                          <a:pt x="24" y="16"/>
                        </a:lnTo>
                        <a:lnTo>
                          <a:pt x="28" y="8"/>
                        </a:lnTo>
                        <a:lnTo>
                          <a:pt x="28" y="4"/>
                        </a:lnTo>
                        <a:lnTo>
                          <a:pt x="30" y="0"/>
                        </a:lnTo>
                        <a:lnTo>
                          <a:pt x="34" y="0"/>
                        </a:lnTo>
                        <a:lnTo>
                          <a:pt x="38" y="2"/>
                        </a:lnTo>
                        <a:lnTo>
                          <a:pt x="36" y="10"/>
                        </a:lnTo>
                        <a:lnTo>
                          <a:pt x="34" y="16"/>
                        </a:lnTo>
                        <a:lnTo>
                          <a:pt x="30" y="22"/>
                        </a:lnTo>
                        <a:lnTo>
                          <a:pt x="24" y="26"/>
                        </a:lnTo>
                        <a:lnTo>
                          <a:pt x="16" y="28"/>
                        </a:lnTo>
                        <a:lnTo>
                          <a:pt x="10" y="26"/>
                        </a:lnTo>
                        <a:lnTo>
                          <a:pt x="4" y="20"/>
                        </a:lnTo>
                        <a:lnTo>
                          <a:pt x="2" y="14"/>
                        </a:lnTo>
                        <a:lnTo>
                          <a:pt x="0" y="8"/>
                        </a:lnTo>
                        <a:lnTo>
                          <a:pt x="2" y="0"/>
                        </a:lnTo>
                        <a:lnTo>
                          <a:pt x="4" y="2"/>
                        </a:lnTo>
                        <a:lnTo>
                          <a:pt x="6" y="4"/>
                        </a:lnTo>
                        <a:lnTo>
                          <a:pt x="8" y="10"/>
                        </a:lnTo>
                        <a:lnTo>
                          <a:pt x="10" y="16"/>
                        </a:lnTo>
                        <a:lnTo>
                          <a:pt x="12" y="18"/>
                        </a:lnTo>
                        <a:lnTo>
                          <a:pt x="16"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7" name="Freeform 255"/>
                  <p:cNvSpPr>
                    <a:spLocks/>
                  </p:cNvSpPr>
                  <p:nvPr/>
                </p:nvSpPr>
                <p:spPr bwMode="auto">
                  <a:xfrm>
                    <a:off x="3707" y="2489"/>
                    <a:ext cx="114" cy="148"/>
                  </a:xfrm>
                  <a:custGeom>
                    <a:avLst/>
                    <a:gdLst>
                      <a:gd name="T0" fmla="*/ 114 w 114"/>
                      <a:gd name="T1" fmla="*/ 20 h 148"/>
                      <a:gd name="T2" fmla="*/ 114 w 114"/>
                      <a:gd name="T3" fmla="*/ 20 h 148"/>
                      <a:gd name="T4" fmla="*/ 106 w 114"/>
                      <a:gd name="T5" fmla="*/ 38 h 148"/>
                      <a:gd name="T6" fmla="*/ 96 w 114"/>
                      <a:gd name="T7" fmla="*/ 56 h 148"/>
                      <a:gd name="T8" fmla="*/ 96 w 114"/>
                      <a:gd name="T9" fmla="*/ 56 h 148"/>
                      <a:gd name="T10" fmla="*/ 102 w 114"/>
                      <a:gd name="T11" fmla="*/ 62 h 148"/>
                      <a:gd name="T12" fmla="*/ 106 w 114"/>
                      <a:gd name="T13" fmla="*/ 68 h 148"/>
                      <a:gd name="T14" fmla="*/ 108 w 114"/>
                      <a:gd name="T15" fmla="*/ 76 h 148"/>
                      <a:gd name="T16" fmla="*/ 106 w 114"/>
                      <a:gd name="T17" fmla="*/ 84 h 148"/>
                      <a:gd name="T18" fmla="*/ 106 w 114"/>
                      <a:gd name="T19" fmla="*/ 84 h 148"/>
                      <a:gd name="T20" fmla="*/ 96 w 114"/>
                      <a:gd name="T21" fmla="*/ 102 h 148"/>
                      <a:gd name="T22" fmla="*/ 86 w 114"/>
                      <a:gd name="T23" fmla="*/ 120 h 148"/>
                      <a:gd name="T24" fmla="*/ 86 w 114"/>
                      <a:gd name="T25" fmla="*/ 120 h 148"/>
                      <a:gd name="T26" fmla="*/ 82 w 114"/>
                      <a:gd name="T27" fmla="*/ 124 h 148"/>
                      <a:gd name="T28" fmla="*/ 80 w 114"/>
                      <a:gd name="T29" fmla="*/ 126 h 148"/>
                      <a:gd name="T30" fmla="*/ 76 w 114"/>
                      <a:gd name="T31" fmla="*/ 132 h 148"/>
                      <a:gd name="T32" fmla="*/ 76 w 114"/>
                      <a:gd name="T33" fmla="*/ 132 h 148"/>
                      <a:gd name="T34" fmla="*/ 70 w 114"/>
                      <a:gd name="T35" fmla="*/ 138 h 148"/>
                      <a:gd name="T36" fmla="*/ 62 w 114"/>
                      <a:gd name="T37" fmla="*/ 144 h 148"/>
                      <a:gd name="T38" fmla="*/ 54 w 114"/>
                      <a:gd name="T39" fmla="*/ 148 h 148"/>
                      <a:gd name="T40" fmla="*/ 46 w 114"/>
                      <a:gd name="T41" fmla="*/ 148 h 148"/>
                      <a:gd name="T42" fmla="*/ 46 w 114"/>
                      <a:gd name="T43" fmla="*/ 148 h 148"/>
                      <a:gd name="T44" fmla="*/ 34 w 114"/>
                      <a:gd name="T45" fmla="*/ 146 h 148"/>
                      <a:gd name="T46" fmla="*/ 24 w 114"/>
                      <a:gd name="T47" fmla="*/ 142 h 148"/>
                      <a:gd name="T48" fmla="*/ 16 w 114"/>
                      <a:gd name="T49" fmla="*/ 134 h 148"/>
                      <a:gd name="T50" fmla="*/ 10 w 114"/>
                      <a:gd name="T51" fmla="*/ 124 h 148"/>
                      <a:gd name="T52" fmla="*/ 10 w 114"/>
                      <a:gd name="T53" fmla="*/ 124 h 148"/>
                      <a:gd name="T54" fmla="*/ 10 w 114"/>
                      <a:gd name="T55" fmla="*/ 116 h 148"/>
                      <a:gd name="T56" fmla="*/ 10 w 114"/>
                      <a:gd name="T57" fmla="*/ 110 h 148"/>
                      <a:gd name="T58" fmla="*/ 12 w 114"/>
                      <a:gd name="T59" fmla="*/ 106 h 148"/>
                      <a:gd name="T60" fmla="*/ 12 w 114"/>
                      <a:gd name="T61" fmla="*/ 106 h 148"/>
                      <a:gd name="T62" fmla="*/ 10 w 114"/>
                      <a:gd name="T63" fmla="*/ 102 h 148"/>
                      <a:gd name="T64" fmla="*/ 6 w 114"/>
                      <a:gd name="T65" fmla="*/ 100 h 148"/>
                      <a:gd name="T66" fmla="*/ 6 w 114"/>
                      <a:gd name="T67" fmla="*/ 100 h 148"/>
                      <a:gd name="T68" fmla="*/ 2 w 114"/>
                      <a:gd name="T69" fmla="*/ 94 h 148"/>
                      <a:gd name="T70" fmla="*/ 0 w 114"/>
                      <a:gd name="T71" fmla="*/ 88 h 148"/>
                      <a:gd name="T72" fmla="*/ 0 w 114"/>
                      <a:gd name="T73" fmla="*/ 82 h 148"/>
                      <a:gd name="T74" fmla="*/ 0 w 114"/>
                      <a:gd name="T75" fmla="*/ 74 h 148"/>
                      <a:gd name="T76" fmla="*/ 0 w 114"/>
                      <a:gd name="T77" fmla="*/ 74 h 148"/>
                      <a:gd name="T78" fmla="*/ 4 w 114"/>
                      <a:gd name="T79" fmla="*/ 66 h 148"/>
                      <a:gd name="T80" fmla="*/ 10 w 114"/>
                      <a:gd name="T81" fmla="*/ 58 h 148"/>
                      <a:gd name="T82" fmla="*/ 16 w 114"/>
                      <a:gd name="T83" fmla="*/ 52 h 148"/>
                      <a:gd name="T84" fmla="*/ 26 w 114"/>
                      <a:gd name="T85" fmla="*/ 48 h 148"/>
                      <a:gd name="T86" fmla="*/ 26 w 114"/>
                      <a:gd name="T87" fmla="*/ 48 h 148"/>
                      <a:gd name="T88" fmla="*/ 30 w 114"/>
                      <a:gd name="T89" fmla="*/ 48 h 148"/>
                      <a:gd name="T90" fmla="*/ 32 w 114"/>
                      <a:gd name="T91" fmla="*/ 48 h 148"/>
                      <a:gd name="T92" fmla="*/ 34 w 114"/>
                      <a:gd name="T93" fmla="*/ 46 h 148"/>
                      <a:gd name="T94" fmla="*/ 34 w 114"/>
                      <a:gd name="T95" fmla="*/ 46 h 148"/>
                      <a:gd name="T96" fmla="*/ 36 w 114"/>
                      <a:gd name="T97" fmla="*/ 40 h 148"/>
                      <a:gd name="T98" fmla="*/ 42 w 114"/>
                      <a:gd name="T99" fmla="*/ 36 h 148"/>
                      <a:gd name="T100" fmla="*/ 42 w 114"/>
                      <a:gd name="T101" fmla="*/ 36 h 148"/>
                      <a:gd name="T102" fmla="*/ 48 w 114"/>
                      <a:gd name="T103" fmla="*/ 34 h 148"/>
                      <a:gd name="T104" fmla="*/ 54 w 114"/>
                      <a:gd name="T105" fmla="*/ 34 h 148"/>
                      <a:gd name="T106" fmla="*/ 54 w 114"/>
                      <a:gd name="T107" fmla="*/ 34 h 148"/>
                      <a:gd name="T108" fmla="*/ 64 w 114"/>
                      <a:gd name="T109" fmla="*/ 16 h 148"/>
                      <a:gd name="T110" fmla="*/ 70 w 114"/>
                      <a:gd name="T111" fmla="*/ 8 h 148"/>
                      <a:gd name="T112" fmla="*/ 78 w 114"/>
                      <a:gd name="T113" fmla="*/ 0 h 148"/>
                      <a:gd name="T114" fmla="*/ 78 w 114"/>
                      <a:gd name="T115" fmla="*/ 0 h 148"/>
                      <a:gd name="T116" fmla="*/ 88 w 114"/>
                      <a:gd name="T117" fmla="*/ 2 h 148"/>
                      <a:gd name="T118" fmla="*/ 98 w 114"/>
                      <a:gd name="T119" fmla="*/ 6 h 148"/>
                      <a:gd name="T120" fmla="*/ 106 w 114"/>
                      <a:gd name="T121" fmla="*/ 12 h 148"/>
                      <a:gd name="T122" fmla="*/ 114 w 114"/>
                      <a:gd name="T123" fmla="*/ 20 h 148"/>
                      <a:gd name="T124" fmla="*/ 114 w 114"/>
                      <a:gd name="T125" fmla="*/ 2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4" h="148">
                        <a:moveTo>
                          <a:pt x="114" y="20"/>
                        </a:moveTo>
                        <a:lnTo>
                          <a:pt x="114" y="20"/>
                        </a:lnTo>
                        <a:lnTo>
                          <a:pt x="106" y="38"/>
                        </a:lnTo>
                        <a:lnTo>
                          <a:pt x="96" y="56"/>
                        </a:lnTo>
                        <a:lnTo>
                          <a:pt x="102" y="62"/>
                        </a:lnTo>
                        <a:lnTo>
                          <a:pt x="106" y="68"/>
                        </a:lnTo>
                        <a:lnTo>
                          <a:pt x="108" y="76"/>
                        </a:lnTo>
                        <a:lnTo>
                          <a:pt x="106" y="84"/>
                        </a:lnTo>
                        <a:lnTo>
                          <a:pt x="96" y="102"/>
                        </a:lnTo>
                        <a:lnTo>
                          <a:pt x="86" y="120"/>
                        </a:lnTo>
                        <a:lnTo>
                          <a:pt x="82" y="124"/>
                        </a:lnTo>
                        <a:lnTo>
                          <a:pt x="80" y="126"/>
                        </a:lnTo>
                        <a:lnTo>
                          <a:pt x="76" y="132"/>
                        </a:lnTo>
                        <a:lnTo>
                          <a:pt x="70" y="138"/>
                        </a:lnTo>
                        <a:lnTo>
                          <a:pt x="62" y="144"/>
                        </a:lnTo>
                        <a:lnTo>
                          <a:pt x="54" y="148"/>
                        </a:lnTo>
                        <a:lnTo>
                          <a:pt x="46" y="148"/>
                        </a:lnTo>
                        <a:lnTo>
                          <a:pt x="34" y="146"/>
                        </a:lnTo>
                        <a:lnTo>
                          <a:pt x="24" y="142"/>
                        </a:lnTo>
                        <a:lnTo>
                          <a:pt x="16" y="134"/>
                        </a:lnTo>
                        <a:lnTo>
                          <a:pt x="10" y="124"/>
                        </a:lnTo>
                        <a:lnTo>
                          <a:pt x="10" y="116"/>
                        </a:lnTo>
                        <a:lnTo>
                          <a:pt x="10" y="110"/>
                        </a:lnTo>
                        <a:lnTo>
                          <a:pt x="12" y="106"/>
                        </a:lnTo>
                        <a:lnTo>
                          <a:pt x="10" y="102"/>
                        </a:lnTo>
                        <a:lnTo>
                          <a:pt x="6" y="100"/>
                        </a:lnTo>
                        <a:lnTo>
                          <a:pt x="2" y="94"/>
                        </a:lnTo>
                        <a:lnTo>
                          <a:pt x="0" y="88"/>
                        </a:lnTo>
                        <a:lnTo>
                          <a:pt x="0" y="82"/>
                        </a:lnTo>
                        <a:lnTo>
                          <a:pt x="0" y="74"/>
                        </a:lnTo>
                        <a:lnTo>
                          <a:pt x="4" y="66"/>
                        </a:lnTo>
                        <a:lnTo>
                          <a:pt x="10" y="58"/>
                        </a:lnTo>
                        <a:lnTo>
                          <a:pt x="16" y="52"/>
                        </a:lnTo>
                        <a:lnTo>
                          <a:pt x="26" y="48"/>
                        </a:lnTo>
                        <a:lnTo>
                          <a:pt x="30" y="48"/>
                        </a:lnTo>
                        <a:lnTo>
                          <a:pt x="32" y="48"/>
                        </a:lnTo>
                        <a:lnTo>
                          <a:pt x="34" y="46"/>
                        </a:lnTo>
                        <a:lnTo>
                          <a:pt x="36" y="40"/>
                        </a:lnTo>
                        <a:lnTo>
                          <a:pt x="42" y="36"/>
                        </a:lnTo>
                        <a:lnTo>
                          <a:pt x="48" y="34"/>
                        </a:lnTo>
                        <a:lnTo>
                          <a:pt x="54" y="34"/>
                        </a:lnTo>
                        <a:lnTo>
                          <a:pt x="64" y="16"/>
                        </a:lnTo>
                        <a:lnTo>
                          <a:pt x="70" y="8"/>
                        </a:lnTo>
                        <a:lnTo>
                          <a:pt x="78" y="0"/>
                        </a:lnTo>
                        <a:lnTo>
                          <a:pt x="88" y="2"/>
                        </a:lnTo>
                        <a:lnTo>
                          <a:pt x="98" y="6"/>
                        </a:lnTo>
                        <a:lnTo>
                          <a:pt x="106" y="12"/>
                        </a:lnTo>
                        <a:lnTo>
                          <a:pt x="114"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8" name="Freeform 256"/>
                  <p:cNvSpPr>
                    <a:spLocks/>
                  </p:cNvSpPr>
                  <p:nvPr/>
                </p:nvSpPr>
                <p:spPr bwMode="auto">
                  <a:xfrm>
                    <a:off x="3787" y="2505"/>
                    <a:ext cx="16" cy="8"/>
                  </a:xfrm>
                  <a:custGeom>
                    <a:avLst/>
                    <a:gdLst>
                      <a:gd name="T0" fmla="*/ 16 w 16"/>
                      <a:gd name="T1" fmla="*/ 6 h 8"/>
                      <a:gd name="T2" fmla="*/ 16 w 16"/>
                      <a:gd name="T3" fmla="*/ 8 h 8"/>
                      <a:gd name="T4" fmla="*/ 0 w 16"/>
                      <a:gd name="T5" fmla="*/ 4 h 8"/>
                      <a:gd name="T6" fmla="*/ 0 w 16"/>
                      <a:gd name="T7" fmla="*/ 4 h 8"/>
                      <a:gd name="T8" fmla="*/ 0 w 16"/>
                      <a:gd name="T9" fmla="*/ 2 h 8"/>
                      <a:gd name="T10" fmla="*/ 2 w 16"/>
                      <a:gd name="T11" fmla="*/ 0 h 8"/>
                      <a:gd name="T12" fmla="*/ 2 w 16"/>
                      <a:gd name="T13" fmla="*/ 0 h 8"/>
                      <a:gd name="T14" fmla="*/ 10 w 16"/>
                      <a:gd name="T15" fmla="*/ 2 h 8"/>
                      <a:gd name="T16" fmla="*/ 16 w 16"/>
                      <a:gd name="T17" fmla="*/ 6 h 8"/>
                      <a:gd name="T18" fmla="*/ 16 w 16"/>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8">
                        <a:moveTo>
                          <a:pt x="16" y="6"/>
                        </a:moveTo>
                        <a:lnTo>
                          <a:pt x="16" y="8"/>
                        </a:lnTo>
                        <a:lnTo>
                          <a:pt x="0" y="4"/>
                        </a:lnTo>
                        <a:lnTo>
                          <a:pt x="0" y="2"/>
                        </a:lnTo>
                        <a:lnTo>
                          <a:pt x="2" y="0"/>
                        </a:lnTo>
                        <a:lnTo>
                          <a:pt x="10" y="2"/>
                        </a:lnTo>
                        <a:lnTo>
                          <a:pt x="16" y="6"/>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59" name="Freeform 257"/>
                  <p:cNvSpPr>
                    <a:spLocks/>
                  </p:cNvSpPr>
                  <p:nvPr/>
                </p:nvSpPr>
                <p:spPr bwMode="auto">
                  <a:xfrm>
                    <a:off x="3777" y="2521"/>
                    <a:ext cx="18" cy="14"/>
                  </a:xfrm>
                  <a:custGeom>
                    <a:avLst/>
                    <a:gdLst>
                      <a:gd name="T0" fmla="*/ 18 w 18"/>
                      <a:gd name="T1" fmla="*/ 6 h 14"/>
                      <a:gd name="T2" fmla="*/ 18 w 18"/>
                      <a:gd name="T3" fmla="*/ 6 h 14"/>
                      <a:gd name="T4" fmla="*/ 16 w 18"/>
                      <a:gd name="T5" fmla="*/ 10 h 14"/>
                      <a:gd name="T6" fmla="*/ 14 w 18"/>
                      <a:gd name="T7" fmla="*/ 14 h 14"/>
                      <a:gd name="T8" fmla="*/ 14 w 18"/>
                      <a:gd name="T9" fmla="*/ 14 h 14"/>
                      <a:gd name="T10" fmla="*/ 6 w 18"/>
                      <a:gd name="T11" fmla="*/ 12 h 14"/>
                      <a:gd name="T12" fmla="*/ 0 w 18"/>
                      <a:gd name="T13" fmla="*/ 6 h 14"/>
                      <a:gd name="T14" fmla="*/ 0 w 18"/>
                      <a:gd name="T15" fmla="*/ 6 h 14"/>
                      <a:gd name="T16" fmla="*/ 0 w 18"/>
                      <a:gd name="T17" fmla="*/ 4 h 14"/>
                      <a:gd name="T18" fmla="*/ 2 w 18"/>
                      <a:gd name="T19" fmla="*/ 0 h 14"/>
                      <a:gd name="T20" fmla="*/ 18 w 18"/>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4">
                        <a:moveTo>
                          <a:pt x="18" y="6"/>
                        </a:moveTo>
                        <a:lnTo>
                          <a:pt x="18" y="6"/>
                        </a:lnTo>
                        <a:lnTo>
                          <a:pt x="16" y="10"/>
                        </a:lnTo>
                        <a:lnTo>
                          <a:pt x="14" y="14"/>
                        </a:lnTo>
                        <a:lnTo>
                          <a:pt x="6" y="12"/>
                        </a:lnTo>
                        <a:lnTo>
                          <a:pt x="0" y="6"/>
                        </a:lnTo>
                        <a:lnTo>
                          <a:pt x="0" y="4"/>
                        </a:lnTo>
                        <a:lnTo>
                          <a:pt x="2" y="0"/>
                        </a:lnTo>
                        <a:lnTo>
                          <a:pt x="18" y="6"/>
                        </a:lnTo>
                        <a:close/>
                      </a:path>
                    </a:pathLst>
                  </a:custGeom>
                  <a:solidFill>
                    <a:srgbClr val="91A9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0" name="Freeform 258"/>
                  <p:cNvSpPr>
                    <a:spLocks/>
                  </p:cNvSpPr>
                  <p:nvPr/>
                </p:nvSpPr>
                <p:spPr bwMode="auto">
                  <a:xfrm>
                    <a:off x="3731" y="2539"/>
                    <a:ext cx="68" cy="84"/>
                  </a:xfrm>
                  <a:custGeom>
                    <a:avLst/>
                    <a:gdLst>
                      <a:gd name="T0" fmla="*/ 34 w 68"/>
                      <a:gd name="T1" fmla="*/ 0 h 84"/>
                      <a:gd name="T2" fmla="*/ 34 w 68"/>
                      <a:gd name="T3" fmla="*/ 0 h 84"/>
                      <a:gd name="T4" fmla="*/ 52 w 68"/>
                      <a:gd name="T5" fmla="*/ 8 h 84"/>
                      <a:gd name="T6" fmla="*/ 60 w 68"/>
                      <a:gd name="T7" fmla="*/ 14 h 84"/>
                      <a:gd name="T8" fmla="*/ 68 w 68"/>
                      <a:gd name="T9" fmla="*/ 20 h 84"/>
                      <a:gd name="T10" fmla="*/ 68 w 68"/>
                      <a:gd name="T11" fmla="*/ 20 h 84"/>
                      <a:gd name="T12" fmla="*/ 66 w 68"/>
                      <a:gd name="T13" fmla="*/ 32 h 84"/>
                      <a:gd name="T14" fmla="*/ 62 w 68"/>
                      <a:gd name="T15" fmla="*/ 44 h 84"/>
                      <a:gd name="T16" fmla="*/ 48 w 68"/>
                      <a:gd name="T17" fmla="*/ 64 h 84"/>
                      <a:gd name="T18" fmla="*/ 48 w 68"/>
                      <a:gd name="T19" fmla="*/ 64 h 84"/>
                      <a:gd name="T20" fmla="*/ 36 w 68"/>
                      <a:gd name="T21" fmla="*/ 78 h 84"/>
                      <a:gd name="T22" fmla="*/ 28 w 68"/>
                      <a:gd name="T23" fmla="*/ 84 h 84"/>
                      <a:gd name="T24" fmla="*/ 24 w 68"/>
                      <a:gd name="T25" fmla="*/ 84 h 84"/>
                      <a:gd name="T26" fmla="*/ 20 w 68"/>
                      <a:gd name="T27" fmla="*/ 84 h 84"/>
                      <a:gd name="T28" fmla="*/ 20 w 68"/>
                      <a:gd name="T29" fmla="*/ 84 h 84"/>
                      <a:gd name="T30" fmla="*/ 8 w 68"/>
                      <a:gd name="T31" fmla="*/ 82 h 84"/>
                      <a:gd name="T32" fmla="*/ 4 w 68"/>
                      <a:gd name="T33" fmla="*/ 78 h 84"/>
                      <a:gd name="T34" fmla="*/ 2 w 68"/>
                      <a:gd name="T35" fmla="*/ 74 h 84"/>
                      <a:gd name="T36" fmla="*/ 2 w 68"/>
                      <a:gd name="T37" fmla="*/ 74 h 84"/>
                      <a:gd name="T38" fmla="*/ 0 w 68"/>
                      <a:gd name="T39" fmla="*/ 70 h 84"/>
                      <a:gd name="T40" fmla="*/ 0 w 68"/>
                      <a:gd name="T41" fmla="*/ 64 h 84"/>
                      <a:gd name="T42" fmla="*/ 0 w 68"/>
                      <a:gd name="T43" fmla="*/ 64 h 84"/>
                      <a:gd name="T44" fmla="*/ 6 w 68"/>
                      <a:gd name="T45" fmla="*/ 60 h 84"/>
                      <a:gd name="T46" fmla="*/ 8 w 68"/>
                      <a:gd name="T47" fmla="*/ 56 h 84"/>
                      <a:gd name="T48" fmla="*/ 8 w 68"/>
                      <a:gd name="T49" fmla="*/ 54 h 84"/>
                      <a:gd name="T50" fmla="*/ 8 w 68"/>
                      <a:gd name="T51" fmla="*/ 54 h 84"/>
                      <a:gd name="T52" fmla="*/ 6 w 68"/>
                      <a:gd name="T53" fmla="*/ 50 h 84"/>
                      <a:gd name="T54" fmla="*/ 8 w 68"/>
                      <a:gd name="T55" fmla="*/ 46 h 84"/>
                      <a:gd name="T56" fmla="*/ 8 w 68"/>
                      <a:gd name="T57" fmla="*/ 46 h 84"/>
                      <a:gd name="T58" fmla="*/ 12 w 68"/>
                      <a:gd name="T59" fmla="*/ 42 h 84"/>
                      <a:gd name="T60" fmla="*/ 14 w 68"/>
                      <a:gd name="T61" fmla="*/ 40 h 84"/>
                      <a:gd name="T62" fmla="*/ 16 w 68"/>
                      <a:gd name="T63" fmla="*/ 36 h 84"/>
                      <a:gd name="T64" fmla="*/ 16 w 68"/>
                      <a:gd name="T65" fmla="*/ 36 h 84"/>
                      <a:gd name="T66" fmla="*/ 14 w 68"/>
                      <a:gd name="T67" fmla="*/ 32 h 84"/>
                      <a:gd name="T68" fmla="*/ 14 w 68"/>
                      <a:gd name="T69" fmla="*/ 28 h 84"/>
                      <a:gd name="T70" fmla="*/ 14 w 68"/>
                      <a:gd name="T71" fmla="*/ 28 h 84"/>
                      <a:gd name="T72" fmla="*/ 18 w 68"/>
                      <a:gd name="T73" fmla="*/ 26 h 84"/>
                      <a:gd name="T74" fmla="*/ 24 w 68"/>
                      <a:gd name="T75" fmla="*/ 26 h 84"/>
                      <a:gd name="T76" fmla="*/ 28 w 68"/>
                      <a:gd name="T77" fmla="*/ 24 h 84"/>
                      <a:gd name="T78" fmla="*/ 28 w 68"/>
                      <a:gd name="T79" fmla="*/ 18 h 84"/>
                      <a:gd name="T80" fmla="*/ 28 w 68"/>
                      <a:gd name="T81" fmla="*/ 18 h 84"/>
                      <a:gd name="T82" fmla="*/ 24 w 68"/>
                      <a:gd name="T83" fmla="*/ 10 h 84"/>
                      <a:gd name="T84" fmla="*/ 22 w 68"/>
                      <a:gd name="T85" fmla="*/ 6 h 84"/>
                      <a:gd name="T86" fmla="*/ 24 w 68"/>
                      <a:gd name="T87" fmla="*/ 0 h 84"/>
                      <a:gd name="T88" fmla="*/ 24 w 68"/>
                      <a:gd name="T89" fmla="*/ 0 h 84"/>
                      <a:gd name="T90" fmla="*/ 26 w 68"/>
                      <a:gd name="T91" fmla="*/ 0 h 84"/>
                      <a:gd name="T92" fmla="*/ 28 w 68"/>
                      <a:gd name="T93" fmla="*/ 0 h 84"/>
                      <a:gd name="T94" fmla="*/ 34 w 68"/>
                      <a:gd name="T95" fmla="*/ 0 h 84"/>
                      <a:gd name="T96" fmla="*/ 34 w 68"/>
                      <a:gd name="T97" fmla="*/ 0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8" h="84">
                        <a:moveTo>
                          <a:pt x="34" y="0"/>
                        </a:moveTo>
                        <a:lnTo>
                          <a:pt x="34" y="0"/>
                        </a:lnTo>
                        <a:lnTo>
                          <a:pt x="52" y="8"/>
                        </a:lnTo>
                        <a:lnTo>
                          <a:pt x="60" y="14"/>
                        </a:lnTo>
                        <a:lnTo>
                          <a:pt x="68" y="20"/>
                        </a:lnTo>
                        <a:lnTo>
                          <a:pt x="66" y="32"/>
                        </a:lnTo>
                        <a:lnTo>
                          <a:pt x="62" y="44"/>
                        </a:lnTo>
                        <a:lnTo>
                          <a:pt x="48" y="64"/>
                        </a:lnTo>
                        <a:lnTo>
                          <a:pt x="36" y="78"/>
                        </a:lnTo>
                        <a:lnTo>
                          <a:pt x="28" y="84"/>
                        </a:lnTo>
                        <a:lnTo>
                          <a:pt x="24" y="84"/>
                        </a:lnTo>
                        <a:lnTo>
                          <a:pt x="20" y="84"/>
                        </a:lnTo>
                        <a:lnTo>
                          <a:pt x="8" y="82"/>
                        </a:lnTo>
                        <a:lnTo>
                          <a:pt x="4" y="78"/>
                        </a:lnTo>
                        <a:lnTo>
                          <a:pt x="2" y="74"/>
                        </a:lnTo>
                        <a:lnTo>
                          <a:pt x="0" y="70"/>
                        </a:lnTo>
                        <a:lnTo>
                          <a:pt x="0" y="64"/>
                        </a:lnTo>
                        <a:lnTo>
                          <a:pt x="6" y="60"/>
                        </a:lnTo>
                        <a:lnTo>
                          <a:pt x="8" y="56"/>
                        </a:lnTo>
                        <a:lnTo>
                          <a:pt x="8" y="54"/>
                        </a:lnTo>
                        <a:lnTo>
                          <a:pt x="6" y="50"/>
                        </a:lnTo>
                        <a:lnTo>
                          <a:pt x="8" y="46"/>
                        </a:lnTo>
                        <a:lnTo>
                          <a:pt x="12" y="42"/>
                        </a:lnTo>
                        <a:lnTo>
                          <a:pt x="14" y="40"/>
                        </a:lnTo>
                        <a:lnTo>
                          <a:pt x="16" y="36"/>
                        </a:lnTo>
                        <a:lnTo>
                          <a:pt x="14" y="32"/>
                        </a:lnTo>
                        <a:lnTo>
                          <a:pt x="14" y="28"/>
                        </a:lnTo>
                        <a:lnTo>
                          <a:pt x="18" y="26"/>
                        </a:lnTo>
                        <a:lnTo>
                          <a:pt x="24" y="26"/>
                        </a:lnTo>
                        <a:lnTo>
                          <a:pt x="28" y="24"/>
                        </a:lnTo>
                        <a:lnTo>
                          <a:pt x="28" y="18"/>
                        </a:lnTo>
                        <a:lnTo>
                          <a:pt x="24" y="10"/>
                        </a:lnTo>
                        <a:lnTo>
                          <a:pt x="22" y="6"/>
                        </a:lnTo>
                        <a:lnTo>
                          <a:pt x="24" y="0"/>
                        </a:lnTo>
                        <a:lnTo>
                          <a:pt x="26" y="0"/>
                        </a:lnTo>
                        <a:lnTo>
                          <a:pt x="28" y="0"/>
                        </a:lnTo>
                        <a:lnTo>
                          <a:pt x="3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1" name="Freeform 259"/>
                  <p:cNvSpPr>
                    <a:spLocks/>
                  </p:cNvSpPr>
                  <p:nvPr/>
                </p:nvSpPr>
                <p:spPr bwMode="auto">
                  <a:xfrm>
                    <a:off x="3721" y="2553"/>
                    <a:ext cx="16" cy="24"/>
                  </a:xfrm>
                  <a:custGeom>
                    <a:avLst/>
                    <a:gdLst>
                      <a:gd name="T0" fmla="*/ 12 w 16"/>
                      <a:gd name="T1" fmla="*/ 6 h 24"/>
                      <a:gd name="T2" fmla="*/ 12 w 16"/>
                      <a:gd name="T3" fmla="*/ 6 h 24"/>
                      <a:gd name="T4" fmla="*/ 10 w 16"/>
                      <a:gd name="T5" fmla="*/ 12 h 24"/>
                      <a:gd name="T6" fmla="*/ 8 w 16"/>
                      <a:gd name="T7" fmla="*/ 20 h 24"/>
                      <a:gd name="T8" fmla="*/ 8 w 16"/>
                      <a:gd name="T9" fmla="*/ 20 h 24"/>
                      <a:gd name="T10" fmla="*/ 6 w 16"/>
                      <a:gd name="T11" fmla="*/ 20 h 24"/>
                      <a:gd name="T12" fmla="*/ 4 w 16"/>
                      <a:gd name="T13" fmla="*/ 22 h 24"/>
                      <a:gd name="T14" fmla="*/ 4 w 16"/>
                      <a:gd name="T15" fmla="*/ 24 h 24"/>
                      <a:gd name="T16" fmla="*/ 0 w 16"/>
                      <a:gd name="T17" fmla="*/ 24 h 24"/>
                      <a:gd name="T18" fmla="*/ 0 w 16"/>
                      <a:gd name="T19" fmla="*/ 24 h 24"/>
                      <a:gd name="T20" fmla="*/ 0 w 16"/>
                      <a:gd name="T21" fmla="*/ 14 h 24"/>
                      <a:gd name="T22" fmla="*/ 2 w 16"/>
                      <a:gd name="T23" fmla="*/ 10 h 24"/>
                      <a:gd name="T24" fmla="*/ 4 w 16"/>
                      <a:gd name="T25" fmla="*/ 6 h 24"/>
                      <a:gd name="T26" fmla="*/ 4 w 16"/>
                      <a:gd name="T27" fmla="*/ 6 h 24"/>
                      <a:gd name="T28" fmla="*/ 10 w 16"/>
                      <a:gd name="T29" fmla="*/ 2 h 24"/>
                      <a:gd name="T30" fmla="*/ 12 w 16"/>
                      <a:gd name="T31" fmla="*/ 0 h 24"/>
                      <a:gd name="T32" fmla="*/ 16 w 16"/>
                      <a:gd name="T33" fmla="*/ 0 h 24"/>
                      <a:gd name="T34" fmla="*/ 12 w 1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24">
                        <a:moveTo>
                          <a:pt x="12" y="6"/>
                        </a:moveTo>
                        <a:lnTo>
                          <a:pt x="12" y="6"/>
                        </a:lnTo>
                        <a:lnTo>
                          <a:pt x="10" y="12"/>
                        </a:lnTo>
                        <a:lnTo>
                          <a:pt x="8" y="20"/>
                        </a:lnTo>
                        <a:lnTo>
                          <a:pt x="6" y="20"/>
                        </a:lnTo>
                        <a:lnTo>
                          <a:pt x="4" y="22"/>
                        </a:lnTo>
                        <a:lnTo>
                          <a:pt x="4" y="24"/>
                        </a:lnTo>
                        <a:lnTo>
                          <a:pt x="0" y="24"/>
                        </a:lnTo>
                        <a:lnTo>
                          <a:pt x="0" y="14"/>
                        </a:lnTo>
                        <a:lnTo>
                          <a:pt x="2" y="10"/>
                        </a:lnTo>
                        <a:lnTo>
                          <a:pt x="4" y="6"/>
                        </a:lnTo>
                        <a:lnTo>
                          <a:pt x="10" y="2"/>
                        </a:lnTo>
                        <a:lnTo>
                          <a:pt x="12" y="0"/>
                        </a:lnTo>
                        <a:lnTo>
                          <a:pt x="16" y="0"/>
                        </a:lnTo>
                        <a:lnTo>
                          <a:pt x="12" y="6"/>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2" name="Freeform 260"/>
                  <p:cNvSpPr>
                    <a:spLocks/>
                  </p:cNvSpPr>
                  <p:nvPr/>
                </p:nvSpPr>
                <p:spPr bwMode="auto">
                  <a:xfrm>
                    <a:off x="3725" y="2239"/>
                    <a:ext cx="266" cy="266"/>
                  </a:xfrm>
                  <a:custGeom>
                    <a:avLst/>
                    <a:gdLst>
                      <a:gd name="T0" fmla="*/ 266 w 266"/>
                      <a:gd name="T1" fmla="*/ 144 h 266"/>
                      <a:gd name="T2" fmla="*/ 258 w 266"/>
                      <a:gd name="T3" fmla="*/ 178 h 266"/>
                      <a:gd name="T4" fmla="*/ 252 w 266"/>
                      <a:gd name="T5" fmla="*/ 194 h 266"/>
                      <a:gd name="T6" fmla="*/ 242 w 266"/>
                      <a:gd name="T7" fmla="*/ 210 h 266"/>
                      <a:gd name="T8" fmla="*/ 206 w 266"/>
                      <a:gd name="T9" fmla="*/ 246 h 266"/>
                      <a:gd name="T10" fmla="*/ 184 w 266"/>
                      <a:gd name="T11" fmla="*/ 258 h 266"/>
                      <a:gd name="T12" fmla="*/ 158 w 266"/>
                      <a:gd name="T13" fmla="*/ 264 h 266"/>
                      <a:gd name="T14" fmla="*/ 142 w 266"/>
                      <a:gd name="T15" fmla="*/ 266 h 266"/>
                      <a:gd name="T16" fmla="*/ 124 w 266"/>
                      <a:gd name="T17" fmla="*/ 266 h 266"/>
                      <a:gd name="T18" fmla="*/ 96 w 266"/>
                      <a:gd name="T19" fmla="*/ 262 h 266"/>
                      <a:gd name="T20" fmla="*/ 72 w 266"/>
                      <a:gd name="T21" fmla="*/ 252 h 266"/>
                      <a:gd name="T22" fmla="*/ 50 w 266"/>
                      <a:gd name="T23" fmla="*/ 238 h 266"/>
                      <a:gd name="T24" fmla="*/ 32 w 266"/>
                      <a:gd name="T25" fmla="*/ 220 h 266"/>
                      <a:gd name="T26" fmla="*/ 18 w 266"/>
                      <a:gd name="T27" fmla="*/ 200 h 266"/>
                      <a:gd name="T28" fmla="*/ 8 w 266"/>
                      <a:gd name="T29" fmla="*/ 176 h 266"/>
                      <a:gd name="T30" fmla="*/ 2 w 266"/>
                      <a:gd name="T31" fmla="*/ 150 h 266"/>
                      <a:gd name="T32" fmla="*/ 0 w 266"/>
                      <a:gd name="T33" fmla="*/ 124 h 266"/>
                      <a:gd name="T34" fmla="*/ 2 w 266"/>
                      <a:gd name="T35" fmla="*/ 110 h 266"/>
                      <a:gd name="T36" fmla="*/ 10 w 266"/>
                      <a:gd name="T37" fmla="*/ 86 h 266"/>
                      <a:gd name="T38" fmla="*/ 22 w 266"/>
                      <a:gd name="T39" fmla="*/ 62 h 266"/>
                      <a:gd name="T40" fmla="*/ 36 w 266"/>
                      <a:gd name="T41" fmla="*/ 42 h 266"/>
                      <a:gd name="T42" fmla="*/ 56 w 266"/>
                      <a:gd name="T43" fmla="*/ 26 h 266"/>
                      <a:gd name="T44" fmla="*/ 78 w 266"/>
                      <a:gd name="T45" fmla="*/ 12 h 266"/>
                      <a:gd name="T46" fmla="*/ 102 w 266"/>
                      <a:gd name="T47" fmla="*/ 4 h 266"/>
                      <a:gd name="T48" fmla="*/ 130 w 266"/>
                      <a:gd name="T49" fmla="*/ 0 h 266"/>
                      <a:gd name="T50" fmla="*/ 142 w 266"/>
                      <a:gd name="T51" fmla="*/ 2 h 266"/>
                      <a:gd name="T52" fmla="*/ 170 w 266"/>
                      <a:gd name="T53" fmla="*/ 6 h 266"/>
                      <a:gd name="T54" fmla="*/ 194 w 266"/>
                      <a:gd name="T55" fmla="*/ 16 h 266"/>
                      <a:gd name="T56" fmla="*/ 216 w 266"/>
                      <a:gd name="T57" fmla="*/ 30 h 266"/>
                      <a:gd name="T58" fmla="*/ 234 w 266"/>
                      <a:gd name="T59" fmla="*/ 46 h 266"/>
                      <a:gd name="T60" fmla="*/ 248 w 266"/>
                      <a:gd name="T61" fmla="*/ 68 h 266"/>
                      <a:gd name="T62" fmla="*/ 258 w 266"/>
                      <a:gd name="T63" fmla="*/ 92 h 266"/>
                      <a:gd name="T64" fmla="*/ 264 w 266"/>
                      <a:gd name="T65" fmla="*/ 116 h 266"/>
                      <a:gd name="T66" fmla="*/ 266 w 266"/>
                      <a:gd name="T67" fmla="*/ 144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6">
                        <a:moveTo>
                          <a:pt x="266" y="144"/>
                        </a:moveTo>
                        <a:lnTo>
                          <a:pt x="266" y="144"/>
                        </a:lnTo>
                        <a:lnTo>
                          <a:pt x="264" y="162"/>
                        </a:lnTo>
                        <a:lnTo>
                          <a:pt x="258" y="178"/>
                        </a:lnTo>
                        <a:lnTo>
                          <a:pt x="252" y="194"/>
                        </a:lnTo>
                        <a:lnTo>
                          <a:pt x="242" y="210"/>
                        </a:lnTo>
                        <a:lnTo>
                          <a:pt x="226" y="228"/>
                        </a:lnTo>
                        <a:lnTo>
                          <a:pt x="206" y="246"/>
                        </a:lnTo>
                        <a:lnTo>
                          <a:pt x="196" y="252"/>
                        </a:lnTo>
                        <a:lnTo>
                          <a:pt x="184" y="258"/>
                        </a:lnTo>
                        <a:lnTo>
                          <a:pt x="172" y="262"/>
                        </a:lnTo>
                        <a:lnTo>
                          <a:pt x="158" y="264"/>
                        </a:lnTo>
                        <a:lnTo>
                          <a:pt x="142" y="266"/>
                        </a:lnTo>
                        <a:lnTo>
                          <a:pt x="124" y="266"/>
                        </a:lnTo>
                        <a:lnTo>
                          <a:pt x="110" y="264"/>
                        </a:lnTo>
                        <a:lnTo>
                          <a:pt x="96" y="262"/>
                        </a:lnTo>
                        <a:lnTo>
                          <a:pt x="84" y="258"/>
                        </a:lnTo>
                        <a:lnTo>
                          <a:pt x="72" y="252"/>
                        </a:lnTo>
                        <a:lnTo>
                          <a:pt x="62" y="246"/>
                        </a:lnTo>
                        <a:lnTo>
                          <a:pt x="50" y="238"/>
                        </a:lnTo>
                        <a:lnTo>
                          <a:pt x="42" y="230"/>
                        </a:lnTo>
                        <a:lnTo>
                          <a:pt x="32" y="220"/>
                        </a:lnTo>
                        <a:lnTo>
                          <a:pt x="24" y="210"/>
                        </a:lnTo>
                        <a:lnTo>
                          <a:pt x="18" y="200"/>
                        </a:lnTo>
                        <a:lnTo>
                          <a:pt x="12" y="188"/>
                        </a:lnTo>
                        <a:lnTo>
                          <a:pt x="8" y="176"/>
                        </a:lnTo>
                        <a:lnTo>
                          <a:pt x="4" y="164"/>
                        </a:lnTo>
                        <a:lnTo>
                          <a:pt x="2" y="150"/>
                        </a:lnTo>
                        <a:lnTo>
                          <a:pt x="0" y="138"/>
                        </a:lnTo>
                        <a:lnTo>
                          <a:pt x="0" y="124"/>
                        </a:lnTo>
                        <a:lnTo>
                          <a:pt x="2" y="110"/>
                        </a:lnTo>
                        <a:lnTo>
                          <a:pt x="6" y="98"/>
                        </a:lnTo>
                        <a:lnTo>
                          <a:pt x="10" y="86"/>
                        </a:lnTo>
                        <a:lnTo>
                          <a:pt x="14" y="74"/>
                        </a:lnTo>
                        <a:lnTo>
                          <a:pt x="22" y="62"/>
                        </a:lnTo>
                        <a:lnTo>
                          <a:pt x="28" y="52"/>
                        </a:lnTo>
                        <a:lnTo>
                          <a:pt x="36" y="42"/>
                        </a:lnTo>
                        <a:lnTo>
                          <a:pt x="46" y="34"/>
                        </a:lnTo>
                        <a:lnTo>
                          <a:pt x="56" y="26"/>
                        </a:lnTo>
                        <a:lnTo>
                          <a:pt x="66" y="18"/>
                        </a:lnTo>
                        <a:lnTo>
                          <a:pt x="78" y="12"/>
                        </a:lnTo>
                        <a:lnTo>
                          <a:pt x="90" y="8"/>
                        </a:lnTo>
                        <a:lnTo>
                          <a:pt x="102" y="4"/>
                        </a:lnTo>
                        <a:lnTo>
                          <a:pt x="116" y="2"/>
                        </a:lnTo>
                        <a:lnTo>
                          <a:pt x="130" y="0"/>
                        </a:lnTo>
                        <a:lnTo>
                          <a:pt x="142" y="2"/>
                        </a:lnTo>
                        <a:lnTo>
                          <a:pt x="156" y="2"/>
                        </a:lnTo>
                        <a:lnTo>
                          <a:pt x="170" y="6"/>
                        </a:lnTo>
                        <a:lnTo>
                          <a:pt x="182" y="10"/>
                        </a:lnTo>
                        <a:lnTo>
                          <a:pt x="194" y="16"/>
                        </a:lnTo>
                        <a:lnTo>
                          <a:pt x="204" y="22"/>
                        </a:lnTo>
                        <a:lnTo>
                          <a:pt x="216" y="30"/>
                        </a:lnTo>
                        <a:lnTo>
                          <a:pt x="224" y="38"/>
                        </a:lnTo>
                        <a:lnTo>
                          <a:pt x="234" y="46"/>
                        </a:lnTo>
                        <a:lnTo>
                          <a:pt x="242" y="56"/>
                        </a:lnTo>
                        <a:lnTo>
                          <a:pt x="248" y="68"/>
                        </a:lnTo>
                        <a:lnTo>
                          <a:pt x="254" y="80"/>
                        </a:lnTo>
                        <a:lnTo>
                          <a:pt x="258" y="92"/>
                        </a:lnTo>
                        <a:lnTo>
                          <a:pt x="262" y="104"/>
                        </a:lnTo>
                        <a:lnTo>
                          <a:pt x="264" y="116"/>
                        </a:lnTo>
                        <a:lnTo>
                          <a:pt x="266" y="130"/>
                        </a:lnTo>
                        <a:lnTo>
                          <a:pt x="266" y="144"/>
                        </a:lnTo>
                        <a:close/>
                      </a:path>
                    </a:pathLst>
                  </a:custGeom>
                  <a:solidFill>
                    <a:srgbClr val="DCDCDC"/>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3363" name="Freeform 261"/>
                  <p:cNvSpPr>
                    <a:spLocks/>
                  </p:cNvSpPr>
                  <p:nvPr/>
                </p:nvSpPr>
                <p:spPr bwMode="auto">
                  <a:xfrm>
                    <a:off x="3761" y="2277"/>
                    <a:ext cx="194" cy="192"/>
                  </a:xfrm>
                  <a:custGeom>
                    <a:avLst/>
                    <a:gdLst>
                      <a:gd name="T0" fmla="*/ 194 w 194"/>
                      <a:gd name="T1" fmla="*/ 102 h 192"/>
                      <a:gd name="T2" fmla="*/ 194 w 194"/>
                      <a:gd name="T3" fmla="*/ 102 h 192"/>
                      <a:gd name="T4" fmla="*/ 190 w 194"/>
                      <a:gd name="T5" fmla="*/ 122 h 192"/>
                      <a:gd name="T6" fmla="*/ 184 w 194"/>
                      <a:gd name="T7" fmla="*/ 140 h 192"/>
                      <a:gd name="T8" fmla="*/ 174 w 194"/>
                      <a:gd name="T9" fmla="*/ 156 h 192"/>
                      <a:gd name="T10" fmla="*/ 160 w 194"/>
                      <a:gd name="T11" fmla="*/ 170 h 192"/>
                      <a:gd name="T12" fmla="*/ 146 w 194"/>
                      <a:gd name="T13" fmla="*/ 180 h 192"/>
                      <a:gd name="T14" fmla="*/ 128 w 194"/>
                      <a:gd name="T15" fmla="*/ 188 h 192"/>
                      <a:gd name="T16" fmla="*/ 110 w 194"/>
                      <a:gd name="T17" fmla="*/ 192 h 192"/>
                      <a:gd name="T18" fmla="*/ 90 w 194"/>
                      <a:gd name="T19" fmla="*/ 192 h 192"/>
                      <a:gd name="T20" fmla="*/ 90 w 194"/>
                      <a:gd name="T21" fmla="*/ 192 h 192"/>
                      <a:gd name="T22" fmla="*/ 70 w 194"/>
                      <a:gd name="T23" fmla="*/ 190 h 192"/>
                      <a:gd name="T24" fmla="*/ 52 w 194"/>
                      <a:gd name="T25" fmla="*/ 182 h 192"/>
                      <a:gd name="T26" fmla="*/ 38 w 194"/>
                      <a:gd name="T27" fmla="*/ 172 h 192"/>
                      <a:gd name="T28" fmla="*/ 24 w 194"/>
                      <a:gd name="T29" fmla="*/ 160 h 192"/>
                      <a:gd name="T30" fmla="*/ 12 w 194"/>
                      <a:gd name="T31" fmla="*/ 144 h 192"/>
                      <a:gd name="T32" fmla="*/ 6 w 194"/>
                      <a:gd name="T33" fmla="*/ 126 h 192"/>
                      <a:gd name="T34" fmla="*/ 0 w 194"/>
                      <a:gd name="T35" fmla="*/ 108 h 192"/>
                      <a:gd name="T36" fmla="*/ 0 w 194"/>
                      <a:gd name="T37" fmla="*/ 88 h 192"/>
                      <a:gd name="T38" fmla="*/ 0 w 194"/>
                      <a:gd name="T39" fmla="*/ 88 h 192"/>
                      <a:gd name="T40" fmla="*/ 4 w 194"/>
                      <a:gd name="T41" fmla="*/ 70 h 192"/>
                      <a:gd name="T42" fmla="*/ 10 w 194"/>
                      <a:gd name="T43" fmla="*/ 52 h 192"/>
                      <a:gd name="T44" fmla="*/ 20 w 194"/>
                      <a:gd name="T45" fmla="*/ 36 h 192"/>
                      <a:gd name="T46" fmla="*/ 34 w 194"/>
                      <a:gd name="T47" fmla="*/ 22 h 192"/>
                      <a:gd name="T48" fmla="*/ 48 w 194"/>
                      <a:gd name="T49" fmla="*/ 12 h 192"/>
                      <a:gd name="T50" fmla="*/ 66 w 194"/>
                      <a:gd name="T51" fmla="*/ 4 h 192"/>
                      <a:gd name="T52" fmla="*/ 84 w 194"/>
                      <a:gd name="T53" fmla="*/ 0 h 192"/>
                      <a:gd name="T54" fmla="*/ 104 w 194"/>
                      <a:gd name="T55" fmla="*/ 0 h 192"/>
                      <a:gd name="T56" fmla="*/ 104 w 194"/>
                      <a:gd name="T57" fmla="*/ 0 h 192"/>
                      <a:gd name="T58" fmla="*/ 124 w 194"/>
                      <a:gd name="T59" fmla="*/ 2 h 192"/>
                      <a:gd name="T60" fmla="*/ 142 w 194"/>
                      <a:gd name="T61" fmla="*/ 10 h 192"/>
                      <a:gd name="T62" fmla="*/ 156 w 194"/>
                      <a:gd name="T63" fmla="*/ 20 h 192"/>
                      <a:gd name="T64" fmla="*/ 170 w 194"/>
                      <a:gd name="T65" fmla="*/ 32 h 192"/>
                      <a:gd name="T66" fmla="*/ 182 w 194"/>
                      <a:gd name="T67" fmla="*/ 48 h 192"/>
                      <a:gd name="T68" fmla="*/ 188 w 194"/>
                      <a:gd name="T69" fmla="*/ 64 h 192"/>
                      <a:gd name="T70" fmla="*/ 194 w 194"/>
                      <a:gd name="T71" fmla="*/ 84 h 192"/>
                      <a:gd name="T72" fmla="*/ 194 w 194"/>
                      <a:gd name="T73" fmla="*/ 102 h 192"/>
                      <a:gd name="T74" fmla="*/ 194 w 194"/>
                      <a:gd name="T75" fmla="*/ 102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4" h="192">
                        <a:moveTo>
                          <a:pt x="194" y="102"/>
                        </a:moveTo>
                        <a:lnTo>
                          <a:pt x="194" y="102"/>
                        </a:lnTo>
                        <a:lnTo>
                          <a:pt x="190" y="122"/>
                        </a:lnTo>
                        <a:lnTo>
                          <a:pt x="184" y="140"/>
                        </a:lnTo>
                        <a:lnTo>
                          <a:pt x="174" y="156"/>
                        </a:lnTo>
                        <a:lnTo>
                          <a:pt x="160" y="170"/>
                        </a:lnTo>
                        <a:lnTo>
                          <a:pt x="146" y="180"/>
                        </a:lnTo>
                        <a:lnTo>
                          <a:pt x="128" y="188"/>
                        </a:lnTo>
                        <a:lnTo>
                          <a:pt x="110" y="192"/>
                        </a:lnTo>
                        <a:lnTo>
                          <a:pt x="90" y="192"/>
                        </a:lnTo>
                        <a:lnTo>
                          <a:pt x="70" y="190"/>
                        </a:lnTo>
                        <a:lnTo>
                          <a:pt x="52" y="182"/>
                        </a:lnTo>
                        <a:lnTo>
                          <a:pt x="38" y="172"/>
                        </a:lnTo>
                        <a:lnTo>
                          <a:pt x="24" y="160"/>
                        </a:lnTo>
                        <a:lnTo>
                          <a:pt x="12" y="144"/>
                        </a:lnTo>
                        <a:lnTo>
                          <a:pt x="6" y="126"/>
                        </a:lnTo>
                        <a:lnTo>
                          <a:pt x="0" y="108"/>
                        </a:lnTo>
                        <a:lnTo>
                          <a:pt x="0" y="88"/>
                        </a:lnTo>
                        <a:lnTo>
                          <a:pt x="4" y="70"/>
                        </a:lnTo>
                        <a:lnTo>
                          <a:pt x="10" y="52"/>
                        </a:lnTo>
                        <a:lnTo>
                          <a:pt x="20" y="36"/>
                        </a:lnTo>
                        <a:lnTo>
                          <a:pt x="34" y="22"/>
                        </a:lnTo>
                        <a:lnTo>
                          <a:pt x="48" y="12"/>
                        </a:lnTo>
                        <a:lnTo>
                          <a:pt x="66" y="4"/>
                        </a:lnTo>
                        <a:lnTo>
                          <a:pt x="84" y="0"/>
                        </a:lnTo>
                        <a:lnTo>
                          <a:pt x="104" y="0"/>
                        </a:lnTo>
                        <a:lnTo>
                          <a:pt x="124" y="2"/>
                        </a:lnTo>
                        <a:lnTo>
                          <a:pt x="142" y="10"/>
                        </a:lnTo>
                        <a:lnTo>
                          <a:pt x="156" y="20"/>
                        </a:lnTo>
                        <a:lnTo>
                          <a:pt x="170" y="32"/>
                        </a:lnTo>
                        <a:lnTo>
                          <a:pt x="182" y="48"/>
                        </a:lnTo>
                        <a:lnTo>
                          <a:pt x="188" y="64"/>
                        </a:lnTo>
                        <a:lnTo>
                          <a:pt x="194" y="84"/>
                        </a:lnTo>
                        <a:lnTo>
                          <a:pt x="194" y="102"/>
                        </a:lnTo>
                        <a:close/>
                      </a:path>
                    </a:pathLst>
                  </a:custGeom>
                  <a:solidFill>
                    <a:srgbClr val="C6E2F8"/>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3364" name="Freeform 262"/>
                  <p:cNvSpPr>
                    <a:spLocks/>
                  </p:cNvSpPr>
                  <p:nvPr/>
                </p:nvSpPr>
                <p:spPr bwMode="auto">
                  <a:xfrm>
                    <a:off x="3781" y="2327"/>
                    <a:ext cx="74" cy="104"/>
                  </a:xfrm>
                  <a:custGeom>
                    <a:avLst/>
                    <a:gdLst>
                      <a:gd name="T0" fmla="*/ 42 w 74"/>
                      <a:gd name="T1" fmla="*/ 8 h 104"/>
                      <a:gd name="T2" fmla="*/ 42 w 74"/>
                      <a:gd name="T3" fmla="*/ 8 h 104"/>
                      <a:gd name="T4" fmla="*/ 50 w 74"/>
                      <a:gd name="T5" fmla="*/ 16 h 104"/>
                      <a:gd name="T6" fmla="*/ 50 w 74"/>
                      <a:gd name="T7" fmla="*/ 20 h 104"/>
                      <a:gd name="T8" fmla="*/ 52 w 74"/>
                      <a:gd name="T9" fmla="*/ 24 h 104"/>
                      <a:gd name="T10" fmla="*/ 52 w 74"/>
                      <a:gd name="T11" fmla="*/ 24 h 104"/>
                      <a:gd name="T12" fmla="*/ 46 w 74"/>
                      <a:gd name="T13" fmla="*/ 34 h 104"/>
                      <a:gd name="T14" fmla="*/ 44 w 74"/>
                      <a:gd name="T15" fmla="*/ 44 h 104"/>
                      <a:gd name="T16" fmla="*/ 44 w 74"/>
                      <a:gd name="T17" fmla="*/ 54 h 104"/>
                      <a:gd name="T18" fmla="*/ 48 w 74"/>
                      <a:gd name="T19" fmla="*/ 64 h 104"/>
                      <a:gd name="T20" fmla="*/ 48 w 74"/>
                      <a:gd name="T21" fmla="*/ 64 h 104"/>
                      <a:gd name="T22" fmla="*/ 54 w 74"/>
                      <a:gd name="T23" fmla="*/ 66 h 104"/>
                      <a:gd name="T24" fmla="*/ 62 w 74"/>
                      <a:gd name="T25" fmla="*/ 66 h 104"/>
                      <a:gd name="T26" fmla="*/ 62 w 74"/>
                      <a:gd name="T27" fmla="*/ 66 h 104"/>
                      <a:gd name="T28" fmla="*/ 66 w 74"/>
                      <a:gd name="T29" fmla="*/ 70 h 104"/>
                      <a:gd name="T30" fmla="*/ 70 w 74"/>
                      <a:gd name="T31" fmla="*/ 74 h 104"/>
                      <a:gd name="T32" fmla="*/ 74 w 74"/>
                      <a:gd name="T33" fmla="*/ 82 h 104"/>
                      <a:gd name="T34" fmla="*/ 74 w 74"/>
                      <a:gd name="T35" fmla="*/ 82 h 104"/>
                      <a:gd name="T36" fmla="*/ 74 w 74"/>
                      <a:gd name="T37" fmla="*/ 88 h 104"/>
                      <a:gd name="T38" fmla="*/ 72 w 74"/>
                      <a:gd name="T39" fmla="*/ 92 h 104"/>
                      <a:gd name="T40" fmla="*/ 70 w 74"/>
                      <a:gd name="T41" fmla="*/ 96 h 104"/>
                      <a:gd name="T42" fmla="*/ 66 w 74"/>
                      <a:gd name="T43" fmla="*/ 100 h 104"/>
                      <a:gd name="T44" fmla="*/ 66 w 74"/>
                      <a:gd name="T45" fmla="*/ 100 h 104"/>
                      <a:gd name="T46" fmla="*/ 56 w 74"/>
                      <a:gd name="T47" fmla="*/ 100 h 104"/>
                      <a:gd name="T48" fmla="*/ 48 w 74"/>
                      <a:gd name="T49" fmla="*/ 102 h 104"/>
                      <a:gd name="T50" fmla="*/ 40 w 74"/>
                      <a:gd name="T51" fmla="*/ 104 h 104"/>
                      <a:gd name="T52" fmla="*/ 30 w 74"/>
                      <a:gd name="T53" fmla="*/ 104 h 104"/>
                      <a:gd name="T54" fmla="*/ 30 w 74"/>
                      <a:gd name="T55" fmla="*/ 104 h 104"/>
                      <a:gd name="T56" fmla="*/ 20 w 74"/>
                      <a:gd name="T57" fmla="*/ 98 h 104"/>
                      <a:gd name="T58" fmla="*/ 12 w 74"/>
                      <a:gd name="T59" fmla="*/ 92 h 104"/>
                      <a:gd name="T60" fmla="*/ 6 w 74"/>
                      <a:gd name="T61" fmla="*/ 82 h 104"/>
                      <a:gd name="T62" fmla="*/ 2 w 74"/>
                      <a:gd name="T63" fmla="*/ 70 h 104"/>
                      <a:gd name="T64" fmla="*/ 2 w 74"/>
                      <a:gd name="T65" fmla="*/ 70 h 104"/>
                      <a:gd name="T66" fmla="*/ 2 w 74"/>
                      <a:gd name="T67" fmla="*/ 62 h 104"/>
                      <a:gd name="T68" fmla="*/ 0 w 74"/>
                      <a:gd name="T69" fmla="*/ 54 h 104"/>
                      <a:gd name="T70" fmla="*/ 2 w 74"/>
                      <a:gd name="T71" fmla="*/ 38 h 104"/>
                      <a:gd name="T72" fmla="*/ 2 w 74"/>
                      <a:gd name="T73" fmla="*/ 38 h 104"/>
                      <a:gd name="T74" fmla="*/ 4 w 74"/>
                      <a:gd name="T75" fmla="*/ 28 h 104"/>
                      <a:gd name="T76" fmla="*/ 8 w 74"/>
                      <a:gd name="T77" fmla="*/ 18 h 104"/>
                      <a:gd name="T78" fmla="*/ 12 w 74"/>
                      <a:gd name="T79" fmla="*/ 8 h 104"/>
                      <a:gd name="T80" fmla="*/ 20 w 74"/>
                      <a:gd name="T81" fmla="*/ 0 h 104"/>
                      <a:gd name="T82" fmla="*/ 20 w 74"/>
                      <a:gd name="T83" fmla="*/ 0 h 104"/>
                      <a:gd name="T84" fmla="*/ 26 w 74"/>
                      <a:gd name="T85" fmla="*/ 0 h 104"/>
                      <a:gd name="T86" fmla="*/ 32 w 74"/>
                      <a:gd name="T87" fmla="*/ 2 h 104"/>
                      <a:gd name="T88" fmla="*/ 36 w 74"/>
                      <a:gd name="T89" fmla="*/ 6 h 104"/>
                      <a:gd name="T90" fmla="*/ 42 w 74"/>
                      <a:gd name="T91" fmla="*/ 8 h 104"/>
                      <a:gd name="T92" fmla="*/ 42 w 74"/>
                      <a:gd name="T93" fmla="*/ 8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4" h="104">
                        <a:moveTo>
                          <a:pt x="42" y="8"/>
                        </a:moveTo>
                        <a:lnTo>
                          <a:pt x="42" y="8"/>
                        </a:lnTo>
                        <a:lnTo>
                          <a:pt x="50" y="16"/>
                        </a:lnTo>
                        <a:lnTo>
                          <a:pt x="50" y="20"/>
                        </a:lnTo>
                        <a:lnTo>
                          <a:pt x="52" y="24"/>
                        </a:lnTo>
                        <a:lnTo>
                          <a:pt x="46" y="34"/>
                        </a:lnTo>
                        <a:lnTo>
                          <a:pt x="44" y="44"/>
                        </a:lnTo>
                        <a:lnTo>
                          <a:pt x="44" y="54"/>
                        </a:lnTo>
                        <a:lnTo>
                          <a:pt x="48" y="64"/>
                        </a:lnTo>
                        <a:lnTo>
                          <a:pt x="54" y="66"/>
                        </a:lnTo>
                        <a:lnTo>
                          <a:pt x="62" y="66"/>
                        </a:lnTo>
                        <a:lnTo>
                          <a:pt x="66" y="70"/>
                        </a:lnTo>
                        <a:lnTo>
                          <a:pt x="70" y="74"/>
                        </a:lnTo>
                        <a:lnTo>
                          <a:pt x="74" y="82"/>
                        </a:lnTo>
                        <a:lnTo>
                          <a:pt x="74" y="88"/>
                        </a:lnTo>
                        <a:lnTo>
                          <a:pt x="72" y="92"/>
                        </a:lnTo>
                        <a:lnTo>
                          <a:pt x="70" y="96"/>
                        </a:lnTo>
                        <a:lnTo>
                          <a:pt x="66" y="100"/>
                        </a:lnTo>
                        <a:lnTo>
                          <a:pt x="56" y="100"/>
                        </a:lnTo>
                        <a:lnTo>
                          <a:pt x="48" y="102"/>
                        </a:lnTo>
                        <a:lnTo>
                          <a:pt x="40" y="104"/>
                        </a:lnTo>
                        <a:lnTo>
                          <a:pt x="30" y="104"/>
                        </a:lnTo>
                        <a:lnTo>
                          <a:pt x="20" y="98"/>
                        </a:lnTo>
                        <a:lnTo>
                          <a:pt x="12" y="92"/>
                        </a:lnTo>
                        <a:lnTo>
                          <a:pt x="6" y="82"/>
                        </a:lnTo>
                        <a:lnTo>
                          <a:pt x="2" y="70"/>
                        </a:lnTo>
                        <a:lnTo>
                          <a:pt x="2" y="62"/>
                        </a:lnTo>
                        <a:lnTo>
                          <a:pt x="0" y="54"/>
                        </a:lnTo>
                        <a:lnTo>
                          <a:pt x="2" y="38"/>
                        </a:lnTo>
                        <a:lnTo>
                          <a:pt x="4" y="28"/>
                        </a:lnTo>
                        <a:lnTo>
                          <a:pt x="8" y="18"/>
                        </a:lnTo>
                        <a:lnTo>
                          <a:pt x="12" y="8"/>
                        </a:lnTo>
                        <a:lnTo>
                          <a:pt x="20" y="0"/>
                        </a:lnTo>
                        <a:lnTo>
                          <a:pt x="26" y="0"/>
                        </a:lnTo>
                        <a:lnTo>
                          <a:pt x="32" y="2"/>
                        </a:lnTo>
                        <a:lnTo>
                          <a:pt x="36" y="6"/>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5" name="Freeform 263"/>
                  <p:cNvSpPr>
                    <a:spLocks/>
                  </p:cNvSpPr>
                  <p:nvPr/>
                </p:nvSpPr>
                <p:spPr bwMode="auto">
                  <a:xfrm>
                    <a:off x="3509" y="2383"/>
                    <a:ext cx="186" cy="66"/>
                  </a:xfrm>
                  <a:custGeom>
                    <a:avLst/>
                    <a:gdLst>
                      <a:gd name="T0" fmla="*/ 60 w 186"/>
                      <a:gd name="T1" fmla="*/ 14 h 66"/>
                      <a:gd name="T2" fmla="*/ 68 w 186"/>
                      <a:gd name="T3" fmla="*/ 28 h 66"/>
                      <a:gd name="T4" fmla="*/ 80 w 186"/>
                      <a:gd name="T5" fmla="*/ 28 h 66"/>
                      <a:gd name="T6" fmla="*/ 122 w 186"/>
                      <a:gd name="T7" fmla="*/ 28 h 66"/>
                      <a:gd name="T8" fmla="*/ 126 w 186"/>
                      <a:gd name="T9" fmla="*/ 16 h 66"/>
                      <a:gd name="T10" fmla="*/ 134 w 186"/>
                      <a:gd name="T11" fmla="*/ 8 h 66"/>
                      <a:gd name="T12" fmla="*/ 148 w 186"/>
                      <a:gd name="T13" fmla="*/ 2 h 66"/>
                      <a:gd name="T14" fmla="*/ 162 w 186"/>
                      <a:gd name="T15" fmla="*/ 4 h 66"/>
                      <a:gd name="T16" fmla="*/ 172 w 186"/>
                      <a:gd name="T17" fmla="*/ 10 h 66"/>
                      <a:gd name="T18" fmla="*/ 184 w 186"/>
                      <a:gd name="T19" fmla="*/ 30 h 66"/>
                      <a:gd name="T20" fmla="*/ 186 w 186"/>
                      <a:gd name="T21" fmla="*/ 42 h 66"/>
                      <a:gd name="T22" fmla="*/ 182 w 186"/>
                      <a:gd name="T23" fmla="*/ 50 h 66"/>
                      <a:gd name="T24" fmla="*/ 164 w 186"/>
                      <a:gd name="T25" fmla="*/ 66 h 66"/>
                      <a:gd name="T26" fmla="*/ 158 w 186"/>
                      <a:gd name="T27" fmla="*/ 66 h 66"/>
                      <a:gd name="T28" fmla="*/ 140 w 186"/>
                      <a:gd name="T29" fmla="*/ 62 h 66"/>
                      <a:gd name="T30" fmla="*/ 122 w 186"/>
                      <a:gd name="T31" fmla="*/ 42 h 66"/>
                      <a:gd name="T32" fmla="*/ 114 w 186"/>
                      <a:gd name="T33" fmla="*/ 42 h 66"/>
                      <a:gd name="T34" fmla="*/ 84 w 186"/>
                      <a:gd name="T35" fmla="*/ 40 h 66"/>
                      <a:gd name="T36" fmla="*/ 76 w 186"/>
                      <a:gd name="T37" fmla="*/ 42 h 66"/>
                      <a:gd name="T38" fmla="*/ 66 w 186"/>
                      <a:gd name="T39" fmla="*/ 42 h 66"/>
                      <a:gd name="T40" fmla="*/ 62 w 186"/>
                      <a:gd name="T41" fmla="*/ 50 h 66"/>
                      <a:gd name="T42" fmla="*/ 56 w 186"/>
                      <a:gd name="T43" fmla="*/ 58 h 66"/>
                      <a:gd name="T44" fmla="*/ 52 w 186"/>
                      <a:gd name="T45" fmla="*/ 62 h 66"/>
                      <a:gd name="T46" fmla="*/ 42 w 186"/>
                      <a:gd name="T47" fmla="*/ 64 h 66"/>
                      <a:gd name="T48" fmla="*/ 38 w 186"/>
                      <a:gd name="T49" fmla="*/ 66 h 66"/>
                      <a:gd name="T50" fmla="*/ 28 w 186"/>
                      <a:gd name="T51" fmla="*/ 64 h 66"/>
                      <a:gd name="T52" fmla="*/ 8 w 186"/>
                      <a:gd name="T53" fmla="*/ 52 h 66"/>
                      <a:gd name="T54" fmla="*/ 2 w 186"/>
                      <a:gd name="T55" fmla="*/ 42 h 66"/>
                      <a:gd name="T56" fmla="*/ 0 w 186"/>
                      <a:gd name="T57" fmla="*/ 26 h 66"/>
                      <a:gd name="T58" fmla="*/ 8 w 186"/>
                      <a:gd name="T59" fmla="*/ 12 h 66"/>
                      <a:gd name="T60" fmla="*/ 16 w 186"/>
                      <a:gd name="T61" fmla="*/ 6 h 66"/>
                      <a:gd name="T62" fmla="*/ 36 w 186"/>
                      <a:gd name="T63" fmla="*/ 0 h 66"/>
                      <a:gd name="T64" fmla="*/ 46 w 186"/>
                      <a:gd name="T65" fmla="*/ 2 h 66"/>
                      <a:gd name="T66" fmla="*/ 54 w 186"/>
                      <a:gd name="T67" fmla="*/ 6 h 66"/>
                      <a:gd name="T68" fmla="*/ 60 w 186"/>
                      <a:gd name="T69" fmla="*/ 14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6" h="66">
                        <a:moveTo>
                          <a:pt x="60" y="14"/>
                        </a:moveTo>
                        <a:lnTo>
                          <a:pt x="60" y="14"/>
                        </a:lnTo>
                        <a:lnTo>
                          <a:pt x="64" y="22"/>
                        </a:lnTo>
                        <a:lnTo>
                          <a:pt x="68" y="28"/>
                        </a:lnTo>
                        <a:lnTo>
                          <a:pt x="80" y="28"/>
                        </a:lnTo>
                        <a:lnTo>
                          <a:pt x="94" y="28"/>
                        </a:lnTo>
                        <a:lnTo>
                          <a:pt x="122" y="28"/>
                        </a:lnTo>
                        <a:lnTo>
                          <a:pt x="126" y="16"/>
                        </a:lnTo>
                        <a:lnTo>
                          <a:pt x="128" y="12"/>
                        </a:lnTo>
                        <a:lnTo>
                          <a:pt x="134" y="8"/>
                        </a:lnTo>
                        <a:lnTo>
                          <a:pt x="148" y="2"/>
                        </a:lnTo>
                        <a:lnTo>
                          <a:pt x="154" y="2"/>
                        </a:lnTo>
                        <a:lnTo>
                          <a:pt x="162" y="4"/>
                        </a:lnTo>
                        <a:lnTo>
                          <a:pt x="172" y="10"/>
                        </a:lnTo>
                        <a:lnTo>
                          <a:pt x="180" y="20"/>
                        </a:lnTo>
                        <a:lnTo>
                          <a:pt x="184" y="30"/>
                        </a:lnTo>
                        <a:lnTo>
                          <a:pt x="186" y="36"/>
                        </a:lnTo>
                        <a:lnTo>
                          <a:pt x="186" y="42"/>
                        </a:lnTo>
                        <a:lnTo>
                          <a:pt x="182" y="50"/>
                        </a:lnTo>
                        <a:lnTo>
                          <a:pt x="178" y="56"/>
                        </a:lnTo>
                        <a:lnTo>
                          <a:pt x="164" y="66"/>
                        </a:lnTo>
                        <a:lnTo>
                          <a:pt x="158" y="66"/>
                        </a:lnTo>
                        <a:lnTo>
                          <a:pt x="152" y="66"/>
                        </a:lnTo>
                        <a:lnTo>
                          <a:pt x="140" y="62"/>
                        </a:lnTo>
                        <a:lnTo>
                          <a:pt x="130" y="54"/>
                        </a:lnTo>
                        <a:lnTo>
                          <a:pt x="122" y="42"/>
                        </a:lnTo>
                        <a:lnTo>
                          <a:pt x="114" y="42"/>
                        </a:lnTo>
                        <a:lnTo>
                          <a:pt x="104" y="42"/>
                        </a:lnTo>
                        <a:lnTo>
                          <a:pt x="84" y="40"/>
                        </a:lnTo>
                        <a:lnTo>
                          <a:pt x="76" y="42"/>
                        </a:lnTo>
                        <a:lnTo>
                          <a:pt x="66" y="42"/>
                        </a:lnTo>
                        <a:lnTo>
                          <a:pt x="64" y="46"/>
                        </a:lnTo>
                        <a:lnTo>
                          <a:pt x="62" y="50"/>
                        </a:lnTo>
                        <a:lnTo>
                          <a:pt x="60" y="54"/>
                        </a:lnTo>
                        <a:lnTo>
                          <a:pt x="56" y="58"/>
                        </a:lnTo>
                        <a:lnTo>
                          <a:pt x="52" y="62"/>
                        </a:lnTo>
                        <a:lnTo>
                          <a:pt x="48" y="62"/>
                        </a:lnTo>
                        <a:lnTo>
                          <a:pt x="42" y="64"/>
                        </a:lnTo>
                        <a:lnTo>
                          <a:pt x="38" y="66"/>
                        </a:lnTo>
                        <a:lnTo>
                          <a:pt x="32" y="66"/>
                        </a:lnTo>
                        <a:lnTo>
                          <a:pt x="28" y="64"/>
                        </a:lnTo>
                        <a:lnTo>
                          <a:pt x="18" y="60"/>
                        </a:lnTo>
                        <a:lnTo>
                          <a:pt x="8" y="52"/>
                        </a:lnTo>
                        <a:lnTo>
                          <a:pt x="2" y="42"/>
                        </a:lnTo>
                        <a:lnTo>
                          <a:pt x="0" y="34"/>
                        </a:lnTo>
                        <a:lnTo>
                          <a:pt x="0" y="26"/>
                        </a:lnTo>
                        <a:lnTo>
                          <a:pt x="4" y="18"/>
                        </a:lnTo>
                        <a:lnTo>
                          <a:pt x="8" y="12"/>
                        </a:lnTo>
                        <a:lnTo>
                          <a:pt x="16" y="6"/>
                        </a:lnTo>
                        <a:lnTo>
                          <a:pt x="26" y="2"/>
                        </a:lnTo>
                        <a:lnTo>
                          <a:pt x="36" y="0"/>
                        </a:lnTo>
                        <a:lnTo>
                          <a:pt x="46" y="2"/>
                        </a:lnTo>
                        <a:lnTo>
                          <a:pt x="50" y="4"/>
                        </a:lnTo>
                        <a:lnTo>
                          <a:pt x="54" y="6"/>
                        </a:lnTo>
                        <a:lnTo>
                          <a:pt x="60"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6" name="Freeform 264"/>
                  <p:cNvSpPr>
                    <a:spLocks/>
                  </p:cNvSpPr>
                  <p:nvPr/>
                </p:nvSpPr>
                <p:spPr bwMode="auto">
                  <a:xfrm>
                    <a:off x="3525" y="2397"/>
                    <a:ext cx="34" cy="38"/>
                  </a:xfrm>
                  <a:custGeom>
                    <a:avLst/>
                    <a:gdLst>
                      <a:gd name="T0" fmla="*/ 32 w 34"/>
                      <a:gd name="T1" fmla="*/ 6 h 38"/>
                      <a:gd name="T2" fmla="*/ 32 w 34"/>
                      <a:gd name="T3" fmla="*/ 6 h 38"/>
                      <a:gd name="T4" fmla="*/ 34 w 34"/>
                      <a:gd name="T5" fmla="*/ 12 h 38"/>
                      <a:gd name="T6" fmla="*/ 34 w 34"/>
                      <a:gd name="T7" fmla="*/ 18 h 38"/>
                      <a:gd name="T8" fmla="*/ 32 w 34"/>
                      <a:gd name="T9" fmla="*/ 30 h 38"/>
                      <a:gd name="T10" fmla="*/ 32 w 34"/>
                      <a:gd name="T11" fmla="*/ 30 h 38"/>
                      <a:gd name="T12" fmla="*/ 28 w 34"/>
                      <a:gd name="T13" fmla="*/ 36 h 38"/>
                      <a:gd name="T14" fmla="*/ 24 w 34"/>
                      <a:gd name="T15" fmla="*/ 38 h 38"/>
                      <a:gd name="T16" fmla="*/ 12 w 34"/>
                      <a:gd name="T17" fmla="*/ 38 h 38"/>
                      <a:gd name="T18" fmla="*/ 12 w 34"/>
                      <a:gd name="T19" fmla="*/ 38 h 38"/>
                      <a:gd name="T20" fmla="*/ 8 w 34"/>
                      <a:gd name="T21" fmla="*/ 34 h 38"/>
                      <a:gd name="T22" fmla="*/ 4 w 34"/>
                      <a:gd name="T23" fmla="*/ 32 h 38"/>
                      <a:gd name="T24" fmla="*/ 0 w 34"/>
                      <a:gd name="T25" fmla="*/ 26 h 38"/>
                      <a:gd name="T26" fmla="*/ 0 w 34"/>
                      <a:gd name="T27" fmla="*/ 22 h 38"/>
                      <a:gd name="T28" fmla="*/ 0 w 34"/>
                      <a:gd name="T29" fmla="*/ 22 h 38"/>
                      <a:gd name="T30" fmla="*/ 0 w 34"/>
                      <a:gd name="T31" fmla="*/ 16 h 38"/>
                      <a:gd name="T32" fmla="*/ 2 w 34"/>
                      <a:gd name="T33" fmla="*/ 10 h 38"/>
                      <a:gd name="T34" fmla="*/ 6 w 34"/>
                      <a:gd name="T35" fmla="*/ 6 h 38"/>
                      <a:gd name="T36" fmla="*/ 10 w 34"/>
                      <a:gd name="T37" fmla="*/ 4 h 38"/>
                      <a:gd name="T38" fmla="*/ 10 w 34"/>
                      <a:gd name="T39" fmla="*/ 4 h 38"/>
                      <a:gd name="T40" fmla="*/ 16 w 34"/>
                      <a:gd name="T41" fmla="*/ 2 h 38"/>
                      <a:gd name="T42" fmla="*/ 22 w 34"/>
                      <a:gd name="T43" fmla="*/ 0 h 38"/>
                      <a:gd name="T44" fmla="*/ 28 w 34"/>
                      <a:gd name="T45" fmla="*/ 2 h 38"/>
                      <a:gd name="T46" fmla="*/ 32 w 34"/>
                      <a:gd name="T47" fmla="*/ 6 h 38"/>
                      <a:gd name="T48" fmla="*/ 32 w 34"/>
                      <a:gd name="T49" fmla="*/ 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8">
                        <a:moveTo>
                          <a:pt x="32" y="6"/>
                        </a:moveTo>
                        <a:lnTo>
                          <a:pt x="32" y="6"/>
                        </a:lnTo>
                        <a:lnTo>
                          <a:pt x="34" y="12"/>
                        </a:lnTo>
                        <a:lnTo>
                          <a:pt x="34" y="18"/>
                        </a:lnTo>
                        <a:lnTo>
                          <a:pt x="32" y="30"/>
                        </a:lnTo>
                        <a:lnTo>
                          <a:pt x="28" y="36"/>
                        </a:lnTo>
                        <a:lnTo>
                          <a:pt x="24" y="38"/>
                        </a:lnTo>
                        <a:lnTo>
                          <a:pt x="12" y="38"/>
                        </a:lnTo>
                        <a:lnTo>
                          <a:pt x="8" y="34"/>
                        </a:lnTo>
                        <a:lnTo>
                          <a:pt x="4" y="32"/>
                        </a:lnTo>
                        <a:lnTo>
                          <a:pt x="0" y="26"/>
                        </a:lnTo>
                        <a:lnTo>
                          <a:pt x="0" y="22"/>
                        </a:lnTo>
                        <a:lnTo>
                          <a:pt x="0" y="16"/>
                        </a:lnTo>
                        <a:lnTo>
                          <a:pt x="2" y="10"/>
                        </a:lnTo>
                        <a:lnTo>
                          <a:pt x="6" y="6"/>
                        </a:lnTo>
                        <a:lnTo>
                          <a:pt x="10" y="4"/>
                        </a:lnTo>
                        <a:lnTo>
                          <a:pt x="16" y="2"/>
                        </a:lnTo>
                        <a:lnTo>
                          <a:pt x="22" y="0"/>
                        </a:lnTo>
                        <a:lnTo>
                          <a:pt x="28" y="2"/>
                        </a:lnTo>
                        <a:lnTo>
                          <a:pt x="3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67" name="Freeform 265"/>
                  <p:cNvSpPr>
                    <a:spLocks/>
                  </p:cNvSpPr>
                  <p:nvPr/>
                </p:nvSpPr>
                <p:spPr bwMode="auto">
                  <a:xfrm>
                    <a:off x="3645" y="2399"/>
                    <a:ext cx="36" cy="36"/>
                  </a:xfrm>
                  <a:custGeom>
                    <a:avLst/>
                    <a:gdLst>
                      <a:gd name="T0" fmla="*/ 32 w 36"/>
                      <a:gd name="T1" fmla="*/ 8 h 36"/>
                      <a:gd name="T2" fmla="*/ 32 w 36"/>
                      <a:gd name="T3" fmla="*/ 8 h 36"/>
                      <a:gd name="T4" fmla="*/ 34 w 36"/>
                      <a:gd name="T5" fmla="*/ 16 h 36"/>
                      <a:gd name="T6" fmla="*/ 36 w 36"/>
                      <a:gd name="T7" fmla="*/ 20 h 36"/>
                      <a:gd name="T8" fmla="*/ 34 w 36"/>
                      <a:gd name="T9" fmla="*/ 24 h 36"/>
                      <a:gd name="T10" fmla="*/ 34 w 36"/>
                      <a:gd name="T11" fmla="*/ 24 h 36"/>
                      <a:gd name="T12" fmla="*/ 30 w 36"/>
                      <a:gd name="T13" fmla="*/ 32 h 36"/>
                      <a:gd name="T14" fmla="*/ 24 w 36"/>
                      <a:gd name="T15" fmla="*/ 36 h 36"/>
                      <a:gd name="T16" fmla="*/ 24 w 36"/>
                      <a:gd name="T17" fmla="*/ 36 h 36"/>
                      <a:gd name="T18" fmla="*/ 18 w 36"/>
                      <a:gd name="T19" fmla="*/ 36 h 36"/>
                      <a:gd name="T20" fmla="*/ 12 w 36"/>
                      <a:gd name="T21" fmla="*/ 34 h 36"/>
                      <a:gd name="T22" fmla="*/ 4 w 36"/>
                      <a:gd name="T23" fmla="*/ 30 h 36"/>
                      <a:gd name="T24" fmla="*/ 4 w 36"/>
                      <a:gd name="T25" fmla="*/ 30 h 36"/>
                      <a:gd name="T26" fmla="*/ 2 w 36"/>
                      <a:gd name="T27" fmla="*/ 24 h 36"/>
                      <a:gd name="T28" fmla="*/ 0 w 36"/>
                      <a:gd name="T29" fmla="*/ 18 h 36"/>
                      <a:gd name="T30" fmla="*/ 2 w 36"/>
                      <a:gd name="T31" fmla="*/ 8 h 36"/>
                      <a:gd name="T32" fmla="*/ 2 w 36"/>
                      <a:gd name="T33" fmla="*/ 8 h 36"/>
                      <a:gd name="T34" fmla="*/ 8 w 36"/>
                      <a:gd name="T35" fmla="*/ 2 h 36"/>
                      <a:gd name="T36" fmla="*/ 18 w 36"/>
                      <a:gd name="T37" fmla="*/ 0 h 36"/>
                      <a:gd name="T38" fmla="*/ 22 w 36"/>
                      <a:gd name="T39" fmla="*/ 0 h 36"/>
                      <a:gd name="T40" fmla="*/ 26 w 36"/>
                      <a:gd name="T41" fmla="*/ 2 h 36"/>
                      <a:gd name="T42" fmla="*/ 30 w 36"/>
                      <a:gd name="T43" fmla="*/ 4 h 36"/>
                      <a:gd name="T44" fmla="*/ 32 w 36"/>
                      <a:gd name="T45" fmla="*/ 8 h 36"/>
                      <a:gd name="T46" fmla="*/ 32 w 36"/>
                      <a:gd name="T47" fmla="*/ 8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6">
                        <a:moveTo>
                          <a:pt x="32" y="8"/>
                        </a:moveTo>
                        <a:lnTo>
                          <a:pt x="32" y="8"/>
                        </a:lnTo>
                        <a:lnTo>
                          <a:pt x="34" y="16"/>
                        </a:lnTo>
                        <a:lnTo>
                          <a:pt x="36" y="20"/>
                        </a:lnTo>
                        <a:lnTo>
                          <a:pt x="34" y="24"/>
                        </a:lnTo>
                        <a:lnTo>
                          <a:pt x="30" y="32"/>
                        </a:lnTo>
                        <a:lnTo>
                          <a:pt x="24" y="36"/>
                        </a:lnTo>
                        <a:lnTo>
                          <a:pt x="18" y="36"/>
                        </a:lnTo>
                        <a:lnTo>
                          <a:pt x="12" y="34"/>
                        </a:lnTo>
                        <a:lnTo>
                          <a:pt x="4" y="30"/>
                        </a:lnTo>
                        <a:lnTo>
                          <a:pt x="2" y="24"/>
                        </a:lnTo>
                        <a:lnTo>
                          <a:pt x="0" y="18"/>
                        </a:lnTo>
                        <a:lnTo>
                          <a:pt x="2" y="8"/>
                        </a:lnTo>
                        <a:lnTo>
                          <a:pt x="8" y="2"/>
                        </a:lnTo>
                        <a:lnTo>
                          <a:pt x="18" y="0"/>
                        </a:lnTo>
                        <a:lnTo>
                          <a:pt x="22" y="0"/>
                        </a:lnTo>
                        <a:lnTo>
                          <a:pt x="26" y="2"/>
                        </a:lnTo>
                        <a:lnTo>
                          <a:pt x="30" y="4"/>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grpSp>
      <p:sp>
        <p:nvSpPr>
          <p:cNvPr id="13316" name="Text Box 270"/>
          <p:cNvSpPr txBox="1">
            <a:spLocks noChangeArrowheads="1"/>
          </p:cNvSpPr>
          <p:nvPr/>
        </p:nvSpPr>
        <p:spPr bwMode="auto">
          <a:xfrm>
            <a:off x="892176" y="1201157"/>
            <a:ext cx="52038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spcAft>
                <a:spcPts val="0"/>
              </a:spcAft>
            </a:pPr>
            <a:r>
              <a:rPr lang="ja-JP" altLang="en-US" sz="2400" b="1" dirty="0">
                <a:solidFill>
                  <a:schemeClr val="bg1"/>
                </a:solidFill>
                <a:latin typeface="Meiryo UI" panose="020B0604030504040204" pitchFamily="50" charset="-128"/>
                <a:ea typeface="Meiryo UI" panose="020B0604030504040204" pitchFamily="50" charset="-128"/>
              </a:rPr>
              <a:t>情報の利用は、業務上必要な範囲に限定すること。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spcAft>
                <a:spcPts val="0"/>
              </a:spcAft>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spcAft>
                <a:spcPts val="0"/>
              </a:spcAft>
            </a:pPr>
            <a:r>
              <a:rPr lang="ja-JP" altLang="en-US" sz="2400" b="1" dirty="0">
                <a:solidFill>
                  <a:schemeClr val="bg1"/>
                </a:solidFill>
                <a:latin typeface="Meiryo UI" panose="020B0604030504040204" pitchFamily="50" charset="-128"/>
                <a:ea typeface="Meiryo UI" panose="020B0604030504040204" pitchFamily="50" charset="-128"/>
              </a:rPr>
              <a:t>情報の取扱いに関する</a:t>
            </a:r>
            <a:r>
              <a:rPr lang="ja-JP" altLang="en-US" sz="2400" b="1" u="sng" dirty="0">
                <a:solidFill>
                  <a:schemeClr val="bg1"/>
                </a:solidFill>
                <a:latin typeface="Meiryo UI" panose="020B0604030504040204" pitchFamily="50" charset="-128"/>
                <a:ea typeface="Meiryo UI" panose="020B0604030504040204" pitchFamily="50" charset="-128"/>
              </a:rPr>
              <a:t>組織のルール</a:t>
            </a:r>
            <a:r>
              <a:rPr lang="ja-JP" altLang="en-US" sz="2400" b="1" dirty="0">
                <a:solidFill>
                  <a:schemeClr val="bg1"/>
                </a:solidFill>
                <a:latin typeface="Meiryo UI" panose="020B0604030504040204" pitchFamily="50" charset="-128"/>
                <a:ea typeface="Meiryo UI" panose="020B0604030504040204" pitchFamily="50" charset="-128"/>
              </a:rPr>
              <a:t>を知って、守ること。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spcAft>
                <a:spcPts val="0"/>
              </a:spcAft>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spcAft>
                <a:spcPts val="0"/>
              </a:spcAft>
            </a:pPr>
            <a:r>
              <a:rPr lang="ja-JP" altLang="en-US" sz="2400" b="1" dirty="0">
                <a:solidFill>
                  <a:schemeClr val="bg1"/>
                </a:solidFill>
                <a:latin typeface="Meiryo UI" panose="020B0604030504040204" pitchFamily="50" charset="-128"/>
                <a:ea typeface="Meiryo UI" panose="020B0604030504040204" pitchFamily="50" charset="-128"/>
              </a:rPr>
              <a:t>格付や取扱制限が不明なら、情報の作成者や入手先に確認又は相談すること。</a:t>
            </a:r>
          </a:p>
          <a:p>
            <a:pPr eaLnBrk="1" hangingPunct="1">
              <a:spcBef>
                <a:spcPct val="0"/>
              </a:spcBef>
              <a:spcAft>
                <a:spcPts val="0"/>
              </a:spcAft>
              <a:buFontTx/>
              <a:buNone/>
            </a:pPr>
            <a:endParaRPr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317" name="Text Box 129"/>
          <p:cNvSpPr txBox="1">
            <a:spLocks noChangeArrowheads="1"/>
          </p:cNvSpPr>
          <p:nvPr/>
        </p:nvSpPr>
        <p:spPr bwMode="auto">
          <a:xfrm>
            <a:off x="4311651" y="2674645"/>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
        <p:nvSpPr>
          <p:cNvPr id="12295" name="Text Box 272"/>
          <p:cNvSpPr txBox="1">
            <a:spLocks noChangeArrowheads="1"/>
          </p:cNvSpPr>
          <p:nvPr/>
        </p:nvSpPr>
        <p:spPr bwMode="auto">
          <a:xfrm>
            <a:off x="1452563" y="8321993"/>
            <a:ext cx="491865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組織のルール：</a:t>
            </a:r>
          </a:p>
          <a:p>
            <a:pPr indent="126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自組織の情報セキュリティ関係規程や所属する組織が定めた個別の運用規程や実施手順等のこと。</a:t>
            </a:r>
            <a:endParaRPr lang="en-US" altLang="ja-JP" sz="900" dirty="0">
              <a:latin typeface="Meiryo UI" panose="020B0604030504040204" pitchFamily="50" charset="-128"/>
              <a:ea typeface="Meiryo UI" panose="020B0604030504040204" pitchFamily="50" charset="-128"/>
            </a:endParaRPr>
          </a:p>
          <a:p>
            <a:pPr indent="126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手順等が分からないときに、すぐに参照できるよう、規程文書の所在を知っておくことも重要です。</a:t>
            </a:r>
          </a:p>
        </p:txBody>
      </p:sp>
      <p:sp>
        <p:nvSpPr>
          <p:cNvPr id="276" name="Rectangle 270"/>
          <p:cNvSpPr>
            <a:spLocks noChangeArrowheads="1"/>
          </p:cNvSpPr>
          <p:nvPr/>
        </p:nvSpPr>
        <p:spPr bwMode="auto">
          <a:xfrm>
            <a:off x="798513" y="7169218"/>
            <a:ext cx="5522913"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buNone/>
            </a:pPr>
            <a:r>
              <a:rPr lang="en-US" altLang="ja-JP" sz="900" dirty="0" err="1">
                <a:latin typeface="Meiryo UI" panose="020B0604030504040204" pitchFamily="50" charset="-128"/>
                <a:ea typeface="Meiryo UI" panose="020B0604030504040204" pitchFamily="50" charset="-128"/>
              </a:rPr>
              <a:t>P24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3.1.1(4) </a:t>
            </a:r>
            <a:r>
              <a:rPr lang="ja-JP" altLang="en-US" sz="900" dirty="0">
                <a:latin typeface="Meiryo UI" panose="020B0604030504040204" pitchFamily="50" charset="-128"/>
                <a:ea typeface="Meiryo UI" panose="020B0604030504040204" pitchFamily="50" charset="-128"/>
              </a:rPr>
              <a:t>情報の利用・保存</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職員等は、利用する情報に明示等された格付及び取扱制限に従い、当該情報を適切に取り扱うこと。</a:t>
            </a:r>
            <a:endParaRPr lang="en-US" altLang="ja-JP" sz="900" dirty="0">
              <a:latin typeface="Meiryo UI" panose="020B0604030504040204" pitchFamily="50" charset="-128"/>
              <a:ea typeface="Meiryo UI" panose="020B0604030504040204" pitchFamily="50" charset="-128"/>
            </a:endParaRPr>
          </a:p>
        </p:txBody>
      </p:sp>
      <p:sp>
        <p:nvSpPr>
          <p:cNvPr id="277" name="Rectangle 270"/>
          <p:cNvSpPr>
            <a:spLocks noChangeArrowheads="1"/>
          </p:cNvSpPr>
          <p:nvPr/>
        </p:nvSpPr>
        <p:spPr bwMode="auto">
          <a:xfrm>
            <a:off x="798513" y="6282953"/>
            <a:ext cx="552291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buNone/>
            </a:pPr>
            <a:r>
              <a:rPr lang="en-US" altLang="ja-JP" sz="900" dirty="0" err="1">
                <a:latin typeface="Meiryo UI" panose="020B0604030504040204" pitchFamily="50" charset="-128"/>
                <a:ea typeface="Meiryo UI" panose="020B0604030504040204" pitchFamily="50" charset="-128"/>
              </a:rPr>
              <a:t>P14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2.2.1(2) </a:t>
            </a:r>
            <a:r>
              <a:rPr lang="ja-JP" altLang="en-US" sz="900" dirty="0">
                <a:latin typeface="Meiryo UI" panose="020B0604030504040204" pitchFamily="50" charset="-128"/>
                <a:ea typeface="Meiryo UI" panose="020B0604030504040204" pitchFamily="50" charset="-128"/>
              </a:rPr>
              <a:t>違反への対処</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職員等は、情報セキュリティ関係規程への重大な違反を知った場合は、情報セキュリティ責任者にその旨を報告すること。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BB4B19-C50D-460C-97BE-474DB3BADFEE}"/>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3446832"/>
            <a:ext cx="5983402" cy="3780000"/>
          </a:xfrm>
          <a:prstGeom prst="rect">
            <a:avLst/>
          </a:prstGeom>
        </p:spPr>
      </p:pic>
      <p:sp>
        <p:nvSpPr>
          <p:cNvPr id="14339" name="Freeform 5"/>
          <p:cNvSpPr>
            <a:spLocks/>
          </p:cNvSpPr>
          <p:nvPr/>
        </p:nvSpPr>
        <p:spPr bwMode="auto">
          <a:xfrm>
            <a:off x="103188" y="1273175"/>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4"/>
                </a:moveTo>
                <a:lnTo>
                  <a:pt x="3624" y="1014"/>
                </a:lnTo>
                <a:lnTo>
                  <a:pt x="3622" y="1032"/>
                </a:lnTo>
                <a:lnTo>
                  <a:pt x="3618" y="1050"/>
                </a:lnTo>
                <a:lnTo>
                  <a:pt x="3608" y="1064"/>
                </a:lnTo>
                <a:lnTo>
                  <a:pt x="3596" y="1078"/>
                </a:lnTo>
                <a:lnTo>
                  <a:pt x="3582" y="1090"/>
                </a:lnTo>
                <a:lnTo>
                  <a:pt x="3566" y="1098"/>
                </a:lnTo>
                <a:lnTo>
                  <a:pt x="3548" y="1102"/>
                </a:lnTo>
                <a:lnTo>
                  <a:pt x="3528" y="1104"/>
                </a:lnTo>
                <a:lnTo>
                  <a:pt x="98" y="1104"/>
                </a:lnTo>
                <a:lnTo>
                  <a:pt x="78" y="1102"/>
                </a:lnTo>
                <a:lnTo>
                  <a:pt x="60" y="1098"/>
                </a:lnTo>
                <a:lnTo>
                  <a:pt x="44" y="1090"/>
                </a:lnTo>
                <a:lnTo>
                  <a:pt x="30" y="1078"/>
                </a:lnTo>
                <a:lnTo>
                  <a:pt x="18" y="1064"/>
                </a:lnTo>
                <a:lnTo>
                  <a:pt x="8" y="1050"/>
                </a:lnTo>
                <a:lnTo>
                  <a:pt x="2" y="1032"/>
                </a:lnTo>
                <a:lnTo>
                  <a:pt x="0" y="1014"/>
                </a:lnTo>
                <a:lnTo>
                  <a:pt x="0" y="92"/>
                </a:lnTo>
                <a:lnTo>
                  <a:pt x="2" y="74"/>
                </a:lnTo>
                <a:lnTo>
                  <a:pt x="8" y="56"/>
                </a:lnTo>
                <a:lnTo>
                  <a:pt x="18" y="40"/>
                </a:lnTo>
                <a:lnTo>
                  <a:pt x="30" y="28"/>
                </a:lnTo>
                <a:lnTo>
                  <a:pt x="44" y="16"/>
                </a:lnTo>
                <a:lnTo>
                  <a:pt x="60" y="8"/>
                </a:lnTo>
                <a:lnTo>
                  <a:pt x="78" y="2"/>
                </a:lnTo>
                <a:lnTo>
                  <a:pt x="98" y="0"/>
                </a:lnTo>
                <a:lnTo>
                  <a:pt x="3528" y="0"/>
                </a:lnTo>
                <a:lnTo>
                  <a:pt x="3548" y="2"/>
                </a:lnTo>
                <a:lnTo>
                  <a:pt x="3566" y="8"/>
                </a:lnTo>
                <a:lnTo>
                  <a:pt x="3582" y="16"/>
                </a:lnTo>
                <a:lnTo>
                  <a:pt x="3596" y="28"/>
                </a:lnTo>
                <a:lnTo>
                  <a:pt x="3608" y="40"/>
                </a:lnTo>
                <a:lnTo>
                  <a:pt x="3618" y="56"/>
                </a:lnTo>
                <a:lnTo>
                  <a:pt x="3622" y="74"/>
                </a:lnTo>
                <a:lnTo>
                  <a:pt x="3624" y="92"/>
                </a:lnTo>
                <a:lnTo>
                  <a:pt x="3624" y="1014"/>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40" name="Freeform 6"/>
          <p:cNvSpPr>
            <a:spLocks/>
          </p:cNvSpPr>
          <p:nvPr/>
        </p:nvSpPr>
        <p:spPr bwMode="auto">
          <a:xfrm>
            <a:off x="0" y="377825"/>
            <a:ext cx="6216650" cy="457200"/>
          </a:xfrm>
          <a:custGeom>
            <a:avLst/>
            <a:gdLst>
              <a:gd name="T0" fmla="*/ 2147483646 w 3916"/>
              <a:gd name="T1" fmla="*/ 0 h 288"/>
              <a:gd name="T2" fmla="*/ 0 w 3916"/>
              <a:gd name="T3" fmla="*/ 0 h 288"/>
              <a:gd name="T4" fmla="*/ 0 w 3916"/>
              <a:gd name="T5" fmla="*/ 2147483646 h 288"/>
              <a:gd name="T6" fmla="*/ 2147483646 w 3916"/>
              <a:gd name="T7" fmla="*/ 2147483646 h 288"/>
              <a:gd name="T8" fmla="*/ 2147483646 w 3916"/>
              <a:gd name="T9" fmla="*/ 2147483646 h 288"/>
              <a:gd name="T10" fmla="*/ 2147483646 w 3916"/>
              <a:gd name="T11" fmla="*/ 2147483646 h 288"/>
              <a:gd name="T12" fmla="*/ 2147483646 w 3916"/>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6" h="288">
                <a:moveTo>
                  <a:pt x="3916" y="0"/>
                </a:moveTo>
                <a:lnTo>
                  <a:pt x="0" y="0"/>
                </a:lnTo>
                <a:lnTo>
                  <a:pt x="0" y="288"/>
                </a:lnTo>
                <a:lnTo>
                  <a:pt x="492" y="288"/>
                </a:lnTo>
                <a:lnTo>
                  <a:pt x="662" y="108"/>
                </a:lnTo>
                <a:lnTo>
                  <a:pt x="3916" y="108"/>
                </a:lnTo>
                <a:lnTo>
                  <a:pt x="3916" y="0"/>
                </a:lnTo>
                <a:close/>
              </a:path>
            </a:pathLst>
          </a:custGeom>
          <a:solidFill>
            <a:srgbClr val="E4AA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4341" name="Group 7"/>
          <p:cNvGrpSpPr>
            <a:grpSpLocks/>
          </p:cNvGrpSpPr>
          <p:nvPr/>
        </p:nvGrpSpPr>
        <p:grpSpPr bwMode="auto">
          <a:xfrm>
            <a:off x="4989513" y="2740025"/>
            <a:ext cx="733425" cy="809625"/>
            <a:chOff x="3143" y="1726"/>
            <a:chExt cx="462" cy="510"/>
          </a:xfrm>
        </p:grpSpPr>
        <p:sp>
          <p:nvSpPr>
            <p:cNvPr id="14457" name="Freeform 8"/>
            <p:cNvSpPr>
              <a:spLocks/>
            </p:cNvSpPr>
            <p:nvPr/>
          </p:nvSpPr>
          <p:spPr bwMode="auto">
            <a:xfrm>
              <a:off x="3257" y="1726"/>
              <a:ext cx="348" cy="348"/>
            </a:xfrm>
            <a:custGeom>
              <a:avLst/>
              <a:gdLst>
                <a:gd name="T0" fmla="*/ 348 w 348"/>
                <a:gd name="T1" fmla="*/ 174 h 348"/>
                <a:gd name="T2" fmla="*/ 346 w 348"/>
                <a:gd name="T3" fmla="*/ 210 h 348"/>
                <a:gd name="T4" fmla="*/ 336 w 348"/>
                <a:gd name="T5" fmla="*/ 242 h 348"/>
                <a:gd name="T6" fmla="*/ 320 w 348"/>
                <a:gd name="T7" fmla="*/ 272 h 348"/>
                <a:gd name="T8" fmla="*/ 298 w 348"/>
                <a:gd name="T9" fmla="*/ 298 h 348"/>
                <a:gd name="T10" fmla="*/ 272 w 348"/>
                <a:gd name="T11" fmla="*/ 320 h 348"/>
                <a:gd name="T12" fmla="*/ 242 w 348"/>
                <a:gd name="T13" fmla="*/ 336 h 348"/>
                <a:gd name="T14" fmla="*/ 210 w 348"/>
                <a:gd name="T15" fmla="*/ 346 h 348"/>
                <a:gd name="T16" fmla="*/ 174 w 348"/>
                <a:gd name="T17" fmla="*/ 348 h 348"/>
                <a:gd name="T18" fmla="*/ 156 w 348"/>
                <a:gd name="T19" fmla="*/ 348 h 348"/>
                <a:gd name="T20" fmla="*/ 124 w 348"/>
                <a:gd name="T21" fmla="*/ 340 h 348"/>
                <a:gd name="T22" fmla="*/ 92 w 348"/>
                <a:gd name="T23" fmla="*/ 328 h 348"/>
                <a:gd name="T24" fmla="*/ 64 w 348"/>
                <a:gd name="T25" fmla="*/ 310 h 348"/>
                <a:gd name="T26" fmla="*/ 40 w 348"/>
                <a:gd name="T27" fmla="*/ 286 h 348"/>
                <a:gd name="T28" fmla="*/ 22 w 348"/>
                <a:gd name="T29" fmla="*/ 258 h 348"/>
                <a:gd name="T30" fmla="*/ 8 w 348"/>
                <a:gd name="T31" fmla="*/ 226 h 348"/>
                <a:gd name="T32" fmla="*/ 2 w 348"/>
                <a:gd name="T33" fmla="*/ 192 h 348"/>
                <a:gd name="T34" fmla="*/ 0 w 348"/>
                <a:gd name="T35" fmla="*/ 174 h 348"/>
                <a:gd name="T36" fmla="*/ 4 w 348"/>
                <a:gd name="T37" fmla="*/ 140 h 348"/>
                <a:gd name="T38" fmla="*/ 14 w 348"/>
                <a:gd name="T39" fmla="*/ 108 h 348"/>
                <a:gd name="T40" fmla="*/ 30 w 348"/>
                <a:gd name="T41" fmla="*/ 78 h 348"/>
                <a:gd name="T42" fmla="*/ 52 w 348"/>
                <a:gd name="T43" fmla="*/ 52 h 348"/>
                <a:gd name="T44" fmla="*/ 78 w 348"/>
                <a:gd name="T45" fmla="*/ 30 h 348"/>
                <a:gd name="T46" fmla="*/ 108 w 348"/>
                <a:gd name="T47" fmla="*/ 14 h 348"/>
                <a:gd name="T48" fmla="*/ 140 w 348"/>
                <a:gd name="T49" fmla="*/ 4 h 348"/>
                <a:gd name="T50" fmla="*/ 174 w 348"/>
                <a:gd name="T51" fmla="*/ 0 h 348"/>
                <a:gd name="T52" fmla="*/ 192 w 348"/>
                <a:gd name="T53" fmla="*/ 2 h 348"/>
                <a:gd name="T54" fmla="*/ 226 w 348"/>
                <a:gd name="T55" fmla="*/ 8 h 348"/>
                <a:gd name="T56" fmla="*/ 258 w 348"/>
                <a:gd name="T57" fmla="*/ 22 h 348"/>
                <a:gd name="T58" fmla="*/ 286 w 348"/>
                <a:gd name="T59" fmla="*/ 40 h 348"/>
                <a:gd name="T60" fmla="*/ 310 w 348"/>
                <a:gd name="T61" fmla="*/ 64 h 348"/>
                <a:gd name="T62" fmla="*/ 328 w 348"/>
                <a:gd name="T63" fmla="*/ 92 h 348"/>
                <a:gd name="T64" fmla="*/ 340 w 348"/>
                <a:gd name="T65" fmla="*/ 124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10"/>
                  </a:lnTo>
                  <a:lnTo>
                    <a:pt x="340" y="226"/>
                  </a:lnTo>
                  <a:lnTo>
                    <a:pt x="336" y="242"/>
                  </a:lnTo>
                  <a:lnTo>
                    <a:pt x="328" y="258"/>
                  </a:lnTo>
                  <a:lnTo>
                    <a:pt x="320" y="272"/>
                  </a:lnTo>
                  <a:lnTo>
                    <a:pt x="310" y="286"/>
                  </a:lnTo>
                  <a:lnTo>
                    <a:pt x="298" y="298"/>
                  </a:lnTo>
                  <a:lnTo>
                    <a:pt x="286" y="310"/>
                  </a:lnTo>
                  <a:lnTo>
                    <a:pt x="272" y="320"/>
                  </a:lnTo>
                  <a:lnTo>
                    <a:pt x="258" y="328"/>
                  </a:lnTo>
                  <a:lnTo>
                    <a:pt x="242" y="336"/>
                  </a:lnTo>
                  <a:lnTo>
                    <a:pt x="226" y="340"/>
                  </a:lnTo>
                  <a:lnTo>
                    <a:pt x="210" y="346"/>
                  </a:lnTo>
                  <a:lnTo>
                    <a:pt x="192" y="348"/>
                  </a:lnTo>
                  <a:lnTo>
                    <a:pt x="174" y="348"/>
                  </a:lnTo>
                  <a:lnTo>
                    <a:pt x="156" y="348"/>
                  </a:lnTo>
                  <a:lnTo>
                    <a:pt x="140" y="346"/>
                  </a:lnTo>
                  <a:lnTo>
                    <a:pt x="124" y="340"/>
                  </a:lnTo>
                  <a:lnTo>
                    <a:pt x="108" y="336"/>
                  </a:lnTo>
                  <a:lnTo>
                    <a:pt x="92" y="328"/>
                  </a:lnTo>
                  <a:lnTo>
                    <a:pt x="78" y="320"/>
                  </a:lnTo>
                  <a:lnTo>
                    <a:pt x="64" y="310"/>
                  </a:lnTo>
                  <a:lnTo>
                    <a:pt x="52" y="298"/>
                  </a:lnTo>
                  <a:lnTo>
                    <a:pt x="40" y="286"/>
                  </a:lnTo>
                  <a:lnTo>
                    <a:pt x="30" y="272"/>
                  </a:lnTo>
                  <a:lnTo>
                    <a:pt x="22" y="258"/>
                  </a:lnTo>
                  <a:lnTo>
                    <a:pt x="14" y="242"/>
                  </a:lnTo>
                  <a:lnTo>
                    <a:pt x="8" y="226"/>
                  </a:lnTo>
                  <a:lnTo>
                    <a:pt x="4" y="210"/>
                  </a:lnTo>
                  <a:lnTo>
                    <a:pt x="2" y="192"/>
                  </a:lnTo>
                  <a:lnTo>
                    <a:pt x="0" y="174"/>
                  </a:lnTo>
                  <a:lnTo>
                    <a:pt x="2" y="156"/>
                  </a:lnTo>
                  <a:lnTo>
                    <a:pt x="4" y="140"/>
                  </a:lnTo>
                  <a:lnTo>
                    <a:pt x="8" y="124"/>
                  </a:lnTo>
                  <a:lnTo>
                    <a:pt x="14" y="108"/>
                  </a:lnTo>
                  <a:lnTo>
                    <a:pt x="22" y="92"/>
                  </a:lnTo>
                  <a:lnTo>
                    <a:pt x="30" y="78"/>
                  </a:lnTo>
                  <a:lnTo>
                    <a:pt x="40" y="64"/>
                  </a:lnTo>
                  <a:lnTo>
                    <a:pt x="52" y="52"/>
                  </a:lnTo>
                  <a:lnTo>
                    <a:pt x="64" y="40"/>
                  </a:lnTo>
                  <a:lnTo>
                    <a:pt x="78" y="30"/>
                  </a:lnTo>
                  <a:lnTo>
                    <a:pt x="92" y="22"/>
                  </a:lnTo>
                  <a:lnTo>
                    <a:pt x="108" y="14"/>
                  </a:lnTo>
                  <a:lnTo>
                    <a:pt x="124" y="8"/>
                  </a:lnTo>
                  <a:lnTo>
                    <a:pt x="140" y="4"/>
                  </a:lnTo>
                  <a:lnTo>
                    <a:pt x="156" y="2"/>
                  </a:lnTo>
                  <a:lnTo>
                    <a:pt x="174" y="0"/>
                  </a:lnTo>
                  <a:lnTo>
                    <a:pt x="192" y="2"/>
                  </a:lnTo>
                  <a:lnTo>
                    <a:pt x="210" y="4"/>
                  </a:lnTo>
                  <a:lnTo>
                    <a:pt x="226" y="8"/>
                  </a:lnTo>
                  <a:lnTo>
                    <a:pt x="242" y="14"/>
                  </a:lnTo>
                  <a:lnTo>
                    <a:pt x="258" y="22"/>
                  </a:lnTo>
                  <a:lnTo>
                    <a:pt x="272" y="30"/>
                  </a:lnTo>
                  <a:lnTo>
                    <a:pt x="286" y="40"/>
                  </a:lnTo>
                  <a:lnTo>
                    <a:pt x="298" y="52"/>
                  </a:lnTo>
                  <a:lnTo>
                    <a:pt x="310" y="64"/>
                  </a:lnTo>
                  <a:lnTo>
                    <a:pt x="320" y="78"/>
                  </a:lnTo>
                  <a:lnTo>
                    <a:pt x="328" y="92"/>
                  </a:lnTo>
                  <a:lnTo>
                    <a:pt x="336" y="108"/>
                  </a:lnTo>
                  <a:lnTo>
                    <a:pt x="340" y="124"/>
                  </a:lnTo>
                  <a:lnTo>
                    <a:pt x="346" y="140"/>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58" name="Freeform 9"/>
            <p:cNvSpPr>
              <a:spLocks/>
            </p:cNvSpPr>
            <p:nvPr/>
          </p:nvSpPr>
          <p:spPr bwMode="auto">
            <a:xfrm>
              <a:off x="3143" y="2080"/>
              <a:ext cx="156" cy="156"/>
            </a:xfrm>
            <a:custGeom>
              <a:avLst/>
              <a:gdLst>
                <a:gd name="T0" fmla="*/ 156 w 156"/>
                <a:gd name="T1" fmla="*/ 78 h 156"/>
                <a:gd name="T2" fmla="*/ 156 w 156"/>
                <a:gd name="T3" fmla="*/ 78 h 156"/>
                <a:gd name="T4" fmla="*/ 156 w 156"/>
                <a:gd name="T5" fmla="*/ 94 h 156"/>
                <a:gd name="T6" fmla="*/ 150 w 156"/>
                <a:gd name="T7" fmla="*/ 110 h 156"/>
                <a:gd name="T8" fmla="*/ 144 w 156"/>
                <a:gd name="T9" fmla="*/ 122 h 156"/>
                <a:gd name="T10" fmla="*/ 134 w 156"/>
                <a:gd name="T11" fmla="*/ 134 h 156"/>
                <a:gd name="T12" fmla="*/ 122 w 156"/>
                <a:gd name="T13" fmla="*/ 144 h 156"/>
                <a:gd name="T14" fmla="*/ 110 w 156"/>
                <a:gd name="T15" fmla="*/ 150 h 156"/>
                <a:gd name="T16" fmla="*/ 94 w 156"/>
                <a:gd name="T17" fmla="*/ 156 h 156"/>
                <a:gd name="T18" fmla="*/ 78 w 156"/>
                <a:gd name="T19" fmla="*/ 156 h 156"/>
                <a:gd name="T20" fmla="*/ 78 w 156"/>
                <a:gd name="T21" fmla="*/ 156 h 156"/>
                <a:gd name="T22" fmla="*/ 64 w 156"/>
                <a:gd name="T23" fmla="*/ 156 h 156"/>
                <a:gd name="T24" fmla="*/ 48 w 156"/>
                <a:gd name="T25" fmla="*/ 150 h 156"/>
                <a:gd name="T26" fmla="*/ 36 w 156"/>
                <a:gd name="T27" fmla="*/ 144 h 156"/>
                <a:gd name="T28" fmla="*/ 24 w 156"/>
                <a:gd name="T29" fmla="*/ 134 h 156"/>
                <a:gd name="T30" fmla="*/ 14 w 156"/>
                <a:gd name="T31" fmla="*/ 122 h 156"/>
                <a:gd name="T32" fmla="*/ 6 w 156"/>
                <a:gd name="T33" fmla="*/ 110 h 156"/>
                <a:gd name="T34" fmla="*/ 2 w 156"/>
                <a:gd name="T35" fmla="*/ 94 h 156"/>
                <a:gd name="T36" fmla="*/ 0 w 156"/>
                <a:gd name="T37" fmla="*/ 78 h 156"/>
                <a:gd name="T38" fmla="*/ 0 w 156"/>
                <a:gd name="T39" fmla="*/ 78 h 156"/>
                <a:gd name="T40" fmla="*/ 2 w 156"/>
                <a:gd name="T41" fmla="*/ 64 h 156"/>
                <a:gd name="T42" fmla="*/ 6 w 156"/>
                <a:gd name="T43" fmla="*/ 48 h 156"/>
                <a:gd name="T44" fmla="*/ 14 w 156"/>
                <a:gd name="T45" fmla="*/ 36 h 156"/>
                <a:gd name="T46" fmla="*/ 24 w 156"/>
                <a:gd name="T47" fmla="*/ 24 h 156"/>
                <a:gd name="T48" fmla="*/ 36 w 156"/>
                <a:gd name="T49" fmla="*/ 14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4 h 156"/>
                <a:gd name="T64" fmla="*/ 134 w 156"/>
                <a:gd name="T65" fmla="*/ 24 h 156"/>
                <a:gd name="T66" fmla="*/ 144 w 156"/>
                <a:gd name="T67" fmla="*/ 36 h 156"/>
                <a:gd name="T68" fmla="*/ 150 w 156"/>
                <a:gd name="T69" fmla="*/ 48 h 156"/>
                <a:gd name="T70" fmla="*/ 156 w 156"/>
                <a:gd name="T71" fmla="*/ 64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10"/>
                  </a:lnTo>
                  <a:lnTo>
                    <a:pt x="144" y="122"/>
                  </a:lnTo>
                  <a:lnTo>
                    <a:pt x="134" y="134"/>
                  </a:lnTo>
                  <a:lnTo>
                    <a:pt x="122" y="144"/>
                  </a:lnTo>
                  <a:lnTo>
                    <a:pt x="110" y="150"/>
                  </a:lnTo>
                  <a:lnTo>
                    <a:pt x="94" y="156"/>
                  </a:lnTo>
                  <a:lnTo>
                    <a:pt x="78" y="156"/>
                  </a:lnTo>
                  <a:lnTo>
                    <a:pt x="64" y="156"/>
                  </a:lnTo>
                  <a:lnTo>
                    <a:pt x="48" y="150"/>
                  </a:lnTo>
                  <a:lnTo>
                    <a:pt x="36" y="144"/>
                  </a:lnTo>
                  <a:lnTo>
                    <a:pt x="24" y="134"/>
                  </a:lnTo>
                  <a:lnTo>
                    <a:pt x="14" y="122"/>
                  </a:lnTo>
                  <a:lnTo>
                    <a:pt x="6" y="110"/>
                  </a:lnTo>
                  <a:lnTo>
                    <a:pt x="2" y="94"/>
                  </a:lnTo>
                  <a:lnTo>
                    <a:pt x="0" y="78"/>
                  </a:lnTo>
                  <a:lnTo>
                    <a:pt x="2" y="64"/>
                  </a:lnTo>
                  <a:lnTo>
                    <a:pt x="6" y="48"/>
                  </a:lnTo>
                  <a:lnTo>
                    <a:pt x="14" y="36"/>
                  </a:lnTo>
                  <a:lnTo>
                    <a:pt x="24" y="24"/>
                  </a:lnTo>
                  <a:lnTo>
                    <a:pt x="36" y="14"/>
                  </a:lnTo>
                  <a:lnTo>
                    <a:pt x="48" y="6"/>
                  </a:lnTo>
                  <a:lnTo>
                    <a:pt x="64" y="2"/>
                  </a:lnTo>
                  <a:lnTo>
                    <a:pt x="78" y="0"/>
                  </a:lnTo>
                  <a:lnTo>
                    <a:pt x="94" y="2"/>
                  </a:lnTo>
                  <a:lnTo>
                    <a:pt x="110" y="6"/>
                  </a:lnTo>
                  <a:lnTo>
                    <a:pt x="122" y="14"/>
                  </a:lnTo>
                  <a:lnTo>
                    <a:pt x="134" y="24"/>
                  </a:lnTo>
                  <a:lnTo>
                    <a:pt x="144" y="36"/>
                  </a:lnTo>
                  <a:lnTo>
                    <a:pt x="150" y="48"/>
                  </a:lnTo>
                  <a:lnTo>
                    <a:pt x="156" y="64"/>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4342" name="Group 10"/>
          <p:cNvGrpSpPr>
            <a:grpSpLocks/>
          </p:cNvGrpSpPr>
          <p:nvPr/>
        </p:nvGrpSpPr>
        <p:grpSpPr bwMode="auto">
          <a:xfrm>
            <a:off x="4446588" y="800100"/>
            <a:ext cx="1247775" cy="673100"/>
            <a:chOff x="2801" y="504"/>
            <a:chExt cx="786" cy="424"/>
          </a:xfrm>
        </p:grpSpPr>
        <p:sp>
          <p:nvSpPr>
            <p:cNvPr id="14420" name="Freeform 11"/>
            <p:cNvSpPr>
              <a:spLocks/>
            </p:cNvSpPr>
            <p:nvPr/>
          </p:nvSpPr>
          <p:spPr bwMode="auto">
            <a:xfrm>
              <a:off x="2887" y="504"/>
              <a:ext cx="374" cy="412"/>
            </a:xfrm>
            <a:custGeom>
              <a:avLst/>
              <a:gdLst>
                <a:gd name="T0" fmla="*/ 262 w 374"/>
                <a:gd name="T1" fmla="*/ 26 h 412"/>
                <a:gd name="T2" fmla="*/ 298 w 374"/>
                <a:gd name="T3" fmla="*/ 24 h 412"/>
                <a:gd name="T4" fmla="*/ 318 w 374"/>
                <a:gd name="T5" fmla="*/ 38 h 412"/>
                <a:gd name="T6" fmla="*/ 330 w 374"/>
                <a:gd name="T7" fmla="*/ 60 h 412"/>
                <a:gd name="T8" fmla="*/ 350 w 374"/>
                <a:gd name="T9" fmla="*/ 56 h 412"/>
                <a:gd name="T10" fmla="*/ 370 w 374"/>
                <a:gd name="T11" fmla="*/ 64 h 412"/>
                <a:gd name="T12" fmla="*/ 374 w 374"/>
                <a:gd name="T13" fmla="*/ 70 h 412"/>
                <a:gd name="T14" fmla="*/ 370 w 374"/>
                <a:gd name="T15" fmla="*/ 80 h 412"/>
                <a:gd name="T16" fmla="*/ 350 w 374"/>
                <a:gd name="T17" fmla="*/ 92 h 412"/>
                <a:gd name="T18" fmla="*/ 340 w 374"/>
                <a:gd name="T19" fmla="*/ 94 h 412"/>
                <a:gd name="T20" fmla="*/ 342 w 374"/>
                <a:gd name="T21" fmla="*/ 100 h 412"/>
                <a:gd name="T22" fmla="*/ 366 w 374"/>
                <a:gd name="T23" fmla="*/ 172 h 412"/>
                <a:gd name="T24" fmla="*/ 364 w 374"/>
                <a:gd name="T25" fmla="*/ 200 h 412"/>
                <a:gd name="T26" fmla="*/ 340 w 374"/>
                <a:gd name="T27" fmla="*/ 238 h 412"/>
                <a:gd name="T28" fmla="*/ 328 w 374"/>
                <a:gd name="T29" fmla="*/ 246 h 412"/>
                <a:gd name="T30" fmla="*/ 354 w 374"/>
                <a:gd name="T31" fmla="*/ 254 h 412"/>
                <a:gd name="T32" fmla="*/ 364 w 374"/>
                <a:gd name="T33" fmla="*/ 268 h 412"/>
                <a:gd name="T34" fmla="*/ 362 w 374"/>
                <a:gd name="T35" fmla="*/ 278 h 412"/>
                <a:gd name="T36" fmla="*/ 348 w 374"/>
                <a:gd name="T37" fmla="*/ 286 h 412"/>
                <a:gd name="T38" fmla="*/ 312 w 374"/>
                <a:gd name="T39" fmla="*/ 288 h 412"/>
                <a:gd name="T40" fmla="*/ 304 w 374"/>
                <a:gd name="T41" fmla="*/ 302 h 412"/>
                <a:gd name="T42" fmla="*/ 292 w 374"/>
                <a:gd name="T43" fmla="*/ 316 h 412"/>
                <a:gd name="T44" fmla="*/ 280 w 374"/>
                <a:gd name="T45" fmla="*/ 348 h 412"/>
                <a:gd name="T46" fmla="*/ 308 w 374"/>
                <a:gd name="T47" fmla="*/ 366 h 412"/>
                <a:gd name="T48" fmla="*/ 348 w 374"/>
                <a:gd name="T49" fmla="*/ 372 h 412"/>
                <a:gd name="T50" fmla="*/ 354 w 374"/>
                <a:gd name="T51" fmla="*/ 374 h 412"/>
                <a:gd name="T52" fmla="*/ 356 w 374"/>
                <a:gd name="T53" fmla="*/ 380 h 412"/>
                <a:gd name="T54" fmla="*/ 346 w 374"/>
                <a:gd name="T55" fmla="*/ 400 h 412"/>
                <a:gd name="T56" fmla="*/ 336 w 374"/>
                <a:gd name="T57" fmla="*/ 412 h 412"/>
                <a:gd name="T58" fmla="*/ 326 w 374"/>
                <a:gd name="T59" fmla="*/ 406 h 412"/>
                <a:gd name="T60" fmla="*/ 294 w 374"/>
                <a:gd name="T61" fmla="*/ 398 h 412"/>
                <a:gd name="T62" fmla="*/ 238 w 374"/>
                <a:gd name="T63" fmla="*/ 380 h 412"/>
                <a:gd name="T64" fmla="*/ 220 w 374"/>
                <a:gd name="T65" fmla="*/ 372 h 412"/>
                <a:gd name="T66" fmla="*/ 212 w 374"/>
                <a:gd name="T67" fmla="*/ 392 h 412"/>
                <a:gd name="T68" fmla="*/ 208 w 374"/>
                <a:gd name="T69" fmla="*/ 402 h 412"/>
                <a:gd name="T70" fmla="*/ 198 w 374"/>
                <a:gd name="T71" fmla="*/ 406 h 412"/>
                <a:gd name="T72" fmla="*/ 136 w 374"/>
                <a:gd name="T73" fmla="*/ 388 h 412"/>
                <a:gd name="T74" fmla="*/ 126 w 374"/>
                <a:gd name="T75" fmla="*/ 400 h 412"/>
                <a:gd name="T76" fmla="*/ 118 w 374"/>
                <a:gd name="T77" fmla="*/ 402 h 412"/>
                <a:gd name="T78" fmla="*/ 120 w 374"/>
                <a:gd name="T79" fmla="*/ 380 h 412"/>
                <a:gd name="T80" fmla="*/ 132 w 374"/>
                <a:gd name="T81" fmla="*/ 360 h 412"/>
                <a:gd name="T82" fmla="*/ 142 w 374"/>
                <a:gd name="T83" fmla="*/ 362 h 412"/>
                <a:gd name="T84" fmla="*/ 170 w 374"/>
                <a:gd name="T85" fmla="*/ 374 h 412"/>
                <a:gd name="T86" fmla="*/ 174 w 374"/>
                <a:gd name="T87" fmla="*/ 336 h 412"/>
                <a:gd name="T88" fmla="*/ 172 w 374"/>
                <a:gd name="T89" fmla="*/ 328 h 412"/>
                <a:gd name="T90" fmla="*/ 174 w 374"/>
                <a:gd name="T91" fmla="*/ 320 h 412"/>
                <a:gd name="T92" fmla="*/ 184 w 374"/>
                <a:gd name="T93" fmla="*/ 298 h 412"/>
                <a:gd name="T94" fmla="*/ 100 w 374"/>
                <a:gd name="T95" fmla="*/ 280 h 412"/>
                <a:gd name="T96" fmla="*/ 62 w 374"/>
                <a:gd name="T97" fmla="*/ 260 h 412"/>
                <a:gd name="T98" fmla="*/ 26 w 374"/>
                <a:gd name="T99" fmla="*/ 232 h 412"/>
                <a:gd name="T100" fmla="*/ 8 w 374"/>
                <a:gd name="T101" fmla="*/ 206 h 412"/>
                <a:gd name="T102" fmla="*/ 0 w 374"/>
                <a:gd name="T103" fmla="*/ 152 h 412"/>
                <a:gd name="T104" fmla="*/ 14 w 374"/>
                <a:gd name="T105" fmla="*/ 100 h 412"/>
                <a:gd name="T106" fmla="*/ 44 w 374"/>
                <a:gd name="T107" fmla="*/ 56 h 412"/>
                <a:gd name="T108" fmla="*/ 98 w 374"/>
                <a:gd name="T109" fmla="*/ 18 h 412"/>
                <a:gd name="T110" fmla="*/ 142 w 374"/>
                <a:gd name="T111" fmla="*/ 2 h 412"/>
                <a:gd name="T112" fmla="*/ 184 w 374"/>
                <a:gd name="T113" fmla="*/ 2 h 412"/>
                <a:gd name="T114" fmla="*/ 232 w 374"/>
                <a:gd name="T115" fmla="*/ 14 h 412"/>
                <a:gd name="T116" fmla="*/ 250 w 374"/>
                <a:gd name="T117" fmla="*/ 32 h 4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2">
                  <a:moveTo>
                    <a:pt x="250" y="32"/>
                  </a:moveTo>
                  <a:lnTo>
                    <a:pt x="250" y="32"/>
                  </a:lnTo>
                  <a:lnTo>
                    <a:pt x="262" y="26"/>
                  </a:lnTo>
                  <a:lnTo>
                    <a:pt x="274" y="24"/>
                  </a:lnTo>
                  <a:lnTo>
                    <a:pt x="286" y="22"/>
                  </a:lnTo>
                  <a:lnTo>
                    <a:pt x="298" y="24"/>
                  </a:lnTo>
                  <a:lnTo>
                    <a:pt x="310" y="30"/>
                  </a:lnTo>
                  <a:lnTo>
                    <a:pt x="318" y="38"/>
                  </a:lnTo>
                  <a:lnTo>
                    <a:pt x="326" y="48"/>
                  </a:lnTo>
                  <a:lnTo>
                    <a:pt x="328" y="60"/>
                  </a:lnTo>
                  <a:lnTo>
                    <a:pt x="330" y="60"/>
                  </a:lnTo>
                  <a:lnTo>
                    <a:pt x="340" y="58"/>
                  </a:lnTo>
                  <a:lnTo>
                    <a:pt x="350" y="56"/>
                  </a:lnTo>
                  <a:lnTo>
                    <a:pt x="362" y="58"/>
                  </a:lnTo>
                  <a:lnTo>
                    <a:pt x="366" y="60"/>
                  </a:lnTo>
                  <a:lnTo>
                    <a:pt x="370" y="64"/>
                  </a:lnTo>
                  <a:lnTo>
                    <a:pt x="372" y="66"/>
                  </a:lnTo>
                  <a:lnTo>
                    <a:pt x="374" y="70"/>
                  </a:lnTo>
                  <a:lnTo>
                    <a:pt x="372" y="76"/>
                  </a:lnTo>
                  <a:lnTo>
                    <a:pt x="370" y="80"/>
                  </a:lnTo>
                  <a:lnTo>
                    <a:pt x="368" y="84"/>
                  </a:lnTo>
                  <a:lnTo>
                    <a:pt x="360" y="88"/>
                  </a:lnTo>
                  <a:lnTo>
                    <a:pt x="350" y="92"/>
                  </a:lnTo>
                  <a:lnTo>
                    <a:pt x="340" y="92"/>
                  </a:lnTo>
                  <a:lnTo>
                    <a:pt x="340" y="94"/>
                  </a:lnTo>
                  <a:lnTo>
                    <a:pt x="340" y="96"/>
                  </a:lnTo>
                  <a:lnTo>
                    <a:pt x="342" y="100"/>
                  </a:lnTo>
                  <a:lnTo>
                    <a:pt x="352" y="122"/>
                  </a:lnTo>
                  <a:lnTo>
                    <a:pt x="362" y="148"/>
                  </a:lnTo>
                  <a:lnTo>
                    <a:pt x="366" y="172"/>
                  </a:lnTo>
                  <a:lnTo>
                    <a:pt x="366" y="186"/>
                  </a:lnTo>
                  <a:lnTo>
                    <a:pt x="364" y="200"/>
                  </a:lnTo>
                  <a:lnTo>
                    <a:pt x="360" y="212"/>
                  </a:lnTo>
                  <a:lnTo>
                    <a:pt x="352" y="226"/>
                  </a:lnTo>
                  <a:lnTo>
                    <a:pt x="340" y="238"/>
                  </a:lnTo>
                  <a:lnTo>
                    <a:pt x="334" y="242"/>
                  </a:lnTo>
                  <a:lnTo>
                    <a:pt x="328" y="246"/>
                  </a:lnTo>
                  <a:lnTo>
                    <a:pt x="338" y="246"/>
                  </a:lnTo>
                  <a:lnTo>
                    <a:pt x="346" y="250"/>
                  </a:lnTo>
                  <a:lnTo>
                    <a:pt x="354" y="254"/>
                  </a:lnTo>
                  <a:lnTo>
                    <a:pt x="360" y="260"/>
                  </a:lnTo>
                  <a:lnTo>
                    <a:pt x="364" y="268"/>
                  </a:lnTo>
                  <a:lnTo>
                    <a:pt x="364" y="274"/>
                  </a:lnTo>
                  <a:lnTo>
                    <a:pt x="362" y="278"/>
                  </a:lnTo>
                  <a:lnTo>
                    <a:pt x="358" y="282"/>
                  </a:lnTo>
                  <a:lnTo>
                    <a:pt x="354" y="286"/>
                  </a:lnTo>
                  <a:lnTo>
                    <a:pt x="348" y="286"/>
                  </a:lnTo>
                  <a:lnTo>
                    <a:pt x="342" y="286"/>
                  </a:lnTo>
                  <a:lnTo>
                    <a:pt x="326" y="278"/>
                  </a:lnTo>
                  <a:lnTo>
                    <a:pt x="312" y="288"/>
                  </a:lnTo>
                  <a:lnTo>
                    <a:pt x="308" y="296"/>
                  </a:lnTo>
                  <a:lnTo>
                    <a:pt x="304" y="302"/>
                  </a:lnTo>
                  <a:lnTo>
                    <a:pt x="300" y="310"/>
                  </a:lnTo>
                  <a:lnTo>
                    <a:pt x="292" y="316"/>
                  </a:lnTo>
                  <a:lnTo>
                    <a:pt x="288" y="322"/>
                  </a:lnTo>
                  <a:lnTo>
                    <a:pt x="286" y="330"/>
                  </a:lnTo>
                  <a:lnTo>
                    <a:pt x="280" y="348"/>
                  </a:lnTo>
                  <a:lnTo>
                    <a:pt x="280" y="350"/>
                  </a:lnTo>
                  <a:lnTo>
                    <a:pt x="308" y="366"/>
                  </a:lnTo>
                  <a:lnTo>
                    <a:pt x="336" y="384"/>
                  </a:lnTo>
                  <a:lnTo>
                    <a:pt x="338" y="384"/>
                  </a:lnTo>
                  <a:lnTo>
                    <a:pt x="348" y="372"/>
                  </a:lnTo>
                  <a:lnTo>
                    <a:pt x="350" y="372"/>
                  </a:lnTo>
                  <a:lnTo>
                    <a:pt x="354" y="374"/>
                  </a:lnTo>
                  <a:lnTo>
                    <a:pt x="356" y="376"/>
                  </a:lnTo>
                  <a:lnTo>
                    <a:pt x="356" y="380"/>
                  </a:lnTo>
                  <a:lnTo>
                    <a:pt x="354" y="386"/>
                  </a:lnTo>
                  <a:lnTo>
                    <a:pt x="346" y="400"/>
                  </a:lnTo>
                  <a:lnTo>
                    <a:pt x="342" y="406"/>
                  </a:lnTo>
                  <a:lnTo>
                    <a:pt x="340" y="410"/>
                  </a:lnTo>
                  <a:lnTo>
                    <a:pt x="336" y="412"/>
                  </a:lnTo>
                  <a:lnTo>
                    <a:pt x="330" y="408"/>
                  </a:lnTo>
                  <a:lnTo>
                    <a:pt x="326" y="406"/>
                  </a:lnTo>
                  <a:lnTo>
                    <a:pt x="312" y="404"/>
                  </a:lnTo>
                  <a:lnTo>
                    <a:pt x="294" y="398"/>
                  </a:lnTo>
                  <a:lnTo>
                    <a:pt x="276" y="392"/>
                  </a:lnTo>
                  <a:lnTo>
                    <a:pt x="258" y="384"/>
                  </a:lnTo>
                  <a:lnTo>
                    <a:pt x="238" y="380"/>
                  </a:lnTo>
                  <a:lnTo>
                    <a:pt x="230" y="376"/>
                  </a:lnTo>
                  <a:lnTo>
                    <a:pt x="220" y="372"/>
                  </a:lnTo>
                  <a:lnTo>
                    <a:pt x="214" y="386"/>
                  </a:lnTo>
                  <a:lnTo>
                    <a:pt x="212" y="392"/>
                  </a:lnTo>
                  <a:lnTo>
                    <a:pt x="210" y="400"/>
                  </a:lnTo>
                  <a:lnTo>
                    <a:pt x="208" y="402"/>
                  </a:lnTo>
                  <a:lnTo>
                    <a:pt x="204" y="402"/>
                  </a:lnTo>
                  <a:lnTo>
                    <a:pt x="198" y="406"/>
                  </a:lnTo>
                  <a:lnTo>
                    <a:pt x="182" y="402"/>
                  </a:lnTo>
                  <a:lnTo>
                    <a:pt x="166" y="398"/>
                  </a:lnTo>
                  <a:lnTo>
                    <a:pt x="136" y="388"/>
                  </a:lnTo>
                  <a:lnTo>
                    <a:pt x="130" y="396"/>
                  </a:lnTo>
                  <a:lnTo>
                    <a:pt x="126" y="400"/>
                  </a:lnTo>
                  <a:lnTo>
                    <a:pt x="122" y="404"/>
                  </a:lnTo>
                  <a:lnTo>
                    <a:pt x="118" y="402"/>
                  </a:lnTo>
                  <a:lnTo>
                    <a:pt x="114" y="398"/>
                  </a:lnTo>
                  <a:lnTo>
                    <a:pt x="120" y="380"/>
                  </a:lnTo>
                  <a:lnTo>
                    <a:pt x="128" y="362"/>
                  </a:lnTo>
                  <a:lnTo>
                    <a:pt x="132" y="360"/>
                  </a:lnTo>
                  <a:lnTo>
                    <a:pt x="134" y="360"/>
                  </a:lnTo>
                  <a:lnTo>
                    <a:pt x="142" y="362"/>
                  </a:lnTo>
                  <a:lnTo>
                    <a:pt x="154" y="370"/>
                  </a:lnTo>
                  <a:lnTo>
                    <a:pt x="162" y="372"/>
                  </a:lnTo>
                  <a:lnTo>
                    <a:pt x="170" y="374"/>
                  </a:lnTo>
                  <a:lnTo>
                    <a:pt x="170" y="372"/>
                  </a:lnTo>
                  <a:lnTo>
                    <a:pt x="174" y="336"/>
                  </a:lnTo>
                  <a:lnTo>
                    <a:pt x="172" y="332"/>
                  </a:lnTo>
                  <a:lnTo>
                    <a:pt x="172" y="328"/>
                  </a:lnTo>
                  <a:lnTo>
                    <a:pt x="174" y="324"/>
                  </a:lnTo>
                  <a:lnTo>
                    <a:pt x="174" y="320"/>
                  </a:lnTo>
                  <a:lnTo>
                    <a:pt x="178" y="310"/>
                  </a:lnTo>
                  <a:lnTo>
                    <a:pt x="184" y="298"/>
                  </a:lnTo>
                  <a:lnTo>
                    <a:pt x="154" y="296"/>
                  </a:lnTo>
                  <a:lnTo>
                    <a:pt x="126" y="288"/>
                  </a:lnTo>
                  <a:lnTo>
                    <a:pt x="100" y="280"/>
                  </a:lnTo>
                  <a:lnTo>
                    <a:pt x="74" y="266"/>
                  </a:lnTo>
                  <a:lnTo>
                    <a:pt x="62" y="260"/>
                  </a:lnTo>
                  <a:lnTo>
                    <a:pt x="50" y="252"/>
                  </a:lnTo>
                  <a:lnTo>
                    <a:pt x="26" y="232"/>
                  </a:lnTo>
                  <a:lnTo>
                    <a:pt x="18" y="224"/>
                  </a:lnTo>
                  <a:lnTo>
                    <a:pt x="12" y="214"/>
                  </a:lnTo>
                  <a:lnTo>
                    <a:pt x="8" y="206"/>
                  </a:lnTo>
                  <a:lnTo>
                    <a:pt x="4" y="194"/>
                  </a:lnTo>
                  <a:lnTo>
                    <a:pt x="0" y="174"/>
                  </a:lnTo>
                  <a:lnTo>
                    <a:pt x="0" y="152"/>
                  </a:lnTo>
                  <a:lnTo>
                    <a:pt x="6" y="126"/>
                  </a:lnTo>
                  <a:lnTo>
                    <a:pt x="14" y="100"/>
                  </a:lnTo>
                  <a:lnTo>
                    <a:pt x="28" y="78"/>
                  </a:lnTo>
                  <a:lnTo>
                    <a:pt x="44" y="56"/>
                  </a:lnTo>
                  <a:lnTo>
                    <a:pt x="70" y="36"/>
                  </a:lnTo>
                  <a:lnTo>
                    <a:pt x="84" y="26"/>
                  </a:lnTo>
                  <a:lnTo>
                    <a:pt x="98" y="18"/>
                  </a:lnTo>
                  <a:lnTo>
                    <a:pt x="112" y="12"/>
                  </a:lnTo>
                  <a:lnTo>
                    <a:pt x="128" y="6"/>
                  </a:lnTo>
                  <a:lnTo>
                    <a:pt x="142" y="2"/>
                  </a:lnTo>
                  <a:lnTo>
                    <a:pt x="160" y="0"/>
                  </a:lnTo>
                  <a:lnTo>
                    <a:pt x="184" y="2"/>
                  </a:lnTo>
                  <a:lnTo>
                    <a:pt x="208" y="6"/>
                  </a:lnTo>
                  <a:lnTo>
                    <a:pt x="220" y="10"/>
                  </a:lnTo>
                  <a:lnTo>
                    <a:pt x="232" y="14"/>
                  </a:lnTo>
                  <a:lnTo>
                    <a:pt x="242" y="22"/>
                  </a:lnTo>
                  <a:lnTo>
                    <a:pt x="250" y="3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1" name="Freeform 12"/>
            <p:cNvSpPr>
              <a:spLocks/>
            </p:cNvSpPr>
            <p:nvPr/>
          </p:nvSpPr>
          <p:spPr bwMode="auto">
            <a:xfrm>
              <a:off x="2899" y="516"/>
              <a:ext cx="272" cy="274"/>
            </a:xfrm>
            <a:custGeom>
              <a:avLst/>
              <a:gdLst>
                <a:gd name="T0" fmla="*/ 214 w 272"/>
                <a:gd name="T1" fmla="*/ 38 h 274"/>
                <a:gd name="T2" fmla="*/ 202 w 272"/>
                <a:gd name="T3" fmla="*/ 36 h 274"/>
                <a:gd name="T4" fmla="*/ 176 w 272"/>
                <a:gd name="T5" fmla="*/ 36 h 274"/>
                <a:gd name="T6" fmla="*/ 164 w 272"/>
                <a:gd name="T7" fmla="*/ 40 h 274"/>
                <a:gd name="T8" fmla="*/ 146 w 272"/>
                <a:gd name="T9" fmla="*/ 54 h 274"/>
                <a:gd name="T10" fmla="*/ 140 w 272"/>
                <a:gd name="T11" fmla="*/ 74 h 274"/>
                <a:gd name="T12" fmla="*/ 142 w 272"/>
                <a:gd name="T13" fmla="*/ 84 h 274"/>
                <a:gd name="T14" fmla="*/ 156 w 272"/>
                <a:gd name="T15" fmla="*/ 100 h 274"/>
                <a:gd name="T16" fmla="*/ 164 w 272"/>
                <a:gd name="T17" fmla="*/ 106 h 274"/>
                <a:gd name="T18" fmla="*/ 164 w 272"/>
                <a:gd name="T19" fmla="*/ 110 h 274"/>
                <a:gd name="T20" fmla="*/ 168 w 272"/>
                <a:gd name="T21" fmla="*/ 114 h 274"/>
                <a:gd name="T22" fmla="*/ 182 w 272"/>
                <a:gd name="T23" fmla="*/ 168 h 274"/>
                <a:gd name="T24" fmla="*/ 206 w 272"/>
                <a:gd name="T25" fmla="*/ 220 h 274"/>
                <a:gd name="T26" fmla="*/ 212 w 272"/>
                <a:gd name="T27" fmla="*/ 226 h 274"/>
                <a:gd name="T28" fmla="*/ 228 w 272"/>
                <a:gd name="T29" fmla="*/ 236 h 274"/>
                <a:gd name="T30" fmla="*/ 254 w 272"/>
                <a:gd name="T31" fmla="*/ 242 h 274"/>
                <a:gd name="T32" fmla="*/ 272 w 272"/>
                <a:gd name="T33" fmla="*/ 244 h 274"/>
                <a:gd name="T34" fmla="*/ 256 w 272"/>
                <a:gd name="T35" fmla="*/ 258 h 274"/>
                <a:gd name="T36" fmla="*/ 240 w 272"/>
                <a:gd name="T37" fmla="*/ 266 h 274"/>
                <a:gd name="T38" fmla="*/ 202 w 272"/>
                <a:gd name="T39" fmla="*/ 274 h 274"/>
                <a:gd name="T40" fmla="*/ 166 w 272"/>
                <a:gd name="T41" fmla="*/ 272 h 274"/>
                <a:gd name="T42" fmla="*/ 114 w 272"/>
                <a:gd name="T43" fmla="*/ 264 h 274"/>
                <a:gd name="T44" fmla="*/ 84 w 272"/>
                <a:gd name="T45" fmla="*/ 252 h 274"/>
                <a:gd name="T46" fmla="*/ 68 w 272"/>
                <a:gd name="T47" fmla="*/ 244 h 274"/>
                <a:gd name="T48" fmla="*/ 44 w 272"/>
                <a:gd name="T49" fmla="*/ 230 h 274"/>
                <a:gd name="T50" fmla="*/ 24 w 272"/>
                <a:gd name="T51" fmla="*/ 212 h 274"/>
                <a:gd name="T52" fmla="*/ 8 w 272"/>
                <a:gd name="T53" fmla="*/ 190 h 274"/>
                <a:gd name="T54" fmla="*/ 0 w 272"/>
                <a:gd name="T55" fmla="*/ 164 h 274"/>
                <a:gd name="T56" fmla="*/ 0 w 272"/>
                <a:gd name="T57" fmla="*/ 146 h 274"/>
                <a:gd name="T58" fmla="*/ 6 w 272"/>
                <a:gd name="T59" fmla="*/ 112 h 274"/>
                <a:gd name="T60" fmla="*/ 22 w 272"/>
                <a:gd name="T61" fmla="*/ 80 h 274"/>
                <a:gd name="T62" fmla="*/ 44 w 272"/>
                <a:gd name="T63" fmla="*/ 50 h 274"/>
                <a:gd name="T64" fmla="*/ 58 w 272"/>
                <a:gd name="T65" fmla="*/ 38 h 274"/>
                <a:gd name="T66" fmla="*/ 78 w 272"/>
                <a:gd name="T67" fmla="*/ 24 h 274"/>
                <a:gd name="T68" fmla="*/ 100 w 272"/>
                <a:gd name="T69" fmla="*/ 12 h 274"/>
                <a:gd name="T70" fmla="*/ 140 w 272"/>
                <a:gd name="T71" fmla="*/ 2 h 274"/>
                <a:gd name="T72" fmla="*/ 166 w 272"/>
                <a:gd name="T73" fmla="*/ 0 h 274"/>
                <a:gd name="T74" fmla="*/ 182 w 272"/>
                <a:gd name="T75" fmla="*/ 2 h 274"/>
                <a:gd name="T76" fmla="*/ 208 w 272"/>
                <a:gd name="T77" fmla="*/ 8 h 274"/>
                <a:gd name="T78" fmla="*/ 230 w 272"/>
                <a:gd name="T79" fmla="*/ 24 h 2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4">
                  <a:moveTo>
                    <a:pt x="230" y="24"/>
                  </a:moveTo>
                  <a:lnTo>
                    <a:pt x="214" y="38"/>
                  </a:lnTo>
                  <a:lnTo>
                    <a:pt x="202" y="36"/>
                  </a:lnTo>
                  <a:lnTo>
                    <a:pt x="188" y="34"/>
                  </a:lnTo>
                  <a:lnTo>
                    <a:pt x="176" y="36"/>
                  </a:lnTo>
                  <a:lnTo>
                    <a:pt x="164" y="40"/>
                  </a:lnTo>
                  <a:lnTo>
                    <a:pt x="154" y="46"/>
                  </a:lnTo>
                  <a:lnTo>
                    <a:pt x="146" y="54"/>
                  </a:lnTo>
                  <a:lnTo>
                    <a:pt x="140" y="64"/>
                  </a:lnTo>
                  <a:lnTo>
                    <a:pt x="140" y="74"/>
                  </a:lnTo>
                  <a:lnTo>
                    <a:pt x="142" y="84"/>
                  </a:lnTo>
                  <a:lnTo>
                    <a:pt x="148" y="94"/>
                  </a:lnTo>
                  <a:lnTo>
                    <a:pt x="156" y="100"/>
                  </a:lnTo>
                  <a:lnTo>
                    <a:pt x="164" y="106"/>
                  </a:lnTo>
                  <a:lnTo>
                    <a:pt x="164" y="108"/>
                  </a:lnTo>
                  <a:lnTo>
                    <a:pt x="164" y="110"/>
                  </a:lnTo>
                  <a:lnTo>
                    <a:pt x="168" y="114"/>
                  </a:lnTo>
                  <a:lnTo>
                    <a:pt x="174" y="142"/>
                  </a:lnTo>
                  <a:lnTo>
                    <a:pt x="182" y="168"/>
                  </a:lnTo>
                  <a:lnTo>
                    <a:pt x="192" y="194"/>
                  </a:lnTo>
                  <a:lnTo>
                    <a:pt x="206" y="220"/>
                  </a:lnTo>
                  <a:lnTo>
                    <a:pt x="212" y="226"/>
                  </a:lnTo>
                  <a:lnTo>
                    <a:pt x="220" y="232"/>
                  </a:lnTo>
                  <a:lnTo>
                    <a:pt x="228" y="236"/>
                  </a:lnTo>
                  <a:lnTo>
                    <a:pt x="236" y="238"/>
                  </a:lnTo>
                  <a:lnTo>
                    <a:pt x="254" y="242"/>
                  </a:lnTo>
                  <a:lnTo>
                    <a:pt x="272" y="244"/>
                  </a:lnTo>
                  <a:lnTo>
                    <a:pt x="264" y="252"/>
                  </a:lnTo>
                  <a:lnTo>
                    <a:pt x="256" y="258"/>
                  </a:lnTo>
                  <a:lnTo>
                    <a:pt x="248" y="262"/>
                  </a:lnTo>
                  <a:lnTo>
                    <a:pt x="240" y="266"/>
                  </a:lnTo>
                  <a:lnTo>
                    <a:pt x="220" y="270"/>
                  </a:lnTo>
                  <a:lnTo>
                    <a:pt x="202" y="274"/>
                  </a:lnTo>
                  <a:lnTo>
                    <a:pt x="166" y="272"/>
                  </a:lnTo>
                  <a:lnTo>
                    <a:pt x="132" y="268"/>
                  </a:lnTo>
                  <a:lnTo>
                    <a:pt x="114" y="264"/>
                  </a:lnTo>
                  <a:lnTo>
                    <a:pt x="98" y="260"/>
                  </a:lnTo>
                  <a:lnTo>
                    <a:pt x="84" y="252"/>
                  </a:lnTo>
                  <a:lnTo>
                    <a:pt x="68" y="244"/>
                  </a:lnTo>
                  <a:lnTo>
                    <a:pt x="56" y="238"/>
                  </a:lnTo>
                  <a:lnTo>
                    <a:pt x="44" y="230"/>
                  </a:lnTo>
                  <a:lnTo>
                    <a:pt x="34" y="222"/>
                  </a:lnTo>
                  <a:lnTo>
                    <a:pt x="24" y="212"/>
                  </a:lnTo>
                  <a:lnTo>
                    <a:pt x="16" y="202"/>
                  </a:lnTo>
                  <a:lnTo>
                    <a:pt x="8" y="190"/>
                  </a:lnTo>
                  <a:lnTo>
                    <a:pt x="4" y="178"/>
                  </a:lnTo>
                  <a:lnTo>
                    <a:pt x="0" y="164"/>
                  </a:lnTo>
                  <a:lnTo>
                    <a:pt x="0" y="146"/>
                  </a:lnTo>
                  <a:lnTo>
                    <a:pt x="2" y="128"/>
                  </a:lnTo>
                  <a:lnTo>
                    <a:pt x="6" y="112"/>
                  </a:lnTo>
                  <a:lnTo>
                    <a:pt x="12" y="96"/>
                  </a:lnTo>
                  <a:lnTo>
                    <a:pt x="22" y="80"/>
                  </a:lnTo>
                  <a:lnTo>
                    <a:pt x="32" y="64"/>
                  </a:lnTo>
                  <a:lnTo>
                    <a:pt x="44" y="50"/>
                  </a:lnTo>
                  <a:lnTo>
                    <a:pt x="58" y="38"/>
                  </a:lnTo>
                  <a:lnTo>
                    <a:pt x="68" y="32"/>
                  </a:lnTo>
                  <a:lnTo>
                    <a:pt x="78" y="24"/>
                  </a:lnTo>
                  <a:lnTo>
                    <a:pt x="100" y="12"/>
                  </a:lnTo>
                  <a:lnTo>
                    <a:pt x="126" y="4"/>
                  </a:lnTo>
                  <a:lnTo>
                    <a:pt x="140" y="2"/>
                  </a:lnTo>
                  <a:lnTo>
                    <a:pt x="152" y="0"/>
                  </a:lnTo>
                  <a:lnTo>
                    <a:pt x="166" y="0"/>
                  </a:lnTo>
                  <a:lnTo>
                    <a:pt x="182" y="2"/>
                  </a:lnTo>
                  <a:lnTo>
                    <a:pt x="194" y="4"/>
                  </a:lnTo>
                  <a:lnTo>
                    <a:pt x="208" y="8"/>
                  </a:lnTo>
                  <a:lnTo>
                    <a:pt x="220" y="16"/>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2" name="Freeform 13"/>
            <p:cNvSpPr>
              <a:spLocks/>
            </p:cNvSpPr>
            <p:nvPr/>
          </p:nvSpPr>
          <p:spPr bwMode="auto">
            <a:xfrm>
              <a:off x="3001" y="526"/>
              <a:ext cx="32" cy="46"/>
            </a:xfrm>
            <a:custGeom>
              <a:avLst/>
              <a:gdLst>
                <a:gd name="T0" fmla="*/ 30 w 32"/>
                <a:gd name="T1" fmla="*/ 6 h 46"/>
                <a:gd name="T2" fmla="*/ 30 w 32"/>
                <a:gd name="T3" fmla="*/ 6 h 46"/>
                <a:gd name="T4" fmla="*/ 30 w 32"/>
                <a:gd name="T5" fmla="*/ 10 h 46"/>
                <a:gd name="T6" fmla="*/ 30 w 32"/>
                <a:gd name="T7" fmla="*/ 12 h 46"/>
                <a:gd name="T8" fmla="*/ 28 w 32"/>
                <a:gd name="T9" fmla="*/ 12 h 46"/>
                <a:gd name="T10" fmla="*/ 28 w 32"/>
                <a:gd name="T11" fmla="*/ 12 h 46"/>
                <a:gd name="T12" fmla="*/ 24 w 32"/>
                <a:gd name="T13" fmla="*/ 12 h 46"/>
                <a:gd name="T14" fmla="*/ 20 w 32"/>
                <a:gd name="T15" fmla="*/ 14 h 46"/>
                <a:gd name="T16" fmla="*/ 14 w 32"/>
                <a:gd name="T17" fmla="*/ 22 h 46"/>
                <a:gd name="T18" fmla="*/ 14 w 32"/>
                <a:gd name="T19" fmla="*/ 22 h 46"/>
                <a:gd name="T20" fmla="*/ 12 w 32"/>
                <a:gd name="T21" fmla="*/ 26 h 46"/>
                <a:gd name="T22" fmla="*/ 10 w 32"/>
                <a:gd name="T23" fmla="*/ 28 h 46"/>
                <a:gd name="T24" fmla="*/ 10 w 32"/>
                <a:gd name="T25" fmla="*/ 30 h 46"/>
                <a:gd name="T26" fmla="*/ 10 w 32"/>
                <a:gd name="T27" fmla="*/ 30 h 46"/>
                <a:gd name="T28" fmla="*/ 12 w 32"/>
                <a:gd name="T29" fmla="*/ 32 h 46"/>
                <a:gd name="T30" fmla="*/ 14 w 32"/>
                <a:gd name="T31" fmla="*/ 34 h 46"/>
                <a:gd name="T32" fmla="*/ 14 w 32"/>
                <a:gd name="T33" fmla="*/ 34 h 46"/>
                <a:gd name="T34" fmla="*/ 16 w 32"/>
                <a:gd name="T35" fmla="*/ 32 h 46"/>
                <a:gd name="T36" fmla="*/ 18 w 32"/>
                <a:gd name="T37" fmla="*/ 30 h 46"/>
                <a:gd name="T38" fmla="*/ 22 w 32"/>
                <a:gd name="T39" fmla="*/ 28 h 46"/>
                <a:gd name="T40" fmla="*/ 22 w 32"/>
                <a:gd name="T41" fmla="*/ 28 h 46"/>
                <a:gd name="T42" fmla="*/ 26 w 32"/>
                <a:gd name="T43" fmla="*/ 28 h 46"/>
                <a:gd name="T44" fmla="*/ 28 w 32"/>
                <a:gd name="T45" fmla="*/ 28 h 46"/>
                <a:gd name="T46" fmla="*/ 28 w 32"/>
                <a:gd name="T47" fmla="*/ 30 h 46"/>
                <a:gd name="T48" fmla="*/ 28 w 32"/>
                <a:gd name="T49" fmla="*/ 30 h 46"/>
                <a:gd name="T50" fmla="*/ 32 w 32"/>
                <a:gd name="T51" fmla="*/ 36 h 46"/>
                <a:gd name="T52" fmla="*/ 30 w 32"/>
                <a:gd name="T53" fmla="*/ 42 h 46"/>
                <a:gd name="T54" fmla="*/ 30 w 32"/>
                <a:gd name="T55" fmla="*/ 42 h 46"/>
                <a:gd name="T56" fmla="*/ 20 w 32"/>
                <a:gd name="T57" fmla="*/ 46 h 46"/>
                <a:gd name="T58" fmla="*/ 14 w 32"/>
                <a:gd name="T59" fmla="*/ 46 h 46"/>
                <a:gd name="T60" fmla="*/ 10 w 32"/>
                <a:gd name="T61" fmla="*/ 44 h 46"/>
                <a:gd name="T62" fmla="*/ 10 w 32"/>
                <a:gd name="T63" fmla="*/ 44 h 46"/>
                <a:gd name="T64" fmla="*/ 2 w 32"/>
                <a:gd name="T65" fmla="*/ 38 h 46"/>
                <a:gd name="T66" fmla="*/ 0 w 32"/>
                <a:gd name="T67" fmla="*/ 34 h 46"/>
                <a:gd name="T68" fmla="*/ 0 w 32"/>
                <a:gd name="T69" fmla="*/ 30 h 46"/>
                <a:gd name="T70" fmla="*/ 0 w 32"/>
                <a:gd name="T71" fmla="*/ 30 h 46"/>
                <a:gd name="T72" fmla="*/ 2 w 32"/>
                <a:gd name="T73" fmla="*/ 20 h 46"/>
                <a:gd name="T74" fmla="*/ 6 w 32"/>
                <a:gd name="T75" fmla="*/ 12 h 46"/>
                <a:gd name="T76" fmla="*/ 12 w 32"/>
                <a:gd name="T77" fmla="*/ 6 h 46"/>
                <a:gd name="T78" fmla="*/ 20 w 32"/>
                <a:gd name="T79" fmla="*/ 0 h 46"/>
                <a:gd name="T80" fmla="*/ 20 w 32"/>
                <a:gd name="T81" fmla="*/ 0 h 46"/>
                <a:gd name="T82" fmla="*/ 26 w 32"/>
                <a:gd name="T83" fmla="*/ 2 h 46"/>
                <a:gd name="T84" fmla="*/ 30 w 32"/>
                <a:gd name="T85" fmla="*/ 6 h 46"/>
                <a:gd name="T86" fmla="*/ 30 w 32"/>
                <a:gd name="T87" fmla="*/ 6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6"/>
                  </a:moveTo>
                  <a:lnTo>
                    <a:pt x="30" y="6"/>
                  </a:lnTo>
                  <a:lnTo>
                    <a:pt x="30" y="10"/>
                  </a:lnTo>
                  <a:lnTo>
                    <a:pt x="30" y="12"/>
                  </a:lnTo>
                  <a:lnTo>
                    <a:pt x="28" y="12"/>
                  </a:lnTo>
                  <a:lnTo>
                    <a:pt x="24" y="12"/>
                  </a:lnTo>
                  <a:lnTo>
                    <a:pt x="20" y="14"/>
                  </a:lnTo>
                  <a:lnTo>
                    <a:pt x="14" y="22"/>
                  </a:lnTo>
                  <a:lnTo>
                    <a:pt x="12" y="26"/>
                  </a:lnTo>
                  <a:lnTo>
                    <a:pt x="10" y="28"/>
                  </a:lnTo>
                  <a:lnTo>
                    <a:pt x="10" y="30"/>
                  </a:lnTo>
                  <a:lnTo>
                    <a:pt x="12" y="32"/>
                  </a:lnTo>
                  <a:lnTo>
                    <a:pt x="14" y="34"/>
                  </a:lnTo>
                  <a:lnTo>
                    <a:pt x="16" y="32"/>
                  </a:lnTo>
                  <a:lnTo>
                    <a:pt x="18" y="30"/>
                  </a:lnTo>
                  <a:lnTo>
                    <a:pt x="22" y="28"/>
                  </a:lnTo>
                  <a:lnTo>
                    <a:pt x="26" y="28"/>
                  </a:lnTo>
                  <a:lnTo>
                    <a:pt x="28" y="28"/>
                  </a:lnTo>
                  <a:lnTo>
                    <a:pt x="28" y="30"/>
                  </a:lnTo>
                  <a:lnTo>
                    <a:pt x="32" y="36"/>
                  </a:lnTo>
                  <a:lnTo>
                    <a:pt x="30" y="42"/>
                  </a:lnTo>
                  <a:lnTo>
                    <a:pt x="20" y="46"/>
                  </a:lnTo>
                  <a:lnTo>
                    <a:pt x="14" y="46"/>
                  </a:lnTo>
                  <a:lnTo>
                    <a:pt x="10" y="44"/>
                  </a:lnTo>
                  <a:lnTo>
                    <a:pt x="2" y="38"/>
                  </a:lnTo>
                  <a:lnTo>
                    <a:pt x="0" y="34"/>
                  </a:lnTo>
                  <a:lnTo>
                    <a:pt x="0" y="30"/>
                  </a:lnTo>
                  <a:lnTo>
                    <a:pt x="2" y="20"/>
                  </a:lnTo>
                  <a:lnTo>
                    <a:pt x="6" y="12"/>
                  </a:lnTo>
                  <a:lnTo>
                    <a:pt x="12" y="6"/>
                  </a:lnTo>
                  <a:lnTo>
                    <a:pt x="20" y="0"/>
                  </a:lnTo>
                  <a:lnTo>
                    <a:pt x="26" y="2"/>
                  </a:lnTo>
                  <a:lnTo>
                    <a:pt x="30" y="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3" name="Freeform 14"/>
            <p:cNvSpPr>
              <a:spLocks/>
            </p:cNvSpPr>
            <p:nvPr/>
          </p:nvSpPr>
          <p:spPr bwMode="auto">
            <a:xfrm>
              <a:off x="3049" y="534"/>
              <a:ext cx="154" cy="82"/>
            </a:xfrm>
            <a:custGeom>
              <a:avLst/>
              <a:gdLst>
                <a:gd name="T0" fmla="*/ 152 w 154"/>
                <a:gd name="T1" fmla="*/ 18 h 82"/>
                <a:gd name="T2" fmla="*/ 152 w 154"/>
                <a:gd name="T3" fmla="*/ 18 h 82"/>
                <a:gd name="T4" fmla="*/ 154 w 154"/>
                <a:gd name="T5" fmla="*/ 26 h 82"/>
                <a:gd name="T6" fmla="*/ 154 w 154"/>
                <a:gd name="T7" fmla="*/ 30 h 82"/>
                <a:gd name="T8" fmla="*/ 154 w 154"/>
                <a:gd name="T9" fmla="*/ 34 h 82"/>
                <a:gd name="T10" fmla="*/ 154 w 154"/>
                <a:gd name="T11" fmla="*/ 34 h 82"/>
                <a:gd name="T12" fmla="*/ 112 w 154"/>
                <a:gd name="T13" fmla="*/ 52 h 82"/>
                <a:gd name="T14" fmla="*/ 68 w 154"/>
                <a:gd name="T15" fmla="*/ 68 h 82"/>
                <a:gd name="T16" fmla="*/ 68 w 154"/>
                <a:gd name="T17" fmla="*/ 68 h 82"/>
                <a:gd name="T18" fmla="*/ 58 w 154"/>
                <a:gd name="T19" fmla="*/ 72 h 82"/>
                <a:gd name="T20" fmla="*/ 48 w 154"/>
                <a:gd name="T21" fmla="*/ 76 h 82"/>
                <a:gd name="T22" fmla="*/ 38 w 154"/>
                <a:gd name="T23" fmla="*/ 78 h 82"/>
                <a:gd name="T24" fmla="*/ 28 w 154"/>
                <a:gd name="T25" fmla="*/ 82 h 82"/>
                <a:gd name="T26" fmla="*/ 28 w 154"/>
                <a:gd name="T27" fmla="*/ 82 h 82"/>
                <a:gd name="T28" fmla="*/ 20 w 154"/>
                <a:gd name="T29" fmla="*/ 80 h 82"/>
                <a:gd name="T30" fmla="*/ 12 w 154"/>
                <a:gd name="T31" fmla="*/ 76 h 82"/>
                <a:gd name="T32" fmla="*/ 6 w 154"/>
                <a:gd name="T33" fmla="*/ 70 h 82"/>
                <a:gd name="T34" fmla="*/ 2 w 154"/>
                <a:gd name="T35" fmla="*/ 64 h 82"/>
                <a:gd name="T36" fmla="*/ 2 w 154"/>
                <a:gd name="T37" fmla="*/ 64 h 82"/>
                <a:gd name="T38" fmla="*/ 0 w 154"/>
                <a:gd name="T39" fmla="*/ 54 h 82"/>
                <a:gd name="T40" fmla="*/ 2 w 154"/>
                <a:gd name="T41" fmla="*/ 44 h 82"/>
                <a:gd name="T42" fmla="*/ 2 w 154"/>
                <a:gd name="T43" fmla="*/ 44 h 82"/>
                <a:gd name="T44" fmla="*/ 10 w 154"/>
                <a:gd name="T45" fmla="*/ 36 h 82"/>
                <a:gd name="T46" fmla="*/ 18 w 154"/>
                <a:gd name="T47" fmla="*/ 30 h 82"/>
                <a:gd name="T48" fmla="*/ 28 w 154"/>
                <a:gd name="T49" fmla="*/ 26 h 82"/>
                <a:gd name="T50" fmla="*/ 38 w 154"/>
                <a:gd name="T51" fmla="*/ 24 h 82"/>
                <a:gd name="T52" fmla="*/ 38 w 154"/>
                <a:gd name="T53" fmla="*/ 24 h 82"/>
                <a:gd name="T54" fmla="*/ 54 w 154"/>
                <a:gd name="T55" fmla="*/ 28 h 82"/>
                <a:gd name="T56" fmla="*/ 62 w 154"/>
                <a:gd name="T57" fmla="*/ 30 h 82"/>
                <a:gd name="T58" fmla="*/ 70 w 154"/>
                <a:gd name="T59" fmla="*/ 30 h 82"/>
                <a:gd name="T60" fmla="*/ 70 w 154"/>
                <a:gd name="T61" fmla="*/ 30 h 82"/>
                <a:gd name="T62" fmla="*/ 84 w 154"/>
                <a:gd name="T63" fmla="*/ 16 h 82"/>
                <a:gd name="T64" fmla="*/ 92 w 154"/>
                <a:gd name="T65" fmla="*/ 10 h 82"/>
                <a:gd name="T66" fmla="*/ 100 w 154"/>
                <a:gd name="T67" fmla="*/ 6 h 82"/>
                <a:gd name="T68" fmla="*/ 100 w 154"/>
                <a:gd name="T69" fmla="*/ 6 h 82"/>
                <a:gd name="T70" fmla="*/ 112 w 154"/>
                <a:gd name="T71" fmla="*/ 2 h 82"/>
                <a:gd name="T72" fmla="*/ 124 w 154"/>
                <a:gd name="T73" fmla="*/ 0 h 82"/>
                <a:gd name="T74" fmla="*/ 134 w 154"/>
                <a:gd name="T75" fmla="*/ 2 h 82"/>
                <a:gd name="T76" fmla="*/ 140 w 154"/>
                <a:gd name="T77" fmla="*/ 6 h 82"/>
                <a:gd name="T78" fmla="*/ 144 w 154"/>
                <a:gd name="T79" fmla="*/ 10 h 82"/>
                <a:gd name="T80" fmla="*/ 152 w 154"/>
                <a:gd name="T81" fmla="*/ 18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2">
                  <a:moveTo>
                    <a:pt x="152" y="18"/>
                  </a:moveTo>
                  <a:lnTo>
                    <a:pt x="152" y="18"/>
                  </a:lnTo>
                  <a:lnTo>
                    <a:pt x="154" y="26"/>
                  </a:lnTo>
                  <a:lnTo>
                    <a:pt x="154" y="30"/>
                  </a:lnTo>
                  <a:lnTo>
                    <a:pt x="154" y="34"/>
                  </a:lnTo>
                  <a:lnTo>
                    <a:pt x="112" y="52"/>
                  </a:lnTo>
                  <a:lnTo>
                    <a:pt x="68" y="68"/>
                  </a:lnTo>
                  <a:lnTo>
                    <a:pt x="58" y="72"/>
                  </a:lnTo>
                  <a:lnTo>
                    <a:pt x="48" y="76"/>
                  </a:lnTo>
                  <a:lnTo>
                    <a:pt x="38" y="78"/>
                  </a:lnTo>
                  <a:lnTo>
                    <a:pt x="28" y="82"/>
                  </a:lnTo>
                  <a:lnTo>
                    <a:pt x="20" y="80"/>
                  </a:lnTo>
                  <a:lnTo>
                    <a:pt x="12" y="76"/>
                  </a:lnTo>
                  <a:lnTo>
                    <a:pt x="6" y="70"/>
                  </a:lnTo>
                  <a:lnTo>
                    <a:pt x="2" y="64"/>
                  </a:lnTo>
                  <a:lnTo>
                    <a:pt x="0" y="54"/>
                  </a:lnTo>
                  <a:lnTo>
                    <a:pt x="2" y="44"/>
                  </a:lnTo>
                  <a:lnTo>
                    <a:pt x="10" y="36"/>
                  </a:lnTo>
                  <a:lnTo>
                    <a:pt x="18" y="30"/>
                  </a:lnTo>
                  <a:lnTo>
                    <a:pt x="28" y="26"/>
                  </a:lnTo>
                  <a:lnTo>
                    <a:pt x="38" y="24"/>
                  </a:lnTo>
                  <a:lnTo>
                    <a:pt x="54" y="28"/>
                  </a:lnTo>
                  <a:lnTo>
                    <a:pt x="62" y="30"/>
                  </a:lnTo>
                  <a:lnTo>
                    <a:pt x="70" y="30"/>
                  </a:lnTo>
                  <a:lnTo>
                    <a:pt x="84" y="16"/>
                  </a:lnTo>
                  <a:lnTo>
                    <a:pt x="92" y="10"/>
                  </a:lnTo>
                  <a:lnTo>
                    <a:pt x="100" y="6"/>
                  </a:lnTo>
                  <a:lnTo>
                    <a:pt x="112" y="2"/>
                  </a:lnTo>
                  <a:lnTo>
                    <a:pt x="124" y="0"/>
                  </a:lnTo>
                  <a:lnTo>
                    <a:pt x="134" y="2"/>
                  </a:lnTo>
                  <a:lnTo>
                    <a:pt x="140" y="6"/>
                  </a:lnTo>
                  <a:lnTo>
                    <a:pt x="144" y="10"/>
                  </a:lnTo>
                  <a:lnTo>
                    <a:pt x="152" y="18"/>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4" name="Freeform 15"/>
            <p:cNvSpPr>
              <a:spLocks/>
            </p:cNvSpPr>
            <p:nvPr/>
          </p:nvSpPr>
          <p:spPr bwMode="auto">
            <a:xfrm>
              <a:off x="2927" y="570"/>
              <a:ext cx="80" cy="166"/>
            </a:xfrm>
            <a:custGeom>
              <a:avLst/>
              <a:gdLst>
                <a:gd name="T0" fmla="*/ 72 w 80"/>
                <a:gd name="T1" fmla="*/ 24 h 166"/>
                <a:gd name="T2" fmla="*/ 70 w 80"/>
                <a:gd name="T3" fmla="*/ 44 h 166"/>
                <a:gd name="T4" fmla="*/ 62 w 80"/>
                <a:gd name="T5" fmla="*/ 50 h 166"/>
                <a:gd name="T6" fmla="*/ 58 w 80"/>
                <a:gd name="T7" fmla="*/ 66 h 166"/>
                <a:gd name="T8" fmla="*/ 62 w 80"/>
                <a:gd name="T9" fmla="*/ 80 h 166"/>
                <a:gd name="T10" fmla="*/ 60 w 80"/>
                <a:gd name="T11" fmla="*/ 96 h 166"/>
                <a:gd name="T12" fmla="*/ 80 w 80"/>
                <a:gd name="T13" fmla="*/ 116 h 166"/>
                <a:gd name="T14" fmla="*/ 78 w 80"/>
                <a:gd name="T15" fmla="*/ 144 h 166"/>
                <a:gd name="T16" fmla="*/ 60 w 80"/>
                <a:gd name="T17" fmla="*/ 162 h 166"/>
                <a:gd name="T18" fmla="*/ 38 w 80"/>
                <a:gd name="T19" fmla="*/ 166 h 166"/>
                <a:gd name="T20" fmla="*/ 28 w 80"/>
                <a:gd name="T21" fmla="*/ 160 h 166"/>
                <a:gd name="T22" fmla="*/ 22 w 80"/>
                <a:gd name="T23" fmla="*/ 144 h 166"/>
                <a:gd name="T24" fmla="*/ 26 w 80"/>
                <a:gd name="T25" fmla="*/ 136 h 166"/>
                <a:gd name="T26" fmla="*/ 40 w 80"/>
                <a:gd name="T27" fmla="*/ 132 h 166"/>
                <a:gd name="T28" fmla="*/ 48 w 80"/>
                <a:gd name="T29" fmla="*/ 138 h 166"/>
                <a:gd name="T30" fmla="*/ 48 w 80"/>
                <a:gd name="T31" fmla="*/ 142 h 166"/>
                <a:gd name="T32" fmla="*/ 36 w 80"/>
                <a:gd name="T33" fmla="*/ 146 h 166"/>
                <a:gd name="T34" fmla="*/ 36 w 80"/>
                <a:gd name="T35" fmla="*/ 152 h 166"/>
                <a:gd name="T36" fmla="*/ 52 w 80"/>
                <a:gd name="T37" fmla="*/ 152 h 166"/>
                <a:gd name="T38" fmla="*/ 70 w 80"/>
                <a:gd name="T39" fmla="*/ 130 h 166"/>
                <a:gd name="T40" fmla="*/ 70 w 80"/>
                <a:gd name="T41" fmla="*/ 122 h 166"/>
                <a:gd name="T42" fmla="*/ 62 w 80"/>
                <a:gd name="T43" fmla="*/ 108 h 166"/>
                <a:gd name="T44" fmla="*/ 46 w 80"/>
                <a:gd name="T45" fmla="*/ 112 h 166"/>
                <a:gd name="T46" fmla="*/ 18 w 80"/>
                <a:gd name="T47" fmla="*/ 116 h 166"/>
                <a:gd name="T48" fmla="*/ 4 w 80"/>
                <a:gd name="T49" fmla="*/ 106 h 166"/>
                <a:gd name="T50" fmla="*/ 6 w 80"/>
                <a:gd name="T51" fmla="*/ 86 h 166"/>
                <a:gd name="T52" fmla="*/ 16 w 80"/>
                <a:gd name="T53" fmla="*/ 78 h 166"/>
                <a:gd name="T54" fmla="*/ 32 w 80"/>
                <a:gd name="T55" fmla="*/ 76 h 166"/>
                <a:gd name="T56" fmla="*/ 36 w 80"/>
                <a:gd name="T57" fmla="*/ 98 h 166"/>
                <a:gd name="T58" fmla="*/ 32 w 80"/>
                <a:gd name="T59" fmla="*/ 100 h 166"/>
                <a:gd name="T60" fmla="*/ 24 w 80"/>
                <a:gd name="T61" fmla="*/ 92 h 166"/>
                <a:gd name="T62" fmla="*/ 24 w 80"/>
                <a:gd name="T63" fmla="*/ 88 h 166"/>
                <a:gd name="T64" fmla="*/ 16 w 80"/>
                <a:gd name="T65" fmla="*/ 92 h 166"/>
                <a:gd name="T66" fmla="*/ 14 w 80"/>
                <a:gd name="T67" fmla="*/ 100 h 166"/>
                <a:gd name="T68" fmla="*/ 34 w 80"/>
                <a:gd name="T69" fmla="*/ 104 h 166"/>
                <a:gd name="T70" fmla="*/ 46 w 80"/>
                <a:gd name="T71" fmla="*/ 96 h 166"/>
                <a:gd name="T72" fmla="*/ 52 w 80"/>
                <a:gd name="T73" fmla="*/ 84 h 166"/>
                <a:gd name="T74" fmla="*/ 44 w 80"/>
                <a:gd name="T75" fmla="*/ 66 h 166"/>
                <a:gd name="T76" fmla="*/ 32 w 80"/>
                <a:gd name="T77" fmla="*/ 60 h 166"/>
                <a:gd name="T78" fmla="*/ 12 w 80"/>
                <a:gd name="T79" fmla="*/ 68 h 166"/>
                <a:gd name="T80" fmla="*/ 8 w 80"/>
                <a:gd name="T81" fmla="*/ 74 h 166"/>
                <a:gd name="T82" fmla="*/ 2 w 80"/>
                <a:gd name="T83" fmla="*/ 68 h 166"/>
                <a:gd name="T84" fmla="*/ 6 w 80"/>
                <a:gd name="T85" fmla="*/ 60 h 166"/>
                <a:gd name="T86" fmla="*/ 28 w 80"/>
                <a:gd name="T87" fmla="*/ 48 h 166"/>
                <a:gd name="T88" fmla="*/ 36 w 80"/>
                <a:gd name="T89" fmla="*/ 48 h 166"/>
                <a:gd name="T90" fmla="*/ 42 w 80"/>
                <a:gd name="T91" fmla="*/ 46 h 166"/>
                <a:gd name="T92" fmla="*/ 60 w 80"/>
                <a:gd name="T93" fmla="*/ 38 h 166"/>
                <a:gd name="T94" fmla="*/ 62 w 80"/>
                <a:gd name="T95" fmla="*/ 24 h 166"/>
                <a:gd name="T96" fmla="*/ 54 w 80"/>
                <a:gd name="T97" fmla="*/ 14 h 166"/>
                <a:gd name="T98" fmla="*/ 42 w 80"/>
                <a:gd name="T99" fmla="*/ 14 h 166"/>
                <a:gd name="T100" fmla="*/ 36 w 80"/>
                <a:gd name="T101" fmla="*/ 22 h 166"/>
                <a:gd name="T102" fmla="*/ 42 w 80"/>
                <a:gd name="T103" fmla="*/ 22 h 166"/>
                <a:gd name="T104" fmla="*/ 46 w 80"/>
                <a:gd name="T105" fmla="*/ 32 h 166"/>
                <a:gd name="T106" fmla="*/ 38 w 80"/>
                <a:gd name="T107" fmla="*/ 36 h 166"/>
                <a:gd name="T108" fmla="*/ 28 w 80"/>
                <a:gd name="T109" fmla="*/ 32 h 166"/>
                <a:gd name="T110" fmla="*/ 24 w 80"/>
                <a:gd name="T111" fmla="*/ 26 h 166"/>
                <a:gd name="T112" fmla="*/ 38 w 80"/>
                <a:gd name="T113" fmla="*/ 2 h 166"/>
                <a:gd name="T114" fmla="*/ 58 w 80"/>
                <a:gd name="T115" fmla="*/ 4 h 166"/>
                <a:gd name="T116" fmla="*/ 70 w 80"/>
                <a:gd name="T117" fmla="*/ 18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 h="166">
                  <a:moveTo>
                    <a:pt x="70" y="18"/>
                  </a:moveTo>
                  <a:lnTo>
                    <a:pt x="70" y="18"/>
                  </a:lnTo>
                  <a:lnTo>
                    <a:pt x="72" y="24"/>
                  </a:lnTo>
                  <a:lnTo>
                    <a:pt x="72" y="30"/>
                  </a:lnTo>
                  <a:lnTo>
                    <a:pt x="72" y="38"/>
                  </a:lnTo>
                  <a:lnTo>
                    <a:pt x="70" y="44"/>
                  </a:lnTo>
                  <a:lnTo>
                    <a:pt x="66" y="48"/>
                  </a:lnTo>
                  <a:lnTo>
                    <a:pt x="62" y="50"/>
                  </a:lnTo>
                  <a:lnTo>
                    <a:pt x="52" y="56"/>
                  </a:lnTo>
                  <a:lnTo>
                    <a:pt x="58" y="66"/>
                  </a:lnTo>
                  <a:lnTo>
                    <a:pt x="62" y="74"/>
                  </a:lnTo>
                  <a:lnTo>
                    <a:pt x="62" y="80"/>
                  </a:lnTo>
                  <a:lnTo>
                    <a:pt x="62" y="86"/>
                  </a:lnTo>
                  <a:lnTo>
                    <a:pt x="60" y="96"/>
                  </a:lnTo>
                  <a:lnTo>
                    <a:pt x="74" y="104"/>
                  </a:lnTo>
                  <a:lnTo>
                    <a:pt x="78" y="110"/>
                  </a:lnTo>
                  <a:lnTo>
                    <a:pt x="80" y="116"/>
                  </a:lnTo>
                  <a:lnTo>
                    <a:pt x="80" y="130"/>
                  </a:lnTo>
                  <a:lnTo>
                    <a:pt x="78" y="144"/>
                  </a:lnTo>
                  <a:lnTo>
                    <a:pt x="70" y="154"/>
                  </a:lnTo>
                  <a:lnTo>
                    <a:pt x="60" y="162"/>
                  </a:lnTo>
                  <a:lnTo>
                    <a:pt x="54" y="166"/>
                  </a:lnTo>
                  <a:lnTo>
                    <a:pt x="46" y="166"/>
                  </a:lnTo>
                  <a:lnTo>
                    <a:pt x="38" y="166"/>
                  </a:lnTo>
                  <a:lnTo>
                    <a:pt x="32" y="162"/>
                  </a:lnTo>
                  <a:lnTo>
                    <a:pt x="28" y="160"/>
                  </a:lnTo>
                  <a:lnTo>
                    <a:pt x="24" y="154"/>
                  </a:lnTo>
                  <a:lnTo>
                    <a:pt x="22" y="150"/>
                  </a:lnTo>
                  <a:lnTo>
                    <a:pt x="22" y="144"/>
                  </a:lnTo>
                  <a:lnTo>
                    <a:pt x="22" y="140"/>
                  </a:lnTo>
                  <a:lnTo>
                    <a:pt x="26" y="136"/>
                  </a:lnTo>
                  <a:lnTo>
                    <a:pt x="36" y="132"/>
                  </a:lnTo>
                  <a:lnTo>
                    <a:pt x="40" y="132"/>
                  </a:lnTo>
                  <a:lnTo>
                    <a:pt x="46" y="134"/>
                  </a:lnTo>
                  <a:lnTo>
                    <a:pt x="48" y="138"/>
                  </a:lnTo>
                  <a:lnTo>
                    <a:pt x="50" y="140"/>
                  </a:lnTo>
                  <a:lnTo>
                    <a:pt x="48" y="142"/>
                  </a:lnTo>
                  <a:lnTo>
                    <a:pt x="44" y="144"/>
                  </a:lnTo>
                  <a:lnTo>
                    <a:pt x="40" y="144"/>
                  </a:lnTo>
                  <a:lnTo>
                    <a:pt x="36" y="146"/>
                  </a:lnTo>
                  <a:lnTo>
                    <a:pt x="32" y="150"/>
                  </a:lnTo>
                  <a:lnTo>
                    <a:pt x="36" y="152"/>
                  </a:lnTo>
                  <a:lnTo>
                    <a:pt x="42" y="154"/>
                  </a:lnTo>
                  <a:lnTo>
                    <a:pt x="52" y="152"/>
                  </a:lnTo>
                  <a:lnTo>
                    <a:pt x="58" y="150"/>
                  </a:lnTo>
                  <a:lnTo>
                    <a:pt x="64" y="144"/>
                  </a:lnTo>
                  <a:lnTo>
                    <a:pt x="70" y="130"/>
                  </a:lnTo>
                  <a:lnTo>
                    <a:pt x="70" y="126"/>
                  </a:lnTo>
                  <a:lnTo>
                    <a:pt x="70" y="122"/>
                  </a:lnTo>
                  <a:lnTo>
                    <a:pt x="68" y="114"/>
                  </a:lnTo>
                  <a:lnTo>
                    <a:pt x="62" y="108"/>
                  </a:lnTo>
                  <a:lnTo>
                    <a:pt x="54" y="104"/>
                  </a:lnTo>
                  <a:lnTo>
                    <a:pt x="46" y="112"/>
                  </a:lnTo>
                  <a:lnTo>
                    <a:pt x="38" y="116"/>
                  </a:lnTo>
                  <a:lnTo>
                    <a:pt x="28" y="116"/>
                  </a:lnTo>
                  <a:lnTo>
                    <a:pt x="18" y="116"/>
                  </a:lnTo>
                  <a:lnTo>
                    <a:pt x="8" y="110"/>
                  </a:lnTo>
                  <a:lnTo>
                    <a:pt x="4" y="106"/>
                  </a:lnTo>
                  <a:lnTo>
                    <a:pt x="2" y="100"/>
                  </a:lnTo>
                  <a:lnTo>
                    <a:pt x="6" y="86"/>
                  </a:lnTo>
                  <a:lnTo>
                    <a:pt x="10" y="82"/>
                  </a:lnTo>
                  <a:lnTo>
                    <a:pt x="16" y="78"/>
                  </a:lnTo>
                  <a:lnTo>
                    <a:pt x="24" y="76"/>
                  </a:lnTo>
                  <a:lnTo>
                    <a:pt x="32" y="76"/>
                  </a:lnTo>
                  <a:lnTo>
                    <a:pt x="36" y="82"/>
                  </a:lnTo>
                  <a:lnTo>
                    <a:pt x="36" y="86"/>
                  </a:lnTo>
                  <a:lnTo>
                    <a:pt x="36" y="98"/>
                  </a:lnTo>
                  <a:lnTo>
                    <a:pt x="34" y="100"/>
                  </a:lnTo>
                  <a:lnTo>
                    <a:pt x="32" y="100"/>
                  </a:lnTo>
                  <a:lnTo>
                    <a:pt x="28" y="98"/>
                  </a:lnTo>
                  <a:lnTo>
                    <a:pt x="24" y="92"/>
                  </a:lnTo>
                  <a:lnTo>
                    <a:pt x="24" y="90"/>
                  </a:lnTo>
                  <a:lnTo>
                    <a:pt x="24" y="88"/>
                  </a:lnTo>
                  <a:lnTo>
                    <a:pt x="20" y="88"/>
                  </a:lnTo>
                  <a:lnTo>
                    <a:pt x="16" y="92"/>
                  </a:lnTo>
                  <a:lnTo>
                    <a:pt x="14" y="96"/>
                  </a:lnTo>
                  <a:lnTo>
                    <a:pt x="14" y="100"/>
                  </a:lnTo>
                  <a:lnTo>
                    <a:pt x="18" y="104"/>
                  </a:lnTo>
                  <a:lnTo>
                    <a:pt x="22" y="106"/>
                  </a:lnTo>
                  <a:lnTo>
                    <a:pt x="34" y="104"/>
                  </a:lnTo>
                  <a:lnTo>
                    <a:pt x="40" y="102"/>
                  </a:lnTo>
                  <a:lnTo>
                    <a:pt x="46" y="96"/>
                  </a:lnTo>
                  <a:lnTo>
                    <a:pt x="50" y="92"/>
                  </a:lnTo>
                  <a:lnTo>
                    <a:pt x="52" y="84"/>
                  </a:lnTo>
                  <a:lnTo>
                    <a:pt x="50" y="78"/>
                  </a:lnTo>
                  <a:lnTo>
                    <a:pt x="48" y="70"/>
                  </a:lnTo>
                  <a:lnTo>
                    <a:pt x="44" y="66"/>
                  </a:lnTo>
                  <a:lnTo>
                    <a:pt x="38" y="62"/>
                  </a:lnTo>
                  <a:lnTo>
                    <a:pt x="32" y="60"/>
                  </a:lnTo>
                  <a:lnTo>
                    <a:pt x="24" y="60"/>
                  </a:lnTo>
                  <a:lnTo>
                    <a:pt x="18" y="64"/>
                  </a:lnTo>
                  <a:lnTo>
                    <a:pt x="12" y="68"/>
                  </a:lnTo>
                  <a:lnTo>
                    <a:pt x="10" y="72"/>
                  </a:lnTo>
                  <a:lnTo>
                    <a:pt x="8" y="74"/>
                  </a:lnTo>
                  <a:lnTo>
                    <a:pt x="4" y="70"/>
                  </a:lnTo>
                  <a:lnTo>
                    <a:pt x="2" y="68"/>
                  </a:lnTo>
                  <a:lnTo>
                    <a:pt x="0" y="66"/>
                  </a:lnTo>
                  <a:lnTo>
                    <a:pt x="6" y="60"/>
                  </a:lnTo>
                  <a:lnTo>
                    <a:pt x="12" y="54"/>
                  </a:lnTo>
                  <a:lnTo>
                    <a:pt x="20" y="50"/>
                  </a:lnTo>
                  <a:lnTo>
                    <a:pt x="28" y="48"/>
                  </a:lnTo>
                  <a:lnTo>
                    <a:pt x="32" y="48"/>
                  </a:lnTo>
                  <a:lnTo>
                    <a:pt x="36" y="48"/>
                  </a:lnTo>
                  <a:lnTo>
                    <a:pt x="40" y="48"/>
                  </a:lnTo>
                  <a:lnTo>
                    <a:pt x="42" y="46"/>
                  </a:lnTo>
                  <a:lnTo>
                    <a:pt x="48" y="44"/>
                  </a:lnTo>
                  <a:lnTo>
                    <a:pt x="54" y="42"/>
                  </a:lnTo>
                  <a:lnTo>
                    <a:pt x="60" y="38"/>
                  </a:lnTo>
                  <a:lnTo>
                    <a:pt x="62" y="32"/>
                  </a:lnTo>
                  <a:lnTo>
                    <a:pt x="62" y="24"/>
                  </a:lnTo>
                  <a:lnTo>
                    <a:pt x="60" y="18"/>
                  </a:lnTo>
                  <a:lnTo>
                    <a:pt x="54" y="14"/>
                  </a:lnTo>
                  <a:lnTo>
                    <a:pt x="46" y="12"/>
                  </a:lnTo>
                  <a:lnTo>
                    <a:pt x="42" y="14"/>
                  </a:lnTo>
                  <a:lnTo>
                    <a:pt x="40" y="16"/>
                  </a:lnTo>
                  <a:lnTo>
                    <a:pt x="36" y="22"/>
                  </a:lnTo>
                  <a:lnTo>
                    <a:pt x="38" y="22"/>
                  </a:lnTo>
                  <a:lnTo>
                    <a:pt x="42" y="22"/>
                  </a:lnTo>
                  <a:lnTo>
                    <a:pt x="46" y="26"/>
                  </a:lnTo>
                  <a:lnTo>
                    <a:pt x="46" y="28"/>
                  </a:lnTo>
                  <a:lnTo>
                    <a:pt x="46" y="32"/>
                  </a:lnTo>
                  <a:lnTo>
                    <a:pt x="40" y="36"/>
                  </a:lnTo>
                  <a:lnTo>
                    <a:pt x="38" y="36"/>
                  </a:lnTo>
                  <a:lnTo>
                    <a:pt x="34" y="36"/>
                  </a:lnTo>
                  <a:lnTo>
                    <a:pt x="28" y="32"/>
                  </a:lnTo>
                  <a:lnTo>
                    <a:pt x="26" y="30"/>
                  </a:lnTo>
                  <a:lnTo>
                    <a:pt x="24" y="26"/>
                  </a:lnTo>
                  <a:lnTo>
                    <a:pt x="24" y="18"/>
                  </a:lnTo>
                  <a:lnTo>
                    <a:pt x="28" y="12"/>
                  </a:lnTo>
                  <a:lnTo>
                    <a:pt x="38" y="2"/>
                  </a:lnTo>
                  <a:lnTo>
                    <a:pt x="48" y="0"/>
                  </a:lnTo>
                  <a:lnTo>
                    <a:pt x="58" y="4"/>
                  </a:lnTo>
                  <a:lnTo>
                    <a:pt x="66" y="8"/>
                  </a:lnTo>
                  <a:lnTo>
                    <a:pt x="70" y="18"/>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5" name="Freeform 16"/>
            <p:cNvSpPr>
              <a:spLocks/>
            </p:cNvSpPr>
            <p:nvPr/>
          </p:nvSpPr>
          <p:spPr bwMode="auto">
            <a:xfrm>
              <a:off x="3079" y="592"/>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2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2"/>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6" name="Freeform 17"/>
            <p:cNvSpPr>
              <a:spLocks/>
            </p:cNvSpPr>
            <p:nvPr/>
          </p:nvSpPr>
          <p:spPr bwMode="auto">
            <a:xfrm>
              <a:off x="3001" y="616"/>
              <a:ext cx="58" cy="56"/>
            </a:xfrm>
            <a:custGeom>
              <a:avLst/>
              <a:gdLst>
                <a:gd name="T0" fmla="*/ 50 w 58"/>
                <a:gd name="T1" fmla="*/ 10 h 56"/>
                <a:gd name="T2" fmla="*/ 52 w 58"/>
                <a:gd name="T3" fmla="*/ 20 h 56"/>
                <a:gd name="T4" fmla="*/ 50 w 58"/>
                <a:gd name="T5" fmla="*/ 24 h 56"/>
                <a:gd name="T6" fmla="*/ 42 w 58"/>
                <a:gd name="T7" fmla="*/ 32 h 56"/>
                <a:gd name="T8" fmla="*/ 32 w 58"/>
                <a:gd name="T9" fmla="*/ 36 h 56"/>
                <a:gd name="T10" fmla="*/ 26 w 58"/>
                <a:gd name="T11" fmla="*/ 34 h 56"/>
                <a:gd name="T12" fmla="*/ 22 w 58"/>
                <a:gd name="T13" fmla="*/ 30 h 56"/>
                <a:gd name="T14" fmla="*/ 24 w 58"/>
                <a:gd name="T15" fmla="*/ 24 h 56"/>
                <a:gd name="T16" fmla="*/ 28 w 58"/>
                <a:gd name="T17" fmla="*/ 22 h 56"/>
                <a:gd name="T18" fmla="*/ 36 w 58"/>
                <a:gd name="T19" fmla="*/ 22 h 56"/>
                <a:gd name="T20" fmla="*/ 40 w 58"/>
                <a:gd name="T21" fmla="*/ 20 h 56"/>
                <a:gd name="T22" fmla="*/ 36 w 58"/>
                <a:gd name="T23" fmla="*/ 14 h 56"/>
                <a:gd name="T24" fmla="*/ 30 w 58"/>
                <a:gd name="T25" fmla="*/ 12 h 56"/>
                <a:gd name="T26" fmla="*/ 22 w 58"/>
                <a:gd name="T27" fmla="*/ 14 h 56"/>
                <a:gd name="T28" fmla="*/ 14 w 58"/>
                <a:gd name="T29" fmla="*/ 20 h 56"/>
                <a:gd name="T30" fmla="*/ 12 w 58"/>
                <a:gd name="T31" fmla="*/ 32 h 56"/>
                <a:gd name="T32" fmla="*/ 16 w 58"/>
                <a:gd name="T33" fmla="*/ 36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2 w 58"/>
                <a:gd name="T47" fmla="*/ 50 h 56"/>
                <a:gd name="T48" fmla="*/ 44 w 58"/>
                <a:gd name="T49" fmla="*/ 56 h 56"/>
                <a:gd name="T50" fmla="*/ 22 w 58"/>
                <a:gd name="T51" fmla="*/ 52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2 h 56"/>
                <a:gd name="T66" fmla="*/ 50 w 58"/>
                <a:gd name="T67" fmla="*/ 10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0"/>
                  </a:moveTo>
                  <a:lnTo>
                    <a:pt x="50" y="10"/>
                  </a:lnTo>
                  <a:lnTo>
                    <a:pt x="52" y="18"/>
                  </a:lnTo>
                  <a:lnTo>
                    <a:pt x="52" y="20"/>
                  </a:lnTo>
                  <a:lnTo>
                    <a:pt x="50" y="24"/>
                  </a:lnTo>
                  <a:lnTo>
                    <a:pt x="46" y="28"/>
                  </a:lnTo>
                  <a:lnTo>
                    <a:pt x="42" y="32"/>
                  </a:lnTo>
                  <a:lnTo>
                    <a:pt x="38" y="34"/>
                  </a:lnTo>
                  <a:lnTo>
                    <a:pt x="32" y="36"/>
                  </a:lnTo>
                  <a:lnTo>
                    <a:pt x="26" y="34"/>
                  </a:lnTo>
                  <a:lnTo>
                    <a:pt x="22" y="30"/>
                  </a:lnTo>
                  <a:lnTo>
                    <a:pt x="24" y="26"/>
                  </a:lnTo>
                  <a:lnTo>
                    <a:pt x="24" y="24"/>
                  </a:lnTo>
                  <a:lnTo>
                    <a:pt x="28" y="22"/>
                  </a:lnTo>
                  <a:lnTo>
                    <a:pt x="34" y="22"/>
                  </a:lnTo>
                  <a:lnTo>
                    <a:pt x="36" y="22"/>
                  </a:lnTo>
                  <a:lnTo>
                    <a:pt x="40" y="20"/>
                  </a:lnTo>
                  <a:lnTo>
                    <a:pt x="38" y="16"/>
                  </a:lnTo>
                  <a:lnTo>
                    <a:pt x="36" y="14"/>
                  </a:lnTo>
                  <a:lnTo>
                    <a:pt x="30" y="12"/>
                  </a:lnTo>
                  <a:lnTo>
                    <a:pt x="26" y="12"/>
                  </a:lnTo>
                  <a:lnTo>
                    <a:pt x="22" y="14"/>
                  </a:lnTo>
                  <a:lnTo>
                    <a:pt x="14" y="20"/>
                  </a:lnTo>
                  <a:lnTo>
                    <a:pt x="12" y="26"/>
                  </a:lnTo>
                  <a:lnTo>
                    <a:pt x="12" y="32"/>
                  </a:lnTo>
                  <a:lnTo>
                    <a:pt x="16" y="36"/>
                  </a:lnTo>
                  <a:lnTo>
                    <a:pt x="22" y="40"/>
                  </a:lnTo>
                  <a:lnTo>
                    <a:pt x="30" y="44"/>
                  </a:lnTo>
                  <a:lnTo>
                    <a:pt x="36" y="44"/>
                  </a:lnTo>
                  <a:lnTo>
                    <a:pt x="40" y="44"/>
                  </a:lnTo>
                  <a:lnTo>
                    <a:pt x="42" y="42"/>
                  </a:lnTo>
                  <a:lnTo>
                    <a:pt x="48" y="38"/>
                  </a:lnTo>
                  <a:lnTo>
                    <a:pt x="50" y="36"/>
                  </a:lnTo>
                  <a:lnTo>
                    <a:pt x="52" y="34"/>
                  </a:lnTo>
                  <a:lnTo>
                    <a:pt x="56" y="36"/>
                  </a:lnTo>
                  <a:lnTo>
                    <a:pt x="58" y="40"/>
                  </a:lnTo>
                  <a:lnTo>
                    <a:pt x="56" y="44"/>
                  </a:lnTo>
                  <a:lnTo>
                    <a:pt x="52" y="50"/>
                  </a:lnTo>
                  <a:lnTo>
                    <a:pt x="44" y="56"/>
                  </a:lnTo>
                  <a:lnTo>
                    <a:pt x="32" y="56"/>
                  </a:lnTo>
                  <a:lnTo>
                    <a:pt x="22" y="52"/>
                  </a:lnTo>
                  <a:lnTo>
                    <a:pt x="14" y="48"/>
                  </a:lnTo>
                  <a:lnTo>
                    <a:pt x="6" y="42"/>
                  </a:lnTo>
                  <a:lnTo>
                    <a:pt x="0" y="34"/>
                  </a:lnTo>
                  <a:lnTo>
                    <a:pt x="0" y="28"/>
                  </a:lnTo>
                  <a:lnTo>
                    <a:pt x="0" y="24"/>
                  </a:lnTo>
                  <a:lnTo>
                    <a:pt x="4" y="16"/>
                  </a:lnTo>
                  <a:lnTo>
                    <a:pt x="10" y="8"/>
                  </a:lnTo>
                  <a:lnTo>
                    <a:pt x="16" y="4"/>
                  </a:lnTo>
                  <a:lnTo>
                    <a:pt x="24" y="0"/>
                  </a:lnTo>
                  <a:lnTo>
                    <a:pt x="32" y="0"/>
                  </a:lnTo>
                  <a:lnTo>
                    <a:pt x="38" y="2"/>
                  </a:lnTo>
                  <a:lnTo>
                    <a:pt x="44" y="6"/>
                  </a:lnTo>
                  <a:lnTo>
                    <a:pt x="50" y="10"/>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7" name="Freeform 18"/>
            <p:cNvSpPr>
              <a:spLocks/>
            </p:cNvSpPr>
            <p:nvPr/>
          </p:nvSpPr>
          <p:spPr bwMode="auto">
            <a:xfrm>
              <a:off x="3189" y="620"/>
              <a:ext cx="34" cy="34"/>
            </a:xfrm>
            <a:custGeom>
              <a:avLst/>
              <a:gdLst>
                <a:gd name="T0" fmla="*/ 30 w 34"/>
                <a:gd name="T1" fmla="*/ 2 h 34"/>
                <a:gd name="T2" fmla="*/ 30 w 34"/>
                <a:gd name="T3" fmla="*/ 2 h 34"/>
                <a:gd name="T4" fmla="*/ 34 w 34"/>
                <a:gd name="T5" fmla="*/ 10 h 34"/>
                <a:gd name="T6" fmla="*/ 34 w 34"/>
                <a:gd name="T7" fmla="*/ 14 h 34"/>
                <a:gd name="T8" fmla="*/ 34 w 34"/>
                <a:gd name="T9" fmla="*/ 20 h 34"/>
                <a:gd name="T10" fmla="*/ 34 w 34"/>
                <a:gd name="T11" fmla="*/ 20 h 34"/>
                <a:gd name="T12" fmla="*/ 34 w 34"/>
                <a:gd name="T13" fmla="*/ 24 h 34"/>
                <a:gd name="T14" fmla="*/ 32 w 34"/>
                <a:gd name="T15" fmla="*/ 26 h 34"/>
                <a:gd name="T16" fmla="*/ 26 w 34"/>
                <a:gd name="T17" fmla="*/ 30 h 34"/>
                <a:gd name="T18" fmla="*/ 14 w 34"/>
                <a:gd name="T19" fmla="*/ 34 h 34"/>
                <a:gd name="T20" fmla="*/ 14 w 34"/>
                <a:gd name="T21" fmla="*/ 34 h 34"/>
                <a:gd name="T22" fmla="*/ 8 w 34"/>
                <a:gd name="T23" fmla="*/ 34 h 34"/>
                <a:gd name="T24" fmla="*/ 4 w 34"/>
                <a:gd name="T25" fmla="*/ 30 h 34"/>
                <a:gd name="T26" fmla="*/ 2 w 34"/>
                <a:gd name="T27" fmla="*/ 26 h 34"/>
                <a:gd name="T28" fmla="*/ 0 w 34"/>
                <a:gd name="T29" fmla="*/ 20 h 34"/>
                <a:gd name="T30" fmla="*/ 0 w 34"/>
                <a:gd name="T31" fmla="*/ 20 h 34"/>
                <a:gd name="T32" fmla="*/ 2 w 34"/>
                <a:gd name="T33" fmla="*/ 14 h 34"/>
                <a:gd name="T34" fmla="*/ 4 w 34"/>
                <a:gd name="T35" fmla="*/ 10 h 34"/>
                <a:gd name="T36" fmla="*/ 8 w 34"/>
                <a:gd name="T37" fmla="*/ 4 h 34"/>
                <a:gd name="T38" fmla="*/ 14 w 34"/>
                <a:gd name="T39" fmla="*/ 0 h 34"/>
                <a:gd name="T40" fmla="*/ 14 w 34"/>
                <a:gd name="T41" fmla="*/ 0 h 34"/>
                <a:gd name="T42" fmla="*/ 18 w 34"/>
                <a:gd name="T43" fmla="*/ 0 h 34"/>
                <a:gd name="T44" fmla="*/ 22 w 34"/>
                <a:gd name="T45" fmla="*/ 0 h 34"/>
                <a:gd name="T46" fmla="*/ 30 w 34"/>
                <a:gd name="T47" fmla="*/ 2 h 34"/>
                <a:gd name="T48" fmla="*/ 30 w 34"/>
                <a:gd name="T49" fmla="*/ 2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4">
                  <a:moveTo>
                    <a:pt x="30" y="2"/>
                  </a:moveTo>
                  <a:lnTo>
                    <a:pt x="30" y="2"/>
                  </a:lnTo>
                  <a:lnTo>
                    <a:pt x="34" y="10"/>
                  </a:lnTo>
                  <a:lnTo>
                    <a:pt x="34" y="14"/>
                  </a:lnTo>
                  <a:lnTo>
                    <a:pt x="34" y="20"/>
                  </a:lnTo>
                  <a:lnTo>
                    <a:pt x="34" y="24"/>
                  </a:lnTo>
                  <a:lnTo>
                    <a:pt x="32" y="26"/>
                  </a:lnTo>
                  <a:lnTo>
                    <a:pt x="26" y="30"/>
                  </a:lnTo>
                  <a:lnTo>
                    <a:pt x="14" y="34"/>
                  </a:lnTo>
                  <a:lnTo>
                    <a:pt x="8" y="34"/>
                  </a:lnTo>
                  <a:lnTo>
                    <a:pt x="4" y="30"/>
                  </a:lnTo>
                  <a:lnTo>
                    <a:pt x="2" y="26"/>
                  </a:lnTo>
                  <a:lnTo>
                    <a:pt x="0" y="20"/>
                  </a:lnTo>
                  <a:lnTo>
                    <a:pt x="2" y="14"/>
                  </a:lnTo>
                  <a:lnTo>
                    <a:pt x="4" y="10"/>
                  </a:lnTo>
                  <a:lnTo>
                    <a:pt x="8" y="4"/>
                  </a:lnTo>
                  <a:lnTo>
                    <a:pt x="14" y="0"/>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8" name="Freeform 19"/>
            <p:cNvSpPr>
              <a:spLocks/>
            </p:cNvSpPr>
            <p:nvPr/>
          </p:nvSpPr>
          <p:spPr bwMode="auto">
            <a:xfrm>
              <a:off x="3199" y="630"/>
              <a:ext cx="12" cy="12"/>
            </a:xfrm>
            <a:custGeom>
              <a:avLst/>
              <a:gdLst>
                <a:gd name="T0" fmla="*/ 10 w 12"/>
                <a:gd name="T1" fmla="*/ 8 h 12"/>
                <a:gd name="T2" fmla="*/ 10 w 12"/>
                <a:gd name="T3" fmla="*/ 8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2 h 12"/>
                <a:gd name="T20" fmla="*/ 4 w 12"/>
                <a:gd name="T21" fmla="*/ 0 h 12"/>
                <a:gd name="T22" fmla="*/ 4 w 12"/>
                <a:gd name="T23" fmla="*/ 0 h 12"/>
                <a:gd name="T24" fmla="*/ 8 w 12"/>
                <a:gd name="T25" fmla="*/ 0 h 12"/>
                <a:gd name="T26" fmla="*/ 10 w 12"/>
                <a:gd name="T27" fmla="*/ 2 h 12"/>
                <a:gd name="T28" fmla="*/ 12 w 12"/>
                <a:gd name="T29" fmla="*/ 6 h 12"/>
                <a:gd name="T30" fmla="*/ 10 w 12"/>
                <a:gd name="T31" fmla="*/ 8 h 12"/>
                <a:gd name="T32" fmla="*/ 10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0" y="8"/>
                  </a:moveTo>
                  <a:lnTo>
                    <a:pt x="10" y="8"/>
                  </a:lnTo>
                  <a:lnTo>
                    <a:pt x="10" y="10"/>
                  </a:lnTo>
                  <a:lnTo>
                    <a:pt x="6" y="12"/>
                  </a:lnTo>
                  <a:lnTo>
                    <a:pt x="4" y="12"/>
                  </a:lnTo>
                  <a:lnTo>
                    <a:pt x="2" y="10"/>
                  </a:lnTo>
                  <a:lnTo>
                    <a:pt x="0" y="6"/>
                  </a:lnTo>
                  <a:lnTo>
                    <a:pt x="0" y="2"/>
                  </a:lnTo>
                  <a:lnTo>
                    <a:pt x="4" y="0"/>
                  </a:lnTo>
                  <a:lnTo>
                    <a:pt x="8" y="0"/>
                  </a:lnTo>
                  <a:lnTo>
                    <a:pt x="10" y="2"/>
                  </a:lnTo>
                  <a:lnTo>
                    <a:pt x="12" y="6"/>
                  </a:lnTo>
                  <a:lnTo>
                    <a:pt x="10"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29" name="Freeform 20"/>
            <p:cNvSpPr>
              <a:spLocks/>
            </p:cNvSpPr>
            <p:nvPr/>
          </p:nvSpPr>
          <p:spPr bwMode="auto">
            <a:xfrm>
              <a:off x="3113" y="638"/>
              <a:ext cx="34" cy="36"/>
            </a:xfrm>
            <a:custGeom>
              <a:avLst/>
              <a:gdLst>
                <a:gd name="T0" fmla="*/ 28 w 34"/>
                <a:gd name="T1" fmla="*/ 2 h 36"/>
                <a:gd name="T2" fmla="*/ 28 w 34"/>
                <a:gd name="T3" fmla="*/ 2 h 36"/>
                <a:gd name="T4" fmla="*/ 32 w 34"/>
                <a:gd name="T5" fmla="*/ 10 h 36"/>
                <a:gd name="T6" fmla="*/ 34 w 34"/>
                <a:gd name="T7" fmla="*/ 16 h 36"/>
                <a:gd name="T8" fmla="*/ 34 w 34"/>
                <a:gd name="T9" fmla="*/ 20 h 36"/>
                <a:gd name="T10" fmla="*/ 34 w 34"/>
                <a:gd name="T11" fmla="*/ 20 h 36"/>
                <a:gd name="T12" fmla="*/ 32 w 34"/>
                <a:gd name="T13" fmla="*/ 24 h 36"/>
                <a:gd name="T14" fmla="*/ 32 w 34"/>
                <a:gd name="T15" fmla="*/ 28 h 36"/>
                <a:gd name="T16" fmla="*/ 26 w 34"/>
                <a:gd name="T17" fmla="*/ 32 h 36"/>
                <a:gd name="T18" fmla="*/ 12 w 34"/>
                <a:gd name="T19" fmla="*/ 36 h 36"/>
                <a:gd name="T20" fmla="*/ 12 w 34"/>
                <a:gd name="T21" fmla="*/ 36 h 36"/>
                <a:gd name="T22" fmla="*/ 8 w 34"/>
                <a:gd name="T23" fmla="*/ 34 h 36"/>
                <a:gd name="T24" fmla="*/ 4 w 34"/>
                <a:gd name="T25" fmla="*/ 32 h 36"/>
                <a:gd name="T26" fmla="*/ 0 w 34"/>
                <a:gd name="T27" fmla="*/ 28 h 36"/>
                <a:gd name="T28" fmla="*/ 0 w 34"/>
                <a:gd name="T29" fmla="*/ 22 h 36"/>
                <a:gd name="T30" fmla="*/ 0 w 34"/>
                <a:gd name="T31" fmla="*/ 22 h 36"/>
                <a:gd name="T32" fmla="*/ 0 w 34"/>
                <a:gd name="T33" fmla="*/ 16 h 36"/>
                <a:gd name="T34" fmla="*/ 2 w 34"/>
                <a:gd name="T35" fmla="*/ 10 h 36"/>
                <a:gd name="T36" fmla="*/ 6 w 34"/>
                <a:gd name="T37" fmla="*/ 6 h 36"/>
                <a:gd name="T38" fmla="*/ 12 w 34"/>
                <a:gd name="T39" fmla="*/ 2 h 36"/>
                <a:gd name="T40" fmla="*/ 12 w 34"/>
                <a:gd name="T41" fmla="*/ 2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6"/>
                  </a:lnTo>
                  <a:lnTo>
                    <a:pt x="34" y="20"/>
                  </a:lnTo>
                  <a:lnTo>
                    <a:pt x="32" y="24"/>
                  </a:lnTo>
                  <a:lnTo>
                    <a:pt x="32" y="28"/>
                  </a:lnTo>
                  <a:lnTo>
                    <a:pt x="26" y="32"/>
                  </a:lnTo>
                  <a:lnTo>
                    <a:pt x="12" y="36"/>
                  </a:lnTo>
                  <a:lnTo>
                    <a:pt x="8" y="34"/>
                  </a:lnTo>
                  <a:lnTo>
                    <a:pt x="4" y="32"/>
                  </a:lnTo>
                  <a:lnTo>
                    <a:pt x="0" y="28"/>
                  </a:lnTo>
                  <a:lnTo>
                    <a:pt x="0" y="22"/>
                  </a:lnTo>
                  <a:lnTo>
                    <a:pt x="0" y="16"/>
                  </a:lnTo>
                  <a:lnTo>
                    <a:pt x="2" y="10"/>
                  </a:lnTo>
                  <a:lnTo>
                    <a:pt x="6" y="6"/>
                  </a:lnTo>
                  <a:lnTo>
                    <a:pt x="12" y="2"/>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0" name="Freeform 21"/>
            <p:cNvSpPr>
              <a:spLocks/>
            </p:cNvSpPr>
            <p:nvPr/>
          </p:nvSpPr>
          <p:spPr bwMode="auto">
            <a:xfrm>
              <a:off x="3121" y="648"/>
              <a:ext cx="12" cy="14"/>
            </a:xfrm>
            <a:custGeom>
              <a:avLst/>
              <a:gdLst>
                <a:gd name="T0" fmla="*/ 12 w 12"/>
                <a:gd name="T1" fmla="*/ 10 h 14"/>
                <a:gd name="T2" fmla="*/ 12 w 12"/>
                <a:gd name="T3" fmla="*/ 10 h 14"/>
                <a:gd name="T4" fmla="*/ 10 w 12"/>
                <a:gd name="T5" fmla="*/ 12 h 14"/>
                <a:gd name="T6" fmla="*/ 8 w 12"/>
                <a:gd name="T7" fmla="*/ 14 h 14"/>
                <a:gd name="T8" fmla="*/ 8 w 12"/>
                <a:gd name="T9" fmla="*/ 14 h 14"/>
                <a:gd name="T10" fmla="*/ 4 w 12"/>
                <a:gd name="T11" fmla="*/ 14 h 14"/>
                <a:gd name="T12" fmla="*/ 4 w 12"/>
                <a:gd name="T13" fmla="*/ 12 h 14"/>
                <a:gd name="T14" fmla="*/ 0 w 12"/>
                <a:gd name="T15" fmla="*/ 8 h 14"/>
                <a:gd name="T16" fmla="*/ 0 w 12"/>
                <a:gd name="T17" fmla="*/ 8 h 14"/>
                <a:gd name="T18" fmla="*/ 2 w 12"/>
                <a:gd name="T19" fmla="*/ 4 h 14"/>
                <a:gd name="T20" fmla="*/ 4 w 12"/>
                <a:gd name="T21" fmla="*/ 0 h 14"/>
                <a:gd name="T22" fmla="*/ 4 w 12"/>
                <a:gd name="T23" fmla="*/ 0 h 14"/>
                <a:gd name="T24" fmla="*/ 8 w 12"/>
                <a:gd name="T25" fmla="*/ 2 h 14"/>
                <a:gd name="T26" fmla="*/ 10 w 12"/>
                <a:gd name="T27" fmla="*/ 4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8" y="14"/>
                  </a:lnTo>
                  <a:lnTo>
                    <a:pt x="4" y="14"/>
                  </a:lnTo>
                  <a:lnTo>
                    <a:pt x="4" y="12"/>
                  </a:lnTo>
                  <a:lnTo>
                    <a:pt x="0" y="8"/>
                  </a:lnTo>
                  <a:lnTo>
                    <a:pt x="2" y="4"/>
                  </a:lnTo>
                  <a:lnTo>
                    <a:pt x="4" y="0"/>
                  </a:lnTo>
                  <a:lnTo>
                    <a:pt x="8" y="2"/>
                  </a:lnTo>
                  <a:lnTo>
                    <a:pt x="10" y="4"/>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1" name="Freeform 22"/>
            <p:cNvSpPr>
              <a:spLocks/>
            </p:cNvSpPr>
            <p:nvPr/>
          </p:nvSpPr>
          <p:spPr bwMode="auto">
            <a:xfrm>
              <a:off x="3101" y="668"/>
              <a:ext cx="140" cy="78"/>
            </a:xfrm>
            <a:custGeom>
              <a:avLst/>
              <a:gdLst>
                <a:gd name="T0" fmla="*/ 138 w 140"/>
                <a:gd name="T1" fmla="*/ 0 h 78"/>
                <a:gd name="T2" fmla="*/ 138 w 140"/>
                <a:gd name="T3" fmla="*/ 0 h 78"/>
                <a:gd name="T4" fmla="*/ 140 w 140"/>
                <a:gd name="T5" fmla="*/ 8 h 78"/>
                <a:gd name="T6" fmla="*/ 140 w 140"/>
                <a:gd name="T7" fmla="*/ 16 h 78"/>
                <a:gd name="T8" fmla="*/ 140 w 140"/>
                <a:gd name="T9" fmla="*/ 24 h 78"/>
                <a:gd name="T10" fmla="*/ 138 w 140"/>
                <a:gd name="T11" fmla="*/ 32 h 78"/>
                <a:gd name="T12" fmla="*/ 132 w 140"/>
                <a:gd name="T13" fmla="*/ 48 h 78"/>
                <a:gd name="T14" fmla="*/ 122 w 140"/>
                <a:gd name="T15" fmla="*/ 60 h 78"/>
                <a:gd name="T16" fmla="*/ 122 w 140"/>
                <a:gd name="T17" fmla="*/ 60 h 78"/>
                <a:gd name="T18" fmla="*/ 108 w 140"/>
                <a:gd name="T19" fmla="*/ 68 h 78"/>
                <a:gd name="T20" fmla="*/ 92 w 140"/>
                <a:gd name="T21" fmla="*/ 74 h 78"/>
                <a:gd name="T22" fmla="*/ 76 w 140"/>
                <a:gd name="T23" fmla="*/ 76 h 78"/>
                <a:gd name="T24" fmla="*/ 60 w 140"/>
                <a:gd name="T25" fmla="*/ 78 h 78"/>
                <a:gd name="T26" fmla="*/ 60 w 140"/>
                <a:gd name="T27" fmla="*/ 78 h 78"/>
                <a:gd name="T28" fmla="*/ 46 w 140"/>
                <a:gd name="T29" fmla="*/ 78 h 78"/>
                <a:gd name="T30" fmla="*/ 32 w 140"/>
                <a:gd name="T31" fmla="*/ 74 h 78"/>
                <a:gd name="T32" fmla="*/ 26 w 140"/>
                <a:gd name="T33" fmla="*/ 72 h 78"/>
                <a:gd name="T34" fmla="*/ 20 w 140"/>
                <a:gd name="T35" fmla="*/ 68 h 78"/>
                <a:gd name="T36" fmla="*/ 14 w 140"/>
                <a:gd name="T37" fmla="*/ 64 h 78"/>
                <a:gd name="T38" fmla="*/ 10 w 140"/>
                <a:gd name="T39" fmla="*/ 58 h 78"/>
                <a:gd name="T40" fmla="*/ 10 w 140"/>
                <a:gd name="T41" fmla="*/ 58 h 78"/>
                <a:gd name="T42" fmla="*/ 4 w 140"/>
                <a:gd name="T43" fmla="*/ 46 h 78"/>
                <a:gd name="T44" fmla="*/ 0 w 140"/>
                <a:gd name="T45" fmla="*/ 34 h 78"/>
                <a:gd name="T46" fmla="*/ 0 w 140"/>
                <a:gd name="T47" fmla="*/ 34 h 78"/>
                <a:gd name="T48" fmla="*/ 22 w 140"/>
                <a:gd name="T49" fmla="*/ 26 h 78"/>
                <a:gd name="T50" fmla="*/ 34 w 140"/>
                <a:gd name="T51" fmla="*/ 24 h 78"/>
                <a:gd name="T52" fmla="*/ 46 w 140"/>
                <a:gd name="T53" fmla="*/ 22 h 78"/>
                <a:gd name="T54" fmla="*/ 46 w 140"/>
                <a:gd name="T55" fmla="*/ 22 h 78"/>
                <a:gd name="T56" fmla="*/ 68 w 140"/>
                <a:gd name="T57" fmla="*/ 16 h 78"/>
                <a:gd name="T58" fmla="*/ 92 w 140"/>
                <a:gd name="T59" fmla="*/ 10 h 78"/>
                <a:gd name="T60" fmla="*/ 138 w 140"/>
                <a:gd name="T61" fmla="*/ 0 h 78"/>
                <a:gd name="T62" fmla="*/ 138 w 140"/>
                <a:gd name="T63" fmla="*/ 0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78">
                  <a:moveTo>
                    <a:pt x="138" y="0"/>
                  </a:moveTo>
                  <a:lnTo>
                    <a:pt x="138" y="0"/>
                  </a:lnTo>
                  <a:lnTo>
                    <a:pt x="140" y="8"/>
                  </a:lnTo>
                  <a:lnTo>
                    <a:pt x="140" y="16"/>
                  </a:lnTo>
                  <a:lnTo>
                    <a:pt x="140" y="24"/>
                  </a:lnTo>
                  <a:lnTo>
                    <a:pt x="138" y="32"/>
                  </a:lnTo>
                  <a:lnTo>
                    <a:pt x="132" y="48"/>
                  </a:lnTo>
                  <a:lnTo>
                    <a:pt x="122" y="60"/>
                  </a:lnTo>
                  <a:lnTo>
                    <a:pt x="108" y="68"/>
                  </a:lnTo>
                  <a:lnTo>
                    <a:pt x="92" y="74"/>
                  </a:lnTo>
                  <a:lnTo>
                    <a:pt x="76" y="76"/>
                  </a:lnTo>
                  <a:lnTo>
                    <a:pt x="60" y="78"/>
                  </a:lnTo>
                  <a:lnTo>
                    <a:pt x="46" y="78"/>
                  </a:lnTo>
                  <a:lnTo>
                    <a:pt x="32" y="74"/>
                  </a:lnTo>
                  <a:lnTo>
                    <a:pt x="26" y="72"/>
                  </a:lnTo>
                  <a:lnTo>
                    <a:pt x="20" y="68"/>
                  </a:lnTo>
                  <a:lnTo>
                    <a:pt x="14" y="64"/>
                  </a:lnTo>
                  <a:lnTo>
                    <a:pt x="10" y="58"/>
                  </a:lnTo>
                  <a:lnTo>
                    <a:pt x="4" y="46"/>
                  </a:lnTo>
                  <a:lnTo>
                    <a:pt x="0" y="34"/>
                  </a:lnTo>
                  <a:lnTo>
                    <a:pt x="22" y="26"/>
                  </a:lnTo>
                  <a:lnTo>
                    <a:pt x="34" y="24"/>
                  </a:lnTo>
                  <a:lnTo>
                    <a:pt x="46" y="22"/>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2" name="Freeform 23"/>
            <p:cNvSpPr>
              <a:spLocks/>
            </p:cNvSpPr>
            <p:nvPr/>
          </p:nvSpPr>
          <p:spPr bwMode="auto">
            <a:xfrm>
              <a:off x="3015" y="698"/>
              <a:ext cx="64" cy="70"/>
            </a:xfrm>
            <a:custGeom>
              <a:avLst/>
              <a:gdLst>
                <a:gd name="T0" fmla="*/ 34 w 64"/>
                <a:gd name="T1" fmla="*/ 2 h 70"/>
                <a:gd name="T2" fmla="*/ 36 w 64"/>
                <a:gd name="T3" fmla="*/ 10 h 70"/>
                <a:gd name="T4" fmla="*/ 34 w 64"/>
                <a:gd name="T5" fmla="*/ 12 h 70"/>
                <a:gd name="T6" fmla="*/ 26 w 64"/>
                <a:gd name="T7" fmla="*/ 14 h 70"/>
                <a:gd name="T8" fmla="*/ 18 w 64"/>
                <a:gd name="T9" fmla="*/ 20 h 70"/>
                <a:gd name="T10" fmla="*/ 12 w 64"/>
                <a:gd name="T11" fmla="*/ 36 h 70"/>
                <a:gd name="T12" fmla="*/ 10 w 64"/>
                <a:gd name="T13" fmla="*/ 44 h 70"/>
                <a:gd name="T14" fmla="*/ 20 w 64"/>
                <a:gd name="T15" fmla="*/ 54 h 70"/>
                <a:gd name="T16" fmla="*/ 32 w 64"/>
                <a:gd name="T17" fmla="*/ 58 h 70"/>
                <a:gd name="T18" fmla="*/ 38 w 64"/>
                <a:gd name="T19" fmla="*/ 58 h 70"/>
                <a:gd name="T20" fmla="*/ 50 w 64"/>
                <a:gd name="T21" fmla="*/ 52 h 70"/>
                <a:gd name="T22" fmla="*/ 52 w 64"/>
                <a:gd name="T23" fmla="*/ 46 h 70"/>
                <a:gd name="T24" fmla="*/ 50 w 64"/>
                <a:gd name="T25" fmla="*/ 40 h 70"/>
                <a:gd name="T26" fmla="*/ 46 w 64"/>
                <a:gd name="T27" fmla="*/ 36 h 70"/>
                <a:gd name="T28" fmla="*/ 36 w 64"/>
                <a:gd name="T29" fmla="*/ 42 h 70"/>
                <a:gd name="T30" fmla="*/ 38 w 64"/>
                <a:gd name="T31" fmla="*/ 46 h 70"/>
                <a:gd name="T32" fmla="*/ 38 w 64"/>
                <a:gd name="T33" fmla="*/ 50 h 70"/>
                <a:gd name="T34" fmla="*/ 30 w 64"/>
                <a:gd name="T35" fmla="*/ 52 h 70"/>
                <a:gd name="T36" fmla="*/ 26 w 64"/>
                <a:gd name="T37" fmla="*/ 48 h 70"/>
                <a:gd name="T38" fmla="*/ 24 w 64"/>
                <a:gd name="T39" fmla="*/ 46 h 70"/>
                <a:gd name="T40" fmla="*/ 26 w 64"/>
                <a:gd name="T41" fmla="*/ 36 h 70"/>
                <a:gd name="T42" fmla="*/ 34 w 64"/>
                <a:gd name="T43" fmla="*/ 30 h 70"/>
                <a:gd name="T44" fmla="*/ 44 w 64"/>
                <a:gd name="T45" fmla="*/ 24 h 70"/>
                <a:gd name="T46" fmla="*/ 48 w 64"/>
                <a:gd name="T47" fmla="*/ 26 h 70"/>
                <a:gd name="T48" fmla="*/ 58 w 64"/>
                <a:gd name="T49" fmla="*/ 34 h 70"/>
                <a:gd name="T50" fmla="*/ 64 w 64"/>
                <a:gd name="T51" fmla="*/ 44 h 70"/>
                <a:gd name="T52" fmla="*/ 64 w 64"/>
                <a:gd name="T53" fmla="*/ 50 h 70"/>
                <a:gd name="T54" fmla="*/ 58 w 64"/>
                <a:gd name="T55" fmla="*/ 60 h 70"/>
                <a:gd name="T56" fmla="*/ 54 w 64"/>
                <a:gd name="T57" fmla="*/ 64 h 70"/>
                <a:gd name="T58" fmla="*/ 34 w 64"/>
                <a:gd name="T59" fmla="*/ 70 h 70"/>
                <a:gd name="T60" fmla="*/ 28 w 64"/>
                <a:gd name="T61" fmla="*/ 70 h 70"/>
                <a:gd name="T62" fmla="*/ 12 w 64"/>
                <a:gd name="T63" fmla="*/ 62 h 70"/>
                <a:gd name="T64" fmla="*/ 0 w 64"/>
                <a:gd name="T65" fmla="*/ 48 h 70"/>
                <a:gd name="T66" fmla="*/ 0 w 64"/>
                <a:gd name="T67" fmla="*/ 36 h 70"/>
                <a:gd name="T68" fmla="*/ 10 w 64"/>
                <a:gd name="T69" fmla="*/ 12 h 70"/>
                <a:gd name="T70" fmla="*/ 20 w 64"/>
                <a:gd name="T71" fmla="*/ 4 h 70"/>
                <a:gd name="T72" fmla="*/ 28 w 64"/>
                <a:gd name="T73" fmla="*/ 2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6"/>
                  </a:lnTo>
                  <a:lnTo>
                    <a:pt x="36" y="10"/>
                  </a:lnTo>
                  <a:lnTo>
                    <a:pt x="34" y="12"/>
                  </a:lnTo>
                  <a:lnTo>
                    <a:pt x="32" y="12"/>
                  </a:lnTo>
                  <a:lnTo>
                    <a:pt x="26" y="14"/>
                  </a:lnTo>
                  <a:lnTo>
                    <a:pt x="18" y="20"/>
                  </a:lnTo>
                  <a:lnTo>
                    <a:pt x="14" y="26"/>
                  </a:lnTo>
                  <a:lnTo>
                    <a:pt x="12" y="36"/>
                  </a:lnTo>
                  <a:lnTo>
                    <a:pt x="10" y="44"/>
                  </a:lnTo>
                  <a:lnTo>
                    <a:pt x="14" y="50"/>
                  </a:lnTo>
                  <a:lnTo>
                    <a:pt x="20" y="54"/>
                  </a:lnTo>
                  <a:lnTo>
                    <a:pt x="26" y="58"/>
                  </a:lnTo>
                  <a:lnTo>
                    <a:pt x="32" y="58"/>
                  </a:lnTo>
                  <a:lnTo>
                    <a:pt x="38" y="58"/>
                  </a:lnTo>
                  <a:lnTo>
                    <a:pt x="44" y="56"/>
                  </a:lnTo>
                  <a:lnTo>
                    <a:pt x="50" y="52"/>
                  </a:lnTo>
                  <a:lnTo>
                    <a:pt x="52" y="46"/>
                  </a:lnTo>
                  <a:lnTo>
                    <a:pt x="52" y="44"/>
                  </a:lnTo>
                  <a:lnTo>
                    <a:pt x="50" y="40"/>
                  </a:lnTo>
                  <a:lnTo>
                    <a:pt x="46" y="36"/>
                  </a:lnTo>
                  <a:lnTo>
                    <a:pt x="40" y="38"/>
                  </a:lnTo>
                  <a:lnTo>
                    <a:pt x="36" y="42"/>
                  </a:lnTo>
                  <a:lnTo>
                    <a:pt x="38" y="46"/>
                  </a:lnTo>
                  <a:lnTo>
                    <a:pt x="38" y="50"/>
                  </a:lnTo>
                  <a:lnTo>
                    <a:pt x="34" y="52"/>
                  </a:lnTo>
                  <a:lnTo>
                    <a:pt x="30" y="52"/>
                  </a:lnTo>
                  <a:lnTo>
                    <a:pt x="26" y="48"/>
                  </a:lnTo>
                  <a:lnTo>
                    <a:pt x="24" y="46"/>
                  </a:lnTo>
                  <a:lnTo>
                    <a:pt x="24" y="40"/>
                  </a:lnTo>
                  <a:lnTo>
                    <a:pt x="26" y="36"/>
                  </a:lnTo>
                  <a:lnTo>
                    <a:pt x="34" y="30"/>
                  </a:lnTo>
                  <a:lnTo>
                    <a:pt x="40" y="26"/>
                  </a:lnTo>
                  <a:lnTo>
                    <a:pt x="44" y="24"/>
                  </a:lnTo>
                  <a:lnTo>
                    <a:pt x="48" y="26"/>
                  </a:lnTo>
                  <a:lnTo>
                    <a:pt x="54" y="28"/>
                  </a:lnTo>
                  <a:lnTo>
                    <a:pt x="58" y="34"/>
                  </a:lnTo>
                  <a:lnTo>
                    <a:pt x="62" y="38"/>
                  </a:lnTo>
                  <a:lnTo>
                    <a:pt x="64" y="44"/>
                  </a:lnTo>
                  <a:lnTo>
                    <a:pt x="64" y="50"/>
                  </a:lnTo>
                  <a:lnTo>
                    <a:pt x="62" y="56"/>
                  </a:lnTo>
                  <a:lnTo>
                    <a:pt x="58" y="60"/>
                  </a:lnTo>
                  <a:lnTo>
                    <a:pt x="54" y="64"/>
                  </a:lnTo>
                  <a:lnTo>
                    <a:pt x="42" y="70"/>
                  </a:lnTo>
                  <a:lnTo>
                    <a:pt x="34" y="70"/>
                  </a:lnTo>
                  <a:lnTo>
                    <a:pt x="28" y="70"/>
                  </a:lnTo>
                  <a:lnTo>
                    <a:pt x="18" y="66"/>
                  </a:lnTo>
                  <a:lnTo>
                    <a:pt x="12" y="62"/>
                  </a:lnTo>
                  <a:lnTo>
                    <a:pt x="4" y="56"/>
                  </a:lnTo>
                  <a:lnTo>
                    <a:pt x="0" y="48"/>
                  </a:lnTo>
                  <a:lnTo>
                    <a:pt x="0" y="36"/>
                  </a:lnTo>
                  <a:lnTo>
                    <a:pt x="4" y="22"/>
                  </a:lnTo>
                  <a:lnTo>
                    <a:pt x="10" y="12"/>
                  </a:lnTo>
                  <a:lnTo>
                    <a:pt x="14" y="8"/>
                  </a:lnTo>
                  <a:lnTo>
                    <a:pt x="20" y="4"/>
                  </a:lnTo>
                  <a:lnTo>
                    <a:pt x="28" y="2"/>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3" name="Freeform 24"/>
            <p:cNvSpPr>
              <a:spLocks/>
            </p:cNvSpPr>
            <p:nvPr/>
          </p:nvSpPr>
          <p:spPr bwMode="auto">
            <a:xfrm>
              <a:off x="3183" y="756"/>
              <a:ext cx="20" cy="22"/>
            </a:xfrm>
            <a:custGeom>
              <a:avLst/>
              <a:gdLst>
                <a:gd name="T0" fmla="*/ 20 w 20"/>
                <a:gd name="T1" fmla="*/ 18 h 22"/>
                <a:gd name="T2" fmla="*/ 20 w 20"/>
                <a:gd name="T3" fmla="*/ 18 h 22"/>
                <a:gd name="T4" fmla="*/ 18 w 20"/>
                <a:gd name="T5" fmla="*/ 20 h 22"/>
                <a:gd name="T6" fmla="*/ 14 w 20"/>
                <a:gd name="T7" fmla="*/ 22 h 22"/>
                <a:gd name="T8" fmla="*/ 10 w 20"/>
                <a:gd name="T9" fmla="*/ 22 h 22"/>
                <a:gd name="T10" fmla="*/ 8 w 20"/>
                <a:gd name="T11" fmla="*/ 20 h 22"/>
                <a:gd name="T12" fmla="*/ 8 w 20"/>
                <a:gd name="T13" fmla="*/ 20 h 22"/>
                <a:gd name="T14" fmla="*/ 4 w 20"/>
                <a:gd name="T15" fmla="*/ 18 h 22"/>
                <a:gd name="T16" fmla="*/ 2 w 20"/>
                <a:gd name="T17" fmla="*/ 16 h 22"/>
                <a:gd name="T18" fmla="*/ 0 w 20"/>
                <a:gd name="T19" fmla="*/ 8 h 22"/>
                <a:gd name="T20" fmla="*/ 0 w 20"/>
                <a:gd name="T21" fmla="*/ 8 h 22"/>
                <a:gd name="T22" fmla="*/ 0 w 20"/>
                <a:gd name="T23" fmla="*/ 4 h 22"/>
                <a:gd name="T24" fmla="*/ 0 w 20"/>
                <a:gd name="T25" fmla="*/ 2 h 22"/>
                <a:gd name="T26" fmla="*/ 2 w 20"/>
                <a:gd name="T27" fmla="*/ 0 h 22"/>
                <a:gd name="T28" fmla="*/ 2 w 20"/>
                <a:gd name="T29" fmla="*/ 0 h 22"/>
                <a:gd name="T30" fmla="*/ 8 w 20"/>
                <a:gd name="T31" fmla="*/ 4 h 22"/>
                <a:gd name="T32" fmla="*/ 14 w 20"/>
                <a:gd name="T33" fmla="*/ 8 h 22"/>
                <a:gd name="T34" fmla="*/ 18 w 20"/>
                <a:gd name="T35" fmla="*/ 10 h 22"/>
                <a:gd name="T36" fmla="*/ 20 w 20"/>
                <a:gd name="T37" fmla="*/ 14 h 22"/>
                <a:gd name="T38" fmla="*/ 20 w 20"/>
                <a:gd name="T39" fmla="*/ 18 h 22"/>
                <a:gd name="T40" fmla="*/ 20 w 20"/>
                <a:gd name="T41" fmla="*/ 18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2">
                  <a:moveTo>
                    <a:pt x="20" y="18"/>
                  </a:moveTo>
                  <a:lnTo>
                    <a:pt x="20" y="18"/>
                  </a:lnTo>
                  <a:lnTo>
                    <a:pt x="18" y="20"/>
                  </a:lnTo>
                  <a:lnTo>
                    <a:pt x="14" y="22"/>
                  </a:lnTo>
                  <a:lnTo>
                    <a:pt x="10" y="22"/>
                  </a:lnTo>
                  <a:lnTo>
                    <a:pt x="8" y="20"/>
                  </a:lnTo>
                  <a:lnTo>
                    <a:pt x="4" y="18"/>
                  </a:lnTo>
                  <a:lnTo>
                    <a:pt x="2" y="16"/>
                  </a:lnTo>
                  <a:lnTo>
                    <a:pt x="0" y="8"/>
                  </a:lnTo>
                  <a:lnTo>
                    <a:pt x="0" y="4"/>
                  </a:lnTo>
                  <a:lnTo>
                    <a:pt x="0" y="2"/>
                  </a:lnTo>
                  <a:lnTo>
                    <a:pt x="2" y="0"/>
                  </a:lnTo>
                  <a:lnTo>
                    <a:pt x="8" y="4"/>
                  </a:lnTo>
                  <a:lnTo>
                    <a:pt x="14" y="8"/>
                  </a:lnTo>
                  <a:lnTo>
                    <a:pt x="18" y="10"/>
                  </a:lnTo>
                  <a:lnTo>
                    <a:pt x="20" y="14"/>
                  </a:lnTo>
                  <a:lnTo>
                    <a:pt x="20" y="1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4" name="Freeform 25"/>
            <p:cNvSpPr>
              <a:spLocks/>
            </p:cNvSpPr>
            <p:nvPr/>
          </p:nvSpPr>
          <p:spPr bwMode="auto">
            <a:xfrm>
              <a:off x="3213" y="764"/>
              <a:ext cx="26" cy="14"/>
            </a:xfrm>
            <a:custGeom>
              <a:avLst/>
              <a:gdLst>
                <a:gd name="T0" fmla="*/ 26 w 26"/>
                <a:gd name="T1" fmla="*/ 8 h 14"/>
                <a:gd name="T2" fmla="*/ 26 w 26"/>
                <a:gd name="T3" fmla="*/ 8 h 14"/>
                <a:gd name="T4" fmla="*/ 26 w 26"/>
                <a:gd name="T5" fmla="*/ 10 h 14"/>
                <a:gd name="T6" fmla="*/ 26 w 26"/>
                <a:gd name="T7" fmla="*/ 12 h 14"/>
                <a:gd name="T8" fmla="*/ 26 w 26"/>
                <a:gd name="T9" fmla="*/ 12 h 14"/>
                <a:gd name="T10" fmla="*/ 20 w 26"/>
                <a:gd name="T11" fmla="*/ 14 h 14"/>
                <a:gd name="T12" fmla="*/ 16 w 26"/>
                <a:gd name="T13" fmla="*/ 14 h 14"/>
                <a:gd name="T14" fmla="*/ 16 w 26"/>
                <a:gd name="T15" fmla="*/ 14 h 14"/>
                <a:gd name="T16" fmla="*/ 12 w 26"/>
                <a:gd name="T17" fmla="*/ 10 h 14"/>
                <a:gd name="T18" fmla="*/ 6 w 26"/>
                <a:gd name="T19" fmla="*/ 8 h 14"/>
                <a:gd name="T20" fmla="*/ 2 w 26"/>
                <a:gd name="T21" fmla="*/ 4 h 14"/>
                <a:gd name="T22" fmla="*/ 0 w 26"/>
                <a:gd name="T23" fmla="*/ 2 h 14"/>
                <a:gd name="T24" fmla="*/ 0 w 26"/>
                <a:gd name="T25" fmla="*/ 0 h 14"/>
                <a:gd name="T26" fmla="*/ 0 w 26"/>
                <a:gd name="T27" fmla="*/ 0 h 14"/>
                <a:gd name="T28" fmla="*/ 16 w 26"/>
                <a:gd name="T29" fmla="*/ 0 h 14"/>
                <a:gd name="T30" fmla="*/ 22 w 26"/>
                <a:gd name="T31" fmla="*/ 2 h 14"/>
                <a:gd name="T32" fmla="*/ 24 w 26"/>
                <a:gd name="T33" fmla="*/ 4 h 14"/>
                <a:gd name="T34" fmla="*/ 26 w 26"/>
                <a:gd name="T35" fmla="*/ 8 h 14"/>
                <a:gd name="T36" fmla="*/ 26 w 26"/>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26" y="8"/>
                  </a:moveTo>
                  <a:lnTo>
                    <a:pt x="26" y="8"/>
                  </a:lnTo>
                  <a:lnTo>
                    <a:pt x="26" y="10"/>
                  </a:lnTo>
                  <a:lnTo>
                    <a:pt x="26" y="12"/>
                  </a:lnTo>
                  <a:lnTo>
                    <a:pt x="20" y="14"/>
                  </a:lnTo>
                  <a:lnTo>
                    <a:pt x="16" y="14"/>
                  </a:lnTo>
                  <a:lnTo>
                    <a:pt x="12" y="10"/>
                  </a:lnTo>
                  <a:lnTo>
                    <a:pt x="6" y="8"/>
                  </a:lnTo>
                  <a:lnTo>
                    <a:pt x="2" y="4"/>
                  </a:lnTo>
                  <a:lnTo>
                    <a:pt x="0" y="2"/>
                  </a:lnTo>
                  <a:lnTo>
                    <a:pt x="0" y="0"/>
                  </a:lnTo>
                  <a:lnTo>
                    <a:pt x="16" y="0"/>
                  </a:lnTo>
                  <a:lnTo>
                    <a:pt x="22" y="2"/>
                  </a:lnTo>
                  <a:lnTo>
                    <a:pt x="24" y="4"/>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5" name="Freeform 26"/>
            <p:cNvSpPr>
              <a:spLocks/>
            </p:cNvSpPr>
            <p:nvPr/>
          </p:nvSpPr>
          <p:spPr bwMode="auto">
            <a:xfrm>
              <a:off x="3167" y="782"/>
              <a:ext cx="18" cy="26"/>
            </a:xfrm>
            <a:custGeom>
              <a:avLst/>
              <a:gdLst>
                <a:gd name="T0" fmla="*/ 18 w 18"/>
                <a:gd name="T1" fmla="*/ 12 h 26"/>
                <a:gd name="T2" fmla="*/ 18 w 18"/>
                <a:gd name="T3" fmla="*/ 12 h 26"/>
                <a:gd name="T4" fmla="*/ 14 w 18"/>
                <a:gd name="T5" fmla="*/ 18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4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18"/>
                  </a:lnTo>
                  <a:lnTo>
                    <a:pt x="8" y="26"/>
                  </a:lnTo>
                  <a:lnTo>
                    <a:pt x="4" y="26"/>
                  </a:lnTo>
                  <a:lnTo>
                    <a:pt x="2" y="24"/>
                  </a:lnTo>
                  <a:lnTo>
                    <a:pt x="0" y="18"/>
                  </a:lnTo>
                  <a:lnTo>
                    <a:pt x="2" y="12"/>
                  </a:lnTo>
                  <a:lnTo>
                    <a:pt x="8" y="0"/>
                  </a:lnTo>
                  <a:lnTo>
                    <a:pt x="16" y="4"/>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6" name="Freeform 27"/>
            <p:cNvSpPr>
              <a:spLocks/>
            </p:cNvSpPr>
            <p:nvPr/>
          </p:nvSpPr>
          <p:spPr bwMode="auto">
            <a:xfrm>
              <a:off x="3073" y="788"/>
              <a:ext cx="92" cy="62"/>
            </a:xfrm>
            <a:custGeom>
              <a:avLst/>
              <a:gdLst>
                <a:gd name="T0" fmla="*/ 86 w 92"/>
                <a:gd name="T1" fmla="*/ 26 h 62"/>
                <a:gd name="T2" fmla="*/ 86 w 92"/>
                <a:gd name="T3" fmla="*/ 26 h 62"/>
                <a:gd name="T4" fmla="*/ 90 w 92"/>
                <a:gd name="T5" fmla="*/ 30 h 62"/>
                <a:gd name="T6" fmla="*/ 92 w 92"/>
                <a:gd name="T7" fmla="*/ 32 h 62"/>
                <a:gd name="T8" fmla="*/ 92 w 92"/>
                <a:gd name="T9" fmla="*/ 34 h 62"/>
                <a:gd name="T10" fmla="*/ 92 w 92"/>
                <a:gd name="T11" fmla="*/ 34 h 62"/>
                <a:gd name="T12" fmla="*/ 86 w 92"/>
                <a:gd name="T13" fmla="*/ 48 h 62"/>
                <a:gd name="T14" fmla="*/ 80 w 92"/>
                <a:gd name="T15" fmla="*/ 62 h 62"/>
                <a:gd name="T16" fmla="*/ 80 w 92"/>
                <a:gd name="T17" fmla="*/ 62 h 62"/>
                <a:gd name="T18" fmla="*/ 58 w 92"/>
                <a:gd name="T19" fmla="*/ 60 h 62"/>
                <a:gd name="T20" fmla="*/ 38 w 92"/>
                <a:gd name="T21" fmla="*/ 58 h 62"/>
                <a:gd name="T22" fmla="*/ 0 w 92"/>
                <a:gd name="T23" fmla="*/ 46 h 62"/>
                <a:gd name="T24" fmla="*/ 0 w 92"/>
                <a:gd name="T25" fmla="*/ 46 h 62"/>
                <a:gd name="T26" fmla="*/ 0 w 92"/>
                <a:gd name="T27" fmla="*/ 36 h 62"/>
                <a:gd name="T28" fmla="*/ 4 w 92"/>
                <a:gd name="T29" fmla="*/ 30 h 62"/>
                <a:gd name="T30" fmla="*/ 12 w 92"/>
                <a:gd name="T31" fmla="*/ 16 h 62"/>
                <a:gd name="T32" fmla="*/ 12 w 92"/>
                <a:gd name="T33" fmla="*/ 16 h 62"/>
                <a:gd name="T34" fmla="*/ 34 w 92"/>
                <a:gd name="T35" fmla="*/ 14 h 62"/>
                <a:gd name="T36" fmla="*/ 34 w 92"/>
                <a:gd name="T37" fmla="*/ 14 h 62"/>
                <a:gd name="T38" fmla="*/ 60 w 92"/>
                <a:gd name="T39" fmla="*/ 10 h 62"/>
                <a:gd name="T40" fmla="*/ 72 w 92"/>
                <a:gd name="T41" fmla="*/ 6 h 62"/>
                <a:gd name="T42" fmla="*/ 84 w 92"/>
                <a:gd name="T43" fmla="*/ 0 h 62"/>
                <a:gd name="T44" fmla="*/ 84 w 92"/>
                <a:gd name="T45" fmla="*/ 0 h 62"/>
                <a:gd name="T46" fmla="*/ 82 w 92"/>
                <a:gd name="T47" fmla="*/ 14 h 62"/>
                <a:gd name="T48" fmla="*/ 82 w 92"/>
                <a:gd name="T49" fmla="*/ 20 h 62"/>
                <a:gd name="T50" fmla="*/ 86 w 92"/>
                <a:gd name="T51" fmla="*/ 26 h 62"/>
                <a:gd name="T52" fmla="*/ 86 w 92"/>
                <a:gd name="T53" fmla="*/ 26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2">
                  <a:moveTo>
                    <a:pt x="86" y="26"/>
                  </a:moveTo>
                  <a:lnTo>
                    <a:pt x="86" y="26"/>
                  </a:lnTo>
                  <a:lnTo>
                    <a:pt x="90" y="30"/>
                  </a:lnTo>
                  <a:lnTo>
                    <a:pt x="92" y="32"/>
                  </a:lnTo>
                  <a:lnTo>
                    <a:pt x="92" y="34"/>
                  </a:lnTo>
                  <a:lnTo>
                    <a:pt x="86" y="48"/>
                  </a:lnTo>
                  <a:lnTo>
                    <a:pt x="80" y="62"/>
                  </a:lnTo>
                  <a:lnTo>
                    <a:pt x="58" y="60"/>
                  </a:lnTo>
                  <a:lnTo>
                    <a:pt x="38" y="58"/>
                  </a:lnTo>
                  <a:lnTo>
                    <a:pt x="0" y="46"/>
                  </a:lnTo>
                  <a:lnTo>
                    <a:pt x="0" y="36"/>
                  </a:lnTo>
                  <a:lnTo>
                    <a:pt x="4" y="30"/>
                  </a:lnTo>
                  <a:lnTo>
                    <a:pt x="12" y="16"/>
                  </a:lnTo>
                  <a:lnTo>
                    <a:pt x="34" y="14"/>
                  </a:lnTo>
                  <a:lnTo>
                    <a:pt x="60" y="10"/>
                  </a:lnTo>
                  <a:lnTo>
                    <a:pt x="72" y="6"/>
                  </a:lnTo>
                  <a:lnTo>
                    <a:pt x="84" y="0"/>
                  </a:lnTo>
                  <a:lnTo>
                    <a:pt x="82" y="14"/>
                  </a:lnTo>
                  <a:lnTo>
                    <a:pt x="82" y="20"/>
                  </a:lnTo>
                  <a:lnTo>
                    <a:pt x="86" y="2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7" name="Freeform 28"/>
            <p:cNvSpPr>
              <a:spLocks/>
            </p:cNvSpPr>
            <p:nvPr/>
          </p:nvSpPr>
          <p:spPr bwMode="auto">
            <a:xfrm>
              <a:off x="2903" y="824"/>
              <a:ext cx="98" cy="104"/>
            </a:xfrm>
            <a:custGeom>
              <a:avLst/>
              <a:gdLst>
                <a:gd name="T0" fmla="*/ 62 w 98"/>
                <a:gd name="T1" fmla="*/ 12 h 104"/>
                <a:gd name="T2" fmla="*/ 62 w 98"/>
                <a:gd name="T3" fmla="*/ 12 h 104"/>
                <a:gd name="T4" fmla="*/ 64 w 98"/>
                <a:gd name="T5" fmla="*/ 18 h 104"/>
                <a:gd name="T6" fmla="*/ 66 w 98"/>
                <a:gd name="T7" fmla="*/ 26 h 104"/>
                <a:gd name="T8" fmla="*/ 68 w 98"/>
                <a:gd name="T9" fmla="*/ 32 h 104"/>
                <a:gd name="T10" fmla="*/ 70 w 98"/>
                <a:gd name="T11" fmla="*/ 36 h 104"/>
                <a:gd name="T12" fmla="*/ 70 w 98"/>
                <a:gd name="T13" fmla="*/ 36 h 104"/>
                <a:gd name="T14" fmla="*/ 80 w 98"/>
                <a:gd name="T15" fmla="*/ 36 h 104"/>
                <a:gd name="T16" fmla="*/ 90 w 98"/>
                <a:gd name="T17" fmla="*/ 38 h 104"/>
                <a:gd name="T18" fmla="*/ 90 w 98"/>
                <a:gd name="T19" fmla="*/ 38 h 104"/>
                <a:gd name="T20" fmla="*/ 96 w 98"/>
                <a:gd name="T21" fmla="*/ 44 h 104"/>
                <a:gd name="T22" fmla="*/ 98 w 98"/>
                <a:gd name="T23" fmla="*/ 48 h 104"/>
                <a:gd name="T24" fmla="*/ 96 w 98"/>
                <a:gd name="T25" fmla="*/ 52 h 104"/>
                <a:gd name="T26" fmla="*/ 96 w 98"/>
                <a:gd name="T27" fmla="*/ 52 h 104"/>
                <a:gd name="T28" fmla="*/ 92 w 98"/>
                <a:gd name="T29" fmla="*/ 56 h 104"/>
                <a:gd name="T30" fmla="*/ 88 w 98"/>
                <a:gd name="T31" fmla="*/ 58 h 104"/>
                <a:gd name="T32" fmla="*/ 78 w 98"/>
                <a:gd name="T33" fmla="*/ 64 h 104"/>
                <a:gd name="T34" fmla="*/ 78 w 98"/>
                <a:gd name="T35" fmla="*/ 64 h 104"/>
                <a:gd name="T36" fmla="*/ 78 w 98"/>
                <a:gd name="T37" fmla="*/ 74 h 104"/>
                <a:gd name="T38" fmla="*/ 76 w 98"/>
                <a:gd name="T39" fmla="*/ 84 h 104"/>
                <a:gd name="T40" fmla="*/ 70 w 98"/>
                <a:gd name="T41" fmla="*/ 92 h 104"/>
                <a:gd name="T42" fmla="*/ 62 w 98"/>
                <a:gd name="T43" fmla="*/ 98 h 104"/>
                <a:gd name="T44" fmla="*/ 62 w 98"/>
                <a:gd name="T45" fmla="*/ 98 h 104"/>
                <a:gd name="T46" fmla="*/ 54 w 98"/>
                <a:gd name="T47" fmla="*/ 104 h 104"/>
                <a:gd name="T48" fmla="*/ 48 w 98"/>
                <a:gd name="T49" fmla="*/ 104 h 104"/>
                <a:gd name="T50" fmla="*/ 42 w 98"/>
                <a:gd name="T51" fmla="*/ 102 h 104"/>
                <a:gd name="T52" fmla="*/ 42 w 98"/>
                <a:gd name="T53" fmla="*/ 102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0 w 98"/>
                <a:gd name="T65" fmla="*/ 70 h 104"/>
                <a:gd name="T66" fmla="*/ 20 w 98"/>
                <a:gd name="T67" fmla="*/ 70 h 104"/>
                <a:gd name="T68" fmla="*/ 8 w 98"/>
                <a:gd name="T69" fmla="*/ 60 h 104"/>
                <a:gd name="T70" fmla="*/ 2 w 98"/>
                <a:gd name="T71" fmla="*/ 54 h 104"/>
                <a:gd name="T72" fmla="*/ 0 w 98"/>
                <a:gd name="T73" fmla="*/ 46 h 104"/>
                <a:gd name="T74" fmla="*/ 0 w 98"/>
                <a:gd name="T75" fmla="*/ 46 h 104"/>
                <a:gd name="T76" fmla="*/ 4 w 98"/>
                <a:gd name="T77" fmla="*/ 40 h 104"/>
                <a:gd name="T78" fmla="*/ 8 w 98"/>
                <a:gd name="T79" fmla="*/ 34 h 104"/>
                <a:gd name="T80" fmla="*/ 16 w 98"/>
                <a:gd name="T81" fmla="*/ 30 h 104"/>
                <a:gd name="T82" fmla="*/ 22 w 98"/>
                <a:gd name="T83" fmla="*/ 28 h 104"/>
                <a:gd name="T84" fmla="*/ 22 w 98"/>
                <a:gd name="T85" fmla="*/ 28 h 104"/>
                <a:gd name="T86" fmla="*/ 22 w 98"/>
                <a:gd name="T87" fmla="*/ 22 h 104"/>
                <a:gd name="T88" fmla="*/ 24 w 98"/>
                <a:gd name="T89" fmla="*/ 14 h 104"/>
                <a:gd name="T90" fmla="*/ 32 w 98"/>
                <a:gd name="T91" fmla="*/ 4 h 104"/>
                <a:gd name="T92" fmla="*/ 32 w 98"/>
                <a:gd name="T93" fmla="*/ 4 h 104"/>
                <a:gd name="T94" fmla="*/ 36 w 98"/>
                <a:gd name="T95" fmla="*/ 0 h 104"/>
                <a:gd name="T96" fmla="*/ 40 w 98"/>
                <a:gd name="T97" fmla="*/ 0 h 104"/>
                <a:gd name="T98" fmla="*/ 48 w 98"/>
                <a:gd name="T99" fmla="*/ 0 h 104"/>
                <a:gd name="T100" fmla="*/ 48 w 98"/>
                <a:gd name="T101" fmla="*/ 0 h 104"/>
                <a:gd name="T102" fmla="*/ 56 w 98"/>
                <a:gd name="T103" fmla="*/ 6 h 104"/>
                <a:gd name="T104" fmla="*/ 62 w 98"/>
                <a:gd name="T105" fmla="*/ 12 h 104"/>
                <a:gd name="T106" fmla="*/ 62 w 98"/>
                <a:gd name="T107" fmla="*/ 12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2"/>
                  </a:moveTo>
                  <a:lnTo>
                    <a:pt x="62" y="12"/>
                  </a:lnTo>
                  <a:lnTo>
                    <a:pt x="64" y="18"/>
                  </a:lnTo>
                  <a:lnTo>
                    <a:pt x="66" y="26"/>
                  </a:lnTo>
                  <a:lnTo>
                    <a:pt x="68" y="32"/>
                  </a:lnTo>
                  <a:lnTo>
                    <a:pt x="70" y="36"/>
                  </a:lnTo>
                  <a:lnTo>
                    <a:pt x="80" y="36"/>
                  </a:lnTo>
                  <a:lnTo>
                    <a:pt x="90" y="38"/>
                  </a:lnTo>
                  <a:lnTo>
                    <a:pt x="96" y="44"/>
                  </a:lnTo>
                  <a:lnTo>
                    <a:pt x="98" y="48"/>
                  </a:lnTo>
                  <a:lnTo>
                    <a:pt x="96" y="52"/>
                  </a:lnTo>
                  <a:lnTo>
                    <a:pt x="92" y="56"/>
                  </a:lnTo>
                  <a:lnTo>
                    <a:pt x="88" y="58"/>
                  </a:lnTo>
                  <a:lnTo>
                    <a:pt x="78" y="64"/>
                  </a:lnTo>
                  <a:lnTo>
                    <a:pt x="78" y="74"/>
                  </a:lnTo>
                  <a:lnTo>
                    <a:pt x="76" y="84"/>
                  </a:lnTo>
                  <a:lnTo>
                    <a:pt x="70" y="92"/>
                  </a:lnTo>
                  <a:lnTo>
                    <a:pt x="62" y="98"/>
                  </a:lnTo>
                  <a:lnTo>
                    <a:pt x="54" y="104"/>
                  </a:lnTo>
                  <a:lnTo>
                    <a:pt x="48" y="104"/>
                  </a:lnTo>
                  <a:lnTo>
                    <a:pt x="42" y="102"/>
                  </a:lnTo>
                  <a:lnTo>
                    <a:pt x="36" y="100"/>
                  </a:lnTo>
                  <a:lnTo>
                    <a:pt x="28" y="94"/>
                  </a:lnTo>
                  <a:lnTo>
                    <a:pt x="24" y="88"/>
                  </a:lnTo>
                  <a:lnTo>
                    <a:pt x="20" y="80"/>
                  </a:lnTo>
                  <a:lnTo>
                    <a:pt x="20" y="70"/>
                  </a:lnTo>
                  <a:lnTo>
                    <a:pt x="8" y="60"/>
                  </a:lnTo>
                  <a:lnTo>
                    <a:pt x="2" y="54"/>
                  </a:lnTo>
                  <a:lnTo>
                    <a:pt x="0" y="46"/>
                  </a:lnTo>
                  <a:lnTo>
                    <a:pt x="4" y="40"/>
                  </a:lnTo>
                  <a:lnTo>
                    <a:pt x="8" y="34"/>
                  </a:lnTo>
                  <a:lnTo>
                    <a:pt x="16" y="30"/>
                  </a:lnTo>
                  <a:lnTo>
                    <a:pt x="22" y="28"/>
                  </a:lnTo>
                  <a:lnTo>
                    <a:pt x="22" y="22"/>
                  </a:lnTo>
                  <a:lnTo>
                    <a:pt x="24" y="14"/>
                  </a:lnTo>
                  <a:lnTo>
                    <a:pt x="32" y="4"/>
                  </a:lnTo>
                  <a:lnTo>
                    <a:pt x="36" y="0"/>
                  </a:lnTo>
                  <a:lnTo>
                    <a:pt x="40" y="0"/>
                  </a:lnTo>
                  <a:lnTo>
                    <a:pt x="48" y="0"/>
                  </a:lnTo>
                  <a:lnTo>
                    <a:pt x="56" y="6"/>
                  </a:lnTo>
                  <a:lnTo>
                    <a:pt x="62"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8" name="Freeform 29"/>
            <p:cNvSpPr>
              <a:spLocks/>
            </p:cNvSpPr>
            <p:nvPr/>
          </p:nvSpPr>
          <p:spPr bwMode="auto">
            <a:xfrm>
              <a:off x="2835" y="832"/>
              <a:ext cx="32" cy="70"/>
            </a:xfrm>
            <a:custGeom>
              <a:avLst/>
              <a:gdLst>
                <a:gd name="T0" fmla="*/ 32 w 32"/>
                <a:gd name="T1" fmla="*/ 6 h 70"/>
                <a:gd name="T2" fmla="*/ 32 w 32"/>
                <a:gd name="T3" fmla="*/ 6 h 70"/>
                <a:gd name="T4" fmla="*/ 32 w 32"/>
                <a:gd name="T5" fmla="*/ 10 h 70"/>
                <a:gd name="T6" fmla="*/ 30 w 32"/>
                <a:gd name="T7" fmla="*/ 14 h 70"/>
                <a:gd name="T8" fmla="*/ 26 w 32"/>
                <a:gd name="T9" fmla="*/ 16 h 70"/>
                <a:gd name="T10" fmla="*/ 24 w 32"/>
                <a:gd name="T11" fmla="*/ 20 h 70"/>
                <a:gd name="T12" fmla="*/ 24 w 32"/>
                <a:gd name="T13" fmla="*/ 20 h 70"/>
                <a:gd name="T14" fmla="*/ 20 w 32"/>
                <a:gd name="T15" fmla="*/ 24 h 70"/>
                <a:gd name="T16" fmla="*/ 16 w 32"/>
                <a:gd name="T17" fmla="*/ 32 h 70"/>
                <a:gd name="T18" fmla="*/ 14 w 32"/>
                <a:gd name="T19" fmla="*/ 38 h 70"/>
                <a:gd name="T20" fmla="*/ 14 w 32"/>
                <a:gd name="T21" fmla="*/ 46 h 70"/>
                <a:gd name="T22" fmla="*/ 14 w 32"/>
                <a:gd name="T23" fmla="*/ 46 h 70"/>
                <a:gd name="T24" fmla="*/ 18 w 32"/>
                <a:gd name="T25" fmla="*/ 52 h 70"/>
                <a:gd name="T26" fmla="*/ 22 w 32"/>
                <a:gd name="T27" fmla="*/ 56 h 70"/>
                <a:gd name="T28" fmla="*/ 28 w 32"/>
                <a:gd name="T29" fmla="*/ 62 h 70"/>
                <a:gd name="T30" fmla="*/ 28 w 32"/>
                <a:gd name="T31" fmla="*/ 64 h 70"/>
                <a:gd name="T32" fmla="*/ 28 w 32"/>
                <a:gd name="T33" fmla="*/ 68 h 70"/>
                <a:gd name="T34" fmla="*/ 28 w 32"/>
                <a:gd name="T35" fmla="*/ 68 h 70"/>
                <a:gd name="T36" fmla="*/ 24 w 32"/>
                <a:gd name="T37" fmla="*/ 70 h 70"/>
                <a:gd name="T38" fmla="*/ 20 w 32"/>
                <a:gd name="T39" fmla="*/ 70 h 70"/>
                <a:gd name="T40" fmla="*/ 20 w 32"/>
                <a:gd name="T41" fmla="*/ 70 h 70"/>
                <a:gd name="T42" fmla="*/ 12 w 32"/>
                <a:gd name="T43" fmla="*/ 64 h 70"/>
                <a:gd name="T44" fmla="*/ 6 w 32"/>
                <a:gd name="T45" fmla="*/ 56 h 70"/>
                <a:gd name="T46" fmla="*/ 2 w 32"/>
                <a:gd name="T47" fmla="*/ 48 h 70"/>
                <a:gd name="T48" fmla="*/ 0 w 32"/>
                <a:gd name="T49" fmla="*/ 40 h 70"/>
                <a:gd name="T50" fmla="*/ 0 w 32"/>
                <a:gd name="T51" fmla="*/ 40 h 70"/>
                <a:gd name="T52" fmla="*/ 4 w 32"/>
                <a:gd name="T53" fmla="*/ 28 h 70"/>
                <a:gd name="T54" fmla="*/ 10 w 32"/>
                <a:gd name="T55" fmla="*/ 18 h 70"/>
                <a:gd name="T56" fmla="*/ 16 w 32"/>
                <a:gd name="T57" fmla="*/ 8 h 70"/>
                <a:gd name="T58" fmla="*/ 26 w 32"/>
                <a:gd name="T59" fmla="*/ 0 h 70"/>
                <a:gd name="T60" fmla="*/ 26 w 32"/>
                <a:gd name="T61" fmla="*/ 0 h 70"/>
                <a:gd name="T62" fmla="*/ 28 w 32"/>
                <a:gd name="T63" fmla="*/ 0 h 70"/>
                <a:gd name="T64" fmla="*/ 30 w 32"/>
                <a:gd name="T65" fmla="*/ 2 h 70"/>
                <a:gd name="T66" fmla="*/ 32 w 32"/>
                <a:gd name="T67" fmla="*/ 6 h 70"/>
                <a:gd name="T68" fmla="*/ 32 w 32"/>
                <a:gd name="T69" fmla="*/ 6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 h="70">
                  <a:moveTo>
                    <a:pt x="32" y="6"/>
                  </a:moveTo>
                  <a:lnTo>
                    <a:pt x="32" y="6"/>
                  </a:lnTo>
                  <a:lnTo>
                    <a:pt x="32" y="10"/>
                  </a:lnTo>
                  <a:lnTo>
                    <a:pt x="30" y="14"/>
                  </a:lnTo>
                  <a:lnTo>
                    <a:pt x="26" y="16"/>
                  </a:lnTo>
                  <a:lnTo>
                    <a:pt x="24" y="20"/>
                  </a:lnTo>
                  <a:lnTo>
                    <a:pt x="20" y="24"/>
                  </a:lnTo>
                  <a:lnTo>
                    <a:pt x="16" y="32"/>
                  </a:lnTo>
                  <a:lnTo>
                    <a:pt x="14" y="38"/>
                  </a:lnTo>
                  <a:lnTo>
                    <a:pt x="14" y="46"/>
                  </a:lnTo>
                  <a:lnTo>
                    <a:pt x="18" y="52"/>
                  </a:lnTo>
                  <a:lnTo>
                    <a:pt x="22" y="56"/>
                  </a:lnTo>
                  <a:lnTo>
                    <a:pt x="28" y="62"/>
                  </a:lnTo>
                  <a:lnTo>
                    <a:pt x="28" y="64"/>
                  </a:lnTo>
                  <a:lnTo>
                    <a:pt x="28" y="68"/>
                  </a:lnTo>
                  <a:lnTo>
                    <a:pt x="24" y="70"/>
                  </a:lnTo>
                  <a:lnTo>
                    <a:pt x="20" y="70"/>
                  </a:lnTo>
                  <a:lnTo>
                    <a:pt x="12" y="64"/>
                  </a:lnTo>
                  <a:lnTo>
                    <a:pt x="6" y="56"/>
                  </a:lnTo>
                  <a:lnTo>
                    <a:pt x="2" y="48"/>
                  </a:lnTo>
                  <a:lnTo>
                    <a:pt x="0" y="40"/>
                  </a:lnTo>
                  <a:lnTo>
                    <a:pt x="4" y="28"/>
                  </a:lnTo>
                  <a:lnTo>
                    <a:pt x="10" y="18"/>
                  </a:lnTo>
                  <a:lnTo>
                    <a:pt x="16" y="8"/>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39" name="Freeform 30"/>
            <p:cNvSpPr>
              <a:spLocks/>
            </p:cNvSpPr>
            <p:nvPr/>
          </p:nvSpPr>
          <p:spPr bwMode="auto">
            <a:xfrm>
              <a:off x="2869" y="834"/>
              <a:ext cx="32" cy="70"/>
            </a:xfrm>
            <a:custGeom>
              <a:avLst/>
              <a:gdLst>
                <a:gd name="T0" fmla="*/ 32 w 32"/>
                <a:gd name="T1" fmla="*/ 6 h 70"/>
                <a:gd name="T2" fmla="*/ 32 w 32"/>
                <a:gd name="T3" fmla="*/ 6 h 70"/>
                <a:gd name="T4" fmla="*/ 32 w 32"/>
                <a:gd name="T5" fmla="*/ 10 h 70"/>
                <a:gd name="T6" fmla="*/ 28 w 32"/>
                <a:gd name="T7" fmla="*/ 14 h 70"/>
                <a:gd name="T8" fmla="*/ 26 w 32"/>
                <a:gd name="T9" fmla="*/ 16 h 70"/>
                <a:gd name="T10" fmla="*/ 22 w 32"/>
                <a:gd name="T11" fmla="*/ 20 h 70"/>
                <a:gd name="T12" fmla="*/ 22 w 32"/>
                <a:gd name="T13" fmla="*/ 20 h 70"/>
                <a:gd name="T14" fmla="*/ 18 w 32"/>
                <a:gd name="T15" fmla="*/ 26 h 70"/>
                <a:gd name="T16" fmla="*/ 14 w 32"/>
                <a:gd name="T17" fmla="*/ 32 h 70"/>
                <a:gd name="T18" fmla="*/ 12 w 32"/>
                <a:gd name="T19" fmla="*/ 40 h 70"/>
                <a:gd name="T20" fmla="*/ 14 w 32"/>
                <a:gd name="T21" fmla="*/ 46 h 70"/>
                <a:gd name="T22" fmla="*/ 14 w 32"/>
                <a:gd name="T23" fmla="*/ 46 h 70"/>
                <a:gd name="T24" fmla="*/ 16 w 32"/>
                <a:gd name="T25" fmla="*/ 50 h 70"/>
                <a:gd name="T26" fmla="*/ 18 w 32"/>
                <a:gd name="T27" fmla="*/ 54 h 70"/>
                <a:gd name="T28" fmla="*/ 24 w 32"/>
                <a:gd name="T29" fmla="*/ 58 h 70"/>
                <a:gd name="T30" fmla="*/ 26 w 32"/>
                <a:gd name="T31" fmla="*/ 60 h 70"/>
                <a:gd name="T32" fmla="*/ 28 w 32"/>
                <a:gd name="T33" fmla="*/ 64 h 70"/>
                <a:gd name="T34" fmla="*/ 26 w 32"/>
                <a:gd name="T35" fmla="*/ 66 h 70"/>
                <a:gd name="T36" fmla="*/ 24 w 32"/>
                <a:gd name="T37" fmla="*/ 70 h 70"/>
                <a:gd name="T38" fmla="*/ 24 w 32"/>
                <a:gd name="T39" fmla="*/ 70 h 70"/>
                <a:gd name="T40" fmla="*/ 16 w 32"/>
                <a:gd name="T41" fmla="*/ 66 h 70"/>
                <a:gd name="T42" fmla="*/ 10 w 32"/>
                <a:gd name="T43" fmla="*/ 62 h 70"/>
                <a:gd name="T44" fmla="*/ 4 w 32"/>
                <a:gd name="T45" fmla="*/ 56 h 70"/>
                <a:gd name="T46" fmla="*/ 2 w 32"/>
                <a:gd name="T47" fmla="*/ 48 h 70"/>
                <a:gd name="T48" fmla="*/ 2 w 32"/>
                <a:gd name="T49" fmla="*/ 48 h 70"/>
                <a:gd name="T50" fmla="*/ 0 w 32"/>
                <a:gd name="T51" fmla="*/ 40 h 70"/>
                <a:gd name="T52" fmla="*/ 2 w 32"/>
                <a:gd name="T53" fmla="*/ 34 h 70"/>
                <a:gd name="T54" fmla="*/ 4 w 32"/>
                <a:gd name="T55" fmla="*/ 28 h 70"/>
                <a:gd name="T56" fmla="*/ 6 w 32"/>
                <a:gd name="T57" fmla="*/ 20 h 70"/>
                <a:gd name="T58" fmla="*/ 16 w 32"/>
                <a:gd name="T59" fmla="*/ 10 h 70"/>
                <a:gd name="T60" fmla="*/ 26 w 32"/>
                <a:gd name="T61" fmla="*/ 0 h 70"/>
                <a:gd name="T62" fmla="*/ 26 w 32"/>
                <a:gd name="T63" fmla="*/ 0 h 70"/>
                <a:gd name="T64" fmla="*/ 28 w 32"/>
                <a:gd name="T65" fmla="*/ 0 h 70"/>
                <a:gd name="T66" fmla="*/ 30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2" y="10"/>
                  </a:lnTo>
                  <a:lnTo>
                    <a:pt x="28" y="14"/>
                  </a:lnTo>
                  <a:lnTo>
                    <a:pt x="26" y="16"/>
                  </a:lnTo>
                  <a:lnTo>
                    <a:pt x="22" y="20"/>
                  </a:lnTo>
                  <a:lnTo>
                    <a:pt x="18" y="26"/>
                  </a:lnTo>
                  <a:lnTo>
                    <a:pt x="14" y="32"/>
                  </a:lnTo>
                  <a:lnTo>
                    <a:pt x="12" y="40"/>
                  </a:lnTo>
                  <a:lnTo>
                    <a:pt x="14" y="46"/>
                  </a:lnTo>
                  <a:lnTo>
                    <a:pt x="16" y="50"/>
                  </a:lnTo>
                  <a:lnTo>
                    <a:pt x="18" y="54"/>
                  </a:lnTo>
                  <a:lnTo>
                    <a:pt x="24" y="58"/>
                  </a:lnTo>
                  <a:lnTo>
                    <a:pt x="26" y="60"/>
                  </a:lnTo>
                  <a:lnTo>
                    <a:pt x="28" y="64"/>
                  </a:lnTo>
                  <a:lnTo>
                    <a:pt x="26" y="66"/>
                  </a:lnTo>
                  <a:lnTo>
                    <a:pt x="24" y="70"/>
                  </a:lnTo>
                  <a:lnTo>
                    <a:pt x="16" y="66"/>
                  </a:lnTo>
                  <a:lnTo>
                    <a:pt x="10" y="62"/>
                  </a:lnTo>
                  <a:lnTo>
                    <a:pt x="4" y="56"/>
                  </a:lnTo>
                  <a:lnTo>
                    <a:pt x="2" y="48"/>
                  </a:lnTo>
                  <a:lnTo>
                    <a:pt x="0" y="40"/>
                  </a:lnTo>
                  <a:lnTo>
                    <a:pt x="2" y="34"/>
                  </a:lnTo>
                  <a:lnTo>
                    <a:pt x="4" y="28"/>
                  </a:lnTo>
                  <a:lnTo>
                    <a:pt x="6" y="20"/>
                  </a:lnTo>
                  <a:lnTo>
                    <a:pt x="16" y="10"/>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0" name="Freeform 31"/>
            <p:cNvSpPr>
              <a:spLocks/>
            </p:cNvSpPr>
            <p:nvPr/>
          </p:nvSpPr>
          <p:spPr bwMode="auto">
            <a:xfrm>
              <a:off x="2917" y="836"/>
              <a:ext cx="58" cy="78"/>
            </a:xfrm>
            <a:custGeom>
              <a:avLst/>
              <a:gdLst>
                <a:gd name="T0" fmla="*/ 38 w 58"/>
                <a:gd name="T1" fmla="*/ 6 h 78"/>
                <a:gd name="T2" fmla="*/ 38 w 58"/>
                <a:gd name="T3" fmla="*/ 6 h 78"/>
                <a:gd name="T4" fmla="*/ 40 w 58"/>
                <a:gd name="T5" fmla="*/ 18 h 78"/>
                <a:gd name="T6" fmla="*/ 42 w 58"/>
                <a:gd name="T7" fmla="*/ 26 h 78"/>
                <a:gd name="T8" fmla="*/ 40 w 58"/>
                <a:gd name="T9" fmla="*/ 32 h 78"/>
                <a:gd name="T10" fmla="*/ 40 w 58"/>
                <a:gd name="T11" fmla="*/ 32 h 78"/>
                <a:gd name="T12" fmla="*/ 44 w 58"/>
                <a:gd name="T13" fmla="*/ 36 h 78"/>
                <a:gd name="T14" fmla="*/ 48 w 58"/>
                <a:gd name="T15" fmla="*/ 38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6 h 78"/>
                <a:gd name="T30" fmla="*/ 52 w 58"/>
                <a:gd name="T31" fmla="*/ 64 h 78"/>
                <a:gd name="T32" fmla="*/ 52 w 58"/>
                <a:gd name="T33" fmla="*/ 64 h 78"/>
                <a:gd name="T34" fmla="*/ 48 w 58"/>
                <a:gd name="T35" fmla="*/ 70 h 78"/>
                <a:gd name="T36" fmla="*/ 44 w 58"/>
                <a:gd name="T37" fmla="*/ 74 h 78"/>
                <a:gd name="T38" fmla="*/ 36 w 58"/>
                <a:gd name="T39" fmla="*/ 78 h 78"/>
                <a:gd name="T40" fmla="*/ 36 w 58"/>
                <a:gd name="T41" fmla="*/ 78 h 78"/>
                <a:gd name="T42" fmla="*/ 28 w 58"/>
                <a:gd name="T43" fmla="*/ 78 h 78"/>
                <a:gd name="T44" fmla="*/ 24 w 58"/>
                <a:gd name="T45" fmla="*/ 74 h 78"/>
                <a:gd name="T46" fmla="*/ 24 w 58"/>
                <a:gd name="T47" fmla="*/ 74 h 78"/>
                <a:gd name="T48" fmla="*/ 20 w 58"/>
                <a:gd name="T49" fmla="*/ 68 h 78"/>
                <a:gd name="T50" fmla="*/ 18 w 58"/>
                <a:gd name="T51" fmla="*/ 64 h 78"/>
                <a:gd name="T52" fmla="*/ 20 w 58"/>
                <a:gd name="T53" fmla="*/ 60 h 78"/>
                <a:gd name="T54" fmla="*/ 20 w 58"/>
                <a:gd name="T55" fmla="*/ 60 h 78"/>
                <a:gd name="T56" fmla="*/ 24 w 58"/>
                <a:gd name="T57" fmla="*/ 58 h 78"/>
                <a:gd name="T58" fmla="*/ 28 w 58"/>
                <a:gd name="T59" fmla="*/ 54 h 78"/>
                <a:gd name="T60" fmla="*/ 28 w 58"/>
                <a:gd name="T61" fmla="*/ 54 h 78"/>
                <a:gd name="T62" fmla="*/ 26 w 58"/>
                <a:gd name="T63" fmla="*/ 48 h 78"/>
                <a:gd name="T64" fmla="*/ 22 w 58"/>
                <a:gd name="T65" fmla="*/ 44 h 78"/>
                <a:gd name="T66" fmla="*/ 22 w 58"/>
                <a:gd name="T67" fmla="*/ 44 h 78"/>
                <a:gd name="T68" fmla="*/ 10 w 58"/>
                <a:gd name="T69" fmla="*/ 44 h 78"/>
                <a:gd name="T70" fmla="*/ 4 w 58"/>
                <a:gd name="T71" fmla="*/ 42 h 78"/>
                <a:gd name="T72" fmla="*/ 0 w 58"/>
                <a:gd name="T73" fmla="*/ 38 h 78"/>
                <a:gd name="T74" fmla="*/ 0 w 58"/>
                <a:gd name="T75" fmla="*/ 38 h 78"/>
                <a:gd name="T76" fmla="*/ 0 w 58"/>
                <a:gd name="T77" fmla="*/ 36 h 78"/>
                <a:gd name="T78" fmla="*/ 2 w 58"/>
                <a:gd name="T79" fmla="*/ 34 h 78"/>
                <a:gd name="T80" fmla="*/ 6 w 58"/>
                <a:gd name="T81" fmla="*/ 30 h 78"/>
                <a:gd name="T82" fmla="*/ 6 w 58"/>
                <a:gd name="T83" fmla="*/ 30 h 78"/>
                <a:gd name="T84" fmla="*/ 16 w 58"/>
                <a:gd name="T85" fmla="*/ 30 h 78"/>
                <a:gd name="T86" fmla="*/ 24 w 58"/>
                <a:gd name="T87" fmla="*/ 32 h 78"/>
                <a:gd name="T88" fmla="*/ 24 w 58"/>
                <a:gd name="T89" fmla="*/ 32 h 78"/>
                <a:gd name="T90" fmla="*/ 26 w 58"/>
                <a:gd name="T91" fmla="*/ 30 h 78"/>
                <a:gd name="T92" fmla="*/ 28 w 58"/>
                <a:gd name="T93" fmla="*/ 28 h 78"/>
                <a:gd name="T94" fmla="*/ 28 w 58"/>
                <a:gd name="T95" fmla="*/ 28 h 78"/>
                <a:gd name="T96" fmla="*/ 28 w 58"/>
                <a:gd name="T97" fmla="*/ 22 h 78"/>
                <a:gd name="T98" fmla="*/ 24 w 58"/>
                <a:gd name="T99" fmla="*/ 16 h 78"/>
                <a:gd name="T100" fmla="*/ 20 w 58"/>
                <a:gd name="T101" fmla="*/ 10 h 78"/>
                <a:gd name="T102" fmla="*/ 22 w 58"/>
                <a:gd name="T103" fmla="*/ 8 h 78"/>
                <a:gd name="T104" fmla="*/ 24 w 58"/>
                <a:gd name="T105" fmla="*/ 4 h 78"/>
                <a:gd name="T106" fmla="*/ 24 w 58"/>
                <a:gd name="T107" fmla="*/ 4 h 78"/>
                <a:gd name="T108" fmla="*/ 26 w 58"/>
                <a:gd name="T109" fmla="*/ 2 h 78"/>
                <a:gd name="T110" fmla="*/ 32 w 58"/>
                <a:gd name="T111" fmla="*/ 0 h 78"/>
                <a:gd name="T112" fmla="*/ 34 w 58"/>
                <a:gd name="T113" fmla="*/ 2 h 78"/>
                <a:gd name="T114" fmla="*/ 38 w 58"/>
                <a:gd name="T115" fmla="*/ 6 h 78"/>
                <a:gd name="T116" fmla="*/ 38 w 58"/>
                <a:gd name="T117" fmla="*/ 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6"/>
                  </a:moveTo>
                  <a:lnTo>
                    <a:pt x="38" y="6"/>
                  </a:lnTo>
                  <a:lnTo>
                    <a:pt x="40" y="18"/>
                  </a:lnTo>
                  <a:lnTo>
                    <a:pt x="42" y="26"/>
                  </a:lnTo>
                  <a:lnTo>
                    <a:pt x="40" y="32"/>
                  </a:lnTo>
                  <a:lnTo>
                    <a:pt x="44" y="36"/>
                  </a:lnTo>
                  <a:lnTo>
                    <a:pt x="48" y="38"/>
                  </a:lnTo>
                  <a:lnTo>
                    <a:pt x="58" y="38"/>
                  </a:lnTo>
                  <a:lnTo>
                    <a:pt x="52" y="42"/>
                  </a:lnTo>
                  <a:lnTo>
                    <a:pt x="50" y="44"/>
                  </a:lnTo>
                  <a:lnTo>
                    <a:pt x="48" y="48"/>
                  </a:lnTo>
                  <a:lnTo>
                    <a:pt x="52" y="56"/>
                  </a:lnTo>
                  <a:lnTo>
                    <a:pt x="52" y="64"/>
                  </a:lnTo>
                  <a:lnTo>
                    <a:pt x="48" y="70"/>
                  </a:lnTo>
                  <a:lnTo>
                    <a:pt x="44" y="74"/>
                  </a:lnTo>
                  <a:lnTo>
                    <a:pt x="36" y="78"/>
                  </a:lnTo>
                  <a:lnTo>
                    <a:pt x="28" y="78"/>
                  </a:lnTo>
                  <a:lnTo>
                    <a:pt x="24" y="74"/>
                  </a:lnTo>
                  <a:lnTo>
                    <a:pt x="20" y="68"/>
                  </a:lnTo>
                  <a:lnTo>
                    <a:pt x="18" y="64"/>
                  </a:lnTo>
                  <a:lnTo>
                    <a:pt x="20" y="60"/>
                  </a:lnTo>
                  <a:lnTo>
                    <a:pt x="24" y="58"/>
                  </a:lnTo>
                  <a:lnTo>
                    <a:pt x="28" y="54"/>
                  </a:lnTo>
                  <a:lnTo>
                    <a:pt x="26" y="48"/>
                  </a:lnTo>
                  <a:lnTo>
                    <a:pt x="22" y="44"/>
                  </a:lnTo>
                  <a:lnTo>
                    <a:pt x="10" y="44"/>
                  </a:lnTo>
                  <a:lnTo>
                    <a:pt x="4" y="42"/>
                  </a:lnTo>
                  <a:lnTo>
                    <a:pt x="0" y="38"/>
                  </a:lnTo>
                  <a:lnTo>
                    <a:pt x="0" y="36"/>
                  </a:lnTo>
                  <a:lnTo>
                    <a:pt x="2" y="34"/>
                  </a:lnTo>
                  <a:lnTo>
                    <a:pt x="6" y="30"/>
                  </a:lnTo>
                  <a:lnTo>
                    <a:pt x="16" y="30"/>
                  </a:lnTo>
                  <a:lnTo>
                    <a:pt x="24" y="32"/>
                  </a:lnTo>
                  <a:lnTo>
                    <a:pt x="26" y="30"/>
                  </a:lnTo>
                  <a:lnTo>
                    <a:pt x="28" y="28"/>
                  </a:lnTo>
                  <a:lnTo>
                    <a:pt x="28" y="22"/>
                  </a:lnTo>
                  <a:lnTo>
                    <a:pt x="24" y="16"/>
                  </a:lnTo>
                  <a:lnTo>
                    <a:pt x="20" y="10"/>
                  </a:lnTo>
                  <a:lnTo>
                    <a:pt x="22" y="8"/>
                  </a:lnTo>
                  <a:lnTo>
                    <a:pt x="24" y="4"/>
                  </a:lnTo>
                  <a:lnTo>
                    <a:pt x="26" y="2"/>
                  </a:lnTo>
                  <a:lnTo>
                    <a:pt x="32" y="0"/>
                  </a:lnTo>
                  <a:lnTo>
                    <a:pt x="34" y="2"/>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1" name="Freeform 32"/>
            <p:cNvSpPr>
              <a:spLocks/>
            </p:cNvSpPr>
            <p:nvPr/>
          </p:nvSpPr>
          <p:spPr bwMode="auto">
            <a:xfrm>
              <a:off x="2801" y="838"/>
              <a:ext cx="40" cy="74"/>
            </a:xfrm>
            <a:custGeom>
              <a:avLst/>
              <a:gdLst>
                <a:gd name="T0" fmla="*/ 30 w 40"/>
                <a:gd name="T1" fmla="*/ 4 h 74"/>
                <a:gd name="T2" fmla="*/ 30 w 40"/>
                <a:gd name="T3" fmla="*/ 10 h 74"/>
                <a:gd name="T4" fmla="*/ 30 w 40"/>
                <a:gd name="T5" fmla="*/ 10 h 74"/>
                <a:gd name="T6" fmla="*/ 24 w 40"/>
                <a:gd name="T7" fmla="*/ 16 h 74"/>
                <a:gd name="T8" fmla="*/ 18 w 40"/>
                <a:gd name="T9" fmla="*/ 22 h 74"/>
                <a:gd name="T10" fmla="*/ 12 w 40"/>
                <a:gd name="T11" fmla="*/ 38 h 74"/>
                <a:gd name="T12" fmla="*/ 12 w 40"/>
                <a:gd name="T13" fmla="*/ 38 h 74"/>
                <a:gd name="T14" fmla="*/ 12 w 40"/>
                <a:gd name="T15" fmla="*/ 44 h 74"/>
                <a:gd name="T16" fmla="*/ 14 w 40"/>
                <a:gd name="T17" fmla="*/ 50 h 74"/>
                <a:gd name="T18" fmla="*/ 18 w 40"/>
                <a:gd name="T19" fmla="*/ 56 h 74"/>
                <a:gd name="T20" fmla="*/ 24 w 40"/>
                <a:gd name="T21" fmla="*/ 58 h 74"/>
                <a:gd name="T22" fmla="*/ 24 w 40"/>
                <a:gd name="T23" fmla="*/ 58 h 74"/>
                <a:gd name="T24" fmla="*/ 28 w 40"/>
                <a:gd name="T25" fmla="*/ 60 h 74"/>
                <a:gd name="T26" fmla="*/ 34 w 40"/>
                <a:gd name="T27" fmla="*/ 62 h 74"/>
                <a:gd name="T28" fmla="*/ 38 w 40"/>
                <a:gd name="T29" fmla="*/ 64 h 74"/>
                <a:gd name="T30" fmla="*/ 40 w 40"/>
                <a:gd name="T31" fmla="*/ 70 h 74"/>
                <a:gd name="T32" fmla="*/ 40 w 40"/>
                <a:gd name="T33" fmla="*/ 70 h 74"/>
                <a:gd name="T34" fmla="*/ 38 w 40"/>
                <a:gd name="T35" fmla="*/ 72 h 74"/>
                <a:gd name="T36" fmla="*/ 36 w 40"/>
                <a:gd name="T37" fmla="*/ 74 h 74"/>
                <a:gd name="T38" fmla="*/ 36 w 40"/>
                <a:gd name="T39" fmla="*/ 74 h 74"/>
                <a:gd name="T40" fmla="*/ 24 w 40"/>
                <a:gd name="T41" fmla="*/ 70 h 74"/>
                <a:gd name="T42" fmla="*/ 12 w 40"/>
                <a:gd name="T43" fmla="*/ 64 h 74"/>
                <a:gd name="T44" fmla="*/ 4 w 40"/>
                <a:gd name="T45" fmla="*/ 56 h 74"/>
                <a:gd name="T46" fmla="*/ 0 w 40"/>
                <a:gd name="T47" fmla="*/ 50 h 74"/>
                <a:gd name="T48" fmla="*/ 0 w 40"/>
                <a:gd name="T49" fmla="*/ 44 h 74"/>
                <a:gd name="T50" fmla="*/ 0 w 40"/>
                <a:gd name="T51" fmla="*/ 44 h 74"/>
                <a:gd name="T52" fmla="*/ 2 w 40"/>
                <a:gd name="T53" fmla="*/ 32 h 74"/>
                <a:gd name="T54" fmla="*/ 6 w 40"/>
                <a:gd name="T55" fmla="*/ 20 h 74"/>
                <a:gd name="T56" fmla="*/ 12 w 40"/>
                <a:gd name="T57" fmla="*/ 8 h 74"/>
                <a:gd name="T58" fmla="*/ 22 w 40"/>
                <a:gd name="T59" fmla="*/ 0 h 74"/>
                <a:gd name="T60" fmla="*/ 22 w 40"/>
                <a:gd name="T61" fmla="*/ 0 h 74"/>
                <a:gd name="T62" fmla="*/ 24 w 40"/>
                <a:gd name="T63" fmla="*/ 0 h 74"/>
                <a:gd name="T64" fmla="*/ 26 w 40"/>
                <a:gd name="T65" fmla="*/ 2 h 74"/>
                <a:gd name="T66" fmla="*/ 30 w 40"/>
                <a:gd name="T67" fmla="*/ 4 h 74"/>
                <a:gd name="T68" fmla="*/ 30 w 40"/>
                <a:gd name="T69" fmla="*/ 4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4">
                  <a:moveTo>
                    <a:pt x="30" y="4"/>
                  </a:moveTo>
                  <a:lnTo>
                    <a:pt x="30" y="10"/>
                  </a:lnTo>
                  <a:lnTo>
                    <a:pt x="24" y="16"/>
                  </a:lnTo>
                  <a:lnTo>
                    <a:pt x="18" y="22"/>
                  </a:lnTo>
                  <a:lnTo>
                    <a:pt x="12" y="38"/>
                  </a:lnTo>
                  <a:lnTo>
                    <a:pt x="12" y="44"/>
                  </a:lnTo>
                  <a:lnTo>
                    <a:pt x="14" y="50"/>
                  </a:lnTo>
                  <a:lnTo>
                    <a:pt x="18" y="56"/>
                  </a:lnTo>
                  <a:lnTo>
                    <a:pt x="24" y="58"/>
                  </a:lnTo>
                  <a:lnTo>
                    <a:pt x="28" y="60"/>
                  </a:lnTo>
                  <a:lnTo>
                    <a:pt x="34" y="62"/>
                  </a:lnTo>
                  <a:lnTo>
                    <a:pt x="38" y="64"/>
                  </a:lnTo>
                  <a:lnTo>
                    <a:pt x="40" y="70"/>
                  </a:lnTo>
                  <a:lnTo>
                    <a:pt x="38" y="72"/>
                  </a:lnTo>
                  <a:lnTo>
                    <a:pt x="36" y="74"/>
                  </a:lnTo>
                  <a:lnTo>
                    <a:pt x="24" y="70"/>
                  </a:lnTo>
                  <a:lnTo>
                    <a:pt x="12" y="64"/>
                  </a:lnTo>
                  <a:lnTo>
                    <a:pt x="4" y="56"/>
                  </a:lnTo>
                  <a:lnTo>
                    <a:pt x="0" y="50"/>
                  </a:lnTo>
                  <a:lnTo>
                    <a:pt x="0" y="44"/>
                  </a:lnTo>
                  <a:lnTo>
                    <a:pt x="2" y="32"/>
                  </a:lnTo>
                  <a:lnTo>
                    <a:pt x="6" y="20"/>
                  </a:lnTo>
                  <a:lnTo>
                    <a:pt x="12" y="8"/>
                  </a:lnTo>
                  <a:lnTo>
                    <a:pt x="22" y="0"/>
                  </a:lnTo>
                  <a:lnTo>
                    <a:pt x="24" y="0"/>
                  </a:lnTo>
                  <a:lnTo>
                    <a:pt x="26" y="2"/>
                  </a:lnTo>
                  <a:lnTo>
                    <a:pt x="30" y="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2" name="Freeform 33"/>
            <p:cNvSpPr>
              <a:spLocks/>
            </p:cNvSpPr>
            <p:nvPr/>
          </p:nvSpPr>
          <p:spPr bwMode="auto">
            <a:xfrm>
              <a:off x="3265" y="706"/>
              <a:ext cx="62" cy="36"/>
            </a:xfrm>
            <a:custGeom>
              <a:avLst/>
              <a:gdLst>
                <a:gd name="T0" fmla="*/ 62 w 62"/>
                <a:gd name="T1" fmla="*/ 4 h 36"/>
                <a:gd name="T2" fmla="*/ 62 w 62"/>
                <a:gd name="T3" fmla="*/ 4 h 36"/>
                <a:gd name="T4" fmla="*/ 60 w 62"/>
                <a:gd name="T5" fmla="*/ 2 h 36"/>
                <a:gd name="T6" fmla="*/ 54 w 62"/>
                <a:gd name="T7" fmla="*/ 2 h 36"/>
                <a:gd name="T8" fmla="*/ 42 w 62"/>
                <a:gd name="T9" fmla="*/ 0 h 36"/>
                <a:gd name="T10" fmla="*/ 20 w 62"/>
                <a:gd name="T11" fmla="*/ 2 h 36"/>
                <a:gd name="T12" fmla="*/ 20 w 62"/>
                <a:gd name="T13" fmla="*/ 2 h 36"/>
                <a:gd name="T14" fmla="*/ 10 w 62"/>
                <a:gd name="T15" fmla="*/ 4 h 36"/>
                <a:gd name="T16" fmla="*/ 2 w 62"/>
                <a:gd name="T17" fmla="*/ 6 h 36"/>
                <a:gd name="T18" fmla="*/ 0 w 62"/>
                <a:gd name="T19" fmla="*/ 10 h 36"/>
                <a:gd name="T20" fmla="*/ 0 w 62"/>
                <a:gd name="T21" fmla="*/ 16 h 36"/>
                <a:gd name="T22" fmla="*/ 2 w 62"/>
                <a:gd name="T23" fmla="*/ 22 h 36"/>
                <a:gd name="T24" fmla="*/ 6 w 62"/>
                <a:gd name="T25" fmla="*/ 26 h 36"/>
                <a:gd name="T26" fmla="*/ 44 w 62"/>
                <a:gd name="T27" fmla="*/ 36 h 36"/>
                <a:gd name="T28" fmla="*/ 62 w 62"/>
                <a:gd name="T29" fmla="*/ 4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6">
                  <a:moveTo>
                    <a:pt x="62" y="4"/>
                  </a:moveTo>
                  <a:lnTo>
                    <a:pt x="62" y="4"/>
                  </a:lnTo>
                  <a:lnTo>
                    <a:pt x="60" y="2"/>
                  </a:lnTo>
                  <a:lnTo>
                    <a:pt x="54" y="2"/>
                  </a:lnTo>
                  <a:lnTo>
                    <a:pt x="42" y="0"/>
                  </a:lnTo>
                  <a:lnTo>
                    <a:pt x="20" y="2"/>
                  </a:lnTo>
                  <a:lnTo>
                    <a:pt x="10" y="4"/>
                  </a:lnTo>
                  <a:lnTo>
                    <a:pt x="2" y="6"/>
                  </a:lnTo>
                  <a:lnTo>
                    <a:pt x="0" y="10"/>
                  </a:lnTo>
                  <a:lnTo>
                    <a:pt x="0" y="16"/>
                  </a:lnTo>
                  <a:lnTo>
                    <a:pt x="2" y="22"/>
                  </a:lnTo>
                  <a:lnTo>
                    <a:pt x="6" y="26"/>
                  </a:lnTo>
                  <a:lnTo>
                    <a:pt x="44" y="36"/>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3" name="Freeform 34"/>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182 w 216"/>
                <a:gd name="T37" fmla="*/ 0 h 1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4" name="Freeform 35"/>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5" name="Freeform 36"/>
            <p:cNvSpPr>
              <a:spLocks/>
            </p:cNvSpPr>
            <p:nvPr/>
          </p:nvSpPr>
          <p:spPr bwMode="auto">
            <a:xfrm>
              <a:off x="3387" y="658"/>
              <a:ext cx="200" cy="198"/>
            </a:xfrm>
            <a:custGeom>
              <a:avLst/>
              <a:gdLst>
                <a:gd name="T0" fmla="*/ 0 w 200"/>
                <a:gd name="T1" fmla="*/ 104 h 198"/>
                <a:gd name="T2" fmla="*/ 0 w 200"/>
                <a:gd name="T3" fmla="*/ 104 h 198"/>
                <a:gd name="T4" fmla="*/ 4 w 200"/>
                <a:gd name="T5" fmla="*/ 124 h 198"/>
                <a:gd name="T6" fmla="*/ 10 w 200"/>
                <a:gd name="T7" fmla="*/ 142 h 198"/>
                <a:gd name="T8" fmla="*/ 20 w 200"/>
                <a:gd name="T9" fmla="*/ 158 h 198"/>
                <a:gd name="T10" fmla="*/ 32 w 200"/>
                <a:gd name="T11" fmla="*/ 172 h 198"/>
                <a:gd name="T12" fmla="*/ 48 w 200"/>
                <a:gd name="T13" fmla="*/ 184 h 198"/>
                <a:gd name="T14" fmla="*/ 66 w 200"/>
                <a:gd name="T15" fmla="*/ 192 h 198"/>
                <a:gd name="T16" fmla="*/ 84 w 200"/>
                <a:gd name="T17" fmla="*/ 198 h 198"/>
                <a:gd name="T18" fmla="*/ 104 w 200"/>
                <a:gd name="T19" fmla="*/ 198 h 198"/>
                <a:gd name="T20" fmla="*/ 104 w 200"/>
                <a:gd name="T21" fmla="*/ 198 h 198"/>
                <a:gd name="T22" fmla="*/ 124 w 200"/>
                <a:gd name="T23" fmla="*/ 196 h 198"/>
                <a:gd name="T24" fmla="*/ 142 w 200"/>
                <a:gd name="T25" fmla="*/ 190 h 198"/>
                <a:gd name="T26" fmla="*/ 158 w 200"/>
                <a:gd name="T27" fmla="*/ 180 h 198"/>
                <a:gd name="T28" fmla="*/ 174 w 200"/>
                <a:gd name="T29" fmla="*/ 166 h 198"/>
                <a:gd name="T30" fmla="*/ 184 w 200"/>
                <a:gd name="T31" fmla="*/ 152 h 198"/>
                <a:gd name="T32" fmla="*/ 192 w 200"/>
                <a:gd name="T33" fmla="*/ 134 h 198"/>
                <a:gd name="T34" fmla="*/ 198 w 200"/>
                <a:gd name="T35" fmla="*/ 116 h 198"/>
                <a:gd name="T36" fmla="*/ 200 w 200"/>
                <a:gd name="T37" fmla="*/ 96 h 198"/>
                <a:gd name="T38" fmla="*/ 200 w 200"/>
                <a:gd name="T39" fmla="*/ 96 h 198"/>
                <a:gd name="T40" fmla="*/ 196 w 200"/>
                <a:gd name="T41" fmla="*/ 76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2 h 198"/>
                <a:gd name="T54" fmla="*/ 96 w 200"/>
                <a:gd name="T55" fmla="*/ 0 h 198"/>
                <a:gd name="T56" fmla="*/ 96 w 200"/>
                <a:gd name="T57" fmla="*/ 0 h 198"/>
                <a:gd name="T58" fmla="*/ 76 w 200"/>
                <a:gd name="T59" fmla="*/ 4 h 198"/>
                <a:gd name="T60" fmla="*/ 58 w 200"/>
                <a:gd name="T61" fmla="*/ 10 h 198"/>
                <a:gd name="T62" fmla="*/ 40 w 200"/>
                <a:gd name="T63" fmla="*/ 20 h 198"/>
                <a:gd name="T64" fmla="*/ 26 w 200"/>
                <a:gd name="T65" fmla="*/ 32 h 198"/>
                <a:gd name="T66" fmla="*/ 16 w 200"/>
                <a:gd name="T67" fmla="*/ 48 h 198"/>
                <a:gd name="T68" fmla="*/ 6 w 200"/>
                <a:gd name="T69" fmla="*/ 64 h 198"/>
                <a:gd name="T70" fmla="*/ 2 w 200"/>
                <a:gd name="T71" fmla="*/ 84 h 198"/>
                <a:gd name="T72" fmla="*/ 0 w 200"/>
                <a:gd name="T73" fmla="*/ 104 h 198"/>
                <a:gd name="T74" fmla="*/ 0 w 200"/>
                <a:gd name="T75" fmla="*/ 104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4"/>
                  </a:moveTo>
                  <a:lnTo>
                    <a:pt x="0" y="104"/>
                  </a:lnTo>
                  <a:lnTo>
                    <a:pt x="4" y="124"/>
                  </a:lnTo>
                  <a:lnTo>
                    <a:pt x="10" y="142"/>
                  </a:lnTo>
                  <a:lnTo>
                    <a:pt x="20" y="158"/>
                  </a:lnTo>
                  <a:lnTo>
                    <a:pt x="32" y="172"/>
                  </a:lnTo>
                  <a:lnTo>
                    <a:pt x="48" y="184"/>
                  </a:lnTo>
                  <a:lnTo>
                    <a:pt x="66" y="192"/>
                  </a:lnTo>
                  <a:lnTo>
                    <a:pt x="84" y="198"/>
                  </a:lnTo>
                  <a:lnTo>
                    <a:pt x="104" y="198"/>
                  </a:lnTo>
                  <a:lnTo>
                    <a:pt x="124" y="196"/>
                  </a:lnTo>
                  <a:lnTo>
                    <a:pt x="142" y="190"/>
                  </a:lnTo>
                  <a:lnTo>
                    <a:pt x="158" y="180"/>
                  </a:lnTo>
                  <a:lnTo>
                    <a:pt x="174" y="166"/>
                  </a:lnTo>
                  <a:lnTo>
                    <a:pt x="184" y="152"/>
                  </a:lnTo>
                  <a:lnTo>
                    <a:pt x="192" y="134"/>
                  </a:lnTo>
                  <a:lnTo>
                    <a:pt x="198" y="116"/>
                  </a:lnTo>
                  <a:lnTo>
                    <a:pt x="200" y="96"/>
                  </a:lnTo>
                  <a:lnTo>
                    <a:pt x="196" y="76"/>
                  </a:lnTo>
                  <a:lnTo>
                    <a:pt x="190" y="56"/>
                  </a:lnTo>
                  <a:lnTo>
                    <a:pt x="180" y="40"/>
                  </a:lnTo>
                  <a:lnTo>
                    <a:pt x="168" y="26"/>
                  </a:lnTo>
                  <a:lnTo>
                    <a:pt x="152" y="14"/>
                  </a:lnTo>
                  <a:lnTo>
                    <a:pt x="134" y="6"/>
                  </a:lnTo>
                  <a:lnTo>
                    <a:pt x="116" y="2"/>
                  </a:lnTo>
                  <a:lnTo>
                    <a:pt x="96" y="0"/>
                  </a:lnTo>
                  <a:lnTo>
                    <a:pt x="76" y="4"/>
                  </a:lnTo>
                  <a:lnTo>
                    <a:pt x="58" y="10"/>
                  </a:lnTo>
                  <a:lnTo>
                    <a:pt x="40" y="20"/>
                  </a:lnTo>
                  <a:lnTo>
                    <a:pt x="26" y="32"/>
                  </a:lnTo>
                  <a:lnTo>
                    <a:pt x="16" y="48"/>
                  </a:lnTo>
                  <a:lnTo>
                    <a:pt x="6" y="64"/>
                  </a:lnTo>
                  <a:lnTo>
                    <a:pt x="2" y="84"/>
                  </a:lnTo>
                  <a:lnTo>
                    <a:pt x="0" y="104"/>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46" name="Freeform 37"/>
            <p:cNvSpPr>
              <a:spLocks/>
            </p:cNvSpPr>
            <p:nvPr/>
          </p:nvSpPr>
          <p:spPr bwMode="auto">
            <a:xfrm>
              <a:off x="3413" y="684"/>
              <a:ext cx="146" cy="146"/>
            </a:xfrm>
            <a:custGeom>
              <a:avLst/>
              <a:gdLst>
                <a:gd name="T0" fmla="*/ 0 w 146"/>
                <a:gd name="T1" fmla="*/ 76 h 146"/>
                <a:gd name="T2" fmla="*/ 0 w 146"/>
                <a:gd name="T3" fmla="*/ 76 h 146"/>
                <a:gd name="T4" fmla="*/ 2 w 146"/>
                <a:gd name="T5" fmla="*/ 92 h 146"/>
                <a:gd name="T6" fmla="*/ 8 w 146"/>
                <a:gd name="T7" fmla="*/ 104 h 146"/>
                <a:gd name="T8" fmla="*/ 16 w 146"/>
                <a:gd name="T9" fmla="*/ 118 h 146"/>
                <a:gd name="T10" fmla="*/ 24 w 146"/>
                <a:gd name="T11" fmla="*/ 128 h 146"/>
                <a:gd name="T12" fmla="*/ 36 w 146"/>
                <a:gd name="T13" fmla="*/ 136 h 146"/>
                <a:gd name="T14" fmla="*/ 48 w 146"/>
                <a:gd name="T15" fmla="*/ 142 h 146"/>
                <a:gd name="T16" fmla="*/ 62 w 146"/>
                <a:gd name="T17" fmla="*/ 146 h 146"/>
                <a:gd name="T18" fmla="*/ 76 w 146"/>
                <a:gd name="T19" fmla="*/ 146 h 146"/>
                <a:gd name="T20" fmla="*/ 76 w 146"/>
                <a:gd name="T21" fmla="*/ 146 h 146"/>
                <a:gd name="T22" fmla="*/ 92 w 146"/>
                <a:gd name="T23" fmla="*/ 144 h 146"/>
                <a:gd name="T24" fmla="*/ 106 w 146"/>
                <a:gd name="T25" fmla="*/ 140 h 146"/>
                <a:gd name="T26" fmla="*/ 118 w 146"/>
                <a:gd name="T27" fmla="*/ 132 h 146"/>
                <a:gd name="T28" fmla="*/ 128 w 146"/>
                <a:gd name="T29" fmla="*/ 122 h 146"/>
                <a:gd name="T30" fmla="*/ 136 w 146"/>
                <a:gd name="T31" fmla="*/ 112 h 146"/>
                <a:gd name="T32" fmla="*/ 142 w 146"/>
                <a:gd name="T33" fmla="*/ 100 h 146"/>
                <a:gd name="T34" fmla="*/ 146 w 146"/>
                <a:gd name="T35" fmla="*/ 86 h 146"/>
                <a:gd name="T36" fmla="*/ 146 w 146"/>
                <a:gd name="T37" fmla="*/ 70 h 146"/>
                <a:gd name="T38" fmla="*/ 146 w 146"/>
                <a:gd name="T39" fmla="*/ 70 h 146"/>
                <a:gd name="T40" fmla="*/ 144 w 146"/>
                <a:gd name="T41" fmla="*/ 56 h 146"/>
                <a:gd name="T42" fmla="*/ 140 w 146"/>
                <a:gd name="T43" fmla="*/ 42 h 146"/>
                <a:gd name="T44" fmla="*/ 132 w 146"/>
                <a:gd name="T45" fmla="*/ 30 h 146"/>
                <a:gd name="T46" fmla="*/ 124 w 146"/>
                <a:gd name="T47" fmla="*/ 20 h 146"/>
                <a:gd name="T48" fmla="*/ 112 w 146"/>
                <a:gd name="T49" fmla="*/ 12 h 146"/>
                <a:gd name="T50" fmla="*/ 100 w 146"/>
                <a:gd name="T51" fmla="*/ 6 h 146"/>
                <a:gd name="T52" fmla="*/ 86 w 146"/>
                <a:gd name="T53" fmla="*/ 2 h 146"/>
                <a:gd name="T54" fmla="*/ 70 w 146"/>
                <a:gd name="T55" fmla="*/ 0 h 146"/>
                <a:gd name="T56" fmla="*/ 70 w 146"/>
                <a:gd name="T57" fmla="*/ 0 h 146"/>
                <a:gd name="T58" fmla="*/ 56 w 146"/>
                <a:gd name="T59" fmla="*/ 2 h 146"/>
                <a:gd name="T60" fmla="*/ 42 w 146"/>
                <a:gd name="T61" fmla="*/ 8 h 146"/>
                <a:gd name="T62" fmla="*/ 30 w 146"/>
                <a:gd name="T63" fmla="*/ 14 h 146"/>
                <a:gd name="T64" fmla="*/ 20 w 146"/>
                <a:gd name="T65" fmla="*/ 24 h 146"/>
                <a:gd name="T66" fmla="*/ 12 w 146"/>
                <a:gd name="T67" fmla="*/ 36 h 146"/>
                <a:gd name="T68" fmla="*/ 6 w 146"/>
                <a:gd name="T69" fmla="*/ 48 h 146"/>
                <a:gd name="T70" fmla="*/ 2 w 146"/>
                <a:gd name="T71" fmla="*/ 62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2" y="92"/>
                  </a:lnTo>
                  <a:lnTo>
                    <a:pt x="8" y="104"/>
                  </a:lnTo>
                  <a:lnTo>
                    <a:pt x="16" y="118"/>
                  </a:lnTo>
                  <a:lnTo>
                    <a:pt x="24" y="128"/>
                  </a:lnTo>
                  <a:lnTo>
                    <a:pt x="36" y="136"/>
                  </a:lnTo>
                  <a:lnTo>
                    <a:pt x="48" y="142"/>
                  </a:lnTo>
                  <a:lnTo>
                    <a:pt x="62" y="146"/>
                  </a:lnTo>
                  <a:lnTo>
                    <a:pt x="76" y="146"/>
                  </a:lnTo>
                  <a:lnTo>
                    <a:pt x="92" y="144"/>
                  </a:lnTo>
                  <a:lnTo>
                    <a:pt x="106" y="140"/>
                  </a:lnTo>
                  <a:lnTo>
                    <a:pt x="118" y="132"/>
                  </a:lnTo>
                  <a:lnTo>
                    <a:pt x="128" y="122"/>
                  </a:lnTo>
                  <a:lnTo>
                    <a:pt x="136" y="112"/>
                  </a:lnTo>
                  <a:lnTo>
                    <a:pt x="142" y="100"/>
                  </a:lnTo>
                  <a:lnTo>
                    <a:pt x="146" y="86"/>
                  </a:lnTo>
                  <a:lnTo>
                    <a:pt x="146" y="70"/>
                  </a:lnTo>
                  <a:lnTo>
                    <a:pt x="144" y="56"/>
                  </a:lnTo>
                  <a:lnTo>
                    <a:pt x="140" y="42"/>
                  </a:lnTo>
                  <a:lnTo>
                    <a:pt x="132" y="30"/>
                  </a:lnTo>
                  <a:lnTo>
                    <a:pt x="124" y="20"/>
                  </a:lnTo>
                  <a:lnTo>
                    <a:pt x="112" y="12"/>
                  </a:lnTo>
                  <a:lnTo>
                    <a:pt x="100" y="6"/>
                  </a:lnTo>
                  <a:lnTo>
                    <a:pt x="86" y="2"/>
                  </a:lnTo>
                  <a:lnTo>
                    <a:pt x="70" y="0"/>
                  </a:lnTo>
                  <a:lnTo>
                    <a:pt x="56" y="2"/>
                  </a:lnTo>
                  <a:lnTo>
                    <a:pt x="42" y="8"/>
                  </a:lnTo>
                  <a:lnTo>
                    <a:pt x="30" y="14"/>
                  </a:lnTo>
                  <a:lnTo>
                    <a:pt x="20" y="24"/>
                  </a:lnTo>
                  <a:lnTo>
                    <a:pt x="12" y="36"/>
                  </a:lnTo>
                  <a:lnTo>
                    <a:pt x="6" y="48"/>
                  </a:lnTo>
                  <a:lnTo>
                    <a:pt x="2" y="62"/>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47" name="Freeform 38"/>
            <p:cNvSpPr>
              <a:spLocks/>
            </p:cNvSpPr>
            <p:nvPr/>
          </p:nvSpPr>
          <p:spPr bwMode="auto">
            <a:xfrm>
              <a:off x="3347" y="654"/>
              <a:ext cx="76" cy="56"/>
            </a:xfrm>
            <a:custGeom>
              <a:avLst/>
              <a:gdLst>
                <a:gd name="T0" fmla="*/ 58 w 76"/>
                <a:gd name="T1" fmla="*/ 2 h 56"/>
                <a:gd name="T2" fmla="*/ 58 w 76"/>
                <a:gd name="T3" fmla="*/ 2 h 56"/>
                <a:gd name="T4" fmla="*/ 64 w 76"/>
                <a:gd name="T5" fmla="*/ 4 h 56"/>
                <a:gd name="T6" fmla="*/ 68 w 76"/>
                <a:gd name="T7" fmla="*/ 8 h 56"/>
                <a:gd name="T8" fmla="*/ 72 w 76"/>
                <a:gd name="T9" fmla="*/ 12 h 56"/>
                <a:gd name="T10" fmla="*/ 74 w 76"/>
                <a:gd name="T11" fmla="*/ 18 h 56"/>
                <a:gd name="T12" fmla="*/ 74 w 76"/>
                <a:gd name="T13" fmla="*/ 18 h 56"/>
                <a:gd name="T14" fmla="*/ 76 w 76"/>
                <a:gd name="T15" fmla="*/ 24 h 56"/>
                <a:gd name="T16" fmla="*/ 74 w 76"/>
                <a:gd name="T17" fmla="*/ 28 h 56"/>
                <a:gd name="T18" fmla="*/ 70 w 76"/>
                <a:gd name="T19" fmla="*/ 34 h 56"/>
                <a:gd name="T20" fmla="*/ 70 w 76"/>
                <a:gd name="T21" fmla="*/ 34 h 56"/>
                <a:gd name="T22" fmla="*/ 64 w 76"/>
                <a:gd name="T23" fmla="*/ 40 h 56"/>
                <a:gd name="T24" fmla="*/ 58 w 76"/>
                <a:gd name="T25" fmla="*/ 44 h 56"/>
                <a:gd name="T26" fmla="*/ 50 w 76"/>
                <a:gd name="T27" fmla="*/ 44 h 56"/>
                <a:gd name="T28" fmla="*/ 42 w 76"/>
                <a:gd name="T29" fmla="*/ 44 h 56"/>
                <a:gd name="T30" fmla="*/ 42 w 76"/>
                <a:gd name="T31" fmla="*/ 44 h 56"/>
                <a:gd name="T32" fmla="*/ 28 w 76"/>
                <a:gd name="T33" fmla="*/ 50 h 56"/>
                <a:gd name="T34" fmla="*/ 12 w 76"/>
                <a:gd name="T35" fmla="*/ 56 h 56"/>
                <a:gd name="T36" fmla="*/ 12 w 76"/>
                <a:gd name="T37" fmla="*/ 56 h 56"/>
                <a:gd name="T38" fmla="*/ 6 w 76"/>
                <a:gd name="T39" fmla="*/ 52 h 56"/>
                <a:gd name="T40" fmla="*/ 0 w 76"/>
                <a:gd name="T41" fmla="*/ 46 h 56"/>
                <a:gd name="T42" fmla="*/ 0 w 76"/>
                <a:gd name="T43" fmla="*/ 46 h 56"/>
                <a:gd name="T44" fmla="*/ 0 w 76"/>
                <a:gd name="T45" fmla="*/ 40 h 56"/>
                <a:gd name="T46" fmla="*/ 0 w 76"/>
                <a:gd name="T47" fmla="*/ 34 h 56"/>
                <a:gd name="T48" fmla="*/ 6 w 76"/>
                <a:gd name="T49" fmla="*/ 22 h 56"/>
                <a:gd name="T50" fmla="*/ 6 w 76"/>
                <a:gd name="T51" fmla="*/ 22 h 56"/>
                <a:gd name="T52" fmla="*/ 16 w 76"/>
                <a:gd name="T53" fmla="*/ 12 h 56"/>
                <a:gd name="T54" fmla="*/ 28 w 76"/>
                <a:gd name="T55" fmla="*/ 4 h 56"/>
                <a:gd name="T56" fmla="*/ 44 w 76"/>
                <a:gd name="T57" fmla="*/ 0 h 56"/>
                <a:gd name="T58" fmla="*/ 50 w 76"/>
                <a:gd name="T59" fmla="*/ 0 h 56"/>
                <a:gd name="T60" fmla="*/ 58 w 76"/>
                <a:gd name="T61" fmla="*/ 2 h 56"/>
                <a:gd name="T62" fmla="*/ 58 w 76"/>
                <a:gd name="T63" fmla="*/ 2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6">
                  <a:moveTo>
                    <a:pt x="58" y="2"/>
                  </a:moveTo>
                  <a:lnTo>
                    <a:pt x="58" y="2"/>
                  </a:lnTo>
                  <a:lnTo>
                    <a:pt x="64" y="4"/>
                  </a:lnTo>
                  <a:lnTo>
                    <a:pt x="68" y="8"/>
                  </a:lnTo>
                  <a:lnTo>
                    <a:pt x="72" y="12"/>
                  </a:lnTo>
                  <a:lnTo>
                    <a:pt x="74" y="18"/>
                  </a:lnTo>
                  <a:lnTo>
                    <a:pt x="76" y="24"/>
                  </a:lnTo>
                  <a:lnTo>
                    <a:pt x="74" y="28"/>
                  </a:lnTo>
                  <a:lnTo>
                    <a:pt x="70" y="34"/>
                  </a:lnTo>
                  <a:lnTo>
                    <a:pt x="64" y="40"/>
                  </a:lnTo>
                  <a:lnTo>
                    <a:pt x="58" y="44"/>
                  </a:lnTo>
                  <a:lnTo>
                    <a:pt x="50" y="44"/>
                  </a:lnTo>
                  <a:lnTo>
                    <a:pt x="42" y="44"/>
                  </a:lnTo>
                  <a:lnTo>
                    <a:pt x="28" y="50"/>
                  </a:lnTo>
                  <a:lnTo>
                    <a:pt x="12" y="56"/>
                  </a:lnTo>
                  <a:lnTo>
                    <a:pt x="6" y="52"/>
                  </a:lnTo>
                  <a:lnTo>
                    <a:pt x="0" y="46"/>
                  </a:lnTo>
                  <a:lnTo>
                    <a:pt x="0" y="40"/>
                  </a:lnTo>
                  <a:lnTo>
                    <a:pt x="0" y="34"/>
                  </a:lnTo>
                  <a:lnTo>
                    <a:pt x="6" y="22"/>
                  </a:lnTo>
                  <a:lnTo>
                    <a:pt x="16" y="12"/>
                  </a:lnTo>
                  <a:lnTo>
                    <a:pt x="28" y="4"/>
                  </a:lnTo>
                  <a:lnTo>
                    <a:pt x="44" y="0"/>
                  </a:lnTo>
                  <a:lnTo>
                    <a:pt x="50" y="0"/>
                  </a:lnTo>
                  <a:lnTo>
                    <a:pt x="58" y="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8" name="Freeform 39"/>
            <p:cNvSpPr>
              <a:spLocks/>
            </p:cNvSpPr>
            <p:nvPr/>
          </p:nvSpPr>
          <p:spPr bwMode="auto">
            <a:xfrm>
              <a:off x="3359" y="664"/>
              <a:ext cx="50" cy="32"/>
            </a:xfrm>
            <a:custGeom>
              <a:avLst/>
              <a:gdLst>
                <a:gd name="T0" fmla="*/ 36 w 50"/>
                <a:gd name="T1" fmla="*/ 0 h 32"/>
                <a:gd name="T2" fmla="*/ 36 w 50"/>
                <a:gd name="T3" fmla="*/ 0 h 32"/>
                <a:gd name="T4" fmla="*/ 42 w 50"/>
                <a:gd name="T5" fmla="*/ 2 h 32"/>
                <a:gd name="T6" fmla="*/ 48 w 50"/>
                <a:gd name="T7" fmla="*/ 6 h 32"/>
                <a:gd name="T8" fmla="*/ 48 w 50"/>
                <a:gd name="T9" fmla="*/ 6 h 32"/>
                <a:gd name="T10" fmla="*/ 50 w 50"/>
                <a:gd name="T11" fmla="*/ 12 h 32"/>
                <a:gd name="T12" fmla="*/ 50 w 50"/>
                <a:gd name="T13" fmla="*/ 16 h 32"/>
                <a:gd name="T14" fmla="*/ 50 w 50"/>
                <a:gd name="T15" fmla="*/ 16 h 32"/>
                <a:gd name="T16" fmla="*/ 46 w 50"/>
                <a:gd name="T17" fmla="*/ 22 h 32"/>
                <a:gd name="T18" fmla="*/ 42 w 50"/>
                <a:gd name="T19" fmla="*/ 24 h 32"/>
                <a:gd name="T20" fmla="*/ 30 w 50"/>
                <a:gd name="T21" fmla="*/ 24 h 32"/>
                <a:gd name="T22" fmla="*/ 30 w 50"/>
                <a:gd name="T23" fmla="*/ 24 h 32"/>
                <a:gd name="T24" fmla="*/ 16 w 50"/>
                <a:gd name="T25" fmla="*/ 28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4 h 32"/>
                <a:gd name="T38" fmla="*/ 4 w 50"/>
                <a:gd name="T39" fmla="*/ 18 h 32"/>
                <a:gd name="T40" fmla="*/ 12 w 50"/>
                <a:gd name="T41" fmla="*/ 8 h 32"/>
                <a:gd name="T42" fmla="*/ 12 w 50"/>
                <a:gd name="T43" fmla="*/ 8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2" y="2"/>
                  </a:lnTo>
                  <a:lnTo>
                    <a:pt x="48" y="6"/>
                  </a:lnTo>
                  <a:lnTo>
                    <a:pt x="50" y="12"/>
                  </a:lnTo>
                  <a:lnTo>
                    <a:pt x="50" y="16"/>
                  </a:lnTo>
                  <a:lnTo>
                    <a:pt x="46" y="22"/>
                  </a:lnTo>
                  <a:lnTo>
                    <a:pt x="42" y="24"/>
                  </a:lnTo>
                  <a:lnTo>
                    <a:pt x="30" y="24"/>
                  </a:lnTo>
                  <a:lnTo>
                    <a:pt x="16" y="28"/>
                  </a:lnTo>
                  <a:lnTo>
                    <a:pt x="4" y="32"/>
                  </a:lnTo>
                  <a:lnTo>
                    <a:pt x="2" y="32"/>
                  </a:lnTo>
                  <a:lnTo>
                    <a:pt x="0" y="30"/>
                  </a:lnTo>
                  <a:lnTo>
                    <a:pt x="2" y="24"/>
                  </a:lnTo>
                  <a:lnTo>
                    <a:pt x="4" y="18"/>
                  </a:lnTo>
                  <a:lnTo>
                    <a:pt x="12" y="8"/>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49" name="Freeform 40"/>
            <p:cNvSpPr>
              <a:spLocks/>
            </p:cNvSpPr>
            <p:nvPr/>
          </p:nvSpPr>
          <p:spPr bwMode="auto">
            <a:xfrm>
              <a:off x="3095" y="772"/>
              <a:ext cx="62" cy="54"/>
            </a:xfrm>
            <a:custGeom>
              <a:avLst/>
              <a:gdLst>
                <a:gd name="T0" fmla="*/ 2 w 62"/>
                <a:gd name="T1" fmla="*/ 0 h 54"/>
                <a:gd name="T2" fmla="*/ 2 w 62"/>
                <a:gd name="T3" fmla="*/ 0 h 54"/>
                <a:gd name="T4" fmla="*/ 0 w 62"/>
                <a:gd name="T5" fmla="*/ 8 h 54"/>
                <a:gd name="T6" fmla="*/ 2 w 62"/>
                <a:gd name="T7" fmla="*/ 26 h 54"/>
                <a:gd name="T8" fmla="*/ 2 w 62"/>
                <a:gd name="T9" fmla="*/ 36 h 54"/>
                <a:gd name="T10" fmla="*/ 6 w 62"/>
                <a:gd name="T11" fmla="*/ 46 h 54"/>
                <a:gd name="T12" fmla="*/ 10 w 62"/>
                <a:gd name="T13" fmla="*/ 52 h 54"/>
                <a:gd name="T14" fmla="*/ 14 w 62"/>
                <a:gd name="T15" fmla="*/ 54 h 54"/>
                <a:gd name="T16" fmla="*/ 18 w 62"/>
                <a:gd name="T17" fmla="*/ 54 h 54"/>
                <a:gd name="T18" fmla="*/ 18 w 62"/>
                <a:gd name="T19" fmla="*/ 54 h 54"/>
                <a:gd name="T20" fmla="*/ 26 w 62"/>
                <a:gd name="T21" fmla="*/ 54 h 54"/>
                <a:gd name="T22" fmla="*/ 34 w 62"/>
                <a:gd name="T23" fmla="*/ 50 h 54"/>
                <a:gd name="T24" fmla="*/ 42 w 62"/>
                <a:gd name="T25" fmla="*/ 44 h 54"/>
                <a:gd name="T26" fmla="*/ 48 w 62"/>
                <a:gd name="T27" fmla="*/ 36 h 54"/>
                <a:gd name="T28" fmla="*/ 58 w 62"/>
                <a:gd name="T29" fmla="*/ 24 h 54"/>
                <a:gd name="T30" fmla="*/ 62 w 62"/>
                <a:gd name="T31" fmla="*/ 16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4">
                  <a:moveTo>
                    <a:pt x="2" y="0"/>
                  </a:moveTo>
                  <a:lnTo>
                    <a:pt x="2" y="0"/>
                  </a:lnTo>
                  <a:lnTo>
                    <a:pt x="0" y="8"/>
                  </a:lnTo>
                  <a:lnTo>
                    <a:pt x="2" y="26"/>
                  </a:lnTo>
                  <a:lnTo>
                    <a:pt x="2" y="36"/>
                  </a:lnTo>
                  <a:lnTo>
                    <a:pt x="6" y="46"/>
                  </a:lnTo>
                  <a:lnTo>
                    <a:pt x="10" y="52"/>
                  </a:lnTo>
                  <a:lnTo>
                    <a:pt x="14" y="54"/>
                  </a:lnTo>
                  <a:lnTo>
                    <a:pt x="18" y="54"/>
                  </a:lnTo>
                  <a:lnTo>
                    <a:pt x="26" y="54"/>
                  </a:lnTo>
                  <a:lnTo>
                    <a:pt x="34" y="50"/>
                  </a:lnTo>
                  <a:lnTo>
                    <a:pt x="42" y="44"/>
                  </a:lnTo>
                  <a:lnTo>
                    <a:pt x="48" y="36"/>
                  </a:lnTo>
                  <a:lnTo>
                    <a:pt x="58" y="24"/>
                  </a:lnTo>
                  <a:lnTo>
                    <a:pt x="62" y="16"/>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50" name="Freeform 41"/>
            <p:cNvSpPr>
              <a:spLocks/>
            </p:cNvSpPr>
            <p:nvPr/>
          </p:nvSpPr>
          <p:spPr bwMode="auto">
            <a:xfrm>
              <a:off x="3087" y="712"/>
              <a:ext cx="70" cy="38"/>
            </a:xfrm>
            <a:custGeom>
              <a:avLst/>
              <a:gdLst>
                <a:gd name="T0" fmla="*/ 70 w 70"/>
                <a:gd name="T1" fmla="*/ 8 h 38"/>
                <a:gd name="T2" fmla="*/ 70 w 70"/>
                <a:gd name="T3" fmla="*/ 8 h 38"/>
                <a:gd name="T4" fmla="*/ 60 w 70"/>
                <a:gd name="T5" fmla="*/ 4 h 38"/>
                <a:gd name="T6" fmla="*/ 48 w 70"/>
                <a:gd name="T7" fmla="*/ 2 h 38"/>
                <a:gd name="T8" fmla="*/ 26 w 70"/>
                <a:gd name="T9" fmla="*/ 0 h 38"/>
                <a:gd name="T10" fmla="*/ 26 w 70"/>
                <a:gd name="T11" fmla="*/ 0 h 38"/>
                <a:gd name="T12" fmla="*/ 10 w 70"/>
                <a:gd name="T13" fmla="*/ 2 h 38"/>
                <a:gd name="T14" fmla="*/ 2 w 70"/>
                <a:gd name="T15" fmla="*/ 4 h 38"/>
                <a:gd name="T16" fmla="*/ 0 w 70"/>
                <a:gd name="T17" fmla="*/ 6 h 38"/>
                <a:gd name="T18" fmla="*/ 0 w 70"/>
                <a:gd name="T19" fmla="*/ 10 h 38"/>
                <a:gd name="T20" fmla="*/ 2 w 70"/>
                <a:gd name="T21" fmla="*/ 14 h 38"/>
                <a:gd name="T22" fmla="*/ 6 w 70"/>
                <a:gd name="T23" fmla="*/ 20 h 38"/>
                <a:gd name="T24" fmla="*/ 10 w 70"/>
                <a:gd name="T25" fmla="*/ 24 h 38"/>
                <a:gd name="T26" fmla="*/ 16 w 70"/>
                <a:gd name="T27" fmla="*/ 28 h 38"/>
                <a:gd name="T28" fmla="*/ 54 w 70"/>
                <a:gd name="T29" fmla="*/ 38 h 38"/>
                <a:gd name="T30" fmla="*/ 70 w 70"/>
                <a:gd name="T31" fmla="*/ 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8"/>
                  </a:moveTo>
                  <a:lnTo>
                    <a:pt x="70" y="8"/>
                  </a:lnTo>
                  <a:lnTo>
                    <a:pt x="60" y="4"/>
                  </a:lnTo>
                  <a:lnTo>
                    <a:pt x="48" y="2"/>
                  </a:lnTo>
                  <a:lnTo>
                    <a:pt x="26" y="0"/>
                  </a:lnTo>
                  <a:lnTo>
                    <a:pt x="10" y="2"/>
                  </a:lnTo>
                  <a:lnTo>
                    <a:pt x="2" y="4"/>
                  </a:lnTo>
                  <a:lnTo>
                    <a:pt x="0" y="6"/>
                  </a:lnTo>
                  <a:lnTo>
                    <a:pt x="0" y="10"/>
                  </a:lnTo>
                  <a:lnTo>
                    <a:pt x="2" y="14"/>
                  </a:lnTo>
                  <a:lnTo>
                    <a:pt x="6" y="20"/>
                  </a:lnTo>
                  <a:lnTo>
                    <a:pt x="10" y="24"/>
                  </a:lnTo>
                  <a:lnTo>
                    <a:pt x="16" y="28"/>
                  </a:lnTo>
                  <a:lnTo>
                    <a:pt x="54" y="38"/>
                  </a:lnTo>
                  <a:lnTo>
                    <a:pt x="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51" name="Freeform 42"/>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52" name="Freeform 43"/>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53" name="Freeform 44"/>
            <p:cNvSpPr>
              <a:spLocks/>
            </p:cNvSpPr>
            <p:nvPr/>
          </p:nvSpPr>
          <p:spPr bwMode="auto">
            <a:xfrm>
              <a:off x="3215" y="670"/>
              <a:ext cx="188" cy="190"/>
            </a:xfrm>
            <a:custGeom>
              <a:avLst/>
              <a:gdLst>
                <a:gd name="T0" fmla="*/ 0 w 188"/>
                <a:gd name="T1" fmla="*/ 98 h 190"/>
                <a:gd name="T2" fmla="*/ 0 w 188"/>
                <a:gd name="T3" fmla="*/ 98 h 190"/>
                <a:gd name="T4" fmla="*/ 2 w 188"/>
                <a:gd name="T5" fmla="*/ 118 h 190"/>
                <a:gd name="T6" fmla="*/ 8 w 188"/>
                <a:gd name="T7" fmla="*/ 136 h 190"/>
                <a:gd name="T8" fmla="*/ 18 w 188"/>
                <a:gd name="T9" fmla="*/ 152 h 190"/>
                <a:gd name="T10" fmla="*/ 30 w 188"/>
                <a:gd name="T11" fmla="*/ 164 h 190"/>
                <a:gd name="T12" fmla="*/ 44 w 188"/>
                <a:gd name="T13" fmla="*/ 176 h 190"/>
                <a:gd name="T14" fmla="*/ 62 w 188"/>
                <a:gd name="T15" fmla="*/ 184 h 190"/>
                <a:gd name="T16" fmla="*/ 80 w 188"/>
                <a:gd name="T17" fmla="*/ 188 h 190"/>
                <a:gd name="T18" fmla="*/ 98 w 188"/>
                <a:gd name="T19" fmla="*/ 190 h 190"/>
                <a:gd name="T20" fmla="*/ 98 w 188"/>
                <a:gd name="T21" fmla="*/ 190 h 190"/>
                <a:gd name="T22" fmla="*/ 118 w 188"/>
                <a:gd name="T23" fmla="*/ 186 h 190"/>
                <a:gd name="T24" fmla="*/ 134 w 188"/>
                <a:gd name="T25" fmla="*/ 180 h 190"/>
                <a:gd name="T26" fmla="*/ 150 w 188"/>
                <a:gd name="T27" fmla="*/ 170 h 190"/>
                <a:gd name="T28" fmla="*/ 164 w 188"/>
                <a:gd name="T29" fmla="*/ 158 h 190"/>
                <a:gd name="T30" fmla="*/ 174 w 188"/>
                <a:gd name="T31" fmla="*/ 144 h 190"/>
                <a:gd name="T32" fmla="*/ 182 w 188"/>
                <a:gd name="T33" fmla="*/ 128 h 190"/>
                <a:gd name="T34" fmla="*/ 188 w 188"/>
                <a:gd name="T35" fmla="*/ 110 h 190"/>
                <a:gd name="T36" fmla="*/ 188 w 188"/>
                <a:gd name="T37" fmla="*/ 90 h 190"/>
                <a:gd name="T38" fmla="*/ 188 w 188"/>
                <a:gd name="T39" fmla="*/ 90 h 190"/>
                <a:gd name="T40" fmla="*/ 186 w 188"/>
                <a:gd name="T41" fmla="*/ 72 h 190"/>
                <a:gd name="T42" fmla="*/ 180 w 188"/>
                <a:gd name="T43" fmla="*/ 54 h 190"/>
                <a:gd name="T44" fmla="*/ 170 w 188"/>
                <a:gd name="T45" fmla="*/ 38 h 190"/>
                <a:gd name="T46" fmla="*/ 158 w 188"/>
                <a:gd name="T47" fmla="*/ 26 h 190"/>
                <a:gd name="T48" fmla="*/ 144 w 188"/>
                <a:gd name="T49" fmla="*/ 14 h 190"/>
                <a:gd name="T50" fmla="*/ 128 w 188"/>
                <a:gd name="T51" fmla="*/ 6 h 190"/>
                <a:gd name="T52" fmla="*/ 110 w 188"/>
                <a:gd name="T53" fmla="*/ 2 h 190"/>
                <a:gd name="T54" fmla="*/ 90 w 188"/>
                <a:gd name="T55" fmla="*/ 0 h 190"/>
                <a:gd name="T56" fmla="*/ 90 w 188"/>
                <a:gd name="T57" fmla="*/ 0 h 190"/>
                <a:gd name="T58" fmla="*/ 72 w 188"/>
                <a:gd name="T59" fmla="*/ 4 h 190"/>
                <a:gd name="T60" fmla="*/ 54 w 188"/>
                <a:gd name="T61" fmla="*/ 10 h 190"/>
                <a:gd name="T62" fmla="*/ 38 w 188"/>
                <a:gd name="T63" fmla="*/ 18 h 190"/>
                <a:gd name="T64" fmla="*/ 24 w 188"/>
                <a:gd name="T65" fmla="*/ 32 h 190"/>
                <a:gd name="T66" fmla="*/ 14 w 188"/>
                <a:gd name="T67" fmla="*/ 46 h 190"/>
                <a:gd name="T68" fmla="*/ 6 w 188"/>
                <a:gd name="T69" fmla="*/ 62 h 190"/>
                <a:gd name="T70" fmla="*/ 0 w 188"/>
                <a:gd name="T71" fmla="*/ 80 h 190"/>
                <a:gd name="T72" fmla="*/ 0 w 188"/>
                <a:gd name="T73" fmla="*/ 98 h 190"/>
                <a:gd name="T74" fmla="*/ 0 w 188"/>
                <a:gd name="T75" fmla="*/ 98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90">
                  <a:moveTo>
                    <a:pt x="0" y="98"/>
                  </a:moveTo>
                  <a:lnTo>
                    <a:pt x="0" y="98"/>
                  </a:lnTo>
                  <a:lnTo>
                    <a:pt x="2" y="118"/>
                  </a:lnTo>
                  <a:lnTo>
                    <a:pt x="8" y="136"/>
                  </a:lnTo>
                  <a:lnTo>
                    <a:pt x="18" y="152"/>
                  </a:lnTo>
                  <a:lnTo>
                    <a:pt x="30" y="164"/>
                  </a:lnTo>
                  <a:lnTo>
                    <a:pt x="44" y="176"/>
                  </a:lnTo>
                  <a:lnTo>
                    <a:pt x="62" y="184"/>
                  </a:lnTo>
                  <a:lnTo>
                    <a:pt x="80" y="188"/>
                  </a:lnTo>
                  <a:lnTo>
                    <a:pt x="98" y="190"/>
                  </a:lnTo>
                  <a:lnTo>
                    <a:pt x="118" y="186"/>
                  </a:lnTo>
                  <a:lnTo>
                    <a:pt x="134" y="180"/>
                  </a:lnTo>
                  <a:lnTo>
                    <a:pt x="150" y="170"/>
                  </a:lnTo>
                  <a:lnTo>
                    <a:pt x="164" y="158"/>
                  </a:lnTo>
                  <a:lnTo>
                    <a:pt x="174" y="144"/>
                  </a:lnTo>
                  <a:lnTo>
                    <a:pt x="182" y="128"/>
                  </a:lnTo>
                  <a:lnTo>
                    <a:pt x="188" y="110"/>
                  </a:lnTo>
                  <a:lnTo>
                    <a:pt x="188" y="90"/>
                  </a:lnTo>
                  <a:lnTo>
                    <a:pt x="186" y="72"/>
                  </a:lnTo>
                  <a:lnTo>
                    <a:pt x="180" y="54"/>
                  </a:lnTo>
                  <a:lnTo>
                    <a:pt x="170" y="38"/>
                  </a:lnTo>
                  <a:lnTo>
                    <a:pt x="158" y="26"/>
                  </a:lnTo>
                  <a:lnTo>
                    <a:pt x="144" y="14"/>
                  </a:lnTo>
                  <a:lnTo>
                    <a:pt x="128" y="6"/>
                  </a:lnTo>
                  <a:lnTo>
                    <a:pt x="110" y="2"/>
                  </a:lnTo>
                  <a:lnTo>
                    <a:pt x="90" y="0"/>
                  </a:lnTo>
                  <a:lnTo>
                    <a:pt x="72" y="4"/>
                  </a:lnTo>
                  <a:lnTo>
                    <a:pt x="54" y="10"/>
                  </a:lnTo>
                  <a:lnTo>
                    <a:pt x="38" y="18"/>
                  </a:lnTo>
                  <a:lnTo>
                    <a:pt x="24" y="32"/>
                  </a:lnTo>
                  <a:lnTo>
                    <a:pt x="14" y="46"/>
                  </a:lnTo>
                  <a:lnTo>
                    <a:pt x="6" y="62"/>
                  </a:lnTo>
                  <a:lnTo>
                    <a:pt x="0" y="80"/>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54" name="Freeform 45"/>
            <p:cNvSpPr>
              <a:spLocks/>
            </p:cNvSpPr>
            <p:nvPr/>
          </p:nvSpPr>
          <p:spPr bwMode="auto">
            <a:xfrm>
              <a:off x="3239" y="696"/>
              <a:ext cx="140" cy="138"/>
            </a:xfrm>
            <a:custGeom>
              <a:avLst/>
              <a:gdLst>
                <a:gd name="T0" fmla="*/ 0 w 140"/>
                <a:gd name="T1" fmla="*/ 72 h 138"/>
                <a:gd name="T2" fmla="*/ 0 w 140"/>
                <a:gd name="T3" fmla="*/ 72 h 138"/>
                <a:gd name="T4" fmla="*/ 2 w 140"/>
                <a:gd name="T5" fmla="*/ 86 h 138"/>
                <a:gd name="T6" fmla="*/ 8 w 140"/>
                <a:gd name="T7" fmla="*/ 98 h 138"/>
                <a:gd name="T8" fmla="*/ 14 w 140"/>
                <a:gd name="T9" fmla="*/ 110 h 138"/>
                <a:gd name="T10" fmla="*/ 24 w 140"/>
                <a:gd name="T11" fmla="*/ 120 h 138"/>
                <a:gd name="T12" fmla="*/ 34 w 140"/>
                <a:gd name="T13" fmla="*/ 128 h 138"/>
                <a:gd name="T14" fmla="*/ 46 w 140"/>
                <a:gd name="T15" fmla="*/ 134 h 138"/>
                <a:gd name="T16" fmla="*/ 60 w 140"/>
                <a:gd name="T17" fmla="*/ 138 h 138"/>
                <a:gd name="T18" fmla="*/ 74 w 140"/>
                <a:gd name="T19" fmla="*/ 138 h 138"/>
                <a:gd name="T20" fmla="*/ 74 w 140"/>
                <a:gd name="T21" fmla="*/ 138 h 138"/>
                <a:gd name="T22" fmla="*/ 88 w 140"/>
                <a:gd name="T23" fmla="*/ 136 h 138"/>
                <a:gd name="T24" fmla="*/ 100 w 140"/>
                <a:gd name="T25" fmla="*/ 132 h 138"/>
                <a:gd name="T26" fmla="*/ 112 w 140"/>
                <a:gd name="T27" fmla="*/ 124 h 138"/>
                <a:gd name="T28" fmla="*/ 122 w 140"/>
                <a:gd name="T29" fmla="*/ 116 h 138"/>
                <a:gd name="T30" fmla="*/ 130 w 140"/>
                <a:gd name="T31" fmla="*/ 106 h 138"/>
                <a:gd name="T32" fmla="*/ 136 w 140"/>
                <a:gd name="T33" fmla="*/ 94 h 138"/>
                <a:gd name="T34" fmla="*/ 138 w 140"/>
                <a:gd name="T35" fmla="*/ 80 h 138"/>
                <a:gd name="T36" fmla="*/ 140 w 140"/>
                <a:gd name="T37" fmla="*/ 66 h 138"/>
                <a:gd name="T38" fmla="*/ 140 w 140"/>
                <a:gd name="T39" fmla="*/ 66 h 138"/>
                <a:gd name="T40" fmla="*/ 138 w 140"/>
                <a:gd name="T41" fmla="*/ 52 h 138"/>
                <a:gd name="T42" fmla="*/ 132 w 140"/>
                <a:gd name="T43" fmla="*/ 40 h 138"/>
                <a:gd name="T44" fmla="*/ 126 w 140"/>
                <a:gd name="T45" fmla="*/ 28 h 138"/>
                <a:gd name="T46" fmla="*/ 118 w 140"/>
                <a:gd name="T47" fmla="*/ 18 h 138"/>
                <a:gd name="T48" fmla="*/ 106 w 140"/>
                <a:gd name="T49" fmla="*/ 10 h 138"/>
                <a:gd name="T50" fmla="*/ 94 w 140"/>
                <a:gd name="T51" fmla="*/ 4 h 138"/>
                <a:gd name="T52" fmla="*/ 82 w 140"/>
                <a:gd name="T53" fmla="*/ 0 h 138"/>
                <a:gd name="T54" fmla="*/ 68 w 140"/>
                <a:gd name="T55" fmla="*/ 0 h 138"/>
                <a:gd name="T56" fmla="*/ 68 w 140"/>
                <a:gd name="T57" fmla="*/ 0 h 138"/>
                <a:gd name="T58" fmla="*/ 54 w 140"/>
                <a:gd name="T59" fmla="*/ 2 h 138"/>
                <a:gd name="T60" fmla="*/ 40 w 140"/>
                <a:gd name="T61" fmla="*/ 6 h 138"/>
                <a:gd name="T62" fmla="*/ 28 w 140"/>
                <a:gd name="T63" fmla="*/ 14 h 138"/>
                <a:gd name="T64" fmla="*/ 20 w 140"/>
                <a:gd name="T65" fmla="*/ 22 h 138"/>
                <a:gd name="T66" fmla="*/ 10 w 140"/>
                <a:gd name="T67" fmla="*/ 32 h 138"/>
                <a:gd name="T68" fmla="*/ 6 w 140"/>
                <a:gd name="T69" fmla="*/ 44 h 138"/>
                <a:gd name="T70" fmla="*/ 2 w 140"/>
                <a:gd name="T71" fmla="*/ 58 h 138"/>
                <a:gd name="T72" fmla="*/ 0 w 140"/>
                <a:gd name="T73" fmla="*/ 72 h 138"/>
                <a:gd name="T74" fmla="*/ 0 w 140"/>
                <a:gd name="T75" fmla="*/ 72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38">
                  <a:moveTo>
                    <a:pt x="0" y="72"/>
                  </a:moveTo>
                  <a:lnTo>
                    <a:pt x="0" y="72"/>
                  </a:lnTo>
                  <a:lnTo>
                    <a:pt x="2" y="86"/>
                  </a:lnTo>
                  <a:lnTo>
                    <a:pt x="8" y="98"/>
                  </a:lnTo>
                  <a:lnTo>
                    <a:pt x="14" y="110"/>
                  </a:lnTo>
                  <a:lnTo>
                    <a:pt x="24" y="120"/>
                  </a:lnTo>
                  <a:lnTo>
                    <a:pt x="34" y="128"/>
                  </a:lnTo>
                  <a:lnTo>
                    <a:pt x="46" y="134"/>
                  </a:lnTo>
                  <a:lnTo>
                    <a:pt x="60" y="138"/>
                  </a:lnTo>
                  <a:lnTo>
                    <a:pt x="74" y="138"/>
                  </a:lnTo>
                  <a:lnTo>
                    <a:pt x="88" y="136"/>
                  </a:lnTo>
                  <a:lnTo>
                    <a:pt x="100" y="132"/>
                  </a:lnTo>
                  <a:lnTo>
                    <a:pt x="112" y="124"/>
                  </a:lnTo>
                  <a:lnTo>
                    <a:pt x="122" y="116"/>
                  </a:lnTo>
                  <a:lnTo>
                    <a:pt x="130" y="106"/>
                  </a:lnTo>
                  <a:lnTo>
                    <a:pt x="136" y="94"/>
                  </a:lnTo>
                  <a:lnTo>
                    <a:pt x="138" y="80"/>
                  </a:lnTo>
                  <a:lnTo>
                    <a:pt x="140" y="66"/>
                  </a:lnTo>
                  <a:lnTo>
                    <a:pt x="138" y="52"/>
                  </a:lnTo>
                  <a:lnTo>
                    <a:pt x="132" y="40"/>
                  </a:lnTo>
                  <a:lnTo>
                    <a:pt x="126" y="28"/>
                  </a:lnTo>
                  <a:lnTo>
                    <a:pt x="118" y="18"/>
                  </a:lnTo>
                  <a:lnTo>
                    <a:pt x="106" y="10"/>
                  </a:lnTo>
                  <a:lnTo>
                    <a:pt x="94" y="4"/>
                  </a:lnTo>
                  <a:lnTo>
                    <a:pt x="82" y="0"/>
                  </a:lnTo>
                  <a:lnTo>
                    <a:pt x="68" y="0"/>
                  </a:lnTo>
                  <a:lnTo>
                    <a:pt x="54" y="2"/>
                  </a:lnTo>
                  <a:lnTo>
                    <a:pt x="40" y="6"/>
                  </a:lnTo>
                  <a:lnTo>
                    <a:pt x="28" y="14"/>
                  </a:lnTo>
                  <a:lnTo>
                    <a:pt x="20" y="22"/>
                  </a:lnTo>
                  <a:lnTo>
                    <a:pt x="10" y="32"/>
                  </a:lnTo>
                  <a:lnTo>
                    <a:pt x="6" y="44"/>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4455" name="Freeform 46"/>
            <p:cNvSpPr>
              <a:spLocks/>
            </p:cNvSpPr>
            <p:nvPr/>
          </p:nvSpPr>
          <p:spPr bwMode="auto">
            <a:xfrm>
              <a:off x="3127" y="734"/>
              <a:ext cx="132" cy="106"/>
            </a:xfrm>
            <a:custGeom>
              <a:avLst/>
              <a:gdLst>
                <a:gd name="T0" fmla="*/ 52 w 132"/>
                <a:gd name="T1" fmla="*/ 8 h 106"/>
                <a:gd name="T2" fmla="*/ 52 w 132"/>
                <a:gd name="T3" fmla="*/ 8 h 106"/>
                <a:gd name="T4" fmla="*/ 56 w 132"/>
                <a:gd name="T5" fmla="*/ 16 h 106"/>
                <a:gd name="T6" fmla="*/ 58 w 132"/>
                <a:gd name="T7" fmla="*/ 24 h 106"/>
                <a:gd name="T8" fmla="*/ 58 w 132"/>
                <a:gd name="T9" fmla="*/ 34 h 106"/>
                <a:gd name="T10" fmla="*/ 56 w 132"/>
                <a:gd name="T11" fmla="*/ 42 h 106"/>
                <a:gd name="T12" fmla="*/ 56 w 132"/>
                <a:gd name="T13" fmla="*/ 42 h 106"/>
                <a:gd name="T14" fmla="*/ 58 w 132"/>
                <a:gd name="T15" fmla="*/ 46 h 106"/>
                <a:gd name="T16" fmla="*/ 60 w 132"/>
                <a:gd name="T17" fmla="*/ 50 h 106"/>
                <a:gd name="T18" fmla="*/ 68 w 132"/>
                <a:gd name="T19" fmla="*/ 56 h 106"/>
                <a:gd name="T20" fmla="*/ 68 w 132"/>
                <a:gd name="T21" fmla="*/ 56 h 106"/>
                <a:gd name="T22" fmla="*/ 80 w 132"/>
                <a:gd name="T23" fmla="*/ 60 h 106"/>
                <a:gd name="T24" fmla="*/ 94 w 132"/>
                <a:gd name="T25" fmla="*/ 62 h 106"/>
                <a:gd name="T26" fmla="*/ 120 w 132"/>
                <a:gd name="T27" fmla="*/ 60 h 106"/>
                <a:gd name="T28" fmla="*/ 120 w 132"/>
                <a:gd name="T29" fmla="*/ 60 h 106"/>
                <a:gd name="T30" fmla="*/ 126 w 132"/>
                <a:gd name="T31" fmla="*/ 64 h 106"/>
                <a:gd name="T32" fmla="*/ 130 w 132"/>
                <a:gd name="T33" fmla="*/ 68 h 106"/>
                <a:gd name="T34" fmla="*/ 130 w 132"/>
                <a:gd name="T35" fmla="*/ 68 h 106"/>
                <a:gd name="T36" fmla="*/ 132 w 132"/>
                <a:gd name="T37" fmla="*/ 74 h 106"/>
                <a:gd name="T38" fmla="*/ 132 w 132"/>
                <a:gd name="T39" fmla="*/ 82 h 106"/>
                <a:gd name="T40" fmla="*/ 128 w 132"/>
                <a:gd name="T41" fmla="*/ 88 h 106"/>
                <a:gd name="T42" fmla="*/ 124 w 132"/>
                <a:gd name="T43" fmla="*/ 94 h 106"/>
                <a:gd name="T44" fmla="*/ 124 w 132"/>
                <a:gd name="T45" fmla="*/ 94 h 106"/>
                <a:gd name="T46" fmla="*/ 116 w 132"/>
                <a:gd name="T47" fmla="*/ 100 h 106"/>
                <a:gd name="T48" fmla="*/ 108 w 132"/>
                <a:gd name="T49" fmla="*/ 104 h 106"/>
                <a:gd name="T50" fmla="*/ 100 w 132"/>
                <a:gd name="T51" fmla="*/ 106 h 106"/>
                <a:gd name="T52" fmla="*/ 90 w 132"/>
                <a:gd name="T53" fmla="*/ 104 h 106"/>
                <a:gd name="T54" fmla="*/ 90 w 132"/>
                <a:gd name="T55" fmla="*/ 104 h 106"/>
                <a:gd name="T56" fmla="*/ 72 w 132"/>
                <a:gd name="T57" fmla="*/ 102 h 106"/>
                <a:gd name="T58" fmla="*/ 54 w 132"/>
                <a:gd name="T59" fmla="*/ 98 h 106"/>
                <a:gd name="T60" fmla="*/ 38 w 132"/>
                <a:gd name="T61" fmla="*/ 92 h 106"/>
                <a:gd name="T62" fmla="*/ 22 w 132"/>
                <a:gd name="T63" fmla="*/ 82 h 106"/>
                <a:gd name="T64" fmla="*/ 22 w 132"/>
                <a:gd name="T65" fmla="*/ 82 h 106"/>
                <a:gd name="T66" fmla="*/ 12 w 132"/>
                <a:gd name="T67" fmla="*/ 72 h 106"/>
                <a:gd name="T68" fmla="*/ 4 w 132"/>
                <a:gd name="T69" fmla="*/ 62 h 106"/>
                <a:gd name="T70" fmla="*/ 2 w 132"/>
                <a:gd name="T71" fmla="*/ 56 h 106"/>
                <a:gd name="T72" fmla="*/ 0 w 132"/>
                <a:gd name="T73" fmla="*/ 50 h 106"/>
                <a:gd name="T74" fmla="*/ 0 w 132"/>
                <a:gd name="T75" fmla="*/ 44 h 106"/>
                <a:gd name="T76" fmla="*/ 2 w 132"/>
                <a:gd name="T77" fmla="*/ 36 h 106"/>
                <a:gd name="T78" fmla="*/ 2 w 132"/>
                <a:gd name="T79" fmla="*/ 36 h 106"/>
                <a:gd name="T80" fmla="*/ 4 w 132"/>
                <a:gd name="T81" fmla="*/ 30 h 106"/>
                <a:gd name="T82" fmla="*/ 10 w 132"/>
                <a:gd name="T83" fmla="*/ 24 h 106"/>
                <a:gd name="T84" fmla="*/ 14 w 132"/>
                <a:gd name="T85" fmla="*/ 24 h 106"/>
                <a:gd name="T86" fmla="*/ 14 w 132"/>
                <a:gd name="T87" fmla="*/ 24 h 106"/>
                <a:gd name="T88" fmla="*/ 24 w 132"/>
                <a:gd name="T89" fmla="*/ 10 h 106"/>
                <a:gd name="T90" fmla="*/ 32 w 132"/>
                <a:gd name="T91" fmla="*/ 4 h 106"/>
                <a:gd name="T92" fmla="*/ 40 w 132"/>
                <a:gd name="T93" fmla="*/ 0 h 106"/>
                <a:gd name="T94" fmla="*/ 40 w 132"/>
                <a:gd name="T95" fmla="*/ 0 h 106"/>
                <a:gd name="T96" fmla="*/ 44 w 132"/>
                <a:gd name="T97" fmla="*/ 2 h 106"/>
                <a:gd name="T98" fmla="*/ 48 w 132"/>
                <a:gd name="T99" fmla="*/ 4 h 106"/>
                <a:gd name="T100" fmla="*/ 52 w 132"/>
                <a:gd name="T101" fmla="*/ 8 h 106"/>
                <a:gd name="T102" fmla="*/ 52 w 132"/>
                <a:gd name="T103" fmla="*/ 8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6">
                  <a:moveTo>
                    <a:pt x="52" y="8"/>
                  </a:moveTo>
                  <a:lnTo>
                    <a:pt x="52" y="8"/>
                  </a:lnTo>
                  <a:lnTo>
                    <a:pt x="56" y="16"/>
                  </a:lnTo>
                  <a:lnTo>
                    <a:pt x="58" y="24"/>
                  </a:lnTo>
                  <a:lnTo>
                    <a:pt x="58" y="34"/>
                  </a:lnTo>
                  <a:lnTo>
                    <a:pt x="56" y="42"/>
                  </a:lnTo>
                  <a:lnTo>
                    <a:pt x="58" y="46"/>
                  </a:lnTo>
                  <a:lnTo>
                    <a:pt x="60" y="50"/>
                  </a:lnTo>
                  <a:lnTo>
                    <a:pt x="68" y="56"/>
                  </a:lnTo>
                  <a:lnTo>
                    <a:pt x="80" y="60"/>
                  </a:lnTo>
                  <a:lnTo>
                    <a:pt x="94" y="62"/>
                  </a:lnTo>
                  <a:lnTo>
                    <a:pt x="120" y="60"/>
                  </a:lnTo>
                  <a:lnTo>
                    <a:pt x="126" y="64"/>
                  </a:lnTo>
                  <a:lnTo>
                    <a:pt x="130" y="68"/>
                  </a:lnTo>
                  <a:lnTo>
                    <a:pt x="132" y="74"/>
                  </a:lnTo>
                  <a:lnTo>
                    <a:pt x="132" y="82"/>
                  </a:lnTo>
                  <a:lnTo>
                    <a:pt x="128" y="88"/>
                  </a:lnTo>
                  <a:lnTo>
                    <a:pt x="124" y="94"/>
                  </a:lnTo>
                  <a:lnTo>
                    <a:pt x="116" y="100"/>
                  </a:lnTo>
                  <a:lnTo>
                    <a:pt x="108" y="104"/>
                  </a:lnTo>
                  <a:lnTo>
                    <a:pt x="100" y="106"/>
                  </a:lnTo>
                  <a:lnTo>
                    <a:pt x="90" y="104"/>
                  </a:lnTo>
                  <a:lnTo>
                    <a:pt x="72" y="102"/>
                  </a:lnTo>
                  <a:lnTo>
                    <a:pt x="54" y="98"/>
                  </a:lnTo>
                  <a:lnTo>
                    <a:pt x="38" y="92"/>
                  </a:lnTo>
                  <a:lnTo>
                    <a:pt x="22" y="82"/>
                  </a:lnTo>
                  <a:lnTo>
                    <a:pt x="12" y="72"/>
                  </a:lnTo>
                  <a:lnTo>
                    <a:pt x="4" y="62"/>
                  </a:lnTo>
                  <a:lnTo>
                    <a:pt x="2" y="56"/>
                  </a:lnTo>
                  <a:lnTo>
                    <a:pt x="0" y="50"/>
                  </a:lnTo>
                  <a:lnTo>
                    <a:pt x="0" y="44"/>
                  </a:lnTo>
                  <a:lnTo>
                    <a:pt x="2" y="36"/>
                  </a:lnTo>
                  <a:lnTo>
                    <a:pt x="4" y="30"/>
                  </a:lnTo>
                  <a:lnTo>
                    <a:pt x="10" y="24"/>
                  </a:lnTo>
                  <a:lnTo>
                    <a:pt x="14" y="24"/>
                  </a:lnTo>
                  <a:lnTo>
                    <a:pt x="24" y="10"/>
                  </a:lnTo>
                  <a:lnTo>
                    <a:pt x="32" y="4"/>
                  </a:lnTo>
                  <a:lnTo>
                    <a:pt x="40" y="0"/>
                  </a:lnTo>
                  <a:lnTo>
                    <a:pt x="44" y="2"/>
                  </a:lnTo>
                  <a:lnTo>
                    <a:pt x="48" y="4"/>
                  </a:lnTo>
                  <a:lnTo>
                    <a:pt x="5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56" name="Freeform 47"/>
            <p:cNvSpPr>
              <a:spLocks/>
            </p:cNvSpPr>
            <p:nvPr/>
          </p:nvSpPr>
          <p:spPr bwMode="auto">
            <a:xfrm>
              <a:off x="3141" y="748"/>
              <a:ext cx="106" cy="78"/>
            </a:xfrm>
            <a:custGeom>
              <a:avLst/>
              <a:gdLst>
                <a:gd name="T0" fmla="*/ 30 w 106"/>
                <a:gd name="T1" fmla="*/ 34 h 78"/>
                <a:gd name="T2" fmla="*/ 30 w 106"/>
                <a:gd name="T3" fmla="*/ 34 h 78"/>
                <a:gd name="T4" fmla="*/ 38 w 106"/>
                <a:gd name="T5" fmla="*/ 42 h 78"/>
                <a:gd name="T6" fmla="*/ 46 w 106"/>
                <a:gd name="T7" fmla="*/ 50 h 78"/>
                <a:gd name="T8" fmla="*/ 54 w 106"/>
                <a:gd name="T9" fmla="*/ 54 h 78"/>
                <a:gd name="T10" fmla="*/ 64 w 106"/>
                <a:gd name="T11" fmla="*/ 58 h 78"/>
                <a:gd name="T12" fmla="*/ 74 w 106"/>
                <a:gd name="T13" fmla="*/ 60 h 78"/>
                <a:gd name="T14" fmla="*/ 84 w 106"/>
                <a:gd name="T15" fmla="*/ 62 h 78"/>
                <a:gd name="T16" fmla="*/ 106 w 106"/>
                <a:gd name="T17" fmla="*/ 60 h 78"/>
                <a:gd name="T18" fmla="*/ 106 w 106"/>
                <a:gd name="T19" fmla="*/ 60 h 78"/>
                <a:gd name="T20" fmla="*/ 106 w 106"/>
                <a:gd name="T21" fmla="*/ 64 h 78"/>
                <a:gd name="T22" fmla="*/ 104 w 106"/>
                <a:gd name="T23" fmla="*/ 68 h 78"/>
                <a:gd name="T24" fmla="*/ 104 w 106"/>
                <a:gd name="T25" fmla="*/ 68 h 78"/>
                <a:gd name="T26" fmla="*/ 96 w 106"/>
                <a:gd name="T27" fmla="*/ 74 h 78"/>
                <a:gd name="T28" fmla="*/ 88 w 106"/>
                <a:gd name="T29" fmla="*/ 76 h 78"/>
                <a:gd name="T30" fmla="*/ 80 w 106"/>
                <a:gd name="T31" fmla="*/ 78 h 78"/>
                <a:gd name="T32" fmla="*/ 70 w 106"/>
                <a:gd name="T33" fmla="*/ 78 h 78"/>
                <a:gd name="T34" fmla="*/ 52 w 106"/>
                <a:gd name="T35" fmla="*/ 74 h 78"/>
                <a:gd name="T36" fmla="*/ 34 w 106"/>
                <a:gd name="T37" fmla="*/ 70 h 78"/>
                <a:gd name="T38" fmla="*/ 34 w 106"/>
                <a:gd name="T39" fmla="*/ 70 h 78"/>
                <a:gd name="T40" fmla="*/ 24 w 106"/>
                <a:gd name="T41" fmla="*/ 64 h 78"/>
                <a:gd name="T42" fmla="*/ 12 w 106"/>
                <a:gd name="T43" fmla="*/ 56 h 78"/>
                <a:gd name="T44" fmla="*/ 4 w 106"/>
                <a:gd name="T45" fmla="*/ 46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0 h 78"/>
                <a:gd name="T62" fmla="*/ 10 w 106"/>
                <a:gd name="T63" fmla="*/ 16 h 78"/>
                <a:gd name="T64" fmla="*/ 14 w 106"/>
                <a:gd name="T65" fmla="*/ 10 h 78"/>
                <a:gd name="T66" fmla="*/ 18 w 106"/>
                <a:gd name="T67" fmla="*/ 6 h 78"/>
                <a:gd name="T68" fmla="*/ 18 w 106"/>
                <a:gd name="T69" fmla="*/ 6 h 78"/>
                <a:gd name="T70" fmla="*/ 22 w 106"/>
                <a:gd name="T71" fmla="*/ 2 h 78"/>
                <a:gd name="T72" fmla="*/ 28 w 106"/>
                <a:gd name="T73" fmla="*/ 0 h 78"/>
                <a:gd name="T74" fmla="*/ 28 w 106"/>
                <a:gd name="T75" fmla="*/ 0 h 78"/>
                <a:gd name="T76" fmla="*/ 30 w 106"/>
                <a:gd name="T77" fmla="*/ 4 h 78"/>
                <a:gd name="T78" fmla="*/ 32 w 106"/>
                <a:gd name="T79" fmla="*/ 8 h 78"/>
                <a:gd name="T80" fmla="*/ 32 w 106"/>
                <a:gd name="T81" fmla="*/ 16 h 78"/>
                <a:gd name="T82" fmla="*/ 30 w 106"/>
                <a:gd name="T83" fmla="*/ 26 h 78"/>
                <a:gd name="T84" fmla="*/ 30 w 106"/>
                <a:gd name="T85" fmla="*/ 34 h 78"/>
                <a:gd name="T86" fmla="*/ 30 w 106"/>
                <a:gd name="T87" fmla="*/ 34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4"/>
                  </a:moveTo>
                  <a:lnTo>
                    <a:pt x="30" y="34"/>
                  </a:lnTo>
                  <a:lnTo>
                    <a:pt x="38" y="42"/>
                  </a:lnTo>
                  <a:lnTo>
                    <a:pt x="46" y="50"/>
                  </a:lnTo>
                  <a:lnTo>
                    <a:pt x="54" y="54"/>
                  </a:lnTo>
                  <a:lnTo>
                    <a:pt x="64" y="58"/>
                  </a:lnTo>
                  <a:lnTo>
                    <a:pt x="74" y="60"/>
                  </a:lnTo>
                  <a:lnTo>
                    <a:pt x="84" y="62"/>
                  </a:lnTo>
                  <a:lnTo>
                    <a:pt x="106" y="60"/>
                  </a:lnTo>
                  <a:lnTo>
                    <a:pt x="106" y="64"/>
                  </a:lnTo>
                  <a:lnTo>
                    <a:pt x="104" y="68"/>
                  </a:lnTo>
                  <a:lnTo>
                    <a:pt x="96" y="74"/>
                  </a:lnTo>
                  <a:lnTo>
                    <a:pt x="88" y="76"/>
                  </a:lnTo>
                  <a:lnTo>
                    <a:pt x="80" y="78"/>
                  </a:lnTo>
                  <a:lnTo>
                    <a:pt x="70" y="78"/>
                  </a:lnTo>
                  <a:lnTo>
                    <a:pt x="52" y="74"/>
                  </a:lnTo>
                  <a:lnTo>
                    <a:pt x="34" y="70"/>
                  </a:lnTo>
                  <a:lnTo>
                    <a:pt x="24" y="64"/>
                  </a:lnTo>
                  <a:lnTo>
                    <a:pt x="12" y="56"/>
                  </a:lnTo>
                  <a:lnTo>
                    <a:pt x="4" y="46"/>
                  </a:lnTo>
                  <a:lnTo>
                    <a:pt x="2" y="42"/>
                  </a:lnTo>
                  <a:lnTo>
                    <a:pt x="0" y="36"/>
                  </a:lnTo>
                  <a:lnTo>
                    <a:pt x="0" y="28"/>
                  </a:lnTo>
                  <a:lnTo>
                    <a:pt x="2" y="22"/>
                  </a:lnTo>
                  <a:lnTo>
                    <a:pt x="6" y="22"/>
                  </a:lnTo>
                  <a:lnTo>
                    <a:pt x="8" y="20"/>
                  </a:lnTo>
                  <a:lnTo>
                    <a:pt x="10" y="16"/>
                  </a:lnTo>
                  <a:lnTo>
                    <a:pt x="14" y="10"/>
                  </a:lnTo>
                  <a:lnTo>
                    <a:pt x="18" y="6"/>
                  </a:lnTo>
                  <a:lnTo>
                    <a:pt x="22" y="2"/>
                  </a:lnTo>
                  <a:lnTo>
                    <a:pt x="28" y="0"/>
                  </a:lnTo>
                  <a:lnTo>
                    <a:pt x="30" y="4"/>
                  </a:lnTo>
                  <a:lnTo>
                    <a:pt x="32" y="8"/>
                  </a:lnTo>
                  <a:lnTo>
                    <a:pt x="32" y="16"/>
                  </a:lnTo>
                  <a:lnTo>
                    <a:pt x="30" y="26"/>
                  </a:lnTo>
                  <a:lnTo>
                    <a:pt x="30" y="3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4343" name="Text Box 117"/>
          <p:cNvSpPr txBox="1">
            <a:spLocks noChangeArrowheads="1"/>
          </p:cNvSpPr>
          <p:nvPr/>
        </p:nvSpPr>
        <p:spPr bwMode="auto">
          <a:xfrm>
            <a:off x="964281" y="729391"/>
            <a:ext cx="3200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情報を提供・公表するときは</a:t>
            </a:r>
          </a:p>
        </p:txBody>
      </p:sp>
      <p:sp>
        <p:nvSpPr>
          <p:cNvPr id="14344" name="Text Box 118"/>
          <p:cNvSpPr txBox="1">
            <a:spLocks noChangeArrowheads="1"/>
          </p:cNvSpPr>
          <p:nvPr/>
        </p:nvSpPr>
        <p:spPr bwMode="auto">
          <a:xfrm>
            <a:off x="298450" y="1368425"/>
            <a:ext cx="5603875" cy="164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部外者へ提供してよい情報ですか？</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公表資料に、</a:t>
            </a:r>
            <a:r>
              <a:rPr lang="ja-JP" altLang="en-US" sz="2400" b="1" dirty="0">
                <a:solidFill>
                  <a:srgbClr val="FF0000"/>
                </a:solidFill>
                <a:latin typeface="Meiryo UI" panose="020B0604030504040204" pitchFamily="50" charset="-128"/>
                <a:ea typeface="Meiryo UI" panose="020B0604030504040204" pitchFamily="50" charset="-128"/>
              </a:rPr>
              <a:t>公表してはならない情報</a:t>
            </a:r>
            <a:endParaRPr lang="en-US" altLang="ja-JP" sz="24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が含まれていませんか？</a:t>
            </a:r>
            <a:endParaRPr lang="en-US" altLang="ja-JP" sz="24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endParaRPr lang="ja-JP" altLang="en-US" sz="5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念のため確認しましょう。</a:t>
            </a:r>
            <a:endParaRPr lang="en-US" altLang="ja-JP" sz="2400" b="1" dirty="0">
              <a:latin typeface="Meiryo UI" panose="020B0604030504040204" pitchFamily="50" charset="-128"/>
              <a:ea typeface="Meiryo UI" panose="020B0604030504040204" pitchFamily="50" charset="-128"/>
            </a:endParaRPr>
          </a:p>
        </p:txBody>
      </p:sp>
      <p:sp>
        <p:nvSpPr>
          <p:cNvPr id="14345" name="Text Box 121"/>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1</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-3</a:t>
            </a:r>
          </a:p>
        </p:txBody>
      </p:sp>
      <p:grpSp>
        <p:nvGrpSpPr>
          <p:cNvPr id="14346" name="Group 127"/>
          <p:cNvGrpSpPr>
            <a:grpSpLocks/>
          </p:cNvGrpSpPr>
          <p:nvPr/>
        </p:nvGrpSpPr>
        <p:grpSpPr bwMode="auto">
          <a:xfrm>
            <a:off x="68263" y="7291388"/>
            <a:ext cx="5856287" cy="1654175"/>
            <a:chOff x="43" y="4593"/>
            <a:chExt cx="3689" cy="1042"/>
          </a:xfrm>
        </p:grpSpPr>
        <p:grpSp>
          <p:nvGrpSpPr>
            <p:cNvPr id="14348" name="Group 124"/>
            <p:cNvGrpSpPr>
              <a:grpSpLocks/>
            </p:cNvGrpSpPr>
            <p:nvPr/>
          </p:nvGrpSpPr>
          <p:grpSpPr bwMode="auto">
            <a:xfrm>
              <a:off x="114" y="4774"/>
              <a:ext cx="3618" cy="861"/>
              <a:chOff x="183" y="4445"/>
              <a:chExt cx="3618" cy="1150"/>
            </a:xfrm>
          </p:grpSpPr>
          <p:sp>
            <p:nvSpPr>
              <p:cNvPr id="14418" name="Freeform 125"/>
              <p:cNvSpPr>
                <a:spLocks/>
              </p:cNvSpPr>
              <p:nvPr/>
            </p:nvSpPr>
            <p:spPr bwMode="auto">
              <a:xfrm>
                <a:off x="183" y="4445"/>
                <a:ext cx="3606" cy="1142"/>
              </a:xfrm>
              <a:custGeom>
                <a:avLst/>
                <a:gdLst>
                  <a:gd name="T0" fmla="*/ 3476 w 3606"/>
                  <a:gd name="T1" fmla="*/ 1142 h 1142"/>
                  <a:gd name="T2" fmla="*/ 0 w 3606"/>
                  <a:gd name="T3" fmla="*/ 1142 h 1142"/>
                  <a:gd name="T4" fmla="*/ 0 w 3606"/>
                  <a:gd name="T5" fmla="*/ 0 h 1142"/>
                  <a:gd name="T6" fmla="*/ 3606 w 3606"/>
                  <a:gd name="T7" fmla="*/ 0 h 1142"/>
                  <a:gd name="T8" fmla="*/ 3606 w 3606"/>
                  <a:gd name="T9" fmla="*/ 992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80C2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9" name="Freeform 126"/>
              <p:cNvSpPr>
                <a:spLocks/>
              </p:cNvSpPr>
              <p:nvPr/>
            </p:nvSpPr>
            <p:spPr bwMode="auto">
              <a:xfrm>
                <a:off x="3627" y="5435"/>
                <a:ext cx="174" cy="160"/>
              </a:xfrm>
              <a:custGeom>
                <a:avLst/>
                <a:gdLst>
                  <a:gd name="T0" fmla="*/ 174 w 174"/>
                  <a:gd name="T1" fmla="*/ 0 h 160"/>
                  <a:gd name="T2" fmla="*/ 32 w 174"/>
                  <a:gd name="T3" fmla="*/ 160 h 160"/>
                  <a:gd name="T4" fmla="*/ 0 w 174"/>
                  <a:gd name="T5" fmla="*/ 44 h 160"/>
                  <a:gd name="T6" fmla="*/ 174 w 17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0">
                    <a:moveTo>
                      <a:pt x="174" y="0"/>
                    </a:moveTo>
                    <a:lnTo>
                      <a:pt x="32" y="160"/>
                    </a:lnTo>
                    <a:lnTo>
                      <a:pt x="0" y="44"/>
                    </a:lnTo>
                    <a:lnTo>
                      <a:pt x="174"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4349" name="Group 133"/>
            <p:cNvGrpSpPr>
              <a:grpSpLocks/>
            </p:cNvGrpSpPr>
            <p:nvPr/>
          </p:nvGrpSpPr>
          <p:grpSpPr bwMode="auto">
            <a:xfrm>
              <a:off x="43" y="4593"/>
              <a:ext cx="3654" cy="275"/>
              <a:chOff x="59" y="4274"/>
              <a:chExt cx="3654" cy="275"/>
            </a:xfrm>
          </p:grpSpPr>
          <p:sp>
            <p:nvSpPr>
              <p:cNvPr id="14350" name="Line 9"/>
              <p:cNvSpPr>
                <a:spLocks noChangeShapeType="1"/>
              </p:cNvSpPr>
              <p:nvPr/>
            </p:nvSpPr>
            <p:spPr bwMode="auto">
              <a:xfrm>
                <a:off x="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1" name="Line 10"/>
              <p:cNvSpPr>
                <a:spLocks noChangeShapeType="1"/>
              </p:cNvSpPr>
              <p:nvPr/>
            </p:nvSpPr>
            <p:spPr bwMode="auto">
              <a:xfrm>
                <a:off x="1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2" name="Line 11"/>
              <p:cNvSpPr>
                <a:spLocks noChangeShapeType="1"/>
              </p:cNvSpPr>
              <p:nvPr/>
            </p:nvSpPr>
            <p:spPr bwMode="auto">
              <a:xfrm>
                <a:off x="1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3" name="Line 12"/>
              <p:cNvSpPr>
                <a:spLocks noChangeShapeType="1"/>
              </p:cNvSpPr>
              <p:nvPr/>
            </p:nvSpPr>
            <p:spPr bwMode="auto">
              <a:xfrm>
                <a:off x="2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4" name="Line 13"/>
              <p:cNvSpPr>
                <a:spLocks noChangeShapeType="1"/>
              </p:cNvSpPr>
              <p:nvPr/>
            </p:nvSpPr>
            <p:spPr bwMode="auto">
              <a:xfrm>
                <a:off x="2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5" name="Line 14"/>
              <p:cNvSpPr>
                <a:spLocks noChangeShapeType="1"/>
              </p:cNvSpPr>
              <p:nvPr/>
            </p:nvSpPr>
            <p:spPr bwMode="auto">
              <a:xfrm>
                <a:off x="3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6" name="Line 15"/>
              <p:cNvSpPr>
                <a:spLocks noChangeShapeType="1"/>
              </p:cNvSpPr>
              <p:nvPr/>
            </p:nvSpPr>
            <p:spPr bwMode="auto">
              <a:xfrm>
                <a:off x="4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7" name="Line 16"/>
              <p:cNvSpPr>
                <a:spLocks noChangeShapeType="1"/>
              </p:cNvSpPr>
              <p:nvPr/>
            </p:nvSpPr>
            <p:spPr bwMode="auto">
              <a:xfrm>
                <a:off x="4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8" name="Line 17"/>
              <p:cNvSpPr>
                <a:spLocks noChangeShapeType="1"/>
              </p:cNvSpPr>
              <p:nvPr/>
            </p:nvSpPr>
            <p:spPr bwMode="auto">
              <a:xfrm>
                <a:off x="5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59" name="Line 18"/>
              <p:cNvSpPr>
                <a:spLocks noChangeShapeType="1"/>
              </p:cNvSpPr>
              <p:nvPr/>
            </p:nvSpPr>
            <p:spPr bwMode="auto">
              <a:xfrm>
                <a:off x="5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0" name="Line 19"/>
              <p:cNvSpPr>
                <a:spLocks noChangeShapeType="1"/>
              </p:cNvSpPr>
              <p:nvPr/>
            </p:nvSpPr>
            <p:spPr bwMode="auto">
              <a:xfrm>
                <a:off x="6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1" name="Line 20"/>
              <p:cNvSpPr>
                <a:spLocks noChangeShapeType="1"/>
              </p:cNvSpPr>
              <p:nvPr/>
            </p:nvSpPr>
            <p:spPr bwMode="auto">
              <a:xfrm>
                <a:off x="6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2" name="Line 21"/>
              <p:cNvSpPr>
                <a:spLocks noChangeShapeType="1"/>
              </p:cNvSpPr>
              <p:nvPr/>
            </p:nvSpPr>
            <p:spPr bwMode="auto">
              <a:xfrm>
                <a:off x="7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3" name="Line 22"/>
              <p:cNvSpPr>
                <a:spLocks noChangeShapeType="1"/>
              </p:cNvSpPr>
              <p:nvPr/>
            </p:nvSpPr>
            <p:spPr bwMode="auto">
              <a:xfrm>
                <a:off x="7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4" name="Line 23"/>
              <p:cNvSpPr>
                <a:spLocks noChangeShapeType="1"/>
              </p:cNvSpPr>
              <p:nvPr/>
            </p:nvSpPr>
            <p:spPr bwMode="auto">
              <a:xfrm>
                <a:off x="8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5" name="Line 24"/>
              <p:cNvSpPr>
                <a:spLocks noChangeShapeType="1"/>
              </p:cNvSpPr>
              <p:nvPr/>
            </p:nvSpPr>
            <p:spPr bwMode="auto">
              <a:xfrm>
                <a:off x="9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6" name="Line 25"/>
              <p:cNvSpPr>
                <a:spLocks noChangeShapeType="1"/>
              </p:cNvSpPr>
              <p:nvPr/>
            </p:nvSpPr>
            <p:spPr bwMode="auto">
              <a:xfrm>
                <a:off x="9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7" name="Line 26"/>
              <p:cNvSpPr>
                <a:spLocks noChangeShapeType="1"/>
              </p:cNvSpPr>
              <p:nvPr/>
            </p:nvSpPr>
            <p:spPr bwMode="auto">
              <a:xfrm>
                <a:off x="10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8" name="Line 27"/>
              <p:cNvSpPr>
                <a:spLocks noChangeShapeType="1"/>
              </p:cNvSpPr>
              <p:nvPr/>
            </p:nvSpPr>
            <p:spPr bwMode="auto">
              <a:xfrm>
                <a:off x="10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69" name="Line 28"/>
              <p:cNvSpPr>
                <a:spLocks noChangeShapeType="1"/>
              </p:cNvSpPr>
              <p:nvPr/>
            </p:nvSpPr>
            <p:spPr bwMode="auto">
              <a:xfrm>
                <a:off x="11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0" name="Line 29"/>
              <p:cNvSpPr>
                <a:spLocks noChangeShapeType="1"/>
              </p:cNvSpPr>
              <p:nvPr/>
            </p:nvSpPr>
            <p:spPr bwMode="auto">
              <a:xfrm>
                <a:off x="11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1" name="Line 30"/>
              <p:cNvSpPr>
                <a:spLocks noChangeShapeType="1"/>
              </p:cNvSpPr>
              <p:nvPr/>
            </p:nvSpPr>
            <p:spPr bwMode="auto">
              <a:xfrm>
                <a:off x="12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2" name="Line 31"/>
              <p:cNvSpPr>
                <a:spLocks noChangeShapeType="1"/>
              </p:cNvSpPr>
              <p:nvPr/>
            </p:nvSpPr>
            <p:spPr bwMode="auto">
              <a:xfrm>
                <a:off x="12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3" name="Line 32"/>
              <p:cNvSpPr>
                <a:spLocks noChangeShapeType="1"/>
              </p:cNvSpPr>
              <p:nvPr/>
            </p:nvSpPr>
            <p:spPr bwMode="auto">
              <a:xfrm>
                <a:off x="13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4" name="Line 33"/>
              <p:cNvSpPr>
                <a:spLocks noChangeShapeType="1"/>
              </p:cNvSpPr>
              <p:nvPr/>
            </p:nvSpPr>
            <p:spPr bwMode="auto">
              <a:xfrm>
                <a:off x="14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5" name="Line 34"/>
              <p:cNvSpPr>
                <a:spLocks noChangeShapeType="1"/>
              </p:cNvSpPr>
              <p:nvPr/>
            </p:nvSpPr>
            <p:spPr bwMode="auto">
              <a:xfrm>
                <a:off x="14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6" name="Line 35"/>
              <p:cNvSpPr>
                <a:spLocks noChangeShapeType="1"/>
              </p:cNvSpPr>
              <p:nvPr/>
            </p:nvSpPr>
            <p:spPr bwMode="auto">
              <a:xfrm>
                <a:off x="15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7" name="Line 36"/>
              <p:cNvSpPr>
                <a:spLocks noChangeShapeType="1"/>
              </p:cNvSpPr>
              <p:nvPr/>
            </p:nvSpPr>
            <p:spPr bwMode="auto">
              <a:xfrm>
                <a:off x="15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8" name="Line 37"/>
              <p:cNvSpPr>
                <a:spLocks noChangeShapeType="1"/>
              </p:cNvSpPr>
              <p:nvPr/>
            </p:nvSpPr>
            <p:spPr bwMode="auto">
              <a:xfrm>
                <a:off x="16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79" name="Line 38"/>
              <p:cNvSpPr>
                <a:spLocks noChangeShapeType="1"/>
              </p:cNvSpPr>
              <p:nvPr/>
            </p:nvSpPr>
            <p:spPr bwMode="auto">
              <a:xfrm>
                <a:off x="16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0" name="Line 39"/>
              <p:cNvSpPr>
                <a:spLocks noChangeShapeType="1"/>
              </p:cNvSpPr>
              <p:nvPr/>
            </p:nvSpPr>
            <p:spPr bwMode="auto">
              <a:xfrm>
                <a:off x="17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1" name="Line 40"/>
              <p:cNvSpPr>
                <a:spLocks noChangeShapeType="1"/>
              </p:cNvSpPr>
              <p:nvPr/>
            </p:nvSpPr>
            <p:spPr bwMode="auto">
              <a:xfrm>
                <a:off x="18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2" name="Line 41"/>
              <p:cNvSpPr>
                <a:spLocks noChangeShapeType="1"/>
              </p:cNvSpPr>
              <p:nvPr/>
            </p:nvSpPr>
            <p:spPr bwMode="auto">
              <a:xfrm>
                <a:off x="18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3" name="Line 42"/>
              <p:cNvSpPr>
                <a:spLocks noChangeShapeType="1"/>
              </p:cNvSpPr>
              <p:nvPr/>
            </p:nvSpPr>
            <p:spPr bwMode="auto">
              <a:xfrm>
                <a:off x="19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4" name="Line 43"/>
              <p:cNvSpPr>
                <a:spLocks noChangeShapeType="1"/>
              </p:cNvSpPr>
              <p:nvPr/>
            </p:nvSpPr>
            <p:spPr bwMode="auto">
              <a:xfrm>
                <a:off x="19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5" name="Line 44"/>
              <p:cNvSpPr>
                <a:spLocks noChangeShapeType="1"/>
              </p:cNvSpPr>
              <p:nvPr/>
            </p:nvSpPr>
            <p:spPr bwMode="auto">
              <a:xfrm>
                <a:off x="20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6" name="Line 45"/>
              <p:cNvSpPr>
                <a:spLocks noChangeShapeType="1"/>
              </p:cNvSpPr>
              <p:nvPr/>
            </p:nvSpPr>
            <p:spPr bwMode="auto">
              <a:xfrm>
                <a:off x="20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7" name="Line 46"/>
              <p:cNvSpPr>
                <a:spLocks noChangeShapeType="1"/>
              </p:cNvSpPr>
              <p:nvPr/>
            </p:nvSpPr>
            <p:spPr bwMode="auto">
              <a:xfrm>
                <a:off x="21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8" name="Line 47"/>
              <p:cNvSpPr>
                <a:spLocks noChangeShapeType="1"/>
              </p:cNvSpPr>
              <p:nvPr/>
            </p:nvSpPr>
            <p:spPr bwMode="auto">
              <a:xfrm>
                <a:off x="21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89" name="Line 48"/>
              <p:cNvSpPr>
                <a:spLocks noChangeShapeType="1"/>
              </p:cNvSpPr>
              <p:nvPr/>
            </p:nvSpPr>
            <p:spPr bwMode="auto">
              <a:xfrm>
                <a:off x="22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0" name="Line 49"/>
              <p:cNvSpPr>
                <a:spLocks noChangeShapeType="1"/>
              </p:cNvSpPr>
              <p:nvPr/>
            </p:nvSpPr>
            <p:spPr bwMode="auto">
              <a:xfrm>
                <a:off x="23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1" name="Line 50"/>
              <p:cNvSpPr>
                <a:spLocks noChangeShapeType="1"/>
              </p:cNvSpPr>
              <p:nvPr/>
            </p:nvSpPr>
            <p:spPr bwMode="auto">
              <a:xfrm>
                <a:off x="23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2" name="Line 51"/>
              <p:cNvSpPr>
                <a:spLocks noChangeShapeType="1"/>
              </p:cNvSpPr>
              <p:nvPr/>
            </p:nvSpPr>
            <p:spPr bwMode="auto">
              <a:xfrm>
                <a:off x="24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3" name="Line 52"/>
              <p:cNvSpPr>
                <a:spLocks noChangeShapeType="1"/>
              </p:cNvSpPr>
              <p:nvPr/>
            </p:nvSpPr>
            <p:spPr bwMode="auto">
              <a:xfrm>
                <a:off x="24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4" name="Line 53"/>
              <p:cNvSpPr>
                <a:spLocks noChangeShapeType="1"/>
              </p:cNvSpPr>
              <p:nvPr/>
            </p:nvSpPr>
            <p:spPr bwMode="auto">
              <a:xfrm>
                <a:off x="25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5" name="Line 54"/>
              <p:cNvSpPr>
                <a:spLocks noChangeShapeType="1"/>
              </p:cNvSpPr>
              <p:nvPr/>
            </p:nvSpPr>
            <p:spPr bwMode="auto">
              <a:xfrm>
                <a:off x="25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6" name="Line 55"/>
              <p:cNvSpPr>
                <a:spLocks noChangeShapeType="1"/>
              </p:cNvSpPr>
              <p:nvPr/>
            </p:nvSpPr>
            <p:spPr bwMode="auto">
              <a:xfrm>
                <a:off x="26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7" name="Line 56"/>
              <p:cNvSpPr>
                <a:spLocks noChangeShapeType="1"/>
              </p:cNvSpPr>
              <p:nvPr/>
            </p:nvSpPr>
            <p:spPr bwMode="auto">
              <a:xfrm>
                <a:off x="26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8" name="Line 57"/>
              <p:cNvSpPr>
                <a:spLocks noChangeShapeType="1"/>
              </p:cNvSpPr>
              <p:nvPr/>
            </p:nvSpPr>
            <p:spPr bwMode="auto">
              <a:xfrm>
                <a:off x="27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99" name="Line 58"/>
              <p:cNvSpPr>
                <a:spLocks noChangeShapeType="1"/>
              </p:cNvSpPr>
              <p:nvPr/>
            </p:nvSpPr>
            <p:spPr bwMode="auto">
              <a:xfrm>
                <a:off x="28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0" name="Line 59"/>
              <p:cNvSpPr>
                <a:spLocks noChangeShapeType="1"/>
              </p:cNvSpPr>
              <p:nvPr/>
            </p:nvSpPr>
            <p:spPr bwMode="auto">
              <a:xfrm>
                <a:off x="28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1" name="Line 60"/>
              <p:cNvSpPr>
                <a:spLocks noChangeShapeType="1"/>
              </p:cNvSpPr>
              <p:nvPr/>
            </p:nvSpPr>
            <p:spPr bwMode="auto">
              <a:xfrm>
                <a:off x="29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2" name="Line 61"/>
              <p:cNvSpPr>
                <a:spLocks noChangeShapeType="1"/>
              </p:cNvSpPr>
              <p:nvPr/>
            </p:nvSpPr>
            <p:spPr bwMode="auto">
              <a:xfrm>
                <a:off x="29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3" name="Line 62"/>
              <p:cNvSpPr>
                <a:spLocks noChangeShapeType="1"/>
              </p:cNvSpPr>
              <p:nvPr/>
            </p:nvSpPr>
            <p:spPr bwMode="auto">
              <a:xfrm>
                <a:off x="30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4" name="Line 63"/>
              <p:cNvSpPr>
                <a:spLocks noChangeShapeType="1"/>
              </p:cNvSpPr>
              <p:nvPr/>
            </p:nvSpPr>
            <p:spPr bwMode="auto">
              <a:xfrm>
                <a:off x="30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5" name="Line 64"/>
              <p:cNvSpPr>
                <a:spLocks noChangeShapeType="1"/>
              </p:cNvSpPr>
              <p:nvPr/>
            </p:nvSpPr>
            <p:spPr bwMode="auto">
              <a:xfrm>
                <a:off x="31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6" name="Line 65"/>
              <p:cNvSpPr>
                <a:spLocks noChangeShapeType="1"/>
              </p:cNvSpPr>
              <p:nvPr/>
            </p:nvSpPr>
            <p:spPr bwMode="auto">
              <a:xfrm>
                <a:off x="32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7" name="Line 66"/>
              <p:cNvSpPr>
                <a:spLocks noChangeShapeType="1"/>
              </p:cNvSpPr>
              <p:nvPr/>
            </p:nvSpPr>
            <p:spPr bwMode="auto">
              <a:xfrm>
                <a:off x="32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8" name="Line 67"/>
              <p:cNvSpPr>
                <a:spLocks noChangeShapeType="1"/>
              </p:cNvSpPr>
              <p:nvPr/>
            </p:nvSpPr>
            <p:spPr bwMode="auto">
              <a:xfrm>
                <a:off x="33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09" name="Line 68"/>
              <p:cNvSpPr>
                <a:spLocks noChangeShapeType="1"/>
              </p:cNvSpPr>
              <p:nvPr/>
            </p:nvSpPr>
            <p:spPr bwMode="auto">
              <a:xfrm>
                <a:off x="33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0" name="Line 69"/>
              <p:cNvSpPr>
                <a:spLocks noChangeShapeType="1"/>
              </p:cNvSpPr>
              <p:nvPr/>
            </p:nvSpPr>
            <p:spPr bwMode="auto">
              <a:xfrm>
                <a:off x="34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1" name="Line 70"/>
              <p:cNvSpPr>
                <a:spLocks noChangeShapeType="1"/>
              </p:cNvSpPr>
              <p:nvPr/>
            </p:nvSpPr>
            <p:spPr bwMode="auto">
              <a:xfrm>
                <a:off x="34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2" name="Line 71"/>
              <p:cNvSpPr>
                <a:spLocks noChangeShapeType="1"/>
              </p:cNvSpPr>
              <p:nvPr/>
            </p:nvSpPr>
            <p:spPr bwMode="auto">
              <a:xfrm>
                <a:off x="35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3" name="Line 72"/>
              <p:cNvSpPr>
                <a:spLocks noChangeShapeType="1"/>
              </p:cNvSpPr>
              <p:nvPr/>
            </p:nvSpPr>
            <p:spPr bwMode="auto">
              <a:xfrm>
                <a:off x="35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4" name="Line 73"/>
              <p:cNvSpPr>
                <a:spLocks noChangeShapeType="1"/>
              </p:cNvSpPr>
              <p:nvPr/>
            </p:nvSpPr>
            <p:spPr bwMode="auto">
              <a:xfrm>
                <a:off x="36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5" name="Line 74"/>
              <p:cNvSpPr>
                <a:spLocks noChangeShapeType="1"/>
              </p:cNvSpPr>
              <p:nvPr/>
            </p:nvSpPr>
            <p:spPr bwMode="auto">
              <a:xfrm>
                <a:off x="37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16" name="Freeform 77"/>
              <p:cNvSpPr>
                <a:spLocks/>
              </p:cNvSpPr>
              <p:nvPr/>
            </p:nvSpPr>
            <p:spPr bwMode="auto">
              <a:xfrm>
                <a:off x="59" y="4358"/>
                <a:ext cx="2805" cy="188"/>
              </a:xfrm>
              <a:custGeom>
                <a:avLst/>
                <a:gdLst>
                  <a:gd name="T0" fmla="*/ 2178 w 2178"/>
                  <a:gd name="T1" fmla="*/ 130 h 182"/>
                  <a:gd name="T2" fmla="*/ 2178 w 2178"/>
                  <a:gd name="T3" fmla="*/ 130 h 182"/>
                  <a:gd name="T4" fmla="*/ 2176 w 2178"/>
                  <a:gd name="T5" fmla="*/ 142 h 182"/>
                  <a:gd name="T6" fmla="*/ 2174 w 2178"/>
                  <a:gd name="T7" fmla="*/ 150 h 182"/>
                  <a:gd name="T8" fmla="*/ 2168 w 2178"/>
                  <a:gd name="T9" fmla="*/ 160 h 182"/>
                  <a:gd name="T10" fmla="*/ 2162 w 2178"/>
                  <a:gd name="T11" fmla="*/ 168 h 182"/>
                  <a:gd name="T12" fmla="*/ 2156 w 2178"/>
                  <a:gd name="T13" fmla="*/ 174 h 182"/>
                  <a:gd name="T14" fmla="*/ 2148 w 2178"/>
                  <a:gd name="T15" fmla="*/ 178 h 182"/>
                  <a:gd name="T16" fmla="*/ 2138 w 2178"/>
                  <a:gd name="T17" fmla="*/ 182 h 182"/>
                  <a:gd name="T18" fmla="*/ 2128 w 2178"/>
                  <a:gd name="T19" fmla="*/ 182 h 182"/>
                  <a:gd name="T20" fmla="*/ 50 w 2178"/>
                  <a:gd name="T21" fmla="*/ 182 h 182"/>
                  <a:gd name="T22" fmla="*/ 50 w 2178"/>
                  <a:gd name="T23" fmla="*/ 182 h 182"/>
                  <a:gd name="T24" fmla="*/ 40 w 2178"/>
                  <a:gd name="T25" fmla="*/ 182 h 182"/>
                  <a:gd name="T26" fmla="*/ 30 w 2178"/>
                  <a:gd name="T27" fmla="*/ 178 h 182"/>
                  <a:gd name="T28" fmla="*/ 22 w 2178"/>
                  <a:gd name="T29" fmla="*/ 174 h 182"/>
                  <a:gd name="T30" fmla="*/ 14 w 2178"/>
                  <a:gd name="T31" fmla="*/ 168 h 182"/>
                  <a:gd name="T32" fmla="*/ 8 w 2178"/>
                  <a:gd name="T33" fmla="*/ 160 h 182"/>
                  <a:gd name="T34" fmla="*/ 4 w 2178"/>
                  <a:gd name="T35" fmla="*/ 150 h 182"/>
                  <a:gd name="T36" fmla="*/ 2 w 2178"/>
                  <a:gd name="T37" fmla="*/ 142 h 182"/>
                  <a:gd name="T38" fmla="*/ 0 w 2178"/>
                  <a:gd name="T39" fmla="*/ 130 h 182"/>
                  <a:gd name="T40" fmla="*/ 0 w 2178"/>
                  <a:gd name="T41" fmla="*/ 52 h 182"/>
                  <a:gd name="T42" fmla="*/ 0 w 2178"/>
                  <a:gd name="T43" fmla="*/ 52 h 182"/>
                  <a:gd name="T44" fmla="*/ 2 w 2178"/>
                  <a:gd name="T45" fmla="*/ 42 h 182"/>
                  <a:gd name="T46" fmla="*/ 4 w 2178"/>
                  <a:gd name="T47" fmla="*/ 32 h 182"/>
                  <a:gd name="T48" fmla="*/ 8 w 2178"/>
                  <a:gd name="T49" fmla="*/ 24 h 182"/>
                  <a:gd name="T50" fmla="*/ 14 w 2178"/>
                  <a:gd name="T51" fmla="*/ 16 h 182"/>
                  <a:gd name="T52" fmla="*/ 22 w 2178"/>
                  <a:gd name="T53" fmla="*/ 10 h 182"/>
                  <a:gd name="T54" fmla="*/ 30 w 2178"/>
                  <a:gd name="T55" fmla="*/ 4 h 182"/>
                  <a:gd name="T56" fmla="*/ 40 w 2178"/>
                  <a:gd name="T57" fmla="*/ 2 h 182"/>
                  <a:gd name="T58" fmla="*/ 50 w 2178"/>
                  <a:gd name="T59" fmla="*/ 0 h 182"/>
                  <a:gd name="T60" fmla="*/ 2128 w 2178"/>
                  <a:gd name="T61" fmla="*/ 0 h 182"/>
                  <a:gd name="T62" fmla="*/ 2128 w 2178"/>
                  <a:gd name="T63" fmla="*/ 0 h 182"/>
                  <a:gd name="T64" fmla="*/ 2138 w 2178"/>
                  <a:gd name="T65" fmla="*/ 2 h 182"/>
                  <a:gd name="T66" fmla="*/ 2148 w 2178"/>
                  <a:gd name="T67" fmla="*/ 4 h 182"/>
                  <a:gd name="T68" fmla="*/ 2156 w 2178"/>
                  <a:gd name="T69" fmla="*/ 10 h 182"/>
                  <a:gd name="T70" fmla="*/ 2162 w 2178"/>
                  <a:gd name="T71" fmla="*/ 16 h 182"/>
                  <a:gd name="T72" fmla="*/ 2168 w 2178"/>
                  <a:gd name="T73" fmla="*/ 24 h 182"/>
                  <a:gd name="T74" fmla="*/ 2174 w 2178"/>
                  <a:gd name="T75" fmla="*/ 32 h 182"/>
                  <a:gd name="T76" fmla="*/ 2176 w 2178"/>
                  <a:gd name="T77" fmla="*/ 42 h 182"/>
                  <a:gd name="T78" fmla="*/ 2178 w 2178"/>
                  <a:gd name="T79" fmla="*/ 52 h 182"/>
                  <a:gd name="T80" fmla="*/ 2178 w 2178"/>
                  <a:gd name="T81" fmla="*/ 13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2">
                    <a:moveTo>
                      <a:pt x="2178" y="130"/>
                    </a:moveTo>
                    <a:lnTo>
                      <a:pt x="2178" y="130"/>
                    </a:lnTo>
                    <a:lnTo>
                      <a:pt x="2176" y="142"/>
                    </a:lnTo>
                    <a:lnTo>
                      <a:pt x="2174" y="150"/>
                    </a:lnTo>
                    <a:lnTo>
                      <a:pt x="2168" y="160"/>
                    </a:lnTo>
                    <a:lnTo>
                      <a:pt x="2162" y="168"/>
                    </a:lnTo>
                    <a:lnTo>
                      <a:pt x="2156" y="174"/>
                    </a:lnTo>
                    <a:lnTo>
                      <a:pt x="2148" y="178"/>
                    </a:lnTo>
                    <a:lnTo>
                      <a:pt x="2138" y="182"/>
                    </a:lnTo>
                    <a:lnTo>
                      <a:pt x="2128" y="182"/>
                    </a:lnTo>
                    <a:lnTo>
                      <a:pt x="50" y="182"/>
                    </a:lnTo>
                    <a:lnTo>
                      <a:pt x="40" y="182"/>
                    </a:lnTo>
                    <a:lnTo>
                      <a:pt x="30" y="178"/>
                    </a:lnTo>
                    <a:lnTo>
                      <a:pt x="22" y="174"/>
                    </a:lnTo>
                    <a:lnTo>
                      <a:pt x="14" y="168"/>
                    </a:lnTo>
                    <a:lnTo>
                      <a:pt x="8" y="160"/>
                    </a:lnTo>
                    <a:lnTo>
                      <a:pt x="4" y="150"/>
                    </a:lnTo>
                    <a:lnTo>
                      <a:pt x="2" y="142"/>
                    </a:lnTo>
                    <a:lnTo>
                      <a:pt x="0" y="130"/>
                    </a:lnTo>
                    <a:lnTo>
                      <a:pt x="0" y="52"/>
                    </a:lnTo>
                    <a:lnTo>
                      <a:pt x="2" y="42"/>
                    </a:lnTo>
                    <a:lnTo>
                      <a:pt x="4" y="32"/>
                    </a:lnTo>
                    <a:lnTo>
                      <a:pt x="8" y="24"/>
                    </a:lnTo>
                    <a:lnTo>
                      <a:pt x="14" y="16"/>
                    </a:lnTo>
                    <a:lnTo>
                      <a:pt x="22" y="10"/>
                    </a:lnTo>
                    <a:lnTo>
                      <a:pt x="30" y="4"/>
                    </a:lnTo>
                    <a:lnTo>
                      <a:pt x="40" y="2"/>
                    </a:lnTo>
                    <a:lnTo>
                      <a:pt x="50" y="0"/>
                    </a:lnTo>
                    <a:lnTo>
                      <a:pt x="2128" y="0"/>
                    </a:lnTo>
                    <a:lnTo>
                      <a:pt x="2138" y="2"/>
                    </a:lnTo>
                    <a:lnTo>
                      <a:pt x="2148" y="4"/>
                    </a:lnTo>
                    <a:lnTo>
                      <a:pt x="2156" y="10"/>
                    </a:lnTo>
                    <a:lnTo>
                      <a:pt x="2162" y="16"/>
                    </a:lnTo>
                    <a:lnTo>
                      <a:pt x="2168" y="24"/>
                    </a:lnTo>
                    <a:lnTo>
                      <a:pt x="2174" y="32"/>
                    </a:lnTo>
                    <a:lnTo>
                      <a:pt x="2176" y="42"/>
                    </a:lnTo>
                    <a:lnTo>
                      <a:pt x="2178" y="52"/>
                    </a:lnTo>
                    <a:lnTo>
                      <a:pt x="2178" y="130"/>
                    </a:lnTo>
                    <a:close/>
                  </a:path>
                </a:pathLst>
              </a:custGeom>
              <a:solidFill>
                <a:srgbClr val="009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4417" name="Text Box 132"/>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13324" name="Text Box 120"/>
          <p:cNvSpPr txBox="1">
            <a:spLocks noChangeArrowheads="1"/>
          </p:cNvSpPr>
          <p:nvPr/>
        </p:nvSpPr>
        <p:spPr bwMode="auto">
          <a:xfrm>
            <a:off x="344488" y="7794625"/>
            <a:ext cx="5448300" cy="64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2021</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8</a:t>
            </a:r>
            <a:r>
              <a:rPr lang="ja-JP" altLang="en-US" sz="1200" dirty="0">
                <a:latin typeface="Meiryo UI" panose="020B0604030504040204" pitchFamily="50" charset="-128"/>
                <a:ea typeface="Meiryo UI" panose="020B0604030504040204" pitchFamily="50" charset="-128"/>
              </a:rPr>
              <a:t>月：政府機関</a:t>
            </a:r>
            <a:endParaRPr lang="en-US" altLang="ja-JP" sz="1200" dirty="0">
              <a:latin typeface="Meiryo UI" panose="020B0604030504040204" pitchFamily="50" charset="-128"/>
              <a:ea typeface="Meiryo UI" panose="020B0604030504040204" pitchFamily="50" charset="-128"/>
            </a:endParaRPr>
          </a:p>
          <a:p>
            <a:pPr indent="180000"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公にしないとの条件で任意に提供を受けた情報を含んだ資料を、外部の者に電子メールで送信した。</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ctangle 270"/>
          <p:cNvSpPr>
            <a:spLocks noChangeArrowheads="1"/>
          </p:cNvSpPr>
          <p:nvPr/>
        </p:nvSpPr>
        <p:spPr bwMode="auto">
          <a:xfrm>
            <a:off x="753428" y="6318808"/>
            <a:ext cx="5394960" cy="1449628"/>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P24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3.1.1(5)</a:t>
            </a:r>
            <a:r>
              <a:rPr lang="ja-JP" altLang="en-US" sz="900" dirty="0">
                <a:latin typeface="Meiryo UI" panose="020B0604030504040204" pitchFamily="50" charset="-128"/>
                <a:ea typeface="Meiryo UI" panose="020B0604030504040204" pitchFamily="50" charset="-128"/>
              </a:rPr>
              <a:t> 情報の提供・公表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職員等は、情報を公表する場合には、当該情報が機密性１情報に格付されるものであることを確認すること。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閲覧制限の範囲外の者に情報を提供する必要が生じた場合は、当該格付及び取扱制限の決定者等に相談し、その決定に従うこと。また、提供先において、当該情報に付された格付及び取扱制限に応じて適切に取り扱われるよう、取扱い上の留意事項を確実に伝達するなどの措置を講ずること。</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独立行政法人及び指定法人における職員等は、機密性３情報を閲覧制限の範囲外の者に提供する場合には、課室情報セキュリティ責任者の許可を得ること。</a:t>
            </a:r>
          </a:p>
          <a:p>
            <a:pPr marL="228600" indent="-228600">
              <a:buFont typeface="Wingdings" panose="05000000000000000000" pitchFamily="2" charset="2"/>
              <a:buAutoNum type="alphaLcParenBoth" startAt="4"/>
            </a:pPr>
            <a:r>
              <a:rPr lang="ja-JP" altLang="en-US" sz="900" dirty="0">
                <a:latin typeface="Meiryo UI" panose="020B0604030504040204" pitchFamily="50" charset="-128"/>
                <a:ea typeface="Meiryo UI" panose="020B0604030504040204" pitchFamily="50" charset="-128"/>
              </a:rPr>
              <a:t>職員等は、電磁的記録を提供又は公表する場合には、当該電磁的記録等からの不用意な情報漏えいを防止するための措置を講ずること。</a:t>
            </a:r>
          </a:p>
        </p:txBody>
      </p:sp>
      <p:grpSp>
        <p:nvGrpSpPr>
          <p:cNvPr id="15363" name="Group 271"/>
          <p:cNvGrpSpPr>
            <a:grpSpLocks/>
          </p:cNvGrpSpPr>
          <p:nvPr/>
        </p:nvGrpSpPr>
        <p:grpSpPr bwMode="auto">
          <a:xfrm>
            <a:off x="279400" y="306388"/>
            <a:ext cx="6273800" cy="8642350"/>
            <a:chOff x="199" y="193"/>
            <a:chExt cx="3952" cy="5444"/>
          </a:xfrm>
        </p:grpSpPr>
        <p:sp>
          <p:nvSpPr>
            <p:cNvPr id="15369" name="AutoShape 2"/>
            <p:cNvSpPr>
              <a:spLocks noChangeAspect="1" noChangeArrowheads="1" noTextEdit="1"/>
            </p:cNvSpPr>
            <p:nvPr/>
          </p:nvSpPr>
          <p:spPr bwMode="auto">
            <a:xfrm>
              <a:off x="245" y="193"/>
              <a:ext cx="3906" cy="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70" name="Rectangle 4"/>
            <p:cNvSpPr>
              <a:spLocks noChangeArrowheads="1"/>
            </p:cNvSpPr>
            <p:nvPr/>
          </p:nvSpPr>
          <p:spPr bwMode="auto">
            <a:xfrm>
              <a:off x="199" y="282"/>
              <a:ext cx="3906" cy="108"/>
            </a:xfrm>
            <a:prstGeom prst="rect">
              <a:avLst/>
            </a:prstGeom>
            <a:solidFill>
              <a:srgbClr val="E4AA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5371" name="Freeform 203"/>
            <p:cNvSpPr>
              <a:spLocks/>
            </p:cNvSpPr>
            <p:nvPr/>
          </p:nvSpPr>
          <p:spPr bwMode="auto">
            <a:xfrm>
              <a:off x="1260" y="282"/>
              <a:ext cx="1944" cy="504"/>
            </a:xfrm>
            <a:custGeom>
              <a:avLst/>
              <a:gdLst>
                <a:gd name="T0" fmla="*/ 0 w 1944"/>
                <a:gd name="T1" fmla="*/ 432 h 504"/>
                <a:gd name="T2" fmla="*/ 924 w 1944"/>
                <a:gd name="T3" fmla="*/ 0 h 504"/>
                <a:gd name="T4" fmla="*/ 1944 w 1944"/>
                <a:gd name="T5" fmla="*/ 504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5372"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18" y="193"/>
              <a:ext cx="25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Freeform 227"/>
            <p:cNvSpPr>
              <a:spLocks/>
            </p:cNvSpPr>
            <p:nvPr/>
          </p:nvSpPr>
          <p:spPr bwMode="auto">
            <a:xfrm>
              <a:off x="2036" y="199"/>
              <a:ext cx="216" cy="216"/>
            </a:xfrm>
            <a:custGeom>
              <a:avLst/>
              <a:gdLst>
                <a:gd name="T0" fmla="*/ 342900 w 216"/>
                <a:gd name="T1" fmla="*/ 171450 h 216"/>
                <a:gd name="T2" fmla="*/ 342900 w 216"/>
                <a:gd name="T3" fmla="*/ 171450 h 216"/>
                <a:gd name="T4" fmla="*/ 336550 w 216"/>
                <a:gd name="T5" fmla="*/ 206375 h 216"/>
                <a:gd name="T6" fmla="*/ 327025 w 216"/>
                <a:gd name="T7" fmla="*/ 238125 h 216"/>
                <a:gd name="T8" fmla="*/ 311150 w 216"/>
                <a:gd name="T9" fmla="*/ 266700 h 216"/>
                <a:gd name="T10" fmla="*/ 292100 w 216"/>
                <a:gd name="T11" fmla="*/ 292100 h 216"/>
                <a:gd name="T12" fmla="*/ 266700 w 216"/>
                <a:gd name="T13" fmla="*/ 314325 h 216"/>
                <a:gd name="T14" fmla="*/ 238125 w 216"/>
                <a:gd name="T15" fmla="*/ 330200 h 216"/>
                <a:gd name="T16" fmla="*/ 203200 w 216"/>
                <a:gd name="T17" fmla="*/ 339725 h 216"/>
                <a:gd name="T18" fmla="*/ 171450 w 216"/>
                <a:gd name="T19" fmla="*/ 342900 h 216"/>
                <a:gd name="T20" fmla="*/ 171450 w 216"/>
                <a:gd name="T21" fmla="*/ 342900 h 216"/>
                <a:gd name="T22" fmla="*/ 136525 w 216"/>
                <a:gd name="T23" fmla="*/ 339725 h 216"/>
                <a:gd name="T24" fmla="*/ 104775 w 216"/>
                <a:gd name="T25" fmla="*/ 330200 h 216"/>
                <a:gd name="T26" fmla="*/ 73025 w 216"/>
                <a:gd name="T27" fmla="*/ 314325 h 216"/>
                <a:gd name="T28" fmla="*/ 47625 w 216"/>
                <a:gd name="T29" fmla="*/ 292100 h 216"/>
                <a:gd name="T30" fmla="*/ 28575 w 216"/>
                <a:gd name="T31" fmla="*/ 266700 h 216"/>
                <a:gd name="T32" fmla="*/ 12700 w 216"/>
                <a:gd name="T33" fmla="*/ 238125 h 216"/>
                <a:gd name="T34" fmla="*/ 3175 w 216"/>
                <a:gd name="T35" fmla="*/ 206375 h 216"/>
                <a:gd name="T36" fmla="*/ 0 w 216"/>
                <a:gd name="T37" fmla="*/ 171450 h 216"/>
                <a:gd name="T38" fmla="*/ 0 w 216"/>
                <a:gd name="T39" fmla="*/ 171450 h 216"/>
                <a:gd name="T40" fmla="*/ 3175 w 216"/>
                <a:gd name="T41" fmla="*/ 136525 h 216"/>
                <a:gd name="T42" fmla="*/ 12700 w 216"/>
                <a:gd name="T43" fmla="*/ 104775 h 216"/>
                <a:gd name="T44" fmla="*/ 28575 w 216"/>
                <a:gd name="T45" fmla="*/ 76200 h 216"/>
                <a:gd name="T46" fmla="*/ 47625 w 216"/>
                <a:gd name="T47" fmla="*/ 50800 h 216"/>
                <a:gd name="T48" fmla="*/ 73025 w 216"/>
                <a:gd name="T49" fmla="*/ 31750 h 216"/>
                <a:gd name="T50" fmla="*/ 104775 w 216"/>
                <a:gd name="T51" fmla="*/ 15875 h 216"/>
                <a:gd name="T52" fmla="*/ 136525 w 216"/>
                <a:gd name="T53" fmla="*/ 3175 h 216"/>
                <a:gd name="T54" fmla="*/ 171450 w 216"/>
                <a:gd name="T55" fmla="*/ 0 h 216"/>
                <a:gd name="T56" fmla="*/ 171450 w 216"/>
                <a:gd name="T57" fmla="*/ 0 h 216"/>
                <a:gd name="T58" fmla="*/ 203200 w 216"/>
                <a:gd name="T59" fmla="*/ 3175 h 216"/>
                <a:gd name="T60" fmla="*/ 238125 w 216"/>
                <a:gd name="T61" fmla="*/ 15875 h 216"/>
                <a:gd name="T62" fmla="*/ 266700 w 216"/>
                <a:gd name="T63" fmla="*/ 31750 h 216"/>
                <a:gd name="T64" fmla="*/ 292100 w 216"/>
                <a:gd name="T65" fmla="*/ 50800 h 216"/>
                <a:gd name="T66" fmla="*/ 311150 w 216"/>
                <a:gd name="T67" fmla="*/ 76200 h 216"/>
                <a:gd name="T68" fmla="*/ 327025 w 216"/>
                <a:gd name="T69" fmla="*/ 104775 h 216"/>
                <a:gd name="T70" fmla="*/ 336550 w 216"/>
                <a:gd name="T71" fmla="*/ 136525 h 216"/>
                <a:gd name="T72" fmla="*/ 342900 w 216"/>
                <a:gd name="T73" fmla="*/ 171450 h 216"/>
                <a:gd name="T74" fmla="*/ 342900 w 216"/>
                <a:gd name="T75" fmla="*/ 171450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2"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20"/>
                  </a:lnTo>
                  <a:lnTo>
                    <a:pt x="66" y="10"/>
                  </a:lnTo>
                  <a:lnTo>
                    <a:pt x="86" y="2"/>
                  </a:lnTo>
                  <a:lnTo>
                    <a:pt x="108" y="0"/>
                  </a:lnTo>
                  <a:lnTo>
                    <a:pt x="128" y="2"/>
                  </a:lnTo>
                  <a:lnTo>
                    <a:pt x="150" y="10"/>
                  </a:lnTo>
                  <a:lnTo>
                    <a:pt x="168" y="20"/>
                  </a:lnTo>
                  <a:lnTo>
                    <a:pt x="184" y="32"/>
                  </a:lnTo>
                  <a:lnTo>
                    <a:pt x="196" y="48"/>
                  </a:lnTo>
                  <a:lnTo>
                    <a:pt x="206" y="66"/>
                  </a:lnTo>
                  <a:lnTo>
                    <a:pt x="212"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5374" name="Group 277"/>
            <p:cNvGrpSpPr>
              <a:grpSpLocks/>
            </p:cNvGrpSpPr>
            <p:nvPr/>
          </p:nvGrpSpPr>
          <p:grpSpPr bwMode="auto">
            <a:xfrm>
              <a:off x="480" y="5182"/>
              <a:ext cx="3648" cy="422"/>
              <a:chOff x="480" y="4910"/>
              <a:chExt cx="3648" cy="422"/>
            </a:xfrm>
          </p:grpSpPr>
          <p:sp>
            <p:nvSpPr>
              <p:cNvPr id="15503" name="Line 5"/>
              <p:cNvSpPr>
                <a:spLocks noChangeShapeType="1"/>
              </p:cNvSpPr>
              <p:nvPr/>
            </p:nvSpPr>
            <p:spPr bwMode="auto">
              <a:xfrm>
                <a:off x="4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4" name="Line 6"/>
              <p:cNvSpPr>
                <a:spLocks noChangeShapeType="1"/>
              </p:cNvSpPr>
              <p:nvPr/>
            </p:nvSpPr>
            <p:spPr bwMode="auto">
              <a:xfrm>
                <a:off x="5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5" name="Line 7"/>
              <p:cNvSpPr>
                <a:spLocks noChangeShapeType="1"/>
              </p:cNvSpPr>
              <p:nvPr/>
            </p:nvSpPr>
            <p:spPr bwMode="auto">
              <a:xfrm>
                <a:off x="5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6" name="Line 8"/>
              <p:cNvSpPr>
                <a:spLocks noChangeShapeType="1"/>
              </p:cNvSpPr>
              <p:nvPr/>
            </p:nvSpPr>
            <p:spPr bwMode="auto">
              <a:xfrm>
                <a:off x="6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7" name="Line 9"/>
              <p:cNvSpPr>
                <a:spLocks noChangeShapeType="1"/>
              </p:cNvSpPr>
              <p:nvPr/>
            </p:nvSpPr>
            <p:spPr bwMode="auto">
              <a:xfrm>
                <a:off x="7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8" name="Line 10"/>
              <p:cNvSpPr>
                <a:spLocks noChangeShapeType="1"/>
              </p:cNvSpPr>
              <p:nvPr/>
            </p:nvSpPr>
            <p:spPr bwMode="auto">
              <a:xfrm>
                <a:off x="7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09" name="Line 11"/>
              <p:cNvSpPr>
                <a:spLocks noChangeShapeType="1"/>
              </p:cNvSpPr>
              <p:nvPr/>
            </p:nvSpPr>
            <p:spPr bwMode="auto">
              <a:xfrm>
                <a:off x="8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0" name="Line 12"/>
              <p:cNvSpPr>
                <a:spLocks noChangeShapeType="1"/>
              </p:cNvSpPr>
              <p:nvPr/>
            </p:nvSpPr>
            <p:spPr bwMode="auto">
              <a:xfrm>
                <a:off x="8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1" name="Line 13"/>
              <p:cNvSpPr>
                <a:spLocks noChangeShapeType="1"/>
              </p:cNvSpPr>
              <p:nvPr/>
            </p:nvSpPr>
            <p:spPr bwMode="auto">
              <a:xfrm>
                <a:off x="9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2" name="Line 14"/>
              <p:cNvSpPr>
                <a:spLocks noChangeShapeType="1"/>
              </p:cNvSpPr>
              <p:nvPr/>
            </p:nvSpPr>
            <p:spPr bwMode="auto">
              <a:xfrm>
                <a:off x="9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3" name="Line 15"/>
              <p:cNvSpPr>
                <a:spLocks noChangeShapeType="1"/>
              </p:cNvSpPr>
              <p:nvPr/>
            </p:nvSpPr>
            <p:spPr bwMode="auto">
              <a:xfrm>
                <a:off x="10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4" name="Line 16"/>
              <p:cNvSpPr>
                <a:spLocks noChangeShapeType="1"/>
              </p:cNvSpPr>
              <p:nvPr/>
            </p:nvSpPr>
            <p:spPr bwMode="auto">
              <a:xfrm>
                <a:off x="10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5" name="Line 17"/>
              <p:cNvSpPr>
                <a:spLocks noChangeShapeType="1"/>
              </p:cNvSpPr>
              <p:nvPr/>
            </p:nvSpPr>
            <p:spPr bwMode="auto">
              <a:xfrm>
                <a:off x="11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6" name="Line 18"/>
              <p:cNvSpPr>
                <a:spLocks noChangeShapeType="1"/>
              </p:cNvSpPr>
              <p:nvPr/>
            </p:nvSpPr>
            <p:spPr bwMode="auto">
              <a:xfrm>
                <a:off x="12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7" name="Line 19"/>
              <p:cNvSpPr>
                <a:spLocks noChangeShapeType="1"/>
              </p:cNvSpPr>
              <p:nvPr/>
            </p:nvSpPr>
            <p:spPr bwMode="auto">
              <a:xfrm>
                <a:off x="12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8" name="Line 20"/>
              <p:cNvSpPr>
                <a:spLocks noChangeShapeType="1"/>
              </p:cNvSpPr>
              <p:nvPr/>
            </p:nvSpPr>
            <p:spPr bwMode="auto">
              <a:xfrm>
                <a:off x="13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19" name="Line 21"/>
              <p:cNvSpPr>
                <a:spLocks noChangeShapeType="1"/>
              </p:cNvSpPr>
              <p:nvPr/>
            </p:nvSpPr>
            <p:spPr bwMode="auto">
              <a:xfrm>
                <a:off x="137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0" name="Line 22"/>
              <p:cNvSpPr>
                <a:spLocks noChangeShapeType="1"/>
              </p:cNvSpPr>
              <p:nvPr/>
            </p:nvSpPr>
            <p:spPr bwMode="auto">
              <a:xfrm>
                <a:off x="143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1" name="Line 23"/>
              <p:cNvSpPr>
                <a:spLocks noChangeShapeType="1"/>
              </p:cNvSpPr>
              <p:nvPr/>
            </p:nvSpPr>
            <p:spPr bwMode="auto">
              <a:xfrm>
                <a:off x="148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2" name="Line 24"/>
              <p:cNvSpPr>
                <a:spLocks noChangeShapeType="1"/>
              </p:cNvSpPr>
              <p:nvPr/>
            </p:nvSpPr>
            <p:spPr bwMode="auto">
              <a:xfrm>
                <a:off x="154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3" name="Line 25"/>
              <p:cNvSpPr>
                <a:spLocks noChangeShapeType="1"/>
              </p:cNvSpPr>
              <p:nvPr/>
            </p:nvSpPr>
            <p:spPr bwMode="auto">
              <a:xfrm>
                <a:off x="160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4" name="Line 26"/>
              <p:cNvSpPr>
                <a:spLocks noChangeShapeType="1"/>
              </p:cNvSpPr>
              <p:nvPr/>
            </p:nvSpPr>
            <p:spPr bwMode="auto">
              <a:xfrm>
                <a:off x="165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5" name="Line 27"/>
              <p:cNvSpPr>
                <a:spLocks noChangeShapeType="1"/>
              </p:cNvSpPr>
              <p:nvPr/>
            </p:nvSpPr>
            <p:spPr bwMode="auto">
              <a:xfrm>
                <a:off x="171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6" name="Line 28"/>
              <p:cNvSpPr>
                <a:spLocks noChangeShapeType="1"/>
              </p:cNvSpPr>
              <p:nvPr/>
            </p:nvSpPr>
            <p:spPr bwMode="auto">
              <a:xfrm>
                <a:off x="176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7" name="Line 29"/>
              <p:cNvSpPr>
                <a:spLocks noChangeShapeType="1"/>
              </p:cNvSpPr>
              <p:nvPr/>
            </p:nvSpPr>
            <p:spPr bwMode="auto">
              <a:xfrm>
                <a:off x="182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8" name="Line 30"/>
              <p:cNvSpPr>
                <a:spLocks noChangeShapeType="1"/>
              </p:cNvSpPr>
              <p:nvPr/>
            </p:nvSpPr>
            <p:spPr bwMode="auto">
              <a:xfrm>
                <a:off x="18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29" name="Line 31"/>
              <p:cNvSpPr>
                <a:spLocks noChangeShapeType="1"/>
              </p:cNvSpPr>
              <p:nvPr/>
            </p:nvSpPr>
            <p:spPr bwMode="auto">
              <a:xfrm>
                <a:off x="19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0" name="Line 32"/>
              <p:cNvSpPr>
                <a:spLocks noChangeShapeType="1"/>
              </p:cNvSpPr>
              <p:nvPr/>
            </p:nvSpPr>
            <p:spPr bwMode="auto">
              <a:xfrm>
                <a:off x="19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1" name="Line 33"/>
              <p:cNvSpPr>
                <a:spLocks noChangeShapeType="1"/>
              </p:cNvSpPr>
              <p:nvPr/>
            </p:nvSpPr>
            <p:spPr bwMode="auto">
              <a:xfrm>
                <a:off x="20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2" name="Line 34"/>
              <p:cNvSpPr>
                <a:spLocks noChangeShapeType="1"/>
              </p:cNvSpPr>
              <p:nvPr/>
            </p:nvSpPr>
            <p:spPr bwMode="auto">
              <a:xfrm>
                <a:off x="21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3" name="Line 35"/>
              <p:cNvSpPr>
                <a:spLocks noChangeShapeType="1"/>
              </p:cNvSpPr>
              <p:nvPr/>
            </p:nvSpPr>
            <p:spPr bwMode="auto">
              <a:xfrm>
                <a:off x="21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4" name="Line 36"/>
              <p:cNvSpPr>
                <a:spLocks noChangeShapeType="1"/>
              </p:cNvSpPr>
              <p:nvPr/>
            </p:nvSpPr>
            <p:spPr bwMode="auto">
              <a:xfrm>
                <a:off x="22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5" name="Line 37"/>
              <p:cNvSpPr>
                <a:spLocks noChangeShapeType="1"/>
              </p:cNvSpPr>
              <p:nvPr/>
            </p:nvSpPr>
            <p:spPr bwMode="auto">
              <a:xfrm>
                <a:off x="22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6" name="Line 38"/>
              <p:cNvSpPr>
                <a:spLocks noChangeShapeType="1"/>
              </p:cNvSpPr>
              <p:nvPr/>
            </p:nvSpPr>
            <p:spPr bwMode="auto">
              <a:xfrm>
                <a:off x="23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7" name="Line 39"/>
              <p:cNvSpPr>
                <a:spLocks noChangeShapeType="1"/>
              </p:cNvSpPr>
              <p:nvPr/>
            </p:nvSpPr>
            <p:spPr bwMode="auto">
              <a:xfrm>
                <a:off x="23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8" name="Line 40"/>
              <p:cNvSpPr>
                <a:spLocks noChangeShapeType="1"/>
              </p:cNvSpPr>
              <p:nvPr/>
            </p:nvSpPr>
            <p:spPr bwMode="auto">
              <a:xfrm>
                <a:off x="24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39" name="Line 41"/>
              <p:cNvSpPr>
                <a:spLocks noChangeShapeType="1"/>
              </p:cNvSpPr>
              <p:nvPr/>
            </p:nvSpPr>
            <p:spPr bwMode="auto">
              <a:xfrm>
                <a:off x="24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0" name="Line 42"/>
              <p:cNvSpPr>
                <a:spLocks noChangeShapeType="1"/>
              </p:cNvSpPr>
              <p:nvPr/>
            </p:nvSpPr>
            <p:spPr bwMode="auto">
              <a:xfrm>
                <a:off x="25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1" name="Line 43"/>
              <p:cNvSpPr>
                <a:spLocks noChangeShapeType="1"/>
              </p:cNvSpPr>
              <p:nvPr/>
            </p:nvSpPr>
            <p:spPr bwMode="auto">
              <a:xfrm>
                <a:off x="26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2" name="Line 44"/>
              <p:cNvSpPr>
                <a:spLocks noChangeShapeType="1"/>
              </p:cNvSpPr>
              <p:nvPr/>
            </p:nvSpPr>
            <p:spPr bwMode="auto">
              <a:xfrm>
                <a:off x="26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3" name="Line 45"/>
              <p:cNvSpPr>
                <a:spLocks noChangeShapeType="1"/>
              </p:cNvSpPr>
              <p:nvPr/>
            </p:nvSpPr>
            <p:spPr bwMode="auto">
              <a:xfrm>
                <a:off x="27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4" name="Line 46"/>
              <p:cNvSpPr>
                <a:spLocks noChangeShapeType="1"/>
              </p:cNvSpPr>
              <p:nvPr/>
            </p:nvSpPr>
            <p:spPr bwMode="auto">
              <a:xfrm>
                <a:off x="277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5" name="Line 47"/>
              <p:cNvSpPr>
                <a:spLocks noChangeShapeType="1"/>
              </p:cNvSpPr>
              <p:nvPr/>
            </p:nvSpPr>
            <p:spPr bwMode="auto">
              <a:xfrm>
                <a:off x="283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6" name="Line 48"/>
              <p:cNvSpPr>
                <a:spLocks noChangeShapeType="1"/>
              </p:cNvSpPr>
              <p:nvPr/>
            </p:nvSpPr>
            <p:spPr bwMode="auto">
              <a:xfrm>
                <a:off x="288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7" name="Line 49"/>
              <p:cNvSpPr>
                <a:spLocks noChangeShapeType="1"/>
              </p:cNvSpPr>
              <p:nvPr/>
            </p:nvSpPr>
            <p:spPr bwMode="auto">
              <a:xfrm>
                <a:off x="294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8" name="Line 50"/>
              <p:cNvSpPr>
                <a:spLocks noChangeShapeType="1"/>
              </p:cNvSpPr>
              <p:nvPr/>
            </p:nvSpPr>
            <p:spPr bwMode="auto">
              <a:xfrm>
                <a:off x="300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49" name="Line 51"/>
              <p:cNvSpPr>
                <a:spLocks noChangeShapeType="1"/>
              </p:cNvSpPr>
              <p:nvPr/>
            </p:nvSpPr>
            <p:spPr bwMode="auto">
              <a:xfrm>
                <a:off x="305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0" name="Line 52"/>
              <p:cNvSpPr>
                <a:spLocks noChangeShapeType="1"/>
              </p:cNvSpPr>
              <p:nvPr/>
            </p:nvSpPr>
            <p:spPr bwMode="auto">
              <a:xfrm>
                <a:off x="311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1" name="Line 53"/>
              <p:cNvSpPr>
                <a:spLocks noChangeShapeType="1"/>
              </p:cNvSpPr>
              <p:nvPr/>
            </p:nvSpPr>
            <p:spPr bwMode="auto">
              <a:xfrm>
                <a:off x="316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2" name="Line 54"/>
              <p:cNvSpPr>
                <a:spLocks noChangeShapeType="1"/>
              </p:cNvSpPr>
              <p:nvPr/>
            </p:nvSpPr>
            <p:spPr bwMode="auto">
              <a:xfrm>
                <a:off x="322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3" name="Line 55"/>
              <p:cNvSpPr>
                <a:spLocks noChangeShapeType="1"/>
              </p:cNvSpPr>
              <p:nvPr/>
            </p:nvSpPr>
            <p:spPr bwMode="auto">
              <a:xfrm>
                <a:off x="328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4" name="Line 56"/>
              <p:cNvSpPr>
                <a:spLocks noChangeShapeType="1"/>
              </p:cNvSpPr>
              <p:nvPr/>
            </p:nvSpPr>
            <p:spPr bwMode="auto">
              <a:xfrm>
                <a:off x="333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5" name="Line 57"/>
              <p:cNvSpPr>
                <a:spLocks noChangeShapeType="1"/>
              </p:cNvSpPr>
              <p:nvPr/>
            </p:nvSpPr>
            <p:spPr bwMode="auto">
              <a:xfrm>
                <a:off x="339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6" name="Line 58"/>
              <p:cNvSpPr>
                <a:spLocks noChangeShapeType="1"/>
              </p:cNvSpPr>
              <p:nvPr/>
            </p:nvSpPr>
            <p:spPr bwMode="auto">
              <a:xfrm>
                <a:off x="344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7" name="Line 59"/>
              <p:cNvSpPr>
                <a:spLocks noChangeShapeType="1"/>
              </p:cNvSpPr>
              <p:nvPr/>
            </p:nvSpPr>
            <p:spPr bwMode="auto">
              <a:xfrm>
                <a:off x="350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8" name="Line 60"/>
              <p:cNvSpPr>
                <a:spLocks noChangeShapeType="1"/>
              </p:cNvSpPr>
              <p:nvPr/>
            </p:nvSpPr>
            <p:spPr bwMode="auto">
              <a:xfrm>
                <a:off x="356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59" name="Line 61"/>
              <p:cNvSpPr>
                <a:spLocks noChangeShapeType="1"/>
              </p:cNvSpPr>
              <p:nvPr/>
            </p:nvSpPr>
            <p:spPr bwMode="auto">
              <a:xfrm>
                <a:off x="361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0" name="Line 62"/>
              <p:cNvSpPr>
                <a:spLocks noChangeShapeType="1"/>
              </p:cNvSpPr>
              <p:nvPr/>
            </p:nvSpPr>
            <p:spPr bwMode="auto">
              <a:xfrm>
                <a:off x="367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1" name="Line 63"/>
              <p:cNvSpPr>
                <a:spLocks noChangeShapeType="1"/>
              </p:cNvSpPr>
              <p:nvPr/>
            </p:nvSpPr>
            <p:spPr bwMode="auto">
              <a:xfrm>
                <a:off x="372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2" name="Line 64"/>
              <p:cNvSpPr>
                <a:spLocks noChangeShapeType="1"/>
              </p:cNvSpPr>
              <p:nvPr/>
            </p:nvSpPr>
            <p:spPr bwMode="auto">
              <a:xfrm>
                <a:off x="378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3" name="Line 65"/>
              <p:cNvSpPr>
                <a:spLocks noChangeShapeType="1"/>
              </p:cNvSpPr>
              <p:nvPr/>
            </p:nvSpPr>
            <p:spPr bwMode="auto">
              <a:xfrm>
                <a:off x="384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4" name="Line 66"/>
              <p:cNvSpPr>
                <a:spLocks noChangeShapeType="1"/>
              </p:cNvSpPr>
              <p:nvPr/>
            </p:nvSpPr>
            <p:spPr bwMode="auto">
              <a:xfrm>
                <a:off x="3896"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5" name="Line 67"/>
              <p:cNvSpPr>
                <a:spLocks noChangeShapeType="1"/>
              </p:cNvSpPr>
              <p:nvPr/>
            </p:nvSpPr>
            <p:spPr bwMode="auto">
              <a:xfrm>
                <a:off x="3952"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6" name="Line 68"/>
              <p:cNvSpPr>
                <a:spLocks noChangeShapeType="1"/>
              </p:cNvSpPr>
              <p:nvPr/>
            </p:nvSpPr>
            <p:spPr bwMode="auto">
              <a:xfrm>
                <a:off x="4008"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7" name="Line 69"/>
              <p:cNvSpPr>
                <a:spLocks noChangeShapeType="1"/>
              </p:cNvSpPr>
              <p:nvPr/>
            </p:nvSpPr>
            <p:spPr bwMode="auto">
              <a:xfrm>
                <a:off x="4064"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8" name="Line 70"/>
              <p:cNvSpPr>
                <a:spLocks noChangeShapeType="1"/>
              </p:cNvSpPr>
              <p:nvPr/>
            </p:nvSpPr>
            <p:spPr bwMode="auto">
              <a:xfrm>
                <a:off x="4120" y="5008"/>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69" name="Line 137"/>
              <p:cNvSpPr>
                <a:spLocks noChangeShapeType="1"/>
              </p:cNvSpPr>
              <p:nvPr/>
            </p:nvSpPr>
            <p:spPr bwMode="auto">
              <a:xfrm>
                <a:off x="4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0" name="Line 138"/>
              <p:cNvSpPr>
                <a:spLocks noChangeShapeType="1"/>
              </p:cNvSpPr>
              <p:nvPr/>
            </p:nvSpPr>
            <p:spPr bwMode="auto">
              <a:xfrm>
                <a:off x="5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1" name="Line 139"/>
              <p:cNvSpPr>
                <a:spLocks noChangeShapeType="1"/>
              </p:cNvSpPr>
              <p:nvPr/>
            </p:nvSpPr>
            <p:spPr bwMode="auto">
              <a:xfrm>
                <a:off x="5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2" name="Line 140"/>
              <p:cNvSpPr>
                <a:spLocks noChangeShapeType="1"/>
              </p:cNvSpPr>
              <p:nvPr/>
            </p:nvSpPr>
            <p:spPr bwMode="auto">
              <a:xfrm>
                <a:off x="6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3" name="Line 141"/>
              <p:cNvSpPr>
                <a:spLocks noChangeShapeType="1"/>
              </p:cNvSpPr>
              <p:nvPr/>
            </p:nvSpPr>
            <p:spPr bwMode="auto">
              <a:xfrm>
                <a:off x="7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4" name="Line 142"/>
              <p:cNvSpPr>
                <a:spLocks noChangeShapeType="1"/>
              </p:cNvSpPr>
              <p:nvPr/>
            </p:nvSpPr>
            <p:spPr bwMode="auto">
              <a:xfrm>
                <a:off x="7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5" name="Line 143"/>
              <p:cNvSpPr>
                <a:spLocks noChangeShapeType="1"/>
              </p:cNvSpPr>
              <p:nvPr/>
            </p:nvSpPr>
            <p:spPr bwMode="auto">
              <a:xfrm>
                <a:off x="8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6" name="Line 144"/>
              <p:cNvSpPr>
                <a:spLocks noChangeShapeType="1"/>
              </p:cNvSpPr>
              <p:nvPr/>
            </p:nvSpPr>
            <p:spPr bwMode="auto">
              <a:xfrm>
                <a:off x="8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7" name="Line 145"/>
              <p:cNvSpPr>
                <a:spLocks noChangeShapeType="1"/>
              </p:cNvSpPr>
              <p:nvPr/>
            </p:nvSpPr>
            <p:spPr bwMode="auto">
              <a:xfrm>
                <a:off x="9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8" name="Line 146"/>
              <p:cNvSpPr>
                <a:spLocks noChangeShapeType="1"/>
              </p:cNvSpPr>
              <p:nvPr/>
            </p:nvSpPr>
            <p:spPr bwMode="auto">
              <a:xfrm>
                <a:off x="9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79" name="Line 147"/>
              <p:cNvSpPr>
                <a:spLocks noChangeShapeType="1"/>
              </p:cNvSpPr>
              <p:nvPr/>
            </p:nvSpPr>
            <p:spPr bwMode="auto">
              <a:xfrm>
                <a:off x="10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0" name="Line 148"/>
              <p:cNvSpPr>
                <a:spLocks noChangeShapeType="1"/>
              </p:cNvSpPr>
              <p:nvPr/>
            </p:nvSpPr>
            <p:spPr bwMode="auto">
              <a:xfrm>
                <a:off x="10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1" name="Line 149"/>
              <p:cNvSpPr>
                <a:spLocks noChangeShapeType="1"/>
              </p:cNvSpPr>
              <p:nvPr/>
            </p:nvSpPr>
            <p:spPr bwMode="auto">
              <a:xfrm>
                <a:off x="11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2" name="Line 150"/>
              <p:cNvSpPr>
                <a:spLocks noChangeShapeType="1"/>
              </p:cNvSpPr>
              <p:nvPr/>
            </p:nvSpPr>
            <p:spPr bwMode="auto">
              <a:xfrm>
                <a:off x="12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3" name="Line 151"/>
              <p:cNvSpPr>
                <a:spLocks noChangeShapeType="1"/>
              </p:cNvSpPr>
              <p:nvPr/>
            </p:nvSpPr>
            <p:spPr bwMode="auto">
              <a:xfrm>
                <a:off x="12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4" name="Line 152"/>
              <p:cNvSpPr>
                <a:spLocks noChangeShapeType="1"/>
              </p:cNvSpPr>
              <p:nvPr/>
            </p:nvSpPr>
            <p:spPr bwMode="auto">
              <a:xfrm>
                <a:off x="13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5" name="Line 153"/>
              <p:cNvSpPr>
                <a:spLocks noChangeShapeType="1"/>
              </p:cNvSpPr>
              <p:nvPr/>
            </p:nvSpPr>
            <p:spPr bwMode="auto">
              <a:xfrm>
                <a:off x="137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6" name="Line 154"/>
              <p:cNvSpPr>
                <a:spLocks noChangeShapeType="1"/>
              </p:cNvSpPr>
              <p:nvPr/>
            </p:nvSpPr>
            <p:spPr bwMode="auto">
              <a:xfrm>
                <a:off x="143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7" name="Line 155"/>
              <p:cNvSpPr>
                <a:spLocks noChangeShapeType="1"/>
              </p:cNvSpPr>
              <p:nvPr/>
            </p:nvSpPr>
            <p:spPr bwMode="auto">
              <a:xfrm>
                <a:off x="148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8" name="Line 156"/>
              <p:cNvSpPr>
                <a:spLocks noChangeShapeType="1"/>
              </p:cNvSpPr>
              <p:nvPr/>
            </p:nvSpPr>
            <p:spPr bwMode="auto">
              <a:xfrm>
                <a:off x="154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89" name="Line 157"/>
              <p:cNvSpPr>
                <a:spLocks noChangeShapeType="1"/>
              </p:cNvSpPr>
              <p:nvPr/>
            </p:nvSpPr>
            <p:spPr bwMode="auto">
              <a:xfrm>
                <a:off x="160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0" name="Line 158"/>
              <p:cNvSpPr>
                <a:spLocks noChangeShapeType="1"/>
              </p:cNvSpPr>
              <p:nvPr/>
            </p:nvSpPr>
            <p:spPr bwMode="auto">
              <a:xfrm>
                <a:off x="165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1" name="Line 159"/>
              <p:cNvSpPr>
                <a:spLocks noChangeShapeType="1"/>
              </p:cNvSpPr>
              <p:nvPr/>
            </p:nvSpPr>
            <p:spPr bwMode="auto">
              <a:xfrm>
                <a:off x="171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2" name="Line 160"/>
              <p:cNvSpPr>
                <a:spLocks noChangeShapeType="1"/>
              </p:cNvSpPr>
              <p:nvPr/>
            </p:nvSpPr>
            <p:spPr bwMode="auto">
              <a:xfrm>
                <a:off x="176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3" name="Line 161"/>
              <p:cNvSpPr>
                <a:spLocks noChangeShapeType="1"/>
              </p:cNvSpPr>
              <p:nvPr/>
            </p:nvSpPr>
            <p:spPr bwMode="auto">
              <a:xfrm>
                <a:off x="182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4" name="Line 162"/>
              <p:cNvSpPr>
                <a:spLocks noChangeShapeType="1"/>
              </p:cNvSpPr>
              <p:nvPr/>
            </p:nvSpPr>
            <p:spPr bwMode="auto">
              <a:xfrm>
                <a:off x="18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5" name="Line 163"/>
              <p:cNvSpPr>
                <a:spLocks noChangeShapeType="1"/>
              </p:cNvSpPr>
              <p:nvPr/>
            </p:nvSpPr>
            <p:spPr bwMode="auto">
              <a:xfrm>
                <a:off x="19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6" name="Line 164"/>
              <p:cNvSpPr>
                <a:spLocks noChangeShapeType="1"/>
              </p:cNvSpPr>
              <p:nvPr/>
            </p:nvSpPr>
            <p:spPr bwMode="auto">
              <a:xfrm>
                <a:off x="19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7" name="Line 165"/>
              <p:cNvSpPr>
                <a:spLocks noChangeShapeType="1"/>
              </p:cNvSpPr>
              <p:nvPr/>
            </p:nvSpPr>
            <p:spPr bwMode="auto">
              <a:xfrm>
                <a:off x="20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8" name="Line 166"/>
              <p:cNvSpPr>
                <a:spLocks noChangeShapeType="1"/>
              </p:cNvSpPr>
              <p:nvPr/>
            </p:nvSpPr>
            <p:spPr bwMode="auto">
              <a:xfrm>
                <a:off x="21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99" name="Line 167"/>
              <p:cNvSpPr>
                <a:spLocks noChangeShapeType="1"/>
              </p:cNvSpPr>
              <p:nvPr/>
            </p:nvSpPr>
            <p:spPr bwMode="auto">
              <a:xfrm>
                <a:off x="21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0" name="Line 168"/>
              <p:cNvSpPr>
                <a:spLocks noChangeShapeType="1"/>
              </p:cNvSpPr>
              <p:nvPr/>
            </p:nvSpPr>
            <p:spPr bwMode="auto">
              <a:xfrm>
                <a:off x="22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1" name="Line 169"/>
              <p:cNvSpPr>
                <a:spLocks noChangeShapeType="1"/>
              </p:cNvSpPr>
              <p:nvPr/>
            </p:nvSpPr>
            <p:spPr bwMode="auto">
              <a:xfrm>
                <a:off x="22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2" name="Line 170"/>
              <p:cNvSpPr>
                <a:spLocks noChangeShapeType="1"/>
              </p:cNvSpPr>
              <p:nvPr/>
            </p:nvSpPr>
            <p:spPr bwMode="auto">
              <a:xfrm>
                <a:off x="23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3" name="Line 171"/>
              <p:cNvSpPr>
                <a:spLocks noChangeShapeType="1"/>
              </p:cNvSpPr>
              <p:nvPr/>
            </p:nvSpPr>
            <p:spPr bwMode="auto">
              <a:xfrm>
                <a:off x="23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4" name="Line 172"/>
              <p:cNvSpPr>
                <a:spLocks noChangeShapeType="1"/>
              </p:cNvSpPr>
              <p:nvPr/>
            </p:nvSpPr>
            <p:spPr bwMode="auto">
              <a:xfrm>
                <a:off x="24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5" name="Line 173"/>
              <p:cNvSpPr>
                <a:spLocks noChangeShapeType="1"/>
              </p:cNvSpPr>
              <p:nvPr/>
            </p:nvSpPr>
            <p:spPr bwMode="auto">
              <a:xfrm>
                <a:off x="24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6" name="Line 174"/>
              <p:cNvSpPr>
                <a:spLocks noChangeShapeType="1"/>
              </p:cNvSpPr>
              <p:nvPr/>
            </p:nvSpPr>
            <p:spPr bwMode="auto">
              <a:xfrm>
                <a:off x="25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7" name="Line 175"/>
              <p:cNvSpPr>
                <a:spLocks noChangeShapeType="1"/>
              </p:cNvSpPr>
              <p:nvPr/>
            </p:nvSpPr>
            <p:spPr bwMode="auto">
              <a:xfrm>
                <a:off x="26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8" name="Line 176"/>
              <p:cNvSpPr>
                <a:spLocks noChangeShapeType="1"/>
              </p:cNvSpPr>
              <p:nvPr/>
            </p:nvSpPr>
            <p:spPr bwMode="auto">
              <a:xfrm>
                <a:off x="26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09" name="Line 177"/>
              <p:cNvSpPr>
                <a:spLocks noChangeShapeType="1"/>
              </p:cNvSpPr>
              <p:nvPr/>
            </p:nvSpPr>
            <p:spPr bwMode="auto">
              <a:xfrm>
                <a:off x="27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0" name="Line 178"/>
              <p:cNvSpPr>
                <a:spLocks noChangeShapeType="1"/>
              </p:cNvSpPr>
              <p:nvPr/>
            </p:nvSpPr>
            <p:spPr bwMode="auto">
              <a:xfrm>
                <a:off x="277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1" name="Line 179"/>
              <p:cNvSpPr>
                <a:spLocks noChangeShapeType="1"/>
              </p:cNvSpPr>
              <p:nvPr/>
            </p:nvSpPr>
            <p:spPr bwMode="auto">
              <a:xfrm>
                <a:off x="283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2" name="Line 180"/>
              <p:cNvSpPr>
                <a:spLocks noChangeShapeType="1"/>
              </p:cNvSpPr>
              <p:nvPr/>
            </p:nvSpPr>
            <p:spPr bwMode="auto">
              <a:xfrm>
                <a:off x="288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3" name="Line 181"/>
              <p:cNvSpPr>
                <a:spLocks noChangeShapeType="1"/>
              </p:cNvSpPr>
              <p:nvPr/>
            </p:nvSpPr>
            <p:spPr bwMode="auto">
              <a:xfrm>
                <a:off x="294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4" name="Line 182"/>
              <p:cNvSpPr>
                <a:spLocks noChangeShapeType="1"/>
              </p:cNvSpPr>
              <p:nvPr/>
            </p:nvSpPr>
            <p:spPr bwMode="auto">
              <a:xfrm>
                <a:off x="300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5" name="Line 183"/>
              <p:cNvSpPr>
                <a:spLocks noChangeShapeType="1"/>
              </p:cNvSpPr>
              <p:nvPr/>
            </p:nvSpPr>
            <p:spPr bwMode="auto">
              <a:xfrm>
                <a:off x="305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6" name="Line 184"/>
              <p:cNvSpPr>
                <a:spLocks noChangeShapeType="1"/>
              </p:cNvSpPr>
              <p:nvPr/>
            </p:nvSpPr>
            <p:spPr bwMode="auto">
              <a:xfrm>
                <a:off x="311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7" name="Line 185"/>
              <p:cNvSpPr>
                <a:spLocks noChangeShapeType="1"/>
              </p:cNvSpPr>
              <p:nvPr/>
            </p:nvSpPr>
            <p:spPr bwMode="auto">
              <a:xfrm>
                <a:off x="316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8" name="Line 186"/>
              <p:cNvSpPr>
                <a:spLocks noChangeShapeType="1"/>
              </p:cNvSpPr>
              <p:nvPr/>
            </p:nvSpPr>
            <p:spPr bwMode="auto">
              <a:xfrm>
                <a:off x="322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19" name="Line 187"/>
              <p:cNvSpPr>
                <a:spLocks noChangeShapeType="1"/>
              </p:cNvSpPr>
              <p:nvPr/>
            </p:nvSpPr>
            <p:spPr bwMode="auto">
              <a:xfrm>
                <a:off x="328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0" name="Line 188"/>
              <p:cNvSpPr>
                <a:spLocks noChangeShapeType="1"/>
              </p:cNvSpPr>
              <p:nvPr/>
            </p:nvSpPr>
            <p:spPr bwMode="auto">
              <a:xfrm>
                <a:off x="333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1" name="Line 189"/>
              <p:cNvSpPr>
                <a:spLocks noChangeShapeType="1"/>
              </p:cNvSpPr>
              <p:nvPr/>
            </p:nvSpPr>
            <p:spPr bwMode="auto">
              <a:xfrm>
                <a:off x="339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2" name="Line 190"/>
              <p:cNvSpPr>
                <a:spLocks noChangeShapeType="1"/>
              </p:cNvSpPr>
              <p:nvPr/>
            </p:nvSpPr>
            <p:spPr bwMode="auto">
              <a:xfrm>
                <a:off x="344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3" name="Line 191"/>
              <p:cNvSpPr>
                <a:spLocks noChangeShapeType="1"/>
              </p:cNvSpPr>
              <p:nvPr/>
            </p:nvSpPr>
            <p:spPr bwMode="auto">
              <a:xfrm>
                <a:off x="350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4" name="Line 192"/>
              <p:cNvSpPr>
                <a:spLocks noChangeShapeType="1"/>
              </p:cNvSpPr>
              <p:nvPr/>
            </p:nvSpPr>
            <p:spPr bwMode="auto">
              <a:xfrm>
                <a:off x="356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5" name="Line 193"/>
              <p:cNvSpPr>
                <a:spLocks noChangeShapeType="1"/>
              </p:cNvSpPr>
              <p:nvPr/>
            </p:nvSpPr>
            <p:spPr bwMode="auto">
              <a:xfrm>
                <a:off x="361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6" name="Line 194"/>
              <p:cNvSpPr>
                <a:spLocks noChangeShapeType="1"/>
              </p:cNvSpPr>
              <p:nvPr/>
            </p:nvSpPr>
            <p:spPr bwMode="auto">
              <a:xfrm>
                <a:off x="367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7" name="Line 195"/>
              <p:cNvSpPr>
                <a:spLocks noChangeShapeType="1"/>
              </p:cNvSpPr>
              <p:nvPr/>
            </p:nvSpPr>
            <p:spPr bwMode="auto">
              <a:xfrm>
                <a:off x="372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8" name="Line 196"/>
              <p:cNvSpPr>
                <a:spLocks noChangeShapeType="1"/>
              </p:cNvSpPr>
              <p:nvPr/>
            </p:nvSpPr>
            <p:spPr bwMode="auto">
              <a:xfrm>
                <a:off x="378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29" name="Line 197"/>
              <p:cNvSpPr>
                <a:spLocks noChangeShapeType="1"/>
              </p:cNvSpPr>
              <p:nvPr/>
            </p:nvSpPr>
            <p:spPr bwMode="auto">
              <a:xfrm>
                <a:off x="384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0" name="Line 198"/>
              <p:cNvSpPr>
                <a:spLocks noChangeShapeType="1"/>
              </p:cNvSpPr>
              <p:nvPr/>
            </p:nvSpPr>
            <p:spPr bwMode="auto">
              <a:xfrm>
                <a:off x="3896"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1" name="Line 199"/>
              <p:cNvSpPr>
                <a:spLocks noChangeShapeType="1"/>
              </p:cNvSpPr>
              <p:nvPr/>
            </p:nvSpPr>
            <p:spPr bwMode="auto">
              <a:xfrm>
                <a:off x="3952"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2" name="Line 200"/>
              <p:cNvSpPr>
                <a:spLocks noChangeShapeType="1"/>
              </p:cNvSpPr>
              <p:nvPr/>
            </p:nvSpPr>
            <p:spPr bwMode="auto">
              <a:xfrm>
                <a:off x="4008"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3" name="Line 201"/>
              <p:cNvSpPr>
                <a:spLocks noChangeShapeType="1"/>
              </p:cNvSpPr>
              <p:nvPr/>
            </p:nvSpPr>
            <p:spPr bwMode="auto">
              <a:xfrm>
                <a:off x="4064"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4" name="Line 202"/>
              <p:cNvSpPr>
                <a:spLocks noChangeShapeType="1"/>
              </p:cNvSpPr>
              <p:nvPr/>
            </p:nvSpPr>
            <p:spPr bwMode="auto">
              <a:xfrm>
                <a:off x="4120" y="533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5635" name="Group 228"/>
              <p:cNvGrpSpPr>
                <a:grpSpLocks/>
              </p:cNvGrpSpPr>
              <p:nvPr/>
            </p:nvGrpSpPr>
            <p:grpSpPr bwMode="auto">
              <a:xfrm>
                <a:off x="488" y="4910"/>
                <a:ext cx="362" cy="360"/>
                <a:chOff x="461" y="5239"/>
                <a:chExt cx="362" cy="360"/>
              </a:xfrm>
            </p:grpSpPr>
            <p:sp>
              <p:nvSpPr>
                <p:cNvPr id="15636" name="Freeform 229"/>
                <p:cNvSpPr>
                  <a:spLocks/>
                </p:cNvSpPr>
                <p:nvPr/>
              </p:nvSpPr>
              <p:spPr bwMode="auto">
                <a:xfrm>
                  <a:off x="461" y="5239"/>
                  <a:ext cx="362" cy="360"/>
                </a:xfrm>
                <a:custGeom>
                  <a:avLst/>
                  <a:gdLst>
                    <a:gd name="T0" fmla="*/ 362 w 362"/>
                    <a:gd name="T1" fmla="*/ 180 h 360"/>
                    <a:gd name="T2" fmla="*/ 358 w 362"/>
                    <a:gd name="T3" fmla="*/ 216 h 360"/>
                    <a:gd name="T4" fmla="*/ 348 w 362"/>
                    <a:gd name="T5" fmla="*/ 250 h 360"/>
                    <a:gd name="T6" fmla="*/ 330 w 362"/>
                    <a:gd name="T7" fmla="*/ 280 h 360"/>
                    <a:gd name="T8" fmla="*/ 308 w 362"/>
                    <a:gd name="T9" fmla="*/ 308 h 360"/>
                    <a:gd name="T10" fmla="*/ 282 w 362"/>
                    <a:gd name="T11" fmla="*/ 330 h 360"/>
                    <a:gd name="T12" fmla="*/ 252 w 362"/>
                    <a:gd name="T13" fmla="*/ 346 h 360"/>
                    <a:gd name="T14" fmla="*/ 218 w 362"/>
                    <a:gd name="T15" fmla="*/ 356 h 360"/>
                    <a:gd name="T16" fmla="*/ 182 w 362"/>
                    <a:gd name="T17" fmla="*/ 360 h 360"/>
                    <a:gd name="T18" fmla="*/ 162 w 362"/>
                    <a:gd name="T19" fmla="*/ 360 h 360"/>
                    <a:gd name="T20" fmla="*/ 128 w 362"/>
                    <a:gd name="T21" fmla="*/ 352 h 360"/>
                    <a:gd name="T22" fmla="*/ 96 w 362"/>
                    <a:gd name="T23" fmla="*/ 338 h 360"/>
                    <a:gd name="T24" fmla="*/ 66 w 362"/>
                    <a:gd name="T25" fmla="*/ 320 h 360"/>
                    <a:gd name="T26" fmla="*/ 42 w 362"/>
                    <a:gd name="T27" fmla="*/ 294 h 360"/>
                    <a:gd name="T28" fmla="*/ 22 w 362"/>
                    <a:gd name="T29" fmla="*/ 266 h 360"/>
                    <a:gd name="T30" fmla="*/ 8 w 362"/>
                    <a:gd name="T31" fmla="*/ 234 h 360"/>
                    <a:gd name="T32" fmla="*/ 2 w 362"/>
                    <a:gd name="T33" fmla="*/ 198 h 360"/>
                    <a:gd name="T34" fmla="*/ 0 w 362"/>
                    <a:gd name="T35" fmla="*/ 180 h 360"/>
                    <a:gd name="T36" fmla="*/ 4 w 362"/>
                    <a:gd name="T37" fmla="*/ 144 h 360"/>
                    <a:gd name="T38" fmla="*/ 14 w 362"/>
                    <a:gd name="T39" fmla="*/ 110 h 360"/>
                    <a:gd name="T40" fmla="*/ 32 w 362"/>
                    <a:gd name="T41" fmla="*/ 80 h 360"/>
                    <a:gd name="T42" fmla="*/ 54 w 362"/>
                    <a:gd name="T43" fmla="*/ 52 h 360"/>
                    <a:gd name="T44" fmla="*/ 80 w 362"/>
                    <a:gd name="T45" fmla="*/ 30 h 360"/>
                    <a:gd name="T46" fmla="*/ 110 w 362"/>
                    <a:gd name="T47" fmla="*/ 14 h 360"/>
                    <a:gd name="T48" fmla="*/ 144 w 362"/>
                    <a:gd name="T49" fmla="*/ 4 h 360"/>
                    <a:gd name="T50" fmla="*/ 182 w 362"/>
                    <a:gd name="T51" fmla="*/ 0 h 360"/>
                    <a:gd name="T52" fmla="*/ 200 w 362"/>
                    <a:gd name="T53" fmla="*/ 0 h 360"/>
                    <a:gd name="T54" fmla="*/ 234 w 362"/>
                    <a:gd name="T55" fmla="*/ 8 h 360"/>
                    <a:gd name="T56" fmla="*/ 268 w 362"/>
                    <a:gd name="T57" fmla="*/ 22 h 360"/>
                    <a:gd name="T58" fmla="*/ 296 w 362"/>
                    <a:gd name="T59" fmla="*/ 40 h 360"/>
                    <a:gd name="T60" fmla="*/ 320 w 362"/>
                    <a:gd name="T61" fmla="*/ 66 h 360"/>
                    <a:gd name="T62" fmla="*/ 340 w 362"/>
                    <a:gd name="T63" fmla="*/ 94 h 360"/>
                    <a:gd name="T64" fmla="*/ 354 w 362"/>
                    <a:gd name="T65" fmla="*/ 126 h 360"/>
                    <a:gd name="T66" fmla="*/ 360 w 362"/>
                    <a:gd name="T67" fmla="*/ 162 h 360"/>
                    <a:gd name="T68" fmla="*/ 362 w 362"/>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2" h="360">
                      <a:moveTo>
                        <a:pt x="362" y="180"/>
                      </a:moveTo>
                      <a:lnTo>
                        <a:pt x="362" y="180"/>
                      </a:lnTo>
                      <a:lnTo>
                        <a:pt x="360" y="198"/>
                      </a:lnTo>
                      <a:lnTo>
                        <a:pt x="358" y="216"/>
                      </a:lnTo>
                      <a:lnTo>
                        <a:pt x="354" y="234"/>
                      </a:lnTo>
                      <a:lnTo>
                        <a:pt x="348" y="250"/>
                      </a:lnTo>
                      <a:lnTo>
                        <a:pt x="340" y="266"/>
                      </a:lnTo>
                      <a:lnTo>
                        <a:pt x="330" y="280"/>
                      </a:lnTo>
                      <a:lnTo>
                        <a:pt x="320" y="294"/>
                      </a:lnTo>
                      <a:lnTo>
                        <a:pt x="308" y="308"/>
                      </a:lnTo>
                      <a:lnTo>
                        <a:pt x="296" y="320"/>
                      </a:lnTo>
                      <a:lnTo>
                        <a:pt x="282" y="330"/>
                      </a:lnTo>
                      <a:lnTo>
                        <a:pt x="268" y="338"/>
                      </a:lnTo>
                      <a:lnTo>
                        <a:pt x="252" y="346"/>
                      </a:lnTo>
                      <a:lnTo>
                        <a:pt x="234" y="352"/>
                      </a:lnTo>
                      <a:lnTo>
                        <a:pt x="218" y="356"/>
                      </a:lnTo>
                      <a:lnTo>
                        <a:pt x="200" y="360"/>
                      </a:lnTo>
                      <a:lnTo>
                        <a:pt x="182" y="360"/>
                      </a:lnTo>
                      <a:lnTo>
                        <a:pt x="162" y="360"/>
                      </a:lnTo>
                      <a:lnTo>
                        <a:pt x="144" y="356"/>
                      </a:lnTo>
                      <a:lnTo>
                        <a:pt x="128" y="352"/>
                      </a:lnTo>
                      <a:lnTo>
                        <a:pt x="110" y="346"/>
                      </a:lnTo>
                      <a:lnTo>
                        <a:pt x="96" y="338"/>
                      </a:lnTo>
                      <a:lnTo>
                        <a:pt x="80" y="330"/>
                      </a:lnTo>
                      <a:lnTo>
                        <a:pt x="66" y="320"/>
                      </a:lnTo>
                      <a:lnTo>
                        <a:pt x="54" y="308"/>
                      </a:lnTo>
                      <a:lnTo>
                        <a:pt x="42" y="294"/>
                      </a:lnTo>
                      <a:lnTo>
                        <a:pt x="32" y="280"/>
                      </a:lnTo>
                      <a:lnTo>
                        <a:pt x="22" y="266"/>
                      </a:lnTo>
                      <a:lnTo>
                        <a:pt x="14" y="250"/>
                      </a:lnTo>
                      <a:lnTo>
                        <a:pt x="8" y="234"/>
                      </a:lnTo>
                      <a:lnTo>
                        <a:pt x="4" y="216"/>
                      </a:lnTo>
                      <a:lnTo>
                        <a:pt x="2" y="198"/>
                      </a:lnTo>
                      <a:lnTo>
                        <a:pt x="0" y="180"/>
                      </a:lnTo>
                      <a:lnTo>
                        <a:pt x="2" y="162"/>
                      </a:lnTo>
                      <a:lnTo>
                        <a:pt x="4" y="144"/>
                      </a:lnTo>
                      <a:lnTo>
                        <a:pt x="8" y="126"/>
                      </a:lnTo>
                      <a:lnTo>
                        <a:pt x="14" y="110"/>
                      </a:lnTo>
                      <a:lnTo>
                        <a:pt x="22" y="94"/>
                      </a:lnTo>
                      <a:lnTo>
                        <a:pt x="32" y="80"/>
                      </a:lnTo>
                      <a:lnTo>
                        <a:pt x="42" y="66"/>
                      </a:lnTo>
                      <a:lnTo>
                        <a:pt x="54" y="52"/>
                      </a:lnTo>
                      <a:lnTo>
                        <a:pt x="66" y="40"/>
                      </a:lnTo>
                      <a:lnTo>
                        <a:pt x="80" y="30"/>
                      </a:lnTo>
                      <a:lnTo>
                        <a:pt x="96" y="22"/>
                      </a:lnTo>
                      <a:lnTo>
                        <a:pt x="110" y="14"/>
                      </a:lnTo>
                      <a:lnTo>
                        <a:pt x="128" y="8"/>
                      </a:lnTo>
                      <a:lnTo>
                        <a:pt x="144" y="4"/>
                      </a:lnTo>
                      <a:lnTo>
                        <a:pt x="162" y="0"/>
                      </a:lnTo>
                      <a:lnTo>
                        <a:pt x="182" y="0"/>
                      </a:lnTo>
                      <a:lnTo>
                        <a:pt x="200" y="0"/>
                      </a:lnTo>
                      <a:lnTo>
                        <a:pt x="218" y="4"/>
                      </a:lnTo>
                      <a:lnTo>
                        <a:pt x="234" y="8"/>
                      </a:lnTo>
                      <a:lnTo>
                        <a:pt x="252" y="14"/>
                      </a:lnTo>
                      <a:lnTo>
                        <a:pt x="268" y="22"/>
                      </a:lnTo>
                      <a:lnTo>
                        <a:pt x="282" y="30"/>
                      </a:lnTo>
                      <a:lnTo>
                        <a:pt x="296" y="40"/>
                      </a:lnTo>
                      <a:lnTo>
                        <a:pt x="308" y="52"/>
                      </a:lnTo>
                      <a:lnTo>
                        <a:pt x="320" y="66"/>
                      </a:lnTo>
                      <a:lnTo>
                        <a:pt x="330" y="80"/>
                      </a:lnTo>
                      <a:lnTo>
                        <a:pt x="340" y="94"/>
                      </a:lnTo>
                      <a:lnTo>
                        <a:pt x="348" y="110"/>
                      </a:lnTo>
                      <a:lnTo>
                        <a:pt x="354" y="126"/>
                      </a:lnTo>
                      <a:lnTo>
                        <a:pt x="358" y="144"/>
                      </a:lnTo>
                      <a:lnTo>
                        <a:pt x="360" y="162"/>
                      </a:lnTo>
                      <a:lnTo>
                        <a:pt x="362" y="180"/>
                      </a:lnTo>
                      <a:close/>
                    </a:path>
                  </a:pathLst>
                </a:custGeom>
                <a:solidFill>
                  <a:srgbClr val="D781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37" name="Rectangle 230"/>
                <p:cNvSpPr>
                  <a:spLocks noChangeArrowheads="1"/>
                </p:cNvSpPr>
                <p:nvPr/>
              </p:nvSpPr>
              <p:spPr bwMode="auto">
                <a:xfrm>
                  <a:off x="479"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grpSp>
          <p:nvGrpSpPr>
            <p:cNvPr id="15375" name="Group 217"/>
            <p:cNvGrpSpPr>
              <a:grpSpLocks/>
            </p:cNvGrpSpPr>
            <p:nvPr/>
          </p:nvGrpSpPr>
          <p:grpSpPr bwMode="auto">
            <a:xfrm>
              <a:off x="1701" y="463"/>
              <a:ext cx="998" cy="174"/>
              <a:chOff x="1629" y="515"/>
              <a:chExt cx="998" cy="174"/>
            </a:xfrm>
          </p:grpSpPr>
          <p:sp>
            <p:nvSpPr>
              <p:cNvPr id="15495" name="Rectangle 218"/>
              <p:cNvSpPr>
                <a:spLocks noChangeArrowheads="1"/>
              </p:cNvSpPr>
              <p:nvPr/>
            </p:nvSpPr>
            <p:spPr bwMode="auto">
              <a:xfrm>
                <a:off x="162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5496" name="Rectangle 219"/>
              <p:cNvSpPr>
                <a:spLocks noChangeArrowheads="1"/>
              </p:cNvSpPr>
              <p:nvPr/>
            </p:nvSpPr>
            <p:spPr bwMode="auto">
              <a:xfrm>
                <a:off x="174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5497" name="Rectangle 220"/>
              <p:cNvSpPr>
                <a:spLocks noChangeArrowheads="1"/>
              </p:cNvSpPr>
              <p:nvPr/>
            </p:nvSpPr>
            <p:spPr bwMode="auto">
              <a:xfrm>
                <a:off x="188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15498" name="Rectangle 221"/>
              <p:cNvSpPr>
                <a:spLocks noChangeArrowheads="1"/>
              </p:cNvSpPr>
              <p:nvPr/>
            </p:nvSpPr>
            <p:spPr bwMode="auto">
              <a:xfrm>
                <a:off x="202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15499" name="Rectangle 222"/>
              <p:cNvSpPr>
                <a:spLocks noChangeArrowheads="1"/>
              </p:cNvSpPr>
              <p:nvPr/>
            </p:nvSpPr>
            <p:spPr bwMode="auto">
              <a:xfrm>
                <a:off x="216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15500" name="Rectangle 223"/>
              <p:cNvSpPr>
                <a:spLocks noChangeArrowheads="1"/>
              </p:cNvSpPr>
              <p:nvPr/>
            </p:nvSpPr>
            <p:spPr bwMode="auto">
              <a:xfrm>
                <a:off x="228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15501" name="Rectangle 224"/>
              <p:cNvSpPr>
                <a:spLocks noChangeArrowheads="1"/>
              </p:cNvSpPr>
              <p:nvPr/>
            </p:nvSpPr>
            <p:spPr bwMode="auto">
              <a:xfrm>
                <a:off x="239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15502" name="Rectangle 225"/>
              <p:cNvSpPr>
                <a:spLocks noChangeArrowheads="1"/>
              </p:cNvSpPr>
              <p:nvPr/>
            </p:nvSpPr>
            <p:spPr bwMode="auto">
              <a:xfrm>
                <a:off x="248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sp>
          <p:nvSpPr>
            <p:cNvPr id="15376" name="Text Box 269"/>
            <p:cNvSpPr txBox="1">
              <a:spLocks noChangeArrowheads="1"/>
            </p:cNvSpPr>
            <p:nvPr/>
          </p:nvSpPr>
          <p:spPr bwMode="auto">
            <a:xfrm>
              <a:off x="431" y="3811"/>
              <a:ext cx="313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15377" name="Group 423"/>
            <p:cNvGrpSpPr>
              <a:grpSpLocks/>
            </p:cNvGrpSpPr>
            <p:nvPr/>
          </p:nvGrpSpPr>
          <p:grpSpPr bwMode="auto">
            <a:xfrm>
              <a:off x="386" y="636"/>
              <a:ext cx="3742" cy="3175"/>
              <a:chOff x="386" y="647"/>
              <a:chExt cx="3742" cy="3039"/>
            </a:xfrm>
          </p:grpSpPr>
          <p:grpSp>
            <p:nvGrpSpPr>
              <p:cNvPr id="15378" name="Group 424"/>
              <p:cNvGrpSpPr>
                <a:grpSpLocks/>
              </p:cNvGrpSpPr>
              <p:nvPr/>
            </p:nvGrpSpPr>
            <p:grpSpPr bwMode="auto">
              <a:xfrm>
                <a:off x="480" y="3686"/>
                <a:ext cx="3648" cy="0"/>
                <a:chOff x="480" y="3822"/>
                <a:chExt cx="3648" cy="0"/>
              </a:xfrm>
            </p:grpSpPr>
            <p:sp>
              <p:nvSpPr>
                <p:cNvPr id="15429" name="Line 71"/>
                <p:cNvSpPr>
                  <a:spLocks noChangeShapeType="1"/>
                </p:cNvSpPr>
                <p:nvPr/>
              </p:nvSpPr>
              <p:spPr bwMode="auto">
                <a:xfrm>
                  <a:off x="4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0" name="Line 72"/>
                <p:cNvSpPr>
                  <a:spLocks noChangeShapeType="1"/>
                </p:cNvSpPr>
                <p:nvPr/>
              </p:nvSpPr>
              <p:spPr bwMode="auto">
                <a:xfrm>
                  <a:off x="5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1" name="Line 73"/>
                <p:cNvSpPr>
                  <a:spLocks noChangeShapeType="1"/>
                </p:cNvSpPr>
                <p:nvPr/>
              </p:nvSpPr>
              <p:spPr bwMode="auto">
                <a:xfrm>
                  <a:off x="5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2" name="Line 74"/>
                <p:cNvSpPr>
                  <a:spLocks noChangeShapeType="1"/>
                </p:cNvSpPr>
                <p:nvPr/>
              </p:nvSpPr>
              <p:spPr bwMode="auto">
                <a:xfrm>
                  <a:off x="6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3" name="Line 75"/>
                <p:cNvSpPr>
                  <a:spLocks noChangeShapeType="1"/>
                </p:cNvSpPr>
                <p:nvPr/>
              </p:nvSpPr>
              <p:spPr bwMode="auto">
                <a:xfrm>
                  <a:off x="7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4" name="Line 76"/>
                <p:cNvSpPr>
                  <a:spLocks noChangeShapeType="1"/>
                </p:cNvSpPr>
                <p:nvPr/>
              </p:nvSpPr>
              <p:spPr bwMode="auto">
                <a:xfrm>
                  <a:off x="7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5" name="Line 77"/>
                <p:cNvSpPr>
                  <a:spLocks noChangeShapeType="1"/>
                </p:cNvSpPr>
                <p:nvPr/>
              </p:nvSpPr>
              <p:spPr bwMode="auto">
                <a:xfrm>
                  <a:off x="8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6" name="Line 78"/>
                <p:cNvSpPr>
                  <a:spLocks noChangeShapeType="1"/>
                </p:cNvSpPr>
                <p:nvPr/>
              </p:nvSpPr>
              <p:spPr bwMode="auto">
                <a:xfrm>
                  <a:off x="8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7" name="Line 79"/>
                <p:cNvSpPr>
                  <a:spLocks noChangeShapeType="1"/>
                </p:cNvSpPr>
                <p:nvPr/>
              </p:nvSpPr>
              <p:spPr bwMode="auto">
                <a:xfrm>
                  <a:off x="9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8" name="Line 80"/>
                <p:cNvSpPr>
                  <a:spLocks noChangeShapeType="1"/>
                </p:cNvSpPr>
                <p:nvPr/>
              </p:nvSpPr>
              <p:spPr bwMode="auto">
                <a:xfrm>
                  <a:off x="9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39" name="Line 81"/>
                <p:cNvSpPr>
                  <a:spLocks noChangeShapeType="1"/>
                </p:cNvSpPr>
                <p:nvPr/>
              </p:nvSpPr>
              <p:spPr bwMode="auto">
                <a:xfrm>
                  <a:off x="10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0" name="Line 82"/>
                <p:cNvSpPr>
                  <a:spLocks noChangeShapeType="1"/>
                </p:cNvSpPr>
                <p:nvPr/>
              </p:nvSpPr>
              <p:spPr bwMode="auto">
                <a:xfrm>
                  <a:off x="10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1" name="Line 83"/>
                <p:cNvSpPr>
                  <a:spLocks noChangeShapeType="1"/>
                </p:cNvSpPr>
                <p:nvPr/>
              </p:nvSpPr>
              <p:spPr bwMode="auto">
                <a:xfrm>
                  <a:off x="11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2" name="Line 84"/>
                <p:cNvSpPr>
                  <a:spLocks noChangeShapeType="1"/>
                </p:cNvSpPr>
                <p:nvPr/>
              </p:nvSpPr>
              <p:spPr bwMode="auto">
                <a:xfrm>
                  <a:off x="12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3" name="Line 85"/>
                <p:cNvSpPr>
                  <a:spLocks noChangeShapeType="1"/>
                </p:cNvSpPr>
                <p:nvPr/>
              </p:nvSpPr>
              <p:spPr bwMode="auto">
                <a:xfrm>
                  <a:off x="12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4" name="Line 86"/>
                <p:cNvSpPr>
                  <a:spLocks noChangeShapeType="1"/>
                </p:cNvSpPr>
                <p:nvPr/>
              </p:nvSpPr>
              <p:spPr bwMode="auto">
                <a:xfrm>
                  <a:off x="13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5" name="Line 87"/>
                <p:cNvSpPr>
                  <a:spLocks noChangeShapeType="1"/>
                </p:cNvSpPr>
                <p:nvPr/>
              </p:nvSpPr>
              <p:spPr bwMode="auto">
                <a:xfrm>
                  <a:off x="13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6" name="Line 88"/>
                <p:cNvSpPr>
                  <a:spLocks noChangeShapeType="1"/>
                </p:cNvSpPr>
                <p:nvPr/>
              </p:nvSpPr>
              <p:spPr bwMode="auto">
                <a:xfrm>
                  <a:off x="14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7" name="Line 89"/>
                <p:cNvSpPr>
                  <a:spLocks noChangeShapeType="1"/>
                </p:cNvSpPr>
                <p:nvPr/>
              </p:nvSpPr>
              <p:spPr bwMode="auto">
                <a:xfrm>
                  <a:off x="14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8" name="Line 90"/>
                <p:cNvSpPr>
                  <a:spLocks noChangeShapeType="1"/>
                </p:cNvSpPr>
                <p:nvPr/>
              </p:nvSpPr>
              <p:spPr bwMode="auto">
                <a:xfrm>
                  <a:off x="15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49" name="Line 91"/>
                <p:cNvSpPr>
                  <a:spLocks noChangeShapeType="1"/>
                </p:cNvSpPr>
                <p:nvPr/>
              </p:nvSpPr>
              <p:spPr bwMode="auto">
                <a:xfrm>
                  <a:off x="16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0" name="Line 92"/>
                <p:cNvSpPr>
                  <a:spLocks noChangeShapeType="1"/>
                </p:cNvSpPr>
                <p:nvPr/>
              </p:nvSpPr>
              <p:spPr bwMode="auto">
                <a:xfrm>
                  <a:off x="16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1" name="Line 93"/>
                <p:cNvSpPr>
                  <a:spLocks noChangeShapeType="1"/>
                </p:cNvSpPr>
                <p:nvPr/>
              </p:nvSpPr>
              <p:spPr bwMode="auto">
                <a:xfrm>
                  <a:off x="17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2" name="Line 94"/>
                <p:cNvSpPr>
                  <a:spLocks noChangeShapeType="1"/>
                </p:cNvSpPr>
                <p:nvPr/>
              </p:nvSpPr>
              <p:spPr bwMode="auto">
                <a:xfrm>
                  <a:off x="17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3" name="Line 95"/>
                <p:cNvSpPr>
                  <a:spLocks noChangeShapeType="1"/>
                </p:cNvSpPr>
                <p:nvPr/>
              </p:nvSpPr>
              <p:spPr bwMode="auto">
                <a:xfrm>
                  <a:off x="18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4" name="Line 96"/>
                <p:cNvSpPr>
                  <a:spLocks noChangeShapeType="1"/>
                </p:cNvSpPr>
                <p:nvPr/>
              </p:nvSpPr>
              <p:spPr bwMode="auto">
                <a:xfrm>
                  <a:off x="18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5" name="Line 97"/>
                <p:cNvSpPr>
                  <a:spLocks noChangeShapeType="1"/>
                </p:cNvSpPr>
                <p:nvPr/>
              </p:nvSpPr>
              <p:spPr bwMode="auto">
                <a:xfrm>
                  <a:off x="19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6" name="Line 98"/>
                <p:cNvSpPr>
                  <a:spLocks noChangeShapeType="1"/>
                </p:cNvSpPr>
                <p:nvPr/>
              </p:nvSpPr>
              <p:spPr bwMode="auto">
                <a:xfrm>
                  <a:off x="19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7" name="Line 99"/>
                <p:cNvSpPr>
                  <a:spLocks noChangeShapeType="1"/>
                </p:cNvSpPr>
                <p:nvPr/>
              </p:nvSpPr>
              <p:spPr bwMode="auto">
                <a:xfrm>
                  <a:off x="20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8" name="Line 100"/>
                <p:cNvSpPr>
                  <a:spLocks noChangeShapeType="1"/>
                </p:cNvSpPr>
                <p:nvPr/>
              </p:nvSpPr>
              <p:spPr bwMode="auto">
                <a:xfrm>
                  <a:off x="21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59" name="Line 101"/>
                <p:cNvSpPr>
                  <a:spLocks noChangeShapeType="1"/>
                </p:cNvSpPr>
                <p:nvPr/>
              </p:nvSpPr>
              <p:spPr bwMode="auto">
                <a:xfrm>
                  <a:off x="21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0" name="Line 102"/>
                <p:cNvSpPr>
                  <a:spLocks noChangeShapeType="1"/>
                </p:cNvSpPr>
                <p:nvPr/>
              </p:nvSpPr>
              <p:spPr bwMode="auto">
                <a:xfrm>
                  <a:off x="22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1" name="Line 103"/>
                <p:cNvSpPr>
                  <a:spLocks noChangeShapeType="1"/>
                </p:cNvSpPr>
                <p:nvPr/>
              </p:nvSpPr>
              <p:spPr bwMode="auto">
                <a:xfrm>
                  <a:off x="22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2" name="Line 104"/>
                <p:cNvSpPr>
                  <a:spLocks noChangeShapeType="1"/>
                </p:cNvSpPr>
                <p:nvPr/>
              </p:nvSpPr>
              <p:spPr bwMode="auto">
                <a:xfrm>
                  <a:off x="23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3" name="Line 105"/>
                <p:cNvSpPr>
                  <a:spLocks noChangeShapeType="1"/>
                </p:cNvSpPr>
                <p:nvPr/>
              </p:nvSpPr>
              <p:spPr bwMode="auto">
                <a:xfrm>
                  <a:off x="23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4" name="Line 106"/>
                <p:cNvSpPr>
                  <a:spLocks noChangeShapeType="1"/>
                </p:cNvSpPr>
                <p:nvPr/>
              </p:nvSpPr>
              <p:spPr bwMode="auto">
                <a:xfrm>
                  <a:off x="24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5" name="Line 107"/>
                <p:cNvSpPr>
                  <a:spLocks noChangeShapeType="1"/>
                </p:cNvSpPr>
                <p:nvPr/>
              </p:nvSpPr>
              <p:spPr bwMode="auto">
                <a:xfrm>
                  <a:off x="24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6" name="Line 108"/>
                <p:cNvSpPr>
                  <a:spLocks noChangeShapeType="1"/>
                </p:cNvSpPr>
                <p:nvPr/>
              </p:nvSpPr>
              <p:spPr bwMode="auto">
                <a:xfrm>
                  <a:off x="25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7" name="Line 109"/>
                <p:cNvSpPr>
                  <a:spLocks noChangeShapeType="1"/>
                </p:cNvSpPr>
                <p:nvPr/>
              </p:nvSpPr>
              <p:spPr bwMode="auto">
                <a:xfrm>
                  <a:off x="26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8" name="Line 110"/>
                <p:cNvSpPr>
                  <a:spLocks noChangeShapeType="1"/>
                </p:cNvSpPr>
                <p:nvPr/>
              </p:nvSpPr>
              <p:spPr bwMode="auto">
                <a:xfrm>
                  <a:off x="26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69" name="Line 111"/>
                <p:cNvSpPr>
                  <a:spLocks noChangeShapeType="1"/>
                </p:cNvSpPr>
                <p:nvPr/>
              </p:nvSpPr>
              <p:spPr bwMode="auto">
                <a:xfrm>
                  <a:off x="27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0" name="Line 112"/>
                <p:cNvSpPr>
                  <a:spLocks noChangeShapeType="1"/>
                </p:cNvSpPr>
                <p:nvPr/>
              </p:nvSpPr>
              <p:spPr bwMode="auto">
                <a:xfrm>
                  <a:off x="27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1" name="Line 113"/>
                <p:cNvSpPr>
                  <a:spLocks noChangeShapeType="1"/>
                </p:cNvSpPr>
                <p:nvPr/>
              </p:nvSpPr>
              <p:spPr bwMode="auto">
                <a:xfrm>
                  <a:off x="28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2" name="Line 114"/>
                <p:cNvSpPr>
                  <a:spLocks noChangeShapeType="1"/>
                </p:cNvSpPr>
                <p:nvPr/>
              </p:nvSpPr>
              <p:spPr bwMode="auto">
                <a:xfrm>
                  <a:off x="28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3" name="Line 115"/>
                <p:cNvSpPr>
                  <a:spLocks noChangeShapeType="1"/>
                </p:cNvSpPr>
                <p:nvPr/>
              </p:nvSpPr>
              <p:spPr bwMode="auto">
                <a:xfrm>
                  <a:off x="29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4" name="Line 116"/>
                <p:cNvSpPr>
                  <a:spLocks noChangeShapeType="1"/>
                </p:cNvSpPr>
                <p:nvPr/>
              </p:nvSpPr>
              <p:spPr bwMode="auto">
                <a:xfrm>
                  <a:off x="30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5" name="Line 117"/>
                <p:cNvSpPr>
                  <a:spLocks noChangeShapeType="1"/>
                </p:cNvSpPr>
                <p:nvPr/>
              </p:nvSpPr>
              <p:spPr bwMode="auto">
                <a:xfrm>
                  <a:off x="30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6" name="Line 118"/>
                <p:cNvSpPr>
                  <a:spLocks noChangeShapeType="1"/>
                </p:cNvSpPr>
                <p:nvPr/>
              </p:nvSpPr>
              <p:spPr bwMode="auto">
                <a:xfrm>
                  <a:off x="31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7" name="Line 119"/>
                <p:cNvSpPr>
                  <a:spLocks noChangeShapeType="1"/>
                </p:cNvSpPr>
                <p:nvPr/>
              </p:nvSpPr>
              <p:spPr bwMode="auto">
                <a:xfrm>
                  <a:off x="31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8" name="Line 120"/>
                <p:cNvSpPr>
                  <a:spLocks noChangeShapeType="1"/>
                </p:cNvSpPr>
                <p:nvPr/>
              </p:nvSpPr>
              <p:spPr bwMode="auto">
                <a:xfrm>
                  <a:off x="32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79" name="Line 121"/>
                <p:cNvSpPr>
                  <a:spLocks noChangeShapeType="1"/>
                </p:cNvSpPr>
                <p:nvPr/>
              </p:nvSpPr>
              <p:spPr bwMode="auto">
                <a:xfrm>
                  <a:off x="32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0" name="Line 122"/>
                <p:cNvSpPr>
                  <a:spLocks noChangeShapeType="1"/>
                </p:cNvSpPr>
                <p:nvPr/>
              </p:nvSpPr>
              <p:spPr bwMode="auto">
                <a:xfrm>
                  <a:off x="33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1" name="Line 123"/>
                <p:cNvSpPr>
                  <a:spLocks noChangeShapeType="1"/>
                </p:cNvSpPr>
                <p:nvPr/>
              </p:nvSpPr>
              <p:spPr bwMode="auto">
                <a:xfrm>
                  <a:off x="33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2" name="Line 124"/>
                <p:cNvSpPr>
                  <a:spLocks noChangeShapeType="1"/>
                </p:cNvSpPr>
                <p:nvPr/>
              </p:nvSpPr>
              <p:spPr bwMode="auto">
                <a:xfrm>
                  <a:off x="34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3" name="Line 125"/>
                <p:cNvSpPr>
                  <a:spLocks noChangeShapeType="1"/>
                </p:cNvSpPr>
                <p:nvPr/>
              </p:nvSpPr>
              <p:spPr bwMode="auto">
                <a:xfrm>
                  <a:off x="35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4" name="Line 126"/>
                <p:cNvSpPr>
                  <a:spLocks noChangeShapeType="1"/>
                </p:cNvSpPr>
                <p:nvPr/>
              </p:nvSpPr>
              <p:spPr bwMode="auto">
                <a:xfrm>
                  <a:off x="35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5" name="Line 127"/>
                <p:cNvSpPr>
                  <a:spLocks noChangeShapeType="1"/>
                </p:cNvSpPr>
                <p:nvPr/>
              </p:nvSpPr>
              <p:spPr bwMode="auto">
                <a:xfrm>
                  <a:off x="36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6" name="Line 128"/>
                <p:cNvSpPr>
                  <a:spLocks noChangeShapeType="1"/>
                </p:cNvSpPr>
                <p:nvPr/>
              </p:nvSpPr>
              <p:spPr bwMode="auto">
                <a:xfrm>
                  <a:off x="36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7" name="Line 129"/>
                <p:cNvSpPr>
                  <a:spLocks noChangeShapeType="1"/>
                </p:cNvSpPr>
                <p:nvPr/>
              </p:nvSpPr>
              <p:spPr bwMode="auto">
                <a:xfrm>
                  <a:off x="37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8" name="Line 130"/>
                <p:cNvSpPr>
                  <a:spLocks noChangeShapeType="1"/>
                </p:cNvSpPr>
                <p:nvPr/>
              </p:nvSpPr>
              <p:spPr bwMode="auto">
                <a:xfrm>
                  <a:off x="37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89" name="Line 131"/>
                <p:cNvSpPr>
                  <a:spLocks noChangeShapeType="1"/>
                </p:cNvSpPr>
                <p:nvPr/>
              </p:nvSpPr>
              <p:spPr bwMode="auto">
                <a:xfrm>
                  <a:off x="38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90" name="Line 132"/>
                <p:cNvSpPr>
                  <a:spLocks noChangeShapeType="1"/>
                </p:cNvSpPr>
                <p:nvPr/>
              </p:nvSpPr>
              <p:spPr bwMode="auto">
                <a:xfrm>
                  <a:off x="38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91" name="Line 133"/>
                <p:cNvSpPr>
                  <a:spLocks noChangeShapeType="1"/>
                </p:cNvSpPr>
                <p:nvPr/>
              </p:nvSpPr>
              <p:spPr bwMode="auto">
                <a:xfrm>
                  <a:off x="39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92" name="Line 134"/>
                <p:cNvSpPr>
                  <a:spLocks noChangeShapeType="1"/>
                </p:cNvSpPr>
                <p:nvPr/>
              </p:nvSpPr>
              <p:spPr bwMode="auto">
                <a:xfrm>
                  <a:off x="40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93" name="Line 135"/>
                <p:cNvSpPr>
                  <a:spLocks noChangeShapeType="1"/>
                </p:cNvSpPr>
                <p:nvPr/>
              </p:nvSpPr>
              <p:spPr bwMode="auto">
                <a:xfrm>
                  <a:off x="40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94" name="Line 136"/>
                <p:cNvSpPr>
                  <a:spLocks noChangeShapeType="1"/>
                </p:cNvSpPr>
                <p:nvPr/>
              </p:nvSpPr>
              <p:spPr bwMode="auto">
                <a:xfrm>
                  <a:off x="41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5379" name="Rectangle 204"/>
              <p:cNvSpPr>
                <a:spLocks noChangeArrowheads="1"/>
              </p:cNvSpPr>
              <p:nvPr/>
            </p:nvSpPr>
            <p:spPr bwMode="auto">
              <a:xfrm>
                <a:off x="486" y="647"/>
                <a:ext cx="3488" cy="2880"/>
              </a:xfrm>
              <a:prstGeom prst="rect">
                <a:avLst/>
              </a:prstGeom>
              <a:solidFill>
                <a:srgbClr val="0098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5380" name="Text Box 267"/>
              <p:cNvSpPr txBox="1">
                <a:spLocks noChangeArrowheads="1"/>
              </p:cNvSpPr>
              <p:nvPr/>
            </p:nvSpPr>
            <p:spPr bwMode="auto">
              <a:xfrm>
                <a:off x="987" y="1508"/>
                <a:ext cx="12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2400" b="1">
                  <a:solidFill>
                    <a:schemeClr val="bg1"/>
                  </a:solidFill>
                  <a:latin typeface="Meiryo UI" panose="020B0604030504040204" pitchFamily="50" charset="-128"/>
                  <a:ea typeface="Meiryo UI" panose="020B0604030504040204" pitchFamily="50" charset="-128"/>
                </a:endParaRPr>
              </a:p>
            </p:txBody>
          </p:sp>
          <p:grpSp>
            <p:nvGrpSpPr>
              <p:cNvPr id="15381" name="Group 493"/>
              <p:cNvGrpSpPr>
                <a:grpSpLocks/>
              </p:cNvGrpSpPr>
              <p:nvPr/>
            </p:nvGrpSpPr>
            <p:grpSpPr bwMode="auto">
              <a:xfrm>
                <a:off x="386" y="2869"/>
                <a:ext cx="3672" cy="708"/>
                <a:chOff x="382" y="2139"/>
                <a:chExt cx="3672" cy="708"/>
              </a:xfrm>
            </p:grpSpPr>
            <p:grpSp>
              <p:nvGrpSpPr>
                <p:cNvPr id="15382" name="Group 205"/>
                <p:cNvGrpSpPr>
                  <a:grpSpLocks/>
                </p:cNvGrpSpPr>
                <p:nvPr/>
              </p:nvGrpSpPr>
              <p:grpSpPr bwMode="auto">
                <a:xfrm>
                  <a:off x="382" y="2591"/>
                  <a:ext cx="3672" cy="256"/>
                  <a:chOff x="359" y="2591"/>
                  <a:chExt cx="3672" cy="256"/>
                </a:xfrm>
              </p:grpSpPr>
              <p:sp>
                <p:nvSpPr>
                  <p:cNvPr id="15418" name="Freeform 206"/>
                  <p:cNvSpPr>
                    <a:spLocks/>
                  </p:cNvSpPr>
                  <p:nvPr/>
                </p:nvSpPr>
                <p:spPr bwMode="auto">
                  <a:xfrm>
                    <a:off x="56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2 w 344"/>
                      <a:gd name="T13" fmla="*/ 0 h 72"/>
                      <a:gd name="T14" fmla="*/ 22 w 344"/>
                      <a:gd name="T15" fmla="*/ 0 h 72"/>
                      <a:gd name="T16" fmla="*/ 14 w 344"/>
                      <a:gd name="T17" fmla="*/ 2 h 72"/>
                      <a:gd name="T18" fmla="*/ 6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2" y="0"/>
                        </a:lnTo>
                        <a:lnTo>
                          <a:pt x="14" y="2"/>
                        </a:lnTo>
                        <a:lnTo>
                          <a:pt x="6"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9" name="Freeform 207"/>
                  <p:cNvSpPr>
                    <a:spLocks/>
                  </p:cNvSpPr>
                  <p:nvPr/>
                </p:nvSpPr>
                <p:spPr bwMode="auto">
                  <a:xfrm>
                    <a:off x="561" y="2677"/>
                    <a:ext cx="344" cy="98"/>
                  </a:xfrm>
                  <a:custGeom>
                    <a:avLst/>
                    <a:gdLst>
                      <a:gd name="T0" fmla="*/ 0 w 344"/>
                      <a:gd name="T1" fmla="*/ 0 h 98"/>
                      <a:gd name="T2" fmla="*/ 0 w 344"/>
                      <a:gd name="T3" fmla="*/ 74 h 98"/>
                      <a:gd name="T4" fmla="*/ 0 w 344"/>
                      <a:gd name="T5" fmla="*/ 74 h 98"/>
                      <a:gd name="T6" fmla="*/ 2 w 344"/>
                      <a:gd name="T7" fmla="*/ 84 h 98"/>
                      <a:gd name="T8" fmla="*/ 6 w 344"/>
                      <a:gd name="T9" fmla="*/ 90 h 98"/>
                      <a:gd name="T10" fmla="*/ 14 w 344"/>
                      <a:gd name="T11" fmla="*/ 96 h 98"/>
                      <a:gd name="T12" fmla="*/ 22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6" y="90"/>
                        </a:lnTo>
                        <a:lnTo>
                          <a:pt x="14" y="96"/>
                        </a:lnTo>
                        <a:lnTo>
                          <a:pt x="22"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0" name="Freeform 208"/>
                  <p:cNvSpPr>
                    <a:spLocks/>
                  </p:cNvSpPr>
                  <p:nvPr/>
                </p:nvSpPr>
                <p:spPr bwMode="auto">
                  <a:xfrm>
                    <a:off x="583" y="2635"/>
                    <a:ext cx="26" cy="26"/>
                  </a:xfrm>
                  <a:custGeom>
                    <a:avLst/>
                    <a:gdLst>
                      <a:gd name="T0" fmla="*/ 26 w 26"/>
                      <a:gd name="T1" fmla="*/ 12 h 26"/>
                      <a:gd name="T2" fmla="*/ 26 w 26"/>
                      <a:gd name="T3" fmla="*/ 12 h 26"/>
                      <a:gd name="T4" fmla="*/ 24 w 26"/>
                      <a:gd name="T5" fmla="*/ 18 h 26"/>
                      <a:gd name="T6" fmla="*/ 22 w 26"/>
                      <a:gd name="T7" fmla="*/ 22 h 26"/>
                      <a:gd name="T8" fmla="*/ 18 w 26"/>
                      <a:gd name="T9" fmla="*/ 24 h 26"/>
                      <a:gd name="T10" fmla="*/ 12 w 26"/>
                      <a:gd name="T11" fmla="*/ 26 h 26"/>
                      <a:gd name="T12" fmla="*/ 12 w 26"/>
                      <a:gd name="T13" fmla="*/ 26 h 26"/>
                      <a:gd name="T14" fmla="*/ 8 w 26"/>
                      <a:gd name="T15" fmla="*/ 24 h 26"/>
                      <a:gd name="T16" fmla="*/ 4 w 26"/>
                      <a:gd name="T17" fmla="*/ 22 h 26"/>
                      <a:gd name="T18" fmla="*/ 2 w 26"/>
                      <a:gd name="T19" fmla="*/ 18 h 26"/>
                      <a:gd name="T20" fmla="*/ 0 w 26"/>
                      <a:gd name="T21" fmla="*/ 12 h 26"/>
                      <a:gd name="T22" fmla="*/ 0 w 26"/>
                      <a:gd name="T23" fmla="*/ 12 h 26"/>
                      <a:gd name="T24" fmla="*/ 2 w 26"/>
                      <a:gd name="T25" fmla="*/ 8 h 26"/>
                      <a:gd name="T26" fmla="*/ 4 w 26"/>
                      <a:gd name="T27" fmla="*/ 4 h 26"/>
                      <a:gd name="T28" fmla="*/ 8 w 26"/>
                      <a:gd name="T29" fmla="*/ 2 h 26"/>
                      <a:gd name="T30" fmla="*/ 12 w 26"/>
                      <a:gd name="T31" fmla="*/ 0 h 26"/>
                      <a:gd name="T32" fmla="*/ 12 w 26"/>
                      <a:gd name="T33" fmla="*/ 0 h 26"/>
                      <a:gd name="T34" fmla="*/ 18 w 26"/>
                      <a:gd name="T35" fmla="*/ 2 h 26"/>
                      <a:gd name="T36" fmla="*/ 22 w 26"/>
                      <a:gd name="T37" fmla="*/ 4 h 26"/>
                      <a:gd name="T38" fmla="*/ 24 w 26"/>
                      <a:gd name="T39" fmla="*/ 8 h 26"/>
                      <a:gd name="T40" fmla="*/ 26 w 26"/>
                      <a:gd name="T41" fmla="*/ 12 h 26"/>
                      <a:gd name="T42" fmla="*/ 26 w 26"/>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26" y="12"/>
                        </a:moveTo>
                        <a:lnTo>
                          <a:pt x="26"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1" name="Freeform 209"/>
                  <p:cNvSpPr>
                    <a:spLocks/>
                  </p:cNvSpPr>
                  <p:nvPr/>
                </p:nvSpPr>
                <p:spPr bwMode="auto">
                  <a:xfrm>
                    <a:off x="655" y="2635"/>
                    <a:ext cx="24" cy="26"/>
                  </a:xfrm>
                  <a:custGeom>
                    <a:avLst/>
                    <a:gdLst>
                      <a:gd name="T0" fmla="*/ 24 w 24"/>
                      <a:gd name="T1" fmla="*/ 12 h 26"/>
                      <a:gd name="T2" fmla="*/ 24 w 24"/>
                      <a:gd name="T3" fmla="*/ 12 h 26"/>
                      <a:gd name="T4" fmla="*/ 22 w 24"/>
                      <a:gd name="T5" fmla="*/ 18 h 26"/>
                      <a:gd name="T6" fmla="*/ 20 w 24"/>
                      <a:gd name="T7" fmla="*/ 22 h 26"/>
                      <a:gd name="T8" fmla="*/ 16 w 24"/>
                      <a:gd name="T9" fmla="*/ 24 h 26"/>
                      <a:gd name="T10" fmla="*/ 12 w 24"/>
                      <a:gd name="T11" fmla="*/ 26 h 26"/>
                      <a:gd name="T12" fmla="*/ 12 w 24"/>
                      <a:gd name="T13" fmla="*/ 26 h 26"/>
                      <a:gd name="T14" fmla="*/ 6 w 24"/>
                      <a:gd name="T15" fmla="*/ 24 h 26"/>
                      <a:gd name="T16" fmla="*/ 2 w 24"/>
                      <a:gd name="T17" fmla="*/ 22 h 26"/>
                      <a:gd name="T18" fmla="*/ 0 w 24"/>
                      <a:gd name="T19" fmla="*/ 18 h 26"/>
                      <a:gd name="T20" fmla="*/ 0 w 24"/>
                      <a:gd name="T21" fmla="*/ 12 h 26"/>
                      <a:gd name="T22" fmla="*/ 0 w 24"/>
                      <a:gd name="T23" fmla="*/ 12 h 26"/>
                      <a:gd name="T24" fmla="*/ 0 w 24"/>
                      <a:gd name="T25" fmla="*/ 8 h 26"/>
                      <a:gd name="T26" fmla="*/ 2 w 24"/>
                      <a:gd name="T27" fmla="*/ 4 h 26"/>
                      <a:gd name="T28" fmla="*/ 6 w 24"/>
                      <a:gd name="T29" fmla="*/ 2 h 26"/>
                      <a:gd name="T30" fmla="*/ 12 w 24"/>
                      <a:gd name="T31" fmla="*/ 0 h 26"/>
                      <a:gd name="T32" fmla="*/ 12 w 24"/>
                      <a:gd name="T33" fmla="*/ 0 h 26"/>
                      <a:gd name="T34" fmla="*/ 16 w 24"/>
                      <a:gd name="T35" fmla="*/ 2 h 26"/>
                      <a:gd name="T36" fmla="*/ 20 w 24"/>
                      <a:gd name="T37" fmla="*/ 4 h 26"/>
                      <a:gd name="T38" fmla="*/ 22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2" y="18"/>
                        </a:lnTo>
                        <a:lnTo>
                          <a:pt x="20" y="22"/>
                        </a:lnTo>
                        <a:lnTo>
                          <a:pt x="16" y="24"/>
                        </a:lnTo>
                        <a:lnTo>
                          <a:pt x="12" y="26"/>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2" name="Freeform 210"/>
                  <p:cNvSpPr>
                    <a:spLocks/>
                  </p:cNvSpPr>
                  <p:nvPr/>
                </p:nvSpPr>
                <p:spPr bwMode="auto">
                  <a:xfrm>
                    <a:off x="779" y="2635"/>
                    <a:ext cx="24" cy="26"/>
                  </a:xfrm>
                  <a:custGeom>
                    <a:avLst/>
                    <a:gdLst>
                      <a:gd name="T0" fmla="*/ 24 w 24"/>
                      <a:gd name="T1" fmla="*/ 12 h 26"/>
                      <a:gd name="T2" fmla="*/ 24 w 24"/>
                      <a:gd name="T3" fmla="*/ 12 h 26"/>
                      <a:gd name="T4" fmla="*/ 24 w 24"/>
                      <a:gd name="T5" fmla="*/ 18 h 26"/>
                      <a:gd name="T6" fmla="*/ 22 w 24"/>
                      <a:gd name="T7" fmla="*/ 22 h 26"/>
                      <a:gd name="T8" fmla="*/ 18 w 24"/>
                      <a:gd name="T9" fmla="*/ 24 h 26"/>
                      <a:gd name="T10" fmla="*/ 12 w 24"/>
                      <a:gd name="T11" fmla="*/ 26 h 26"/>
                      <a:gd name="T12" fmla="*/ 12 w 24"/>
                      <a:gd name="T13" fmla="*/ 26 h 26"/>
                      <a:gd name="T14" fmla="*/ 8 w 24"/>
                      <a:gd name="T15" fmla="*/ 24 h 26"/>
                      <a:gd name="T16" fmla="*/ 4 w 24"/>
                      <a:gd name="T17" fmla="*/ 22 h 26"/>
                      <a:gd name="T18" fmla="*/ 2 w 24"/>
                      <a:gd name="T19" fmla="*/ 18 h 26"/>
                      <a:gd name="T20" fmla="*/ 0 w 24"/>
                      <a:gd name="T21" fmla="*/ 12 h 26"/>
                      <a:gd name="T22" fmla="*/ 0 w 24"/>
                      <a:gd name="T23" fmla="*/ 12 h 26"/>
                      <a:gd name="T24" fmla="*/ 2 w 24"/>
                      <a:gd name="T25" fmla="*/ 8 h 26"/>
                      <a:gd name="T26" fmla="*/ 4 w 24"/>
                      <a:gd name="T27" fmla="*/ 4 h 26"/>
                      <a:gd name="T28" fmla="*/ 8 w 24"/>
                      <a:gd name="T29" fmla="*/ 2 h 26"/>
                      <a:gd name="T30" fmla="*/ 12 w 24"/>
                      <a:gd name="T31" fmla="*/ 0 h 26"/>
                      <a:gd name="T32" fmla="*/ 12 w 24"/>
                      <a:gd name="T33" fmla="*/ 0 h 26"/>
                      <a:gd name="T34" fmla="*/ 18 w 24"/>
                      <a:gd name="T35" fmla="*/ 2 h 26"/>
                      <a:gd name="T36" fmla="*/ 22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3" name="Freeform 211"/>
                  <p:cNvSpPr>
                    <a:spLocks/>
                  </p:cNvSpPr>
                  <p:nvPr/>
                </p:nvSpPr>
                <p:spPr bwMode="auto">
                  <a:xfrm>
                    <a:off x="851" y="2635"/>
                    <a:ext cx="24" cy="26"/>
                  </a:xfrm>
                  <a:custGeom>
                    <a:avLst/>
                    <a:gdLst>
                      <a:gd name="T0" fmla="*/ 24 w 24"/>
                      <a:gd name="T1" fmla="*/ 12 h 26"/>
                      <a:gd name="T2" fmla="*/ 24 w 24"/>
                      <a:gd name="T3" fmla="*/ 12 h 26"/>
                      <a:gd name="T4" fmla="*/ 24 w 24"/>
                      <a:gd name="T5" fmla="*/ 18 h 26"/>
                      <a:gd name="T6" fmla="*/ 20 w 24"/>
                      <a:gd name="T7" fmla="*/ 22 h 26"/>
                      <a:gd name="T8" fmla="*/ 16 w 24"/>
                      <a:gd name="T9" fmla="*/ 24 h 26"/>
                      <a:gd name="T10" fmla="*/ 12 w 24"/>
                      <a:gd name="T11" fmla="*/ 26 h 26"/>
                      <a:gd name="T12" fmla="*/ 12 w 24"/>
                      <a:gd name="T13" fmla="*/ 26 h 26"/>
                      <a:gd name="T14" fmla="*/ 8 w 24"/>
                      <a:gd name="T15" fmla="*/ 24 h 26"/>
                      <a:gd name="T16" fmla="*/ 4 w 24"/>
                      <a:gd name="T17" fmla="*/ 22 h 26"/>
                      <a:gd name="T18" fmla="*/ 0 w 24"/>
                      <a:gd name="T19" fmla="*/ 18 h 26"/>
                      <a:gd name="T20" fmla="*/ 0 w 24"/>
                      <a:gd name="T21" fmla="*/ 12 h 26"/>
                      <a:gd name="T22" fmla="*/ 0 w 24"/>
                      <a:gd name="T23" fmla="*/ 12 h 26"/>
                      <a:gd name="T24" fmla="*/ 0 w 24"/>
                      <a:gd name="T25" fmla="*/ 8 h 26"/>
                      <a:gd name="T26" fmla="*/ 4 w 24"/>
                      <a:gd name="T27" fmla="*/ 4 h 26"/>
                      <a:gd name="T28" fmla="*/ 8 w 24"/>
                      <a:gd name="T29" fmla="*/ 2 h 26"/>
                      <a:gd name="T30" fmla="*/ 12 w 24"/>
                      <a:gd name="T31" fmla="*/ 0 h 26"/>
                      <a:gd name="T32" fmla="*/ 12 w 24"/>
                      <a:gd name="T33" fmla="*/ 0 h 26"/>
                      <a:gd name="T34" fmla="*/ 16 w 24"/>
                      <a:gd name="T35" fmla="*/ 2 h 26"/>
                      <a:gd name="T36" fmla="*/ 20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0" y="22"/>
                        </a:lnTo>
                        <a:lnTo>
                          <a:pt x="16" y="24"/>
                        </a:lnTo>
                        <a:lnTo>
                          <a:pt x="12" y="26"/>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4" name="Rectangle 212"/>
                  <p:cNvSpPr>
                    <a:spLocks noChangeArrowheads="1"/>
                  </p:cNvSpPr>
                  <p:nvPr/>
                </p:nvSpPr>
                <p:spPr bwMode="auto">
                  <a:xfrm>
                    <a:off x="71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5425" name="Freeform 213"/>
                  <p:cNvSpPr>
                    <a:spLocks/>
                  </p:cNvSpPr>
                  <p:nvPr/>
                </p:nvSpPr>
                <p:spPr bwMode="auto">
                  <a:xfrm>
                    <a:off x="955"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6" name="Freeform 214"/>
                  <p:cNvSpPr>
                    <a:spLocks/>
                  </p:cNvSpPr>
                  <p:nvPr/>
                </p:nvSpPr>
                <p:spPr bwMode="auto">
                  <a:xfrm>
                    <a:off x="1227"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7" name="Freeform 215"/>
                  <p:cNvSpPr>
                    <a:spLocks/>
                  </p:cNvSpPr>
                  <p:nvPr/>
                </p:nvSpPr>
                <p:spPr bwMode="auto">
                  <a:xfrm>
                    <a:off x="1499"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28" name="Rectangle 216"/>
                  <p:cNvSpPr>
                    <a:spLocks noChangeArrowheads="1"/>
                  </p:cNvSpPr>
                  <p:nvPr/>
                </p:nvSpPr>
                <p:spPr bwMode="auto">
                  <a:xfrm>
                    <a:off x="35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15383" name="Group 231"/>
                <p:cNvGrpSpPr>
                  <a:grpSpLocks/>
                </p:cNvGrpSpPr>
                <p:nvPr/>
              </p:nvGrpSpPr>
              <p:grpSpPr bwMode="auto">
                <a:xfrm>
                  <a:off x="3360" y="2139"/>
                  <a:ext cx="654" cy="684"/>
                  <a:chOff x="3337" y="2139"/>
                  <a:chExt cx="654" cy="684"/>
                </a:xfrm>
              </p:grpSpPr>
              <p:sp>
                <p:nvSpPr>
                  <p:cNvPr id="15384" name="Freeform 232"/>
                  <p:cNvSpPr>
                    <a:spLocks noEditPoints="1"/>
                  </p:cNvSpPr>
                  <p:nvPr/>
                </p:nvSpPr>
                <p:spPr bwMode="auto">
                  <a:xfrm>
                    <a:off x="3337" y="2139"/>
                    <a:ext cx="548" cy="684"/>
                  </a:xfrm>
                  <a:custGeom>
                    <a:avLst/>
                    <a:gdLst>
                      <a:gd name="T0" fmla="*/ 528 w 548"/>
                      <a:gd name="T1" fmla="*/ 196 h 684"/>
                      <a:gd name="T2" fmla="*/ 528 w 548"/>
                      <a:gd name="T3" fmla="*/ 178 h 684"/>
                      <a:gd name="T4" fmla="*/ 458 w 548"/>
                      <a:gd name="T5" fmla="*/ 220 h 684"/>
                      <a:gd name="T6" fmla="*/ 454 w 548"/>
                      <a:gd name="T7" fmla="*/ 150 h 684"/>
                      <a:gd name="T8" fmla="*/ 426 w 548"/>
                      <a:gd name="T9" fmla="*/ 128 h 684"/>
                      <a:gd name="T10" fmla="*/ 374 w 548"/>
                      <a:gd name="T11" fmla="*/ 120 h 684"/>
                      <a:gd name="T12" fmla="*/ 310 w 548"/>
                      <a:gd name="T13" fmla="*/ 50 h 684"/>
                      <a:gd name="T14" fmla="*/ 332 w 548"/>
                      <a:gd name="T15" fmla="*/ 18 h 684"/>
                      <a:gd name="T16" fmla="*/ 306 w 548"/>
                      <a:gd name="T17" fmla="*/ 2 h 684"/>
                      <a:gd name="T18" fmla="*/ 264 w 548"/>
                      <a:gd name="T19" fmla="*/ 0 h 684"/>
                      <a:gd name="T20" fmla="*/ 238 w 548"/>
                      <a:gd name="T21" fmla="*/ 18 h 684"/>
                      <a:gd name="T22" fmla="*/ 222 w 548"/>
                      <a:gd name="T23" fmla="*/ 62 h 684"/>
                      <a:gd name="T24" fmla="*/ 150 w 548"/>
                      <a:gd name="T25" fmla="*/ 146 h 684"/>
                      <a:gd name="T26" fmla="*/ 88 w 548"/>
                      <a:gd name="T27" fmla="*/ 110 h 684"/>
                      <a:gd name="T28" fmla="*/ 80 w 548"/>
                      <a:gd name="T29" fmla="*/ 168 h 684"/>
                      <a:gd name="T30" fmla="*/ 64 w 548"/>
                      <a:gd name="T31" fmla="*/ 244 h 684"/>
                      <a:gd name="T32" fmla="*/ 14 w 548"/>
                      <a:gd name="T33" fmla="*/ 200 h 684"/>
                      <a:gd name="T34" fmla="*/ 50 w 548"/>
                      <a:gd name="T35" fmla="*/ 250 h 684"/>
                      <a:gd name="T36" fmla="*/ 6 w 548"/>
                      <a:gd name="T37" fmla="*/ 250 h 684"/>
                      <a:gd name="T38" fmla="*/ 8 w 548"/>
                      <a:gd name="T39" fmla="*/ 264 h 684"/>
                      <a:gd name="T40" fmla="*/ 50 w 548"/>
                      <a:gd name="T41" fmla="*/ 276 h 684"/>
                      <a:gd name="T42" fmla="*/ 36 w 548"/>
                      <a:gd name="T43" fmla="*/ 290 h 684"/>
                      <a:gd name="T44" fmla="*/ 38 w 548"/>
                      <a:gd name="T45" fmla="*/ 370 h 684"/>
                      <a:gd name="T46" fmla="*/ 0 w 548"/>
                      <a:gd name="T47" fmla="*/ 414 h 684"/>
                      <a:gd name="T48" fmla="*/ 46 w 548"/>
                      <a:gd name="T49" fmla="*/ 466 h 684"/>
                      <a:gd name="T50" fmla="*/ 106 w 548"/>
                      <a:gd name="T51" fmla="*/ 496 h 684"/>
                      <a:gd name="T52" fmla="*/ 178 w 548"/>
                      <a:gd name="T53" fmla="*/ 496 h 684"/>
                      <a:gd name="T54" fmla="*/ 180 w 548"/>
                      <a:gd name="T55" fmla="*/ 542 h 684"/>
                      <a:gd name="T56" fmla="*/ 240 w 548"/>
                      <a:gd name="T57" fmla="*/ 590 h 684"/>
                      <a:gd name="T58" fmla="*/ 186 w 548"/>
                      <a:gd name="T59" fmla="*/ 608 h 684"/>
                      <a:gd name="T60" fmla="*/ 136 w 548"/>
                      <a:gd name="T61" fmla="*/ 646 h 684"/>
                      <a:gd name="T62" fmla="*/ 148 w 548"/>
                      <a:gd name="T63" fmla="*/ 674 h 684"/>
                      <a:gd name="T64" fmla="*/ 252 w 548"/>
                      <a:gd name="T65" fmla="*/ 664 h 684"/>
                      <a:gd name="T66" fmla="*/ 346 w 548"/>
                      <a:gd name="T67" fmla="*/ 674 h 684"/>
                      <a:gd name="T68" fmla="*/ 418 w 548"/>
                      <a:gd name="T69" fmla="*/ 678 h 684"/>
                      <a:gd name="T70" fmla="*/ 424 w 548"/>
                      <a:gd name="T71" fmla="*/ 642 h 684"/>
                      <a:gd name="T72" fmla="*/ 336 w 548"/>
                      <a:gd name="T73" fmla="*/ 616 h 684"/>
                      <a:gd name="T74" fmla="*/ 332 w 548"/>
                      <a:gd name="T75" fmla="*/ 586 h 684"/>
                      <a:gd name="T76" fmla="*/ 352 w 548"/>
                      <a:gd name="T77" fmla="*/ 588 h 684"/>
                      <a:gd name="T78" fmla="*/ 434 w 548"/>
                      <a:gd name="T79" fmla="*/ 616 h 684"/>
                      <a:gd name="T80" fmla="*/ 480 w 548"/>
                      <a:gd name="T81" fmla="*/ 570 h 684"/>
                      <a:gd name="T82" fmla="*/ 522 w 548"/>
                      <a:gd name="T83" fmla="*/ 554 h 684"/>
                      <a:gd name="T84" fmla="*/ 524 w 548"/>
                      <a:gd name="T85" fmla="*/ 510 h 684"/>
                      <a:gd name="T86" fmla="*/ 480 w 548"/>
                      <a:gd name="T87" fmla="*/ 494 h 684"/>
                      <a:gd name="T88" fmla="*/ 440 w 548"/>
                      <a:gd name="T89" fmla="*/ 530 h 684"/>
                      <a:gd name="T90" fmla="*/ 430 w 548"/>
                      <a:gd name="T91" fmla="*/ 576 h 684"/>
                      <a:gd name="T92" fmla="*/ 386 w 548"/>
                      <a:gd name="T93" fmla="*/ 556 h 684"/>
                      <a:gd name="T94" fmla="*/ 380 w 548"/>
                      <a:gd name="T95" fmla="*/ 480 h 684"/>
                      <a:gd name="T96" fmla="*/ 412 w 548"/>
                      <a:gd name="T97" fmla="*/ 440 h 684"/>
                      <a:gd name="T98" fmla="*/ 404 w 548"/>
                      <a:gd name="T99" fmla="*/ 402 h 684"/>
                      <a:gd name="T100" fmla="*/ 356 w 548"/>
                      <a:gd name="T101" fmla="*/ 378 h 684"/>
                      <a:gd name="T102" fmla="*/ 404 w 548"/>
                      <a:gd name="T103" fmla="*/ 356 h 684"/>
                      <a:gd name="T104" fmla="*/ 498 w 548"/>
                      <a:gd name="T105" fmla="*/ 316 h 684"/>
                      <a:gd name="T106" fmla="*/ 502 w 548"/>
                      <a:gd name="T107" fmla="*/ 262 h 684"/>
                      <a:gd name="T108" fmla="*/ 522 w 548"/>
                      <a:gd name="T109" fmla="*/ 238 h 684"/>
                      <a:gd name="T110" fmla="*/ 540 w 548"/>
                      <a:gd name="T111" fmla="*/ 216 h 684"/>
                      <a:gd name="T112" fmla="*/ 130 w 548"/>
                      <a:gd name="T113" fmla="*/ 456 h 684"/>
                      <a:gd name="T114" fmla="*/ 160 w 548"/>
                      <a:gd name="T115" fmla="*/ 448 h 684"/>
                      <a:gd name="T116" fmla="*/ 148 w 548"/>
                      <a:gd name="T117" fmla="*/ 402 h 684"/>
                      <a:gd name="T118" fmla="*/ 124 w 548"/>
                      <a:gd name="T119" fmla="*/ 356 h 684"/>
                      <a:gd name="T120" fmla="*/ 94 w 548"/>
                      <a:gd name="T121" fmla="*/ 350 h 684"/>
                      <a:gd name="T122" fmla="*/ 180 w 548"/>
                      <a:gd name="T123" fmla="*/ 356 h 684"/>
                      <a:gd name="T124" fmla="*/ 148 w 548"/>
                      <a:gd name="T125" fmla="*/ 402 h 6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48" h="684">
                        <a:moveTo>
                          <a:pt x="540" y="216"/>
                        </a:moveTo>
                        <a:lnTo>
                          <a:pt x="540" y="216"/>
                        </a:lnTo>
                        <a:lnTo>
                          <a:pt x="518" y="224"/>
                        </a:lnTo>
                        <a:lnTo>
                          <a:pt x="496" y="234"/>
                        </a:lnTo>
                        <a:lnTo>
                          <a:pt x="510" y="214"/>
                        </a:lnTo>
                        <a:lnTo>
                          <a:pt x="528" y="196"/>
                        </a:lnTo>
                        <a:lnTo>
                          <a:pt x="534" y="192"/>
                        </a:lnTo>
                        <a:lnTo>
                          <a:pt x="536" y="188"/>
                        </a:lnTo>
                        <a:lnTo>
                          <a:pt x="534" y="182"/>
                        </a:lnTo>
                        <a:lnTo>
                          <a:pt x="528" y="178"/>
                        </a:lnTo>
                        <a:lnTo>
                          <a:pt x="514" y="190"/>
                        </a:lnTo>
                        <a:lnTo>
                          <a:pt x="500" y="204"/>
                        </a:lnTo>
                        <a:lnTo>
                          <a:pt x="478" y="232"/>
                        </a:lnTo>
                        <a:lnTo>
                          <a:pt x="476" y="232"/>
                        </a:lnTo>
                        <a:lnTo>
                          <a:pt x="466" y="226"/>
                        </a:lnTo>
                        <a:lnTo>
                          <a:pt x="458" y="220"/>
                        </a:lnTo>
                        <a:lnTo>
                          <a:pt x="438" y="208"/>
                        </a:lnTo>
                        <a:lnTo>
                          <a:pt x="442" y="194"/>
                        </a:lnTo>
                        <a:lnTo>
                          <a:pt x="448" y="180"/>
                        </a:lnTo>
                        <a:lnTo>
                          <a:pt x="452" y="166"/>
                        </a:lnTo>
                        <a:lnTo>
                          <a:pt x="454" y="158"/>
                        </a:lnTo>
                        <a:lnTo>
                          <a:pt x="454" y="150"/>
                        </a:lnTo>
                        <a:lnTo>
                          <a:pt x="454" y="142"/>
                        </a:lnTo>
                        <a:lnTo>
                          <a:pt x="452" y="136"/>
                        </a:lnTo>
                        <a:lnTo>
                          <a:pt x="448" y="130"/>
                        </a:lnTo>
                        <a:lnTo>
                          <a:pt x="444" y="124"/>
                        </a:lnTo>
                        <a:lnTo>
                          <a:pt x="426" y="128"/>
                        </a:lnTo>
                        <a:lnTo>
                          <a:pt x="412" y="136"/>
                        </a:lnTo>
                        <a:lnTo>
                          <a:pt x="396" y="144"/>
                        </a:lnTo>
                        <a:lnTo>
                          <a:pt x="382" y="156"/>
                        </a:lnTo>
                        <a:lnTo>
                          <a:pt x="380" y="156"/>
                        </a:lnTo>
                        <a:lnTo>
                          <a:pt x="378" y="138"/>
                        </a:lnTo>
                        <a:lnTo>
                          <a:pt x="374" y="120"/>
                        </a:lnTo>
                        <a:lnTo>
                          <a:pt x="368" y="104"/>
                        </a:lnTo>
                        <a:lnTo>
                          <a:pt x="358" y="90"/>
                        </a:lnTo>
                        <a:lnTo>
                          <a:pt x="348" y="78"/>
                        </a:lnTo>
                        <a:lnTo>
                          <a:pt x="336" y="68"/>
                        </a:lnTo>
                        <a:lnTo>
                          <a:pt x="322" y="58"/>
                        </a:lnTo>
                        <a:lnTo>
                          <a:pt x="310" y="50"/>
                        </a:lnTo>
                        <a:lnTo>
                          <a:pt x="322" y="44"/>
                        </a:lnTo>
                        <a:lnTo>
                          <a:pt x="326" y="38"/>
                        </a:lnTo>
                        <a:lnTo>
                          <a:pt x="330" y="32"/>
                        </a:lnTo>
                        <a:lnTo>
                          <a:pt x="332" y="26"/>
                        </a:lnTo>
                        <a:lnTo>
                          <a:pt x="332" y="18"/>
                        </a:lnTo>
                        <a:lnTo>
                          <a:pt x="330" y="12"/>
                        </a:lnTo>
                        <a:lnTo>
                          <a:pt x="326" y="6"/>
                        </a:lnTo>
                        <a:lnTo>
                          <a:pt x="320" y="2"/>
                        </a:lnTo>
                        <a:lnTo>
                          <a:pt x="314" y="0"/>
                        </a:lnTo>
                        <a:lnTo>
                          <a:pt x="306" y="2"/>
                        </a:lnTo>
                        <a:lnTo>
                          <a:pt x="298" y="8"/>
                        </a:lnTo>
                        <a:lnTo>
                          <a:pt x="284" y="20"/>
                        </a:lnTo>
                        <a:lnTo>
                          <a:pt x="278" y="10"/>
                        </a:lnTo>
                        <a:lnTo>
                          <a:pt x="270" y="2"/>
                        </a:lnTo>
                        <a:lnTo>
                          <a:pt x="264" y="0"/>
                        </a:lnTo>
                        <a:lnTo>
                          <a:pt x="258" y="0"/>
                        </a:lnTo>
                        <a:lnTo>
                          <a:pt x="250" y="2"/>
                        </a:lnTo>
                        <a:lnTo>
                          <a:pt x="246" y="6"/>
                        </a:lnTo>
                        <a:lnTo>
                          <a:pt x="240" y="12"/>
                        </a:lnTo>
                        <a:lnTo>
                          <a:pt x="238" y="18"/>
                        </a:lnTo>
                        <a:lnTo>
                          <a:pt x="238" y="26"/>
                        </a:lnTo>
                        <a:lnTo>
                          <a:pt x="242" y="34"/>
                        </a:lnTo>
                        <a:lnTo>
                          <a:pt x="246" y="40"/>
                        </a:lnTo>
                        <a:lnTo>
                          <a:pt x="254" y="46"/>
                        </a:lnTo>
                        <a:lnTo>
                          <a:pt x="236" y="54"/>
                        </a:lnTo>
                        <a:lnTo>
                          <a:pt x="222" y="62"/>
                        </a:lnTo>
                        <a:lnTo>
                          <a:pt x="206" y="74"/>
                        </a:lnTo>
                        <a:lnTo>
                          <a:pt x="192" y="86"/>
                        </a:lnTo>
                        <a:lnTo>
                          <a:pt x="180" y="98"/>
                        </a:lnTo>
                        <a:lnTo>
                          <a:pt x="168" y="114"/>
                        </a:lnTo>
                        <a:lnTo>
                          <a:pt x="158" y="130"/>
                        </a:lnTo>
                        <a:lnTo>
                          <a:pt x="152" y="146"/>
                        </a:lnTo>
                        <a:lnTo>
                          <a:pt x="150" y="146"/>
                        </a:lnTo>
                        <a:lnTo>
                          <a:pt x="124" y="128"/>
                        </a:lnTo>
                        <a:lnTo>
                          <a:pt x="100" y="112"/>
                        </a:lnTo>
                        <a:lnTo>
                          <a:pt x="94" y="110"/>
                        </a:lnTo>
                        <a:lnTo>
                          <a:pt x="92" y="108"/>
                        </a:lnTo>
                        <a:lnTo>
                          <a:pt x="88" y="110"/>
                        </a:lnTo>
                        <a:lnTo>
                          <a:pt x="84" y="114"/>
                        </a:lnTo>
                        <a:lnTo>
                          <a:pt x="82" y="118"/>
                        </a:lnTo>
                        <a:lnTo>
                          <a:pt x="78" y="130"/>
                        </a:lnTo>
                        <a:lnTo>
                          <a:pt x="78" y="150"/>
                        </a:lnTo>
                        <a:lnTo>
                          <a:pt x="80" y="168"/>
                        </a:lnTo>
                        <a:lnTo>
                          <a:pt x="86" y="206"/>
                        </a:lnTo>
                        <a:lnTo>
                          <a:pt x="74" y="226"/>
                        </a:lnTo>
                        <a:lnTo>
                          <a:pt x="68" y="236"/>
                        </a:lnTo>
                        <a:lnTo>
                          <a:pt x="66" y="240"/>
                        </a:lnTo>
                        <a:lnTo>
                          <a:pt x="64" y="244"/>
                        </a:lnTo>
                        <a:lnTo>
                          <a:pt x="44" y="220"/>
                        </a:lnTo>
                        <a:lnTo>
                          <a:pt x="34" y="208"/>
                        </a:lnTo>
                        <a:lnTo>
                          <a:pt x="20" y="198"/>
                        </a:lnTo>
                        <a:lnTo>
                          <a:pt x="18" y="198"/>
                        </a:lnTo>
                        <a:lnTo>
                          <a:pt x="14" y="200"/>
                        </a:lnTo>
                        <a:lnTo>
                          <a:pt x="14" y="206"/>
                        </a:lnTo>
                        <a:lnTo>
                          <a:pt x="16" y="208"/>
                        </a:lnTo>
                        <a:lnTo>
                          <a:pt x="22" y="214"/>
                        </a:lnTo>
                        <a:lnTo>
                          <a:pt x="38" y="232"/>
                        </a:lnTo>
                        <a:lnTo>
                          <a:pt x="50" y="250"/>
                        </a:lnTo>
                        <a:lnTo>
                          <a:pt x="52" y="252"/>
                        </a:lnTo>
                        <a:lnTo>
                          <a:pt x="52" y="254"/>
                        </a:lnTo>
                        <a:lnTo>
                          <a:pt x="50" y="254"/>
                        </a:lnTo>
                        <a:lnTo>
                          <a:pt x="28" y="250"/>
                        </a:lnTo>
                        <a:lnTo>
                          <a:pt x="6" y="250"/>
                        </a:lnTo>
                        <a:lnTo>
                          <a:pt x="2" y="252"/>
                        </a:lnTo>
                        <a:lnTo>
                          <a:pt x="0" y="256"/>
                        </a:lnTo>
                        <a:lnTo>
                          <a:pt x="2" y="258"/>
                        </a:lnTo>
                        <a:lnTo>
                          <a:pt x="4" y="260"/>
                        </a:lnTo>
                        <a:lnTo>
                          <a:pt x="8" y="264"/>
                        </a:lnTo>
                        <a:lnTo>
                          <a:pt x="30" y="266"/>
                        </a:lnTo>
                        <a:lnTo>
                          <a:pt x="48" y="268"/>
                        </a:lnTo>
                        <a:lnTo>
                          <a:pt x="52" y="270"/>
                        </a:lnTo>
                        <a:lnTo>
                          <a:pt x="52" y="272"/>
                        </a:lnTo>
                        <a:lnTo>
                          <a:pt x="50" y="276"/>
                        </a:lnTo>
                        <a:lnTo>
                          <a:pt x="50" y="280"/>
                        </a:lnTo>
                        <a:lnTo>
                          <a:pt x="46" y="282"/>
                        </a:lnTo>
                        <a:lnTo>
                          <a:pt x="44" y="286"/>
                        </a:lnTo>
                        <a:lnTo>
                          <a:pt x="40" y="288"/>
                        </a:lnTo>
                        <a:lnTo>
                          <a:pt x="36" y="290"/>
                        </a:lnTo>
                        <a:lnTo>
                          <a:pt x="30" y="300"/>
                        </a:lnTo>
                        <a:lnTo>
                          <a:pt x="28" y="308"/>
                        </a:lnTo>
                        <a:lnTo>
                          <a:pt x="26" y="320"/>
                        </a:lnTo>
                        <a:lnTo>
                          <a:pt x="26" y="330"/>
                        </a:lnTo>
                        <a:lnTo>
                          <a:pt x="28" y="340"/>
                        </a:lnTo>
                        <a:lnTo>
                          <a:pt x="30" y="350"/>
                        </a:lnTo>
                        <a:lnTo>
                          <a:pt x="38" y="370"/>
                        </a:lnTo>
                        <a:lnTo>
                          <a:pt x="30" y="372"/>
                        </a:lnTo>
                        <a:lnTo>
                          <a:pt x="24" y="376"/>
                        </a:lnTo>
                        <a:lnTo>
                          <a:pt x="12" y="386"/>
                        </a:lnTo>
                        <a:lnTo>
                          <a:pt x="4" y="400"/>
                        </a:lnTo>
                        <a:lnTo>
                          <a:pt x="0" y="414"/>
                        </a:lnTo>
                        <a:lnTo>
                          <a:pt x="0" y="428"/>
                        </a:lnTo>
                        <a:lnTo>
                          <a:pt x="2" y="440"/>
                        </a:lnTo>
                        <a:lnTo>
                          <a:pt x="10" y="452"/>
                        </a:lnTo>
                        <a:lnTo>
                          <a:pt x="20" y="460"/>
                        </a:lnTo>
                        <a:lnTo>
                          <a:pt x="32" y="466"/>
                        </a:lnTo>
                        <a:lnTo>
                          <a:pt x="46" y="466"/>
                        </a:lnTo>
                        <a:lnTo>
                          <a:pt x="60" y="464"/>
                        </a:lnTo>
                        <a:lnTo>
                          <a:pt x="74" y="460"/>
                        </a:lnTo>
                        <a:lnTo>
                          <a:pt x="80" y="470"/>
                        </a:lnTo>
                        <a:lnTo>
                          <a:pt x="88" y="480"/>
                        </a:lnTo>
                        <a:lnTo>
                          <a:pt x="106" y="496"/>
                        </a:lnTo>
                        <a:lnTo>
                          <a:pt x="118" y="502"/>
                        </a:lnTo>
                        <a:lnTo>
                          <a:pt x="132" y="506"/>
                        </a:lnTo>
                        <a:lnTo>
                          <a:pt x="146" y="506"/>
                        </a:lnTo>
                        <a:lnTo>
                          <a:pt x="160" y="504"/>
                        </a:lnTo>
                        <a:lnTo>
                          <a:pt x="172" y="500"/>
                        </a:lnTo>
                        <a:lnTo>
                          <a:pt x="178" y="496"/>
                        </a:lnTo>
                        <a:lnTo>
                          <a:pt x="184" y="490"/>
                        </a:lnTo>
                        <a:lnTo>
                          <a:pt x="184" y="492"/>
                        </a:lnTo>
                        <a:lnTo>
                          <a:pt x="180" y="516"/>
                        </a:lnTo>
                        <a:lnTo>
                          <a:pt x="178" y="528"/>
                        </a:lnTo>
                        <a:lnTo>
                          <a:pt x="180" y="542"/>
                        </a:lnTo>
                        <a:lnTo>
                          <a:pt x="186" y="548"/>
                        </a:lnTo>
                        <a:lnTo>
                          <a:pt x="192" y="554"/>
                        </a:lnTo>
                        <a:lnTo>
                          <a:pt x="206" y="562"/>
                        </a:lnTo>
                        <a:lnTo>
                          <a:pt x="238" y="576"/>
                        </a:lnTo>
                        <a:lnTo>
                          <a:pt x="240" y="582"/>
                        </a:lnTo>
                        <a:lnTo>
                          <a:pt x="240" y="590"/>
                        </a:lnTo>
                        <a:lnTo>
                          <a:pt x="240" y="604"/>
                        </a:lnTo>
                        <a:lnTo>
                          <a:pt x="238" y="608"/>
                        </a:lnTo>
                        <a:lnTo>
                          <a:pt x="226" y="606"/>
                        </a:lnTo>
                        <a:lnTo>
                          <a:pt x="212" y="604"/>
                        </a:lnTo>
                        <a:lnTo>
                          <a:pt x="198" y="604"/>
                        </a:lnTo>
                        <a:lnTo>
                          <a:pt x="186" y="608"/>
                        </a:lnTo>
                        <a:lnTo>
                          <a:pt x="170" y="612"/>
                        </a:lnTo>
                        <a:lnTo>
                          <a:pt x="156" y="620"/>
                        </a:lnTo>
                        <a:lnTo>
                          <a:pt x="148" y="624"/>
                        </a:lnTo>
                        <a:lnTo>
                          <a:pt x="144" y="630"/>
                        </a:lnTo>
                        <a:lnTo>
                          <a:pt x="140" y="638"/>
                        </a:lnTo>
                        <a:lnTo>
                          <a:pt x="136" y="646"/>
                        </a:lnTo>
                        <a:lnTo>
                          <a:pt x="136" y="650"/>
                        </a:lnTo>
                        <a:lnTo>
                          <a:pt x="136" y="654"/>
                        </a:lnTo>
                        <a:lnTo>
                          <a:pt x="138" y="662"/>
                        </a:lnTo>
                        <a:lnTo>
                          <a:pt x="142" y="668"/>
                        </a:lnTo>
                        <a:lnTo>
                          <a:pt x="148" y="674"/>
                        </a:lnTo>
                        <a:lnTo>
                          <a:pt x="154" y="678"/>
                        </a:lnTo>
                        <a:lnTo>
                          <a:pt x="162" y="680"/>
                        </a:lnTo>
                        <a:lnTo>
                          <a:pt x="176" y="682"/>
                        </a:lnTo>
                        <a:lnTo>
                          <a:pt x="192" y="682"/>
                        </a:lnTo>
                        <a:lnTo>
                          <a:pt x="240" y="668"/>
                        </a:lnTo>
                        <a:lnTo>
                          <a:pt x="252" y="664"/>
                        </a:lnTo>
                        <a:lnTo>
                          <a:pt x="262" y="658"/>
                        </a:lnTo>
                        <a:lnTo>
                          <a:pt x="274" y="652"/>
                        </a:lnTo>
                        <a:lnTo>
                          <a:pt x="284" y="644"/>
                        </a:lnTo>
                        <a:lnTo>
                          <a:pt x="298" y="654"/>
                        </a:lnTo>
                        <a:lnTo>
                          <a:pt x="330" y="668"/>
                        </a:lnTo>
                        <a:lnTo>
                          <a:pt x="346" y="674"/>
                        </a:lnTo>
                        <a:lnTo>
                          <a:pt x="364" y="680"/>
                        </a:lnTo>
                        <a:lnTo>
                          <a:pt x="376" y="682"/>
                        </a:lnTo>
                        <a:lnTo>
                          <a:pt x="392" y="684"/>
                        </a:lnTo>
                        <a:lnTo>
                          <a:pt x="406" y="682"/>
                        </a:lnTo>
                        <a:lnTo>
                          <a:pt x="418" y="678"/>
                        </a:lnTo>
                        <a:lnTo>
                          <a:pt x="424" y="672"/>
                        </a:lnTo>
                        <a:lnTo>
                          <a:pt x="428" y="666"/>
                        </a:lnTo>
                        <a:lnTo>
                          <a:pt x="428" y="658"/>
                        </a:lnTo>
                        <a:lnTo>
                          <a:pt x="428" y="650"/>
                        </a:lnTo>
                        <a:lnTo>
                          <a:pt x="426" y="646"/>
                        </a:lnTo>
                        <a:lnTo>
                          <a:pt x="424" y="642"/>
                        </a:lnTo>
                        <a:lnTo>
                          <a:pt x="416" y="634"/>
                        </a:lnTo>
                        <a:lnTo>
                          <a:pt x="398" y="624"/>
                        </a:lnTo>
                        <a:lnTo>
                          <a:pt x="384" y="620"/>
                        </a:lnTo>
                        <a:lnTo>
                          <a:pt x="368" y="618"/>
                        </a:lnTo>
                        <a:lnTo>
                          <a:pt x="336" y="616"/>
                        </a:lnTo>
                        <a:lnTo>
                          <a:pt x="334" y="614"/>
                        </a:lnTo>
                        <a:lnTo>
                          <a:pt x="334" y="612"/>
                        </a:lnTo>
                        <a:lnTo>
                          <a:pt x="334" y="606"/>
                        </a:lnTo>
                        <a:lnTo>
                          <a:pt x="334" y="600"/>
                        </a:lnTo>
                        <a:lnTo>
                          <a:pt x="332" y="592"/>
                        </a:lnTo>
                        <a:lnTo>
                          <a:pt x="332" y="586"/>
                        </a:lnTo>
                        <a:lnTo>
                          <a:pt x="334" y="584"/>
                        </a:lnTo>
                        <a:lnTo>
                          <a:pt x="338" y="582"/>
                        </a:lnTo>
                        <a:lnTo>
                          <a:pt x="340" y="580"/>
                        </a:lnTo>
                        <a:lnTo>
                          <a:pt x="342" y="580"/>
                        </a:lnTo>
                        <a:lnTo>
                          <a:pt x="346" y="584"/>
                        </a:lnTo>
                        <a:lnTo>
                          <a:pt x="352" y="588"/>
                        </a:lnTo>
                        <a:lnTo>
                          <a:pt x="356" y="590"/>
                        </a:lnTo>
                        <a:lnTo>
                          <a:pt x="374" y="602"/>
                        </a:lnTo>
                        <a:lnTo>
                          <a:pt x="392" y="610"/>
                        </a:lnTo>
                        <a:lnTo>
                          <a:pt x="412" y="616"/>
                        </a:lnTo>
                        <a:lnTo>
                          <a:pt x="422" y="616"/>
                        </a:lnTo>
                        <a:lnTo>
                          <a:pt x="434" y="616"/>
                        </a:lnTo>
                        <a:lnTo>
                          <a:pt x="446" y="614"/>
                        </a:lnTo>
                        <a:lnTo>
                          <a:pt x="456" y="608"/>
                        </a:lnTo>
                        <a:lnTo>
                          <a:pt x="466" y="600"/>
                        </a:lnTo>
                        <a:lnTo>
                          <a:pt x="472" y="590"/>
                        </a:lnTo>
                        <a:lnTo>
                          <a:pt x="480" y="570"/>
                        </a:lnTo>
                        <a:lnTo>
                          <a:pt x="486" y="548"/>
                        </a:lnTo>
                        <a:lnTo>
                          <a:pt x="500" y="556"/>
                        </a:lnTo>
                        <a:lnTo>
                          <a:pt x="504" y="558"/>
                        </a:lnTo>
                        <a:lnTo>
                          <a:pt x="510" y="558"/>
                        </a:lnTo>
                        <a:lnTo>
                          <a:pt x="516" y="556"/>
                        </a:lnTo>
                        <a:lnTo>
                          <a:pt x="522" y="554"/>
                        </a:lnTo>
                        <a:lnTo>
                          <a:pt x="526" y="546"/>
                        </a:lnTo>
                        <a:lnTo>
                          <a:pt x="530" y="536"/>
                        </a:lnTo>
                        <a:lnTo>
                          <a:pt x="530" y="526"/>
                        </a:lnTo>
                        <a:lnTo>
                          <a:pt x="528" y="518"/>
                        </a:lnTo>
                        <a:lnTo>
                          <a:pt x="524" y="510"/>
                        </a:lnTo>
                        <a:lnTo>
                          <a:pt x="516" y="502"/>
                        </a:lnTo>
                        <a:lnTo>
                          <a:pt x="508" y="496"/>
                        </a:lnTo>
                        <a:lnTo>
                          <a:pt x="498" y="492"/>
                        </a:lnTo>
                        <a:lnTo>
                          <a:pt x="490" y="490"/>
                        </a:lnTo>
                        <a:lnTo>
                          <a:pt x="480" y="494"/>
                        </a:lnTo>
                        <a:lnTo>
                          <a:pt x="470" y="496"/>
                        </a:lnTo>
                        <a:lnTo>
                          <a:pt x="460" y="502"/>
                        </a:lnTo>
                        <a:lnTo>
                          <a:pt x="450" y="510"/>
                        </a:lnTo>
                        <a:lnTo>
                          <a:pt x="444" y="516"/>
                        </a:lnTo>
                        <a:lnTo>
                          <a:pt x="442" y="522"/>
                        </a:lnTo>
                        <a:lnTo>
                          <a:pt x="440" y="530"/>
                        </a:lnTo>
                        <a:lnTo>
                          <a:pt x="440" y="538"/>
                        </a:lnTo>
                        <a:lnTo>
                          <a:pt x="440" y="554"/>
                        </a:lnTo>
                        <a:lnTo>
                          <a:pt x="440" y="562"/>
                        </a:lnTo>
                        <a:lnTo>
                          <a:pt x="438" y="568"/>
                        </a:lnTo>
                        <a:lnTo>
                          <a:pt x="434" y="574"/>
                        </a:lnTo>
                        <a:lnTo>
                          <a:pt x="430" y="576"/>
                        </a:lnTo>
                        <a:lnTo>
                          <a:pt x="426" y="576"/>
                        </a:lnTo>
                        <a:lnTo>
                          <a:pt x="420" y="576"/>
                        </a:lnTo>
                        <a:lnTo>
                          <a:pt x="398" y="572"/>
                        </a:lnTo>
                        <a:lnTo>
                          <a:pt x="392" y="564"/>
                        </a:lnTo>
                        <a:lnTo>
                          <a:pt x="386" y="556"/>
                        </a:lnTo>
                        <a:lnTo>
                          <a:pt x="390" y="544"/>
                        </a:lnTo>
                        <a:lnTo>
                          <a:pt x="392" y="530"/>
                        </a:lnTo>
                        <a:lnTo>
                          <a:pt x="392" y="518"/>
                        </a:lnTo>
                        <a:lnTo>
                          <a:pt x="390" y="504"/>
                        </a:lnTo>
                        <a:lnTo>
                          <a:pt x="386" y="492"/>
                        </a:lnTo>
                        <a:lnTo>
                          <a:pt x="380" y="480"/>
                        </a:lnTo>
                        <a:lnTo>
                          <a:pt x="376" y="468"/>
                        </a:lnTo>
                        <a:lnTo>
                          <a:pt x="374" y="456"/>
                        </a:lnTo>
                        <a:lnTo>
                          <a:pt x="394" y="448"/>
                        </a:lnTo>
                        <a:lnTo>
                          <a:pt x="402" y="444"/>
                        </a:lnTo>
                        <a:lnTo>
                          <a:pt x="412" y="440"/>
                        </a:lnTo>
                        <a:lnTo>
                          <a:pt x="422" y="430"/>
                        </a:lnTo>
                        <a:lnTo>
                          <a:pt x="426" y="426"/>
                        </a:lnTo>
                        <a:lnTo>
                          <a:pt x="428" y="420"/>
                        </a:lnTo>
                        <a:lnTo>
                          <a:pt x="416" y="410"/>
                        </a:lnTo>
                        <a:lnTo>
                          <a:pt x="404" y="402"/>
                        </a:lnTo>
                        <a:lnTo>
                          <a:pt x="390" y="396"/>
                        </a:lnTo>
                        <a:lnTo>
                          <a:pt x="376" y="388"/>
                        </a:lnTo>
                        <a:lnTo>
                          <a:pt x="366" y="384"/>
                        </a:lnTo>
                        <a:lnTo>
                          <a:pt x="360" y="382"/>
                        </a:lnTo>
                        <a:lnTo>
                          <a:pt x="356" y="378"/>
                        </a:lnTo>
                        <a:lnTo>
                          <a:pt x="366" y="368"/>
                        </a:lnTo>
                        <a:lnTo>
                          <a:pt x="374" y="356"/>
                        </a:lnTo>
                        <a:lnTo>
                          <a:pt x="382" y="358"/>
                        </a:lnTo>
                        <a:lnTo>
                          <a:pt x="390" y="358"/>
                        </a:lnTo>
                        <a:lnTo>
                          <a:pt x="398" y="356"/>
                        </a:lnTo>
                        <a:lnTo>
                          <a:pt x="404" y="356"/>
                        </a:lnTo>
                        <a:lnTo>
                          <a:pt x="434" y="350"/>
                        </a:lnTo>
                        <a:lnTo>
                          <a:pt x="462" y="344"/>
                        </a:lnTo>
                        <a:lnTo>
                          <a:pt x="482" y="332"/>
                        </a:lnTo>
                        <a:lnTo>
                          <a:pt x="490" y="326"/>
                        </a:lnTo>
                        <a:lnTo>
                          <a:pt x="498" y="316"/>
                        </a:lnTo>
                        <a:lnTo>
                          <a:pt x="504" y="304"/>
                        </a:lnTo>
                        <a:lnTo>
                          <a:pt x="508" y="290"/>
                        </a:lnTo>
                        <a:lnTo>
                          <a:pt x="508" y="276"/>
                        </a:lnTo>
                        <a:lnTo>
                          <a:pt x="506" y="268"/>
                        </a:lnTo>
                        <a:lnTo>
                          <a:pt x="502" y="262"/>
                        </a:lnTo>
                        <a:lnTo>
                          <a:pt x="500" y="258"/>
                        </a:lnTo>
                        <a:lnTo>
                          <a:pt x="498" y="256"/>
                        </a:lnTo>
                        <a:lnTo>
                          <a:pt x="498" y="254"/>
                        </a:lnTo>
                        <a:lnTo>
                          <a:pt x="500" y="250"/>
                        </a:lnTo>
                        <a:lnTo>
                          <a:pt x="510" y="244"/>
                        </a:lnTo>
                        <a:lnTo>
                          <a:pt x="522" y="238"/>
                        </a:lnTo>
                        <a:lnTo>
                          <a:pt x="544" y="230"/>
                        </a:lnTo>
                        <a:lnTo>
                          <a:pt x="546" y="228"/>
                        </a:lnTo>
                        <a:lnTo>
                          <a:pt x="546" y="226"/>
                        </a:lnTo>
                        <a:lnTo>
                          <a:pt x="548" y="222"/>
                        </a:lnTo>
                        <a:lnTo>
                          <a:pt x="540" y="216"/>
                        </a:lnTo>
                        <a:close/>
                        <a:moveTo>
                          <a:pt x="152" y="460"/>
                        </a:moveTo>
                        <a:lnTo>
                          <a:pt x="152" y="460"/>
                        </a:lnTo>
                        <a:lnTo>
                          <a:pt x="148" y="462"/>
                        </a:lnTo>
                        <a:lnTo>
                          <a:pt x="142" y="462"/>
                        </a:lnTo>
                        <a:lnTo>
                          <a:pt x="136" y="460"/>
                        </a:lnTo>
                        <a:lnTo>
                          <a:pt x="130" y="456"/>
                        </a:lnTo>
                        <a:lnTo>
                          <a:pt x="124" y="448"/>
                        </a:lnTo>
                        <a:lnTo>
                          <a:pt x="118" y="436"/>
                        </a:lnTo>
                        <a:lnTo>
                          <a:pt x="130" y="428"/>
                        </a:lnTo>
                        <a:lnTo>
                          <a:pt x="144" y="438"/>
                        </a:lnTo>
                        <a:lnTo>
                          <a:pt x="160" y="448"/>
                        </a:lnTo>
                        <a:lnTo>
                          <a:pt x="158" y="452"/>
                        </a:lnTo>
                        <a:lnTo>
                          <a:pt x="158" y="454"/>
                        </a:lnTo>
                        <a:lnTo>
                          <a:pt x="152" y="460"/>
                        </a:lnTo>
                        <a:close/>
                        <a:moveTo>
                          <a:pt x="148" y="402"/>
                        </a:moveTo>
                        <a:lnTo>
                          <a:pt x="148" y="402"/>
                        </a:lnTo>
                        <a:lnTo>
                          <a:pt x="150" y="392"/>
                        </a:lnTo>
                        <a:lnTo>
                          <a:pt x="150" y="382"/>
                        </a:lnTo>
                        <a:lnTo>
                          <a:pt x="146" y="374"/>
                        </a:lnTo>
                        <a:lnTo>
                          <a:pt x="140" y="368"/>
                        </a:lnTo>
                        <a:lnTo>
                          <a:pt x="132" y="360"/>
                        </a:lnTo>
                        <a:lnTo>
                          <a:pt x="124" y="356"/>
                        </a:lnTo>
                        <a:lnTo>
                          <a:pt x="116" y="352"/>
                        </a:lnTo>
                        <a:lnTo>
                          <a:pt x="106" y="352"/>
                        </a:lnTo>
                        <a:lnTo>
                          <a:pt x="100" y="354"/>
                        </a:lnTo>
                        <a:lnTo>
                          <a:pt x="94" y="356"/>
                        </a:lnTo>
                        <a:lnTo>
                          <a:pt x="94" y="350"/>
                        </a:lnTo>
                        <a:lnTo>
                          <a:pt x="94" y="346"/>
                        </a:lnTo>
                        <a:lnTo>
                          <a:pt x="96" y="346"/>
                        </a:lnTo>
                        <a:lnTo>
                          <a:pt x="98" y="348"/>
                        </a:lnTo>
                        <a:lnTo>
                          <a:pt x="138" y="352"/>
                        </a:lnTo>
                        <a:lnTo>
                          <a:pt x="180" y="356"/>
                        </a:lnTo>
                        <a:lnTo>
                          <a:pt x="184" y="360"/>
                        </a:lnTo>
                        <a:lnTo>
                          <a:pt x="184" y="366"/>
                        </a:lnTo>
                        <a:lnTo>
                          <a:pt x="188" y="378"/>
                        </a:lnTo>
                        <a:lnTo>
                          <a:pt x="168" y="388"/>
                        </a:lnTo>
                        <a:lnTo>
                          <a:pt x="148" y="4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85" name="Freeform 233"/>
                  <p:cNvSpPr>
                    <a:spLocks/>
                  </p:cNvSpPr>
                  <p:nvPr/>
                </p:nvSpPr>
                <p:spPr bwMode="auto">
                  <a:xfrm>
                    <a:off x="3589" y="2153"/>
                    <a:ext cx="20" cy="26"/>
                  </a:xfrm>
                  <a:custGeom>
                    <a:avLst/>
                    <a:gdLst>
                      <a:gd name="T0" fmla="*/ 18 w 20"/>
                      <a:gd name="T1" fmla="*/ 10 h 26"/>
                      <a:gd name="T2" fmla="*/ 18 w 20"/>
                      <a:gd name="T3" fmla="*/ 10 h 26"/>
                      <a:gd name="T4" fmla="*/ 20 w 20"/>
                      <a:gd name="T5" fmla="*/ 18 h 26"/>
                      <a:gd name="T6" fmla="*/ 20 w 20"/>
                      <a:gd name="T7" fmla="*/ 26 h 26"/>
                      <a:gd name="T8" fmla="*/ 20 w 20"/>
                      <a:gd name="T9" fmla="*/ 26 h 26"/>
                      <a:gd name="T10" fmla="*/ 8 w 20"/>
                      <a:gd name="T11" fmla="*/ 22 h 26"/>
                      <a:gd name="T12" fmla="*/ 2 w 20"/>
                      <a:gd name="T13" fmla="*/ 16 h 26"/>
                      <a:gd name="T14" fmla="*/ 0 w 20"/>
                      <a:gd name="T15" fmla="*/ 10 h 26"/>
                      <a:gd name="T16" fmla="*/ 0 w 20"/>
                      <a:gd name="T17" fmla="*/ 10 h 26"/>
                      <a:gd name="T18" fmla="*/ 2 w 20"/>
                      <a:gd name="T19" fmla="*/ 4 h 26"/>
                      <a:gd name="T20" fmla="*/ 6 w 20"/>
                      <a:gd name="T21" fmla="*/ 0 h 26"/>
                      <a:gd name="T22" fmla="*/ 6 w 20"/>
                      <a:gd name="T23" fmla="*/ 0 h 26"/>
                      <a:gd name="T24" fmla="*/ 12 w 20"/>
                      <a:gd name="T25" fmla="*/ 0 h 26"/>
                      <a:gd name="T26" fmla="*/ 14 w 20"/>
                      <a:gd name="T27" fmla="*/ 2 h 26"/>
                      <a:gd name="T28" fmla="*/ 18 w 20"/>
                      <a:gd name="T29" fmla="*/ 10 h 26"/>
                      <a:gd name="T30" fmla="*/ 18 w 20"/>
                      <a:gd name="T31" fmla="*/ 1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26">
                        <a:moveTo>
                          <a:pt x="18" y="10"/>
                        </a:moveTo>
                        <a:lnTo>
                          <a:pt x="18" y="10"/>
                        </a:lnTo>
                        <a:lnTo>
                          <a:pt x="20" y="18"/>
                        </a:lnTo>
                        <a:lnTo>
                          <a:pt x="20" y="26"/>
                        </a:lnTo>
                        <a:lnTo>
                          <a:pt x="8" y="22"/>
                        </a:lnTo>
                        <a:lnTo>
                          <a:pt x="2" y="16"/>
                        </a:lnTo>
                        <a:lnTo>
                          <a:pt x="0" y="10"/>
                        </a:lnTo>
                        <a:lnTo>
                          <a:pt x="2" y="4"/>
                        </a:lnTo>
                        <a:lnTo>
                          <a:pt x="6" y="0"/>
                        </a:lnTo>
                        <a:lnTo>
                          <a:pt x="12" y="0"/>
                        </a:lnTo>
                        <a:lnTo>
                          <a:pt x="14" y="2"/>
                        </a:lnTo>
                        <a:lnTo>
                          <a:pt x="18" y="1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86" name="Freeform 234"/>
                  <p:cNvSpPr>
                    <a:spLocks/>
                  </p:cNvSpPr>
                  <p:nvPr/>
                </p:nvSpPr>
                <p:spPr bwMode="auto">
                  <a:xfrm>
                    <a:off x="3629" y="2153"/>
                    <a:ext cx="26" cy="24"/>
                  </a:xfrm>
                  <a:custGeom>
                    <a:avLst/>
                    <a:gdLst>
                      <a:gd name="T0" fmla="*/ 26 w 26"/>
                      <a:gd name="T1" fmla="*/ 6 h 24"/>
                      <a:gd name="T2" fmla="*/ 26 w 26"/>
                      <a:gd name="T3" fmla="*/ 6 h 24"/>
                      <a:gd name="T4" fmla="*/ 24 w 26"/>
                      <a:gd name="T5" fmla="*/ 14 h 24"/>
                      <a:gd name="T6" fmla="*/ 22 w 26"/>
                      <a:gd name="T7" fmla="*/ 18 h 24"/>
                      <a:gd name="T8" fmla="*/ 18 w 26"/>
                      <a:gd name="T9" fmla="*/ 20 h 24"/>
                      <a:gd name="T10" fmla="*/ 18 w 26"/>
                      <a:gd name="T11" fmla="*/ 20 h 24"/>
                      <a:gd name="T12" fmla="*/ 10 w 26"/>
                      <a:gd name="T13" fmla="*/ 22 h 24"/>
                      <a:gd name="T14" fmla="*/ 2 w 26"/>
                      <a:gd name="T15" fmla="*/ 24 h 24"/>
                      <a:gd name="T16" fmla="*/ 0 w 26"/>
                      <a:gd name="T17" fmla="*/ 24 h 24"/>
                      <a:gd name="T18" fmla="*/ 0 w 26"/>
                      <a:gd name="T19" fmla="*/ 24 h 24"/>
                      <a:gd name="T20" fmla="*/ 4 w 26"/>
                      <a:gd name="T21" fmla="*/ 16 h 24"/>
                      <a:gd name="T22" fmla="*/ 8 w 26"/>
                      <a:gd name="T23" fmla="*/ 10 h 24"/>
                      <a:gd name="T24" fmla="*/ 14 w 26"/>
                      <a:gd name="T25" fmla="*/ 4 h 24"/>
                      <a:gd name="T26" fmla="*/ 22 w 26"/>
                      <a:gd name="T27" fmla="*/ 0 h 24"/>
                      <a:gd name="T28" fmla="*/ 22 w 26"/>
                      <a:gd name="T29" fmla="*/ 0 h 24"/>
                      <a:gd name="T30" fmla="*/ 26 w 26"/>
                      <a:gd name="T31" fmla="*/ 2 h 24"/>
                      <a:gd name="T32" fmla="*/ 26 w 26"/>
                      <a:gd name="T33" fmla="*/ 6 h 24"/>
                      <a:gd name="T34" fmla="*/ 26 w 2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4">
                        <a:moveTo>
                          <a:pt x="26" y="6"/>
                        </a:moveTo>
                        <a:lnTo>
                          <a:pt x="26" y="6"/>
                        </a:lnTo>
                        <a:lnTo>
                          <a:pt x="24" y="14"/>
                        </a:lnTo>
                        <a:lnTo>
                          <a:pt x="22" y="18"/>
                        </a:lnTo>
                        <a:lnTo>
                          <a:pt x="18" y="20"/>
                        </a:lnTo>
                        <a:lnTo>
                          <a:pt x="10" y="22"/>
                        </a:lnTo>
                        <a:lnTo>
                          <a:pt x="2" y="24"/>
                        </a:lnTo>
                        <a:lnTo>
                          <a:pt x="0" y="24"/>
                        </a:lnTo>
                        <a:lnTo>
                          <a:pt x="4" y="16"/>
                        </a:lnTo>
                        <a:lnTo>
                          <a:pt x="8" y="10"/>
                        </a:lnTo>
                        <a:lnTo>
                          <a:pt x="14" y="4"/>
                        </a:lnTo>
                        <a:lnTo>
                          <a:pt x="22" y="0"/>
                        </a:lnTo>
                        <a:lnTo>
                          <a:pt x="26" y="2"/>
                        </a:lnTo>
                        <a:lnTo>
                          <a:pt x="2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5387" name="Picture 23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3" y="2189"/>
                    <a:ext cx="1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8" name="Freeform 236"/>
                  <p:cNvSpPr>
                    <a:spLocks/>
                  </p:cNvSpPr>
                  <p:nvPr/>
                </p:nvSpPr>
                <p:spPr bwMode="auto">
                  <a:xfrm>
                    <a:off x="3641" y="2203"/>
                    <a:ext cx="60" cy="100"/>
                  </a:xfrm>
                  <a:custGeom>
                    <a:avLst/>
                    <a:gdLst>
                      <a:gd name="T0" fmla="*/ 38 w 60"/>
                      <a:gd name="T1" fmla="*/ 26 h 100"/>
                      <a:gd name="T2" fmla="*/ 38 w 60"/>
                      <a:gd name="T3" fmla="*/ 26 h 100"/>
                      <a:gd name="T4" fmla="*/ 44 w 60"/>
                      <a:gd name="T5" fmla="*/ 34 h 100"/>
                      <a:gd name="T6" fmla="*/ 50 w 60"/>
                      <a:gd name="T7" fmla="*/ 42 h 100"/>
                      <a:gd name="T8" fmla="*/ 58 w 60"/>
                      <a:gd name="T9" fmla="*/ 60 h 100"/>
                      <a:gd name="T10" fmla="*/ 60 w 60"/>
                      <a:gd name="T11" fmla="*/ 78 h 100"/>
                      <a:gd name="T12" fmla="*/ 60 w 60"/>
                      <a:gd name="T13" fmla="*/ 98 h 100"/>
                      <a:gd name="T14" fmla="*/ 60 w 60"/>
                      <a:gd name="T15" fmla="*/ 98 h 100"/>
                      <a:gd name="T16" fmla="*/ 60 w 60"/>
                      <a:gd name="T17" fmla="*/ 100 h 100"/>
                      <a:gd name="T18" fmla="*/ 58 w 60"/>
                      <a:gd name="T19" fmla="*/ 100 h 100"/>
                      <a:gd name="T20" fmla="*/ 24 w 60"/>
                      <a:gd name="T21" fmla="*/ 100 h 100"/>
                      <a:gd name="T22" fmla="*/ 22 w 60"/>
                      <a:gd name="T23" fmla="*/ 100 h 100"/>
                      <a:gd name="T24" fmla="*/ 22 w 60"/>
                      <a:gd name="T25" fmla="*/ 100 h 100"/>
                      <a:gd name="T26" fmla="*/ 22 w 60"/>
                      <a:gd name="T27" fmla="*/ 80 h 100"/>
                      <a:gd name="T28" fmla="*/ 20 w 60"/>
                      <a:gd name="T29" fmla="*/ 62 h 100"/>
                      <a:gd name="T30" fmla="*/ 18 w 60"/>
                      <a:gd name="T31" fmla="*/ 44 h 100"/>
                      <a:gd name="T32" fmla="*/ 12 w 60"/>
                      <a:gd name="T33" fmla="*/ 26 h 100"/>
                      <a:gd name="T34" fmla="*/ 0 w 60"/>
                      <a:gd name="T35" fmla="*/ 0 h 100"/>
                      <a:gd name="T36" fmla="*/ 0 w 60"/>
                      <a:gd name="T37" fmla="*/ 0 h 100"/>
                      <a:gd name="T38" fmla="*/ 10 w 60"/>
                      <a:gd name="T39" fmla="*/ 4 h 100"/>
                      <a:gd name="T40" fmla="*/ 20 w 60"/>
                      <a:gd name="T41" fmla="*/ 12 h 100"/>
                      <a:gd name="T42" fmla="*/ 30 w 60"/>
                      <a:gd name="T43" fmla="*/ 20 h 100"/>
                      <a:gd name="T44" fmla="*/ 38 w 60"/>
                      <a:gd name="T45" fmla="*/ 26 h 100"/>
                      <a:gd name="T46" fmla="*/ 38 w 60"/>
                      <a:gd name="T47" fmla="*/ 2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100">
                        <a:moveTo>
                          <a:pt x="38" y="26"/>
                        </a:moveTo>
                        <a:lnTo>
                          <a:pt x="38" y="26"/>
                        </a:lnTo>
                        <a:lnTo>
                          <a:pt x="44" y="34"/>
                        </a:lnTo>
                        <a:lnTo>
                          <a:pt x="50" y="42"/>
                        </a:lnTo>
                        <a:lnTo>
                          <a:pt x="58" y="60"/>
                        </a:lnTo>
                        <a:lnTo>
                          <a:pt x="60" y="78"/>
                        </a:lnTo>
                        <a:lnTo>
                          <a:pt x="60" y="98"/>
                        </a:lnTo>
                        <a:lnTo>
                          <a:pt x="60" y="100"/>
                        </a:lnTo>
                        <a:lnTo>
                          <a:pt x="58" y="100"/>
                        </a:lnTo>
                        <a:lnTo>
                          <a:pt x="24" y="100"/>
                        </a:lnTo>
                        <a:lnTo>
                          <a:pt x="22" y="100"/>
                        </a:lnTo>
                        <a:lnTo>
                          <a:pt x="22" y="80"/>
                        </a:lnTo>
                        <a:lnTo>
                          <a:pt x="20" y="62"/>
                        </a:lnTo>
                        <a:lnTo>
                          <a:pt x="18" y="44"/>
                        </a:lnTo>
                        <a:lnTo>
                          <a:pt x="12" y="26"/>
                        </a:lnTo>
                        <a:lnTo>
                          <a:pt x="0" y="0"/>
                        </a:lnTo>
                        <a:lnTo>
                          <a:pt x="10" y="4"/>
                        </a:lnTo>
                        <a:lnTo>
                          <a:pt x="20" y="12"/>
                        </a:lnTo>
                        <a:lnTo>
                          <a:pt x="30" y="20"/>
                        </a:lnTo>
                        <a:lnTo>
                          <a:pt x="38" y="2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89" name="Freeform 237"/>
                  <p:cNvSpPr>
                    <a:spLocks/>
                  </p:cNvSpPr>
                  <p:nvPr/>
                </p:nvSpPr>
                <p:spPr bwMode="auto">
                  <a:xfrm>
                    <a:off x="3401" y="2263"/>
                    <a:ext cx="152" cy="210"/>
                  </a:xfrm>
                  <a:custGeom>
                    <a:avLst/>
                    <a:gdLst>
                      <a:gd name="T0" fmla="*/ 152 w 152"/>
                      <a:gd name="T1" fmla="*/ 98 h 210"/>
                      <a:gd name="T2" fmla="*/ 152 w 152"/>
                      <a:gd name="T3" fmla="*/ 98 h 210"/>
                      <a:gd name="T4" fmla="*/ 144 w 152"/>
                      <a:gd name="T5" fmla="*/ 92 h 210"/>
                      <a:gd name="T6" fmla="*/ 118 w 152"/>
                      <a:gd name="T7" fmla="*/ 94 h 210"/>
                      <a:gd name="T8" fmla="*/ 118 w 152"/>
                      <a:gd name="T9" fmla="*/ 94 h 210"/>
                      <a:gd name="T10" fmla="*/ 102 w 152"/>
                      <a:gd name="T11" fmla="*/ 90 h 210"/>
                      <a:gd name="T12" fmla="*/ 88 w 152"/>
                      <a:gd name="T13" fmla="*/ 86 h 210"/>
                      <a:gd name="T14" fmla="*/ 80 w 152"/>
                      <a:gd name="T15" fmla="*/ 84 h 210"/>
                      <a:gd name="T16" fmla="*/ 74 w 152"/>
                      <a:gd name="T17" fmla="*/ 78 h 210"/>
                      <a:gd name="T18" fmla="*/ 68 w 152"/>
                      <a:gd name="T19" fmla="*/ 74 h 210"/>
                      <a:gd name="T20" fmla="*/ 64 w 152"/>
                      <a:gd name="T21" fmla="*/ 66 h 210"/>
                      <a:gd name="T22" fmla="*/ 64 w 152"/>
                      <a:gd name="T23" fmla="*/ 66 h 210"/>
                      <a:gd name="T24" fmla="*/ 64 w 152"/>
                      <a:gd name="T25" fmla="*/ 60 h 210"/>
                      <a:gd name="T26" fmla="*/ 64 w 152"/>
                      <a:gd name="T27" fmla="*/ 54 h 210"/>
                      <a:gd name="T28" fmla="*/ 70 w 152"/>
                      <a:gd name="T29" fmla="*/ 42 h 210"/>
                      <a:gd name="T30" fmla="*/ 70 w 152"/>
                      <a:gd name="T31" fmla="*/ 42 h 210"/>
                      <a:gd name="T32" fmla="*/ 76 w 152"/>
                      <a:gd name="T33" fmla="*/ 38 h 210"/>
                      <a:gd name="T34" fmla="*/ 78 w 152"/>
                      <a:gd name="T35" fmla="*/ 36 h 210"/>
                      <a:gd name="T36" fmla="*/ 78 w 152"/>
                      <a:gd name="T37" fmla="*/ 34 h 210"/>
                      <a:gd name="T38" fmla="*/ 78 w 152"/>
                      <a:gd name="T39" fmla="*/ 34 h 210"/>
                      <a:gd name="T40" fmla="*/ 56 w 152"/>
                      <a:gd name="T41" fmla="*/ 16 h 210"/>
                      <a:gd name="T42" fmla="*/ 44 w 152"/>
                      <a:gd name="T43" fmla="*/ 8 h 210"/>
                      <a:gd name="T44" fmla="*/ 32 w 152"/>
                      <a:gd name="T45" fmla="*/ 0 h 210"/>
                      <a:gd name="T46" fmla="*/ 32 w 152"/>
                      <a:gd name="T47" fmla="*/ 0 h 210"/>
                      <a:gd name="T48" fmla="*/ 30 w 152"/>
                      <a:gd name="T49" fmla="*/ 16 h 210"/>
                      <a:gd name="T50" fmla="*/ 30 w 152"/>
                      <a:gd name="T51" fmla="*/ 34 h 210"/>
                      <a:gd name="T52" fmla="*/ 30 w 152"/>
                      <a:gd name="T53" fmla="*/ 34 h 210"/>
                      <a:gd name="T54" fmla="*/ 32 w 152"/>
                      <a:gd name="T55" fmla="*/ 44 h 210"/>
                      <a:gd name="T56" fmla="*/ 34 w 152"/>
                      <a:gd name="T57" fmla="*/ 56 h 210"/>
                      <a:gd name="T58" fmla="*/ 34 w 152"/>
                      <a:gd name="T59" fmla="*/ 66 h 210"/>
                      <a:gd name="T60" fmla="*/ 38 w 152"/>
                      <a:gd name="T61" fmla="*/ 76 h 210"/>
                      <a:gd name="T62" fmla="*/ 38 w 152"/>
                      <a:gd name="T63" fmla="*/ 76 h 210"/>
                      <a:gd name="T64" fmla="*/ 36 w 152"/>
                      <a:gd name="T65" fmla="*/ 82 h 210"/>
                      <a:gd name="T66" fmla="*/ 36 w 152"/>
                      <a:gd name="T67" fmla="*/ 90 h 210"/>
                      <a:gd name="T68" fmla="*/ 36 w 152"/>
                      <a:gd name="T69" fmla="*/ 90 h 210"/>
                      <a:gd name="T70" fmla="*/ 20 w 152"/>
                      <a:gd name="T71" fmla="*/ 114 h 210"/>
                      <a:gd name="T72" fmla="*/ 8 w 152"/>
                      <a:gd name="T73" fmla="*/ 138 h 210"/>
                      <a:gd name="T74" fmla="*/ 8 w 152"/>
                      <a:gd name="T75" fmla="*/ 138 h 210"/>
                      <a:gd name="T76" fmla="*/ 4 w 152"/>
                      <a:gd name="T77" fmla="*/ 150 h 210"/>
                      <a:gd name="T78" fmla="*/ 0 w 152"/>
                      <a:gd name="T79" fmla="*/ 160 h 210"/>
                      <a:gd name="T80" fmla="*/ 0 w 152"/>
                      <a:gd name="T81" fmla="*/ 160 h 210"/>
                      <a:gd name="T82" fmla="*/ 12 w 152"/>
                      <a:gd name="T83" fmla="*/ 170 h 210"/>
                      <a:gd name="T84" fmla="*/ 20 w 152"/>
                      <a:gd name="T85" fmla="*/ 182 h 210"/>
                      <a:gd name="T86" fmla="*/ 26 w 152"/>
                      <a:gd name="T87" fmla="*/ 196 h 210"/>
                      <a:gd name="T88" fmla="*/ 28 w 152"/>
                      <a:gd name="T89" fmla="*/ 210 h 210"/>
                      <a:gd name="T90" fmla="*/ 32 w 152"/>
                      <a:gd name="T91" fmla="*/ 210 h 210"/>
                      <a:gd name="T92" fmla="*/ 32 w 152"/>
                      <a:gd name="T93" fmla="*/ 210 h 210"/>
                      <a:gd name="T94" fmla="*/ 38 w 152"/>
                      <a:gd name="T95" fmla="*/ 210 h 210"/>
                      <a:gd name="T96" fmla="*/ 38 w 152"/>
                      <a:gd name="T97" fmla="*/ 210 h 210"/>
                      <a:gd name="T98" fmla="*/ 42 w 152"/>
                      <a:gd name="T99" fmla="*/ 208 h 210"/>
                      <a:gd name="T100" fmla="*/ 42 w 152"/>
                      <a:gd name="T101" fmla="*/ 208 h 210"/>
                      <a:gd name="T102" fmla="*/ 60 w 152"/>
                      <a:gd name="T103" fmla="*/ 198 h 210"/>
                      <a:gd name="T104" fmla="*/ 76 w 152"/>
                      <a:gd name="T105" fmla="*/ 188 h 210"/>
                      <a:gd name="T106" fmla="*/ 92 w 152"/>
                      <a:gd name="T107" fmla="*/ 176 h 210"/>
                      <a:gd name="T108" fmla="*/ 106 w 152"/>
                      <a:gd name="T109" fmla="*/ 162 h 210"/>
                      <a:gd name="T110" fmla="*/ 120 w 152"/>
                      <a:gd name="T111" fmla="*/ 148 h 210"/>
                      <a:gd name="T112" fmla="*/ 132 w 152"/>
                      <a:gd name="T113" fmla="*/ 132 h 210"/>
                      <a:gd name="T114" fmla="*/ 144 w 152"/>
                      <a:gd name="T115" fmla="*/ 116 h 210"/>
                      <a:gd name="T116" fmla="*/ 152 w 152"/>
                      <a:gd name="T117" fmla="*/ 98 h 210"/>
                      <a:gd name="T118" fmla="*/ 152 w 152"/>
                      <a:gd name="T119" fmla="*/ 98 h 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210">
                        <a:moveTo>
                          <a:pt x="152" y="98"/>
                        </a:moveTo>
                        <a:lnTo>
                          <a:pt x="152" y="98"/>
                        </a:lnTo>
                        <a:lnTo>
                          <a:pt x="144" y="92"/>
                        </a:lnTo>
                        <a:lnTo>
                          <a:pt x="118" y="94"/>
                        </a:lnTo>
                        <a:lnTo>
                          <a:pt x="102" y="90"/>
                        </a:lnTo>
                        <a:lnTo>
                          <a:pt x="88" y="86"/>
                        </a:lnTo>
                        <a:lnTo>
                          <a:pt x="80" y="84"/>
                        </a:lnTo>
                        <a:lnTo>
                          <a:pt x="74" y="78"/>
                        </a:lnTo>
                        <a:lnTo>
                          <a:pt x="68" y="74"/>
                        </a:lnTo>
                        <a:lnTo>
                          <a:pt x="64" y="66"/>
                        </a:lnTo>
                        <a:lnTo>
                          <a:pt x="64" y="60"/>
                        </a:lnTo>
                        <a:lnTo>
                          <a:pt x="64" y="54"/>
                        </a:lnTo>
                        <a:lnTo>
                          <a:pt x="70" y="42"/>
                        </a:lnTo>
                        <a:lnTo>
                          <a:pt x="76" y="38"/>
                        </a:lnTo>
                        <a:lnTo>
                          <a:pt x="78" y="36"/>
                        </a:lnTo>
                        <a:lnTo>
                          <a:pt x="78" y="34"/>
                        </a:lnTo>
                        <a:lnTo>
                          <a:pt x="56" y="16"/>
                        </a:lnTo>
                        <a:lnTo>
                          <a:pt x="44" y="8"/>
                        </a:lnTo>
                        <a:lnTo>
                          <a:pt x="32" y="0"/>
                        </a:lnTo>
                        <a:lnTo>
                          <a:pt x="30" y="16"/>
                        </a:lnTo>
                        <a:lnTo>
                          <a:pt x="30" y="34"/>
                        </a:lnTo>
                        <a:lnTo>
                          <a:pt x="32" y="44"/>
                        </a:lnTo>
                        <a:lnTo>
                          <a:pt x="34" y="56"/>
                        </a:lnTo>
                        <a:lnTo>
                          <a:pt x="34" y="66"/>
                        </a:lnTo>
                        <a:lnTo>
                          <a:pt x="38" y="76"/>
                        </a:lnTo>
                        <a:lnTo>
                          <a:pt x="36" y="82"/>
                        </a:lnTo>
                        <a:lnTo>
                          <a:pt x="36" y="90"/>
                        </a:lnTo>
                        <a:lnTo>
                          <a:pt x="20" y="114"/>
                        </a:lnTo>
                        <a:lnTo>
                          <a:pt x="8" y="138"/>
                        </a:lnTo>
                        <a:lnTo>
                          <a:pt x="4" y="150"/>
                        </a:lnTo>
                        <a:lnTo>
                          <a:pt x="0" y="160"/>
                        </a:lnTo>
                        <a:lnTo>
                          <a:pt x="12" y="170"/>
                        </a:lnTo>
                        <a:lnTo>
                          <a:pt x="20" y="182"/>
                        </a:lnTo>
                        <a:lnTo>
                          <a:pt x="26" y="196"/>
                        </a:lnTo>
                        <a:lnTo>
                          <a:pt x="28" y="210"/>
                        </a:lnTo>
                        <a:lnTo>
                          <a:pt x="32" y="210"/>
                        </a:lnTo>
                        <a:lnTo>
                          <a:pt x="38" y="210"/>
                        </a:lnTo>
                        <a:lnTo>
                          <a:pt x="42" y="208"/>
                        </a:lnTo>
                        <a:lnTo>
                          <a:pt x="60" y="198"/>
                        </a:lnTo>
                        <a:lnTo>
                          <a:pt x="76" y="188"/>
                        </a:lnTo>
                        <a:lnTo>
                          <a:pt x="92" y="176"/>
                        </a:lnTo>
                        <a:lnTo>
                          <a:pt x="106" y="162"/>
                        </a:lnTo>
                        <a:lnTo>
                          <a:pt x="120" y="148"/>
                        </a:lnTo>
                        <a:lnTo>
                          <a:pt x="132" y="132"/>
                        </a:lnTo>
                        <a:lnTo>
                          <a:pt x="144" y="116"/>
                        </a:lnTo>
                        <a:lnTo>
                          <a:pt x="152" y="98"/>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0" name="Freeform 238"/>
                  <p:cNvSpPr>
                    <a:spLocks/>
                  </p:cNvSpPr>
                  <p:nvPr/>
                </p:nvSpPr>
                <p:spPr bwMode="auto">
                  <a:xfrm>
                    <a:off x="3439" y="2319"/>
                    <a:ext cx="386" cy="194"/>
                  </a:xfrm>
                  <a:custGeom>
                    <a:avLst/>
                    <a:gdLst>
                      <a:gd name="T0" fmla="*/ 244 w 386"/>
                      <a:gd name="T1" fmla="*/ 0 h 194"/>
                      <a:gd name="T2" fmla="*/ 208 w 386"/>
                      <a:gd name="T3" fmla="*/ 4 h 194"/>
                      <a:gd name="T4" fmla="*/ 184 w 386"/>
                      <a:gd name="T5" fmla="*/ 18 h 194"/>
                      <a:gd name="T6" fmla="*/ 158 w 386"/>
                      <a:gd name="T7" fmla="*/ 30 h 194"/>
                      <a:gd name="T8" fmla="*/ 150 w 386"/>
                      <a:gd name="T9" fmla="*/ 32 h 194"/>
                      <a:gd name="T10" fmla="*/ 142 w 386"/>
                      <a:gd name="T11" fmla="*/ 36 h 194"/>
                      <a:gd name="T12" fmla="*/ 146 w 386"/>
                      <a:gd name="T13" fmla="*/ 40 h 194"/>
                      <a:gd name="T14" fmla="*/ 140 w 386"/>
                      <a:gd name="T15" fmla="*/ 50 h 194"/>
                      <a:gd name="T16" fmla="*/ 136 w 386"/>
                      <a:gd name="T17" fmla="*/ 54 h 194"/>
                      <a:gd name="T18" fmla="*/ 114 w 386"/>
                      <a:gd name="T19" fmla="*/ 42 h 194"/>
                      <a:gd name="T20" fmla="*/ 106 w 386"/>
                      <a:gd name="T21" fmla="*/ 60 h 194"/>
                      <a:gd name="T22" fmla="*/ 82 w 386"/>
                      <a:gd name="T23" fmla="*/ 92 h 194"/>
                      <a:gd name="T24" fmla="*/ 54 w 386"/>
                      <a:gd name="T25" fmla="*/ 120 h 194"/>
                      <a:gd name="T26" fmla="*/ 22 w 386"/>
                      <a:gd name="T27" fmla="*/ 142 h 194"/>
                      <a:gd name="T28" fmla="*/ 4 w 386"/>
                      <a:gd name="T29" fmla="*/ 152 h 194"/>
                      <a:gd name="T30" fmla="*/ 0 w 386"/>
                      <a:gd name="T31" fmla="*/ 154 h 194"/>
                      <a:gd name="T32" fmla="*/ 50 w 386"/>
                      <a:gd name="T33" fmla="*/ 160 h 194"/>
                      <a:gd name="T34" fmla="*/ 58 w 386"/>
                      <a:gd name="T35" fmla="*/ 160 h 194"/>
                      <a:gd name="T36" fmla="*/ 74 w 386"/>
                      <a:gd name="T37" fmla="*/ 160 h 194"/>
                      <a:gd name="T38" fmla="*/ 80 w 386"/>
                      <a:gd name="T39" fmla="*/ 156 h 194"/>
                      <a:gd name="T40" fmla="*/ 98 w 386"/>
                      <a:gd name="T41" fmla="*/ 154 h 194"/>
                      <a:gd name="T42" fmla="*/ 156 w 386"/>
                      <a:gd name="T43" fmla="*/ 156 h 194"/>
                      <a:gd name="T44" fmla="*/ 160 w 386"/>
                      <a:gd name="T45" fmla="*/ 156 h 194"/>
                      <a:gd name="T46" fmla="*/ 172 w 386"/>
                      <a:gd name="T47" fmla="*/ 162 h 194"/>
                      <a:gd name="T48" fmla="*/ 170 w 386"/>
                      <a:gd name="T49" fmla="*/ 170 h 194"/>
                      <a:gd name="T50" fmla="*/ 162 w 386"/>
                      <a:gd name="T51" fmla="*/ 192 h 194"/>
                      <a:gd name="T52" fmla="*/ 186 w 386"/>
                      <a:gd name="T53" fmla="*/ 194 h 194"/>
                      <a:gd name="T54" fmla="*/ 182 w 386"/>
                      <a:gd name="T55" fmla="*/ 184 h 194"/>
                      <a:gd name="T56" fmla="*/ 176 w 386"/>
                      <a:gd name="T57" fmla="*/ 176 h 194"/>
                      <a:gd name="T58" fmla="*/ 176 w 386"/>
                      <a:gd name="T59" fmla="*/ 162 h 194"/>
                      <a:gd name="T60" fmla="*/ 178 w 386"/>
                      <a:gd name="T61" fmla="*/ 156 h 194"/>
                      <a:gd name="T62" fmla="*/ 200 w 386"/>
                      <a:gd name="T63" fmla="*/ 154 h 194"/>
                      <a:gd name="T64" fmla="*/ 220 w 386"/>
                      <a:gd name="T65" fmla="*/ 152 h 194"/>
                      <a:gd name="T66" fmla="*/ 250 w 386"/>
                      <a:gd name="T67" fmla="*/ 150 h 194"/>
                      <a:gd name="T68" fmla="*/ 264 w 386"/>
                      <a:gd name="T69" fmla="*/ 152 h 194"/>
                      <a:gd name="T70" fmla="*/ 274 w 386"/>
                      <a:gd name="T71" fmla="*/ 162 h 194"/>
                      <a:gd name="T72" fmla="*/ 280 w 386"/>
                      <a:gd name="T73" fmla="*/ 164 h 194"/>
                      <a:gd name="T74" fmla="*/ 298 w 386"/>
                      <a:gd name="T75" fmla="*/ 162 h 194"/>
                      <a:gd name="T76" fmla="*/ 322 w 386"/>
                      <a:gd name="T77" fmla="*/ 158 h 194"/>
                      <a:gd name="T78" fmla="*/ 354 w 386"/>
                      <a:gd name="T79" fmla="*/ 150 h 194"/>
                      <a:gd name="T80" fmla="*/ 374 w 386"/>
                      <a:gd name="T81" fmla="*/ 140 h 194"/>
                      <a:gd name="T82" fmla="*/ 382 w 386"/>
                      <a:gd name="T83" fmla="*/ 130 h 194"/>
                      <a:gd name="T84" fmla="*/ 386 w 386"/>
                      <a:gd name="T85" fmla="*/ 124 h 194"/>
                      <a:gd name="T86" fmla="*/ 352 w 386"/>
                      <a:gd name="T87" fmla="*/ 120 h 194"/>
                      <a:gd name="T88" fmla="*/ 316 w 386"/>
                      <a:gd name="T89" fmla="*/ 108 h 194"/>
                      <a:gd name="T90" fmla="*/ 300 w 386"/>
                      <a:gd name="T91" fmla="*/ 100 h 194"/>
                      <a:gd name="T92" fmla="*/ 274 w 386"/>
                      <a:gd name="T93" fmla="*/ 78 h 194"/>
                      <a:gd name="T94" fmla="*/ 254 w 386"/>
                      <a:gd name="T95" fmla="*/ 50 h 194"/>
                      <a:gd name="T96" fmla="*/ 246 w 386"/>
                      <a:gd name="T97" fmla="*/ 18 h 194"/>
                      <a:gd name="T98" fmla="*/ 244 w 38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194">
                        <a:moveTo>
                          <a:pt x="244" y="0"/>
                        </a:moveTo>
                        <a:lnTo>
                          <a:pt x="244" y="0"/>
                        </a:lnTo>
                        <a:lnTo>
                          <a:pt x="212" y="0"/>
                        </a:lnTo>
                        <a:lnTo>
                          <a:pt x="208" y="4"/>
                        </a:lnTo>
                        <a:lnTo>
                          <a:pt x="184" y="18"/>
                        </a:lnTo>
                        <a:lnTo>
                          <a:pt x="170" y="24"/>
                        </a:lnTo>
                        <a:lnTo>
                          <a:pt x="158" y="30"/>
                        </a:lnTo>
                        <a:lnTo>
                          <a:pt x="150" y="32"/>
                        </a:lnTo>
                        <a:lnTo>
                          <a:pt x="146" y="34"/>
                        </a:lnTo>
                        <a:lnTo>
                          <a:pt x="142" y="36"/>
                        </a:lnTo>
                        <a:lnTo>
                          <a:pt x="146" y="40"/>
                        </a:lnTo>
                        <a:lnTo>
                          <a:pt x="142" y="48"/>
                        </a:lnTo>
                        <a:lnTo>
                          <a:pt x="140" y="50"/>
                        </a:lnTo>
                        <a:lnTo>
                          <a:pt x="136" y="54"/>
                        </a:lnTo>
                        <a:lnTo>
                          <a:pt x="124" y="48"/>
                        </a:lnTo>
                        <a:lnTo>
                          <a:pt x="114" y="42"/>
                        </a:lnTo>
                        <a:lnTo>
                          <a:pt x="106" y="60"/>
                        </a:lnTo>
                        <a:lnTo>
                          <a:pt x="94" y="76"/>
                        </a:lnTo>
                        <a:lnTo>
                          <a:pt x="82" y="92"/>
                        </a:lnTo>
                        <a:lnTo>
                          <a:pt x="68" y="106"/>
                        </a:lnTo>
                        <a:lnTo>
                          <a:pt x="54" y="120"/>
                        </a:lnTo>
                        <a:lnTo>
                          <a:pt x="38" y="132"/>
                        </a:lnTo>
                        <a:lnTo>
                          <a:pt x="22" y="142"/>
                        </a:lnTo>
                        <a:lnTo>
                          <a:pt x="4" y="152"/>
                        </a:lnTo>
                        <a:lnTo>
                          <a:pt x="0" y="154"/>
                        </a:lnTo>
                        <a:lnTo>
                          <a:pt x="26" y="156"/>
                        </a:lnTo>
                        <a:lnTo>
                          <a:pt x="50" y="160"/>
                        </a:lnTo>
                        <a:lnTo>
                          <a:pt x="58" y="160"/>
                        </a:lnTo>
                        <a:lnTo>
                          <a:pt x="66" y="160"/>
                        </a:lnTo>
                        <a:lnTo>
                          <a:pt x="74" y="160"/>
                        </a:lnTo>
                        <a:lnTo>
                          <a:pt x="76" y="158"/>
                        </a:lnTo>
                        <a:lnTo>
                          <a:pt x="80" y="156"/>
                        </a:lnTo>
                        <a:lnTo>
                          <a:pt x="98" y="154"/>
                        </a:lnTo>
                        <a:lnTo>
                          <a:pt x="118" y="154"/>
                        </a:lnTo>
                        <a:lnTo>
                          <a:pt x="156" y="156"/>
                        </a:lnTo>
                        <a:lnTo>
                          <a:pt x="160" y="156"/>
                        </a:lnTo>
                        <a:lnTo>
                          <a:pt x="164" y="156"/>
                        </a:lnTo>
                        <a:lnTo>
                          <a:pt x="172" y="162"/>
                        </a:lnTo>
                        <a:lnTo>
                          <a:pt x="170" y="170"/>
                        </a:lnTo>
                        <a:lnTo>
                          <a:pt x="168" y="178"/>
                        </a:lnTo>
                        <a:lnTo>
                          <a:pt x="162" y="192"/>
                        </a:lnTo>
                        <a:lnTo>
                          <a:pt x="186" y="194"/>
                        </a:lnTo>
                        <a:lnTo>
                          <a:pt x="184" y="190"/>
                        </a:lnTo>
                        <a:lnTo>
                          <a:pt x="182" y="184"/>
                        </a:lnTo>
                        <a:lnTo>
                          <a:pt x="176" y="176"/>
                        </a:lnTo>
                        <a:lnTo>
                          <a:pt x="174" y="166"/>
                        </a:lnTo>
                        <a:lnTo>
                          <a:pt x="176" y="162"/>
                        </a:lnTo>
                        <a:lnTo>
                          <a:pt x="178" y="156"/>
                        </a:lnTo>
                        <a:lnTo>
                          <a:pt x="188" y="154"/>
                        </a:lnTo>
                        <a:lnTo>
                          <a:pt x="200" y="154"/>
                        </a:lnTo>
                        <a:lnTo>
                          <a:pt x="220" y="152"/>
                        </a:lnTo>
                        <a:lnTo>
                          <a:pt x="236" y="152"/>
                        </a:lnTo>
                        <a:lnTo>
                          <a:pt x="250" y="150"/>
                        </a:lnTo>
                        <a:lnTo>
                          <a:pt x="258" y="152"/>
                        </a:lnTo>
                        <a:lnTo>
                          <a:pt x="264" y="152"/>
                        </a:lnTo>
                        <a:lnTo>
                          <a:pt x="270" y="156"/>
                        </a:lnTo>
                        <a:lnTo>
                          <a:pt x="274" y="162"/>
                        </a:lnTo>
                        <a:lnTo>
                          <a:pt x="280" y="164"/>
                        </a:lnTo>
                        <a:lnTo>
                          <a:pt x="286" y="162"/>
                        </a:lnTo>
                        <a:lnTo>
                          <a:pt x="298" y="162"/>
                        </a:lnTo>
                        <a:lnTo>
                          <a:pt x="322" y="158"/>
                        </a:lnTo>
                        <a:lnTo>
                          <a:pt x="344" y="154"/>
                        </a:lnTo>
                        <a:lnTo>
                          <a:pt x="354" y="150"/>
                        </a:lnTo>
                        <a:lnTo>
                          <a:pt x="364" y="146"/>
                        </a:lnTo>
                        <a:lnTo>
                          <a:pt x="374" y="140"/>
                        </a:lnTo>
                        <a:lnTo>
                          <a:pt x="382" y="130"/>
                        </a:lnTo>
                        <a:lnTo>
                          <a:pt x="386" y="124"/>
                        </a:lnTo>
                        <a:lnTo>
                          <a:pt x="368" y="124"/>
                        </a:lnTo>
                        <a:lnTo>
                          <a:pt x="352" y="120"/>
                        </a:lnTo>
                        <a:lnTo>
                          <a:pt x="334" y="116"/>
                        </a:lnTo>
                        <a:lnTo>
                          <a:pt x="316" y="108"/>
                        </a:lnTo>
                        <a:lnTo>
                          <a:pt x="300" y="100"/>
                        </a:lnTo>
                        <a:lnTo>
                          <a:pt x="286" y="90"/>
                        </a:lnTo>
                        <a:lnTo>
                          <a:pt x="274" y="78"/>
                        </a:lnTo>
                        <a:lnTo>
                          <a:pt x="264" y="64"/>
                        </a:lnTo>
                        <a:lnTo>
                          <a:pt x="254" y="50"/>
                        </a:lnTo>
                        <a:lnTo>
                          <a:pt x="248" y="34"/>
                        </a:lnTo>
                        <a:lnTo>
                          <a:pt x="246" y="18"/>
                        </a:lnTo>
                        <a:lnTo>
                          <a:pt x="24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1" name="Freeform 239"/>
                  <p:cNvSpPr>
                    <a:spLocks/>
                  </p:cNvSpPr>
                  <p:nvPr/>
                </p:nvSpPr>
                <p:spPr bwMode="auto">
                  <a:xfrm>
                    <a:off x="3683" y="2279"/>
                    <a:ext cx="146" cy="164"/>
                  </a:xfrm>
                  <a:custGeom>
                    <a:avLst/>
                    <a:gdLst>
                      <a:gd name="T0" fmla="*/ 140 w 146"/>
                      <a:gd name="T1" fmla="*/ 122 h 164"/>
                      <a:gd name="T2" fmla="*/ 140 w 146"/>
                      <a:gd name="T3" fmla="*/ 122 h 164"/>
                      <a:gd name="T4" fmla="*/ 130 w 146"/>
                      <a:gd name="T5" fmla="*/ 110 h 164"/>
                      <a:gd name="T6" fmla="*/ 118 w 146"/>
                      <a:gd name="T7" fmla="*/ 98 h 164"/>
                      <a:gd name="T8" fmla="*/ 104 w 146"/>
                      <a:gd name="T9" fmla="*/ 90 h 164"/>
                      <a:gd name="T10" fmla="*/ 90 w 146"/>
                      <a:gd name="T11" fmla="*/ 82 h 164"/>
                      <a:gd name="T12" fmla="*/ 90 w 146"/>
                      <a:gd name="T13" fmla="*/ 82 h 164"/>
                      <a:gd name="T14" fmla="*/ 80 w 146"/>
                      <a:gd name="T15" fmla="*/ 74 h 164"/>
                      <a:gd name="T16" fmla="*/ 78 w 146"/>
                      <a:gd name="T17" fmla="*/ 70 h 164"/>
                      <a:gd name="T18" fmla="*/ 76 w 146"/>
                      <a:gd name="T19" fmla="*/ 64 h 164"/>
                      <a:gd name="T20" fmla="*/ 76 w 146"/>
                      <a:gd name="T21" fmla="*/ 64 h 164"/>
                      <a:gd name="T22" fmla="*/ 84 w 146"/>
                      <a:gd name="T23" fmla="*/ 40 h 164"/>
                      <a:gd name="T24" fmla="*/ 92 w 146"/>
                      <a:gd name="T25" fmla="*/ 16 h 164"/>
                      <a:gd name="T26" fmla="*/ 92 w 146"/>
                      <a:gd name="T27" fmla="*/ 16 h 164"/>
                      <a:gd name="T28" fmla="*/ 94 w 146"/>
                      <a:gd name="T29" fmla="*/ 8 h 164"/>
                      <a:gd name="T30" fmla="*/ 92 w 146"/>
                      <a:gd name="T31" fmla="*/ 0 h 164"/>
                      <a:gd name="T32" fmla="*/ 92 w 146"/>
                      <a:gd name="T33" fmla="*/ 0 h 164"/>
                      <a:gd name="T34" fmla="*/ 74 w 146"/>
                      <a:gd name="T35" fmla="*/ 8 h 164"/>
                      <a:gd name="T36" fmla="*/ 58 w 146"/>
                      <a:gd name="T37" fmla="*/ 16 h 164"/>
                      <a:gd name="T38" fmla="*/ 44 w 146"/>
                      <a:gd name="T39" fmla="*/ 28 h 164"/>
                      <a:gd name="T40" fmla="*/ 30 w 146"/>
                      <a:gd name="T41" fmla="*/ 44 h 164"/>
                      <a:gd name="T42" fmla="*/ 30 w 146"/>
                      <a:gd name="T43" fmla="*/ 44 h 164"/>
                      <a:gd name="T44" fmla="*/ 26 w 146"/>
                      <a:gd name="T45" fmla="*/ 42 h 164"/>
                      <a:gd name="T46" fmla="*/ 22 w 146"/>
                      <a:gd name="T47" fmla="*/ 40 h 164"/>
                      <a:gd name="T48" fmla="*/ 22 w 146"/>
                      <a:gd name="T49" fmla="*/ 40 h 164"/>
                      <a:gd name="T50" fmla="*/ 0 w 146"/>
                      <a:gd name="T51" fmla="*/ 40 h 164"/>
                      <a:gd name="T52" fmla="*/ 0 w 146"/>
                      <a:gd name="T53" fmla="*/ 40 h 164"/>
                      <a:gd name="T54" fmla="*/ 2 w 146"/>
                      <a:gd name="T55" fmla="*/ 58 h 164"/>
                      <a:gd name="T56" fmla="*/ 4 w 146"/>
                      <a:gd name="T57" fmla="*/ 74 h 164"/>
                      <a:gd name="T58" fmla="*/ 10 w 146"/>
                      <a:gd name="T59" fmla="*/ 90 h 164"/>
                      <a:gd name="T60" fmla="*/ 20 w 146"/>
                      <a:gd name="T61" fmla="*/ 104 h 164"/>
                      <a:gd name="T62" fmla="*/ 30 w 146"/>
                      <a:gd name="T63" fmla="*/ 118 h 164"/>
                      <a:gd name="T64" fmla="*/ 42 w 146"/>
                      <a:gd name="T65" fmla="*/ 130 h 164"/>
                      <a:gd name="T66" fmla="*/ 56 w 146"/>
                      <a:gd name="T67" fmla="*/ 140 h 164"/>
                      <a:gd name="T68" fmla="*/ 72 w 146"/>
                      <a:gd name="T69" fmla="*/ 148 h 164"/>
                      <a:gd name="T70" fmla="*/ 72 w 146"/>
                      <a:gd name="T71" fmla="*/ 148 h 164"/>
                      <a:gd name="T72" fmla="*/ 90 w 146"/>
                      <a:gd name="T73" fmla="*/ 156 h 164"/>
                      <a:gd name="T74" fmla="*/ 108 w 146"/>
                      <a:gd name="T75" fmla="*/ 160 h 164"/>
                      <a:gd name="T76" fmla="*/ 124 w 146"/>
                      <a:gd name="T77" fmla="*/ 164 h 164"/>
                      <a:gd name="T78" fmla="*/ 142 w 146"/>
                      <a:gd name="T79" fmla="*/ 164 h 164"/>
                      <a:gd name="T80" fmla="*/ 142 w 146"/>
                      <a:gd name="T81" fmla="*/ 164 h 164"/>
                      <a:gd name="T82" fmla="*/ 146 w 146"/>
                      <a:gd name="T83" fmla="*/ 154 h 164"/>
                      <a:gd name="T84" fmla="*/ 146 w 146"/>
                      <a:gd name="T85" fmla="*/ 144 h 164"/>
                      <a:gd name="T86" fmla="*/ 144 w 146"/>
                      <a:gd name="T87" fmla="*/ 134 h 164"/>
                      <a:gd name="T88" fmla="*/ 140 w 146"/>
                      <a:gd name="T89" fmla="*/ 122 h 164"/>
                      <a:gd name="T90" fmla="*/ 140 w 146"/>
                      <a:gd name="T91" fmla="*/ 122 h 1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6" h="164">
                        <a:moveTo>
                          <a:pt x="140" y="122"/>
                        </a:moveTo>
                        <a:lnTo>
                          <a:pt x="140" y="122"/>
                        </a:lnTo>
                        <a:lnTo>
                          <a:pt x="130" y="110"/>
                        </a:lnTo>
                        <a:lnTo>
                          <a:pt x="118" y="98"/>
                        </a:lnTo>
                        <a:lnTo>
                          <a:pt x="104" y="90"/>
                        </a:lnTo>
                        <a:lnTo>
                          <a:pt x="90" y="82"/>
                        </a:lnTo>
                        <a:lnTo>
                          <a:pt x="80" y="74"/>
                        </a:lnTo>
                        <a:lnTo>
                          <a:pt x="78" y="70"/>
                        </a:lnTo>
                        <a:lnTo>
                          <a:pt x="76" y="64"/>
                        </a:lnTo>
                        <a:lnTo>
                          <a:pt x="84" y="40"/>
                        </a:lnTo>
                        <a:lnTo>
                          <a:pt x="92" y="16"/>
                        </a:lnTo>
                        <a:lnTo>
                          <a:pt x="94" y="8"/>
                        </a:lnTo>
                        <a:lnTo>
                          <a:pt x="92" y="0"/>
                        </a:lnTo>
                        <a:lnTo>
                          <a:pt x="74" y="8"/>
                        </a:lnTo>
                        <a:lnTo>
                          <a:pt x="58" y="16"/>
                        </a:lnTo>
                        <a:lnTo>
                          <a:pt x="44" y="28"/>
                        </a:lnTo>
                        <a:lnTo>
                          <a:pt x="30" y="44"/>
                        </a:lnTo>
                        <a:lnTo>
                          <a:pt x="26" y="42"/>
                        </a:lnTo>
                        <a:lnTo>
                          <a:pt x="22" y="40"/>
                        </a:lnTo>
                        <a:lnTo>
                          <a:pt x="0" y="40"/>
                        </a:lnTo>
                        <a:lnTo>
                          <a:pt x="2" y="58"/>
                        </a:lnTo>
                        <a:lnTo>
                          <a:pt x="4" y="74"/>
                        </a:lnTo>
                        <a:lnTo>
                          <a:pt x="10" y="90"/>
                        </a:lnTo>
                        <a:lnTo>
                          <a:pt x="20" y="104"/>
                        </a:lnTo>
                        <a:lnTo>
                          <a:pt x="30" y="118"/>
                        </a:lnTo>
                        <a:lnTo>
                          <a:pt x="42" y="130"/>
                        </a:lnTo>
                        <a:lnTo>
                          <a:pt x="56" y="140"/>
                        </a:lnTo>
                        <a:lnTo>
                          <a:pt x="72" y="148"/>
                        </a:lnTo>
                        <a:lnTo>
                          <a:pt x="90" y="156"/>
                        </a:lnTo>
                        <a:lnTo>
                          <a:pt x="108" y="160"/>
                        </a:lnTo>
                        <a:lnTo>
                          <a:pt x="124" y="164"/>
                        </a:lnTo>
                        <a:lnTo>
                          <a:pt x="142" y="164"/>
                        </a:lnTo>
                        <a:lnTo>
                          <a:pt x="146" y="154"/>
                        </a:lnTo>
                        <a:lnTo>
                          <a:pt x="146" y="144"/>
                        </a:lnTo>
                        <a:lnTo>
                          <a:pt x="144" y="134"/>
                        </a:lnTo>
                        <a:lnTo>
                          <a:pt x="140" y="122"/>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2" name="Freeform 240"/>
                  <p:cNvSpPr>
                    <a:spLocks/>
                  </p:cNvSpPr>
                  <p:nvPr/>
                </p:nvSpPr>
                <p:spPr bwMode="auto">
                  <a:xfrm>
                    <a:off x="3479" y="2305"/>
                    <a:ext cx="144" cy="38"/>
                  </a:xfrm>
                  <a:custGeom>
                    <a:avLst/>
                    <a:gdLst>
                      <a:gd name="T0" fmla="*/ 46 w 144"/>
                      <a:gd name="T1" fmla="*/ 6 h 38"/>
                      <a:gd name="T2" fmla="*/ 46 w 144"/>
                      <a:gd name="T3" fmla="*/ 6 h 38"/>
                      <a:gd name="T4" fmla="*/ 70 w 144"/>
                      <a:gd name="T5" fmla="*/ 8 h 38"/>
                      <a:gd name="T6" fmla="*/ 94 w 144"/>
                      <a:gd name="T7" fmla="*/ 10 h 38"/>
                      <a:gd name="T8" fmla="*/ 144 w 144"/>
                      <a:gd name="T9" fmla="*/ 14 h 38"/>
                      <a:gd name="T10" fmla="*/ 144 w 144"/>
                      <a:gd name="T11" fmla="*/ 14 h 38"/>
                      <a:gd name="T12" fmla="*/ 130 w 144"/>
                      <a:gd name="T13" fmla="*/ 22 h 38"/>
                      <a:gd name="T14" fmla="*/ 114 w 144"/>
                      <a:gd name="T15" fmla="*/ 28 h 38"/>
                      <a:gd name="T16" fmla="*/ 100 w 144"/>
                      <a:gd name="T17" fmla="*/ 34 h 38"/>
                      <a:gd name="T18" fmla="*/ 84 w 144"/>
                      <a:gd name="T19" fmla="*/ 36 h 38"/>
                      <a:gd name="T20" fmla="*/ 84 w 144"/>
                      <a:gd name="T21" fmla="*/ 36 h 38"/>
                      <a:gd name="T22" fmla="*/ 76 w 144"/>
                      <a:gd name="T23" fmla="*/ 32 h 38"/>
                      <a:gd name="T24" fmla="*/ 74 w 144"/>
                      <a:gd name="T25" fmla="*/ 30 h 38"/>
                      <a:gd name="T26" fmla="*/ 70 w 144"/>
                      <a:gd name="T27" fmla="*/ 32 h 38"/>
                      <a:gd name="T28" fmla="*/ 66 w 144"/>
                      <a:gd name="T29" fmla="*/ 36 h 38"/>
                      <a:gd name="T30" fmla="*/ 66 w 144"/>
                      <a:gd name="T31" fmla="*/ 36 h 38"/>
                      <a:gd name="T32" fmla="*/ 50 w 144"/>
                      <a:gd name="T33" fmla="*/ 38 h 38"/>
                      <a:gd name="T34" fmla="*/ 36 w 144"/>
                      <a:gd name="T35" fmla="*/ 36 h 38"/>
                      <a:gd name="T36" fmla="*/ 20 w 144"/>
                      <a:gd name="T37" fmla="*/ 34 h 38"/>
                      <a:gd name="T38" fmla="*/ 8 w 144"/>
                      <a:gd name="T39" fmla="*/ 28 h 38"/>
                      <a:gd name="T40" fmla="*/ 8 w 144"/>
                      <a:gd name="T41" fmla="*/ 28 h 38"/>
                      <a:gd name="T42" fmla="*/ 2 w 144"/>
                      <a:gd name="T43" fmla="*/ 24 h 38"/>
                      <a:gd name="T44" fmla="*/ 0 w 144"/>
                      <a:gd name="T45" fmla="*/ 20 h 38"/>
                      <a:gd name="T46" fmla="*/ 0 w 144"/>
                      <a:gd name="T47" fmla="*/ 18 h 38"/>
                      <a:gd name="T48" fmla="*/ 0 w 144"/>
                      <a:gd name="T49" fmla="*/ 18 h 38"/>
                      <a:gd name="T50" fmla="*/ 2 w 144"/>
                      <a:gd name="T51" fmla="*/ 12 h 38"/>
                      <a:gd name="T52" fmla="*/ 6 w 144"/>
                      <a:gd name="T53" fmla="*/ 8 h 38"/>
                      <a:gd name="T54" fmla="*/ 16 w 144"/>
                      <a:gd name="T55" fmla="*/ 0 h 38"/>
                      <a:gd name="T56" fmla="*/ 16 w 144"/>
                      <a:gd name="T57" fmla="*/ 0 h 38"/>
                      <a:gd name="T58" fmla="*/ 32 w 144"/>
                      <a:gd name="T59" fmla="*/ 4 h 38"/>
                      <a:gd name="T60" fmla="*/ 38 w 144"/>
                      <a:gd name="T61" fmla="*/ 6 h 38"/>
                      <a:gd name="T62" fmla="*/ 46 w 144"/>
                      <a:gd name="T63" fmla="*/ 6 h 38"/>
                      <a:gd name="T64" fmla="*/ 46 w 144"/>
                      <a:gd name="T65" fmla="*/ 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38">
                        <a:moveTo>
                          <a:pt x="46" y="6"/>
                        </a:moveTo>
                        <a:lnTo>
                          <a:pt x="46" y="6"/>
                        </a:lnTo>
                        <a:lnTo>
                          <a:pt x="70" y="8"/>
                        </a:lnTo>
                        <a:lnTo>
                          <a:pt x="94" y="10"/>
                        </a:lnTo>
                        <a:lnTo>
                          <a:pt x="144" y="14"/>
                        </a:lnTo>
                        <a:lnTo>
                          <a:pt x="130" y="22"/>
                        </a:lnTo>
                        <a:lnTo>
                          <a:pt x="114" y="28"/>
                        </a:lnTo>
                        <a:lnTo>
                          <a:pt x="100" y="34"/>
                        </a:lnTo>
                        <a:lnTo>
                          <a:pt x="84" y="36"/>
                        </a:lnTo>
                        <a:lnTo>
                          <a:pt x="76" y="32"/>
                        </a:lnTo>
                        <a:lnTo>
                          <a:pt x="74" y="30"/>
                        </a:lnTo>
                        <a:lnTo>
                          <a:pt x="70" y="32"/>
                        </a:lnTo>
                        <a:lnTo>
                          <a:pt x="66" y="36"/>
                        </a:lnTo>
                        <a:lnTo>
                          <a:pt x="50" y="38"/>
                        </a:lnTo>
                        <a:lnTo>
                          <a:pt x="36" y="36"/>
                        </a:lnTo>
                        <a:lnTo>
                          <a:pt x="20" y="34"/>
                        </a:lnTo>
                        <a:lnTo>
                          <a:pt x="8" y="28"/>
                        </a:lnTo>
                        <a:lnTo>
                          <a:pt x="2" y="24"/>
                        </a:lnTo>
                        <a:lnTo>
                          <a:pt x="0" y="20"/>
                        </a:lnTo>
                        <a:lnTo>
                          <a:pt x="0" y="18"/>
                        </a:lnTo>
                        <a:lnTo>
                          <a:pt x="2" y="12"/>
                        </a:lnTo>
                        <a:lnTo>
                          <a:pt x="6" y="8"/>
                        </a:lnTo>
                        <a:lnTo>
                          <a:pt x="16" y="0"/>
                        </a:lnTo>
                        <a:lnTo>
                          <a:pt x="32" y="4"/>
                        </a:lnTo>
                        <a:lnTo>
                          <a:pt x="38" y="6"/>
                        </a:lnTo>
                        <a:lnTo>
                          <a:pt x="4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3" name="Freeform 241"/>
                  <p:cNvSpPr>
                    <a:spLocks/>
                  </p:cNvSpPr>
                  <p:nvPr/>
                </p:nvSpPr>
                <p:spPr bwMode="auto">
                  <a:xfrm>
                    <a:off x="3631" y="2327"/>
                    <a:ext cx="42" cy="38"/>
                  </a:xfrm>
                  <a:custGeom>
                    <a:avLst/>
                    <a:gdLst>
                      <a:gd name="T0" fmla="*/ 42 w 42"/>
                      <a:gd name="T1" fmla="*/ 10 h 38"/>
                      <a:gd name="T2" fmla="*/ 42 w 42"/>
                      <a:gd name="T3" fmla="*/ 14 h 38"/>
                      <a:gd name="T4" fmla="*/ 42 w 42"/>
                      <a:gd name="T5" fmla="*/ 14 h 38"/>
                      <a:gd name="T6" fmla="*/ 28 w 42"/>
                      <a:gd name="T7" fmla="*/ 26 h 38"/>
                      <a:gd name="T8" fmla="*/ 16 w 42"/>
                      <a:gd name="T9" fmla="*/ 38 h 38"/>
                      <a:gd name="T10" fmla="*/ 16 w 42"/>
                      <a:gd name="T11" fmla="*/ 38 h 38"/>
                      <a:gd name="T12" fmla="*/ 10 w 42"/>
                      <a:gd name="T13" fmla="*/ 38 h 38"/>
                      <a:gd name="T14" fmla="*/ 6 w 42"/>
                      <a:gd name="T15" fmla="*/ 36 h 38"/>
                      <a:gd name="T16" fmla="*/ 0 w 42"/>
                      <a:gd name="T17" fmla="*/ 28 h 38"/>
                      <a:gd name="T18" fmla="*/ 0 w 42"/>
                      <a:gd name="T19" fmla="*/ 24 h 38"/>
                      <a:gd name="T20" fmla="*/ 0 w 42"/>
                      <a:gd name="T21" fmla="*/ 24 h 38"/>
                      <a:gd name="T22" fmla="*/ 14 w 42"/>
                      <a:gd name="T23" fmla="*/ 12 h 38"/>
                      <a:gd name="T24" fmla="*/ 26 w 42"/>
                      <a:gd name="T25" fmla="*/ 0 h 38"/>
                      <a:gd name="T26" fmla="*/ 26 w 42"/>
                      <a:gd name="T27" fmla="*/ 0 h 38"/>
                      <a:gd name="T28" fmla="*/ 36 w 42"/>
                      <a:gd name="T29" fmla="*/ 4 h 38"/>
                      <a:gd name="T30" fmla="*/ 40 w 42"/>
                      <a:gd name="T31" fmla="*/ 6 h 38"/>
                      <a:gd name="T32" fmla="*/ 42 w 42"/>
                      <a:gd name="T33" fmla="*/ 10 h 38"/>
                      <a:gd name="T34" fmla="*/ 42 w 42"/>
                      <a:gd name="T35" fmla="*/ 1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42" y="10"/>
                        </a:moveTo>
                        <a:lnTo>
                          <a:pt x="42" y="14"/>
                        </a:lnTo>
                        <a:lnTo>
                          <a:pt x="28" y="26"/>
                        </a:lnTo>
                        <a:lnTo>
                          <a:pt x="16" y="38"/>
                        </a:lnTo>
                        <a:lnTo>
                          <a:pt x="10" y="38"/>
                        </a:lnTo>
                        <a:lnTo>
                          <a:pt x="6" y="36"/>
                        </a:lnTo>
                        <a:lnTo>
                          <a:pt x="0" y="28"/>
                        </a:lnTo>
                        <a:lnTo>
                          <a:pt x="0" y="24"/>
                        </a:lnTo>
                        <a:lnTo>
                          <a:pt x="14" y="12"/>
                        </a:lnTo>
                        <a:lnTo>
                          <a:pt x="26" y="0"/>
                        </a:lnTo>
                        <a:lnTo>
                          <a:pt x="36" y="4"/>
                        </a:lnTo>
                        <a:lnTo>
                          <a:pt x="40" y="6"/>
                        </a:lnTo>
                        <a:lnTo>
                          <a:pt x="4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4" name="Freeform 242"/>
                  <p:cNvSpPr>
                    <a:spLocks/>
                  </p:cNvSpPr>
                  <p:nvPr/>
                </p:nvSpPr>
                <p:spPr bwMode="auto">
                  <a:xfrm>
                    <a:off x="3609" y="2377"/>
                    <a:ext cx="14" cy="14"/>
                  </a:xfrm>
                  <a:custGeom>
                    <a:avLst/>
                    <a:gdLst>
                      <a:gd name="T0" fmla="*/ 14 w 14"/>
                      <a:gd name="T1" fmla="*/ 6 h 14"/>
                      <a:gd name="T2" fmla="*/ 14 w 14"/>
                      <a:gd name="T3" fmla="*/ 6 h 14"/>
                      <a:gd name="T4" fmla="*/ 12 w 14"/>
                      <a:gd name="T5" fmla="*/ 12 h 14"/>
                      <a:gd name="T6" fmla="*/ 12 w 14"/>
                      <a:gd name="T7" fmla="*/ 14 h 14"/>
                      <a:gd name="T8" fmla="*/ 8 w 14"/>
                      <a:gd name="T9" fmla="*/ 14 h 14"/>
                      <a:gd name="T10" fmla="*/ 8 w 14"/>
                      <a:gd name="T11" fmla="*/ 14 h 14"/>
                      <a:gd name="T12" fmla="*/ 4 w 14"/>
                      <a:gd name="T13" fmla="*/ 12 h 14"/>
                      <a:gd name="T14" fmla="*/ 0 w 14"/>
                      <a:gd name="T15" fmla="*/ 8 h 14"/>
                      <a:gd name="T16" fmla="*/ 0 w 14"/>
                      <a:gd name="T17" fmla="*/ 8 h 14"/>
                      <a:gd name="T18" fmla="*/ 2 w 14"/>
                      <a:gd name="T19" fmla="*/ 4 h 14"/>
                      <a:gd name="T20" fmla="*/ 6 w 14"/>
                      <a:gd name="T21" fmla="*/ 0 h 14"/>
                      <a:gd name="T22" fmla="*/ 6 w 14"/>
                      <a:gd name="T23" fmla="*/ 0 h 14"/>
                      <a:gd name="T24" fmla="*/ 8 w 14"/>
                      <a:gd name="T25" fmla="*/ 0 h 14"/>
                      <a:gd name="T26" fmla="*/ 10 w 14"/>
                      <a:gd name="T27" fmla="*/ 2 h 14"/>
                      <a:gd name="T28" fmla="*/ 14 w 14"/>
                      <a:gd name="T29" fmla="*/ 6 h 14"/>
                      <a:gd name="T30" fmla="*/ 14 w 14"/>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14" y="6"/>
                        </a:moveTo>
                        <a:lnTo>
                          <a:pt x="14" y="6"/>
                        </a:lnTo>
                        <a:lnTo>
                          <a:pt x="12" y="12"/>
                        </a:lnTo>
                        <a:lnTo>
                          <a:pt x="12" y="14"/>
                        </a:lnTo>
                        <a:lnTo>
                          <a:pt x="8" y="14"/>
                        </a:lnTo>
                        <a:lnTo>
                          <a:pt x="4" y="12"/>
                        </a:lnTo>
                        <a:lnTo>
                          <a:pt x="0" y="8"/>
                        </a:lnTo>
                        <a:lnTo>
                          <a:pt x="2" y="4"/>
                        </a:lnTo>
                        <a:lnTo>
                          <a:pt x="6" y="0"/>
                        </a:lnTo>
                        <a:lnTo>
                          <a:pt x="8"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5" name="Freeform 243"/>
                  <p:cNvSpPr>
                    <a:spLocks/>
                  </p:cNvSpPr>
                  <p:nvPr/>
                </p:nvSpPr>
                <p:spPr bwMode="auto">
                  <a:xfrm>
                    <a:off x="3587" y="2379"/>
                    <a:ext cx="14" cy="12"/>
                  </a:xfrm>
                  <a:custGeom>
                    <a:avLst/>
                    <a:gdLst>
                      <a:gd name="T0" fmla="*/ 14 w 14"/>
                      <a:gd name="T1" fmla="*/ 6 h 12"/>
                      <a:gd name="T2" fmla="*/ 14 w 14"/>
                      <a:gd name="T3" fmla="*/ 6 h 12"/>
                      <a:gd name="T4" fmla="*/ 12 w 14"/>
                      <a:gd name="T5" fmla="*/ 10 h 12"/>
                      <a:gd name="T6" fmla="*/ 12 w 14"/>
                      <a:gd name="T7" fmla="*/ 10 h 12"/>
                      <a:gd name="T8" fmla="*/ 10 w 14"/>
                      <a:gd name="T9" fmla="*/ 12 h 12"/>
                      <a:gd name="T10" fmla="*/ 10 w 14"/>
                      <a:gd name="T11" fmla="*/ 12 h 12"/>
                      <a:gd name="T12" fmla="*/ 6 w 14"/>
                      <a:gd name="T13" fmla="*/ 12 h 12"/>
                      <a:gd name="T14" fmla="*/ 4 w 14"/>
                      <a:gd name="T15" fmla="*/ 12 h 12"/>
                      <a:gd name="T16" fmla="*/ 0 w 14"/>
                      <a:gd name="T17" fmla="*/ 6 h 12"/>
                      <a:gd name="T18" fmla="*/ 0 w 14"/>
                      <a:gd name="T19" fmla="*/ 6 h 12"/>
                      <a:gd name="T20" fmla="*/ 0 w 14"/>
                      <a:gd name="T21" fmla="*/ 2 h 12"/>
                      <a:gd name="T22" fmla="*/ 2 w 14"/>
                      <a:gd name="T23" fmla="*/ 0 h 12"/>
                      <a:gd name="T24" fmla="*/ 4 w 14"/>
                      <a:gd name="T25" fmla="*/ 0 h 12"/>
                      <a:gd name="T26" fmla="*/ 4 w 14"/>
                      <a:gd name="T27" fmla="*/ 0 h 12"/>
                      <a:gd name="T28" fmla="*/ 10 w 14"/>
                      <a:gd name="T29" fmla="*/ 0 h 12"/>
                      <a:gd name="T30" fmla="*/ 14 w 14"/>
                      <a:gd name="T31" fmla="*/ 6 h 12"/>
                      <a:gd name="T32" fmla="*/ 14 w 14"/>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2">
                        <a:moveTo>
                          <a:pt x="14" y="6"/>
                        </a:moveTo>
                        <a:lnTo>
                          <a:pt x="14" y="6"/>
                        </a:lnTo>
                        <a:lnTo>
                          <a:pt x="12" y="10"/>
                        </a:lnTo>
                        <a:lnTo>
                          <a:pt x="10" y="12"/>
                        </a:lnTo>
                        <a:lnTo>
                          <a:pt x="6" y="12"/>
                        </a:lnTo>
                        <a:lnTo>
                          <a:pt x="4" y="12"/>
                        </a:lnTo>
                        <a:lnTo>
                          <a:pt x="0" y="6"/>
                        </a:lnTo>
                        <a:lnTo>
                          <a:pt x="0" y="2"/>
                        </a:lnTo>
                        <a:lnTo>
                          <a:pt x="2" y="0"/>
                        </a:lnTo>
                        <a:lnTo>
                          <a:pt x="4" y="0"/>
                        </a:lnTo>
                        <a:lnTo>
                          <a:pt x="10" y="0"/>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6" name="Freeform 244"/>
                  <p:cNvSpPr>
                    <a:spLocks/>
                  </p:cNvSpPr>
                  <p:nvPr/>
                </p:nvSpPr>
                <p:spPr bwMode="auto">
                  <a:xfrm>
                    <a:off x="3377" y="2435"/>
                    <a:ext cx="38" cy="56"/>
                  </a:xfrm>
                  <a:custGeom>
                    <a:avLst/>
                    <a:gdLst>
                      <a:gd name="T0" fmla="*/ 36 w 38"/>
                      <a:gd name="T1" fmla="*/ 28 h 56"/>
                      <a:gd name="T2" fmla="*/ 34 w 38"/>
                      <a:gd name="T3" fmla="*/ 26 h 56"/>
                      <a:gd name="T4" fmla="*/ 34 w 38"/>
                      <a:gd name="T5" fmla="*/ 26 h 56"/>
                      <a:gd name="T6" fmla="*/ 28 w 38"/>
                      <a:gd name="T7" fmla="*/ 12 h 56"/>
                      <a:gd name="T8" fmla="*/ 24 w 38"/>
                      <a:gd name="T9" fmla="*/ 4 h 56"/>
                      <a:gd name="T10" fmla="*/ 18 w 38"/>
                      <a:gd name="T11" fmla="*/ 0 h 56"/>
                      <a:gd name="T12" fmla="*/ 18 w 38"/>
                      <a:gd name="T13" fmla="*/ 0 h 56"/>
                      <a:gd name="T14" fmla="*/ 12 w 38"/>
                      <a:gd name="T15" fmla="*/ 2 h 56"/>
                      <a:gd name="T16" fmla="*/ 6 w 38"/>
                      <a:gd name="T17" fmla="*/ 8 h 56"/>
                      <a:gd name="T18" fmla="*/ 6 w 38"/>
                      <a:gd name="T19" fmla="*/ 8 h 56"/>
                      <a:gd name="T20" fmla="*/ 2 w 38"/>
                      <a:gd name="T21" fmla="*/ 20 h 56"/>
                      <a:gd name="T22" fmla="*/ 0 w 38"/>
                      <a:gd name="T23" fmla="*/ 32 h 56"/>
                      <a:gd name="T24" fmla="*/ 2 w 38"/>
                      <a:gd name="T25" fmla="*/ 44 h 56"/>
                      <a:gd name="T26" fmla="*/ 6 w 38"/>
                      <a:gd name="T27" fmla="*/ 56 h 56"/>
                      <a:gd name="T28" fmla="*/ 6 w 38"/>
                      <a:gd name="T29" fmla="*/ 56 h 56"/>
                      <a:gd name="T30" fmla="*/ 22 w 38"/>
                      <a:gd name="T31" fmla="*/ 54 h 56"/>
                      <a:gd name="T32" fmla="*/ 38 w 38"/>
                      <a:gd name="T33" fmla="*/ 48 h 56"/>
                      <a:gd name="T34" fmla="*/ 38 w 38"/>
                      <a:gd name="T35" fmla="*/ 48 h 56"/>
                      <a:gd name="T36" fmla="*/ 36 w 38"/>
                      <a:gd name="T37" fmla="*/ 28 h 56"/>
                      <a:gd name="T38" fmla="*/ 36 w 38"/>
                      <a:gd name="T39" fmla="*/ 28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 h="56">
                        <a:moveTo>
                          <a:pt x="36" y="28"/>
                        </a:moveTo>
                        <a:lnTo>
                          <a:pt x="34" y="26"/>
                        </a:lnTo>
                        <a:lnTo>
                          <a:pt x="28" y="12"/>
                        </a:lnTo>
                        <a:lnTo>
                          <a:pt x="24" y="4"/>
                        </a:lnTo>
                        <a:lnTo>
                          <a:pt x="18" y="0"/>
                        </a:lnTo>
                        <a:lnTo>
                          <a:pt x="12" y="2"/>
                        </a:lnTo>
                        <a:lnTo>
                          <a:pt x="6" y="8"/>
                        </a:lnTo>
                        <a:lnTo>
                          <a:pt x="2" y="20"/>
                        </a:lnTo>
                        <a:lnTo>
                          <a:pt x="0" y="32"/>
                        </a:lnTo>
                        <a:lnTo>
                          <a:pt x="2" y="44"/>
                        </a:lnTo>
                        <a:lnTo>
                          <a:pt x="6" y="56"/>
                        </a:lnTo>
                        <a:lnTo>
                          <a:pt x="22" y="54"/>
                        </a:lnTo>
                        <a:lnTo>
                          <a:pt x="38" y="48"/>
                        </a:lnTo>
                        <a:lnTo>
                          <a:pt x="36"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97" name="Freeform 245"/>
                  <p:cNvSpPr>
                    <a:spLocks/>
                  </p:cNvSpPr>
                  <p:nvPr/>
                </p:nvSpPr>
                <p:spPr bwMode="auto">
                  <a:xfrm>
                    <a:off x="3351" y="2483"/>
                    <a:ext cx="172" cy="148"/>
                  </a:xfrm>
                  <a:custGeom>
                    <a:avLst/>
                    <a:gdLst>
                      <a:gd name="T0" fmla="*/ 144 w 172"/>
                      <a:gd name="T1" fmla="*/ 132 h 148"/>
                      <a:gd name="T2" fmla="*/ 132 w 172"/>
                      <a:gd name="T3" fmla="*/ 134 h 148"/>
                      <a:gd name="T4" fmla="*/ 112 w 172"/>
                      <a:gd name="T5" fmla="*/ 126 h 148"/>
                      <a:gd name="T6" fmla="*/ 102 w 172"/>
                      <a:gd name="T7" fmla="*/ 118 h 148"/>
                      <a:gd name="T8" fmla="*/ 88 w 172"/>
                      <a:gd name="T9" fmla="*/ 92 h 148"/>
                      <a:gd name="T10" fmla="*/ 90 w 172"/>
                      <a:gd name="T11" fmla="*/ 84 h 148"/>
                      <a:gd name="T12" fmla="*/ 92 w 172"/>
                      <a:gd name="T13" fmla="*/ 80 h 148"/>
                      <a:gd name="T14" fmla="*/ 100 w 172"/>
                      <a:gd name="T15" fmla="*/ 78 h 148"/>
                      <a:gd name="T16" fmla="*/ 110 w 172"/>
                      <a:gd name="T17" fmla="*/ 70 h 148"/>
                      <a:gd name="T18" fmla="*/ 120 w 172"/>
                      <a:gd name="T19" fmla="*/ 50 h 148"/>
                      <a:gd name="T20" fmla="*/ 120 w 172"/>
                      <a:gd name="T21" fmla="*/ 38 h 148"/>
                      <a:gd name="T22" fmla="*/ 114 w 172"/>
                      <a:gd name="T23" fmla="*/ 30 h 148"/>
                      <a:gd name="T24" fmla="*/ 104 w 172"/>
                      <a:gd name="T25" fmla="*/ 24 h 148"/>
                      <a:gd name="T26" fmla="*/ 94 w 172"/>
                      <a:gd name="T27" fmla="*/ 22 h 148"/>
                      <a:gd name="T28" fmla="*/ 84 w 172"/>
                      <a:gd name="T29" fmla="*/ 28 h 148"/>
                      <a:gd name="T30" fmla="*/ 74 w 172"/>
                      <a:gd name="T31" fmla="*/ 36 h 148"/>
                      <a:gd name="T32" fmla="*/ 70 w 172"/>
                      <a:gd name="T33" fmla="*/ 50 h 148"/>
                      <a:gd name="T34" fmla="*/ 74 w 172"/>
                      <a:gd name="T35" fmla="*/ 50 h 148"/>
                      <a:gd name="T36" fmla="*/ 86 w 172"/>
                      <a:gd name="T37" fmla="*/ 44 h 148"/>
                      <a:gd name="T38" fmla="*/ 90 w 172"/>
                      <a:gd name="T39" fmla="*/ 42 h 148"/>
                      <a:gd name="T40" fmla="*/ 98 w 172"/>
                      <a:gd name="T41" fmla="*/ 48 h 148"/>
                      <a:gd name="T42" fmla="*/ 98 w 172"/>
                      <a:gd name="T43" fmla="*/ 52 h 148"/>
                      <a:gd name="T44" fmla="*/ 92 w 172"/>
                      <a:gd name="T45" fmla="*/ 60 h 148"/>
                      <a:gd name="T46" fmla="*/ 78 w 172"/>
                      <a:gd name="T47" fmla="*/ 66 h 148"/>
                      <a:gd name="T48" fmla="*/ 66 w 172"/>
                      <a:gd name="T49" fmla="*/ 62 h 148"/>
                      <a:gd name="T50" fmla="*/ 56 w 172"/>
                      <a:gd name="T51" fmla="*/ 54 h 148"/>
                      <a:gd name="T52" fmla="*/ 56 w 172"/>
                      <a:gd name="T53" fmla="*/ 46 h 148"/>
                      <a:gd name="T54" fmla="*/ 60 w 172"/>
                      <a:gd name="T55" fmla="*/ 28 h 148"/>
                      <a:gd name="T56" fmla="*/ 66 w 172"/>
                      <a:gd name="T57" fmla="*/ 20 h 148"/>
                      <a:gd name="T58" fmla="*/ 64 w 172"/>
                      <a:gd name="T59" fmla="*/ 0 h 148"/>
                      <a:gd name="T60" fmla="*/ 32 w 172"/>
                      <a:gd name="T61" fmla="*/ 8 h 148"/>
                      <a:gd name="T62" fmla="*/ 42 w 172"/>
                      <a:gd name="T63" fmla="*/ 30 h 148"/>
                      <a:gd name="T64" fmla="*/ 42 w 172"/>
                      <a:gd name="T65" fmla="*/ 34 h 148"/>
                      <a:gd name="T66" fmla="*/ 40 w 172"/>
                      <a:gd name="T67" fmla="*/ 38 h 148"/>
                      <a:gd name="T68" fmla="*/ 28 w 172"/>
                      <a:gd name="T69" fmla="*/ 40 h 148"/>
                      <a:gd name="T70" fmla="*/ 22 w 172"/>
                      <a:gd name="T71" fmla="*/ 42 h 148"/>
                      <a:gd name="T72" fmla="*/ 8 w 172"/>
                      <a:gd name="T73" fmla="*/ 54 h 148"/>
                      <a:gd name="T74" fmla="*/ 0 w 172"/>
                      <a:gd name="T75" fmla="*/ 70 h 148"/>
                      <a:gd name="T76" fmla="*/ 0 w 172"/>
                      <a:gd name="T77" fmla="*/ 80 h 148"/>
                      <a:gd name="T78" fmla="*/ 6 w 172"/>
                      <a:gd name="T79" fmla="*/ 96 h 148"/>
                      <a:gd name="T80" fmla="*/ 12 w 172"/>
                      <a:gd name="T81" fmla="*/ 104 h 148"/>
                      <a:gd name="T82" fmla="*/ 30 w 172"/>
                      <a:gd name="T83" fmla="*/ 108 h 148"/>
                      <a:gd name="T84" fmla="*/ 38 w 172"/>
                      <a:gd name="T85" fmla="*/ 108 h 148"/>
                      <a:gd name="T86" fmla="*/ 62 w 172"/>
                      <a:gd name="T87" fmla="*/ 102 h 148"/>
                      <a:gd name="T88" fmla="*/ 68 w 172"/>
                      <a:gd name="T89" fmla="*/ 104 h 148"/>
                      <a:gd name="T90" fmla="*/ 72 w 172"/>
                      <a:gd name="T91" fmla="*/ 108 h 148"/>
                      <a:gd name="T92" fmla="*/ 82 w 172"/>
                      <a:gd name="T93" fmla="*/ 126 h 148"/>
                      <a:gd name="T94" fmla="*/ 94 w 172"/>
                      <a:gd name="T95" fmla="*/ 136 h 148"/>
                      <a:gd name="T96" fmla="*/ 122 w 172"/>
                      <a:gd name="T97" fmla="*/ 148 h 148"/>
                      <a:gd name="T98" fmla="*/ 138 w 172"/>
                      <a:gd name="T99" fmla="*/ 148 h 148"/>
                      <a:gd name="T100" fmla="*/ 156 w 172"/>
                      <a:gd name="T101" fmla="*/ 138 h 148"/>
                      <a:gd name="T102" fmla="*/ 172 w 172"/>
                      <a:gd name="T103" fmla="*/ 120 h 148"/>
                      <a:gd name="T104" fmla="*/ 166 w 172"/>
                      <a:gd name="T105" fmla="*/ 116 h 148"/>
                      <a:gd name="T106" fmla="*/ 160 w 172"/>
                      <a:gd name="T107" fmla="*/ 112 h 148"/>
                      <a:gd name="T108" fmla="*/ 150 w 172"/>
                      <a:gd name="T109" fmla="*/ 128 h 148"/>
                      <a:gd name="T110" fmla="*/ 144 w 172"/>
                      <a:gd name="T111" fmla="*/ 132 h 1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2" h="148">
                        <a:moveTo>
                          <a:pt x="144" y="132"/>
                        </a:moveTo>
                        <a:lnTo>
                          <a:pt x="144" y="132"/>
                        </a:lnTo>
                        <a:lnTo>
                          <a:pt x="138" y="132"/>
                        </a:lnTo>
                        <a:lnTo>
                          <a:pt x="132" y="134"/>
                        </a:lnTo>
                        <a:lnTo>
                          <a:pt x="122" y="130"/>
                        </a:lnTo>
                        <a:lnTo>
                          <a:pt x="112" y="126"/>
                        </a:lnTo>
                        <a:lnTo>
                          <a:pt x="102" y="118"/>
                        </a:lnTo>
                        <a:lnTo>
                          <a:pt x="92" y="102"/>
                        </a:lnTo>
                        <a:lnTo>
                          <a:pt x="88" y="92"/>
                        </a:lnTo>
                        <a:lnTo>
                          <a:pt x="88" y="88"/>
                        </a:lnTo>
                        <a:lnTo>
                          <a:pt x="90" y="84"/>
                        </a:lnTo>
                        <a:lnTo>
                          <a:pt x="92" y="80"/>
                        </a:lnTo>
                        <a:lnTo>
                          <a:pt x="94" y="80"/>
                        </a:lnTo>
                        <a:lnTo>
                          <a:pt x="100" y="78"/>
                        </a:lnTo>
                        <a:lnTo>
                          <a:pt x="110" y="70"/>
                        </a:lnTo>
                        <a:lnTo>
                          <a:pt x="116" y="62"/>
                        </a:lnTo>
                        <a:lnTo>
                          <a:pt x="120" y="50"/>
                        </a:lnTo>
                        <a:lnTo>
                          <a:pt x="120" y="38"/>
                        </a:lnTo>
                        <a:lnTo>
                          <a:pt x="118" y="34"/>
                        </a:lnTo>
                        <a:lnTo>
                          <a:pt x="114" y="30"/>
                        </a:lnTo>
                        <a:lnTo>
                          <a:pt x="104" y="24"/>
                        </a:lnTo>
                        <a:lnTo>
                          <a:pt x="98" y="22"/>
                        </a:lnTo>
                        <a:lnTo>
                          <a:pt x="94" y="22"/>
                        </a:lnTo>
                        <a:lnTo>
                          <a:pt x="84" y="28"/>
                        </a:lnTo>
                        <a:lnTo>
                          <a:pt x="78" y="32"/>
                        </a:lnTo>
                        <a:lnTo>
                          <a:pt x="74" y="36"/>
                        </a:lnTo>
                        <a:lnTo>
                          <a:pt x="72" y="42"/>
                        </a:lnTo>
                        <a:lnTo>
                          <a:pt x="70" y="50"/>
                        </a:lnTo>
                        <a:lnTo>
                          <a:pt x="74" y="50"/>
                        </a:lnTo>
                        <a:lnTo>
                          <a:pt x="78" y="50"/>
                        </a:lnTo>
                        <a:lnTo>
                          <a:pt x="86" y="44"/>
                        </a:lnTo>
                        <a:lnTo>
                          <a:pt x="90" y="42"/>
                        </a:lnTo>
                        <a:lnTo>
                          <a:pt x="92" y="44"/>
                        </a:lnTo>
                        <a:lnTo>
                          <a:pt x="98" y="48"/>
                        </a:lnTo>
                        <a:lnTo>
                          <a:pt x="98" y="52"/>
                        </a:lnTo>
                        <a:lnTo>
                          <a:pt x="96" y="54"/>
                        </a:lnTo>
                        <a:lnTo>
                          <a:pt x="92" y="60"/>
                        </a:lnTo>
                        <a:lnTo>
                          <a:pt x="78" y="66"/>
                        </a:lnTo>
                        <a:lnTo>
                          <a:pt x="72" y="64"/>
                        </a:lnTo>
                        <a:lnTo>
                          <a:pt x="66" y="62"/>
                        </a:lnTo>
                        <a:lnTo>
                          <a:pt x="60" y="58"/>
                        </a:lnTo>
                        <a:lnTo>
                          <a:pt x="56" y="54"/>
                        </a:lnTo>
                        <a:lnTo>
                          <a:pt x="56" y="46"/>
                        </a:lnTo>
                        <a:lnTo>
                          <a:pt x="56" y="36"/>
                        </a:lnTo>
                        <a:lnTo>
                          <a:pt x="60" y="28"/>
                        </a:lnTo>
                        <a:lnTo>
                          <a:pt x="66" y="20"/>
                        </a:lnTo>
                        <a:lnTo>
                          <a:pt x="64" y="0"/>
                        </a:lnTo>
                        <a:lnTo>
                          <a:pt x="48" y="6"/>
                        </a:lnTo>
                        <a:lnTo>
                          <a:pt x="32" y="8"/>
                        </a:lnTo>
                        <a:lnTo>
                          <a:pt x="42" y="30"/>
                        </a:lnTo>
                        <a:lnTo>
                          <a:pt x="42" y="34"/>
                        </a:lnTo>
                        <a:lnTo>
                          <a:pt x="42" y="38"/>
                        </a:lnTo>
                        <a:lnTo>
                          <a:pt x="40" y="38"/>
                        </a:lnTo>
                        <a:lnTo>
                          <a:pt x="36" y="40"/>
                        </a:lnTo>
                        <a:lnTo>
                          <a:pt x="28" y="40"/>
                        </a:lnTo>
                        <a:lnTo>
                          <a:pt x="22" y="42"/>
                        </a:lnTo>
                        <a:lnTo>
                          <a:pt x="14" y="46"/>
                        </a:lnTo>
                        <a:lnTo>
                          <a:pt x="8" y="54"/>
                        </a:lnTo>
                        <a:lnTo>
                          <a:pt x="4" y="62"/>
                        </a:lnTo>
                        <a:lnTo>
                          <a:pt x="0" y="70"/>
                        </a:lnTo>
                        <a:lnTo>
                          <a:pt x="0" y="80"/>
                        </a:lnTo>
                        <a:lnTo>
                          <a:pt x="2" y="88"/>
                        </a:lnTo>
                        <a:lnTo>
                          <a:pt x="6" y="96"/>
                        </a:lnTo>
                        <a:lnTo>
                          <a:pt x="12" y="104"/>
                        </a:lnTo>
                        <a:lnTo>
                          <a:pt x="20" y="108"/>
                        </a:lnTo>
                        <a:lnTo>
                          <a:pt x="30" y="108"/>
                        </a:lnTo>
                        <a:lnTo>
                          <a:pt x="38" y="108"/>
                        </a:lnTo>
                        <a:lnTo>
                          <a:pt x="46" y="106"/>
                        </a:lnTo>
                        <a:lnTo>
                          <a:pt x="62" y="102"/>
                        </a:lnTo>
                        <a:lnTo>
                          <a:pt x="68" y="104"/>
                        </a:lnTo>
                        <a:lnTo>
                          <a:pt x="72" y="108"/>
                        </a:lnTo>
                        <a:lnTo>
                          <a:pt x="76" y="116"/>
                        </a:lnTo>
                        <a:lnTo>
                          <a:pt x="82" y="126"/>
                        </a:lnTo>
                        <a:lnTo>
                          <a:pt x="94" y="136"/>
                        </a:lnTo>
                        <a:lnTo>
                          <a:pt x="108" y="144"/>
                        </a:lnTo>
                        <a:lnTo>
                          <a:pt x="122" y="148"/>
                        </a:lnTo>
                        <a:lnTo>
                          <a:pt x="138" y="148"/>
                        </a:lnTo>
                        <a:lnTo>
                          <a:pt x="148" y="144"/>
                        </a:lnTo>
                        <a:lnTo>
                          <a:pt x="156" y="138"/>
                        </a:lnTo>
                        <a:lnTo>
                          <a:pt x="170" y="126"/>
                        </a:lnTo>
                        <a:lnTo>
                          <a:pt x="172" y="120"/>
                        </a:lnTo>
                        <a:lnTo>
                          <a:pt x="166" y="116"/>
                        </a:lnTo>
                        <a:lnTo>
                          <a:pt x="160" y="112"/>
                        </a:lnTo>
                        <a:lnTo>
                          <a:pt x="154" y="122"/>
                        </a:lnTo>
                        <a:lnTo>
                          <a:pt x="150" y="128"/>
                        </a:lnTo>
                        <a:lnTo>
                          <a:pt x="144" y="13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5398" name="Picture 2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21" y="247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9" name="Picture 24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 y="2481"/>
                    <a:ext cx="1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0" name="Freeform 248"/>
                  <p:cNvSpPr>
                    <a:spLocks/>
                  </p:cNvSpPr>
                  <p:nvPr/>
                </p:nvSpPr>
                <p:spPr bwMode="auto">
                  <a:xfrm>
                    <a:off x="3569" y="2527"/>
                    <a:ext cx="78" cy="30"/>
                  </a:xfrm>
                  <a:custGeom>
                    <a:avLst/>
                    <a:gdLst>
                      <a:gd name="T0" fmla="*/ 74 w 78"/>
                      <a:gd name="T1" fmla="*/ 6 h 30"/>
                      <a:gd name="T2" fmla="*/ 74 w 78"/>
                      <a:gd name="T3" fmla="*/ 6 h 30"/>
                      <a:gd name="T4" fmla="*/ 78 w 78"/>
                      <a:gd name="T5" fmla="*/ 10 h 30"/>
                      <a:gd name="T6" fmla="*/ 78 w 78"/>
                      <a:gd name="T7" fmla="*/ 16 h 30"/>
                      <a:gd name="T8" fmla="*/ 78 w 78"/>
                      <a:gd name="T9" fmla="*/ 28 h 30"/>
                      <a:gd name="T10" fmla="*/ 78 w 78"/>
                      <a:gd name="T11" fmla="*/ 28 h 30"/>
                      <a:gd name="T12" fmla="*/ 74 w 78"/>
                      <a:gd name="T13" fmla="*/ 30 h 30"/>
                      <a:gd name="T14" fmla="*/ 72 w 78"/>
                      <a:gd name="T15" fmla="*/ 30 h 30"/>
                      <a:gd name="T16" fmla="*/ 64 w 78"/>
                      <a:gd name="T17" fmla="*/ 30 h 30"/>
                      <a:gd name="T18" fmla="*/ 64 w 78"/>
                      <a:gd name="T19" fmla="*/ 30 h 30"/>
                      <a:gd name="T20" fmla="*/ 32 w 78"/>
                      <a:gd name="T21" fmla="*/ 28 h 30"/>
                      <a:gd name="T22" fmla="*/ 18 w 78"/>
                      <a:gd name="T23" fmla="*/ 28 h 30"/>
                      <a:gd name="T24" fmla="*/ 2 w 78"/>
                      <a:gd name="T25" fmla="*/ 24 h 30"/>
                      <a:gd name="T26" fmla="*/ 2 w 78"/>
                      <a:gd name="T27" fmla="*/ 24 h 30"/>
                      <a:gd name="T28" fmla="*/ 0 w 78"/>
                      <a:gd name="T29" fmla="*/ 14 h 30"/>
                      <a:gd name="T30" fmla="*/ 0 w 78"/>
                      <a:gd name="T31" fmla="*/ 10 h 30"/>
                      <a:gd name="T32" fmla="*/ 2 w 78"/>
                      <a:gd name="T33" fmla="*/ 6 h 30"/>
                      <a:gd name="T34" fmla="*/ 2 w 78"/>
                      <a:gd name="T35" fmla="*/ 6 h 30"/>
                      <a:gd name="T36" fmla="*/ 6 w 78"/>
                      <a:gd name="T37" fmla="*/ 2 h 30"/>
                      <a:gd name="T38" fmla="*/ 8 w 78"/>
                      <a:gd name="T39" fmla="*/ 0 h 30"/>
                      <a:gd name="T40" fmla="*/ 16 w 78"/>
                      <a:gd name="T41" fmla="*/ 0 h 30"/>
                      <a:gd name="T42" fmla="*/ 22 w 78"/>
                      <a:gd name="T43" fmla="*/ 0 h 30"/>
                      <a:gd name="T44" fmla="*/ 30 w 78"/>
                      <a:gd name="T45" fmla="*/ 0 h 30"/>
                      <a:gd name="T46" fmla="*/ 30 w 78"/>
                      <a:gd name="T47" fmla="*/ 0 h 30"/>
                      <a:gd name="T48" fmla="*/ 52 w 78"/>
                      <a:gd name="T49" fmla="*/ 2 h 30"/>
                      <a:gd name="T50" fmla="*/ 64 w 78"/>
                      <a:gd name="T51" fmla="*/ 2 h 30"/>
                      <a:gd name="T52" fmla="*/ 74 w 78"/>
                      <a:gd name="T53" fmla="*/ 6 h 30"/>
                      <a:gd name="T54" fmla="*/ 74 w 78"/>
                      <a:gd name="T55" fmla="*/ 6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30">
                        <a:moveTo>
                          <a:pt x="74" y="6"/>
                        </a:moveTo>
                        <a:lnTo>
                          <a:pt x="74" y="6"/>
                        </a:lnTo>
                        <a:lnTo>
                          <a:pt x="78" y="10"/>
                        </a:lnTo>
                        <a:lnTo>
                          <a:pt x="78" y="16"/>
                        </a:lnTo>
                        <a:lnTo>
                          <a:pt x="78" y="28"/>
                        </a:lnTo>
                        <a:lnTo>
                          <a:pt x="74" y="30"/>
                        </a:lnTo>
                        <a:lnTo>
                          <a:pt x="72" y="30"/>
                        </a:lnTo>
                        <a:lnTo>
                          <a:pt x="64" y="30"/>
                        </a:lnTo>
                        <a:lnTo>
                          <a:pt x="32" y="28"/>
                        </a:lnTo>
                        <a:lnTo>
                          <a:pt x="18" y="28"/>
                        </a:lnTo>
                        <a:lnTo>
                          <a:pt x="2" y="24"/>
                        </a:lnTo>
                        <a:lnTo>
                          <a:pt x="0" y="14"/>
                        </a:lnTo>
                        <a:lnTo>
                          <a:pt x="0" y="10"/>
                        </a:lnTo>
                        <a:lnTo>
                          <a:pt x="2" y="6"/>
                        </a:lnTo>
                        <a:lnTo>
                          <a:pt x="6" y="2"/>
                        </a:lnTo>
                        <a:lnTo>
                          <a:pt x="8" y="0"/>
                        </a:lnTo>
                        <a:lnTo>
                          <a:pt x="16" y="0"/>
                        </a:lnTo>
                        <a:lnTo>
                          <a:pt x="22" y="0"/>
                        </a:lnTo>
                        <a:lnTo>
                          <a:pt x="30" y="0"/>
                        </a:lnTo>
                        <a:lnTo>
                          <a:pt x="52" y="2"/>
                        </a:lnTo>
                        <a:lnTo>
                          <a:pt x="64" y="2"/>
                        </a:lnTo>
                        <a:lnTo>
                          <a:pt x="74"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1" name="Freeform 249"/>
                  <p:cNvSpPr>
                    <a:spLocks/>
                  </p:cNvSpPr>
                  <p:nvPr/>
                </p:nvSpPr>
                <p:spPr bwMode="auto">
                  <a:xfrm>
                    <a:off x="3573" y="2531"/>
                    <a:ext cx="14" cy="14"/>
                  </a:xfrm>
                  <a:custGeom>
                    <a:avLst/>
                    <a:gdLst>
                      <a:gd name="T0" fmla="*/ 14 w 14"/>
                      <a:gd name="T1" fmla="*/ 8 h 14"/>
                      <a:gd name="T2" fmla="*/ 14 w 14"/>
                      <a:gd name="T3" fmla="*/ 8 h 14"/>
                      <a:gd name="T4" fmla="*/ 14 w 14"/>
                      <a:gd name="T5" fmla="*/ 10 h 14"/>
                      <a:gd name="T6" fmla="*/ 14 w 14"/>
                      <a:gd name="T7" fmla="*/ 12 h 14"/>
                      <a:gd name="T8" fmla="*/ 14 w 14"/>
                      <a:gd name="T9" fmla="*/ 12 h 14"/>
                      <a:gd name="T10" fmla="*/ 12 w 14"/>
                      <a:gd name="T11" fmla="*/ 14 h 14"/>
                      <a:gd name="T12" fmla="*/ 8 w 14"/>
                      <a:gd name="T13" fmla="*/ 14 h 14"/>
                      <a:gd name="T14" fmla="*/ 4 w 14"/>
                      <a:gd name="T15" fmla="*/ 14 h 14"/>
                      <a:gd name="T16" fmla="*/ 4 w 14"/>
                      <a:gd name="T17" fmla="*/ 14 h 14"/>
                      <a:gd name="T18" fmla="*/ 0 w 14"/>
                      <a:gd name="T19" fmla="*/ 8 h 14"/>
                      <a:gd name="T20" fmla="*/ 0 w 14"/>
                      <a:gd name="T21" fmla="*/ 6 h 14"/>
                      <a:gd name="T22" fmla="*/ 2 w 14"/>
                      <a:gd name="T23" fmla="*/ 4 h 14"/>
                      <a:gd name="T24" fmla="*/ 2 w 14"/>
                      <a:gd name="T25" fmla="*/ 4 h 14"/>
                      <a:gd name="T26" fmla="*/ 4 w 14"/>
                      <a:gd name="T27" fmla="*/ 2 h 14"/>
                      <a:gd name="T28" fmla="*/ 8 w 14"/>
                      <a:gd name="T29" fmla="*/ 0 h 14"/>
                      <a:gd name="T30" fmla="*/ 10 w 14"/>
                      <a:gd name="T31" fmla="*/ 2 h 14"/>
                      <a:gd name="T32" fmla="*/ 10 w 14"/>
                      <a:gd name="T33" fmla="*/ 2 h 14"/>
                      <a:gd name="T34" fmla="*/ 14 w 14"/>
                      <a:gd name="T35" fmla="*/ 8 h 14"/>
                      <a:gd name="T36" fmla="*/ 14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4" y="8"/>
                        </a:moveTo>
                        <a:lnTo>
                          <a:pt x="14" y="8"/>
                        </a:lnTo>
                        <a:lnTo>
                          <a:pt x="14" y="10"/>
                        </a:lnTo>
                        <a:lnTo>
                          <a:pt x="14" y="12"/>
                        </a:lnTo>
                        <a:lnTo>
                          <a:pt x="12" y="14"/>
                        </a:lnTo>
                        <a:lnTo>
                          <a:pt x="8" y="14"/>
                        </a:lnTo>
                        <a:lnTo>
                          <a:pt x="4" y="14"/>
                        </a:lnTo>
                        <a:lnTo>
                          <a:pt x="0" y="8"/>
                        </a:lnTo>
                        <a:lnTo>
                          <a:pt x="0" y="6"/>
                        </a:lnTo>
                        <a:lnTo>
                          <a:pt x="2" y="4"/>
                        </a:lnTo>
                        <a:lnTo>
                          <a:pt x="4" y="2"/>
                        </a:lnTo>
                        <a:lnTo>
                          <a:pt x="8" y="0"/>
                        </a:lnTo>
                        <a:lnTo>
                          <a:pt x="10" y="2"/>
                        </a:lnTo>
                        <a:lnTo>
                          <a:pt x="1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2" name="Freeform 250"/>
                  <p:cNvSpPr>
                    <a:spLocks/>
                  </p:cNvSpPr>
                  <p:nvPr/>
                </p:nvSpPr>
                <p:spPr bwMode="auto">
                  <a:xfrm>
                    <a:off x="3621" y="2537"/>
                    <a:ext cx="14" cy="14"/>
                  </a:xfrm>
                  <a:custGeom>
                    <a:avLst/>
                    <a:gdLst>
                      <a:gd name="T0" fmla="*/ 14 w 14"/>
                      <a:gd name="T1" fmla="*/ 6 h 14"/>
                      <a:gd name="T2" fmla="*/ 14 w 14"/>
                      <a:gd name="T3" fmla="*/ 6 h 14"/>
                      <a:gd name="T4" fmla="*/ 12 w 14"/>
                      <a:gd name="T5" fmla="*/ 10 h 14"/>
                      <a:gd name="T6" fmla="*/ 10 w 14"/>
                      <a:gd name="T7" fmla="*/ 14 h 14"/>
                      <a:gd name="T8" fmla="*/ 10 w 14"/>
                      <a:gd name="T9" fmla="*/ 14 h 14"/>
                      <a:gd name="T10" fmla="*/ 6 w 14"/>
                      <a:gd name="T11" fmla="*/ 14 h 14"/>
                      <a:gd name="T12" fmla="*/ 4 w 14"/>
                      <a:gd name="T13" fmla="*/ 12 h 14"/>
                      <a:gd name="T14" fmla="*/ 4 w 14"/>
                      <a:gd name="T15" fmla="*/ 12 h 14"/>
                      <a:gd name="T16" fmla="*/ 0 w 14"/>
                      <a:gd name="T17" fmla="*/ 8 h 14"/>
                      <a:gd name="T18" fmla="*/ 0 w 14"/>
                      <a:gd name="T19" fmla="*/ 4 h 14"/>
                      <a:gd name="T20" fmla="*/ 0 w 14"/>
                      <a:gd name="T21" fmla="*/ 4 h 14"/>
                      <a:gd name="T22" fmla="*/ 2 w 14"/>
                      <a:gd name="T23" fmla="*/ 2 h 14"/>
                      <a:gd name="T24" fmla="*/ 4 w 14"/>
                      <a:gd name="T25" fmla="*/ 0 h 14"/>
                      <a:gd name="T26" fmla="*/ 4 w 14"/>
                      <a:gd name="T27" fmla="*/ 0 h 14"/>
                      <a:gd name="T28" fmla="*/ 10 w 14"/>
                      <a:gd name="T29" fmla="*/ 2 h 14"/>
                      <a:gd name="T30" fmla="*/ 14 w 14"/>
                      <a:gd name="T31" fmla="*/ 6 h 14"/>
                      <a:gd name="T32" fmla="*/ 14 w 14"/>
                      <a:gd name="T33" fmla="*/ 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4">
                        <a:moveTo>
                          <a:pt x="14" y="6"/>
                        </a:moveTo>
                        <a:lnTo>
                          <a:pt x="14" y="6"/>
                        </a:lnTo>
                        <a:lnTo>
                          <a:pt x="12" y="10"/>
                        </a:lnTo>
                        <a:lnTo>
                          <a:pt x="10" y="14"/>
                        </a:lnTo>
                        <a:lnTo>
                          <a:pt x="6" y="14"/>
                        </a:lnTo>
                        <a:lnTo>
                          <a:pt x="4" y="12"/>
                        </a:lnTo>
                        <a:lnTo>
                          <a:pt x="0" y="8"/>
                        </a:lnTo>
                        <a:lnTo>
                          <a:pt x="0" y="4"/>
                        </a:lnTo>
                        <a:lnTo>
                          <a:pt x="2" y="2"/>
                        </a:lnTo>
                        <a:lnTo>
                          <a:pt x="4"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3" name="Freeform 251"/>
                  <p:cNvSpPr>
                    <a:spLocks/>
                  </p:cNvSpPr>
                  <p:nvPr/>
                </p:nvSpPr>
                <p:spPr bwMode="auto">
                  <a:xfrm>
                    <a:off x="3535" y="2569"/>
                    <a:ext cx="174" cy="78"/>
                  </a:xfrm>
                  <a:custGeom>
                    <a:avLst/>
                    <a:gdLst>
                      <a:gd name="T0" fmla="*/ 100 w 174"/>
                      <a:gd name="T1" fmla="*/ 2 h 78"/>
                      <a:gd name="T2" fmla="*/ 100 w 174"/>
                      <a:gd name="T3" fmla="*/ 2 h 78"/>
                      <a:gd name="T4" fmla="*/ 102 w 174"/>
                      <a:gd name="T5" fmla="*/ 8 h 78"/>
                      <a:gd name="T6" fmla="*/ 102 w 174"/>
                      <a:gd name="T7" fmla="*/ 12 h 78"/>
                      <a:gd name="T8" fmla="*/ 102 w 174"/>
                      <a:gd name="T9" fmla="*/ 12 h 78"/>
                      <a:gd name="T10" fmla="*/ 104 w 174"/>
                      <a:gd name="T11" fmla="*/ 28 h 78"/>
                      <a:gd name="T12" fmla="*/ 110 w 174"/>
                      <a:gd name="T13" fmla="*/ 42 h 78"/>
                      <a:gd name="T14" fmla="*/ 110 w 174"/>
                      <a:gd name="T15" fmla="*/ 42 h 78"/>
                      <a:gd name="T16" fmla="*/ 112 w 174"/>
                      <a:gd name="T17" fmla="*/ 44 h 78"/>
                      <a:gd name="T18" fmla="*/ 116 w 174"/>
                      <a:gd name="T19" fmla="*/ 46 h 78"/>
                      <a:gd name="T20" fmla="*/ 116 w 174"/>
                      <a:gd name="T21" fmla="*/ 46 h 78"/>
                      <a:gd name="T22" fmla="*/ 140 w 174"/>
                      <a:gd name="T23" fmla="*/ 40 h 78"/>
                      <a:gd name="T24" fmla="*/ 160 w 174"/>
                      <a:gd name="T25" fmla="*/ 32 h 78"/>
                      <a:gd name="T26" fmla="*/ 160 w 174"/>
                      <a:gd name="T27" fmla="*/ 32 h 78"/>
                      <a:gd name="T28" fmla="*/ 168 w 174"/>
                      <a:gd name="T29" fmla="*/ 52 h 78"/>
                      <a:gd name="T30" fmla="*/ 174 w 174"/>
                      <a:gd name="T31" fmla="*/ 72 h 78"/>
                      <a:gd name="T32" fmla="*/ 174 w 174"/>
                      <a:gd name="T33" fmla="*/ 72 h 78"/>
                      <a:gd name="T34" fmla="*/ 138 w 174"/>
                      <a:gd name="T35" fmla="*/ 76 h 78"/>
                      <a:gd name="T36" fmla="*/ 120 w 174"/>
                      <a:gd name="T37" fmla="*/ 76 h 78"/>
                      <a:gd name="T38" fmla="*/ 102 w 174"/>
                      <a:gd name="T39" fmla="*/ 76 h 78"/>
                      <a:gd name="T40" fmla="*/ 102 w 174"/>
                      <a:gd name="T41" fmla="*/ 76 h 78"/>
                      <a:gd name="T42" fmla="*/ 90 w 174"/>
                      <a:gd name="T43" fmla="*/ 78 h 78"/>
                      <a:gd name="T44" fmla="*/ 80 w 174"/>
                      <a:gd name="T45" fmla="*/ 76 h 78"/>
                      <a:gd name="T46" fmla="*/ 68 w 174"/>
                      <a:gd name="T47" fmla="*/ 76 h 78"/>
                      <a:gd name="T48" fmla="*/ 56 w 174"/>
                      <a:gd name="T49" fmla="*/ 74 h 78"/>
                      <a:gd name="T50" fmla="*/ 56 w 174"/>
                      <a:gd name="T51" fmla="*/ 74 h 78"/>
                      <a:gd name="T52" fmla="*/ 0 w 174"/>
                      <a:gd name="T53" fmla="*/ 72 h 78"/>
                      <a:gd name="T54" fmla="*/ 0 w 174"/>
                      <a:gd name="T55" fmla="*/ 72 h 78"/>
                      <a:gd name="T56" fmla="*/ 4 w 174"/>
                      <a:gd name="T57" fmla="*/ 44 h 78"/>
                      <a:gd name="T58" fmla="*/ 4 w 174"/>
                      <a:gd name="T59" fmla="*/ 44 h 78"/>
                      <a:gd name="T60" fmla="*/ 20 w 174"/>
                      <a:gd name="T61" fmla="*/ 48 h 78"/>
                      <a:gd name="T62" fmla="*/ 20 w 174"/>
                      <a:gd name="T63" fmla="*/ 48 h 78"/>
                      <a:gd name="T64" fmla="*/ 28 w 174"/>
                      <a:gd name="T65" fmla="*/ 50 h 78"/>
                      <a:gd name="T66" fmla="*/ 32 w 174"/>
                      <a:gd name="T67" fmla="*/ 48 h 78"/>
                      <a:gd name="T68" fmla="*/ 36 w 174"/>
                      <a:gd name="T69" fmla="*/ 46 h 78"/>
                      <a:gd name="T70" fmla="*/ 36 w 174"/>
                      <a:gd name="T71" fmla="*/ 46 h 78"/>
                      <a:gd name="T72" fmla="*/ 40 w 174"/>
                      <a:gd name="T73" fmla="*/ 34 h 78"/>
                      <a:gd name="T74" fmla="*/ 44 w 174"/>
                      <a:gd name="T75" fmla="*/ 24 h 78"/>
                      <a:gd name="T76" fmla="*/ 48 w 174"/>
                      <a:gd name="T77" fmla="*/ 12 h 78"/>
                      <a:gd name="T78" fmla="*/ 52 w 174"/>
                      <a:gd name="T79" fmla="*/ 0 h 78"/>
                      <a:gd name="T80" fmla="*/ 52 w 174"/>
                      <a:gd name="T81" fmla="*/ 0 h 78"/>
                      <a:gd name="T82" fmla="*/ 76 w 174"/>
                      <a:gd name="T83" fmla="*/ 2 h 78"/>
                      <a:gd name="T84" fmla="*/ 100 w 174"/>
                      <a:gd name="T85" fmla="*/ 2 h 78"/>
                      <a:gd name="T86" fmla="*/ 100 w 174"/>
                      <a:gd name="T87" fmla="*/ 2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4" h="78">
                        <a:moveTo>
                          <a:pt x="100" y="2"/>
                        </a:moveTo>
                        <a:lnTo>
                          <a:pt x="100" y="2"/>
                        </a:lnTo>
                        <a:lnTo>
                          <a:pt x="102" y="8"/>
                        </a:lnTo>
                        <a:lnTo>
                          <a:pt x="102" y="12"/>
                        </a:lnTo>
                        <a:lnTo>
                          <a:pt x="104" y="28"/>
                        </a:lnTo>
                        <a:lnTo>
                          <a:pt x="110" y="42"/>
                        </a:lnTo>
                        <a:lnTo>
                          <a:pt x="112" y="44"/>
                        </a:lnTo>
                        <a:lnTo>
                          <a:pt x="116" y="46"/>
                        </a:lnTo>
                        <a:lnTo>
                          <a:pt x="140" y="40"/>
                        </a:lnTo>
                        <a:lnTo>
                          <a:pt x="160" y="32"/>
                        </a:lnTo>
                        <a:lnTo>
                          <a:pt x="168" y="52"/>
                        </a:lnTo>
                        <a:lnTo>
                          <a:pt x="174" y="72"/>
                        </a:lnTo>
                        <a:lnTo>
                          <a:pt x="138" y="76"/>
                        </a:lnTo>
                        <a:lnTo>
                          <a:pt x="120" y="76"/>
                        </a:lnTo>
                        <a:lnTo>
                          <a:pt x="102" y="76"/>
                        </a:lnTo>
                        <a:lnTo>
                          <a:pt x="90" y="78"/>
                        </a:lnTo>
                        <a:lnTo>
                          <a:pt x="80" y="76"/>
                        </a:lnTo>
                        <a:lnTo>
                          <a:pt x="68" y="76"/>
                        </a:lnTo>
                        <a:lnTo>
                          <a:pt x="56" y="74"/>
                        </a:lnTo>
                        <a:lnTo>
                          <a:pt x="0" y="72"/>
                        </a:lnTo>
                        <a:lnTo>
                          <a:pt x="4" y="44"/>
                        </a:lnTo>
                        <a:lnTo>
                          <a:pt x="20" y="48"/>
                        </a:lnTo>
                        <a:lnTo>
                          <a:pt x="28" y="50"/>
                        </a:lnTo>
                        <a:lnTo>
                          <a:pt x="32" y="48"/>
                        </a:lnTo>
                        <a:lnTo>
                          <a:pt x="36" y="46"/>
                        </a:lnTo>
                        <a:lnTo>
                          <a:pt x="40" y="34"/>
                        </a:lnTo>
                        <a:lnTo>
                          <a:pt x="44" y="24"/>
                        </a:lnTo>
                        <a:lnTo>
                          <a:pt x="48" y="12"/>
                        </a:lnTo>
                        <a:lnTo>
                          <a:pt x="52" y="0"/>
                        </a:lnTo>
                        <a:lnTo>
                          <a:pt x="76" y="2"/>
                        </a:lnTo>
                        <a:lnTo>
                          <a:pt x="100" y="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4" name="Freeform 252"/>
                  <p:cNvSpPr>
                    <a:spLocks/>
                  </p:cNvSpPr>
                  <p:nvPr/>
                </p:nvSpPr>
                <p:spPr bwMode="auto">
                  <a:xfrm>
                    <a:off x="3697" y="2645"/>
                    <a:ext cx="156" cy="96"/>
                  </a:xfrm>
                  <a:custGeom>
                    <a:avLst/>
                    <a:gdLst>
                      <a:gd name="T0" fmla="*/ 152 w 156"/>
                      <a:gd name="T1" fmla="*/ 12 h 96"/>
                      <a:gd name="T2" fmla="*/ 156 w 156"/>
                      <a:gd name="T3" fmla="*/ 24 h 96"/>
                      <a:gd name="T4" fmla="*/ 152 w 156"/>
                      <a:gd name="T5" fmla="*/ 36 h 96"/>
                      <a:gd name="T6" fmla="*/ 148 w 156"/>
                      <a:gd name="T7" fmla="*/ 38 h 96"/>
                      <a:gd name="T8" fmla="*/ 142 w 156"/>
                      <a:gd name="T9" fmla="*/ 38 h 96"/>
                      <a:gd name="T10" fmla="*/ 132 w 156"/>
                      <a:gd name="T11" fmla="*/ 30 h 96"/>
                      <a:gd name="T12" fmla="*/ 120 w 156"/>
                      <a:gd name="T13" fmla="*/ 20 h 96"/>
                      <a:gd name="T14" fmla="*/ 116 w 156"/>
                      <a:gd name="T15" fmla="*/ 20 h 96"/>
                      <a:gd name="T16" fmla="*/ 112 w 156"/>
                      <a:gd name="T17" fmla="*/ 24 h 96"/>
                      <a:gd name="T18" fmla="*/ 108 w 156"/>
                      <a:gd name="T19" fmla="*/ 48 h 96"/>
                      <a:gd name="T20" fmla="*/ 102 w 156"/>
                      <a:gd name="T21" fmla="*/ 70 h 96"/>
                      <a:gd name="T22" fmla="*/ 98 w 156"/>
                      <a:gd name="T23" fmla="*/ 78 h 96"/>
                      <a:gd name="T24" fmla="*/ 86 w 156"/>
                      <a:gd name="T25" fmla="*/ 90 h 96"/>
                      <a:gd name="T26" fmla="*/ 78 w 156"/>
                      <a:gd name="T27" fmla="*/ 94 h 96"/>
                      <a:gd name="T28" fmla="*/ 58 w 156"/>
                      <a:gd name="T29" fmla="*/ 96 h 96"/>
                      <a:gd name="T30" fmla="*/ 36 w 156"/>
                      <a:gd name="T31" fmla="*/ 92 h 96"/>
                      <a:gd name="T32" fmla="*/ 0 w 156"/>
                      <a:gd name="T33" fmla="*/ 72 h 96"/>
                      <a:gd name="T34" fmla="*/ 8 w 156"/>
                      <a:gd name="T35" fmla="*/ 66 h 96"/>
                      <a:gd name="T36" fmla="*/ 16 w 156"/>
                      <a:gd name="T37" fmla="*/ 62 h 96"/>
                      <a:gd name="T38" fmla="*/ 22 w 156"/>
                      <a:gd name="T39" fmla="*/ 68 h 96"/>
                      <a:gd name="T40" fmla="*/ 34 w 156"/>
                      <a:gd name="T41" fmla="*/ 78 h 96"/>
                      <a:gd name="T42" fmla="*/ 58 w 156"/>
                      <a:gd name="T43" fmla="*/ 82 h 96"/>
                      <a:gd name="T44" fmla="*/ 74 w 156"/>
                      <a:gd name="T45" fmla="*/ 84 h 96"/>
                      <a:gd name="T46" fmla="*/ 88 w 156"/>
                      <a:gd name="T47" fmla="*/ 74 h 96"/>
                      <a:gd name="T48" fmla="*/ 94 w 156"/>
                      <a:gd name="T49" fmla="*/ 60 h 96"/>
                      <a:gd name="T50" fmla="*/ 94 w 156"/>
                      <a:gd name="T51" fmla="*/ 46 h 96"/>
                      <a:gd name="T52" fmla="*/ 94 w 156"/>
                      <a:gd name="T53" fmla="*/ 32 h 96"/>
                      <a:gd name="T54" fmla="*/ 98 w 156"/>
                      <a:gd name="T55" fmla="*/ 18 h 96"/>
                      <a:gd name="T56" fmla="*/ 110 w 156"/>
                      <a:gd name="T57" fmla="*/ 6 h 96"/>
                      <a:gd name="T58" fmla="*/ 118 w 156"/>
                      <a:gd name="T59" fmla="*/ 2 h 96"/>
                      <a:gd name="T60" fmla="*/ 134 w 156"/>
                      <a:gd name="T61" fmla="*/ 0 h 96"/>
                      <a:gd name="T62" fmla="*/ 142 w 156"/>
                      <a:gd name="T63" fmla="*/ 2 h 96"/>
                      <a:gd name="T64" fmla="*/ 152 w 156"/>
                      <a:gd name="T65" fmla="*/ 12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6" h="96">
                        <a:moveTo>
                          <a:pt x="152" y="12"/>
                        </a:moveTo>
                        <a:lnTo>
                          <a:pt x="152" y="12"/>
                        </a:lnTo>
                        <a:lnTo>
                          <a:pt x="154" y="18"/>
                        </a:lnTo>
                        <a:lnTo>
                          <a:pt x="156" y="24"/>
                        </a:lnTo>
                        <a:lnTo>
                          <a:pt x="152" y="36"/>
                        </a:lnTo>
                        <a:lnTo>
                          <a:pt x="150" y="38"/>
                        </a:lnTo>
                        <a:lnTo>
                          <a:pt x="148" y="38"/>
                        </a:lnTo>
                        <a:lnTo>
                          <a:pt x="142" y="38"/>
                        </a:lnTo>
                        <a:lnTo>
                          <a:pt x="136" y="34"/>
                        </a:lnTo>
                        <a:lnTo>
                          <a:pt x="132" y="30"/>
                        </a:lnTo>
                        <a:lnTo>
                          <a:pt x="126" y="24"/>
                        </a:lnTo>
                        <a:lnTo>
                          <a:pt x="120" y="20"/>
                        </a:lnTo>
                        <a:lnTo>
                          <a:pt x="116" y="20"/>
                        </a:lnTo>
                        <a:lnTo>
                          <a:pt x="112" y="24"/>
                        </a:lnTo>
                        <a:lnTo>
                          <a:pt x="110" y="36"/>
                        </a:lnTo>
                        <a:lnTo>
                          <a:pt x="108" y="48"/>
                        </a:lnTo>
                        <a:lnTo>
                          <a:pt x="106" y="60"/>
                        </a:lnTo>
                        <a:lnTo>
                          <a:pt x="102" y="70"/>
                        </a:lnTo>
                        <a:lnTo>
                          <a:pt x="98" y="78"/>
                        </a:lnTo>
                        <a:lnTo>
                          <a:pt x="94" y="86"/>
                        </a:lnTo>
                        <a:lnTo>
                          <a:pt x="86" y="90"/>
                        </a:lnTo>
                        <a:lnTo>
                          <a:pt x="78" y="94"/>
                        </a:lnTo>
                        <a:lnTo>
                          <a:pt x="68" y="96"/>
                        </a:lnTo>
                        <a:lnTo>
                          <a:pt x="58" y="96"/>
                        </a:lnTo>
                        <a:lnTo>
                          <a:pt x="46" y="94"/>
                        </a:lnTo>
                        <a:lnTo>
                          <a:pt x="36" y="92"/>
                        </a:lnTo>
                        <a:lnTo>
                          <a:pt x="18" y="82"/>
                        </a:lnTo>
                        <a:lnTo>
                          <a:pt x="0" y="72"/>
                        </a:lnTo>
                        <a:lnTo>
                          <a:pt x="8" y="66"/>
                        </a:lnTo>
                        <a:lnTo>
                          <a:pt x="12" y="64"/>
                        </a:lnTo>
                        <a:lnTo>
                          <a:pt x="16" y="62"/>
                        </a:lnTo>
                        <a:lnTo>
                          <a:pt x="22" y="68"/>
                        </a:lnTo>
                        <a:lnTo>
                          <a:pt x="28" y="74"/>
                        </a:lnTo>
                        <a:lnTo>
                          <a:pt x="34" y="78"/>
                        </a:lnTo>
                        <a:lnTo>
                          <a:pt x="42" y="80"/>
                        </a:lnTo>
                        <a:lnTo>
                          <a:pt x="58" y="82"/>
                        </a:lnTo>
                        <a:lnTo>
                          <a:pt x="74" y="84"/>
                        </a:lnTo>
                        <a:lnTo>
                          <a:pt x="82" y="80"/>
                        </a:lnTo>
                        <a:lnTo>
                          <a:pt x="88" y="74"/>
                        </a:lnTo>
                        <a:lnTo>
                          <a:pt x="92" y="68"/>
                        </a:lnTo>
                        <a:lnTo>
                          <a:pt x="94" y="60"/>
                        </a:lnTo>
                        <a:lnTo>
                          <a:pt x="94" y="46"/>
                        </a:lnTo>
                        <a:lnTo>
                          <a:pt x="94" y="32"/>
                        </a:lnTo>
                        <a:lnTo>
                          <a:pt x="94" y="24"/>
                        </a:lnTo>
                        <a:lnTo>
                          <a:pt x="98" y="18"/>
                        </a:lnTo>
                        <a:lnTo>
                          <a:pt x="104" y="10"/>
                        </a:lnTo>
                        <a:lnTo>
                          <a:pt x="110" y="6"/>
                        </a:lnTo>
                        <a:lnTo>
                          <a:pt x="118" y="2"/>
                        </a:lnTo>
                        <a:lnTo>
                          <a:pt x="126" y="0"/>
                        </a:lnTo>
                        <a:lnTo>
                          <a:pt x="134" y="0"/>
                        </a:lnTo>
                        <a:lnTo>
                          <a:pt x="142" y="2"/>
                        </a:lnTo>
                        <a:lnTo>
                          <a:pt x="148" y="6"/>
                        </a:lnTo>
                        <a:lnTo>
                          <a:pt x="152" y="1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5" name="Freeform 253"/>
                  <p:cNvSpPr>
                    <a:spLocks/>
                  </p:cNvSpPr>
                  <p:nvPr/>
                </p:nvSpPr>
                <p:spPr bwMode="auto">
                  <a:xfrm>
                    <a:off x="3489" y="2655"/>
                    <a:ext cx="262" cy="154"/>
                  </a:xfrm>
                  <a:custGeom>
                    <a:avLst/>
                    <a:gdLst>
                      <a:gd name="T0" fmla="*/ 128 w 262"/>
                      <a:gd name="T1" fmla="*/ 6 h 154"/>
                      <a:gd name="T2" fmla="*/ 176 w 262"/>
                      <a:gd name="T3" fmla="*/ 6 h 154"/>
                      <a:gd name="T4" fmla="*/ 188 w 262"/>
                      <a:gd name="T5" fmla="*/ 4 h 154"/>
                      <a:gd name="T6" fmla="*/ 212 w 262"/>
                      <a:gd name="T7" fmla="*/ 2 h 154"/>
                      <a:gd name="T8" fmla="*/ 224 w 262"/>
                      <a:gd name="T9" fmla="*/ 0 h 154"/>
                      <a:gd name="T10" fmla="*/ 224 w 262"/>
                      <a:gd name="T11" fmla="*/ 20 h 154"/>
                      <a:gd name="T12" fmla="*/ 216 w 262"/>
                      <a:gd name="T13" fmla="*/ 38 h 154"/>
                      <a:gd name="T14" fmla="*/ 210 w 262"/>
                      <a:gd name="T15" fmla="*/ 42 h 154"/>
                      <a:gd name="T16" fmla="*/ 188 w 262"/>
                      <a:gd name="T17" fmla="*/ 50 h 154"/>
                      <a:gd name="T18" fmla="*/ 174 w 262"/>
                      <a:gd name="T19" fmla="*/ 58 h 154"/>
                      <a:gd name="T20" fmla="*/ 166 w 262"/>
                      <a:gd name="T21" fmla="*/ 70 h 154"/>
                      <a:gd name="T22" fmla="*/ 168 w 262"/>
                      <a:gd name="T23" fmla="*/ 108 h 154"/>
                      <a:gd name="T24" fmla="*/ 174 w 262"/>
                      <a:gd name="T25" fmla="*/ 112 h 154"/>
                      <a:gd name="T26" fmla="*/ 182 w 262"/>
                      <a:gd name="T27" fmla="*/ 114 h 154"/>
                      <a:gd name="T28" fmla="*/ 202 w 262"/>
                      <a:gd name="T29" fmla="*/ 116 h 154"/>
                      <a:gd name="T30" fmla="*/ 232 w 262"/>
                      <a:gd name="T31" fmla="*/ 118 h 154"/>
                      <a:gd name="T32" fmla="*/ 250 w 262"/>
                      <a:gd name="T33" fmla="*/ 124 h 154"/>
                      <a:gd name="T34" fmla="*/ 258 w 262"/>
                      <a:gd name="T35" fmla="*/ 130 h 154"/>
                      <a:gd name="T36" fmla="*/ 262 w 262"/>
                      <a:gd name="T37" fmla="*/ 144 h 154"/>
                      <a:gd name="T38" fmla="*/ 258 w 262"/>
                      <a:gd name="T39" fmla="*/ 148 h 154"/>
                      <a:gd name="T40" fmla="*/ 244 w 262"/>
                      <a:gd name="T41" fmla="*/ 154 h 154"/>
                      <a:gd name="T42" fmla="*/ 222 w 262"/>
                      <a:gd name="T43" fmla="*/ 152 h 154"/>
                      <a:gd name="T44" fmla="*/ 202 w 262"/>
                      <a:gd name="T45" fmla="*/ 146 h 154"/>
                      <a:gd name="T46" fmla="*/ 182 w 262"/>
                      <a:gd name="T47" fmla="*/ 140 h 154"/>
                      <a:gd name="T48" fmla="*/ 146 w 262"/>
                      <a:gd name="T49" fmla="*/ 122 h 154"/>
                      <a:gd name="T50" fmla="*/ 136 w 262"/>
                      <a:gd name="T51" fmla="*/ 114 h 154"/>
                      <a:gd name="T52" fmla="*/ 136 w 262"/>
                      <a:gd name="T53" fmla="*/ 108 h 154"/>
                      <a:gd name="T54" fmla="*/ 138 w 262"/>
                      <a:gd name="T55" fmla="*/ 106 h 154"/>
                      <a:gd name="T56" fmla="*/ 140 w 262"/>
                      <a:gd name="T57" fmla="*/ 84 h 154"/>
                      <a:gd name="T58" fmla="*/ 138 w 262"/>
                      <a:gd name="T59" fmla="*/ 62 h 154"/>
                      <a:gd name="T60" fmla="*/ 134 w 262"/>
                      <a:gd name="T61" fmla="*/ 58 h 154"/>
                      <a:gd name="T62" fmla="*/ 128 w 262"/>
                      <a:gd name="T63" fmla="*/ 58 h 154"/>
                      <a:gd name="T64" fmla="*/ 124 w 262"/>
                      <a:gd name="T65" fmla="*/ 60 h 154"/>
                      <a:gd name="T66" fmla="*/ 124 w 262"/>
                      <a:gd name="T67" fmla="*/ 72 h 154"/>
                      <a:gd name="T68" fmla="*/ 124 w 262"/>
                      <a:gd name="T69" fmla="*/ 88 h 154"/>
                      <a:gd name="T70" fmla="*/ 120 w 262"/>
                      <a:gd name="T71" fmla="*/ 112 h 154"/>
                      <a:gd name="T72" fmla="*/ 112 w 262"/>
                      <a:gd name="T73" fmla="*/ 126 h 154"/>
                      <a:gd name="T74" fmla="*/ 104 w 262"/>
                      <a:gd name="T75" fmla="*/ 130 h 154"/>
                      <a:gd name="T76" fmla="*/ 70 w 262"/>
                      <a:gd name="T77" fmla="*/ 142 h 154"/>
                      <a:gd name="T78" fmla="*/ 34 w 262"/>
                      <a:gd name="T79" fmla="*/ 152 h 154"/>
                      <a:gd name="T80" fmla="*/ 10 w 262"/>
                      <a:gd name="T81" fmla="*/ 150 h 154"/>
                      <a:gd name="T82" fmla="*/ 4 w 262"/>
                      <a:gd name="T83" fmla="*/ 146 h 154"/>
                      <a:gd name="T84" fmla="*/ 0 w 262"/>
                      <a:gd name="T85" fmla="*/ 140 h 154"/>
                      <a:gd name="T86" fmla="*/ 0 w 262"/>
                      <a:gd name="T87" fmla="*/ 130 h 154"/>
                      <a:gd name="T88" fmla="*/ 10 w 262"/>
                      <a:gd name="T89" fmla="*/ 118 h 154"/>
                      <a:gd name="T90" fmla="*/ 24 w 262"/>
                      <a:gd name="T91" fmla="*/ 110 h 154"/>
                      <a:gd name="T92" fmla="*/ 56 w 262"/>
                      <a:gd name="T93" fmla="*/ 102 h 154"/>
                      <a:gd name="T94" fmla="*/ 68 w 262"/>
                      <a:gd name="T95" fmla="*/ 102 h 154"/>
                      <a:gd name="T96" fmla="*/ 100 w 262"/>
                      <a:gd name="T97" fmla="*/ 108 h 154"/>
                      <a:gd name="T98" fmla="*/ 102 w 262"/>
                      <a:gd name="T99" fmla="*/ 106 h 154"/>
                      <a:gd name="T100" fmla="*/ 104 w 262"/>
                      <a:gd name="T101" fmla="*/ 98 h 154"/>
                      <a:gd name="T102" fmla="*/ 104 w 262"/>
                      <a:gd name="T103" fmla="*/ 84 h 154"/>
                      <a:gd name="T104" fmla="*/ 104 w 262"/>
                      <a:gd name="T105" fmla="*/ 64 h 154"/>
                      <a:gd name="T106" fmla="*/ 98 w 262"/>
                      <a:gd name="T107" fmla="*/ 52 h 154"/>
                      <a:gd name="T108" fmla="*/ 92 w 262"/>
                      <a:gd name="T109" fmla="*/ 48 h 154"/>
                      <a:gd name="T110" fmla="*/ 48 w 262"/>
                      <a:gd name="T111" fmla="*/ 28 h 154"/>
                      <a:gd name="T112" fmla="*/ 44 w 262"/>
                      <a:gd name="T113" fmla="*/ 22 h 154"/>
                      <a:gd name="T114" fmla="*/ 42 w 262"/>
                      <a:gd name="T115" fmla="*/ 8 h 154"/>
                      <a:gd name="T116" fmla="*/ 44 w 262"/>
                      <a:gd name="T117" fmla="*/ 0 h 154"/>
                      <a:gd name="T118" fmla="*/ 86 w 262"/>
                      <a:gd name="T119" fmla="*/ 2 h 154"/>
                      <a:gd name="T120" fmla="*/ 128 w 262"/>
                      <a:gd name="T121" fmla="*/ 6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2" h="154">
                        <a:moveTo>
                          <a:pt x="128" y="6"/>
                        </a:moveTo>
                        <a:lnTo>
                          <a:pt x="128" y="6"/>
                        </a:lnTo>
                        <a:lnTo>
                          <a:pt x="152" y="6"/>
                        </a:lnTo>
                        <a:lnTo>
                          <a:pt x="176" y="6"/>
                        </a:lnTo>
                        <a:lnTo>
                          <a:pt x="188" y="4"/>
                        </a:lnTo>
                        <a:lnTo>
                          <a:pt x="200" y="4"/>
                        </a:lnTo>
                        <a:lnTo>
                          <a:pt x="212" y="2"/>
                        </a:lnTo>
                        <a:lnTo>
                          <a:pt x="224" y="0"/>
                        </a:lnTo>
                        <a:lnTo>
                          <a:pt x="226" y="10"/>
                        </a:lnTo>
                        <a:lnTo>
                          <a:pt x="224" y="20"/>
                        </a:lnTo>
                        <a:lnTo>
                          <a:pt x="222" y="30"/>
                        </a:lnTo>
                        <a:lnTo>
                          <a:pt x="216" y="38"/>
                        </a:lnTo>
                        <a:lnTo>
                          <a:pt x="210" y="42"/>
                        </a:lnTo>
                        <a:lnTo>
                          <a:pt x="202" y="46"/>
                        </a:lnTo>
                        <a:lnTo>
                          <a:pt x="188" y="50"/>
                        </a:lnTo>
                        <a:lnTo>
                          <a:pt x="180" y="54"/>
                        </a:lnTo>
                        <a:lnTo>
                          <a:pt x="174" y="58"/>
                        </a:lnTo>
                        <a:lnTo>
                          <a:pt x="168" y="62"/>
                        </a:lnTo>
                        <a:lnTo>
                          <a:pt x="166" y="70"/>
                        </a:lnTo>
                        <a:lnTo>
                          <a:pt x="168" y="108"/>
                        </a:lnTo>
                        <a:lnTo>
                          <a:pt x="174" y="112"/>
                        </a:lnTo>
                        <a:lnTo>
                          <a:pt x="178" y="114"/>
                        </a:lnTo>
                        <a:lnTo>
                          <a:pt x="182" y="114"/>
                        </a:lnTo>
                        <a:lnTo>
                          <a:pt x="202" y="116"/>
                        </a:lnTo>
                        <a:lnTo>
                          <a:pt x="222" y="116"/>
                        </a:lnTo>
                        <a:lnTo>
                          <a:pt x="232" y="118"/>
                        </a:lnTo>
                        <a:lnTo>
                          <a:pt x="242" y="120"/>
                        </a:lnTo>
                        <a:lnTo>
                          <a:pt x="250" y="124"/>
                        </a:lnTo>
                        <a:lnTo>
                          <a:pt x="258" y="130"/>
                        </a:lnTo>
                        <a:lnTo>
                          <a:pt x="262" y="136"/>
                        </a:lnTo>
                        <a:lnTo>
                          <a:pt x="262" y="144"/>
                        </a:lnTo>
                        <a:lnTo>
                          <a:pt x="258" y="148"/>
                        </a:lnTo>
                        <a:lnTo>
                          <a:pt x="254" y="152"/>
                        </a:lnTo>
                        <a:lnTo>
                          <a:pt x="244" y="154"/>
                        </a:lnTo>
                        <a:lnTo>
                          <a:pt x="232" y="152"/>
                        </a:lnTo>
                        <a:lnTo>
                          <a:pt x="222" y="152"/>
                        </a:lnTo>
                        <a:lnTo>
                          <a:pt x="202" y="146"/>
                        </a:lnTo>
                        <a:lnTo>
                          <a:pt x="182" y="140"/>
                        </a:lnTo>
                        <a:lnTo>
                          <a:pt x="158" y="128"/>
                        </a:lnTo>
                        <a:lnTo>
                          <a:pt x="146" y="122"/>
                        </a:lnTo>
                        <a:lnTo>
                          <a:pt x="136" y="114"/>
                        </a:lnTo>
                        <a:lnTo>
                          <a:pt x="136" y="110"/>
                        </a:lnTo>
                        <a:lnTo>
                          <a:pt x="136" y="108"/>
                        </a:lnTo>
                        <a:lnTo>
                          <a:pt x="138" y="106"/>
                        </a:lnTo>
                        <a:lnTo>
                          <a:pt x="140" y="96"/>
                        </a:lnTo>
                        <a:lnTo>
                          <a:pt x="140" y="84"/>
                        </a:lnTo>
                        <a:lnTo>
                          <a:pt x="138" y="74"/>
                        </a:lnTo>
                        <a:lnTo>
                          <a:pt x="138" y="62"/>
                        </a:lnTo>
                        <a:lnTo>
                          <a:pt x="134" y="58"/>
                        </a:lnTo>
                        <a:lnTo>
                          <a:pt x="130" y="56"/>
                        </a:lnTo>
                        <a:lnTo>
                          <a:pt x="128" y="58"/>
                        </a:lnTo>
                        <a:lnTo>
                          <a:pt x="124" y="60"/>
                        </a:lnTo>
                        <a:lnTo>
                          <a:pt x="124" y="64"/>
                        </a:lnTo>
                        <a:lnTo>
                          <a:pt x="124" y="72"/>
                        </a:lnTo>
                        <a:lnTo>
                          <a:pt x="124" y="88"/>
                        </a:lnTo>
                        <a:lnTo>
                          <a:pt x="122" y="106"/>
                        </a:lnTo>
                        <a:lnTo>
                          <a:pt x="120" y="112"/>
                        </a:lnTo>
                        <a:lnTo>
                          <a:pt x="116" y="120"/>
                        </a:lnTo>
                        <a:lnTo>
                          <a:pt x="112" y="126"/>
                        </a:lnTo>
                        <a:lnTo>
                          <a:pt x="104" y="130"/>
                        </a:lnTo>
                        <a:lnTo>
                          <a:pt x="88" y="138"/>
                        </a:lnTo>
                        <a:lnTo>
                          <a:pt x="70" y="142"/>
                        </a:lnTo>
                        <a:lnTo>
                          <a:pt x="34" y="152"/>
                        </a:lnTo>
                        <a:lnTo>
                          <a:pt x="18" y="152"/>
                        </a:lnTo>
                        <a:lnTo>
                          <a:pt x="10" y="150"/>
                        </a:lnTo>
                        <a:lnTo>
                          <a:pt x="4" y="146"/>
                        </a:lnTo>
                        <a:lnTo>
                          <a:pt x="0" y="144"/>
                        </a:lnTo>
                        <a:lnTo>
                          <a:pt x="0" y="140"/>
                        </a:lnTo>
                        <a:lnTo>
                          <a:pt x="0" y="130"/>
                        </a:lnTo>
                        <a:lnTo>
                          <a:pt x="4" y="124"/>
                        </a:lnTo>
                        <a:lnTo>
                          <a:pt x="10" y="118"/>
                        </a:lnTo>
                        <a:lnTo>
                          <a:pt x="16" y="112"/>
                        </a:lnTo>
                        <a:lnTo>
                          <a:pt x="24" y="110"/>
                        </a:lnTo>
                        <a:lnTo>
                          <a:pt x="40" y="106"/>
                        </a:lnTo>
                        <a:lnTo>
                          <a:pt x="56" y="102"/>
                        </a:lnTo>
                        <a:lnTo>
                          <a:pt x="68" y="102"/>
                        </a:lnTo>
                        <a:lnTo>
                          <a:pt x="78" y="104"/>
                        </a:lnTo>
                        <a:lnTo>
                          <a:pt x="100" y="108"/>
                        </a:lnTo>
                        <a:lnTo>
                          <a:pt x="102" y="106"/>
                        </a:lnTo>
                        <a:lnTo>
                          <a:pt x="102" y="104"/>
                        </a:lnTo>
                        <a:lnTo>
                          <a:pt x="104" y="98"/>
                        </a:lnTo>
                        <a:lnTo>
                          <a:pt x="104" y="84"/>
                        </a:lnTo>
                        <a:lnTo>
                          <a:pt x="104" y="70"/>
                        </a:lnTo>
                        <a:lnTo>
                          <a:pt x="104" y="64"/>
                        </a:lnTo>
                        <a:lnTo>
                          <a:pt x="102" y="58"/>
                        </a:lnTo>
                        <a:lnTo>
                          <a:pt x="98" y="52"/>
                        </a:lnTo>
                        <a:lnTo>
                          <a:pt x="92" y="48"/>
                        </a:lnTo>
                        <a:lnTo>
                          <a:pt x="70" y="40"/>
                        </a:lnTo>
                        <a:lnTo>
                          <a:pt x="48" y="28"/>
                        </a:lnTo>
                        <a:lnTo>
                          <a:pt x="44" y="22"/>
                        </a:lnTo>
                        <a:lnTo>
                          <a:pt x="42" y="16"/>
                        </a:lnTo>
                        <a:lnTo>
                          <a:pt x="42" y="8"/>
                        </a:lnTo>
                        <a:lnTo>
                          <a:pt x="42" y="2"/>
                        </a:lnTo>
                        <a:lnTo>
                          <a:pt x="44" y="0"/>
                        </a:lnTo>
                        <a:lnTo>
                          <a:pt x="86" y="2"/>
                        </a:lnTo>
                        <a:lnTo>
                          <a:pt x="128"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6" name="Freeform 254"/>
                  <p:cNvSpPr>
                    <a:spLocks/>
                  </p:cNvSpPr>
                  <p:nvPr/>
                </p:nvSpPr>
                <p:spPr bwMode="auto">
                  <a:xfrm>
                    <a:off x="3585" y="2443"/>
                    <a:ext cx="38" cy="28"/>
                  </a:xfrm>
                  <a:custGeom>
                    <a:avLst/>
                    <a:gdLst>
                      <a:gd name="T0" fmla="*/ 16 w 38"/>
                      <a:gd name="T1" fmla="*/ 20 h 28"/>
                      <a:gd name="T2" fmla="*/ 16 w 38"/>
                      <a:gd name="T3" fmla="*/ 20 h 28"/>
                      <a:gd name="T4" fmla="*/ 20 w 38"/>
                      <a:gd name="T5" fmla="*/ 18 h 28"/>
                      <a:gd name="T6" fmla="*/ 24 w 38"/>
                      <a:gd name="T7" fmla="*/ 16 h 28"/>
                      <a:gd name="T8" fmla="*/ 28 w 38"/>
                      <a:gd name="T9" fmla="*/ 8 h 28"/>
                      <a:gd name="T10" fmla="*/ 28 w 38"/>
                      <a:gd name="T11" fmla="*/ 8 h 28"/>
                      <a:gd name="T12" fmla="*/ 28 w 38"/>
                      <a:gd name="T13" fmla="*/ 4 h 28"/>
                      <a:gd name="T14" fmla="*/ 30 w 38"/>
                      <a:gd name="T15" fmla="*/ 0 h 28"/>
                      <a:gd name="T16" fmla="*/ 30 w 38"/>
                      <a:gd name="T17" fmla="*/ 0 h 28"/>
                      <a:gd name="T18" fmla="*/ 34 w 38"/>
                      <a:gd name="T19" fmla="*/ 0 h 28"/>
                      <a:gd name="T20" fmla="*/ 38 w 38"/>
                      <a:gd name="T21" fmla="*/ 2 h 28"/>
                      <a:gd name="T22" fmla="*/ 38 w 38"/>
                      <a:gd name="T23" fmla="*/ 2 h 28"/>
                      <a:gd name="T24" fmla="*/ 36 w 38"/>
                      <a:gd name="T25" fmla="*/ 10 h 28"/>
                      <a:gd name="T26" fmla="*/ 34 w 38"/>
                      <a:gd name="T27" fmla="*/ 16 h 28"/>
                      <a:gd name="T28" fmla="*/ 30 w 38"/>
                      <a:gd name="T29" fmla="*/ 22 h 28"/>
                      <a:gd name="T30" fmla="*/ 24 w 38"/>
                      <a:gd name="T31" fmla="*/ 26 h 28"/>
                      <a:gd name="T32" fmla="*/ 24 w 38"/>
                      <a:gd name="T33" fmla="*/ 26 h 28"/>
                      <a:gd name="T34" fmla="*/ 16 w 38"/>
                      <a:gd name="T35" fmla="*/ 28 h 28"/>
                      <a:gd name="T36" fmla="*/ 10 w 38"/>
                      <a:gd name="T37" fmla="*/ 26 h 28"/>
                      <a:gd name="T38" fmla="*/ 10 w 38"/>
                      <a:gd name="T39" fmla="*/ 26 h 28"/>
                      <a:gd name="T40" fmla="*/ 4 w 38"/>
                      <a:gd name="T41" fmla="*/ 20 h 28"/>
                      <a:gd name="T42" fmla="*/ 2 w 38"/>
                      <a:gd name="T43" fmla="*/ 14 h 28"/>
                      <a:gd name="T44" fmla="*/ 0 w 38"/>
                      <a:gd name="T45" fmla="*/ 8 h 28"/>
                      <a:gd name="T46" fmla="*/ 2 w 38"/>
                      <a:gd name="T47" fmla="*/ 0 h 28"/>
                      <a:gd name="T48" fmla="*/ 2 w 38"/>
                      <a:gd name="T49" fmla="*/ 0 h 28"/>
                      <a:gd name="T50" fmla="*/ 4 w 38"/>
                      <a:gd name="T51" fmla="*/ 2 h 28"/>
                      <a:gd name="T52" fmla="*/ 6 w 38"/>
                      <a:gd name="T53" fmla="*/ 4 h 28"/>
                      <a:gd name="T54" fmla="*/ 8 w 38"/>
                      <a:gd name="T55" fmla="*/ 10 h 28"/>
                      <a:gd name="T56" fmla="*/ 10 w 38"/>
                      <a:gd name="T57" fmla="*/ 16 h 28"/>
                      <a:gd name="T58" fmla="*/ 12 w 38"/>
                      <a:gd name="T59" fmla="*/ 18 h 28"/>
                      <a:gd name="T60" fmla="*/ 16 w 38"/>
                      <a:gd name="T61" fmla="*/ 20 h 28"/>
                      <a:gd name="T62" fmla="*/ 16 w 38"/>
                      <a:gd name="T63" fmla="*/ 2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 h="28">
                        <a:moveTo>
                          <a:pt x="16" y="20"/>
                        </a:moveTo>
                        <a:lnTo>
                          <a:pt x="16" y="20"/>
                        </a:lnTo>
                        <a:lnTo>
                          <a:pt x="20" y="18"/>
                        </a:lnTo>
                        <a:lnTo>
                          <a:pt x="24" y="16"/>
                        </a:lnTo>
                        <a:lnTo>
                          <a:pt x="28" y="8"/>
                        </a:lnTo>
                        <a:lnTo>
                          <a:pt x="28" y="4"/>
                        </a:lnTo>
                        <a:lnTo>
                          <a:pt x="30" y="0"/>
                        </a:lnTo>
                        <a:lnTo>
                          <a:pt x="34" y="0"/>
                        </a:lnTo>
                        <a:lnTo>
                          <a:pt x="38" y="2"/>
                        </a:lnTo>
                        <a:lnTo>
                          <a:pt x="36" y="10"/>
                        </a:lnTo>
                        <a:lnTo>
                          <a:pt x="34" y="16"/>
                        </a:lnTo>
                        <a:lnTo>
                          <a:pt x="30" y="22"/>
                        </a:lnTo>
                        <a:lnTo>
                          <a:pt x="24" y="26"/>
                        </a:lnTo>
                        <a:lnTo>
                          <a:pt x="16" y="28"/>
                        </a:lnTo>
                        <a:lnTo>
                          <a:pt x="10" y="26"/>
                        </a:lnTo>
                        <a:lnTo>
                          <a:pt x="4" y="20"/>
                        </a:lnTo>
                        <a:lnTo>
                          <a:pt x="2" y="14"/>
                        </a:lnTo>
                        <a:lnTo>
                          <a:pt x="0" y="8"/>
                        </a:lnTo>
                        <a:lnTo>
                          <a:pt x="2" y="0"/>
                        </a:lnTo>
                        <a:lnTo>
                          <a:pt x="4" y="2"/>
                        </a:lnTo>
                        <a:lnTo>
                          <a:pt x="6" y="4"/>
                        </a:lnTo>
                        <a:lnTo>
                          <a:pt x="8" y="10"/>
                        </a:lnTo>
                        <a:lnTo>
                          <a:pt x="10" y="16"/>
                        </a:lnTo>
                        <a:lnTo>
                          <a:pt x="12" y="18"/>
                        </a:lnTo>
                        <a:lnTo>
                          <a:pt x="16"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7" name="Freeform 255"/>
                  <p:cNvSpPr>
                    <a:spLocks/>
                  </p:cNvSpPr>
                  <p:nvPr/>
                </p:nvSpPr>
                <p:spPr bwMode="auto">
                  <a:xfrm>
                    <a:off x="3707" y="2489"/>
                    <a:ext cx="114" cy="148"/>
                  </a:xfrm>
                  <a:custGeom>
                    <a:avLst/>
                    <a:gdLst>
                      <a:gd name="T0" fmla="*/ 114 w 114"/>
                      <a:gd name="T1" fmla="*/ 20 h 148"/>
                      <a:gd name="T2" fmla="*/ 114 w 114"/>
                      <a:gd name="T3" fmla="*/ 20 h 148"/>
                      <a:gd name="T4" fmla="*/ 106 w 114"/>
                      <a:gd name="T5" fmla="*/ 38 h 148"/>
                      <a:gd name="T6" fmla="*/ 96 w 114"/>
                      <a:gd name="T7" fmla="*/ 56 h 148"/>
                      <a:gd name="T8" fmla="*/ 96 w 114"/>
                      <a:gd name="T9" fmla="*/ 56 h 148"/>
                      <a:gd name="T10" fmla="*/ 102 w 114"/>
                      <a:gd name="T11" fmla="*/ 62 h 148"/>
                      <a:gd name="T12" fmla="*/ 106 w 114"/>
                      <a:gd name="T13" fmla="*/ 68 h 148"/>
                      <a:gd name="T14" fmla="*/ 108 w 114"/>
                      <a:gd name="T15" fmla="*/ 76 h 148"/>
                      <a:gd name="T16" fmla="*/ 106 w 114"/>
                      <a:gd name="T17" fmla="*/ 84 h 148"/>
                      <a:gd name="T18" fmla="*/ 106 w 114"/>
                      <a:gd name="T19" fmla="*/ 84 h 148"/>
                      <a:gd name="T20" fmla="*/ 96 w 114"/>
                      <a:gd name="T21" fmla="*/ 102 h 148"/>
                      <a:gd name="T22" fmla="*/ 86 w 114"/>
                      <a:gd name="T23" fmla="*/ 120 h 148"/>
                      <a:gd name="T24" fmla="*/ 86 w 114"/>
                      <a:gd name="T25" fmla="*/ 120 h 148"/>
                      <a:gd name="T26" fmla="*/ 82 w 114"/>
                      <a:gd name="T27" fmla="*/ 124 h 148"/>
                      <a:gd name="T28" fmla="*/ 80 w 114"/>
                      <a:gd name="T29" fmla="*/ 126 h 148"/>
                      <a:gd name="T30" fmla="*/ 76 w 114"/>
                      <a:gd name="T31" fmla="*/ 132 h 148"/>
                      <a:gd name="T32" fmla="*/ 76 w 114"/>
                      <a:gd name="T33" fmla="*/ 132 h 148"/>
                      <a:gd name="T34" fmla="*/ 70 w 114"/>
                      <a:gd name="T35" fmla="*/ 138 h 148"/>
                      <a:gd name="T36" fmla="*/ 62 w 114"/>
                      <a:gd name="T37" fmla="*/ 144 h 148"/>
                      <a:gd name="T38" fmla="*/ 54 w 114"/>
                      <a:gd name="T39" fmla="*/ 148 h 148"/>
                      <a:gd name="T40" fmla="*/ 46 w 114"/>
                      <a:gd name="T41" fmla="*/ 148 h 148"/>
                      <a:gd name="T42" fmla="*/ 46 w 114"/>
                      <a:gd name="T43" fmla="*/ 148 h 148"/>
                      <a:gd name="T44" fmla="*/ 34 w 114"/>
                      <a:gd name="T45" fmla="*/ 146 h 148"/>
                      <a:gd name="T46" fmla="*/ 24 w 114"/>
                      <a:gd name="T47" fmla="*/ 142 h 148"/>
                      <a:gd name="T48" fmla="*/ 16 w 114"/>
                      <a:gd name="T49" fmla="*/ 134 h 148"/>
                      <a:gd name="T50" fmla="*/ 10 w 114"/>
                      <a:gd name="T51" fmla="*/ 124 h 148"/>
                      <a:gd name="T52" fmla="*/ 10 w 114"/>
                      <a:gd name="T53" fmla="*/ 124 h 148"/>
                      <a:gd name="T54" fmla="*/ 10 w 114"/>
                      <a:gd name="T55" fmla="*/ 116 h 148"/>
                      <a:gd name="T56" fmla="*/ 10 w 114"/>
                      <a:gd name="T57" fmla="*/ 110 h 148"/>
                      <a:gd name="T58" fmla="*/ 12 w 114"/>
                      <a:gd name="T59" fmla="*/ 106 h 148"/>
                      <a:gd name="T60" fmla="*/ 12 w 114"/>
                      <a:gd name="T61" fmla="*/ 106 h 148"/>
                      <a:gd name="T62" fmla="*/ 10 w 114"/>
                      <a:gd name="T63" fmla="*/ 102 h 148"/>
                      <a:gd name="T64" fmla="*/ 6 w 114"/>
                      <a:gd name="T65" fmla="*/ 100 h 148"/>
                      <a:gd name="T66" fmla="*/ 6 w 114"/>
                      <a:gd name="T67" fmla="*/ 100 h 148"/>
                      <a:gd name="T68" fmla="*/ 2 w 114"/>
                      <a:gd name="T69" fmla="*/ 94 h 148"/>
                      <a:gd name="T70" fmla="*/ 0 w 114"/>
                      <a:gd name="T71" fmla="*/ 88 h 148"/>
                      <a:gd name="T72" fmla="*/ 0 w 114"/>
                      <a:gd name="T73" fmla="*/ 82 h 148"/>
                      <a:gd name="T74" fmla="*/ 0 w 114"/>
                      <a:gd name="T75" fmla="*/ 74 h 148"/>
                      <a:gd name="T76" fmla="*/ 0 w 114"/>
                      <a:gd name="T77" fmla="*/ 74 h 148"/>
                      <a:gd name="T78" fmla="*/ 4 w 114"/>
                      <a:gd name="T79" fmla="*/ 66 h 148"/>
                      <a:gd name="T80" fmla="*/ 10 w 114"/>
                      <a:gd name="T81" fmla="*/ 58 h 148"/>
                      <a:gd name="T82" fmla="*/ 16 w 114"/>
                      <a:gd name="T83" fmla="*/ 52 h 148"/>
                      <a:gd name="T84" fmla="*/ 26 w 114"/>
                      <a:gd name="T85" fmla="*/ 48 h 148"/>
                      <a:gd name="T86" fmla="*/ 26 w 114"/>
                      <a:gd name="T87" fmla="*/ 48 h 148"/>
                      <a:gd name="T88" fmla="*/ 30 w 114"/>
                      <a:gd name="T89" fmla="*/ 48 h 148"/>
                      <a:gd name="T90" fmla="*/ 32 w 114"/>
                      <a:gd name="T91" fmla="*/ 48 h 148"/>
                      <a:gd name="T92" fmla="*/ 34 w 114"/>
                      <a:gd name="T93" fmla="*/ 46 h 148"/>
                      <a:gd name="T94" fmla="*/ 34 w 114"/>
                      <a:gd name="T95" fmla="*/ 46 h 148"/>
                      <a:gd name="T96" fmla="*/ 36 w 114"/>
                      <a:gd name="T97" fmla="*/ 40 h 148"/>
                      <a:gd name="T98" fmla="*/ 42 w 114"/>
                      <a:gd name="T99" fmla="*/ 36 h 148"/>
                      <a:gd name="T100" fmla="*/ 42 w 114"/>
                      <a:gd name="T101" fmla="*/ 36 h 148"/>
                      <a:gd name="T102" fmla="*/ 48 w 114"/>
                      <a:gd name="T103" fmla="*/ 34 h 148"/>
                      <a:gd name="T104" fmla="*/ 54 w 114"/>
                      <a:gd name="T105" fmla="*/ 34 h 148"/>
                      <a:gd name="T106" fmla="*/ 54 w 114"/>
                      <a:gd name="T107" fmla="*/ 34 h 148"/>
                      <a:gd name="T108" fmla="*/ 64 w 114"/>
                      <a:gd name="T109" fmla="*/ 16 h 148"/>
                      <a:gd name="T110" fmla="*/ 70 w 114"/>
                      <a:gd name="T111" fmla="*/ 8 h 148"/>
                      <a:gd name="T112" fmla="*/ 78 w 114"/>
                      <a:gd name="T113" fmla="*/ 0 h 148"/>
                      <a:gd name="T114" fmla="*/ 78 w 114"/>
                      <a:gd name="T115" fmla="*/ 0 h 148"/>
                      <a:gd name="T116" fmla="*/ 88 w 114"/>
                      <a:gd name="T117" fmla="*/ 2 h 148"/>
                      <a:gd name="T118" fmla="*/ 98 w 114"/>
                      <a:gd name="T119" fmla="*/ 6 h 148"/>
                      <a:gd name="T120" fmla="*/ 106 w 114"/>
                      <a:gd name="T121" fmla="*/ 12 h 148"/>
                      <a:gd name="T122" fmla="*/ 114 w 114"/>
                      <a:gd name="T123" fmla="*/ 20 h 148"/>
                      <a:gd name="T124" fmla="*/ 114 w 114"/>
                      <a:gd name="T125" fmla="*/ 2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4" h="148">
                        <a:moveTo>
                          <a:pt x="114" y="20"/>
                        </a:moveTo>
                        <a:lnTo>
                          <a:pt x="114" y="20"/>
                        </a:lnTo>
                        <a:lnTo>
                          <a:pt x="106" y="38"/>
                        </a:lnTo>
                        <a:lnTo>
                          <a:pt x="96" y="56"/>
                        </a:lnTo>
                        <a:lnTo>
                          <a:pt x="102" y="62"/>
                        </a:lnTo>
                        <a:lnTo>
                          <a:pt x="106" y="68"/>
                        </a:lnTo>
                        <a:lnTo>
                          <a:pt x="108" y="76"/>
                        </a:lnTo>
                        <a:lnTo>
                          <a:pt x="106" y="84"/>
                        </a:lnTo>
                        <a:lnTo>
                          <a:pt x="96" y="102"/>
                        </a:lnTo>
                        <a:lnTo>
                          <a:pt x="86" y="120"/>
                        </a:lnTo>
                        <a:lnTo>
                          <a:pt x="82" y="124"/>
                        </a:lnTo>
                        <a:lnTo>
                          <a:pt x="80" y="126"/>
                        </a:lnTo>
                        <a:lnTo>
                          <a:pt x="76" y="132"/>
                        </a:lnTo>
                        <a:lnTo>
                          <a:pt x="70" y="138"/>
                        </a:lnTo>
                        <a:lnTo>
                          <a:pt x="62" y="144"/>
                        </a:lnTo>
                        <a:lnTo>
                          <a:pt x="54" y="148"/>
                        </a:lnTo>
                        <a:lnTo>
                          <a:pt x="46" y="148"/>
                        </a:lnTo>
                        <a:lnTo>
                          <a:pt x="34" y="146"/>
                        </a:lnTo>
                        <a:lnTo>
                          <a:pt x="24" y="142"/>
                        </a:lnTo>
                        <a:lnTo>
                          <a:pt x="16" y="134"/>
                        </a:lnTo>
                        <a:lnTo>
                          <a:pt x="10" y="124"/>
                        </a:lnTo>
                        <a:lnTo>
                          <a:pt x="10" y="116"/>
                        </a:lnTo>
                        <a:lnTo>
                          <a:pt x="10" y="110"/>
                        </a:lnTo>
                        <a:lnTo>
                          <a:pt x="12" y="106"/>
                        </a:lnTo>
                        <a:lnTo>
                          <a:pt x="10" y="102"/>
                        </a:lnTo>
                        <a:lnTo>
                          <a:pt x="6" y="100"/>
                        </a:lnTo>
                        <a:lnTo>
                          <a:pt x="2" y="94"/>
                        </a:lnTo>
                        <a:lnTo>
                          <a:pt x="0" y="88"/>
                        </a:lnTo>
                        <a:lnTo>
                          <a:pt x="0" y="82"/>
                        </a:lnTo>
                        <a:lnTo>
                          <a:pt x="0" y="74"/>
                        </a:lnTo>
                        <a:lnTo>
                          <a:pt x="4" y="66"/>
                        </a:lnTo>
                        <a:lnTo>
                          <a:pt x="10" y="58"/>
                        </a:lnTo>
                        <a:lnTo>
                          <a:pt x="16" y="52"/>
                        </a:lnTo>
                        <a:lnTo>
                          <a:pt x="26" y="48"/>
                        </a:lnTo>
                        <a:lnTo>
                          <a:pt x="30" y="48"/>
                        </a:lnTo>
                        <a:lnTo>
                          <a:pt x="32" y="48"/>
                        </a:lnTo>
                        <a:lnTo>
                          <a:pt x="34" y="46"/>
                        </a:lnTo>
                        <a:lnTo>
                          <a:pt x="36" y="40"/>
                        </a:lnTo>
                        <a:lnTo>
                          <a:pt x="42" y="36"/>
                        </a:lnTo>
                        <a:lnTo>
                          <a:pt x="48" y="34"/>
                        </a:lnTo>
                        <a:lnTo>
                          <a:pt x="54" y="34"/>
                        </a:lnTo>
                        <a:lnTo>
                          <a:pt x="64" y="16"/>
                        </a:lnTo>
                        <a:lnTo>
                          <a:pt x="70" y="8"/>
                        </a:lnTo>
                        <a:lnTo>
                          <a:pt x="78" y="0"/>
                        </a:lnTo>
                        <a:lnTo>
                          <a:pt x="88" y="2"/>
                        </a:lnTo>
                        <a:lnTo>
                          <a:pt x="98" y="6"/>
                        </a:lnTo>
                        <a:lnTo>
                          <a:pt x="106" y="12"/>
                        </a:lnTo>
                        <a:lnTo>
                          <a:pt x="114"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8" name="Freeform 256"/>
                  <p:cNvSpPr>
                    <a:spLocks/>
                  </p:cNvSpPr>
                  <p:nvPr/>
                </p:nvSpPr>
                <p:spPr bwMode="auto">
                  <a:xfrm>
                    <a:off x="3787" y="2505"/>
                    <a:ext cx="16" cy="8"/>
                  </a:xfrm>
                  <a:custGeom>
                    <a:avLst/>
                    <a:gdLst>
                      <a:gd name="T0" fmla="*/ 16 w 16"/>
                      <a:gd name="T1" fmla="*/ 6 h 8"/>
                      <a:gd name="T2" fmla="*/ 16 w 16"/>
                      <a:gd name="T3" fmla="*/ 8 h 8"/>
                      <a:gd name="T4" fmla="*/ 0 w 16"/>
                      <a:gd name="T5" fmla="*/ 4 h 8"/>
                      <a:gd name="T6" fmla="*/ 0 w 16"/>
                      <a:gd name="T7" fmla="*/ 4 h 8"/>
                      <a:gd name="T8" fmla="*/ 0 w 16"/>
                      <a:gd name="T9" fmla="*/ 2 h 8"/>
                      <a:gd name="T10" fmla="*/ 2 w 16"/>
                      <a:gd name="T11" fmla="*/ 0 h 8"/>
                      <a:gd name="T12" fmla="*/ 2 w 16"/>
                      <a:gd name="T13" fmla="*/ 0 h 8"/>
                      <a:gd name="T14" fmla="*/ 10 w 16"/>
                      <a:gd name="T15" fmla="*/ 2 h 8"/>
                      <a:gd name="T16" fmla="*/ 16 w 16"/>
                      <a:gd name="T17" fmla="*/ 6 h 8"/>
                      <a:gd name="T18" fmla="*/ 16 w 16"/>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8">
                        <a:moveTo>
                          <a:pt x="16" y="6"/>
                        </a:moveTo>
                        <a:lnTo>
                          <a:pt x="16" y="8"/>
                        </a:lnTo>
                        <a:lnTo>
                          <a:pt x="0" y="4"/>
                        </a:lnTo>
                        <a:lnTo>
                          <a:pt x="0" y="2"/>
                        </a:lnTo>
                        <a:lnTo>
                          <a:pt x="2" y="0"/>
                        </a:lnTo>
                        <a:lnTo>
                          <a:pt x="10" y="2"/>
                        </a:lnTo>
                        <a:lnTo>
                          <a:pt x="16" y="6"/>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09" name="Freeform 257"/>
                  <p:cNvSpPr>
                    <a:spLocks/>
                  </p:cNvSpPr>
                  <p:nvPr/>
                </p:nvSpPr>
                <p:spPr bwMode="auto">
                  <a:xfrm>
                    <a:off x="3777" y="2521"/>
                    <a:ext cx="18" cy="14"/>
                  </a:xfrm>
                  <a:custGeom>
                    <a:avLst/>
                    <a:gdLst>
                      <a:gd name="T0" fmla="*/ 18 w 18"/>
                      <a:gd name="T1" fmla="*/ 6 h 14"/>
                      <a:gd name="T2" fmla="*/ 18 w 18"/>
                      <a:gd name="T3" fmla="*/ 6 h 14"/>
                      <a:gd name="T4" fmla="*/ 16 w 18"/>
                      <a:gd name="T5" fmla="*/ 10 h 14"/>
                      <a:gd name="T6" fmla="*/ 14 w 18"/>
                      <a:gd name="T7" fmla="*/ 14 h 14"/>
                      <a:gd name="T8" fmla="*/ 14 w 18"/>
                      <a:gd name="T9" fmla="*/ 14 h 14"/>
                      <a:gd name="T10" fmla="*/ 6 w 18"/>
                      <a:gd name="T11" fmla="*/ 12 h 14"/>
                      <a:gd name="T12" fmla="*/ 0 w 18"/>
                      <a:gd name="T13" fmla="*/ 6 h 14"/>
                      <a:gd name="T14" fmla="*/ 0 w 18"/>
                      <a:gd name="T15" fmla="*/ 6 h 14"/>
                      <a:gd name="T16" fmla="*/ 0 w 18"/>
                      <a:gd name="T17" fmla="*/ 4 h 14"/>
                      <a:gd name="T18" fmla="*/ 2 w 18"/>
                      <a:gd name="T19" fmla="*/ 0 h 14"/>
                      <a:gd name="T20" fmla="*/ 18 w 18"/>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4">
                        <a:moveTo>
                          <a:pt x="18" y="6"/>
                        </a:moveTo>
                        <a:lnTo>
                          <a:pt x="18" y="6"/>
                        </a:lnTo>
                        <a:lnTo>
                          <a:pt x="16" y="10"/>
                        </a:lnTo>
                        <a:lnTo>
                          <a:pt x="14" y="14"/>
                        </a:lnTo>
                        <a:lnTo>
                          <a:pt x="6" y="12"/>
                        </a:lnTo>
                        <a:lnTo>
                          <a:pt x="0" y="6"/>
                        </a:lnTo>
                        <a:lnTo>
                          <a:pt x="0" y="4"/>
                        </a:lnTo>
                        <a:lnTo>
                          <a:pt x="2" y="0"/>
                        </a:lnTo>
                        <a:lnTo>
                          <a:pt x="18" y="6"/>
                        </a:lnTo>
                        <a:close/>
                      </a:path>
                    </a:pathLst>
                  </a:custGeom>
                  <a:solidFill>
                    <a:srgbClr val="91A9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0" name="Freeform 258"/>
                  <p:cNvSpPr>
                    <a:spLocks/>
                  </p:cNvSpPr>
                  <p:nvPr/>
                </p:nvSpPr>
                <p:spPr bwMode="auto">
                  <a:xfrm>
                    <a:off x="3731" y="2539"/>
                    <a:ext cx="68" cy="84"/>
                  </a:xfrm>
                  <a:custGeom>
                    <a:avLst/>
                    <a:gdLst>
                      <a:gd name="T0" fmla="*/ 34 w 68"/>
                      <a:gd name="T1" fmla="*/ 0 h 84"/>
                      <a:gd name="T2" fmla="*/ 34 w 68"/>
                      <a:gd name="T3" fmla="*/ 0 h 84"/>
                      <a:gd name="T4" fmla="*/ 52 w 68"/>
                      <a:gd name="T5" fmla="*/ 8 h 84"/>
                      <a:gd name="T6" fmla="*/ 60 w 68"/>
                      <a:gd name="T7" fmla="*/ 14 h 84"/>
                      <a:gd name="T8" fmla="*/ 68 w 68"/>
                      <a:gd name="T9" fmla="*/ 20 h 84"/>
                      <a:gd name="T10" fmla="*/ 68 w 68"/>
                      <a:gd name="T11" fmla="*/ 20 h 84"/>
                      <a:gd name="T12" fmla="*/ 66 w 68"/>
                      <a:gd name="T13" fmla="*/ 32 h 84"/>
                      <a:gd name="T14" fmla="*/ 62 w 68"/>
                      <a:gd name="T15" fmla="*/ 44 h 84"/>
                      <a:gd name="T16" fmla="*/ 48 w 68"/>
                      <a:gd name="T17" fmla="*/ 64 h 84"/>
                      <a:gd name="T18" fmla="*/ 48 w 68"/>
                      <a:gd name="T19" fmla="*/ 64 h 84"/>
                      <a:gd name="T20" fmla="*/ 36 w 68"/>
                      <a:gd name="T21" fmla="*/ 78 h 84"/>
                      <a:gd name="T22" fmla="*/ 28 w 68"/>
                      <a:gd name="T23" fmla="*/ 84 h 84"/>
                      <a:gd name="T24" fmla="*/ 24 w 68"/>
                      <a:gd name="T25" fmla="*/ 84 h 84"/>
                      <a:gd name="T26" fmla="*/ 20 w 68"/>
                      <a:gd name="T27" fmla="*/ 84 h 84"/>
                      <a:gd name="T28" fmla="*/ 20 w 68"/>
                      <a:gd name="T29" fmla="*/ 84 h 84"/>
                      <a:gd name="T30" fmla="*/ 8 w 68"/>
                      <a:gd name="T31" fmla="*/ 82 h 84"/>
                      <a:gd name="T32" fmla="*/ 4 w 68"/>
                      <a:gd name="T33" fmla="*/ 78 h 84"/>
                      <a:gd name="T34" fmla="*/ 2 w 68"/>
                      <a:gd name="T35" fmla="*/ 74 h 84"/>
                      <a:gd name="T36" fmla="*/ 2 w 68"/>
                      <a:gd name="T37" fmla="*/ 74 h 84"/>
                      <a:gd name="T38" fmla="*/ 0 w 68"/>
                      <a:gd name="T39" fmla="*/ 70 h 84"/>
                      <a:gd name="T40" fmla="*/ 0 w 68"/>
                      <a:gd name="T41" fmla="*/ 64 h 84"/>
                      <a:gd name="T42" fmla="*/ 0 w 68"/>
                      <a:gd name="T43" fmla="*/ 64 h 84"/>
                      <a:gd name="T44" fmla="*/ 6 w 68"/>
                      <a:gd name="T45" fmla="*/ 60 h 84"/>
                      <a:gd name="T46" fmla="*/ 8 w 68"/>
                      <a:gd name="T47" fmla="*/ 56 h 84"/>
                      <a:gd name="T48" fmla="*/ 8 w 68"/>
                      <a:gd name="T49" fmla="*/ 54 h 84"/>
                      <a:gd name="T50" fmla="*/ 8 w 68"/>
                      <a:gd name="T51" fmla="*/ 54 h 84"/>
                      <a:gd name="T52" fmla="*/ 6 w 68"/>
                      <a:gd name="T53" fmla="*/ 50 h 84"/>
                      <a:gd name="T54" fmla="*/ 8 w 68"/>
                      <a:gd name="T55" fmla="*/ 46 h 84"/>
                      <a:gd name="T56" fmla="*/ 8 w 68"/>
                      <a:gd name="T57" fmla="*/ 46 h 84"/>
                      <a:gd name="T58" fmla="*/ 12 w 68"/>
                      <a:gd name="T59" fmla="*/ 42 h 84"/>
                      <a:gd name="T60" fmla="*/ 14 w 68"/>
                      <a:gd name="T61" fmla="*/ 40 h 84"/>
                      <a:gd name="T62" fmla="*/ 16 w 68"/>
                      <a:gd name="T63" fmla="*/ 36 h 84"/>
                      <a:gd name="T64" fmla="*/ 16 w 68"/>
                      <a:gd name="T65" fmla="*/ 36 h 84"/>
                      <a:gd name="T66" fmla="*/ 14 w 68"/>
                      <a:gd name="T67" fmla="*/ 32 h 84"/>
                      <a:gd name="T68" fmla="*/ 14 w 68"/>
                      <a:gd name="T69" fmla="*/ 28 h 84"/>
                      <a:gd name="T70" fmla="*/ 14 w 68"/>
                      <a:gd name="T71" fmla="*/ 28 h 84"/>
                      <a:gd name="T72" fmla="*/ 18 w 68"/>
                      <a:gd name="T73" fmla="*/ 26 h 84"/>
                      <a:gd name="T74" fmla="*/ 24 w 68"/>
                      <a:gd name="T75" fmla="*/ 26 h 84"/>
                      <a:gd name="T76" fmla="*/ 28 w 68"/>
                      <a:gd name="T77" fmla="*/ 24 h 84"/>
                      <a:gd name="T78" fmla="*/ 28 w 68"/>
                      <a:gd name="T79" fmla="*/ 18 h 84"/>
                      <a:gd name="T80" fmla="*/ 28 w 68"/>
                      <a:gd name="T81" fmla="*/ 18 h 84"/>
                      <a:gd name="T82" fmla="*/ 24 w 68"/>
                      <a:gd name="T83" fmla="*/ 10 h 84"/>
                      <a:gd name="T84" fmla="*/ 22 w 68"/>
                      <a:gd name="T85" fmla="*/ 6 h 84"/>
                      <a:gd name="T86" fmla="*/ 24 w 68"/>
                      <a:gd name="T87" fmla="*/ 0 h 84"/>
                      <a:gd name="T88" fmla="*/ 24 w 68"/>
                      <a:gd name="T89" fmla="*/ 0 h 84"/>
                      <a:gd name="T90" fmla="*/ 26 w 68"/>
                      <a:gd name="T91" fmla="*/ 0 h 84"/>
                      <a:gd name="T92" fmla="*/ 28 w 68"/>
                      <a:gd name="T93" fmla="*/ 0 h 84"/>
                      <a:gd name="T94" fmla="*/ 34 w 68"/>
                      <a:gd name="T95" fmla="*/ 0 h 84"/>
                      <a:gd name="T96" fmla="*/ 34 w 68"/>
                      <a:gd name="T97" fmla="*/ 0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8" h="84">
                        <a:moveTo>
                          <a:pt x="34" y="0"/>
                        </a:moveTo>
                        <a:lnTo>
                          <a:pt x="34" y="0"/>
                        </a:lnTo>
                        <a:lnTo>
                          <a:pt x="52" y="8"/>
                        </a:lnTo>
                        <a:lnTo>
                          <a:pt x="60" y="14"/>
                        </a:lnTo>
                        <a:lnTo>
                          <a:pt x="68" y="20"/>
                        </a:lnTo>
                        <a:lnTo>
                          <a:pt x="66" y="32"/>
                        </a:lnTo>
                        <a:lnTo>
                          <a:pt x="62" y="44"/>
                        </a:lnTo>
                        <a:lnTo>
                          <a:pt x="48" y="64"/>
                        </a:lnTo>
                        <a:lnTo>
                          <a:pt x="36" y="78"/>
                        </a:lnTo>
                        <a:lnTo>
                          <a:pt x="28" y="84"/>
                        </a:lnTo>
                        <a:lnTo>
                          <a:pt x="24" y="84"/>
                        </a:lnTo>
                        <a:lnTo>
                          <a:pt x="20" y="84"/>
                        </a:lnTo>
                        <a:lnTo>
                          <a:pt x="8" y="82"/>
                        </a:lnTo>
                        <a:lnTo>
                          <a:pt x="4" y="78"/>
                        </a:lnTo>
                        <a:lnTo>
                          <a:pt x="2" y="74"/>
                        </a:lnTo>
                        <a:lnTo>
                          <a:pt x="0" y="70"/>
                        </a:lnTo>
                        <a:lnTo>
                          <a:pt x="0" y="64"/>
                        </a:lnTo>
                        <a:lnTo>
                          <a:pt x="6" y="60"/>
                        </a:lnTo>
                        <a:lnTo>
                          <a:pt x="8" y="56"/>
                        </a:lnTo>
                        <a:lnTo>
                          <a:pt x="8" y="54"/>
                        </a:lnTo>
                        <a:lnTo>
                          <a:pt x="6" y="50"/>
                        </a:lnTo>
                        <a:lnTo>
                          <a:pt x="8" y="46"/>
                        </a:lnTo>
                        <a:lnTo>
                          <a:pt x="12" y="42"/>
                        </a:lnTo>
                        <a:lnTo>
                          <a:pt x="14" y="40"/>
                        </a:lnTo>
                        <a:lnTo>
                          <a:pt x="16" y="36"/>
                        </a:lnTo>
                        <a:lnTo>
                          <a:pt x="14" y="32"/>
                        </a:lnTo>
                        <a:lnTo>
                          <a:pt x="14" y="28"/>
                        </a:lnTo>
                        <a:lnTo>
                          <a:pt x="18" y="26"/>
                        </a:lnTo>
                        <a:lnTo>
                          <a:pt x="24" y="26"/>
                        </a:lnTo>
                        <a:lnTo>
                          <a:pt x="28" y="24"/>
                        </a:lnTo>
                        <a:lnTo>
                          <a:pt x="28" y="18"/>
                        </a:lnTo>
                        <a:lnTo>
                          <a:pt x="24" y="10"/>
                        </a:lnTo>
                        <a:lnTo>
                          <a:pt x="22" y="6"/>
                        </a:lnTo>
                        <a:lnTo>
                          <a:pt x="24" y="0"/>
                        </a:lnTo>
                        <a:lnTo>
                          <a:pt x="26" y="0"/>
                        </a:lnTo>
                        <a:lnTo>
                          <a:pt x="28" y="0"/>
                        </a:lnTo>
                        <a:lnTo>
                          <a:pt x="3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1" name="Freeform 259"/>
                  <p:cNvSpPr>
                    <a:spLocks/>
                  </p:cNvSpPr>
                  <p:nvPr/>
                </p:nvSpPr>
                <p:spPr bwMode="auto">
                  <a:xfrm>
                    <a:off x="3721" y="2553"/>
                    <a:ext cx="16" cy="24"/>
                  </a:xfrm>
                  <a:custGeom>
                    <a:avLst/>
                    <a:gdLst>
                      <a:gd name="T0" fmla="*/ 12 w 16"/>
                      <a:gd name="T1" fmla="*/ 6 h 24"/>
                      <a:gd name="T2" fmla="*/ 12 w 16"/>
                      <a:gd name="T3" fmla="*/ 6 h 24"/>
                      <a:gd name="T4" fmla="*/ 10 w 16"/>
                      <a:gd name="T5" fmla="*/ 12 h 24"/>
                      <a:gd name="T6" fmla="*/ 8 w 16"/>
                      <a:gd name="T7" fmla="*/ 20 h 24"/>
                      <a:gd name="T8" fmla="*/ 8 w 16"/>
                      <a:gd name="T9" fmla="*/ 20 h 24"/>
                      <a:gd name="T10" fmla="*/ 6 w 16"/>
                      <a:gd name="T11" fmla="*/ 20 h 24"/>
                      <a:gd name="T12" fmla="*/ 4 w 16"/>
                      <a:gd name="T13" fmla="*/ 22 h 24"/>
                      <a:gd name="T14" fmla="*/ 4 w 16"/>
                      <a:gd name="T15" fmla="*/ 24 h 24"/>
                      <a:gd name="T16" fmla="*/ 0 w 16"/>
                      <a:gd name="T17" fmla="*/ 24 h 24"/>
                      <a:gd name="T18" fmla="*/ 0 w 16"/>
                      <a:gd name="T19" fmla="*/ 24 h 24"/>
                      <a:gd name="T20" fmla="*/ 0 w 16"/>
                      <a:gd name="T21" fmla="*/ 14 h 24"/>
                      <a:gd name="T22" fmla="*/ 2 w 16"/>
                      <a:gd name="T23" fmla="*/ 10 h 24"/>
                      <a:gd name="T24" fmla="*/ 4 w 16"/>
                      <a:gd name="T25" fmla="*/ 6 h 24"/>
                      <a:gd name="T26" fmla="*/ 4 w 16"/>
                      <a:gd name="T27" fmla="*/ 6 h 24"/>
                      <a:gd name="T28" fmla="*/ 10 w 16"/>
                      <a:gd name="T29" fmla="*/ 2 h 24"/>
                      <a:gd name="T30" fmla="*/ 12 w 16"/>
                      <a:gd name="T31" fmla="*/ 0 h 24"/>
                      <a:gd name="T32" fmla="*/ 16 w 16"/>
                      <a:gd name="T33" fmla="*/ 0 h 24"/>
                      <a:gd name="T34" fmla="*/ 12 w 1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24">
                        <a:moveTo>
                          <a:pt x="12" y="6"/>
                        </a:moveTo>
                        <a:lnTo>
                          <a:pt x="12" y="6"/>
                        </a:lnTo>
                        <a:lnTo>
                          <a:pt x="10" y="12"/>
                        </a:lnTo>
                        <a:lnTo>
                          <a:pt x="8" y="20"/>
                        </a:lnTo>
                        <a:lnTo>
                          <a:pt x="6" y="20"/>
                        </a:lnTo>
                        <a:lnTo>
                          <a:pt x="4" y="22"/>
                        </a:lnTo>
                        <a:lnTo>
                          <a:pt x="4" y="24"/>
                        </a:lnTo>
                        <a:lnTo>
                          <a:pt x="0" y="24"/>
                        </a:lnTo>
                        <a:lnTo>
                          <a:pt x="0" y="14"/>
                        </a:lnTo>
                        <a:lnTo>
                          <a:pt x="2" y="10"/>
                        </a:lnTo>
                        <a:lnTo>
                          <a:pt x="4" y="6"/>
                        </a:lnTo>
                        <a:lnTo>
                          <a:pt x="10" y="2"/>
                        </a:lnTo>
                        <a:lnTo>
                          <a:pt x="12" y="0"/>
                        </a:lnTo>
                        <a:lnTo>
                          <a:pt x="16" y="0"/>
                        </a:lnTo>
                        <a:lnTo>
                          <a:pt x="12" y="6"/>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2" name="Freeform 260"/>
                  <p:cNvSpPr>
                    <a:spLocks/>
                  </p:cNvSpPr>
                  <p:nvPr/>
                </p:nvSpPr>
                <p:spPr bwMode="auto">
                  <a:xfrm>
                    <a:off x="3725" y="2239"/>
                    <a:ext cx="266" cy="266"/>
                  </a:xfrm>
                  <a:custGeom>
                    <a:avLst/>
                    <a:gdLst>
                      <a:gd name="T0" fmla="*/ 266 w 266"/>
                      <a:gd name="T1" fmla="*/ 144 h 266"/>
                      <a:gd name="T2" fmla="*/ 258 w 266"/>
                      <a:gd name="T3" fmla="*/ 178 h 266"/>
                      <a:gd name="T4" fmla="*/ 252 w 266"/>
                      <a:gd name="T5" fmla="*/ 194 h 266"/>
                      <a:gd name="T6" fmla="*/ 242 w 266"/>
                      <a:gd name="T7" fmla="*/ 210 h 266"/>
                      <a:gd name="T8" fmla="*/ 206 w 266"/>
                      <a:gd name="T9" fmla="*/ 246 h 266"/>
                      <a:gd name="T10" fmla="*/ 184 w 266"/>
                      <a:gd name="T11" fmla="*/ 258 h 266"/>
                      <a:gd name="T12" fmla="*/ 158 w 266"/>
                      <a:gd name="T13" fmla="*/ 264 h 266"/>
                      <a:gd name="T14" fmla="*/ 142 w 266"/>
                      <a:gd name="T15" fmla="*/ 266 h 266"/>
                      <a:gd name="T16" fmla="*/ 124 w 266"/>
                      <a:gd name="T17" fmla="*/ 266 h 266"/>
                      <a:gd name="T18" fmla="*/ 96 w 266"/>
                      <a:gd name="T19" fmla="*/ 262 h 266"/>
                      <a:gd name="T20" fmla="*/ 72 w 266"/>
                      <a:gd name="T21" fmla="*/ 252 h 266"/>
                      <a:gd name="T22" fmla="*/ 50 w 266"/>
                      <a:gd name="T23" fmla="*/ 238 h 266"/>
                      <a:gd name="T24" fmla="*/ 32 w 266"/>
                      <a:gd name="T25" fmla="*/ 220 h 266"/>
                      <a:gd name="T26" fmla="*/ 18 w 266"/>
                      <a:gd name="T27" fmla="*/ 200 h 266"/>
                      <a:gd name="T28" fmla="*/ 8 w 266"/>
                      <a:gd name="T29" fmla="*/ 176 h 266"/>
                      <a:gd name="T30" fmla="*/ 2 w 266"/>
                      <a:gd name="T31" fmla="*/ 150 h 266"/>
                      <a:gd name="T32" fmla="*/ 0 w 266"/>
                      <a:gd name="T33" fmla="*/ 124 h 266"/>
                      <a:gd name="T34" fmla="*/ 2 w 266"/>
                      <a:gd name="T35" fmla="*/ 110 h 266"/>
                      <a:gd name="T36" fmla="*/ 10 w 266"/>
                      <a:gd name="T37" fmla="*/ 86 h 266"/>
                      <a:gd name="T38" fmla="*/ 22 w 266"/>
                      <a:gd name="T39" fmla="*/ 62 h 266"/>
                      <a:gd name="T40" fmla="*/ 36 w 266"/>
                      <a:gd name="T41" fmla="*/ 42 h 266"/>
                      <a:gd name="T42" fmla="*/ 56 w 266"/>
                      <a:gd name="T43" fmla="*/ 26 h 266"/>
                      <a:gd name="T44" fmla="*/ 78 w 266"/>
                      <a:gd name="T45" fmla="*/ 12 h 266"/>
                      <a:gd name="T46" fmla="*/ 102 w 266"/>
                      <a:gd name="T47" fmla="*/ 4 h 266"/>
                      <a:gd name="T48" fmla="*/ 130 w 266"/>
                      <a:gd name="T49" fmla="*/ 0 h 266"/>
                      <a:gd name="T50" fmla="*/ 142 w 266"/>
                      <a:gd name="T51" fmla="*/ 2 h 266"/>
                      <a:gd name="T52" fmla="*/ 170 w 266"/>
                      <a:gd name="T53" fmla="*/ 6 h 266"/>
                      <a:gd name="T54" fmla="*/ 194 w 266"/>
                      <a:gd name="T55" fmla="*/ 16 h 266"/>
                      <a:gd name="T56" fmla="*/ 216 w 266"/>
                      <a:gd name="T57" fmla="*/ 30 h 266"/>
                      <a:gd name="T58" fmla="*/ 234 w 266"/>
                      <a:gd name="T59" fmla="*/ 46 h 266"/>
                      <a:gd name="T60" fmla="*/ 248 w 266"/>
                      <a:gd name="T61" fmla="*/ 68 h 266"/>
                      <a:gd name="T62" fmla="*/ 258 w 266"/>
                      <a:gd name="T63" fmla="*/ 92 h 266"/>
                      <a:gd name="T64" fmla="*/ 264 w 266"/>
                      <a:gd name="T65" fmla="*/ 116 h 266"/>
                      <a:gd name="T66" fmla="*/ 266 w 266"/>
                      <a:gd name="T67" fmla="*/ 144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6">
                        <a:moveTo>
                          <a:pt x="266" y="144"/>
                        </a:moveTo>
                        <a:lnTo>
                          <a:pt x="266" y="144"/>
                        </a:lnTo>
                        <a:lnTo>
                          <a:pt x="264" y="162"/>
                        </a:lnTo>
                        <a:lnTo>
                          <a:pt x="258" y="178"/>
                        </a:lnTo>
                        <a:lnTo>
                          <a:pt x="252" y="194"/>
                        </a:lnTo>
                        <a:lnTo>
                          <a:pt x="242" y="210"/>
                        </a:lnTo>
                        <a:lnTo>
                          <a:pt x="226" y="228"/>
                        </a:lnTo>
                        <a:lnTo>
                          <a:pt x="206" y="246"/>
                        </a:lnTo>
                        <a:lnTo>
                          <a:pt x="196" y="252"/>
                        </a:lnTo>
                        <a:lnTo>
                          <a:pt x="184" y="258"/>
                        </a:lnTo>
                        <a:lnTo>
                          <a:pt x="172" y="262"/>
                        </a:lnTo>
                        <a:lnTo>
                          <a:pt x="158" y="264"/>
                        </a:lnTo>
                        <a:lnTo>
                          <a:pt x="142" y="266"/>
                        </a:lnTo>
                        <a:lnTo>
                          <a:pt x="124" y="266"/>
                        </a:lnTo>
                        <a:lnTo>
                          <a:pt x="110" y="264"/>
                        </a:lnTo>
                        <a:lnTo>
                          <a:pt x="96" y="262"/>
                        </a:lnTo>
                        <a:lnTo>
                          <a:pt x="84" y="258"/>
                        </a:lnTo>
                        <a:lnTo>
                          <a:pt x="72" y="252"/>
                        </a:lnTo>
                        <a:lnTo>
                          <a:pt x="62" y="246"/>
                        </a:lnTo>
                        <a:lnTo>
                          <a:pt x="50" y="238"/>
                        </a:lnTo>
                        <a:lnTo>
                          <a:pt x="42" y="230"/>
                        </a:lnTo>
                        <a:lnTo>
                          <a:pt x="32" y="220"/>
                        </a:lnTo>
                        <a:lnTo>
                          <a:pt x="24" y="210"/>
                        </a:lnTo>
                        <a:lnTo>
                          <a:pt x="18" y="200"/>
                        </a:lnTo>
                        <a:lnTo>
                          <a:pt x="12" y="188"/>
                        </a:lnTo>
                        <a:lnTo>
                          <a:pt x="8" y="176"/>
                        </a:lnTo>
                        <a:lnTo>
                          <a:pt x="4" y="164"/>
                        </a:lnTo>
                        <a:lnTo>
                          <a:pt x="2" y="150"/>
                        </a:lnTo>
                        <a:lnTo>
                          <a:pt x="0" y="138"/>
                        </a:lnTo>
                        <a:lnTo>
                          <a:pt x="0" y="124"/>
                        </a:lnTo>
                        <a:lnTo>
                          <a:pt x="2" y="110"/>
                        </a:lnTo>
                        <a:lnTo>
                          <a:pt x="6" y="98"/>
                        </a:lnTo>
                        <a:lnTo>
                          <a:pt x="10" y="86"/>
                        </a:lnTo>
                        <a:lnTo>
                          <a:pt x="14" y="74"/>
                        </a:lnTo>
                        <a:lnTo>
                          <a:pt x="22" y="62"/>
                        </a:lnTo>
                        <a:lnTo>
                          <a:pt x="28" y="52"/>
                        </a:lnTo>
                        <a:lnTo>
                          <a:pt x="36" y="42"/>
                        </a:lnTo>
                        <a:lnTo>
                          <a:pt x="46" y="34"/>
                        </a:lnTo>
                        <a:lnTo>
                          <a:pt x="56" y="26"/>
                        </a:lnTo>
                        <a:lnTo>
                          <a:pt x="66" y="18"/>
                        </a:lnTo>
                        <a:lnTo>
                          <a:pt x="78" y="12"/>
                        </a:lnTo>
                        <a:lnTo>
                          <a:pt x="90" y="8"/>
                        </a:lnTo>
                        <a:lnTo>
                          <a:pt x="102" y="4"/>
                        </a:lnTo>
                        <a:lnTo>
                          <a:pt x="116" y="2"/>
                        </a:lnTo>
                        <a:lnTo>
                          <a:pt x="130" y="0"/>
                        </a:lnTo>
                        <a:lnTo>
                          <a:pt x="142" y="2"/>
                        </a:lnTo>
                        <a:lnTo>
                          <a:pt x="156" y="2"/>
                        </a:lnTo>
                        <a:lnTo>
                          <a:pt x="170" y="6"/>
                        </a:lnTo>
                        <a:lnTo>
                          <a:pt x="182" y="10"/>
                        </a:lnTo>
                        <a:lnTo>
                          <a:pt x="194" y="16"/>
                        </a:lnTo>
                        <a:lnTo>
                          <a:pt x="204" y="22"/>
                        </a:lnTo>
                        <a:lnTo>
                          <a:pt x="216" y="30"/>
                        </a:lnTo>
                        <a:lnTo>
                          <a:pt x="224" y="38"/>
                        </a:lnTo>
                        <a:lnTo>
                          <a:pt x="234" y="46"/>
                        </a:lnTo>
                        <a:lnTo>
                          <a:pt x="242" y="56"/>
                        </a:lnTo>
                        <a:lnTo>
                          <a:pt x="248" y="68"/>
                        </a:lnTo>
                        <a:lnTo>
                          <a:pt x="254" y="80"/>
                        </a:lnTo>
                        <a:lnTo>
                          <a:pt x="258" y="92"/>
                        </a:lnTo>
                        <a:lnTo>
                          <a:pt x="262" y="104"/>
                        </a:lnTo>
                        <a:lnTo>
                          <a:pt x="264" y="116"/>
                        </a:lnTo>
                        <a:lnTo>
                          <a:pt x="266" y="130"/>
                        </a:lnTo>
                        <a:lnTo>
                          <a:pt x="266" y="144"/>
                        </a:lnTo>
                        <a:close/>
                      </a:path>
                    </a:pathLst>
                  </a:custGeom>
                  <a:solidFill>
                    <a:srgbClr val="DCDCDC"/>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5413" name="Freeform 261"/>
                  <p:cNvSpPr>
                    <a:spLocks/>
                  </p:cNvSpPr>
                  <p:nvPr/>
                </p:nvSpPr>
                <p:spPr bwMode="auto">
                  <a:xfrm>
                    <a:off x="3761" y="2277"/>
                    <a:ext cx="194" cy="192"/>
                  </a:xfrm>
                  <a:custGeom>
                    <a:avLst/>
                    <a:gdLst>
                      <a:gd name="T0" fmla="*/ 194 w 194"/>
                      <a:gd name="T1" fmla="*/ 102 h 192"/>
                      <a:gd name="T2" fmla="*/ 194 w 194"/>
                      <a:gd name="T3" fmla="*/ 102 h 192"/>
                      <a:gd name="T4" fmla="*/ 190 w 194"/>
                      <a:gd name="T5" fmla="*/ 122 h 192"/>
                      <a:gd name="T6" fmla="*/ 184 w 194"/>
                      <a:gd name="T7" fmla="*/ 140 h 192"/>
                      <a:gd name="T8" fmla="*/ 174 w 194"/>
                      <a:gd name="T9" fmla="*/ 156 h 192"/>
                      <a:gd name="T10" fmla="*/ 160 w 194"/>
                      <a:gd name="T11" fmla="*/ 170 h 192"/>
                      <a:gd name="T12" fmla="*/ 146 w 194"/>
                      <a:gd name="T13" fmla="*/ 180 h 192"/>
                      <a:gd name="T14" fmla="*/ 128 w 194"/>
                      <a:gd name="T15" fmla="*/ 188 h 192"/>
                      <a:gd name="T16" fmla="*/ 110 w 194"/>
                      <a:gd name="T17" fmla="*/ 192 h 192"/>
                      <a:gd name="T18" fmla="*/ 90 w 194"/>
                      <a:gd name="T19" fmla="*/ 192 h 192"/>
                      <a:gd name="T20" fmla="*/ 90 w 194"/>
                      <a:gd name="T21" fmla="*/ 192 h 192"/>
                      <a:gd name="T22" fmla="*/ 70 w 194"/>
                      <a:gd name="T23" fmla="*/ 190 h 192"/>
                      <a:gd name="T24" fmla="*/ 52 w 194"/>
                      <a:gd name="T25" fmla="*/ 182 h 192"/>
                      <a:gd name="T26" fmla="*/ 38 w 194"/>
                      <a:gd name="T27" fmla="*/ 172 h 192"/>
                      <a:gd name="T28" fmla="*/ 24 w 194"/>
                      <a:gd name="T29" fmla="*/ 160 h 192"/>
                      <a:gd name="T30" fmla="*/ 12 w 194"/>
                      <a:gd name="T31" fmla="*/ 144 h 192"/>
                      <a:gd name="T32" fmla="*/ 6 w 194"/>
                      <a:gd name="T33" fmla="*/ 126 h 192"/>
                      <a:gd name="T34" fmla="*/ 0 w 194"/>
                      <a:gd name="T35" fmla="*/ 108 h 192"/>
                      <a:gd name="T36" fmla="*/ 0 w 194"/>
                      <a:gd name="T37" fmla="*/ 88 h 192"/>
                      <a:gd name="T38" fmla="*/ 0 w 194"/>
                      <a:gd name="T39" fmla="*/ 88 h 192"/>
                      <a:gd name="T40" fmla="*/ 4 w 194"/>
                      <a:gd name="T41" fmla="*/ 70 h 192"/>
                      <a:gd name="T42" fmla="*/ 10 w 194"/>
                      <a:gd name="T43" fmla="*/ 52 h 192"/>
                      <a:gd name="T44" fmla="*/ 20 w 194"/>
                      <a:gd name="T45" fmla="*/ 36 h 192"/>
                      <a:gd name="T46" fmla="*/ 34 w 194"/>
                      <a:gd name="T47" fmla="*/ 22 h 192"/>
                      <a:gd name="T48" fmla="*/ 48 w 194"/>
                      <a:gd name="T49" fmla="*/ 12 h 192"/>
                      <a:gd name="T50" fmla="*/ 66 w 194"/>
                      <a:gd name="T51" fmla="*/ 4 h 192"/>
                      <a:gd name="T52" fmla="*/ 84 w 194"/>
                      <a:gd name="T53" fmla="*/ 0 h 192"/>
                      <a:gd name="T54" fmla="*/ 104 w 194"/>
                      <a:gd name="T55" fmla="*/ 0 h 192"/>
                      <a:gd name="T56" fmla="*/ 104 w 194"/>
                      <a:gd name="T57" fmla="*/ 0 h 192"/>
                      <a:gd name="T58" fmla="*/ 124 w 194"/>
                      <a:gd name="T59" fmla="*/ 2 h 192"/>
                      <a:gd name="T60" fmla="*/ 142 w 194"/>
                      <a:gd name="T61" fmla="*/ 10 h 192"/>
                      <a:gd name="T62" fmla="*/ 156 w 194"/>
                      <a:gd name="T63" fmla="*/ 20 h 192"/>
                      <a:gd name="T64" fmla="*/ 170 w 194"/>
                      <a:gd name="T65" fmla="*/ 32 h 192"/>
                      <a:gd name="T66" fmla="*/ 182 w 194"/>
                      <a:gd name="T67" fmla="*/ 48 h 192"/>
                      <a:gd name="T68" fmla="*/ 188 w 194"/>
                      <a:gd name="T69" fmla="*/ 64 h 192"/>
                      <a:gd name="T70" fmla="*/ 194 w 194"/>
                      <a:gd name="T71" fmla="*/ 84 h 192"/>
                      <a:gd name="T72" fmla="*/ 194 w 194"/>
                      <a:gd name="T73" fmla="*/ 102 h 192"/>
                      <a:gd name="T74" fmla="*/ 194 w 194"/>
                      <a:gd name="T75" fmla="*/ 102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4" h="192">
                        <a:moveTo>
                          <a:pt x="194" y="102"/>
                        </a:moveTo>
                        <a:lnTo>
                          <a:pt x="194" y="102"/>
                        </a:lnTo>
                        <a:lnTo>
                          <a:pt x="190" y="122"/>
                        </a:lnTo>
                        <a:lnTo>
                          <a:pt x="184" y="140"/>
                        </a:lnTo>
                        <a:lnTo>
                          <a:pt x="174" y="156"/>
                        </a:lnTo>
                        <a:lnTo>
                          <a:pt x="160" y="170"/>
                        </a:lnTo>
                        <a:lnTo>
                          <a:pt x="146" y="180"/>
                        </a:lnTo>
                        <a:lnTo>
                          <a:pt x="128" y="188"/>
                        </a:lnTo>
                        <a:lnTo>
                          <a:pt x="110" y="192"/>
                        </a:lnTo>
                        <a:lnTo>
                          <a:pt x="90" y="192"/>
                        </a:lnTo>
                        <a:lnTo>
                          <a:pt x="70" y="190"/>
                        </a:lnTo>
                        <a:lnTo>
                          <a:pt x="52" y="182"/>
                        </a:lnTo>
                        <a:lnTo>
                          <a:pt x="38" y="172"/>
                        </a:lnTo>
                        <a:lnTo>
                          <a:pt x="24" y="160"/>
                        </a:lnTo>
                        <a:lnTo>
                          <a:pt x="12" y="144"/>
                        </a:lnTo>
                        <a:lnTo>
                          <a:pt x="6" y="126"/>
                        </a:lnTo>
                        <a:lnTo>
                          <a:pt x="0" y="108"/>
                        </a:lnTo>
                        <a:lnTo>
                          <a:pt x="0" y="88"/>
                        </a:lnTo>
                        <a:lnTo>
                          <a:pt x="4" y="70"/>
                        </a:lnTo>
                        <a:lnTo>
                          <a:pt x="10" y="52"/>
                        </a:lnTo>
                        <a:lnTo>
                          <a:pt x="20" y="36"/>
                        </a:lnTo>
                        <a:lnTo>
                          <a:pt x="34" y="22"/>
                        </a:lnTo>
                        <a:lnTo>
                          <a:pt x="48" y="12"/>
                        </a:lnTo>
                        <a:lnTo>
                          <a:pt x="66" y="4"/>
                        </a:lnTo>
                        <a:lnTo>
                          <a:pt x="84" y="0"/>
                        </a:lnTo>
                        <a:lnTo>
                          <a:pt x="104" y="0"/>
                        </a:lnTo>
                        <a:lnTo>
                          <a:pt x="124" y="2"/>
                        </a:lnTo>
                        <a:lnTo>
                          <a:pt x="142" y="10"/>
                        </a:lnTo>
                        <a:lnTo>
                          <a:pt x="156" y="20"/>
                        </a:lnTo>
                        <a:lnTo>
                          <a:pt x="170" y="32"/>
                        </a:lnTo>
                        <a:lnTo>
                          <a:pt x="182" y="48"/>
                        </a:lnTo>
                        <a:lnTo>
                          <a:pt x="188" y="64"/>
                        </a:lnTo>
                        <a:lnTo>
                          <a:pt x="194" y="84"/>
                        </a:lnTo>
                        <a:lnTo>
                          <a:pt x="194" y="102"/>
                        </a:lnTo>
                        <a:close/>
                      </a:path>
                    </a:pathLst>
                  </a:custGeom>
                  <a:solidFill>
                    <a:srgbClr val="C6E2F8"/>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5414" name="Freeform 262"/>
                  <p:cNvSpPr>
                    <a:spLocks/>
                  </p:cNvSpPr>
                  <p:nvPr/>
                </p:nvSpPr>
                <p:spPr bwMode="auto">
                  <a:xfrm>
                    <a:off x="3781" y="2327"/>
                    <a:ext cx="74" cy="104"/>
                  </a:xfrm>
                  <a:custGeom>
                    <a:avLst/>
                    <a:gdLst>
                      <a:gd name="T0" fmla="*/ 42 w 74"/>
                      <a:gd name="T1" fmla="*/ 8 h 104"/>
                      <a:gd name="T2" fmla="*/ 42 w 74"/>
                      <a:gd name="T3" fmla="*/ 8 h 104"/>
                      <a:gd name="T4" fmla="*/ 50 w 74"/>
                      <a:gd name="T5" fmla="*/ 16 h 104"/>
                      <a:gd name="T6" fmla="*/ 50 w 74"/>
                      <a:gd name="T7" fmla="*/ 20 h 104"/>
                      <a:gd name="T8" fmla="*/ 52 w 74"/>
                      <a:gd name="T9" fmla="*/ 24 h 104"/>
                      <a:gd name="T10" fmla="*/ 52 w 74"/>
                      <a:gd name="T11" fmla="*/ 24 h 104"/>
                      <a:gd name="T12" fmla="*/ 46 w 74"/>
                      <a:gd name="T13" fmla="*/ 34 h 104"/>
                      <a:gd name="T14" fmla="*/ 44 w 74"/>
                      <a:gd name="T15" fmla="*/ 44 h 104"/>
                      <a:gd name="T16" fmla="*/ 44 w 74"/>
                      <a:gd name="T17" fmla="*/ 54 h 104"/>
                      <a:gd name="T18" fmla="*/ 48 w 74"/>
                      <a:gd name="T19" fmla="*/ 64 h 104"/>
                      <a:gd name="T20" fmla="*/ 48 w 74"/>
                      <a:gd name="T21" fmla="*/ 64 h 104"/>
                      <a:gd name="T22" fmla="*/ 54 w 74"/>
                      <a:gd name="T23" fmla="*/ 66 h 104"/>
                      <a:gd name="T24" fmla="*/ 62 w 74"/>
                      <a:gd name="T25" fmla="*/ 66 h 104"/>
                      <a:gd name="T26" fmla="*/ 62 w 74"/>
                      <a:gd name="T27" fmla="*/ 66 h 104"/>
                      <a:gd name="T28" fmla="*/ 66 w 74"/>
                      <a:gd name="T29" fmla="*/ 70 h 104"/>
                      <a:gd name="T30" fmla="*/ 70 w 74"/>
                      <a:gd name="T31" fmla="*/ 74 h 104"/>
                      <a:gd name="T32" fmla="*/ 74 w 74"/>
                      <a:gd name="T33" fmla="*/ 82 h 104"/>
                      <a:gd name="T34" fmla="*/ 74 w 74"/>
                      <a:gd name="T35" fmla="*/ 82 h 104"/>
                      <a:gd name="T36" fmla="*/ 74 w 74"/>
                      <a:gd name="T37" fmla="*/ 88 h 104"/>
                      <a:gd name="T38" fmla="*/ 72 w 74"/>
                      <a:gd name="T39" fmla="*/ 92 h 104"/>
                      <a:gd name="T40" fmla="*/ 70 w 74"/>
                      <a:gd name="T41" fmla="*/ 96 h 104"/>
                      <a:gd name="T42" fmla="*/ 66 w 74"/>
                      <a:gd name="T43" fmla="*/ 100 h 104"/>
                      <a:gd name="T44" fmla="*/ 66 w 74"/>
                      <a:gd name="T45" fmla="*/ 100 h 104"/>
                      <a:gd name="T46" fmla="*/ 56 w 74"/>
                      <a:gd name="T47" fmla="*/ 100 h 104"/>
                      <a:gd name="T48" fmla="*/ 48 w 74"/>
                      <a:gd name="T49" fmla="*/ 102 h 104"/>
                      <a:gd name="T50" fmla="*/ 40 w 74"/>
                      <a:gd name="T51" fmla="*/ 104 h 104"/>
                      <a:gd name="T52" fmla="*/ 30 w 74"/>
                      <a:gd name="T53" fmla="*/ 104 h 104"/>
                      <a:gd name="T54" fmla="*/ 30 w 74"/>
                      <a:gd name="T55" fmla="*/ 104 h 104"/>
                      <a:gd name="T56" fmla="*/ 20 w 74"/>
                      <a:gd name="T57" fmla="*/ 98 h 104"/>
                      <a:gd name="T58" fmla="*/ 12 w 74"/>
                      <a:gd name="T59" fmla="*/ 92 h 104"/>
                      <a:gd name="T60" fmla="*/ 6 w 74"/>
                      <a:gd name="T61" fmla="*/ 82 h 104"/>
                      <a:gd name="T62" fmla="*/ 2 w 74"/>
                      <a:gd name="T63" fmla="*/ 70 h 104"/>
                      <a:gd name="T64" fmla="*/ 2 w 74"/>
                      <a:gd name="T65" fmla="*/ 70 h 104"/>
                      <a:gd name="T66" fmla="*/ 2 w 74"/>
                      <a:gd name="T67" fmla="*/ 62 h 104"/>
                      <a:gd name="T68" fmla="*/ 0 w 74"/>
                      <a:gd name="T69" fmla="*/ 54 h 104"/>
                      <a:gd name="T70" fmla="*/ 2 w 74"/>
                      <a:gd name="T71" fmla="*/ 38 h 104"/>
                      <a:gd name="T72" fmla="*/ 2 w 74"/>
                      <a:gd name="T73" fmla="*/ 38 h 104"/>
                      <a:gd name="T74" fmla="*/ 4 w 74"/>
                      <a:gd name="T75" fmla="*/ 28 h 104"/>
                      <a:gd name="T76" fmla="*/ 8 w 74"/>
                      <a:gd name="T77" fmla="*/ 18 h 104"/>
                      <a:gd name="T78" fmla="*/ 12 w 74"/>
                      <a:gd name="T79" fmla="*/ 8 h 104"/>
                      <a:gd name="T80" fmla="*/ 20 w 74"/>
                      <a:gd name="T81" fmla="*/ 0 h 104"/>
                      <a:gd name="T82" fmla="*/ 20 w 74"/>
                      <a:gd name="T83" fmla="*/ 0 h 104"/>
                      <a:gd name="T84" fmla="*/ 26 w 74"/>
                      <a:gd name="T85" fmla="*/ 0 h 104"/>
                      <a:gd name="T86" fmla="*/ 32 w 74"/>
                      <a:gd name="T87" fmla="*/ 2 h 104"/>
                      <a:gd name="T88" fmla="*/ 36 w 74"/>
                      <a:gd name="T89" fmla="*/ 6 h 104"/>
                      <a:gd name="T90" fmla="*/ 42 w 74"/>
                      <a:gd name="T91" fmla="*/ 8 h 104"/>
                      <a:gd name="T92" fmla="*/ 42 w 74"/>
                      <a:gd name="T93" fmla="*/ 8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4" h="104">
                        <a:moveTo>
                          <a:pt x="42" y="8"/>
                        </a:moveTo>
                        <a:lnTo>
                          <a:pt x="42" y="8"/>
                        </a:lnTo>
                        <a:lnTo>
                          <a:pt x="50" y="16"/>
                        </a:lnTo>
                        <a:lnTo>
                          <a:pt x="50" y="20"/>
                        </a:lnTo>
                        <a:lnTo>
                          <a:pt x="52" y="24"/>
                        </a:lnTo>
                        <a:lnTo>
                          <a:pt x="46" y="34"/>
                        </a:lnTo>
                        <a:lnTo>
                          <a:pt x="44" y="44"/>
                        </a:lnTo>
                        <a:lnTo>
                          <a:pt x="44" y="54"/>
                        </a:lnTo>
                        <a:lnTo>
                          <a:pt x="48" y="64"/>
                        </a:lnTo>
                        <a:lnTo>
                          <a:pt x="54" y="66"/>
                        </a:lnTo>
                        <a:lnTo>
                          <a:pt x="62" y="66"/>
                        </a:lnTo>
                        <a:lnTo>
                          <a:pt x="66" y="70"/>
                        </a:lnTo>
                        <a:lnTo>
                          <a:pt x="70" y="74"/>
                        </a:lnTo>
                        <a:lnTo>
                          <a:pt x="74" y="82"/>
                        </a:lnTo>
                        <a:lnTo>
                          <a:pt x="74" y="88"/>
                        </a:lnTo>
                        <a:lnTo>
                          <a:pt x="72" y="92"/>
                        </a:lnTo>
                        <a:lnTo>
                          <a:pt x="70" y="96"/>
                        </a:lnTo>
                        <a:lnTo>
                          <a:pt x="66" y="100"/>
                        </a:lnTo>
                        <a:lnTo>
                          <a:pt x="56" y="100"/>
                        </a:lnTo>
                        <a:lnTo>
                          <a:pt x="48" y="102"/>
                        </a:lnTo>
                        <a:lnTo>
                          <a:pt x="40" y="104"/>
                        </a:lnTo>
                        <a:lnTo>
                          <a:pt x="30" y="104"/>
                        </a:lnTo>
                        <a:lnTo>
                          <a:pt x="20" y="98"/>
                        </a:lnTo>
                        <a:lnTo>
                          <a:pt x="12" y="92"/>
                        </a:lnTo>
                        <a:lnTo>
                          <a:pt x="6" y="82"/>
                        </a:lnTo>
                        <a:lnTo>
                          <a:pt x="2" y="70"/>
                        </a:lnTo>
                        <a:lnTo>
                          <a:pt x="2" y="62"/>
                        </a:lnTo>
                        <a:lnTo>
                          <a:pt x="0" y="54"/>
                        </a:lnTo>
                        <a:lnTo>
                          <a:pt x="2" y="38"/>
                        </a:lnTo>
                        <a:lnTo>
                          <a:pt x="4" y="28"/>
                        </a:lnTo>
                        <a:lnTo>
                          <a:pt x="8" y="18"/>
                        </a:lnTo>
                        <a:lnTo>
                          <a:pt x="12" y="8"/>
                        </a:lnTo>
                        <a:lnTo>
                          <a:pt x="20" y="0"/>
                        </a:lnTo>
                        <a:lnTo>
                          <a:pt x="26" y="0"/>
                        </a:lnTo>
                        <a:lnTo>
                          <a:pt x="32" y="2"/>
                        </a:lnTo>
                        <a:lnTo>
                          <a:pt x="36" y="6"/>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5" name="Freeform 263"/>
                  <p:cNvSpPr>
                    <a:spLocks/>
                  </p:cNvSpPr>
                  <p:nvPr/>
                </p:nvSpPr>
                <p:spPr bwMode="auto">
                  <a:xfrm>
                    <a:off x="3509" y="2383"/>
                    <a:ext cx="186" cy="66"/>
                  </a:xfrm>
                  <a:custGeom>
                    <a:avLst/>
                    <a:gdLst>
                      <a:gd name="T0" fmla="*/ 60 w 186"/>
                      <a:gd name="T1" fmla="*/ 14 h 66"/>
                      <a:gd name="T2" fmla="*/ 68 w 186"/>
                      <a:gd name="T3" fmla="*/ 28 h 66"/>
                      <a:gd name="T4" fmla="*/ 80 w 186"/>
                      <a:gd name="T5" fmla="*/ 28 h 66"/>
                      <a:gd name="T6" fmla="*/ 122 w 186"/>
                      <a:gd name="T7" fmla="*/ 28 h 66"/>
                      <a:gd name="T8" fmla="*/ 126 w 186"/>
                      <a:gd name="T9" fmla="*/ 16 h 66"/>
                      <a:gd name="T10" fmla="*/ 134 w 186"/>
                      <a:gd name="T11" fmla="*/ 8 h 66"/>
                      <a:gd name="T12" fmla="*/ 148 w 186"/>
                      <a:gd name="T13" fmla="*/ 2 h 66"/>
                      <a:gd name="T14" fmla="*/ 162 w 186"/>
                      <a:gd name="T15" fmla="*/ 4 h 66"/>
                      <a:gd name="T16" fmla="*/ 172 w 186"/>
                      <a:gd name="T17" fmla="*/ 10 h 66"/>
                      <a:gd name="T18" fmla="*/ 184 w 186"/>
                      <a:gd name="T19" fmla="*/ 30 h 66"/>
                      <a:gd name="T20" fmla="*/ 186 w 186"/>
                      <a:gd name="T21" fmla="*/ 42 h 66"/>
                      <a:gd name="T22" fmla="*/ 182 w 186"/>
                      <a:gd name="T23" fmla="*/ 50 h 66"/>
                      <a:gd name="T24" fmla="*/ 164 w 186"/>
                      <a:gd name="T25" fmla="*/ 66 h 66"/>
                      <a:gd name="T26" fmla="*/ 158 w 186"/>
                      <a:gd name="T27" fmla="*/ 66 h 66"/>
                      <a:gd name="T28" fmla="*/ 140 w 186"/>
                      <a:gd name="T29" fmla="*/ 62 h 66"/>
                      <a:gd name="T30" fmla="*/ 122 w 186"/>
                      <a:gd name="T31" fmla="*/ 42 h 66"/>
                      <a:gd name="T32" fmla="*/ 114 w 186"/>
                      <a:gd name="T33" fmla="*/ 42 h 66"/>
                      <a:gd name="T34" fmla="*/ 84 w 186"/>
                      <a:gd name="T35" fmla="*/ 40 h 66"/>
                      <a:gd name="T36" fmla="*/ 76 w 186"/>
                      <a:gd name="T37" fmla="*/ 42 h 66"/>
                      <a:gd name="T38" fmla="*/ 66 w 186"/>
                      <a:gd name="T39" fmla="*/ 42 h 66"/>
                      <a:gd name="T40" fmla="*/ 62 w 186"/>
                      <a:gd name="T41" fmla="*/ 50 h 66"/>
                      <a:gd name="T42" fmla="*/ 56 w 186"/>
                      <a:gd name="T43" fmla="*/ 58 h 66"/>
                      <a:gd name="T44" fmla="*/ 52 w 186"/>
                      <a:gd name="T45" fmla="*/ 62 h 66"/>
                      <a:gd name="T46" fmla="*/ 42 w 186"/>
                      <a:gd name="T47" fmla="*/ 64 h 66"/>
                      <a:gd name="T48" fmla="*/ 38 w 186"/>
                      <a:gd name="T49" fmla="*/ 66 h 66"/>
                      <a:gd name="T50" fmla="*/ 28 w 186"/>
                      <a:gd name="T51" fmla="*/ 64 h 66"/>
                      <a:gd name="T52" fmla="*/ 8 w 186"/>
                      <a:gd name="T53" fmla="*/ 52 h 66"/>
                      <a:gd name="T54" fmla="*/ 2 w 186"/>
                      <a:gd name="T55" fmla="*/ 42 h 66"/>
                      <a:gd name="T56" fmla="*/ 0 w 186"/>
                      <a:gd name="T57" fmla="*/ 26 h 66"/>
                      <a:gd name="T58" fmla="*/ 8 w 186"/>
                      <a:gd name="T59" fmla="*/ 12 h 66"/>
                      <a:gd name="T60" fmla="*/ 16 w 186"/>
                      <a:gd name="T61" fmla="*/ 6 h 66"/>
                      <a:gd name="T62" fmla="*/ 36 w 186"/>
                      <a:gd name="T63" fmla="*/ 0 h 66"/>
                      <a:gd name="T64" fmla="*/ 46 w 186"/>
                      <a:gd name="T65" fmla="*/ 2 h 66"/>
                      <a:gd name="T66" fmla="*/ 54 w 186"/>
                      <a:gd name="T67" fmla="*/ 6 h 66"/>
                      <a:gd name="T68" fmla="*/ 60 w 186"/>
                      <a:gd name="T69" fmla="*/ 14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6" h="66">
                        <a:moveTo>
                          <a:pt x="60" y="14"/>
                        </a:moveTo>
                        <a:lnTo>
                          <a:pt x="60" y="14"/>
                        </a:lnTo>
                        <a:lnTo>
                          <a:pt x="64" y="22"/>
                        </a:lnTo>
                        <a:lnTo>
                          <a:pt x="68" y="28"/>
                        </a:lnTo>
                        <a:lnTo>
                          <a:pt x="80" y="28"/>
                        </a:lnTo>
                        <a:lnTo>
                          <a:pt x="94" y="28"/>
                        </a:lnTo>
                        <a:lnTo>
                          <a:pt x="122" y="28"/>
                        </a:lnTo>
                        <a:lnTo>
                          <a:pt x="126" y="16"/>
                        </a:lnTo>
                        <a:lnTo>
                          <a:pt x="128" y="12"/>
                        </a:lnTo>
                        <a:lnTo>
                          <a:pt x="134" y="8"/>
                        </a:lnTo>
                        <a:lnTo>
                          <a:pt x="148" y="2"/>
                        </a:lnTo>
                        <a:lnTo>
                          <a:pt x="154" y="2"/>
                        </a:lnTo>
                        <a:lnTo>
                          <a:pt x="162" y="4"/>
                        </a:lnTo>
                        <a:lnTo>
                          <a:pt x="172" y="10"/>
                        </a:lnTo>
                        <a:lnTo>
                          <a:pt x="180" y="20"/>
                        </a:lnTo>
                        <a:lnTo>
                          <a:pt x="184" y="30"/>
                        </a:lnTo>
                        <a:lnTo>
                          <a:pt x="186" y="36"/>
                        </a:lnTo>
                        <a:lnTo>
                          <a:pt x="186" y="42"/>
                        </a:lnTo>
                        <a:lnTo>
                          <a:pt x="182" y="50"/>
                        </a:lnTo>
                        <a:lnTo>
                          <a:pt x="178" y="56"/>
                        </a:lnTo>
                        <a:lnTo>
                          <a:pt x="164" y="66"/>
                        </a:lnTo>
                        <a:lnTo>
                          <a:pt x="158" y="66"/>
                        </a:lnTo>
                        <a:lnTo>
                          <a:pt x="152" y="66"/>
                        </a:lnTo>
                        <a:lnTo>
                          <a:pt x="140" y="62"/>
                        </a:lnTo>
                        <a:lnTo>
                          <a:pt x="130" y="54"/>
                        </a:lnTo>
                        <a:lnTo>
                          <a:pt x="122" y="42"/>
                        </a:lnTo>
                        <a:lnTo>
                          <a:pt x="114" y="42"/>
                        </a:lnTo>
                        <a:lnTo>
                          <a:pt x="104" y="42"/>
                        </a:lnTo>
                        <a:lnTo>
                          <a:pt x="84" y="40"/>
                        </a:lnTo>
                        <a:lnTo>
                          <a:pt x="76" y="42"/>
                        </a:lnTo>
                        <a:lnTo>
                          <a:pt x="66" y="42"/>
                        </a:lnTo>
                        <a:lnTo>
                          <a:pt x="64" y="46"/>
                        </a:lnTo>
                        <a:lnTo>
                          <a:pt x="62" y="50"/>
                        </a:lnTo>
                        <a:lnTo>
                          <a:pt x="60" y="54"/>
                        </a:lnTo>
                        <a:lnTo>
                          <a:pt x="56" y="58"/>
                        </a:lnTo>
                        <a:lnTo>
                          <a:pt x="52" y="62"/>
                        </a:lnTo>
                        <a:lnTo>
                          <a:pt x="48" y="62"/>
                        </a:lnTo>
                        <a:lnTo>
                          <a:pt x="42" y="64"/>
                        </a:lnTo>
                        <a:lnTo>
                          <a:pt x="38" y="66"/>
                        </a:lnTo>
                        <a:lnTo>
                          <a:pt x="32" y="66"/>
                        </a:lnTo>
                        <a:lnTo>
                          <a:pt x="28" y="64"/>
                        </a:lnTo>
                        <a:lnTo>
                          <a:pt x="18" y="60"/>
                        </a:lnTo>
                        <a:lnTo>
                          <a:pt x="8" y="52"/>
                        </a:lnTo>
                        <a:lnTo>
                          <a:pt x="2" y="42"/>
                        </a:lnTo>
                        <a:lnTo>
                          <a:pt x="0" y="34"/>
                        </a:lnTo>
                        <a:lnTo>
                          <a:pt x="0" y="26"/>
                        </a:lnTo>
                        <a:lnTo>
                          <a:pt x="4" y="18"/>
                        </a:lnTo>
                        <a:lnTo>
                          <a:pt x="8" y="12"/>
                        </a:lnTo>
                        <a:lnTo>
                          <a:pt x="16" y="6"/>
                        </a:lnTo>
                        <a:lnTo>
                          <a:pt x="26" y="2"/>
                        </a:lnTo>
                        <a:lnTo>
                          <a:pt x="36" y="0"/>
                        </a:lnTo>
                        <a:lnTo>
                          <a:pt x="46" y="2"/>
                        </a:lnTo>
                        <a:lnTo>
                          <a:pt x="50" y="4"/>
                        </a:lnTo>
                        <a:lnTo>
                          <a:pt x="54" y="6"/>
                        </a:lnTo>
                        <a:lnTo>
                          <a:pt x="60"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6" name="Freeform 264"/>
                  <p:cNvSpPr>
                    <a:spLocks/>
                  </p:cNvSpPr>
                  <p:nvPr/>
                </p:nvSpPr>
                <p:spPr bwMode="auto">
                  <a:xfrm>
                    <a:off x="3525" y="2397"/>
                    <a:ext cx="34" cy="38"/>
                  </a:xfrm>
                  <a:custGeom>
                    <a:avLst/>
                    <a:gdLst>
                      <a:gd name="T0" fmla="*/ 32 w 34"/>
                      <a:gd name="T1" fmla="*/ 6 h 38"/>
                      <a:gd name="T2" fmla="*/ 32 w 34"/>
                      <a:gd name="T3" fmla="*/ 6 h 38"/>
                      <a:gd name="T4" fmla="*/ 34 w 34"/>
                      <a:gd name="T5" fmla="*/ 12 h 38"/>
                      <a:gd name="T6" fmla="*/ 34 w 34"/>
                      <a:gd name="T7" fmla="*/ 18 h 38"/>
                      <a:gd name="T8" fmla="*/ 32 w 34"/>
                      <a:gd name="T9" fmla="*/ 30 h 38"/>
                      <a:gd name="T10" fmla="*/ 32 w 34"/>
                      <a:gd name="T11" fmla="*/ 30 h 38"/>
                      <a:gd name="T12" fmla="*/ 28 w 34"/>
                      <a:gd name="T13" fmla="*/ 36 h 38"/>
                      <a:gd name="T14" fmla="*/ 24 w 34"/>
                      <a:gd name="T15" fmla="*/ 38 h 38"/>
                      <a:gd name="T16" fmla="*/ 12 w 34"/>
                      <a:gd name="T17" fmla="*/ 38 h 38"/>
                      <a:gd name="T18" fmla="*/ 12 w 34"/>
                      <a:gd name="T19" fmla="*/ 38 h 38"/>
                      <a:gd name="T20" fmla="*/ 8 w 34"/>
                      <a:gd name="T21" fmla="*/ 34 h 38"/>
                      <a:gd name="T22" fmla="*/ 4 w 34"/>
                      <a:gd name="T23" fmla="*/ 32 h 38"/>
                      <a:gd name="T24" fmla="*/ 0 w 34"/>
                      <a:gd name="T25" fmla="*/ 26 h 38"/>
                      <a:gd name="T26" fmla="*/ 0 w 34"/>
                      <a:gd name="T27" fmla="*/ 22 h 38"/>
                      <a:gd name="T28" fmla="*/ 0 w 34"/>
                      <a:gd name="T29" fmla="*/ 22 h 38"/>
                      <a:gd name="T30" fmla="*/ 0 w 34"/>
                      <a:gd name="T31" fmla="*/ 16 h 38"/>
                      <a:gd name="T32" fmla="*/ 2 w 34"/>
                      <a:gd name="T33" fmla="*/ 10 h 38"/>
                      <a:gd name="T34" fmla="*/ 6 w 34"/>
                      <a:gd name="T35" fmla="*/ 6 h 38"/>
                      <a:gd name="T36" fmla="*/ 10 w 34"/>
                      <a:gd name="T37" fmla="*/ 4 h 38"/>
                      <a:gd name="T38" fmla="*/ 10 w 34"/>
                      <a:gd name="T39" fmla="*/ 4 h 38"/>
                      <a:gd name="T40" fmla="*/ 16 w 34"/>
                      <a:gd name="T41" fmla="*/ 2 h 38"/>
                      <a:gd name="T42" fmla="*/ 22 w 34"/>
                      <a:gd name="T43" fmla="*/ 0 h 38"/>
                      <a:gd name="T44" fmla="*/ 28 w 34"/>
                      <a:gd name="T45" fmla="*/ 2 h 38"/>
                      <a:gd name="T46" fmla="*/ 32 w 34"/>
                      <a:gd name="T47" fmla="*/ 6 h 38"/>
                      <a:gd name="T48" fmla="*/ 32 w 34"/>
                      <a:gd name="T49" fmla="*/ 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8">
                        <a:moveTo>
                          <a:pt x="32" y="6"/>
                        </a:moveTo>
                        <a:lnTo>
                          <a:pt x="32" y="6"/>
                        </a:lnTo>
                        <a:lnTo>
                          <a:pt x="34" y="12"/>
                        </a:lnTo>
                        <a:lnTo>
                          <a:pt x="34" y="18"/>
                        </a:lnTo>
                        <a:lnTo>
                          <a:pt x="32" y="30"/>
                        </a:lnTo>
                        <a:lnTo>
                          <a:pt x="28" y="36"/>
                        </a:lnTo>
                        <a:lnTo>
                          <a:pt x="24" y="38"/>
                        </a:lnTo>
                        <a:lnTo>
                          <a:pt x="12" y="38"/>
                        </a:lnTo>
                        <a:lnTo>
                          <a:pt x="8" y="34"/>
                        </a:lnTo>
                        <a:lnTo>
                          <a:pt x="4" y="32"/>
                        </a:lnTo>
                        <a:lnTo>
                          <a:pt x="0" y="26"/>
                        </a:lnTo>
                        <a:lnTo>
                          <a:pt x="0" y="22"/>
                        </a:lnTo>
                        <a:lnTo>
                          <a:pt x="0" y="16"/>
                        </a:lnTo>
                        <a:lnTo>
                          <a:pt x="2" y="10"/>
                        </a:lnTo>
                        <a:lnTo>
                          <a:pt x="6" y="6"/>
                        </a:lnTo>
                        <a:lnTo>
                          <a:pt x="10" y="4"/>
                        </a:lnTo>
                        <a:lnTo>
                          <a:pt x="16" y="2"/>
                        </a:lnTo>
                        <a:lnTo>
                          <a:pt x="22" y="0"/>
                        </a:lnTo>
                        <a:lnTo>
                          <a:pt x="28" y="2"/>
                        </a:lnTo>
                        <a:lnTo>
                          <a:pt x="3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17" name="Freeform 265"/>
                  <p:cNvSpPr>
                    <a:spLocks/>
                  </p:cNvSpPr>
                  <p:nvPr/>
                </p:nvSpPr>
                <p:spPr bwMode="auto">
                  <a:xfrm>
                    <a:off x="3645" y="2399"/>
                    <a:ext cx="36" cy="36"/>
                  </a:xfrm>
                  <a:custGeom>
                    <a:avLst/>
                    <a:gdLst>
                      <a:gd name="T0" fmla="*/ 32 w 36"/>
                      <a:gd name="T1" fmla="*/ 8 h 36"/>
                      <a:gd name="T2" fmla="*/ 32 w 36"/>
                      <a:gd name="T3" fmla="*/ 8 h 36"/>
                      <a:gd name="T4" fmla="*/ 34 w 36"/>
                      <a:gd name="T5" fmla="*/ 16 h 36"/>
                      <a:gd name="T6" fmla="*/ 36 w 36"/>
                      <a:gd name="T7" fmla="*/ 20 h 36"/>
                      <a:gd name="T8" fmla="*/ 34 w 36"/>
                      <a:gd name="T9" fmla="*/ 24 h 36"/>
                      <a:gd name="T10" fmla="*/ 34 w 36"/>
                      <a:gd name="T11" fmla="*/ 24 h 36"/>
                      <a:gd name="T12" fmla="*/ 30 w 36"/>
                      <a:gd name="T13" fmla="*/ 32 h 36"/>
                      <a:gd name="T14" fmla="*/ 24 w 36"/>
                      <a:gd name="T15" fmla="*/ 36 h 36"/>
                      <a:gd name="T16" fmla="*/ 24 w 36"/>
                      <a:gd name="T17" fmla="*/ 36 h 36"/>
                      <a:gd name="T18" fmla="*/ 18 w 36"/>
                      <a:gd name="T19" fmla="*/ 36 h 36"/>
                      <a:gd name="T20" fmla="*/ 12 w 36"/>
                      <a:gd name="T21" fmla="*/ 34 h 36"/>
                      <a:gd name="T22" fmla="*/ 4 w 36"/>
                      <a:gd name="T23" fmla="*/ 30 h 36"/>
                      <a:gd name="T24" fmla="*/ 4 w 36"/>
                      <a:gd name="T25" fmla="*/ 30 h 36"/>
                      <a:gd name="T26" fmla="*/ 2 w 36"/>
                      <a:gd name="T27" fmla="*/ 24 h 36"/>
                      <a:gd name="T28" fmla="*/ 0 w 36"/>
                      <a:gd name="T29" fmla="*/ 18 h 36"/>
                      <a:gd name="T30" fmla="*/ 2 w 36"/>
                      <a:gd name="T31" fmla="*/ 8 h 36"/>
                      <a:gd name="T32" fmla="*/ 2 w 36"/>
                      <a:gd name="T33" fmla="*/ 8 h 36"/>
                      <a:gd name="T34" fmla="*/ 8 w 36"/>
                      <a:gd name="T35" fmla="*/ 2 h 36"/>
                      <a:gd name="T36" fmla="*/ 18 w 36"/>
                      <a:gd name="T37" fmla="*/ 0 h 36"/>
                      <a:gd name="T38" fmla="*/ 22 w 36"/>
                      <a:gd name="T39" fmla="*/ 0 h 36"/>
                      <a:gd name="T40" fmla="*/ 26 w 36"/>
                      <a:gd name="T41" fmla="*/ 2 h 36"/>
                      <a:gd name="T42" fmla="*/ 30 w 36"/>
                      <a:gd name="T43" fmla="*/ 4 h 36"/>
                      <a:gd name="T44" fmla="*/ 32 w 36"/>
                      <a:gd name="T45" fmla="*/ 8 h 36"/>
                      <a:gd name="T46" fmla="*/ 32 w 36"/>
                      <a:gd name="T47" fmla="*/ 8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6">
                        <a:moveTo>
                          <a:pt x="32" y="8"/>
                        </a:moveTo>
                        <a:lnTo>
                          <a:pt x="32" y="8"/>
                        </a:lnTo>
                        <a:lnTo>
                          <a:pt x="34" y="16"/>
                        </a:lnTo>
                        <a:lnTo>
                          <a:pt x="36" y="20"/>
                        </a:lnTo>
                        <a:lnTo>
                          <a:pt x="34" y="24"/>
                        </a:lnTo>
                        <a:lnTo>
                          <a:pt x="30" y="32"/>
                        </a:lnTo>
                        <a:lnTo>
                          <a:pt x="24" y="36"/>
                        </a:lnTo>
                        <a:lnTo>
                          <a:pt x="18" y="36"/>
                        </a:lnTo>
                        <a:lnTo>
                          <a:pt x="12" y="34"/>
                        </a:lnTo>
                        <a:lnTo>
                          <a:pt x="4" y="30"/>
                        </a:lnTo>
                        <a:lnTo>
                          <a:pt x="2" y="24"/>
                        </a:lnTo>
                        <a:lnTo>
                          <a:pt x="0" y="18"/>
                        </a:lnTo>
                        <a:lnTo>
                          <a:pt x="2" y="8"/>
                        </a:lnTo>
                        <a:lnTo>
                          <a:pt x="8" y="2"/>
                        </a:lnTo>
                        <a:lnTo>
                          <a:pt x="18" y="0"/>
                        </a:lnTo>
                        <a:lnTo>
                          <a:pt x="22" y="0"/>
                        </a:lnTo>
                        <a:lnTo>
                          <a:pt x="26" y="2"/>
                        </a:lnTo>
                        <a:lnTo>
                          <a:pt x="30" y="4"/>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grpSp>
      <p:sp>
        <p:nvSpPr>
          <p:cNvPr id="14614" name="Text Box 268"/>
          <p:cNvSpPr txBox="1">
            <a:spLocks noChangeArrowheads="1"/>
          </p:cNvSpPr>
          <p:nvPr/>
        </p:nvSpPr>
        <p:spPr bwMode="auto">
          <a:xfrm>
            <a:off x="814388" y="1157288"/>
            <a:ext cx="54943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marL="177800" indent="-177800"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部外者に情報を提供する場合は、責任者の許可を得た上で、提供先で格付及び取扱制限に応じて取り扱われるようにすること。</a:t>
            </a:r>
          </a:p>
          <a:p>
            <a:pPr marL="1778000" lvl="3" indent="-177800" eaLnBrk="1" hangingPunct="1">
              <a:spcBef>
                <a:spcPct val="0"/>
              </a:spcBef>
              <a:defRPr/>
            </a:pPr>
            <a:endParaRPr lang="en-US" altLang="ja-JP" sz="1200" b="1" dirty="0">
              <a:solidFill>
                <a:schemeClr val="bg1"/>
              </a:solidFill>
              <a:latin typeface="Meiryo UI" panose="020B0604030504040204" pitchFamily="50" charset="-128"/>
              <a:ea typeface="Meiryo UI" panose="020B0604030504040204" pitchFamily="50" charset="-128"/>
            </a:endParaRPr>
          </a:p>
          <a:p>
            <a:pPr marL="177800" indent="-177800" eaLnBrk="1" hangingPunct="1">
              <a:spcBef>
                <a:spcPct val="0"/>
              </a:spcBef>
              <a:defRPr/>
            </a:pPr>
            <a:r>
              <a:rPr lang="ja-JP" altLang="en-US" sz="2400" b="1" u="sng" dirty="0">
                <a:solidFill>
                  <a:schemeClr val="bg1"/>
                </a:solidFill>
                <a:latin typeface="Meiryo UI" panose="020B0604030504040204" pitchFamily="50" charset="-128"/>
                <a:ea typeface="Meiryo UI" panose="020B0604030504040204" pitchFamily="50" charset="-128"/>
              </a:rPr>
              <a:t>要保護情報</a:t>
            </a:r>
            <a:r>
              <a:rPr lang="ja-JP" altLang="en-US" sz="2400" b="1" dirty="0">
                <a:solidFill>
                  <a:schemeClr val="bg1"/>
                </a:solidFill>
                <a:latin typeface="Meiryo UI" panose="020B0604030504040204" pitchFamily="50" charset="-128"/>
                <a:ea typeface="Meiryo UI" panose="020B0604030504040204" pitchFamily="50" charset="-128"/>
              </a:rPr>
              <a:t>を提供する場合は、安全な</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2400" b="1" dirty="0">
                <a:solidFill>
                  <a:schemeClr val="bg1"/>
                </a:solidFill>
                <a:latin typeface="Meiryo UI" panose="020B0604030504040204" pitchFamily="50" charset="-128"/>
                <a:ea typeface="Meiryo UI" panose="020B0604030504040204" pitchFamily="50" charset="-128"/>
              </a:rPr>
              <a:t>　提供手段を用いること。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2400" b="1" dirty="0">
              <a:solidFill>
                <a:schemeClr val="bg1"/>
              </a:solidFill>
              <a:latin typeface="Meiryo UI" panose="020B0604030504040204" pitchFamily="50" charset="-128"/>
              <a:ea typeface="Meiryo UI" panose="020B0604030504040204" pitchFamily="50" charset="-128"/>
            </a:endParaRPr>
          </a:p>
        </p:txBody>
      </p:sp>
      <p:sp>
        <p:nvSpPr>
          <p:cNvPr id="15365" name="Rectangle 268"/>
          <p:cNvSpPr>
            <a:spLocks noChangeArrowheads="1"/>
          </p:cNvSpPr>
          <p:nvPr/>
        </p:nvSpPr>
        <p:spPr bwMode="auto">
          <a:xfrm>
            <a:off x="900114" y="3877311"/>
            <a:ext cx="4273550" cy="1447871"/>
          </a:xfrm>
          <a:prstGeom prst="rect">
            <a:avLst/>
          </a:prstGeom>
          <a:noFill/>
          <a:ln w="2857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600" b="1">
              <a:solidFill>
                <a:schemeClr val="bg1"/>
              </a:solidFill>
              <a:latin typeface="Meiryo UI" panose="020B0604030504040204" pitchFamily="50" charset="-128"/>
              <a:ea typeface="Meiryo UI" panose="020B0604030504040204" pitchFamily="50" charset="-128"/>
            </a:endParaRPr>
          </a:p>
        </p:txBody>
      </p:sp>
      <p:sp>
        <p:nvSpPr>
          <p:cNvPr id="13319" name="Text Box 278"/>
          <p:cNvSpPr txBox="1">
            <a:spLocks noChangeArrowheads="1"/>
          </p:cNvSpPr>
          <p:nvPr/>
        </p:nvSpPr>
        <p:spPr bwMode="auto">
          <a:xfrm>
            <a:off x="947738" y="3917046"/>
            <a:ext cx="42386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defRPr/>
            </a:pPr>
            <a:r>
              <a:rPr lang="ja-JP" altLang="en-US" sz="1400" b="1" u="sng" dirty="0">
                <a:solidFill>
                  <a:schemeClr val="bg1"/>
                </a:solidFill>
                <a:latin typeface="Meiryo UI" panose="020B0604030504040204" pitchFamily="50" charset="-128"/>
                <a:ea typeface="Meiryo UI" panose="020B0604030504040204" pitchFamily="50" charset="-128"/>
              </a:rPr>
              <a:t>＊要保護情報を提供する際の安全な手段の例</a:t>
            </a:r>
            <a:endParaRPr lang="en-US" altLang="ja-JP" sz="1400" b="1" u="sng" dirty="0">
              <a:solidFill>
                <a:schemeClr val="bg1"/>
              </a:solidFill>
              <a:latin typeface="Meiryo UI" panose="020B0604030504040204" pitchFamily="50" charset="-128"/>
              <a:ea typeface="Meiryo UI" panose="020B0604030504040204" pitchFamily="50" charset="-128"/>
            </a:endParaRPr>
          </a:p>
          <a:p>
            <a:pPr marL="174625" indent="-174625">
              <a:spcBef>
                <a:spcPct val="0"/>
              </a:spcBef>
              <a:defRPr/>
            </a:pPr>
            <a:r>
              <a:rPr lang="ja-JP" altLang="en-US" sz="1400" b="1" dirty="0">
                <a:solidFill>
                  <a:schemeClr val="bg1"/>
                </a:solidFill>
                <a:latin typeface="Meiryo UI" panose="020B0604030504040204" pitchFamily="50" charset="-128"/>
                <a:ea typeface="Meiryo UI" panose="020B0604030504040204" pitchFamily="50" charset="-128"/>
              </a:rPr>
              <a:t>通信が暗号化されていることを確認した上で、組織から利用の承認を得ているオンラインストレージにより提供する。</a:t>
            </a:r>
            <a:endParaRPr lang="en-US" altLang="ja-JP" sz="1400" b="1" dirty="0">
              <a:solidFill>
                <a:schemeClr val="bg1"/>
              </a:solidFill>
              <a:latin typeface="Meiryo UI" panose="020B0604030504040204" pitchFamily="50" charset="-128"/>
              <a:ea typeface="Meiryo UI" panose="020B0604030504040204" pitchFamily="50" charset="-128"/>
            </a:endParaRPr>
          </a:p>
          <a:p>
            <a:pPr marL="174625" indent="-174625">
              <a:spcBef>
                <a:spcPct val="0"/>
              </a:spcBef>
              <a:defRPr/>
            </a:pPr>
            <a:r>
              <a:rPr lang="ja-JP" altLang="en-US" sz="1400" b="1" dirty="0">
                <a:solidFill>
                  <a:schemeClr val="bg1"/>
                </a:solidFill>
                <a:latin typeface="Meiryo UI" panose="020B0604030504040204" pitchFamily="50" charset="-128"/>
                <a:ea typeface="Meiryo UI" panose="020B0604030504040204" pitchFamily="50" charset="-128"/>
              </a:rPr>
              <a:t>電磁的記録を暗号化した上で、組織が指定した電子メールサービスにより提供先に送信する。</a:t>
            </a:r>
            <a:endParaRPr lang="en-US" altLang="ja-JP" sz="1400" b="1" dirty="0">
              <a:solidFill>
                <a:schemeClr val="bg1"/>
              </a:solidFill>
              <a:latin typeface="Meiryo UI" panose="020B0604030504040204" pitchFamily="50" charset="-128"/>
              <a:ea typeface="Meiryo UI" panose="020B0604030504040204" pitchFamily="50" charset="-128"/>
            </a:endParaRPr>
          </a:p>
        </p:txBody>
      </p:sp>
      <p:sp>
        <p:nvSpPr>
          <p:cNvPr id="15367" name="Text Box 129"/>
          <p:cNvSpPr txBox="1">
            <a:spLocks noChangeArrowheads="1"/>
          </p:cNvSpPr>
          <p:nvPr/>
        </p:nvSpPr>
        <p:spPr bwMode="auto">
          <a:xfrm>
            <a:off x="1308101" y="3158890"/>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
        <p:nvSpPr>
          <p:cNvPr id="14345" name="Text Box 272"/>
          <p:cNvSpPr txBox="1">
            <a:spLocks noChangeArrowheads="1"/>
          </p:cNvSpPr>
          <p:nvPr/>
        </p:nvSpPr>
        <p:spPr bwMode="auto">
          <a:xfrm>
            <a:off x="1477963" y="8382463"/>
            <a:ext cx="489426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要保護情報：</a:t>
            </a:r>
          </a:p>
          <a:p>
            <a:pPr indent="126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要機密情報、要保全情報及び要安定情報に一つでも該当する情報のことをいいます。 </a:t>
            </a:r>
            <a:endParaRPr lang="en-US" altLang="ja-JP" sz="900" dirty="0">
              <a:latin typeface="Meiryo UI" panose="020B0604030504040204" pitchFamily="50" charset="-128"/>
              <a:ea typeface="Meiryo UI" panose="020B0604030504040204" pitchFamily="50" charset="-128"/>
            </a:endParaRPr>
          </a:p>
          <a:p>
            <a:pPr indent="126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巻末付録を参照）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EBEFC4-237C-4709-9874-819130288F8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16" y="3543916"/>
            <a:ext cx="5773224" cy="3736388"/>
          </a:xfrm>
          <a:prstGeom prst="rect">
            <a:avLst/>
          </a:prstGeom>
        </p:spPr>
      </p:pic>
      <p:sp>
        <p:nvSpPr>
          <p:cNvPr id="16386" name="Freeform 5"/>
          <p:cNvSpPr>
            <a:spLocks/>
          </p:cNvSpPr>
          <p:nvPr/>
        </p:nvSpPr>
        <p:spPr bwMode="auto">
          <a:xfrm>
            <a:off x="103188" y="1273175"/>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4"/>
                </a:moveTo>
                <a:lnTo>
                  <a:pt x="3624" y="1014"/>
                </a:lnTo>
                <a:lnTo>
                  <a:pt x="3622" y="1032"/>
                </a:lnTo>
                <a:lnTo>
                  <a:pt x="3618" y="1050"/>
                </a:lnTo>
                <a:lnTo>
                  <a:pt x="3608" y="1064"/>
                </a:lnTo>
                <a:lnTo>
                  <a:pt x="3596" y="1078"/>
                </a:lnTo>
                <a:lnTo>
                  <a:pt x="3582" y="1090"/>
                </a:lnTo>
                <a:lnTo>
                  <a:pt x="3566" y="1098"/>
                </a:lnTo>
                <a:lnTo>
                  <a:pt x="3548" y="1102"/>
                </a:lnTo>
                <a:lnTo>
                  <a:pt x="3528" y="1104"/>
                </a:lnTo>
                <a:lnTo>
                  <a:pt x="98" y="1104"/>
                </a:lnTo>
                <a:lnTo>
                  <a:pt x="78" y="1102"/>
                </a:lnTo>
                <a:lnTo>
                  <a:pt x="60" y="1098"/>
                </a:lnTo>
                <a:lnTo>
                  <a:pt x="44" y="1090"/>
                </a:lnTo>
                <a:lnTo>
                  <a:pt x="30" y="1078"/>
                </a:lnTo>
                <a:lnTo>
                  <a:pt x="18" y="1064"/>
                </a:lnTo>
                <a:lnTo>
                  <a:pt x="8" y="1050"/>
                </a:lnTo>
                <a:lnTo>
                  <a:pt x="2" y="1032"/>
                </a:lnTo>
                <a:lnTo>
                  <a:pt x="0" y="1014"/>
                </a:lnTo>
                <a:lnTo>
                  <a:pt x="0" y="92"/>
                </a:lnTo>
                <a:lnTo>
                  <a:pt x="2" y="74"/>
                </a:lnTo>
                <a:lnTo>
                  <a:pt x="8" y="56"/>
                </a:lnTo>
                <a:lnTo>
                  <a:pt x="18" y="40"/>
                </a:lnTo>
                <a:lnTo>
                  <a:pt x="30" y="28"/>
                </a:lnTo>
                <a:lnTo>
                  <a:pt x="44" y="16"/>
                </a:lnTo>
                <a:lnTo>
                  <a:pt x="60" y="8"/>
                </a:lnTo>
                <a:lnTo>
                  <a:pt x="78" y="2"/>
                </a:lnTo>
                <a:lnTo>
                  <a:pt x="98" y="0"/>
                </a:lnTo>
                <a:lnTo>
                  <a:pt x="3528" y="0"/>
                </a:lnTo>
                <a:lnTo>
                  <a:pt x="3548" y="2"/>
                </a:lnTo>
                <a:lnTo>
                  <a:pt x="3566" y="8"/>
                </a:lnTo>
                <a:lnTo>
                  <a:pt x="3582" y="16"/>
                </a:lnTo>
                <a:lnTo>
                  <a:pt x="3596" y="28"/>
                </a:lnTo>
                <a:lnTo>
                  <a:pt x="3608" y="40"/>
                </a:lnTo>
                <a:lnTo>
                  <a:pt x="3618" y="56"/>
                </a:lnTo>
                <a:lnTo>
                  <a:pt x="3622" y="74"/>
                </a:lnTo>
                <a:lnTo>
                  <a:pt x="3624" y="92"/>
                </a:lnTo>
                <a:lnTo>
                  <a:pt x="3624" y="1014"/>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387" name="Freeform 6"/>
          <p:cNvSpPr>
            <a:spLocks/>
          </p:cNvSpPr>
          <p:nvPr/>
        </p:nvSpPr>
        <p:spPr bwMode="auto">
          <a:xfrm>
            <a:off x="0" y="377825"/>
            <a:ext cx="6216650" cy="457200"/>
          </a:xfrm>
          <a:custGeom>
            <a:avLst/>
            <a:gdLst>
              <a:gd name="T0" fmla="*/ 2147483646 w 3916"/>
              <a:gd name="T1" fmla="*/ 0 h 288"/>
              <a:gd name="T2" fmla="*/ 0 w 3916"/>
              <a:gd name="T3" fmla="*/ 0 h 288"/>
              <a:gd name="T4" fmla="*/ 0 w 3916"/>
              <a:gd name="T5" fmla="*/ 2147483646 h 288"/>
              <a:gd name="T6" fmla="*/ 2147483646 w 3916"/>
              <a:gd name="T7" fmla="*/ 2147483646 h 288"/>
              <a:gd name="T8" fmla="*/ 2147483646 w 3916"/>
              <a:gd name="T9" fmla="*/ 2147483646 h 288"/>
              <a:gd name="T10" fmla="*/ 2147483646 w 3916"/>
              <a:gd name="T11" fmla="*/ 2147483646 h 288"/>
              <a:gd name="T12" fmla="*/ 2147483646 w 3916"/>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6" h="288">
                <a:moveTo>
                  <a:pt x="3916" y="0"/>
                </a:moveTo>
                <a:lnTo>
                  <a:pt x="0" y="0"/>
                </a:lnTo>
                <a:lnTo>
                  <a:pt x="0" y="288"/>
                </a:lnTo>
                <a:lnTo>
                  <a:pt x="492" y="288"/>
                </a:lnTo>
                <a:lnTo>
                  <a:pt x="662" y="108"/>
                </a:lnTo>
                <a:lnTo>
                  <a:pt x="3916" y="108"/>
                </a:lnTo>
                <a:lnTo>
                  <a:pt x="3916" y="0"/>
                </a:lnTo>
                <a:close/>
              </a:path>
            </a:pathLst>
          </a:custGeom>
          <a:solidFill>
            <a:srgbClr val="E4AA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6388" name="Group 10"/>
          <p:cNvGrpSpPr>
            <a:grpSpLocks/>
          </p:cNvGrpSpPr>
          <p:nvPr/>
        </p:nvGrpSpPr>
        <p:grpSpPr bwMode="auto">
          <a:xfrm>
            <a:off x="4446588" y="800100"/>
            <a:ext cx="1247775" cy="673100"/>
            <a:chOff x="2801" y="504"/>
            <a:chExt cx="786" cy="424"/>
          </a:xfrm>
        </p:grpSpPr>
        <p:sp>
          <p:nvSpPr>
            <p:cNvPr id="16472" name="Freeform 11"/>
            <p:cNvSpPr>
              <a:spLocks/>
            </p:cNvSpPr>
            <p:nvPr/>
          </p:nvSpPr>
          <p:spPr bwMode="auto">
            <a:xfrm>
              <a:off x="2887" y="504"/>
              <a:ext cx="374" cy="412"/>
            </a:xfrm>
            <a:custGeom>
              <a:avLst/>
              <a:gdLst>
                <a:gd name="T0" fmla="*/ 262 w 374"/>
                <a:gd name="T1" fmla="*/ 26 h 412"/>
                <a:gd name="T2" fmla="*/ 298 w 374"/>
                <a:gd name="T3" fmla="*/ 24 h 412"/>
                <a:gd name="T4" fmla="*/ 318 w 374"/>
                <a:gd name="T5" fmla="*/ 38 h 412"/>
                <a:gd name="T6" fmla="*/ 330 w 374"/>
                <a:gd name="T7" fmla="*/ 60 h 412"/>
                <a:gd name="T8" fmla="*/ 350 w 374"/>
                <a:gd name="T9" fmla="*/ 56 h 412"/>
                <a:gd name="T10" fmla="*/ 370 w 374"/>
                <a:gd name="T11" fmla="*/ 64 h 412"/>
                <a:gd name="T12" fmla="*/ 374 w 374"/>
                <a:gd name="T13" fmla="*/ 70 h 412"/>
                <a:gd name="T14" fmla="*/ 370 w 374"/>
                <a:gd name="T15" fmla="*/ 80 h 412"/>
                <a:gd name="T16" fmla="*/ 350 w 374"/>
                <a:gd name="T17" fmla="*/ 92 h 412"/>
                <a:gd name="T18" fmla="*/ 340 w 374"/>
                <a:gd name="T19" fmla="*/ 94 h 412"/>
                <a:gd name="T20" fmla="*/ 342 w 374"/>
                <a:gd name="T21" fmla="*/ 100 h 412"/>
                <a:gd name="T22" fmla="*/ 366 w 374"/>
                <a:gd name="T23" fmla="*/ 172 h 412"/>
                <a:gd name="T24" fmla="*/ 364 w 374"/>
                <a:gd name="T25" fmla="*/ 200 h 412"/>
                <a:gd name="T26" fmla="*/ 340 w 374"/>
                <a:gd name="T27" fmla="*/ 238 h 412"/>
                <a:gd name="T28" fmla="*/ 328 w 374"/>
                <a:gd name="T29" fmla="*/ 246 h 412"/>
                <a:gd name="T30" fmla="*/ 354 w 374"/>
                <a:gd name="T31" fmla="*/ 254 h 412"/>
                <a:gd name="T32" fmla="*/ 364 w 374"/>
                <a:gd name="T33" fmla="*/ 268 h 412"/>
                <a:gd name="T34" fmla="*/ 362 w 374"/>
                <a:gd name="T35" fmla="*/ 278 h 412"/>
                <a:gd name="T36" fmla="*/ 348 w 374"/>
                <a:gd name="T37" fmla="*/ 286 h 412"/>
                <a:gd name="T38" fmla="*/ 312 w 374"/>
                <a:gd name="T39" fmla="*/ 288 h 412"/>
                <a:gd name="T40" fmla="*/ 304 w 374"/>
                <a:gd name="T41" fmla="*/ 302 h 412"/>
                <a:gd name="T42" fmla="*/ 292 w 374"/>
                <a:gd name="T43" fmla="*/ 316 h 412"/>
                <a:gd name="T44" fmla="*/ 280 w 374"/>
                <a:gd name="T45" fmla="*/ 348 h 412"/>
                <a:gd name="T46" fmla="*/ 308 w 374"/>
                <a:gd name="T47" fmla="*/ 366 h 412"/>
                <a:gd name="T48" fmla="*/ 348 w 374"/>
                <a:gd name="T49" fmla="*/ 372 h 412"/>
                <a:gd name="T50" fmla="*/ 354 w 374"/>
                <a:gd name="T51" fmla="*/ 374 h 412"/>
                <a:gd name="T52" fmla="*/ 356 w 374"/>
                <a:gd name="T53" fmla="*/ 380 h 412"/>
                <a:gd name="T54" fmla="*/ 346 w 374"/>
                <a:gd name="T55" fmla="*/ 400 h 412"/>
                <a:gd name="T56" fmla="*/ 336 w 374"/>
                <a:gd name="T57" fmla="*/ 412 h 412"/>
                <a:gd name="T58" fmla="*/ 326 w 374"/>
                <a:gd name="T59" fmla="*/ 406 h 412"/>
                <a:gd name="T60" fmla="*/ 294 w 374"/>
                <a:gd name="T61" fmla="*/ 398 h 412"/>
                <a:gd name="T62" fmla="*/ 238 w 374"/>
                <a:gd name="T63" fmla="*/ 380 h 412"/>
                <a:gd name="T64" fmla="*/ 220 w 374"/>
                <a:gd name="T65" fmla="*/ 372 h 412"/>
                <a:gd name="T66" fmla="*/ 212 w 374"/>
                <a:gd name="T67" fmla="*/ 392 h 412"/>
                <a:gd name="T68" fmla="*/ 208 w 374"/>
                <a:gd name="T69" fmla="*/ 402 h 412"/>
                <a:gd name="T70" fmla="*/ 198 w 374"/>
                <a:gd name="T71" fmla="*/ 406 h 412"/>
                <a:gd name="T72" fmla="*/ 136 w 374"/>
                <a:gd name="T73" fmla="*/ 388 h 412"/>
                <a:gd name="T74" fmla="*/ 126 w 374"/>
                <a:gd name="T75" fmla="*/ 400 h 412"/>
                <a:gd name="T76" fmla="*/ 118 w 374"/>
                <a:gd name="T77" fmla="*/ 402 h 412"/>
                <a:gd name="T78" fmla="*/ 120 w 374"/>
                <a:gd name="T79" fmla="*/ 380 h 412"/>
                <a:gd name="T80" fmla="*/ 132 w 374"/>
                <a:gd name="T81" fmla="*/ 360 h 412"/>
                <a:gd name="T82" fmla="*/ 142 w 374"/>
                <a:gd name="T83" fmla="*/ 362 h 412"/>
                <a:gd name="T84" fmla="*/ 170 w 374"/>
                <a:gd name="T85" fmla="*/ 374 h 412"/>
                <a:gd name="T86" fmla="*/ 174 w 374"/>
                <a:gd name="T87" fmla="*/ 336 h 412"/>
                <a:gd name="T88" fmla="*/ 172 w 374"/>
                <a:gd name="T89" fmla="*/ 328 h 412"/>
                <a:gd name="T90" fmla="*/ 174 w 374"/>
                <a:gd name="T91" fmla="*/ 320 h 412"/>
                <a:gd name="T92" fmla="*/ 184 w 374"/>
                <a:gd name="T93" fmla="*/ 298 h 412"/>
                <a:gd name="T94" fmla="*/ 100 w 374"/>
                <a:gd name="T95" fmla="*/ 280 h 412"/>
                <a:gd name="T96" fmla="*/ 62 w 374"/>
                <a:gd name="T97" fmla="*/ 260 h 412"/>
                <a:gd name="T98" fmla="*/ 26 w 374"/>
                <a:gd name="T99" fmla="*/ 232 h 412"/>
                <a:gd name="T100" fmla="*/ 8 w 374"/>
                <a:gd name="T101" fmla="*/ 206 h 412"/>
                <a:gd name="T102" fmla="*/ 0 w 374"/>
                <a:gd name="T103" fmla="*/ 152 h 412"/>
                <a:gd name="T104" fmla="*/ 14 w 374"/>
                <a:gd name="T105" fmla="*/ 100 h 412"/>
                <a:gd name="T106" fmla="*/ 44 w 374"/>
                <a:gd name="T107" fmla="*/ 56 h 412"/>
                <a:gd name="T108" fmla="*/ 98 w 374"/>
                <a:gd name="T109" fmla="*/ 18 h 412"/>
                <a:gd name="T110" fmla="*/ 142 w 374"/>
                <a:gd name="T111" fmla="*/ 2 h 412"/>
                <a:gd name="T112" fmla="*/ 184 w 374"/>
                <a:gd name="T113" fmla="*/ 2 h 412"/>
                <a:gd name="T114" fmla="*/ 232 w 374"/>
                <a:gd name="T115" fmla="*/ 14 h 412"/>
                <a:gd name="T116" fmla="*/ 250 w 374"/>
                <a:gd name="T117" fmla="*/ 32 h 4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2">
                  <a:moveTo>
                    <a:pt x="250" y="32"/>
                  </a:moveTo>
                  <a:lnTo>
                    <a:pt x="250" y="32"/>
                  </a:lnTo>
                  <a:lnTo>
                    <a:pt x="262" y="26"/>
                  </a:lnTo>
                  <a:lnTo>
                    <a:pt x="274" y="24"/>
                  </a:lnTo>
                  <a:lnTo>
                    <a:pt x="286" y="22"/>
                  </a:lnTo>
                  <a:lnTo>
                    <a:pt x="298" y="24"/>
                  </a:lnTo>
                  <a:lnTo>
                    <a:pt x="310" y="30"/>
                  </a:lnTo>
                  <a:lnTo>
                    <a:pt x="318" y="38"/>
                  </a:lnTo>
                  <a:lnTo>
                    <a:pt x="326" y="48"/>
                  </a:lnTo>
                  <a:lnTo>
                    <a:pt x="328" y="60"/>
                  </a:lnTo>
                  <a:lnTo>
                    <a:pt x="330" y="60"/>
                  </a:lnTo>
                  <a:lnTo>
                    <a:pt x="340" y="58"/>
                  </a:lnTo>
                  <a:lnTo>
                    <a:pt x="350" y="56"/>
                  </a:lnTo>
                  <a:lnTo>
                    <a:pt x="362" y="58"/>
                  </a:lnTo>
                  <a:lnTo>
                    <a:pt x="366" y="60"/>
                  </a:lnTo>
                  <a:lnTo>
                    <a:pt x="370" y="64"/>
                  </a:lnTo>
                  <a:lnTo>
                    <a:pt x="372" y="66"/>
                  </a:lnTo>
                  <a:lnTo>
                    <a:pt x="374" y="70"/>
                  </a:lnTo>
                  <a:lnTo>
                    <a:pt x="372" y="76"/>
                  </a:lnTo>
                  <a:lnTo>
                    <a:pt x="370" y="80"/>
                  </a:lnTo>
                  <a:lnTo>
                    <a:pt x="368" y="84"/>
                  </a:lnTo>
                  <a:lnTo>
                    <a:pt x="360" y="88"/>
                  </a:lnTo>
                  <a:lnTo>
                    <a:pt x="350" y="92"/>
                  </a:lnTo>
                  <a:lnTo>
                    <a:pt x="340" y="92"/>
                  </a:lnTo>
                  <a:lnTo>
                    <a:pt x="340" y="94"/>
                  </a:lnTo>
                  <a:lnTo>
                    <a:pt x="340" y="96"/>
                  </a:lnTo>
                  <a:lnTo>
                    <a:pt x="342" y="100"/>
                  </a:lnTo>
                  <a:lnTo>
                    <a:pt x="352" y="122"/>
                  </a:lnTo>
                  <a:lnTo>
                    <a:pt x="362" y="148"/>
                  </a:lnTo>
                  <a:lnTo>
                    <a:pt x="366" y="172"/>
                  </a:lnTo>
                  <a:lnTo>
                    <a:pt x="366" y="186"/>
                  </a:lnTo>
                  <a:lnTo>
                    <a:pt x="364" y="200"/>
                  </a:lnTo>
                  <a:lnTo>
                    <a:pt x="360" y="212"/>
                  </a:lnTo>
                  <a:lnTo>
                    <a:pt x="352" y="226"/>
                  </a:lnTo>
                  <a:lnTo>
                    <a:pt x="340" y="238"/>
                  </a:lnTo>
                  <a:lnTo>
                    <a:pt x="334" y="242"/>
                  </a:lnTo>
                  <a:lnTo>
                    <a:pt x="328" y="246"/>
                  </a:lnTo>
                  <a:lnTo>
                    <a:pt x="338" y="246"/>
                  </a:lnTo>
                  <a:lnTo>
                    <a:pt x="346" y="250"/>
                  </a:lnTo>
                  <a:lnTo>
                    <a:pt x="354" y="254"/>
                  </a:lnTo>
                  <a:lnTo>
                    <a:pt x="360" y="260"/>
                  </a:lnTo>
                  <a:lnTo>
                    <a:pt x="364" y="268"/>
                  </a:lnTo>
                  <a:lnTo>
                    <a:pt x="364" y="274"/>
                  </a:lnTo>
                  <a:lnTo>
                    <a:pt x="362" y="278"/>
                  </a:lnTo>
                  <a:lnTo>
                    <a:pt x="358" y="282"/>
                  </a:lnTo>
                  <a:lnTo>
                    <a:pt x="354" y="286"/>
                  </a:lnTo>
                  <a:lnTo>
                    <a:pt x="348" y="286"/>
                  </a:lnTo>
                  <a:lnTo>
                    <a:pt x="342" y="286"/>
                  </a:lnTo>
                  <a:lnTo>
                    <a:pt x="326" y="278"/>
                  </a:lnTo>
                  <a:lnTo>
                    <a:pt x="312" y="288"/>
                  </a:lnTo>
                  <a:lnTo>
                    <a:pt x="308" y="296"/>
                  </a:lnTo>
                  <a:lnTo>
                    <a:pt x="304" y="302"/>
                  </a:lnTo>
                  <a:lnTo>
                    <a:pt x="300" y="310"/>
                  </a:lnTo>
                  <a:lnTo>
                    <a:pt x="292" y="316"/>
                  </a:lnTo>
                  <a:lnTo>
                    <a:pt x="288" y="322"/>
                  </a:lnTo>
                  <a:lnTo>
                    <a:pt x="286" y="330"/>
                  </a:lnTo>
                  <a:lnTo>
                    <a:pt x="280" y="348"/>
                  </a:lnTo>
                  <a:lnTo>
                    <a:pt x="280" y="350"/>
                  </a:lnTo>
                  <a:lnTo>
                    <a:pt x="308" y="366"/>
                  </a:lnTo>
                  <a:lnTo>
                    <a:pt x="336" y="384"/>
                  </a:lnTo>
                  <a:lnTo>
                    <a:pt x="338" y="384"/>
                  </a:lnTo>
                  <a:lnTo>
                    <a:pt x="348" y="372"/>
                  </a:lnTo>
                  <a:lnTo>
                    <a:pt x="350" y="372"/>
                  </a:lnTo>
                  <a:lnTo>
                    <a:pt x="354" y="374"/>
                  </a:lnTo>
                  <a:lnTo>
                    <a:pt x="356" y="376"/>
                  </a:lnTo>
                  <a:lnTo>
                    <a:pt x="356" y="380"/>
                  </a:lnTo>
                  <a:lnTo>
                    <a:pt x="354" y="386"/>
                  </a:lnTo>
                  <a:lnTo>
                    <a:pt x="346" y="400"/>
                  </a:lnTo>
                  <a:lnTo>
                    <a:pt x="342" y="406"/>
                  </a:lnTo>
                  <a:lnTo>
                    <a:pt x="340" y="410"/>
                  </a:lnTo>
                  <a:lnTo>
                    <a:pt x="336" y="412"/>
                  </a:lnTo>
                  <a:lnTo>
                    <a:pt x="330" y="408"/>
                  </a:lnTo>
                  <a:lnTo>
                    <a:pt x="326" y="406"/>
                  </a:lnTo>
                  <a:lnTo>
                    <a:pt x="312" y="404"/>
                  </a:lnTo>
                  <a:lnTo>
                    <a:pt x="294" y="398"/>
                  </a:lnTo>
                  <a:lnTo>
                    <a:pt x="276" y="392"/>
                  </a:lnTo>
                  <a:lnTo>
                    <a:pt x="258" y="384"/>
                  </a:lnTo>
                  <a:lnTo>
                    <a:pt x="238" y="380"/>
                  </a:lnTo>
                  <a:lnTo>
                    <a:pt x="230" y="376"/>
                  </a:lnTo>
                  <a:lnTo>
                    <a:pt x="220" y="372"/>
                  </a:lnTo>
                  <a:lnTo>
                    <a:pt x="214" y="386"/>
                  </a:lnTo>
                  <a:lnTo>
                    <a:pt x="212" y="392"/>
                  </a:lnTo>
                  <a:lnTo>
                    <a:pt x="210" y="400"/>
                  </a:lnTo>
                  <a:lnTo>
                    <a:pt x="208" y="402"/>
                  </a:lnTo>
                  <a:lnTo>
                    <a:pt x="204" y="402"/>
                  </a:lnTo>
                  <a:lnTo>
                    <a:pt x="198" y="406"/>
                  </a:lnTo>
                  <a:lnTo>
                    <a:pt x="182" y="402"/>
                  </a:lnTo>
                  <a:lnTo>
                    <a:pt x="166" y="398"/>
                  </a:lnTo>
                  <a:lnTo>
                    <a:pt x="136" y="388"/>
                  </a:lnTo>
                  <a:lnTo>
                    <a:pt x="130" y="396"/>
                  </a:lnTo>
                  <a:lnTo>
                    <a:pt x="126" y="400"/>
                  </a:lnTo>
                  <a:lnTo>
                    <a:pt x="122" y="404"/>
                  </a:lnTo>
                  <a:lnTo>
                    <a:pt x="118" y="402"/>
                  </a:lnTo>
                  <a:lnTo>
                    <a:pt x="114" y="398"/>
                  </a:lnTo>
                  <a:lnTo>
                    <a:pt x="120" y="380"/>
                  </a:lnTo>
                  <a:lnTo>
                    <a:pt x="128" y="362"/>
                  </a:lnTo>
                  <a:lnTo>
                    <a:pt x="132" y="360"/>
                  </a:lnTo>
                  <a:lnTo>
                    <a:pt x="134" y="360"/>
                  </a:lnTo>
                  <a:lnTo>
                    <a:pt x="142" y="362"/>
                  </a:lnTo>
                  <a:lnTo>
                    <a:pt x="154" y="370"/>
                  </a:lnTo>
                  <a:lnTo>
                    <a:pt x="162" y="372"/>
                  </a:lnTo>
                  <a:lnTo>
                    <a:pt x="170" y="374"/>
                  </a:lnTo>
                  <a:lnTo>
                    <a:pt x="170" y="372"/>
                  </a:lnTo>
                  <a:lnTo>
                    <a:pt x="174" y="336"/>
                  </a:lnTo>
                  <a:lnTo>
                    <a:pt x="172" y="332"/>
                  </a:lnTo>
                  <a:lnTo>
                    <a:pt x="172" y="328"/>
                  </a:lnTo>
                  <a:lnTo>
                    <a:pt x="174" y="324"/>
                  </a:lnTo>
                  <a:lnTo>
                    <a:pt x="174" y="320"/>
                  </a:lnTo>
                  <a:lnTo>
                    <a:pt x="178" y="310"/>
                  </a:lnTo>
                  <a:lnTo>
                    <a:pt x="184" y="298"/>
                  </a:lnTo>
                  <a:lnTo>
                    <a:pt x="154" y="296"/>
                  </a:lnTo>
                  <a:lnTo>
                    <a:pt x="126" y="288"/>
                  </a:lnTo>
                  <a:lnTo>
                    <a:pt x="100" y="280"/>
                  </a:lnTo>
                  <a:lnTo>
                    <a:pt x="74" y="266"/>
                  </a:lnTo>
                  <a:lnTo>
                    <a:pt x="62" y="260"/>
                  </a:lnTo>
                  <a:lnTo>
                    <a:pt x="50" y="252"/>
                  </a:lnTo>
                  <a:lnTo>
                    <a:pt x="26" y="232"/>
                  </a:lnTo>
                  <a:lnTo>
                    <a:pt x="18" y="224"/>
                  </a:lnTo>
                  <a:lnTo>
                    <a:pt x="12" y="214"/>
                  </a:lnTo>
                  <a:lnTo>
                    <a:pt x="8" y="206"/>
                  </a:lnTo>
                  <a:lnTo>
                    <a:pt x="4" y="194"/>
                  </a:lnTo>
                  <a:lnTo>
                    <a:pt x="0" y="174"/>
                  </a:lnTo>
                  <a:lnTo>
                    <a:pt x="0" y="152"/>
                  </a:lnTo>
                  <a:lnTo>
                    <a:pt x="6" y="126"/>
                  </a:lnTo>
                  <a:lnTo>
                    <a:pt x="14" y="100"/>
                  </a:lnTo>
                  <a:lnTo>
                    <a:pt x="28" y="78"/>
                  </a:lnTo>
                  <a:lnTo>
                    <a:pt x="44" y="56"/>
                  </a:lnTo>
                  <a:lnTo>
                    <a:pt x="70" y="36"/>
                  </a:lnTo>
                  <a:lnTo>
                    <a:pt x="84" y="26"/>
                  </a:lnTo>
                  <a:lnTo>
                    <a:pt x="98" y="18"/>
                  </a:lnTo>
                  <a:lnTo>
                    <a:pt x="112" y="12"/>
                  </a:lnTo>
                  <a:lnTo>
                    <a:pt x="128" y="6"/>
                  </a:lnTo>
                  <a:lnTo>
                    <a:pt x="142" y="2"/>
                  </a:lnTo>
                  <a:lnTo>
                    <a:pt x="160" y="0"/>
                  </a:lnTo>
                  <a:lnTo>
                    <a:pt x="184" y="2"/>
                  </a:lnTo>
                  <a:lnTo>
                    <a:pt x="208" y="6"/>
                  </a:lnTo>
                  <a:lnTo>
                    <a:pt x="220" y="10"/>
                  </a:lnTo>
                  <a:lnTo>
                    <a:pt x="232" y="14"/>
                  </a:lnTo>
                  <a:lnTo>
                    <a:pt x="242" y="22"/>
                  </a:lnTo>
                  <a:lnTo>
                    <a:pt x="250" y="3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3" name="Freeform 12"/>
            <p:cNvSpPr>
              <a:spLocks/>
            </p:cNvSpPr>
            <p:nvPr/>
          </p:nvSpPr>
          <p:spPr bwMode="auto">
            <a:xfrm>
              <a:off x="2899" y="516"/>
              <a:ext cx="272" cy="274"/>
            </a:xfrm>
            <a:custGeom>
              <a:avLst/>
              <a:gdLst>
                <a:gd name="T0" fmla="*/ 214 w 272"/>
                <a:gd name="T1" fmla="*/ 38 h 274"/>
                <a:gd name="T2" fmla="*/ 202 w 272"/>
                <a:gd name="T3" fmla="*/ 36 h 274"/>
                <a:gd name="T4" fmla="*/ 176 w 272"/>
                <a:gd name="T5" fmla="*/ 36 h 274"/>
                <a:gd name="T6" fmla="*/ 164 w 272"/>
                <a:gd name="T7" fmla="*/ 40 h 274"/>
                <a:gd name="T8" fmla="*/ 146 w 272"/>
                <a:gd name="T9" fmla="*/ 54 h 274"/>
                <a:gd name="T10" fmla="*/ 140 w 272"/>
                <a:gd name="T11" fmla="*/ 74 h 274"/>
                <a:gd name="T12" fmla="*/ 142 w 272"/>
                <a:gd name="T13" fmla="*/ 84 h 274"/>
                <a:gd name="T14" fmla="*/ 156 w 272"/>
                <a:gd name="T15" fmla="*/ 100 h 274"/>
                <a:gd name="T16" fmla="*/ 164 w 272"/>
                <a:gd name="T17" fmla="*/ 106 h 274"/>
                <a:gd name="T18" fmla="*/ 164 w 272"/>
                <a:gd name="T19" fmla="*/ 110 h 274"/>
                <a:gd name="T20" fmla="*/ 168 w 272"/>
                <a:gd name="T21" fmla="*/ 114 h 274"/>
                <a:gd name="T22" fmla="*/ 182 w 272"/>
                <a:gd name="T23" fmla="*/ 168 h 274"/>
                <a:gd name="T24" fmla="*/ 206 w 272"/>
                <a:gd name="T25" fmla="*/ 220 h 274"/>
                <a:gd name="T26" fmla="*/ 212 w 272"/>
                <a:gd name="T27" fmla="*/ 226 h 274"/>
                <a:gd name="T28" fmla="*/ 228 w 272"/>
                <a:gd name="T29" fmla="*/ 236 h 274"/>
                <a:gd name="T30" fmla="*/ 254 w 272"/>
                <a:gd name="T31" fmla="*/ 242 h 274"/>
                <a:gd name="T32" fmla="*/ 272 w 272"/>
                <a:gd name="T33" fmla="*/ 244 h 274"/>
                <a:gd name="T34" fmla="*/ 256 w 272"/>
                <a:gd name="T35" fmla="*/ 258 h 274"/>
                <a:gd name="T36" fmla="*/ 240 w 272"/>
                <a:gd name="T37" fmla="*/ 266 h 274"/>
                <a:gd name="T38" fmla="*/ 202 w 272"/>
                <a:gd name="T39" fmla="*/ 274 h 274"/>
                <a:gd name="T40" fmla="*/ 166 w 272"/>
                <a:gd name="T41" fmla="*/ 272 h 274"/>
                <a:gd name="T42" fmla="*/ 114 w 272"/>
                <a:gd name="T43" fmla="*/ 264 h 274"/>
                <a:gd name="T44" fmla="*/ 84 w 272"/>
                <a:gd name="T45" fmla="*/ 252 h 274"/>
                <a:gd name="T46" fmla="*/ 68 w 272"/>
                <a:gd name="T47" fmla="*/ 244 h 274"/>
                <a:gd name="T48" fmla="*/ 44 w 272"/>
                <a:gd name="T49" fmla="*/ 230 h 274"/>
                <a:gd name="T50" fmla="*/ 24 w 272"/>
                <a:gd name="T51" fmla="*/ 212 h 274"/>
                <a:gd name="T52" fmla="*/ 8 w 272"/>
                <a:gd name="T53" fmla="*/ 190 h 274"/>
                <a:gd name="T54" fmla="*/ 0 w 272"/>
                <a:gd name="T55" fmla="*/ 164 h 274"/>
                <a:gd name="T56" fmla="*/ 0 w 272"/>
                <a:gd name="T57" fmla="*/ 146 h 274"/>
                <a:gd name="T58" fmla="*/ 6 w 272"/>
                <a:gd name="T59" fmla="*/ 112 h 274"/>
                <a:gd name="T60" fmla="*/ 22 w 272"/>
                <a:gd name="T61" fmla="*/ 80 h 274"/>
                <a:gd name="T62" fmla="*/ 44 w 272"/>
                <a:gd name="T63" fmla="*/ 50 h 274"/>
                <a:gd name="T64" fmla="*/ 58 w 272"/>
                <a:gd name="T65" fmla="*/ 38 h 274"/>
                <a:gd name="T66" fmla="*/ 78 w 272"/>
                <a:gd name="T67" fmla="*/ 24 h 274"/>
                <a:gd name="T68" fmla="*/ 100 w 272"/>
                <a:gd name="T69" fmla="*/ 12 h 274"/>
                <a:gd name="T70" fmla="*/ 140 w 272"/>
                <a:gd name="T71" fmla="*/ 2 h 274"/>
                <a:gd name="T72" fmla="*/ 166 w 272"/>
                <a:gd name="T73" fmla="*/ 0 h 274"/>
                <a:gd name="T74" fmla="*/ 182 w 272"/>
                <a:gd name="T75" fmla="*/ 2 h 274"/>
                <a:gd name="T76" fmla="*/ 208 w 272"/>
                <a:gd name="T77" fmla="*/ 8 h 274"/>
                <a:gd name="T78" fmla="*/ 230 w 272"/>
                <a:gd name="T79" fmla="*/ 24 h 2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4">
                  <a:moveTo>
                    <a:pt x="230" y="24"/>
                  </a:moveTo>
                  <a:lnTo>
                    <a:pt x="214" y="38"/>
                  </a:lnTo>
                  <a:lnTo>
                    <a:pt x="202" y="36"/>
                  </a:lnTo>
                  <a:lnTo>
                    <a:pt x="188" y="34"/>
                  </a:lnTo>
                  <a:lnTo>
                    <a:pt x="176" y="36"/>
                  </a:lnTo>
                  <a:lnTo>
                    <a:pt x="164" y="40"/>
                  </a:lnTo>
                  <a:lnTo>
                    <a:pt x="154" y="46"/>
                  </a:lnTo>
                  <a:lnTo>
                    <a:pt x="146" y="54"/>
                  </a:lnTo>
                  <a:lnTo>
                    <a:pt x="140" y="64"/>
                  </a:lnTo>
                  <a:lnTo>
                    <a:pt x="140" y="74"/>
                  </a:lnTo>
                  <a:lnTo>
                    <a:pt x="142" y="84"/>
                  </a:lnTo>
                  <a:lnTo>
                    <a:pt x="148" y="94"/>
                  </a:lnTo>
                  <a:lnTo>
                    <a:pt x="156" y="100"/>
                  </a:lnTo>
                  <a:lnTo>
                    <a:pt x="164" y="106"/>
                  </a:lnTo>
                  <a:lnTo>
                    <a:pt x="164" y="108"/>
                  </a:lnTo>
                  <a:lnTo>
                    <a:pt x="164" y="110"/>
                  </a:lnTo>
                  <a:lnTo>
                    <a:pt x="168" y="114"/>
                  </a:lnTo>
                  <a:lnTo>
                    <a:pt x="174" y="142"/>
                  </a:lnTo>
                  <a:lnTo>
                    <a:pt x="182" y="168"/>
                  </a:lnTo>
                  <a:lnTo>
                    <a:pt x="192" y="194"/>
                  </a:lnTo>
                  <a:lnTo>
                    <a:pt x="206" y="220"/>
                  </a:lnTo>
                  <a:lnTo>
                    <a:pt x="212" y="226"/>
                  </a:lnTo>
                  <a:lnTo>
                    <a:pt x="220" y="232"/>
                  </a:lnTo>
                  <a:lnTo>
                    <a:pt x="228" y="236"/>
                  </a:lnTo>
                  <a:lnTo>
                    <a:pt x="236" y="238"/>
                  </a:lnTo>
                  <a:lnTo>
                    <a:pt x="254" y="242"/>
                  </a:lnTo>
                  <a:lnTo>
                    <a:pt x="272" y="244"/>
                  </a:lnTo>
                  <a:lnTo>
                    <a:pt x="264" y="252"/>
                  </a:lnTo>
                  <a:lnTo>
                    <a:pt x="256" y="258"/>
                  </a:lnTo>
                  <a:lnTo>
                    <a:pt x="248" y="262"/>
                  </a:lnTo>
                  <a:lnTo>
                    <a:pt x="240" y="266"/>
                  </a:lnTo>
                  <a:lnTo>
                    <a:pt x="220" y="270"/>
                  </a:lnTo>
                  <a:lnTo>
                    <a:pt x="202" y="274"/>
                  </a:lnTo>
                  <a:lnTo>
                    <a:pt x="166" y="272"/>
                  </a:lnTo>
                  <a:lnTo>
                    <a:pt x="132" y="268"/>
                  </a:lnTo>
                  <a:lnTo>
                    <a:pt x="114" y="264"/>
                  </a:lnTo>
                  <a:lnTo>
                    <a:pt x="98" y="260"/>
                  </a:lnTo>
                  <a:lnTo>
                    <a:pt x="84" y="252"/>
                  </a:lnTo>
                  <a:lnTo>
                    <a:pt x="68" y="244"/>
                  </a:lnTo>
                  <a:lnTo>
                    <a:pt x="56" y="238"/>
                  </a:lnTo>
                  <a:lnTo>
                    <a:pt x="44" y="230"/>
                  </a:lnTo>
                  <a:lnTo>
                    <a:pt x="34" y="222"/>
                  </a:lnTo>
                  <a:lnTo>
                    <a:pt x="24" y="212"/>
                  </a:lnTo>
                  <a:lnTo>
                    <a:pt x="16" y="202"/>
                  </a:lnTo>
                  <a:lnTo>
                    <a:pt x="8" y="190"/>
                  </a:lnTo>
                  <a:lnTo>
                    <a:pt x="4" y="178"/>
                  </a:lnTo>
                  <a:lnTo>
                    <a:pt x="0" y="164"/>
                  </a:lnTo>
                  <a:lnTo>
                    <a:pt x="0" y="146"/>
                  </a:lnTo>
                  <a:lnTo>
                    <a:pt x="2" y="128"/>
                  </a:lnTo>
                  <a:lnTo>
                    <a:pt x="6" y="112"/>
                  </a:lnTo>
                  <a:lnTo>
                    <a:pt x="12" y="96"/>
                  </a:lnTo>
                  <a:lnTo>
                    <a:pt x="22" y="80"/>
                  </a:lnTo>
                  <a:lnTo>
                    <a:pt x="32" y="64"/>
                  </a:lnTo>
                  <a:lnTo>
                    <a:pt x="44" y="50"/>
                  </a:lnTo>
                  <a:lnTo>
                    <a:pt x="58" y="38"/>
                  </a:lnTo>
                  <a:lnTo>
                    <a:pt x="68" y="32"/>
                  </a:lnTo>
                  <a:lnTo>
                    <a:pt x="78" y="24"/>
                  </a:lnTo>
                  <a:lnTo>
                    <a:pt x="100" y="12"/>
                  </a:lnTo>
                  <a:lnTo>
                    <a:pt x="126" y="4"/>
                  </a:lnTo>
                  <a:lnTo>
                    <a:pt x="140" y="2"/>
                  </a:lnTo>
                  <a:lnTo>
                    <a:pt x="152" y="0"/>
                  </a:lnTo>
                  <a:lnTo>
                    <a:pt x="166" y="0"/>
                  </a:lnTo>
                  <a:lnTo>
                    <a:pt x="182" y="2"/>
                  </a:lnTo>
                  <a:lnTo>
                    <a:pt x="194" y="4"/>
                  </a:lnTo>
                  <a:lnTo>
                    <a:pt x="208" y="8"/>
                  </a:lnTo>
                  <a:lnTo>
                    <a:pt x="220" y="16"/>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4" name="Freeform 13"/>
            <p:cNvSpPr>
              <a:spLocks/>
            </p:cNvSpPr>
            <p:nvPr/>
          </p:nvSpPr>
          <p:spPr bwMode="auto">
            <a:xfrm>
              <a:off x="3001" y="526"/>
              <a:ext cx="32" cy="46"/>
            </a:xfrm>
            <a:custGeom>
              <a:avLst/>
              <a:gdLst>
                <a:gd name="T0" fmla="*/ 30 w 32"/>
                <a:gd name="T1" fmla="*/ 6 h 46"/>
                <a:gd name="T2" fmla="*/ 30 w 32"/>
                <a:gd name="T3" fmla="*/ 6 h 46"/>
                <a:gd name="T4" fmla="*/ 30 w 32"/>
                <a:gd name="T5" fmla="*/ 10 h 46"/>
                <a:gd name="T6" fmla="*/ 30 w 32"/>
                <a:gd name="T7" fmla="*/ 12 h 46"/>
                <a:gd name="T8" fmla="*/ 28 w 32"/>
                <a:gd name="T9" fmla="*/ 12 h 46"/>
                <a:gd name="T10" fmla="*/ 28 w 32"/>
                <a:gd name="T11" fmla="*/ 12 h 46"/>
                <a:gd name="T12" fmla="*/ 24 w 32"/>
                <a:gd name="T13" fmla="*/ 12 h 46"/>
                <a:gd name="T14" fmla="*/ 20 w 32"/>
                <a:gd name="T15" fmla="*/ 14 h 46"/>
                <a:gd name="T16" fmla="*/ 14 w 32"/>
                <a:gd name="T17" fmla="*/ 22 h 46"/>
                <a:gd name="T18" fmla="*/ 14 w 32"/>
                <a:gd name="T19" fmla="*/ 22 h 46"/>
                <a:gd name="T20" fmla="*/ 12 w 32"/>
                <a:gd name="T21" fmla="*/ 26 h 46"/>
                <a:gd name="T22" fmla="*/ 10 w 32"/>
                <a:gd name="T23" fmla="*/ 28 h 46"/>
                <a:gd name="T24" fmla="*/ 10 w 32"/>
                <a:gd name="T25" fmla="*/ 30 h 46"/>
                <a:gd name="T26" fmla="*/ 10 w 32"/>
                <a:gd name="T27" fmla="*/ 30 h 46"/>
                <a:gd name="T28" fmla="*/ 12 w 32"/>
                <a:gd name="T29" fmla="*/ 32 h 46"/>
                <a:gd name="T30" fmla="*/ 14 w 32"/>
                <a:gd name="T31" fmla="*/ 34 h 46"/>
                <a:gd name="T32" fmla="*/ 14 w 32"/>
                <a:gd name="T33" fmla="*/ 34 h 46"/>
                <a:gd name="T34" fmla="*/ 16 w 32"/>
                <a:gd name="T35" fmla="*/ 32 h 46"/>
                <a:gd name="T36" fmla="*/ 18 w 32"/>
                <a:gd name="T37" fmla="*/ 30 h 46"/>
                <a:gd name="T38" fmla="*/ 22 w 32"/>
                <a:gd name="T39" fmla="*/ 28 h 46"/>
                <a:gd name="T40" fmla="*/ 22 w 32"/>
                <a:gd name="T41" fmla="*/ 28 h 46"/>
                <a:gd name="T42" fmla="*/ 26 w 32"/>
                <a:gd name="T43" fmla="*/ 28 h 46"/>
                <a:gd name="T44" fmla="*/ 28 w 32"/>
                <a:gd name="T45" fmla="*/ 28 h 46"/>
                <a:gd name="T46" fmla="*/ 28 w 32"/>
                <a:gd name="T47" fmla="*/ 30 h 46"/>
                <a:gd name="T48" fmla="*/ 28 w 32"/>
                <a:gd name="T49" fmla="*/ 30 h 46"/>
                <a:gd name="T50" fmla="*/ 32 w 32"/>
                <a:gd name="T51" fmla="*/ 36 h 46"/>
                <a:gd name="T52" fmla="*/ 30 w 32"/>
                <a:gd name="T53" fmla="*/ 42 h 46"/>
                <a:gd name="T54" fmla="*/ 30 w 32"/>
                <a:gd name="T55" fmla="*/ 42 h 46"/>
                <a:gd name="T56" fmla="*/ 20 w 32"/>
                <a:gd name="T57" fmla="*/ 46 h 46"/>
                <a:gd name="T58" fmla="*/ 14 w 32"/>
                <a:gd name="T59" fmla="*/ 46 h 46"/>
                <a:gd name="T60" fmla="*/ 10 w 32"/>
                <a:gd name="T61" fmla="*/ 44 h 46"/>
                <a:gd name="T62" fmla="*/ 10 w 32"/>
                <a:gd name="T63" fmla="*/ 44 h 46"/>
                <a:gd name="T64" fmla="*/ 2 w 32"/>
                <a:gd name="T65" fmla="*/ 38 h 46"/>
                <a:gd name="T66" fmla="*/ 0 w 32"/>
                <a:gd name="T67" fmla="*/ 34 h 46"/>
                <a:gd name="T68" fmla="*/ 0 w 32"/>
                <a:gd name="T69" fmla="*/ 30 h 46"/>
                <a:gd name="T70" fmla="*/ 0 w 32"/>
                <a:gd name="T71" fmla="*/ 30 h 46"/>
                <a:gd name="T72" fmla="*/ 2 w 32"/>
                <a:gd name="T73" fmla="*/ 20 h 46"/>
                <a:gd name="T74" fmla="*/ 6 w 32"/>
                <a:gd name="T75" fmla="*/ 12 h 46"/>
                <a:gd name="T76" fmla="*/ 12 w 32"/>
                <a:gd name="T77" fmla="*/ 6 h 46"/>
                <a:gd name="T78" fmla="*/ 20 w 32"/>
                <a:gd name="T79" fmla="*/ 0 h 46"/>
                <a:gd name="T80" fmla="*/ 20 w 32"/>
                <a:gd name="T81" fmla="*/ 0 h 46"/>
                <a:gd name="T82" fmla="*/ 26 w 32"/>
                <a:gd name="T83" fmla="*/ 2 h 46"/>
                <a:gd name="T84" fmla="*/ 30 w 32"/>
                <a:gd name="T85" fmla="*/ 6 h 46"/>
                <a:gd name="T86" fmla="*/ 30 w 32"/>
                <a:gd name="T87" fmla="*/ 6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6"/>
                  </a:moveTo>
                  <a:lnTo>
                    <a:pt x="30" y="6"/>
                  </a:lnTo>
                  <a:lnTo>
                    <a:pt x="30" y="10"/>
                  </a:lnTo>
                  <a:lnTo>
                    <a:pt x="30" y="12"/>
                  </a:lnTo>
                  <a:lnTo>
                    <a:pt x="28" y="12"/>
                  </a:lnTo>
                  <a:lnTo>
                    <a:pt x="24" y="12"/>
                  </a:lnTo>
                  <a:lnTo>
                    <a:pt x="20" y="14"/>
                  </a:lnTo>
                  <a:lnTo>
                    <a:pt x="14" y="22"/>
                  </a:lnTo>
                  <a:lnTo>
                    <a:pt x="12" y="26"/>
                  </a:lnTo>
                  <a:lnTo>
                    <a:pt x="10" y="28"/>
                  </a:lnTo>
                  <a:lnTo>
                    <a:pt x="10" y="30"/>
                  </a:lnTo>
                  <a:lnTo>
                    <a:pt x="12" y="32"/>
                  </a:lnTo>
                  <a:lnTo>
                    <a:pt x="14" y="34"/>
                  </a:lnTo>
                  <a:lnTo>
                    <a:pt x="16" y="32"/>
                  </a:lnTo>
                  <a:lnTo>
                    <a:pt x="18" y="30"/>
                  </a:lnTo>
                  <a:lnTo>
                    <a:pt x="22" y="28"/>
                  </a:lnTo>
                  <a:lnTo>
                    <a:pt x="26" y="28"/>
                  </a:lnTo>
                  <a:lnTo>
                    <a:pt x="28" y="28"/>
                  </a:lnTo>
                  <a:lnTo>
                    <a:pt x="28" y="30"/>
                  </a:lnTo>
                  <a:lnTo>
                    <a:pt x="32" y="36"/>
                  </a:lnTo>
                  <a:lnTo>
                    <a:pt x="30" y="42"/>
                  </a:lnTo>
                  <a:lnTo>
                    <a:pt x="20" y="46"/>
                  </a:lnTo>
                  <a:lnTo>
                    <a:pt x="14" y="46"/>
                  </a:lnTo>
                  <a:lnTo>
                    <a:pt x="10" y="44"/>
                  </a:lnTo>
                  <a:lnTo>
                    <a:pt x="2" y="38"/>
                  </a:lnTo>
                  <a:lnTo>
                    <a:pt x="0" y="34"/>
                  </a:lnTo>
                  <a:lnTo>
                    <a:pt x="0" y="30"/>
                  </a:lnTo>
                  <a:lnTo>
                    <a:pt x="2" y="20"/>
                  </a:lnTo>
                  <a:lnTo>
                    <a:pt x="6" y="12"/>
                  </a:lnTo>
                  <a:lnTo>
                    <a:pt x="12" y="6"/>
                  </a:lnTo>
                  <a:lnTo>
                    <a:pt x="20" y="0"/>
                  </a:lnTo>
                  <a:lnTo>
                    <a:pt x="26" y="2"/>
                  </a:lnTo>
                  <a:lnTo>
                    <a:pt x="30" y="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5" name="Freeform 14"/>
            <p:cNvSpPr>
              <a:spLocks/>
            </p:cNvSpPr>
            <p:nvPr/>
          </p:nvSpPr>
          <p:spPr bwMode="auto">
            <a:xfrm>
              <a:off x="3049" y="534"/>
              <a:ext cx="154" cy="82"/>
            </a:xfrm>
            <a:custGeom>
              <a:avLst/>
              <a:gdLst>
                <a:gd name="T0" fmla="*/ 152 w 154"/>
                <a:gd name="T1" fmla="*/ 18 h 82"/>
                <a:gd name="T2" fmla="*/ 152 w 154"/>
                <a:gd name="T3" fmla="*/ 18 h 82"/>
                <a:gd name="T4" fmla="*/ 154 w 154"/>
                <a:gd name="T5" fmla="*/ 26 h 82"/>
                <a:gd name="T6" fmla="*/ 154 w 154"/>
                <a:gd name="T7" fmla="*/ 30 h 82"/>
                <a:gd name="T8" fmla="*/ 154 w 154"/>
                <a:gd name="T9" fmla="*/ 34 h 82"/>
                <a:gd name="T10" fmla="*/ 154 w 154"/>
                <a:gd name="T11" fmla="*/ 34 h 82"/>
                <a:gd name="T12" fmla="*/ 112 w 154"/>
                <a:gd name="T13" fmla="*/ 52 h 82"/>
                <a:gd name="T14" fmla="*/ 68 w 154"/>
                <a:gd name="T15" fmla="*/ 68 h 82"/>
                <a:gd name="T16" fmla="*/ 68 w 154"/>
                <a:gd name="T17" fmla="*/ 68 h 82"/>
                <a:gd name="T18" fmla="*/ 58 w 154"/>
                <a:gd name="T19" fmla="*/ 72 h 82"/>
                <a:gd name="T20" fmla="*/ 48 w 154"/>
                <a:gd name="T21" fmla="*/ 76 h 82"/>
                <a:gd name="T22" fmla="*/ 38 w 154"/>
                <a:gd name="T23" fmla="*/ 78 h 82"/>
                <a:gd name="T24" fmla="*/ 28 w 154"/>
                <a:gd name="T25" fmla="*/ 82 h 82"/>
                <a:gd name="T26" fmla="*/ 28 w 154"/>
                <a:gd name="T27" fmla="*/ 82 h 82"/>
                <a:gd name="T28" fmla="*/ 20 w 154"/>
                <a:gd name="T29" fmla="*/ 80 h 82"/>
                <a:gd name="T30" fmla="*/ 12 w 154"/>
                <a:gd name="T31" fmla="*/ 76 h 82"/>
                <a:gd name="T32" fmla="*/ 6 w 154"/>
                <a:gd name="T33" fmla="*/ 70 h 82"/>
                <a:gd name="T34" fmla="*/ 2 w 154"/>
                <a:gd name="T35" fmla="*/ 64 h 82"/>
                <a:gd name="T36" fmla="*/ 2 w 154"/>
                <a:gd name="T37" fmla="*/ 64 h 82"/>
                <a:gd name="T38" fmla="*/ 0 w 154"/>
                <a:gd name="T39" fmla="*/ 54 h 82"/>
                <a:gd name="T40" fmla="*/ 2 w 154"/>
                <a:gd name="T41" fmla="*/ 44 h 82"/>
                <a:gd name="T42" fmla="*/ 2 w 154"/>
                <a:gd name="T43" fmla="*/ 44 h 82"/>
                <a:gd name="T44" fmla="*/ 10 w 154"/>
                <a:gd name="T45" fmla="*/ 36 h 82"/>
                <a:gd name="T46" fmla="*/ 18 w 154"/>
                <a:gd name="T47" fmla="*/ 30 h 82"/>
                <a:gd name="T48" fmla="*/ 28 w 154"/>
                <a:gd name="T49" fmla="*/ 26 h 82"/>
                <a:gd name="T50" fmla="*/ 38 w 154"/>
                <a:gd name="T51" fmla="*/ 24 h 82"/>
                <a:gd name="T52" fmla="*/ 38 w 154"/>
                <a:gd name="T53" fmla="*/ 24 h 82"/>
                <a:gd name="T54" fmla="*/ 54 w 154"/>
                <a:gd name="T55" fmla="*/ 28 h 82"/>
                <a:gd name="T56" fmla="*/ 62 w 154"/>
                <a:gd name="T57" fmla="*/ 30 h 82"/>
                <a:gd name="T58" fmla="*/ 70 w 154"/>
                <a:gd name="T59" fmla="*/ 30 h 82"/>
                <a:gd name="T60" fmla="*/ 70 w 154"/>
                <a:gd name="T61" fmla="*/ 30 h 82"/>
                <a:gd name="T62" fmla="*/ 84 w 154"/>
                <a:gd name="T63" fmla="*/ 16 h 82"/>
                <a:gd name="T64" fmla="*/ 92 w 154"/>
                <a:gd name="T65" fmla="*/ 10 h 82"/>
                <a:gd name="T66" fmla="*/ 100 w 154"/>
                <a:gd name="T67" fmla="*/ 6 h 82"/>
                <a:gd name="T68" fmla="*/ 100 w 154"/>
                <a:gd name="T69" fmla="*/ 6 h 82"/>
                <a:gd name="T70" fmla="*/ 112 w 154"/>
                <a:gd name="T71" fmla="*/ 2 h 82"/>
                <a:gd name="T72" fmla="*/ 124 w 154"/>
                <a:gd name="T73" fmla="*/ 0 h 82"/>
                <a:gd name="T74" fmla="*/ 134 w 154"/>
                <a:gd name="T75" fmla="*/ 2 h 82"/>
                <a:gd name="T76" fmla="*/ 140 w 154"/>
                <a:gd name="T77" fmla="*/ 6 h 82"/>
                <a:gd name="T78" fmla="*/ 144 w 154"/>
                <a:gd name="T79" fmla="*/ 10 h 82"/>
                <a:gd name="T80" fmla="*/ 152 w 154"/>
                <a:gd name="T81" fmla="*/ 18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2">
                  <a:moveTo>
                    <a:pt x="152" y="18"/>
                  </a:moveTo>
                  <a:lnTo>
                    <a:pt x="152" y="18"/>
                  </a:lnTo>
                  <a:lnTo>
                    <a:pt x="154" y="26"/>
                  </a:lnTo>
                  <a:lnTo>
                    <a:pt x="154" y="30"/>
                  </a:lnTo>
                  <a:lnTo>
                    <a:pt x="154" y="34"/>
                  </a:lnTo>
                  <a:lnTo>
                    <a:pt x="112" y="52"/>
                  </a:lnTo>
                  <a:lnTo>
                    <a:pt x="68" y="68"/>
                  </a:lnTo>
                  <a:lnTo>
                    <a:pt x="58" y="72"/>
                  </a:lnTo>
                  <a:lnTo>
                    <a:pt x="48" y="76"/>
                  </a:lnTo>
                  <a:lnTo>
                    <a:pt x="38" y="78"/>
                  </a:lnTo>
                  <a:lnTo>
                    <a:pt x="28" y="82"/>
                  </a:lnTo>
                  <a:lnTo>
                    <a:pt x="20" y="80"/>
                  </a:lnTo>
                  <a:lnTo>
                    <a:pt x="12" y="76"/>
                  </a:lnTo>
                  <a:lnTo>
                    <a:pt x="6" y="70"/>
                  </a:lnTo>
                  <a:lnTo>
                    <a:pt x="2" y="64"/>
                  </a:lnTo>
                  <a:lnTo>
                    <a:pt x="0" y="54"/>
                  </a:lnTo>
                  <a:lnTo>
                    <a:pt x="2" y="44"/>
                  </a:lnTo>
                  <a:lnTo>
                    <a:pt x="10" y="36"/>
                  </a:lnTo>
                  <a:lnTo>
                    <a:pt x="18" y="30"/>
                  </a:lnTo>
                  <a:lnTo>
                    <a:pt x="28" y="26"/>
                  </a:lnTo>
                  <a:lnTo>
                    <a:pt x="38" y="24"/>
                  </a:lnTo>
                  <a:lnTo>
                    <a:pt x="54" y="28"/>
                  </a:lnTo>
                  <a:lnTo>
                    <a:pt x="62" y="30"/>
                  </a:lnTo>
                  <a:lnTo>
                    <a:pt x="70" y="30"/>
                  </a:lnTo>
                  <a:lnTo>
                    <a:pt x="84" y="16"/>
                  </a:lnTo>
                  <a:lnTo>
                    <a:pt x="92" y="10"/>
                  </a:lnTo>
                  <a:lnTo>
                    <a:pt x="100" y="6"/>
                  </a:lnTo>
                  <a:lnTo>
                    <a:pt x="112" y="2"/>
                  </a:lnTo>
                  <a:lnTo>
                    <a:pt x="124" y="0"/>
                  </a:lnTo>
                  <a:lnTo>
                    <a:pt x="134" y="2"/>
                  </a:lnTo>
                  <a:lnTo>
                    <a:pt x="140" y="6"/>
                  </a:lnTo>
                  <a:lnTo>
                    <a:pt x="144" y="10"/>
                  </a:lnTo>
                  <a:lnTo>
                    <a:pt x="152" y="18"/>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6" name="Freeform 15"/>
            <p:cNvSpPr>
              <a:spLocks/>
            </p:cNvSpPr>
            <p:nvPr/>
          </p:nvSpPr>
          <p:spPr bwMode="auto">
            <a:xfrm>
              <a:off x="2927" y="570"/>
              <a:ext cx="80" cy="166"/>
            </a:xfrm>
            <a:custGeom>
              <a:avLst/>
              <a:gdLst>
                <a:gd name="T0" fmla="*/ 72 w 80"/>
                <a:gd name="T1" fmla="*/ 24 h 166"/>
                <a:gd name="T2" fmla="*/ 70 w 80"/>
                <a:gd name="T3" fmla="*/ 44 h 166"/>
                <a:gd name="T4" fmla="*/ 62 w 80"/>
                <a:gd name="T5" fmla="*/ 50 h 166"/>
                <a:gd name="T6" fmla="*/ 58 w 80"/>
                <a:gd name="T7" fmla="*/ 66 h 166"/>
                <a:gd name="T8" fmla="*/ 62 w 80"/>
                <a:gd name="T9" fmla="*/ 80 h 166"/>
                <a:gd name="T10" fmla="*/ 60 w 80"/>
                <a:gd name="T11" fmla="*/ 96 h 166"/>
                <a:gd name="T12" fmla="*/ 80 w 80"/>
                <a:gd name="T13" fmla="*/ 116 h 166"/>
                <a:gd name="T14" fmla="*/ 78 w 80"/>
                <a:gd name="T15" fmla="*/ 144 h 166"/>
                <a:gd name="T16" fmla="*/ 60 w 80"/>
                <a:gd name="T17" fmla="*/ 162 h 166"/>
                <a:gd name="T18" fmla="*/ 38 w 80"/>
                <a:gd name="T19" fmla="*/ 166 h 166"/>
                <a:gd name="T20" fmla="*/ 28 w 80"/>
                <a:gd name="T21" fmla="*/ 160 h 166"/>
                <a:gd name="T22" fmla="*/ 22 w 80"/>
                <a:gd name="T23" fmla="*/ 144 h 166"/>
                <a:gd name="T24" fmla="*/ 26 w 80"/>
                <a:gd name="T25" fmla="*/ 136 h 166"/>
                <a:gd name="T26" fmla="*/ 40 w 80"/>
                <a:gd name="T27" fmla="*/ 132 h 166"/>
                <a:gd name="T28" fmla="*/ 48 w 80"/>
                <a:gd name="T29" fmla="*/ 138 h 166"/>
                <a:gd name="T30" fmla="*/ 48 w 80"/>
                <a:gd name="T31" fmla="*/ 142 h 166"/>
                <a:gd name="T32" fmla="*/ 36 w 80"/>
                <a:gd name="T33" fmla="*/ 146 h 166"/>
                <a:gd name="T34" fmla="*/ 36 w 80"/>
                <a:gd name="T35" fmla="*/ 152 h 166"/>
                <a:gd name="T36" fmla="*/ 52 w 80"/>
                <a:gd name="T37" fmla="*/ 152 h 166"/>
                <a:gd name="T38" fmla="*/ 70 w 80"/>
                <a:gd name="T39" fmla="*/ 130 h 166"/>
                <a:gd name="T40" fmla="*/ 70 w 80"/>
                <a:gd name="T41" fmla="*/ 122 h 166"/>
                <a:gd name="T42" fmla="*/ 62 w 80"/>
                <a:gd name="T43" fmla="*/ 108 h 166"/>
                <a:gd name="T44" fmla="*/ 46 w 80"/>
                <a:gd name="T45" fmla="*/ 112 h 166"/>
                <a:gd name="T46" fmla="*/ 18 w 80"/>
                <a:gd name="T47" fmla="*/ 116 h 166"/>
                <a:gd name="T48" fmla="*/ 4 w 80"/>
                <a:gd name="T49" fmla="*/ 106 h 166"/>
                <a:gd name="T50" fmla="*/ 6 w 80"/>
                <a:gd name="T51" fmla="*/ 86 h 166"/>
                <a:gd name="T52" fmla="*/ 16 w 80"/>
                <a:gd name="T53" fmla="*/ 78 h 166"/>
                <a:gd name="T54" fmla="*/ 32 w 80"/>
                <a:gd name="T55" fmla="*/ 76 h 166"/>
                <a:gd name="T56" fmla="*/ 36 w 80"/>
                <a:gd name="T57" fmla="*/ 98 h 166"/>
                <a:gd name="T58" fmla="*/ 32 w 80"/>
                <a:gd name="T59" fmla="*/ 100 h 166"/>
                <a:gd name="T60" fmla="*/ 24 w 80"/>
                <a:gd name="T61" fmla="*/ 92 h 166"/>
                <a:gd name="T62" fmla="*/ 24 w 80"/>
                <a:gd name="T63" fmla="*/ 88 h 166"/>
                <a:gd name="T64" fmla="*/ 16 w 80"/>
                <a:gd name="T65" fmla="*/ 92 h 166"/>
                <a:gd name="T66" fmla="*/ 14 w 80"/>
                <a:gd name="T67" fmla="*/ 100 h 166"/>
                <a:gd name="T68" fmla="*/ 34 w 80"/>
                <a:gd name="T69" fmla="*/ 104 h 166"/>
                <a:gd name="T70" fmla="*/ 46 w 80"/>
                <a:gd name="T71" fmla="*/ 96 h 166"/>
                <a:gd name="T72" fmla="*/ 52 w 80"/>
                <a:gd name="T73" fmla="*/ 84 h 166"/>
                <a:gd name="T74" fmla="*/ 44 w 80"/>
                <a:gd name="T75" fmla="*/ 66 h 166"/>
                <a:gd name="T76" fmla="*/ 32 w 80"/>
                <a:gd name="T77" fmla="*/ 60 h 166"/>
                <a:gd name="T78" fmla="*/ 12 w 80"/>
                <a:gd name="T79" fmla="*/ 68 h 166"/>
                <a:gd name="T80" fmla="*/ 8 w 80"/>
                <a:gd name="T81" fmla="*/ 74 h 166"/>
                <a:gd name="T82" fmla="*/ 2 w 80"/>
                <a:gd name="T83" fmla="*/ 68 h 166"/>
                <a:gd name="T84" fmla="*/ 6 w 80"/>
                <a:gd name="T85" fmla="*/ 60 h 166"/>
                <a:gd name="T86" fmla="*/ 28 w 80"/>
                <a:gd name="T87" fmla="*/ 48 h 166"/>
                <a:gd name="T88" fmla="*/ 36 w 80"/>
                <a:gd name="T89" fmla="*/ 48 h 166"/>
                <a:gd name="T90" fmla="*/ 42 w 80"/>
                <a:gd name="T91" fmla="*/ 46 h 166"/>
                <a:gd name="T92" fmla="*/ 60 w 80"/>
                <a:gd name="T93" fmla="*/ 38 h 166"/>
                <a:gd name="T94" fmla="*/ 62 w 80"/>
                <a:gd name="T95" fmla="*/ 24 h 166"/>
                <a:gd name="T96" fmla="*/ 54 w 80"/>
                <a:gd name="T97" fmla="*/ 14 h 166"/>
                <a:gd name="T98" fmla="*/ 42 w 80"/>
                <a:gd name="T99" fmla="*/ 14 h 166"/>
                <a:gd name="T100" fmla="*/ 36 w 80"/>
                <a:gd name="T101" fmla="*/ 22 h 166"/>
                <a:gd name="T102" fmla="*/ 42 w 80"/>
                <a:gd name="T103" fmla="*/ 22 h 166"/>
                <a:gd name="T104" fmla="*/ 46 w 80"/>
                <a:gd name="T105" fmla="*/ 32 h 166"/>
                <a:gd name="T106" fmla="*/ 38 w 80"/>
                <a:gd name="T107" fmla="*/ 36 h 166"/>
                <a:gd name="T108" fmla="*/ 28 w 80"/>
                <a:gd name="T109" fmla="*/ 32 h 166"/>
                <a:gd name="T110" fmla="*/ 24 w 80"/>
                <a:gd name="T111" fmla="*/ 26 h 166"/>
                <a:gd name="T112" fmla="*/ 38 w 80"/>
                <a:gd name="T113" fmla="*/ 2 h 166"/>
                <a:gd name="T114" fmla="*/ 58 w 80"/>
                <a:gd name="T115" fmla="*/ 4 h 166"/>
                <a:gd name="T116" fmla="*/ 70 w 80"/>
                <a:gd name="T117" fmla="*/ 18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 h="166">
                  <a:moveTo>
                    <a:pt x="70" y="18"/>
                  </a:moveTo>
                  <a:lnTo>
                    <a:pt x="70" y="18"/>
                  </a:lnTo>
                  <a:lnTo>
                    <a:pt x="72" y="24"/>
                  </a:lnTo>
                  <a:lnTo>
                    <a:pt x="72" y="30"/>
                  </a:lnTo>
                  <a:lnTo>
                    <a:pt x="72" y="38"/>
                  </a:lnTo>
                  <a:lnTo>
                    <a:pt x="70" y="44"/>
                  </a:lnTo>
                  <a:lnTo>
                    <a:pt x="66" y="48"/>
                  </a:lnTo>
                  <a:lnTo>
                    <a:pt x="62" y="50"/>
                  </a:lnTo>
                  <a:lnTo>
                    <a:pt x="52" y="56"/>
                  </a:lnTo>
                  <a:lnTo>
                    <a:pt x="58" y="66"/>
                  </a:lnTo>
                  <a:lnTo>
                    <a:pt x="62" y="74"/>
                  </a:lnTo>
                  <a:lnTo>
                    <a:pt x="62" y="80"/>
                  </a:lnTo>
                  <a:lnTo>
                    <a:pt x="62" y="86"/>
                  </a:lnTo>
                  <a:lnTo>
                    <a:pt x="60" y="96"/>
                  </a:lnTo>
                  <a:lnTo>
                    <a:pt x="74" y="104"/>
                  </a:lnTo>
                  <a:lnTo>
                    <a:pt x="78" y="110"/>
                  </a:lnTo>
                  <a:lnTo>
                    <a:pt x="80" y="116"/>
                  </a:lnTo>
                  <a:lnTo>
                    <a:pt x="80" y="130"/>
                  </a:lnTo>
                  <a:lnTo>
                    <a:pt x="78" y="144"/>
                  </a:lnTo>
                  <a:lnTo>
                    <a:pt x="70" y="154"/>
                  </a:lnTo>
                  <a:lnTo>
                    <a:pt x="60" y="162"/>
                  </a:lnTo>
                  <a:lnTo>
                    <a:pt x="54" y="166"/>
                  </a:lnTo>
                  <a:lnTo>
                    <a:pt x="46" y="166"/>
                  </a:lnTo>
                  <a:lnTo>
                    <a:pt x="38" y="166"/>
                  </a:lnTo>
                  <a:lnTo>
                    <a:pt x="32" y="162"/>
                  </a:lnTo>
                  <a:lnTo>
                    <a:pt x="28" y="160"/>
                  </a:lnTo>
                  <a:lnTo>
                    <a:pt x="24" y="154"/>
                  </a:lnTo>
                  <a:lnTo>
                    <a:pt x="22" y="150"/>
                  </a:lnTo>
                  <a:lnTo>
                    <a:pt x="22" y="144"/>
                  </a:lnTo>
                  <a:lnTo>
                    <a:pt x="22" y="140"/>
                  </a:lnTo>
                  <a:lnTo>
                    <a:pt x="26" y="136"/>
                  </a:lnTo>
                  <a:lnTo>
                    <a:pt x="36" y="132"/>
                  </a:lnTo>
                  <a:lnTo>
                    <a:pt x="40" y="132"/>
                  </a:lnTo>
                  <a:lnTo>
                    <a:pt x="46" y="134"/>
                  </a:lnTo>
                  <a:lnTo>
                    <a:pt x="48" y="138"/>
                  </a:lnTo>
                  <a:lnTo>
                    <a:pt x="50" y="140"/>
                  </a:lnTo>
                  <a:lnTo>
                    <a:pt x="48" y="142"/>
                  </a:lnTo>
                  <a:lnTo>
                    <a:pt x="44" y="144"/>
                  </a:lnTo>
                  <a:lnTo>
                    <a:pt x="40" y="144"/>
                  </a:lnTo>
                  <a:lnTo>
                    <a:pt x="36" y="146"/>
                  </a:lnTo>
                  <a:lnTo>
                    <a:pt x="32" y="150"/>
                  </a:lnTo>
                  <a:lnTo>
                    <a:pt x="36" y="152"/>
                  </a:lnTo>
                  <a:lnTo>
                    <a:pt x="42" y="154"/>
                  </a:lnTo>
                  <a:lnTo>
                    <a:pt x="52" y="152"/>
                  </a:lnTo>
                  <a:lnTo>
                    <a:pt x="58" y="150"/>
                  </a:lnTo>
                  <a:lnTo>
                    <a:pt x="64" y="144"/>
                  </a:lnTo>
                  <a:lnTo>
                    <a:pt x="70" y="130"/>
                  </a:lnTo>
                  <a:lnTo>
                    <a:pt x="70" y="126"/>
                  </a:lnTo>
                  <a:lnTo>
                    <a:pt x="70" y="122"/>
                  </a:lnTo>
                  <a:lnTo>
                    <a:pt x="68" y="114"/>
                  </a:lnTo>
                  <a:lnTo>
                    <a:pt x="62" y="108"/>
                  </a:lnTo>
                  <a:lnTo>
                    <a:pt x="54" y="104"/>
                  </a:lnTo>
                  <a:lnTo>
                    <a:pt x="46" y="112"/>
                  </a:lnTo>
                  <a:lnTo>
                    <a:pt x="38" y="116"/>
                  </a:lnTo>
                  <a:lnTo>
                    <a:pt x="28" y="116"/>
                  </a:lnTo>
                  <a:lnTo>
                    <a:pt x="18" y="116"/>
                  </a:lnTo>
                  <a:lnTo>
                    <a:pt x="8" y="110"/>
                  </a:lnTo>
                  <a:lnTo>
                    <a:pt x="4" y="106"/>
                  </a:lnTo>
                  <a:lnTo>
                    <a:pt x="2" y="100"/>
                  </a:lnTo>
                  <a:lnTo>
                    <a:pt x="6" y="86"/>
                  </a:lnTo>
                  <a:lnTo>
                    <a:pt x="10" y="82"/>
                  </a:lnTo>
                  <a:lnTo>
                    <a:pt x="16" y="78"/>
                  </a:lnTo>
                  <a:lnTo>
                    <a:pt x="24" y="76"/>
                  </a:lnTo>
                  <a:lnTo>
                    <a:pt x="32" y="76"/>
                  </a:lnTo>
                  <a:lnTo>
                    <a:pt x="36" y="82"/>
                  </a:lnTo>
                  <a:lnTo>
                    <a:pt x="36" y="86"/>
                  </a:lnTo>
                  <a:lnTo>
                    <a:pt x="36" y="98"/>
                  </a:lnTo>
                  <a:lnTo>
                    <a:pt x="34" y="100"/>
                  </a:lnTo>
                  <a:lnTo>
                    <a:pt x="32" y="100"/>
                  </a:lnTo>
                  <a:lnTo>
                    <a:pt x="28" y="98"/>
                  </a:lnTo>
                  <a:lnTo>
                    <a:pt x="24" y="92"/>
                  </a:lnTo>
                  <a:lnTo>
                    <a:pt x="24" y="90"/>
                  </a:lnTo>
                  <a:lnTo>
                    <a:pt x="24" y="88"/>
                  </a:lnTo>
                  <a:lnTo>
                    <a:pt x="20" y="88"/>
                  </a:lnTo>
                  <a:lnTo>
                    <a:pt x="16" y="92"/>
                  </a:lnTo>
                  <a:lnTo>
                    <a:pt x="14" y="96"/>
                  </a:lnTo>
                  <a:lnTo>
                    <a:pt x="14" y="100"/>
                  </a:lnTo>
                  <a:lnTo>
                    <a:pt x="18" y="104"/>
                  </a:lnTo>
                  <a:lnTo>
                    <a:pt x="22" y="106"/>
                  </a:lnTo>
                  <a:lnTo>
                    <a:pt x="34" y="104"/>
                  </a:lnTo>
                  <a:lnTo>
                    <a:pt x="40" y="102"/>
                  </a:lnTo>
                  <a:lnTo>
                    <a:pt x="46" y="96"/>
                  </a:lnTo>
                  <a:lnTo>
                    <a:pt x="50" y="92"/>
                  </a:lnTo>
                  <a:lnTo>
                    <a:pt x="52" y="84"/>
                  </a:lnTo>
                  <a:lnTo>
                    <a:pt x="50" y="78"/>
                  </a:lnTo>
                  <a:lnTo>
                    <a:pt x="48" y="70"/>
                  </a:lnTo>
                  <a:lnTo>
                    <a:pt x="44" y="66"/>
                  </a:lnTo>
                  <a:lnTo>
                    <a:pt x="38" y="62"/>
                  </a:lnTo>
                  <a:lnTo>
                    <a:pt x="32" y="60"/>
                  </a:lnTo>
                  <a:lnTo>
                    <a:pt x="24" y="60"/>
                  </a:lnTo>
                  <a:lnTo>
                    <a:pt x="18" y="64"/>
                  </a:lnTo>
                  <a:lnTo>
                    <a:pt x="12" y="68"/>
                  </a:lnTo>
                  <a:lnTo>
                    <a:pt x="10" y="72"/>
                  </a:lnTo>
                  <a:lnTo>
                    <a:pt x="8" y="74"/>
                  </a:lnTo>
                  <a:lnTo>
                    <a:pt x="4" y="70"/>
                  </a:lnTo>
                  <a:lnTo>
                    <a:pt x="2" y="68"/>
                  </a:lnTo>
                  <a:lnTo>
                    <a:pt x="0" y="66"/>
                  </a:lnTo>
                  <a:lnTo>
                    <a:pt x="6" y="60"/>
                  </a:lnTo>
                  <a:lnTo>
                    <a:pt x="12" y="54"/>
                  </a:lnTo>
                  <a:lnTo>
                    <a:pt x="20" y="50"/>
                  </a:lnTo>
                  <a:lnTo>
                    <a:pt x="28" y="48"/>
                  </a:lnTo>
                  <a:lnTo>
                    <a:pt x="32" y="48"/>
                  </a:lnTo>
                  <a:lnTo>
                    <a:pt x="36" y="48"/>
                  </a:lnTo>
                  <a:lnTo>
                    <a:pt x="40" y="48"/>
                  </a:lnTo>
                  <a:lnTo>
                    <a:pt x="42" y="46"/>
                  </a:lnTo>
                  <a:lnTo>
                    <a:pt x="48" y="44"/>
                  </a:lnTo>
                  <a:lnTo>
                    <a:pt x="54" y="42"/>
                  </a:lnTo>
                  <a:lnTo>
                    <a:pt x="60" y="38"/>
                  </a:lnTo>
                  <a:lnTo>
                    <a:pt x="62" y="32"/>
                  </a:lnTo>
                  <a:lnTo>
                    <a:pt x="62" y="24"/>
                  </a:lnTo>
                  <a:lnTo>
                    <a:pt x="60" y="18"/>
                  </a:lnTo>
                  <a:lnTo>
                    <a:pt x="54" y="14"/>
                  </a:lnTo>
                  <a:lnTo>
                    <a:pt x="46" y="12"/>
                  </a:lnTo>
                  <a:lnTo>
                    <a:pt x="42" y="14"/>
                  </a:lnTo>
                  <a:lnTo>
                    <a:pt x="40" y="16"/>
                  </a:lnTo>
                  <a:lnTo>
                    <a:pt x="36" y="22"/>
                  </a:lnTo>
                  <a:lnTo>
                    <a:pt x="38" y="22"/>
                  </a:lnTo>
                  <a:lnTo>
                    <a:pt x="42" y="22"/>
                  </a:lnTo>
                  <a:lnTo>
                    <a:pt x="46" y="26"/>
                  </a:lnTo>
                  <a:lnTo>
                    <a:pt x="46" y="28"/>
                  </a:lnTo>
                  <a:lnTo>
                    <a:pt x="46" y="32"/>
                  </a:lnTo>
                  <a:lnTo>
                    <a:pt x="40" y="36"/>
                  </a:lnTo>
                  <a:lnTo>
                    <a:pt x="38" y="36"/>
                  </a:lnTo>
                  <a:lnTo>
                    <a:pt x="34" y="36"/>
                  </a:lnTo>
                  <a:lnTo>
                    <a:pt x="28" y="32"/>
                  </a:lnTo>
                  <a:lnTo>
                    <a:pt x="26" y="30"/>
                  </a:lnTo>
                  <a:lnTo>
                    <a:pt x="24" y="26"/>
                  </a:lnTo>
                  <a:lnTo>
                    <a:pt x="24" y="18"/>
                  </a:lnTo>
                  <a:lnTo>
                    <a:pt x="28" y="12"/>
                  </a:lnTo>
                  <a:lnTo>
                    <a:pt x="38" y="2"/>
                  </a:lnTo>
                  <a:lnTo>
                    <a:pt x="48" y="0"/>
                  </a:lnTo>
                  <a:lnTo>
                    <a:pt x="58" y="4"/>
                  </a:lnTo>
                  <a:lnTo>
                    <a:pt x="66" y="8"/>
                  </a:lnTo>
                  <a:lnTo>
                    <a:pt x="70" y="18"/>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7" name="Freeform 16"/>
            <p:cNvSpPr>
              <a:spLocks/>
            </p:cNvSpPr>
            <p:nvPr/>
          </p:nvSpPr>
          <p:spPr bwMode="auto">
            <a:xfrm>
              <a:off x="3079" y="592"/>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2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2"/>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8" name="Freeform 17"/>
            <p:cNvSpPr>
              <a:spLocks/>
            </p:cNvSpPr>
            <p:nvPr/>
          </p:nvSpPr>
          <p:spPr bwMode="auto">
            <a:xfrm>
              <a:off x="3001" y="616"/>
              <a:ext cx="58" cy="56"/>
            </a:xfrm>
            <a:custGeom>
              <a:avLst/>
              <a:gdLst>
                <a:gd name="T0" fmla="*/ 50 w 58"/>
                <a:gd name="T1" fmla="*/ 10 h 56"/>
                <a:gd name="T2" fmla="*/ 52 w 58"/>
                <a:gd name="T3" fmla="*/ 20 h 56"/>
                <a:gd name="T4" fmla="*/ 50 w 58"/>
                <a:gd name="T5" fmla="*/ 24 h 56"/>
                <a:gd name="T6" fmla="*/ 42 w 58"/>
                <a:gd name="T7" fmla="*/ 32 h 56"/>
                <a:gd name="T8" fmla="*/ 32 w 58"/>
                <a:gd name="T9" fmla="*/ 36 h 56"/>
                <a:gd name="T10" fmla="*/ 26 w 58"/>
                <a:gd name="T11" fmla="*/ 34 h 56"/>
                <a:gd name="T12" fmla="*/ 22 w 58"/>
                <a:gd name="T13" fmla="*/ 30 h 56"/>
                <a:gd name="T14" fmla="*/ 24 w 58"/>
                <a:gd name="T15" fmla="*/ 24 h 56"/>
                <a:gd name="T16" fmla="*/ 28 w 58"/>
                <a:gd name="T17" fmla="*/ 22 h 56"/>
                <a:gd name="T18" fmla="*/ 36 w 58"/>
                <a:gd name="T19" fmla="*/ 22 h 56"/>
                <a:gd name="T20" fmla="*/ 40 w 58"/>
                <a:gd name="T21" fmla="*/ 20 h 56"/>
                <a:gd name="T22" fmla="*/ 36 w 58"/>
                <a:gd name="T23" fmla="*/ 14 h 56"/>
                <a:gd name="T24" fmla="*/ 30 w 58"/>
                <a:gd name="T25" fmla="*/ 12 h 56"/>
                <a:gd name="T26" fmla="*/ 22 w 58"/>
                <a:gd name="T27" fmla="*/ 14 h 56"/>
                <a:gd name="T28" fmla="*/ 14 w 58"/>
                <a:gd name="T29" fmla="*/ 20 h 56"/>
                <a:gd name="T30" fmla="*/ 12 w 58"/>
                <a:gd name="T31" fmla="*/ 32 h 56"/>
                <a:gd name="T32" fmla="*/ 16 w 58"/>
                <a:gd name="T33" fmla="*/ 36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2 w 58"/>
                <a:gd name="T47" fmla="*/ 50 h 56"/>
                <a:gd name="T48" fmla="*/ 44 w 58"/>
                <a:gd name="T49" fmla="*/ 56 h 56"/>
                <a:gd name="T50" fmla="*/ 22 w 58"/>
                <a:gd name="T51" fmla="*/ 52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2 h 56"/>
                <a:gd name="T66" fmla="*/ 50 w 58"/>
                <a:gd name="T67" fmla="*/ 10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0"/>
                  </a:moveTo>
                  <a:lnTo>
                    <a:pt x="50" y="10"/>
                  </a:lnTo>
                  <a:lnTo>
                    <a:pt x="52" y="18"/>
                  </a:lnTo>
                  <a:lnTo>
                    <a:pt x="52" y="20"/>
                  </a:lnTo>
                  <a:lnTo>
                    <a:pt x="50" y="24"/>
                  </a:lnTo>
                  <a:lnTo>
                    <a:pt x="46" y="28"/>
                  </a:lnTo>
                  <a:lnTo>
                    <a:pt x="42" y="32"/>
                  </a:lnTo>
                  <a:lnTo>
                    <a:pt x="38" y="34"/>
                  </a:lnTo>
                  <a:lnTo>
                    <a:pt x="32" y="36"/>
                  </a:lnTo>
                  <a:lnTo>
                    <a:pt x="26" y="34"/>
                  </a:lnTo>
                  <a:lnTo>
                    <a:pt x="22" y="30"/>
                  </a:lnTo>
                  <a:lnTo>
                    <a:pt x="24" y="26"/>
                  </a:lnTo>
                  <a:lnTo>
                    <a:pt x="24" y="24"/>
                  </a:lnTo>
                  <a:lnTo>
                    <a:pt x="28" y="22"/>
                  </a:lnTo>
                  <a:lnTo>
                    <a:pt x="34" y="22"/>
                  </a:lnTo>
                  <a:lnTo>
                    <a:pt x="36" y="22"/>
                  </a:lnTo>
                  <a:lnTo>
                    <a:pt x="40" y="20"/>
                  </a:lnTo>
                  <a:lnTo>
                    <a:pt x="38" y="16"/>
                  </a:lnTo>
                  <a:lnTo>
                    <a:pt x="36" y="14"/>
                  </a:lnTo>
                  <a:lnTo>
                    <a:pt x="30" y="12"/>
                  </a:lnTo>
                  <a:lnTo>
                    <a:pt x="26" y="12"/>
                  </a:lnTo>
                  <a:lnTo>
                    <a:pt x="22" y="14"/>
                  </a:lnTo>
                  <a:lnTo>
                    <a:pt x="14" y="20"/>
                  </a:lnTo>
                  <a:lnTo>
                    <a:pt x="12" y="26"/>
                  </a:lnTo>
                  <a:lnTo>
                    <a:pt x="12" y="32"/>
                  </a:lnTo>
                  <a:lnTo>
                    <a:pt x="16" y="36"/>
                  </a:lnTo>
                  <a:lnTo>
                    <a:pt x="22" y="40"/>
                  </a:lnTo>
                  <a:lnTo>
                    <a:pt x="30" y="44"/>
                  </a:lnTo>
                  <a:lnTo>
                    <a:pt x="36" y="44"/>
                  </a:lnTo>
                  <a:lnTo>
                    <a:pt x="40" y="44"/>
                  </a:lnTo>
                  <a:lnTo>
                    <a:pt x="42" y="42"/>
                  </a:lnTo>
                  <a:lnTo>
                    <a:pt x="48" y="38"/>
                  </a:lnTo>
                  <a:lnTo>
                    <a:pt x="50" y="36"/>
                  </a:lnTo>
                  <a:lnTo>
                    <a:pt x="52" y="34"/>
                  </a:lnTo>
                  <a:lnTo>
                    <a:pt x="56" y="36"/>
                  </a:lnTo>
                  <a:lnTo>
                    <a:pt x="58" y="40"/>
                  </a:lnTo>
                  <a:lnTo>
                    <a:pt x="56" y="44"/>
                  </a:lnTo>
                  <a:lnTo>
                    <a:pt x="52" y="50"/>
                  </a:lnTo>
                  <a:lnTo>
                    <a:pt x="44" y="56"/>
                  </a:lnTo>
                  <a:lnTo>
                    <a:pt x="32" y="56"/>
                  </a:lnTo>
                  <a:lnTo>
                    <a:pt x="22" y="52"/>
                  </a:lnTo>
                  <a:lnTo>
                    <a:pt x="14" y="48"/>
                  </a:lnTo>
                  <a:lnTo>
                    <a:pt x="6" y="42"/>
                  </a:lnTo>
                  <a:lnTo>
                    <a:pt x="0" y="34"/>
                  </a:lnTo>
                  <a:lnTo>
                    <a:pt x="0" y="28"/>
                  </a:lnTo>
                  <a:lnTo>
                    <a:pt x="0" y="24"/>
                  </a:lnTo>
                  <a:lnTo>
                    <a:pt x="4" y="16"/>
                  </a:lnTo>
                  <a:lnTo>
                    <a:pt x="10" y="8"/>
                  </a:lnTo>
                  <a:lnTo>
                    <a:pt x="16" y="4"/>
                  </a:lnTo>
                  <a:lnTo>
                    <a:pt x="24" y="0"/>
                  </a:lnTo>
                  <a:lnTo>
                    <a:pt x="32" y="0"/>
                  </a:lnTo>
                  <a:lnTo>
                    <a:pt x="38" y="2"/>
                  </a:lnTo>
                  <a:lnTo>
                    <a:pt x="44" y="6"/>
                  </a:lnTo>
                  <a:lnTo>
                    <a:pt x="50" y="10"/>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9" name="Freeform 18"/>
            <p:cNvSpPr>
              <a:spLocks/>
            </p:cNvSpPr>
            <p:nvPr/>
          </p:nvSpPr>
          <p:spPr bwMode="auto">
            <a:xfrm>
              <a:off x="3189" y="620"/>
              <a:ext cx="34" cy="34"/>
            </a:xfrm>
            <a:custGeom>
              <a:avLst/>
              <a:gdLst>
                <a:gd name="T0" fmla="*/ 30 w 34"/>
                <a:gd name="T1" fmla="*/ 2 h 34"/>
                <a:gd name="T2" fmla="*/ 30 w 34"/>
                <a:gd name="T3" fmla="*/ 2 h 34"/>
                <a:gd name="T4" fmla="*/ 34 w 34"/>
                <a:gd name="T5" fmla="*/ 10 h 34"/>
                <a:gd name="T6" fmla="*/ 34 w 34"/>
                <a:gd name="T7" fmla="*/ 14 h 34"/>
                <a:gd name="T8" fmla="*/ 34 w 34"/>
                <a:gd name="T9" fmla="*/ 20 h 34"/>
                <a:gd name="T10" fmla="*/ 34 w 34"/>
                <a:gd name="T11" fmla="*/ 20 h 34"/>
                <a:gd name="T12" fmla="*/ 34 w 34"/>
                <a:gd name="T13" fmla="*/ 24 h 34"/>
                <a:gd name="T14" fmla="*/ 32 w 34"/>
                <a:gd name="T15" fmla="*/ 26 h 34"/>
                <a:gd name="T16" fmla="*/ 26 w 34"/>
                <a:gd name="T17" fmla="*/ 30 h 34"/>
                <a:gd name="T18" fmla="*/ 14 w 34"/>
                <a:gd name="T19" fmla="*/ 34 h 34"/>
                <a:gd name="T20" fmla="*/ 14 w 34"/>
                <a:gd name="T21" fmla="*/ 34 h 34"/>
                <a:gd name="T22" fmla="*/ 8 w 34"/>
                <a:gd name="T23" fmla="*/ 34 h 34"/>
                <a:gd name="T24" fmla="*/ 4 w 34"/>
                <a:gd name="T25" fmla="*/ 30 h 34"/>
                <a:gd name="T26" fmla="*/ 2 w 34"/>
                <a:gd name="T27" fmla="*/ 26 h 34"/>
                <a:gd name="T28" fmla="*/ 0 w 34"/>
                <a:gd name="T29" fmla="*/ 20 h 34"/>
                <a:gd name="T30" fmla="*/ 0 w 34"/>
                <a:gd name="T31" fmla="*/ 20 h 34"/>
                <a:gd name="T32" fmla="*/ 2 w 34"/>
                <a:gd name="T33" fmla="*/ 14 h 34"/>
                <a:gd name="T34" fmla="*/ 4 w 34"/>
                <a:gd name="T35" fmla="*/ 10 h 34"/>
                <a:gd name="T36" fmla="*/ 8 w 34"/>
                <a:gd name="T37" fmla="*/ 4 h 34"/>
                <a:gd name="T38" fmla="*/ 14 w 34"/>
                <a:gd name="T39" fmla="*/ 0 h 34"/>
                <a:gd name="T40" fmla="*/ 14 w 34"/>
                <a:gd name="T41" fmla="*/ 0 h 34"/>
                <a:gd name="T42" fmla="*/ 18 w 34"/>
                <a:gd name="T43" fmla="*/ 0 h 34"/>
                <a:gd name="T44" fmla="*/ 22 w 34"/>
                <a:gd name="T45" fmla="*/ 0 h 34"/>
                <a:gd name="T46" fmla="*/ 30 w 34"/>
                <a:gd name="T47" fmla="*/ 2 h 34"/>
                <a:gd name="T48" fmla="*/ 30 w 34"/>
                <a:gd name="T49" fmla="*/ 2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4">
                  <a:moveTo>
                    <a:pt x="30" y="2"/>
                  </a:moveTo>
                  <a:lnTo>
                    <a:pt x="30" y="2"/>
                  </a:lnTo>
                  <a:lnTo>
                    <a:pt x="34" y="10"/>
                  </a:lnTo>
                  <a:lnTo>
                    <a:pt x="34" y="14"/>
                  </a:lnTo>
                  <a:lnTo>
                    <a:pt x="34" y="20"/>
                  </a:lnTo>
                  <a:lnTo>
                    <a:pt x="34" y="24"/>
                  </a:lnTo>
                  <a:lnTo>
                    <a:pt x="32" y="26"/>
                  </a:lnTo>
                  <a:lnTo>
                    <a:pt x="26" y="30"/>
                  </a:lnTo>
                  <a:lnTo>
                    <a:pt x="14" y="34"/>
                  </a:lnTo>
                  <a:lnTo>
                    <a:pt x="8" y="34"/>
                  </a:lnTo>
                  <a:lnTo>
                    <a:pt x="4" y="30"/>
                  </a:lnTo>
                  <a:lnTo>
                    <a:pt x="2" y="26"/>
                  </a:lnTo>
                  <a:lnTo>
                    <a:pt x="0" y="20"/>
                  </a:lnTo>
                  <a:lnTo>
                    <a:pt x="2" y="14"/>
                  </a:lnTo>
                  <a:lnTo>
                    <a:pt x="4" y="10"/>
                  </a:lnTo>
                  <a:lnTo>
                    <a:pt x="8" y="4"/>
                  </a:lnTo>
                  <a:lnTo>
                    <a:pt x="14" y="0"/>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0" name="Freeform 19"/>
            <p:cNvSpPr>
              <a:spLocks/>
            </p:cNvSpPr>
            <p:nvPr/>
          </p:nvSpPr>
          <p:spPr bwMode="auto">
            <a:xfrm>
              <a:off x="3199" y="630"/>
              <a:ext cx="12" cy="12"/>
            </a:xfrm>
            <a:custGeom>
              <a:avLst/>
              <a:gdLst>
                <a:gd name="T0" fmla="*/ 10 w 12"/>
                <a:gd name="T1" fmla="*/ 8 h 12"/>
                <a:gd name="T2" fmla="*/ 10 w 12"/>
                <a:gd name="T3" fmla="*/ 8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2 h 12"/>
                <a:gd name="T20" fmla="*/ 4 w 12"/>
                <a:gd name="T21" fmla="*/ 0 h 12"/>
                <a:gd name="T22" fmla="*/ 4 w 12"/>
                <a:gd name="T23" fmla="*/ 0 h 12"/>
                <a:gd name="T24" fmla="*/ 8 w 12"/>
                <a:gd name="T25" fmla="*/ 0 h 12"/>
                <a:gd name="T26" fmla="*/ 10 w 12"/>
                <a:gd name="T27" fmla="*/ 2 h 12"/>
                <a:gd name="T28" fmla="*/ 12 w 12"/>
                <a:gd name="T29" fmla="*/ 6 h 12"/>
                <a:gd name="T30" fmla="*/ 10 w 12"/>
                <a:gd name="T31" fmla="*/ 8 h 12"/>
                <a:gd name="T32" fmla="*/ 10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0" y="8"/>
                  </a:moveTo>
                  <a:lnTo>
                    <a:pt x="10" y="8"/>
                  </a:lnTo>
                  <a:lnTo>
                    <a:pt x="10" y="10"/>
                  </a:lnTo>
                  <a:lnTo>
                    <a:pt x="6" y="12"/>
                  </a:lnTo>
                  <a:lnTo>
                    <a:pt x="4" y="12"/>
                  </a:lnTo>
                  <a:lnTo>
                    <a:pt x="2" y="10"/>
                  </a:lnTo>
                  <a:lnTo>
                    <a:pt x="0" y="6"/>
                  </a:lnTo>
                  <a:lnTo>
                    <a:pt x="0" y="2"/>
                  </a:lnTo>
                  <a:lnTo>
                    <a:pt x="4" y="0"/>
                  </a:lnTo>
                  <a:lnTo>
                    <a:pt x="8" y="0"/>
                  </a:lnTo>
                  <a:lnTo>
                    <a:pt x="10" y="2"/>
                  </a:lnTo>
                  <a:lnTo>
                    <a:pt x="12" y="6"/>
                  </a:lnTo>
                  <a:lnTo>
                    <a:pt x="10"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1" name="Freeform 20"/>
            <p:cNvSpPr>
              <a:spLocks/>
            </p:cNvSpPr>
            <p:nvPr/>
          </p:nvSpPr>
          <p:spPr bwMode="auto">
            <a:xfrm>
              <a:off x="3113" y="638"/>
              <a:ext cx="34" cy="36"/>
            </a:xfrm>
            <a:custGeom>
              <a:avLst/>
              <a:gdLst>
                <a:gd name="T0" fmla="*/ 28 w 34"/>
                <a:gd name="T1" fmla="*/ 2 h 36"/>
                <a:gd name="T2" fmla="*/ 28 w 34"/>
                <a:gd name="T3" fmla="*/ 2 h 36"/>
                <a:gd name="T4" fmla="*/ 32 w 34"/>
                <a:gd name="T5" fmla="*/ 10 h 36"/>
                <a:gd name="T6" fmla="*/ 34 w 34"/>
                <a:gd name="T7" fmla="*/ 16 h 36"/>
                <a:gd name="T8" fmla="*/ 34 w 34"/>
                <a:gd name="T9" fmla="*/ 20 h 36"/>
                <a:gd name="T10" fmla="*/ 34 w 34"/>
                <a:gd name="T11" fmla="*/ 20 h 36"/>
                <a:gd name="T12" fmla="*/ 32 w 34"/>
                <a:gd name="T13" fmla="*/ 24 h 36"/>
                <a:gd name="T14" fmla="*/ 32 w 34"/>
                <a:gd name="T15" fmla="*/ 28 h 36"/>
                <a:gd name="T16" fmla="*/ 26 w 34"/>
                <a:gd name="T17" fmla="*/ 32 h 36"/>
                <a:gd name="T18" fmla="*/ 12 w 34"/>
                <a:gd name="T19" fmla="*/ 36 h 36"/>
                <a:gd name="T20" fmla="*/ 12 w 34"/>
                <a:gd name="T21" fmla="*/ 36 h 36"/>
                <a:gd name="T22" fmla="*/ 8 w 34"/>
                <a:gd name="T23" fmla="*/ 34 h 36"/>
                <a:gd name="T24" fmla="*/ 4 w 34"/>
                <a:gd name="T25" fmla="*/ 32 h 36"/>
                <a:gd name="T26" fmla="*/ 0 w 34"/>
                <a:gd name="T27" fmla="*/ 28 h 36"/>
                <a:gd name="T28" fmla="*/ 0 w 34"/>
                <a:gd name="T29" fmla="*/ 22 h 36"/>
                <a:gd name="T30" fmla="*/ 0 w 34"/>
                <a:gd name="T31" fmla="*/ 22 h 36"/>
                <a:gd name="T32" fmla="*/ 0 w 34"/>
                <a:gd name="T33" fmla="*/ 16 h 36"/>
                <a:gd name="T34" fmla="*/ 2 w 34"/>
                <a:gd name="T35" fmla="*/ 10 h 36"/>
                <a:gd name="T36" fmla="*/ 6 w 34"/>
                <a:gd name="T37" fmla="*/ 6 h 36"/>
                <a:gd name="T38" fmla="*/ 12 w 34"/>
                <a:gd name="T39" fmla="*/ 2 h 36"/>
                <a:gd name="T40" fmla="*/ 12 w 34"/>
                <a:gd name="T41" fmla="*/ 2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6"/>
                  </a:lnTo>
                  <a:lnTo>
                    <a:pt x="34" y="20"/>
                  </a:lnTo>
                  <a:lnTo>
                    <a:pt x="32" y="24"/>
                  </a:lnTo>
                  <a:lnTo>
                    <a:pt x="32" y="28"/>
                  </a:lnTo>
                  <a:lnTo>
                    <a:pt x="26" y="32"/>
                  </a:lnTo>
                  <a:lnTo>
                    <a:pt x="12" y="36"/>
                  </a:lnTo>
                  <a:lnTo>
                    <a:pt x="8" y="34"/>
                  </a:lnTo>
                  <a:lnTo>
                    <a:pt x="4" y="32"/>
                  </a:lnTo>
                  <a:lnTo>
                    <a:pt x="0" y="28"/>
                  </a:lnTo>
                  <a:lnTo>
                    <a:pt x="0" y="22"/>
                  </a:lnTo>
                  <a:lnTo>
                    <a:pt x="0" y="16"/>
                  </a:lnTo>
                  <a:lnTo>
                    <a:pt x="2" y="10"/>
                  </a:lnTo>
                  <a:lnTo>
                    <a:pt x="6" y="6"/>
                  </a:lnTo>
                  <a:lnTo>
                    <a:pt x="12" y="2"/>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2" name="Freeform 21"/>
            <p:cNvSpPr>
              <a:spLocks/>
            </p:cNvSpPr>
            <p:nvPr/>
          </p:nvSpPr>
          <p:spPr bwMode="auto">
            <a:xfrm>
              <a:off x="3121" y="648"/>
              <a:ext cx="12" cy="14"/>
            </a:xfrm>
            <a:custGeom>
              <a:avLst/>
              <a:gdLst>
                <a:gd name="T0" fmla="*/ 12 w 12"/>
                <a:gd name="T1" fmla="*/ 10 h 14"/>
                <a:gd name="T2" fmla="*/ 12 w 12"/>
                <a:gd name="T3" fmla="*/ 10 h 14"/>
                <a:gd name="T4" fmla="*/ 10 w 12"/>
                <a:gd name="T5" fmla="*/ 12 h 14"/>
                <a:gd name="T6" fmla="*/ 8 w 12"/>
                <a:gd name="T7" fmla="*/ 14 h 14"/>
                <a:gd name="T8" fmla="*/ 8 w 12"/>
                <a:gd name="T9" fmla="*/ 14 h 14"/>
                <a:gd name="T10" fmla="*/ 4 w 12"/>
                <a:gd name="T11" fmla="*/ 14 h 14"/>
                <a:gd name="T12" fmla="*/ 4 w 12"/>
                <a:gd name="T13" fmla="*/ 12 h 14"/>
                <a:gd name="T14" fmla="*/ 0 w 12"/>
                <a:gd name="T15" fmla="*/ 8 h 14"/>
                <a:gd name="T16" fmla="*/ 0 w 12"/>
                <a:gd name="T17" fmla="*/ 8 h 14"/>
                <a:gd name="T18" fmla="*/ 2 w 12"/>
                <a:gd name="T19" fmla="*/ 4 h 14"/>
                <a:gd name="T20" fmla="*/ 4 w 12"/>
                <a:gd name="T21" fmla="*/ 0 h 14"/>
                <a:gd name="T22" fmla="*/ 4 w 12"/>
                <a:gd name="T23" fmla="*/ 0 h 14"/>
                <a:gd name="T24" fmla="*/ 8 w 12"/>
                <a:gd name="T25" fmla="*/ 2 h 14"/>
                <a:gd name="T26" fmla="*/ 10 w 12"/>
                <a:gd name="T27" fmla="*/ 4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8" y="14"/>
                  </a:lnTo>
                  <a:lnTo>
                    <a:pt x="4" y="14"/>
                  </a:lnTo>
                  <a:lnTo>
                    <a:pt x="4" y="12"/>
                  </a:lnTo>
                  <a:lnTo>
                    <a:pt x="0" y="8"/>
                  </a:lnTo>
                  <a:lnTo>
                    <a:pt x="2" y="4"/>
                  </a:lnTo>
                  <a:lnTo>
                    <a:pt x="4" y="0"/>
                  </a:lnTo>
                  <a:lnTo>
                    <a:pt x="8" y="2"/>
                  </a:lnTo>
                  <a:lnTo>
                    <a:pt x="10" y="4"/>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3" name="Freeform 22"/>
            <p:cNvSpPr>
              <a:spLocks/>
            </p:cNvSpPr>
            <p:nvPr/>
          </p:nvSpPr>
          <p:spPr bwMode="auto">
            <a:xfrm>
              <a:off x="3101" y="668"/>
              <a:ext cx="140" cy="78"/>
            </a:xfrm>
            <a:custGeom>
              <a:avLst/>
              <a:gdLst>
                <a:gd name="T0" fmla="*/ 138 w 140"/>
                <a:gd name="T1" fmla="*/ 0 h 78"/>
                <a:gd name="T2" fmla="*/ 138 w 140"/>
                <a:gd name="T3" fmla="*/ 0 h 78"/>
                <a:gd name="T4" fmla="*/ 140 w 140"/>
                <a:gd name="T5" fmla="*/ 8 h 78"/>
                <a:gd name="T6" fmla="*/ 140 w 140"/>
                <a:gd name="T7" fmla="*/ 16 h 78"/>
                <a:gd name="T8" fmla="*/ 140 w 140"/>
                <a:gd name="T9" fmla="*/ 24 h 78"/>
                <a:gd name="T10" fmla="*/ 138 w 140"/>
                <a:gd name="T11" fmla="*/ 32 h 78"/>
                <a:gd name="T12" fmla="*/ 132 w 140"/>
                <a:gd name="T13" fmla="*/ 48 h 78"/>
                <a:gd name="T14" fmla="*/ 122 w 140"/>
                <a:gd name="T15" fmla="*/ 60 h 78"/>
                <a:gd name="T16" fmla="*/ 122 w 140"/>
                <a:gd name="T17" fmla="*/ 60 h 78"/>
                <a:gd name="T18" fmla="*/ 108 w 140"/>
                <a:gd name="T19" fmla="*/ 68 h 78"/>
                <a:gd name="T20" fmla="*/ 92 w 140"/>
                <a:gd name="T21" fmla="*/ 74 h 78"/>
                <a:gd name="T22" fmla="*/ 76 w 140"/>
                <a:gd name="T23" fmla="*/ 76 h 78"/>
                <a:gd name="T24" fmla="*/ 60 w 140"/>
                <a:gd name="T25" fmla="*/ 78 h 78"/>
                <a:gd name="T26" fmla="*/ 60 w 140"/>
                <a:gd name="T27" fmla="*/ 78 h 78"/>
                <a:gd name="T28" fmla="*/ 46 w 140"/>
                <a:gd name="T29" fmla="*/ 78 h 78"/>
                <a:gd name="T30" fmla="*/ 32 w 140"/>
                <a:gd name="T31" fmla="*/ 74 h 78"/>
                <a:gd name="T32" fmla="*/ 26 w 140"/>
                <a:gd name="T33" fmla="*/ 72 h 78"/>
                <a:gd name="T34" fmla="*/ 20 w 140"/>
                <a:gd name="T35" fmla="*/ 68 h 78"/>
                <a:gd name="T36" fmla="*/ 14 w 140"/>
                <a:gd name="T37" fmla="*/ 64 h 78"/>
                <a:gd name="T38" fmla="*/ 10 w 140"/>
                <a:gd name="T39" fmla="*/ 58 h 78"/>
                <a:gd name="T40" fmla="*/ 10 w 140"/>
                <a:gd name="T41" fmla="*/ 58 h 78"/>
                <a:gd name="T42" fmla="*/ 4 w 140"/>
                <a:gd name="T43" fmla="*/ 46 h 78"/>
                <a:gd name="T44" fmla="*/ 0 w 140"/>
                <a:gd name="T45" fmla="*/ 34 h 78"/>
                <a:gd name="T46" fmla="*/ 0 w 140"/>
                <a:gd name="T47" fmla="*/ 34 h 78"/>
                <a:gd name="T48" fmla="*/ 22 w 140"/>
                <a:gd name="T49" fmla="*/ 26 h 78"/>
                <a:gd name="T50" fmla="*/ 34 w 140"/>
                <a:gd name="T51" fmla="*/ 24 h 78"/>
                <a:gd name="T52" fmla="*/ 46 w 140"/>
                <a:gd name="T53" fmla="*/ 22 h 78"/>
                <a:gd name="T54" fmla="*/ 46 w 140"/>
                <a:gd name="T55" fmla="*/ 22 h 78"/>
                <a:gd name="T56" fmla="*/ 68 w 140"/>
                <a:gd name="T57" fmla="*/ 16 h 78"/>
                <a:gd name="T58" fmla="*/ 92 w 140"/>
                <a:gd name="T59" fmla="*/ 10 h 78"/>
                <a:gd name="T60" fmla="*/ 138 w 140"/>
                <a:gd name="T61" fmla="*/ 0 h 78"/>
                <a:gd name="T62" fmla="*/ 138 w 140"/>
                <a:gd name="T63" fmla="*/ 0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78">
                  <a:moveTo>
                    <a:pt x="138" y="0"/>
                  </a:moveTo>
                  <a:lnTo>
                    <a:pt x="138" y="0"/>
                  </a:lnTo>
                  <a:lnTo>
                    <a:pt x="140" y="8"/>
                  </a:lnTo>
                  <a:lnTo>
                    <a:pt x="140" y="16"/>
                  </a:lnTo>
                  <a:lnTo>
                    <a:pt x="140" y="24"/>
                  </a:lnTo>
                  <a:lnTo>
                    <a:pt x="138" y="32"/>
                  </a:lnTo>
                  <a:lnTo>
                    <a:pt x="132" y="48"/>
                  </a:lnTo>
                  <a:lnTo>
                    <a:pt x="122" y="60"/>
                  </a:lnTo>
                  <a:lnTo>
                    <a:pt x="108" y="68"/>
                  </a:lnTo>
                  <a:lnTo>
                    <a:pt x="92" y="74"/>
                  </a:lnTo>
                  <a:lnTo>
                    <a:pt x="76" y="76"/>
                  </a:lnTo>
                  <a:lnTo>
                    <a:pt x="60" y="78"/>
                  </a:lnTo>
                  <a:lnTo>
                    <a:pt x="46" y="78"/>
                  </a:lnTo>
                  <a:lnTo>
                    <a:pt x="32" y="74"/>
                  </a:lnTo>
                  <a:lnTo>
                    <a:pt x="26" y="72"/>
                  </a:lnTo>
                  <a:lnTo>
                    <a:pt x="20" y="68"/>
                  </a:lnTo>
                  <a:lnTo>
                    <a:pt x="14" y="64"/>
                  </a:lnTo>
                  <a:lnTo>
                    <a:pt x="10" y="58"/>
                  </a:lnTo>
                  <a:lnTo>
                    <a:pt x="4" y="46"/>
                  </a:lnTo>
                  <a:lnTo>
                    <a:pt x="0" y="34"/>
                  </a:lnTo>
                  <a:lnTo>
                    <a:pt x="22" y="26"/>
                  </a:lnTo>
                  <a:lnTo>
                    <a:pt x="34" y="24"/>
                  </a:lnTo>
                  <a:lnTo>
                    <a:pt x="46" y="22"/>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4" name="Freeform 23"/>
            <p:cNvSpPr>
              <a:spLocks/>
            </p:cNvSpPr>
            <p:nvPr/>
          </p:nvSpPr>
          <p:spPr bwMode="auto">
            <a:xfrm>
              <a:off x="3015" y="698"/>
              <a:ext cx="64" cy="70"/>
            </a:xfrm>
            <a:custGeom>
              <a:avLst/>
              <a:gdLst>
                <a:gd name="T0" fmla="*/ 34 w 64"/>
                <a:gd name="T1" fmla="*/ 2 h 70"/>
                <a:gd name="T2" fmla="*/ 36 w 64"/>
                <a:gd name="T3" fmla="*/ 10 h 70"/>
                <a:gd name="T4" fmla="*/ 34 w 64"/>
                <a:gd name="T5" fmla="*/ 12 h 70"/>
                <a:gd name="T6" fmla="*/ 26 w 64"/>
                <a:gd name="T7" fmla="*/ 14 h 70"/>
                <a:gd name="T8" fmla="*/ 18 w 64"/>
                <a:gd name="T9" fmla="*/ 20 h 70"/>
                <a:gd name="T10" fmla="*/ 12 w 64"/>
                <a:gd name="T11" fmla="*/ 36 h 70"/>
                <a:gd name="T12" fmla="*/ 10 w 64"/>
                <a:gd name="T13" fmla="*/ 44 h 70"/>
                <a:gd name="T14" fmla="*/ 20 w 64"/>
                <a:gd name="T15" fmla="*/ 54 h 70"/>
                <a:gd name="T16" fmla="*/ 32 w 64"/>
                <a:gd name="T17" fmla="*/ 58 h 70"/>
                <a:gd name="T18" fmla="*/ 38 w 64"/>
                <a:gd name="T19" fmla="*/ 58 h 70"/>
                <a:gd name="T20" fmla="*/ 50 w 64"/>
                <a:gd name="T21" fmla="*/ 52 h 70"/>
                <a:gd name="T22" fmla="*/ 52 w 64"/>
                <a:gd name="T23" fmla="*/ 46 h 70"/>
                <a:gd name="T24" fmla="*/ 50 w 64"/>
                <a:gd name="T25" fmla="*/ 40 h 70"/>
                <a:gd name="T26" fmla="*/ 46 w 64"/>
                <a:gd name="T27" fmla="*/ 36 h 70"/>
                <a:gd name="T28" fmla="*/ 36 w 64"/>
                <a:gd name="T29" fmla="*/ 42 h 70"/>
                <a:gd name="T30" fmla="*/ 38 w 64"/>
                <a:gd name="T31" fmla="*/ 46 h 70"/>
                <a:gd name="T32" fmla="*/ 38 w 64"/>
                <a:gd name="T33" fmla="*/ 50 h 70"/>
                <a:gd name="T34" fmla="*/ 30 w 64"/>
                <a:gd name="T35" fmla="*/ 52 h 70"/>
                <a:gd name="T36" fmla="*/ 26 w 64"/>
                <a:gd name="T37" fmla="*/ 48 h 70"/>
                <a:gd name="T38" fmla="*/ 24 w 64"/>
                <a:gd name="T39" fmla="*/ 46 h 70"/>
                <a:gd name="T40" fmla="*/ 26 w 64"/>
                <a:gd name="T41" fmla="*/ 36 h 70"/>
                <a:gd name="T42" fmla="*/ 34 w 64"/>
                <a:gd name="T43" fmla="*/ 30 h 70"/>
                <a:gd name="T44" fmla="*/ 44 w 64"/>
                <a:gd name="T45" fmla="*/ 24 h 70"/>
                <a:gd name="T46" fmla="*/ 48 w 64"/>
                <a:gd name="T47" fmla="*/ 26 h 70"/>
                <a:gd name="T48" fmla="*/ 58 w 64"/>
                <a:gd name="T49" fmla="*/ 34 h 70"/>
                <a:gd name="T50" fmla="*/ 64 w 64"/>
                <a:gd name="T51" fmla="*/ 44 h 70"/>
                <a:gd name="T52" fmla="*/ 64 w 64"/>
                <a:gd name="T53" fmla="*/ 50 h 70"/>
                <a:gd name="T54" fmla="*/ 58 w 64"/>
                <a:gd name="T55" fmla="*/ 60 h 70"/>
                <a:gd name="T56" fmla="*/ 54 w 64"/>
                <a:gd name="T57" fmla="*/ 64 h 70"/>
                <a:gd name="T58" fmla="*/ 34 w 64"/>
                <a:gd name="T59" fmla="*/ 70 h 70"/>
                <a:gd name="T60" fmla="*/ 28 w 64"/>
                <a:gd name="T61" fmla="*/ 70 h 70"/>
                <a:gd name="T62" fmla="*/ 12 w 64"/>
                <a:gd name="T63" fmla="*/ 62 h 70"/>
                <a:gd name="T64" fmla="*/ 0 w 64"/>
                <a:gd name="T65" fmla="*/ 48 h 70"/>
                <a:gd name="T66" fmla="*/ 0 w 64"/>
                <a:gd name="T67" fmla="*/ 36 h 70"/>
                <a:gd name="T68" fmla="*/ 10 w 64"/>
                <a:gd name="T69" fmla="*/ 12 h 70"/>
                <a:gd name="T70" fmla="*/ 20 w 64"/>
                <a:gd name="T71" fmla="*/ 4 h 70"/>
                <a:gd name="T72" fmla="*/ 28 w 64"/>
                <a:gd name="T73" fmla="*/ 2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6"/>
                  </a:lnTo>
                  <a:lnTo>
                    <a:pt x="36" y="10"/>
                  </a:lnTo>
                  <a:lnTo>
                    <a:pt x="34" y="12"/>
                  </a:lnTo>
                  <a:lnTo>
                    <a:pt x="32" y="12"/>
                  </a:lnTo>
                  <a:lnTo>
                    <a:pt x="26" y="14"/>
                  </a:lnTo>
                  <a:lnTo>
                    <a:pt x="18" y="20"/>
                  </a:lnTo>
                  <a:lnTo>
                    <a:pt x="14" y="26"/>
                  </a:lnTo>
                  <a:lnTo>
                    <a:pt x="12" y="36"/>
                  </a:lnTo>
                  <a:lnTo>
                    <a:pt x="10" y="44"/>
                  </a:lnTo>
                  <a:lnTo>
                    <a:pt x="14" y="50"/>
                  </a:lnTo>
                  <a:lnTo>
                    <a:pt x="20" y="54"/>
                  </a:lnTo>
                  <a:lnTo>
                    <a:pt x="26" y="58"/>
                  </a:lnTo>
                  <a:lnTo>
                    <a:pt x="32" y="58"/>
                  </a:lnTo>
                  <a:lnTo>
                    <a:pt x="38" y="58"/>
                  </a:lnTo>
                  <a:lnTo>
                    <a:pt x="44" y="56"/>
                  </a:lnTo>
                  <a:lnTo>
                    <a:pt x="50" y="52"/>
                  </a:lnTo>
                  <a:lnTo>
                    <a:pt x="52" y="46"/>
                  </a:lnTo>
                  <a:lnTo>
                    <a:pt x="52" y="44"/>
                  </a:lnTo>
                  <a:lnTo>
                    <a:pt x="50" y="40"/>
                  </a:lnTo>
                  <a:lnTo>
                    <a:pt x="46" y="36"/>
                  </a:lnTo>
                  <a:lnTo>
                    <a:pt x="40" y="38"/>
                  </a:lnTo>
                  <a:lnTo>
                    <a:pt x="36" y="42"/>
                  </a:lnTo>
                  <a:lnTo>
                    <a:pt x="38" y="46"/>
                  </a:lnTo>
                  <a:lnTo>
                    <a:pt x="38" y="50"/>
                  </a:lnTo>
                  <a:lnTo>
                    <a:pt x="34" y="52"/>
                  </a:lnTo>
                  <a:lnTo>
                    <a:pt x="30" y="52"/>
                  </a:lnTo>
                  <a:lnTo>
                    <a:pt x="26" y="48"/>
                  </a:lnTo>
                  <a:lnTo>
                    <a:pt x="24" y="46"/>
                  </a:lnTo>
                  <a:lnTo>
                    <a:pt x="24" y="40"/>
                  </a:lnTo>
                  <a:lnTo>
                    <a:pt x="26" y="36"/>
                  </a:lnTo>
                  <a:lnTo>
                    <a:pt x="34" y="30"/>
                  </a:lnTo>
                  <a:lnTo>
                    <a:pt x="40" y="26"/>
                  </a:lnTo>
                  <a:lnTo>
                    <a:pt x="44" y="24"/>
                  </a:lnTo>
                  <a:lnTo>
                    <a:pt x="48" y="26"/>
                  </a:lnTo>
                  <a:lnTo>
                    <a:pt x="54" y="28"/>
                  </a:lnTo>
                  <a:lnTo>
                    <a:pt x="58" y="34"/>
                  </a:lnTo>
                  <a:lnTo>
                    <a:pt x="62" y="38"/>
                  </a:lnTo>
                  <a:lnTo>
                    <a:pt x="64" y="44"/>
                  </a:lnTo>
                  <a:lnTo>
                    <a:pt x="64" y="50"/>
                  </a:lnTo>
                  <a:lnTo>
                    <a:pt x="62" y="56"/>
                  </a:lnTo>
                  <a:lnTo>
                    <a:pt x="58" y="60"/>
                  </a:lnTo>
                  <a:lnTo>
                    <a:pt x="54" y="64"/>
                  </a:lnTo>
                  <a:lnTo>
                    <a:pt x="42" y="70"/>
                  </a:lnTo>
                  <a:lnTo>
                    <a:pt x="34" y="70"/>
                  </a:lnTo>
                  <a:lnTo>
                    <a:pt x="28" y="70"/>
                  </a:lnTo>
                  <a:lnTo>
                    <a:pt x="18" y="66"/>
                  </a:lnTo>
                  <a:lnTo>
                    <a:pt x="12" y="62"/>
                  </a:lnTo>
                  <a:lnTo>
                    <a:pt x="4" y="56"/>
                  </a:lnTo>
                  <a:lnTo>
                    <a:pt x="0" y="48"/>
                  </a:lnTo>
                  <a:lnTo>
                    <a:pt x="0" y="36"/>
                  </a:lnTo>
                  <a:lnTo>
                    <a:pt x="4" y="22"/>
                  </a:lnTo>
                  <a:lnTo>
                    <a:pt x="10" y="12"/>
                  </a:lnTo>
                  <a:lnTo>
                    <a:pt x="14" y="8"/>
                  </a:lnTo>
                  <a:lnTo>
                    <a:pt x="20" y="4"/>
                  </a:lnTo>
                  <a:lnTo>
                    <a:pt x="28" y="2"/>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5" name="Freeform 24"/>
            <p:cNvSpPr>
              <a:spLocks/>
            </p:cNvSpPr>
            <p:nvPr/>
          </p:nvSpPr>
          <p:spPr bwMode="auto">
            <a:xfrm>
              <a:off x="3183" y="756"/>
              <a:ext cx="20" cy="22"/>
            </a:xfrm>
            <a:custGeom>
              <a:avLst/>
              <a:gdLst>
                <a:gd name="T0" fmla="*/ 20 w 20"/>
                <a:gd name="T1" fmla="*/ 18 h 22"/>
                <a:gd name="T2" fmla="*/ 20 w 20"/>
                <a:gd name="T3" fmla="*/ 18 h 22"/>
                <a:gd name="T4" fmla="*/ 18 w 20"/>
                <a:gd name="T5" fmla="*/ 20 h 22"/>
                <a:gd name="T6" fmla="*/ 14 w 20"/>
                <a:gd name="T7" fmla="*/ 22 h 22"/>
                <a:gd name="T8" fmla="*/ 10 w 20"/>
                <a:gd name="T9" fmla="*/ 22 h 22"/>
                <a:gd name="T10" fmla="*/ 8 w 20"/>
                <a:gd name="T11" fmla="*/ 20 h 22"/>
                <a:gd name="T12" fmla="*/ 8 w 20"/>
                <a:gd name="T13" fmla="*/ 20 h 22"/>
                <a:gd name="T14" fmla="*/ 4 w 20"/>
                <a:gd name="T15" fmla="*/ 18 h 22"/>
                <a:gd name="T16" fmla="*/ 2 w 20"/>
                <a:gd name="T17" fmla="*/ 16 h 22"/>
                <a:gd name="T18" fmla="*/ 0 w 20"/>
                <a:gd name="T19" fmla="*/ 8 h 22"/>
                <a:gd name="T20" fmla="*/ 0 w 20"/>
                <a:gd name="T21" fmla="*/ 8 h 22"/>
                <a:gd name="T22" fmla="*/ 0 w 20"/>
                <a:gd name="T23" fmla="*/ 4 h 22"/>
                <a:gd name="T24" fmla="*/ 0 w 20"/>
                <a:gd name="T25" fmla="*/ 2 h 22"/>
                <a:gd name="T26" fmla="*/ 2 w 20"/>
                <a:gd name="T27" fmla="*/ 0 h 22"/>
                <a:gd name="T28" fmla="*/ 2 w 20"/>
                <a:gd name="T29" fmla="*/ 0 h 22"/>
                <a:gd name="T30" fmla="*/ 8 w 20"/>
                <a:gd name="T31" fmla="*/ 4 h 22"/>
                <a:gd name="T32" fmla="*/ 14 w 20"/>
                <a:gd name="T33" fmla="*/ 8 h 22"/>
                <a:gd name="T34" fmla="*/ 18 w 20"/>
                <a:gd name="T35" fmla="*/ 10 h 22"/>
                <a:gd name="T36" fmla="*/ 20 w 20"/>
                <a:gd name="T37" fmla="*/ 14 h 22"/>
                <a:gd name="T38" fmla="*/ 20 w 20"/>
                <a:gd name="T39" fmla="*/ 18 h 22"/>
                <a:gd name="T40" fmla="*/ 20 w 20"/>
                <a:gd name="T41" fmla="*/ 18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2">
                  <a:moveTo>
                    <a:pt x="20" y="18"/>
                  </a:moveTo>
                  <a:lnTo>
                    <a:pt x="20" y="18"/>
                  </a:lnTo>
                  <a:lnTo>
                    <a:pt x="18" y="20"/>
                  </a:lnTo>
                  <a:lnTo>
                    <a:pt x="14" y="22"/>
                  </a:lnTo>
                  <a:lnTo>
                    <a:pt x="10" y="22"/>
                  </a:lnTo>
                  <a:lnTo>
                    <a:pt x="8" y="20"/>
                  </a:lnTo>
                  <a:lnTo>
                    <a:pt x="4" y="18"/>
                  </a:lnTo>
                  <a:lnTo>
                    <a:pt x="2" y="16"/>
                  </a:lnTo>
                  <a:lnTo>
                    <a:pt x="0" y="8"/>
                  </a:lnTo>
                  <a:lnTo>
                    <a:pt x="0" y="4"/>
                  </a:lnTo>
                  <a:lnTo>
                    <a:pt x="0" y="2"/>
                  </a:lnTo>
                  <a:lnTo>
                    <a:pt x="2" y="0"/>
                  </a:lnTo>
                  <a:lnTo>
                    <a:pt x="8" y="4"/>
                  </a:lnTo>
                  <a:lnTo>
                    <a:pt x="14" y="8"/>
                  </a:lnTo>
                  <a:lnTo>
                    <a:pt x="18" y="10"/>
                  </a:lnTo>
                  <a:lnTo>
                    <a:pt x="20" y="14"/>
                  </a:lnTo>
                  <a:lnTo>
                    <a:pt x="20" y="1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6" name="Freeform 25"/>
            <p:cNvSpPr>
              <a:spLocks/>
            </p:cNvSpPr>
            <p:nvPr/>
          </p:nvSpPr>
          <p:spPr bwMode="auto">
            <a:xfrm>
              <a:off x="3213" y="764"/>
              <a:ext cx="26" cy="14"/>
            </a:xfrm>
            <a:custGeom>
              <a:avLst/>
              <a:gdLst>
                <a:gd name="T0" fmla="*/ 26 w 26"/>
                <a:gd name="T1" fmla="*/ 8 h 14"/>
                <a:gd name="T2" fmla="*/ 26 w 26"/>
                <a:gd name="T3" fmla="*/ 8 h 14"/>
                <a:gd name="T4" fmla="*/ 26 w 26"/>
                <a:gd name="T5" fmla="*/ 10 h 14"/>
                <a:gd name="T6" fmla="*/ 26 w 26"/>
                <a:gd name="T7" fmla="*/ 12 h 14"/>
                <a:gd name="T8" fmla="*/ 26 w 26"/>
                <a:gd name="T9" fmla="*/ 12 h 14"/>
                <a:gd name="T10" fmla="*/ 20 w 26"/>
                <a:gd name="T11" fmla="*/ 14 h 14"/>
                <a:gd name="T12" fmla="*/ 16 w 26"/>
                <a:gd name="T13" fmla="*/ 14 h 14"/>
                <a:gd name="T14" fmla="*/ 16 w 26"/>
                <a:gd name="T15" fmla="*/ 14 h 14"/>
                <a:gd name="T16" fmla="*/ 12 w 26"/>
                <a:gd name="T17" fmla="*/ 10 h 14"/>
                <a:gd name="T18" fmla="*/ 6 w 26"/>
                <a:gd name="T19" fmla="*/ 8 h 14"/>
                <a:gd name="T20" fmla="*/ 2 w 26"/>
                <a:gd name="T21" fmla="*/ 4 h 14"/>
                <a:gd name="T22" fmla="*/ 0 w 26"/>
                <a:gd name="T23" fmla="*/ 2 h 14"/>
                <a:gd name="T24" fmla="*/ 0 w 26"/>
                <a:gd name="T25" fmla="*/ 0 h 14"/>
                <a:gd name="T26" fmla="*/ 0 w 26"/>
                <a:gd name="T27" fmla="*/ 0 h 14"/>
                <a:gd name="T28" fmla="*/ 16 w 26"/>
                <a:gd name="T29" fmla="*/ 0 h 14"/>
                <a:gd name="T30" fmla="*/ 22 w 26"/>
                <a:gd name="T31" fmla="*/ 2 h 14"/>
                <a:gd name="T32" fmla="*/ 24 w 26"/>
                <a:gd name="T33" fmla="*/ 4 h 14"/>
                <a:gd name="T34" fmla="*/ 26 w 26"/>
                <a:gd name="T35" fmla="*/ 8 h 14"/>
                <a:gd name="T36" fmla="*/ 26 w 26"/>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26" y="8"/>
                  </a:moveTo>
                  <a:lnTo>
                    <a:pt x="26" y="8"/>
                  </a:lnTo>
                  <a:lnTo>
                    <a:pt x="26" y="10"/>
                  </a:lnTo>
                  <a:lnTo>
                    <a:pt x="26" y="12"/>
                  </a:lnTo>
                  <a:lnTo>
                    <a:pt x="20" y="14"/>
                  </a:lnTo>
                  <a:lnTo>
                    <a:pt x="16" y="14"/>
                  </a:lnTo>
                  <a:lnTo>
                    <a:pt x="12" y="10"/>
                  </a:lnTo>
                  <a:lnTo>
                    <a:pt x="6" y="8"/>
                  </a:lnTo>
                  <a:lnTo>
                    <a:pt x="2" y="4"/>
                  </a:lnTo>
                  <a:lnTo>
                    <a:pt x="0" y="2"/>
                  </a:lnTo>
                  <a:lnTo>
                    <a:pt x="0" y="0"/>
                  </a:lnTo>
                  <a:lnTo>
                    <a:pt x="16" y="0"/>
                  </a:lnTo>
                  <a:lnTo>
                    <a:pt x="22" y="2"/>
                  </a:lnTo>
                  <a:lnTo>
                    <a:pt x="24" y="4"/>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7" name="Freeform 26"/>
            <p:cNvSpPr>
              <a:spLocks/>
            </p:cNvSpPr>
            <p:nvPr/>
          </p:nvSpPr>
          <p:spPr bwMode="auto">
            <a:xfrm>
              <a:off x="3167" y="782"/>
              <a:ext cx="18" cy="26"/>
            </a:xfrm>
            <a:custGeom>
              <a:avLst/>
              <a:gdLst>
                <a:gd name="T0" fmla="*/ 18 w 18"/>
                <a:gd name="T1" fmla="*/ 12 h 26"/>
                <a:gd name="T2" fmla="*/ 18 w 18"/>
                <a:gd name="T3" fmla="*/ 12 h 26"/>
                <a:gd name="T4" fmla="*/ 14 w 18"/>
                <a:gd name="T5" fmla="*/ 18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4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18"/>
                  </a:lnTo>
                  <a:lnTo>
                    <a:pt x="8" y="26"/>
                  </a:lnTo>
                  <a:lnTo>
                    <a:pt x="4" y="26"/>
                  </a:lnTo>
                  <a:lnTo>
                    <a:pt x="2" y="24"/>
                  </a:lnTo>
                  <a:lnTo>
                    <a:pt x="0" y="18"/>
                  </a:lnTo>
                  <a:lnTo>
                    <a:pt x="2" y="12"/>
                  </a:lnTo>
                  <a:lnTo>
                    <a:pt x="8" y="0"/>
                  </a:lnTo>
                  <a:lnTo>
                    <a:pt x="16" y="4"/>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8" name="Freeform 27"/>
            <p:cNvSpPr>
              <a:spLocks/>
            </p:cNvSpPr>
            <p:nvPr/>
          </p:nvSpPr>
          <p:spPr bwMode="auto">
            <a:xfrm>
              <a:off x="3073" y="788"/>
              <a:ext cx="92" cy="62"/>
            </a:xfrm>
            <a:custGeom>
              <a:avLst/>
              <a:gdLst>
                <a:gd name="T0" fmla="*/ 86 w 92"/>
                <a:gd name="T1" fmla="*/ 26 h 62"/>
                <a:gd name="T2" fmla="*/ 86 w 92"/>
                <a:gd name="T3" fmla="*/ 26 h 62"/>
                <a:gd name="T4" fmla="*/ 90 w 92"/>
                <a:gd name="T5" fmla="*/ 30 h 62"/>
                <a:gd name="T6" fmla="*/ 92 w 92"/>
                <a:gd name="T7" fmla="*/ 32 h 62"/>
                <a:gd name="T8" fmla="*/ 92 w 92"/>
                <a:gd name="T9" fmla="*/ 34 h 62"/>
                <a:gd name="T10" fmla="*/ 92 w 92"/>
                <a:gd name="T11" fmla="*/ 34 h 62"/>
                <a:gd name="T12" fmla="*/ 86 w 92"/>
                <a:gd name="T13" fmla="*/ 48 h 62"/>
                <a:gd name="T14" fmla="*/ 80 w 92"/>
                <a:gd name="T15" fmla="*/ 62 h 62"/>
                <a:gd name="T16" fmla="*/ 80 w 92"/>
                <a:gd name="T17" fmla="*/ 62 h 62"/>
                <a:gd name="T18" fmla="*/ 58 w 92"/>
                <a:gd name="T19" fmla="*/ 60 h 62"/>
                <a:gd name="T20" fmla="*/ 38 w 92"/>
                <a:gd name="T21" fmla="*/ 58 h 62"/>
                <a:gd name="T22" fmla="*/ 0 w 92"/>
                <a:gd name="T23" fmla="*/ 46 h 62"/>
                <a:gd name="T24" fmla="*/ 0 w 92"/>
                <a:gd name="T25" fmla="*/ 46 h 62"/>
                <a:gd name="T26" fmla="*/ 0 w 92"/>
                <a:gd name="T27" fmla="*/ 36 h 62"/>
                <a:gd name="T28" fmla="*/ 4 w 92"/>
                <a:gd name="T29" fmla="*/ 30 h 62"/>
                <a:gd name="T30" fmla="*/ 12 w 92"/>
                <a:gd name="T31" fmla="*/ 16 h 62"/>
                <a:gd name="T32" fmla="*/ 12 w 92"/>
                <a:gd name="T33" fmla="*/ 16 h 62"/>
                <a:gd name="T34" fmla="*/ 34 w 92"/>
                <a:gd name="T35" fmla="*/ 14 h 62"/>
                <a:gd name="T36" fmla="*/ 34 w 92"/>
                <a:gd name="T37" fmla="*/ 14 h 62"/>
                <a:gd name="T38" fmla="*/ 60 w 92"/>
                <a:gd name="T39" fmla="*/ 10 h 62"/>
                <a:gd name="T40" fmla="*/ 72 w 92"/>
                <a:gd name="T41" fmla="*/ 6 h 62"/>
                <a:gd name="T42" fmla="*/ 84 w 92"/>
                <a:gd name="T43" fmla="*/ 0 h 62"/>
                <a:gd name="T44" fmla="*/ 84 w 92"/>
                <a:gd name="T45" fmla="*/ 0 h 62"/>
                <a:gd name="T46" fmla="*/ 82 w 92"/>
                <a:gd name="T47" fmla="*/ 14 h 62"/>
                <a:gd name="T48" fmla="*/ 82 w 92"/>
                <a:gd name="T49" fmla="*/ 20 h 62"/>
                <a:gd name="T50" fmla="*/ 86 w 92"/>
                <a:gd name="T51" fmla="*/ 26 h 62"/>
                <a:gd name="T52" fmla="*/ 86 w 92"/>
                <a:gd name="T53" fmla="*/ 26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2">
                  <a:moveTo>
                    <a:pt x="86" y="26"/>
                  </a:moveTo>
                  <a:lnTo>
                    <a:pt x="86" y="26"/>
                  </a:lnTo>
                  <a:lnTo>
                    <a:pt x="90" y="30"/>
                  </a:lnTo>
                  <a:lnTo>
                    <a:pt x="92" y="32"/>
                  </a:lnTo>
                  <a:lnTo>
                    <a:pt x="92" y="34"/>
                  </a:lnTo>
                  <a:lnTo>
                    <a:pt x="86" y="48"/>
                  </a:lnTo>
                  <a:lnTo>
                    <a:pt x="80" y="62"/>
                  </a:lnTo>
                  <a:lnTo>
                    <a:pt x="58" y="60"/>
                  </a:lnTo>
                  <a:lnTo>
                    <a:pt x="38" y="58"/>
                  </a:lnTo>
                  <a:lnTo>
                    <a:pt x="0" y="46"/>
                  </a:lnTo>
                  <a:lnTo>
                    <a:pt x="0" y="36"/>
                  </a:lnTo>
                  <a:lnTo>
                    <a:pt x="4" y="30"/>
                  </a:lnTo>
                  <a:lnTo>
                    <a:pt x="12" y="16"/>
                  </a:lnTo>
                  <a:lnTo>
                    <a:pt x="34" y="14"/>
                  </a:lnTo>
                  <a:lnTo>
                    <a:pt x="60" y="10"/>
                  </a:lnTo>
                  <a:lnTo>
                    <a:pt x="72" y="6"/>
                  </a:lnTo>
                  <a:lnTo>
                    <a:pt x="84" y="0"/>
                  </a:lnTo>
                  <a:lnTo>
                    <a:pt x="82" y="14"/>
                  </a:lnTo>
                  <a:lnTo>
                    <a:pt x="82" y="20"/>
                  </a:lnTo>
                  <a:lnTo>
                    <a:pt x="86" y="2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89" name="Freeform 28"/>
            <p:cNvSpPr>
              <a:spLocks/>
            </p:cNvSpPr>
            <p:nvPr/>
          </p:nvSpPr>
          <p:spPr bwMode="auto">
            <a:xfrm>
              <a:off x="2903" y="824"/>
              <a:ext cx="98" cy="104"/>
            </a:xfrm>
            <a:custGeom>
              <a:avLst/>
              <a:gdLst>
                <a:gd name="T0" fmla="*/ 62 w 98"/>
                <a:gd name="T1" fmla="*/ 12 h 104"/>
                <a:gd name="T2" fmla="*/ 62 w 98"/>
                <a:gd name="T3" fmla="*/ 12 h 104"/>
                <a:gd name="T4" fmla="*/ 64 w 98"/>
                <a:gd name="T5" fmla="*/ 18 h 104"/>
                <a:gd name="T6" fmla="*/ 66 w 98"/>
                <a:gd name="T7" fmla="*/ 26 h 104"/>
                <a:gd name="T8" fmla="*/ 68 w 98"/>
                <a:gd name="T9" fmla="*/ 32 h 104"/>
                <a:gd name="T10" fmla="*/ 70 w 98"/>
                <a:gd name="T11" fmla="*/ 36 h 104"/>
                <a:gd name="T12" fmla="*/ 70 w 98"/>
                <a:gd name="T13" fmla="*/ 36 h 104"/>
                <a:gd name="T14" fmla="*/ 80 w 98"/>
                <a:gd name="T15" fmla="*/ 36 h 104"/>
                <a:gd name="T16" fmla="*/ 90 w 98"/>
                <a:gd name="T17" fmla="*/ 38 h 104"/>
                <a:gd name="T18" fmla="*/ 90 w 98"/>
                <a:gd name="T19" fmla="*/ 38 h 104"/>
                <a:gd name="T20" fmla="*/ 96 w 98"/>
                <a:gd name="T21" fmla="*/ 44 h 104"/>
                <a:gd name="T22" fmla="*/ 98 w 98"/>
                <a:gd name="T23" fmla="*/ 48 h 104"/>
                <a:gd name="T24" fmla="*/ 96 w 98"/>
                <a:gd name="T25" fmla="*/ 52 h 104"/>
                <a:gd name="T26" fmla="*/ 96 w 98"/>
                <a:gd name="T27" fmla="*/ 52 h 104"/>
                <a:gd name="T28" fmla="*/ 92 w 98"/>
                <a:gd name="T29" fmla="*/ 56 h 104"/>
                <a:gd name="T30" fmla="*/ 88 w 98"/>
                <a:gd name="T31" fmla="*/ 58 h 104"/>
                <a:gd name="T32" fmla="*/ 78 w 98"/>
                <a:gd name="T33" fmla="*/ 64 h 104"/>
                <a:gd name="T34" fmla="*/ 78 w 98"/>
                <a:gd name="T35" fmla="*/ 64 h 104"/>
                <a:gd name="T36" fmla="*/ 78 w 98"/>
                <a:gd name="T37" fmla="*/ 74 h 104"/>
                <a:gd name="T38" fmla="*/ 76 w 98"/>
                <a:gd name="T39" fmla="*/ 84 h 104"/>
                <a:gd name="T40" fmla="*/ 70 w 98"/>
                <a:gd name="T41" fmla="*/ 92 h 104"/>
                <a:gd name="T42" fmla="*/ 62 w 98"/>
                <a:gd name="T43" fmla="*/ 98 h 104"/>
                <a:gd name="T44" fmla="*/ 62 w 98"/>
                <a:gd name="T45" fmla="*/ 98 h 104"/>
                <a:gd name="T46" fmla="*/ 54 w 98"/>
                <a:gd name="T47" fmla="*/ 104 h 104"/>
                <a:gd name="T48" fmla="*/ 48 w 98"/>
                <a:gd name="T49" fmla="*/ 104 h 104"/>
                <a:gd name="T50" fmla="*/ 42 w 98"/>
                <a:gd name="T51" fmla="*/ 102 h 104"/>
                <a:gd name="T52" fmla="*/ 42 w 98"/>
                <a:gd name="T53" fmla="*/ 102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0 w 98"/>
                <a:gd name="T65" fmla="*/ 70 h 104"/>
                <a:gd name="T66" fmla="*/ 20 w 98"/>
                <a:gd name="T67" fmla="*/ 70 h 104"/>
                <a:gd name="T68" fmla="*/ 8 w 98"/>
                <a:gd name="T69" fmla="*/ 60 h 104"/>
                <a:gd name="T70" fmla="*/ 2 w 98"/>
                <a:gd name="T71" fmla="*/ 54 h 104"/>
                <a:gd name="T72" fmla="*/ 0 w 98"/>
                <a:gd name="T73" fmla="*/ 46 h 104"/>
                <a:gd name="T74" fmla="*/ 0 w 98"/>
                <a:gd name="T75" fmla="*/ 46 h 104"/>
                <a:gd name="T76" fmla="*/ 4 w 98"/>
                <a:gd name="T77" fmla="*/ 40 h 104"/>
                <a:gd name="T78" fmla="*/ 8 w 98"/>
                <a:gd name="T79" fmla="*/ 34 h 104"/>
                <a:gd name="T80" fmla="*/ 16 w 98"/>
                <a:gd name="T81" fmla="*/ 30 h 104"/>
                <a:gd name="T82" fmla="*/ 22 w 98"/>
                <a:gd name="T83" fmla="*/ 28 h 104"/>
                <a:gd name="T84" fmla="*/ 22 w 98"/>
                <a:gd name="T85" fmla="*/ 28 h 104"/>
                <a:gd name="T86" fmla="*/ 22 w 98"/>
                <a:gd name="T87" fmla="*/ 22 h 104"/>
                <a:gd name="T88" fmla="*/ 24 w 98"/>
                <a:gd name="T89" fmla="*/ 14 h 104"/>
                <a:gd name="T90" fmla="*/ 32 w 98"/>
                <a:gd name="T91" fmla="*/ 4 h 104"/>
                <a:gd name="T92" fmla="*/ 32 w 98"/>
                <a:gd name="T93" fmla="*/ 4 h 104"/>
                <a:gd name="T94" fmla="*/ 36 w 98"/>
                <a:gd name="T95" fmla="*/ 0 h 104"/>
                <a:gd name="T96" fmla="*/ 40 w 98"/>
                <a:gd name="T97" fmla="*/ 0 h 104"/>
                <a:gd name="T98" fmla="*/ 48 w 98"/>
                <a:gd name="T99" fmla="*/ 0 h 104"/>
                <a:gd name="T100" fmla="*/ 48 w 98"/>
                <a:gd name="T101" fmla="*/ 0 h 104"/>
                <a:gd name="T102" fmla="*/ 56 w 98"/>
                <a:gd name="T103" fmla="*/ 6 h 104"/>
                <a:gd name="T104" fmla="*/ 62 w 98"/>
                <a:gd name="T105" fmla="*/ 12 h 104"/>
                <a:gd name="T106" fmla="*/ 62 w 98"/>
                <a:gd name="T107" fmla="*/ 12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2"/>
                  </a:moveTo>
                  <a:lnTo>
                    <a:pt x="62" y="12"/>
                  </a:lnTo>
                  <a:lnTo>
                    <a:pt x="64" y="18"/>
                  </a:lnTo>
                  <a:lnTo>
                    <a:pt x="66" y="26"/>
                  </a:lnTo>
                  <a:lnTo>
                    <a:pt x="68" y="32"/>
                  </a:lnTo>
                  <a:lnTo>
                    <a:pt x="70" y="36"/>
                  </a:lnTo>
                  <a:lnTo>
                    <a:pt x="80" y="36"/>
                  </a:lnTo>
                  <a:lnTo>
                    <a:pt x="90" y="38"/>
                  </a:lnTo>
                  <a:lnTo>
                    <a:pt x="96" y="44"/>
                  </a:lnTo>
                  <a:lnTo>
                    <a:pt x="98" y="48"/>
                  </a:lnTo>
                  <a:lnTo>
                    <a:pt x="96" y="52"/>
                  </a:lnTo>
                  <a:lnTo>
                    <a:pt x="92" y="56"/>
                  </a:lnTo>
                  <a:lnTo>
                    <a:pt x="88" y="58"/>
                  </a:lnTo>
                  <a:lnTo>
                    <a:pt x="78" y="64"/>
                  </a:lnTo>
                  <a:lnTo>
                    <a:pt x="78" y="74"/>
                  </a:lnTo>
                  <a:lnTo>
                    <a:pt x="76" y="84"/>
                  </a:lnTo>
                  <a:lnTo>
                    <a:pt x="70" y="92"/>
                  </a:lnTo>
                  <a:lnTo>
                    <a:pt x="62" y="98"/>
                  </a:lnTo>
                  <a:lnTo>
                    <a:pt x="54" y="104"/>
                  </a:lnTo>
                  <a:lnTo>
                    <a:pt x="48" y="104"/>
                  </a:lnTo>
                  <a:lnTo>
                    <a:pt x="42" y="102"/>
                  </a:lnTo>
                  <a:lnTo>
                    <a:pt x="36" y="100"/>
                  </a:lnTo>
                  <a:lnTo>
                    <a:pt x="28" y="94"/>
                  </a:lnTo>
                  <a:lnTo>
                    <a:pt x="24" y="88"/>
                  </a:lnTo>
                  <a:lnTo>
                    <a:pt x="20" y="80"/>
                  </a:lnTo>
                  <a:lnTo>
                    <a:pt x="20" y="70"/>
                  </a:lnTo>
                  <a:lnTo>
                    <a:pt x="8" y="60"/>
                  </a:lnTo>
                  <a:lnTo>
                    <a:pt x="2" y="54"/>
                  </a:lnTo>
                  <a:lnTo>
                    <a:pt x="0" y="46"/>
                  </a:lnTo>
                  <a:lnTo>
                    <a:pt x="4" y="40"/>
                  </a:lnTo>
                  <a:lnTo>
                    <a:pt x="8" y="34"/>
                  </a:lnTo>
                  <a:lnTo>
                    <a:pt x="16" y="30"/>
                  </a:lnTo>
                  <a:lnTo>
                    <a:pt x="22" y="28"/>
                  </a:lnTo>
                  <a:lnTo>
                    <a:pt x="22" y="22"/>
                  </a:lnTo>
                  <a:lnTo>
                    <a:pt x="24" y="14"/>
                  </a:lnTo>
                  <a:lnTo>
                    <a:pt x="32" y="4"/>
                  </a:lnTo>
                  <a:lnTo>
                    <a:pt x="36" y="0"/>
                  </a:lnTo>
                  <a:lnTo>
                    <a:pt x="40" y="0"/>
                  </a:lnTo>
                  <a:lnTo>
                    <a:pt x="48" y="0"/>
                  </a:lnTo>
                  <a:lnTo>
                    <a:pt x="56" y="6"/>
                  </a:lnTo>
                  <a:lnTo>
                    <a:pt x="62"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0" name="Freeform 29"/>
            <p:cNvSpPr>
              <a:spLocks/>
            </p:cNvSpPr>
            <p:nvPr/>
          </p:nvSpPr>
          <p:spPr bwMode="auto">
            <a:xfrm>
              <a:off x="2835" y="832"/>
              <a:ext cx="32" cy="70"/>
            </a:xfrm>
            <a:custGeom>
              <a:avLst/>
              <a:gdLst>
                <a:gd name="T0" fmla="*/ 32 w 32"/>
                <a:gd name="T1" fmla="*/ 6 h 70"/>
                <a:gd name="T2" fmla="*/ 32 w 32"/>
                <a:gd name="T3" fmla="*/ 6 h 70"/>
                <a:gd name="T4" fmla="*/ 32 w 32"/>
                <a:gd name="T5" fmla="*/ 10 h 70"/>
                <a:gd name="T6" fmla="*/ 30 w 32"/>
                <a:gd name="T7" fmla="*/ 14 h 70"/>
                <a:gd name="T8" fmla="*/ 26 w 32"/>
                <a:gd name="T9" fmla="*/ 16 h 70"/>
                <a:gd name="T10" fmla="*/ 24 w 32"/>
                <a:gd name="T11" fmla="*/ 20 h 70"/>
                <a:gd name="T12" fmla="*/ 24 w 32"/>
                <a:gd name="T13" fmla="*/ 20 h 70"/>
                <a:gd name="T14" fmla="*/ 20 w 32"/>
                <a:gd name="T15" fmla="*/ 24 h 70"/>
                <a:gd name="T16" fmla="*/ 16 w 32"/>
                <a:gd name="T17" fmla="*/ 32 h 70"/>
                <a:gd name="T18" fmla="*/ 14 w 32"/>
                <a:gd name="T19" fmla="*/ 38 h 70"/>
                <a:gd name="T20" fmla="*/ 14 w 32"/>
                <a:gd name="T21" fmla="*/ 46 h 70"/>
                <a:gd name="T22" fmla="*/ 14 w 32"/>
                <a:gd name="T23" fmla="*/ 46 h 70"/>
                <a:gd name="T24" fmla="*/ 18 w 32"/>
                <a:gd name="T25" fmla="*/ 52 h 70"/>
                <a:gd name="T26" fmla="*/ 22 w 32"/>
                <a:gd name="T27" fmla="*/ 56 h 70"/>
                <a:gd name="T28" fmla="*/ 28 w 32"/>
                <a:gd name="T29" fmla="*/ 62 h 70"/>
                <a:gd name="T30" fmla="*/ 28 w 32"/>
                <a:gd name="T31" fmla="*/ 64 h 70"/>
                <a:gd name="T32" fmla="*/ 28 w 32"/>
                <a:gd name="T33" fmla="*/ 68 h 70"/>
                <a:gd name="T34" fmla="*/ 28 w 32"/>
                <a:gd name="T35" fmla="*/ 68 h 70"/>
                <a:gd name="T36" fmla="*/ 24 w 32"/>
                <a:gd name="T37" fmla="*/ 70 h 70"/>
                <a:gd name="T38" fmla="*/ 20 w 32"/>
                <a:gd name="T39" fmla="*/ 70 h 70"/>
                <a:gd name="T40" fmla="*/ 20 w 32"/>
                <a:gd name="T41" fmla="*/ 70 h 70"/>
                <a:gd name="T42" fmla="*/ 12 w 32"/>
                <a:gd name="T43" fmla="*/ 64 h 70"/>
                <a:gd name="T44" fmla="*/ 6 w 32"/>
                <a:gd name="T45" fmla="*/ 56 h 70"/>
                <a:gd name="T46" fmla="*/ 2 w 32"/>
                <a:gd name="T47" fmla="*/ 48 h 70"/>
                <a:gd name="T48" fmla="*/ 0 w 32"/>
                <a:gd name="T49" fmla="*/ 40 h 70"/>
                <a:gd name="T50" fmla="*/ 0 w 32"/>
                <a:gd name="T51" fmla="*/ 40 h 70"/>
                <a:gd name="T52" fmla="*/ 4 w 32"/>
                <a:gd name="T53" fmla="*/ 28 h 70"/>
                <a:gd name="T54" fmla="*/ 10 w 32"/>
                <a:gd name="T55" fmla="*/ 18 h 70"/>
                <a:gd name="T56" fmla="*/ 16 w 32"/>
                <a:gd name="T57" fmla="*/ 8 h 70"/>
                <a:gd name="T58" fmla="*/ 26 w 32"/>
                <a:gd name="T59" fmla="*/ 0 h 70"/>
                <a:gd name="T60" fmla="*/ 26 w 32"/>
                <a:gd name="T61" fmla="*/ 0 h 70"/>
                <a:gd name="T62" fmla="*/ 28 w 32"/>
                <a:gd name="T63" fmla="*/ 0 h 70"/>
                <a:gd name="T64" fmla="*/ 30 w 32"/>
                <a:gd name="T65" fmla="*/ 2 h 70"/>
                <a:gd name="T66" fmla="*/ 32 w 32"/>
                <a:gd name="T67" fmla="*/ 6 h 70"/>
                <a:gd name="T68" fmla="*/ 32 w 32"/>
                <a:gd name="T69" fmla="*/ 6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 h="70">
                  <a:moveTo>
                    <a:pt x="32" y="6"/>
                  </a:moveTo>
                  <a:lnTo>
                    <a:pt x="32" y="6"/>
                  </a:lnTo>
                  <a:lnTo>
                    <a:pt x="32" y="10"/>
                  </a:lnTo>
                  <a:lnTo>
                    <a:pt x="30" y="14"/>
                  </a:lnTo>
                  <a:lnTo>
                    <a:pt x="26" y="16"/>
                  </a:lnTo>
                  <a:lnTo>
                    <a:pt x="24" y="20"/>
                  </a:lnTo>
                  <a:lnTo>
                    <a:pt x="20" y="24"/>
                  </a:lnTo>
                  <a:lnTo>
                    <a:pt x="16" y="32"/>
                  </a:lnTo>
                  <a:lnTo>
                    <a:pt x="14" y="38"/>
                  </a:lnTo>
                  <a:lnTo>
                    <a:pt x="14" y="46"/>
                  </a:lnTo>
                  <a:lnTo>
                    <a:pt x="18" y="52"/>
                  </a:lnTo>
                  <a:lnTo>
                    <a:pt x="22" y="56"/>
                  </a:lnTo>
                  <a:lnTo>
                    <a:pt x="28" y="62"/>
                  </a:lnTo>
                  <a:lnTo>
                    <a:pt x="28" y="64"/>
                  </a:lnTo>
                  <a:lnTo>
                    <a:pt x="28" y="68"/>
                  </a:lnTo>
                  <a:lnTo>
                    <a:pt x="24" y="70"/>
                  </a:lnTo>
                  <a:lnTo>
                    <a:pt x="20" y="70"/>
                  </a:lnTo>
                  <a:lnTo>
                    <a:pt x="12" y="64"/>
                  </a:lnTo>
                  <a:lnTo>
                    <a:pt x="6" y="56"/>
                  </a:lnTo>
                  <a:lnTo>
                    <a:pt x="2" y="48"/>
                  </a:lnTo>
                  <a:lnTo>
                    <a:pt x="0" y="40"/>
                  </a:lnTo>
                  <a:lnTo>
                    <a:pt x="4" y="28"/>
                  </a:lnTo>
                  <a:lnTo>
                    <a:pt x="10" y="18"/>
                  </a:lnTo>
                  <a:lnTo>
                    <a:pt x="16" y="8"/>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1" name="Freeform 30"/>
            <p:cNvSpPr>
              <a:spLocks/>
            </p:cNvSpPr>
            <p:nvPr/>
          </p:nvSpPr>
          <p:spPr bwMode="auto">
            <a:xfrm>
              <a:off x="2869" y="834"/>
              <a:ext cx="32" cy="70"/>
            </a:xfrm>
            <a:custGeom>
              <a:avLst/>
              <a:gdLst>
                <a:gd name="T0" fmla="*/ 32 w 32"/>
                <a:gd name="T1" fmla="*/ 6 h 70"/>
                <a:gd name="T2" fmla="*/ 32 w 32"/>
                <a:gd name="T3" fmla="*/ 6 h 70"/>
                <a:gd name="T4" fmla="*/ 32 w 32"/>
                <a:gd name="T5" fmla="*/ 10 h 70"/>
                <a:gd name="T6" fmla="*/ 28 w 32"/>
                <a:gd name="T7" fmla="*/ 14 h 70"/>
                <a:gd name="T8" fmla="*/ 26 w 32"/>
                <a:gd name="T9" fmla="*/ 16 h 70"/>
                <a:gd name="T10" fmla="*/ 22 w 32"/>
                <a:gd name="T11" fmla="*/ 20 h 70"/>
                <a:gd name="T12" fmla="*/ 22 w 32"/>
                <a:gd name="T13" fmla="*/ 20 h 70"/>
                <a:gd name="T14" fmla="*/ 18 w 32"/>
                <a:gd name="T15" fmla="*/ 26 h 70"/>
                <a:gd name="T16" fmla="*/ 14 w 32"/>
                <a:gd name="T17" fmla="*/ 32 h 70"/>
                <a:gd name="T18" fmla="*/ 12 w 32"/>
                <a:gd name="T19" fmla="*/ 40 h 70"/>
                <a:gd name="T20" fmla="*/ 14 w 32"/>
                <a:gd name="T21" fmla="*/ 46 h 70"/>
                <a:gd name="T22" fmla="*/ 14 w 32"/>
                <a:gd name="T23" fmla="*/ 46 h 70"/>
                <a:gd name="T24" fmla="*/ 16 w 32"/>
                <a:gd name="T25" fmla="*/ 50 h 70"/>
                <a:gd name="T26" fmla="*/ 18 w 32"/>
                <a:gd name="T27" fmla="*/ 54 h 70"/>
                <a:gd name="T28" fmla="*/ 24 w 32"/>
                <a:gd name="T29" fmla="*/ 58 h 70"/>
                <a:gd name="T30" fmla="*/ 26 w 32"/>
                <a:gd name="T31" fmla="*/ 60 h 70"/>
                <a:gd name="T32" fmla="*/ 28 w 32"/>
                <a:gd name="T33" fmla="*/ 64 h 70"/>
                <a:gd name="T34" fmla="*/ 26 w 32"/>
                <a:gd name="T35" fmla="*/ 66 h 70"/>
                <a:gd name="T36" fmla="*/ 24 w 32"/>
                <a:gd name="T37" fmla="*/ 70 h 70"/>
                <a:gd name="T38" fmla="*/ 24 w 32"/>
                <a:gd name="T39" fmla="*/ 70 h 70"/>
                <a:gd name="T40" fmla="*/ 16 w 32"/>
                <a:gd name="T41" fmla="*/ 66 h 70"/>
                <a:gd name="T42" fmla="*/ 10 w 32"/>
                <a:gd name="T43" fmla="*/ 62 h 70"/>
                <a:gd name="T44" fmla="*/ 4 w 32"/>
                <a:gd name="T45" fmla="*/ 56 h 70"/>
                <a:gd name="T46" fmla="*/ 2 w 32"/>
                <a:gd name="T47" fmla="*/ 48 h 70"/>
                <a:gd name="T48" fmla="*/ 2 w 32"/>
                <a:gd name="T49" fmla="*/ 48 h 70"/>
                <a:gd name="T50" fmla="*/ 0 w 32"/>
                <a:gd name="T51" fmla="*/ 40 h 70"/>
                <a:gd name="T52" fmla="*/ 2 w 32"/>
                <a:gd name="T53" fmla="*/ 34 h 70"/>
                <a:gd name="T54" fmla="*/ 4 w 32"/>
                <a:gd name="T55" fmla="*/ 28 h 70"/>
                <a:gd name="T56" fmla="*/ 6 w 32"/>
                <a:gd name="T57" fmla="*/ 20 h 70"/>
                <a:gd name="T58" fmla="*/ 16 w 32"/>
                <a:gd name="T59" fmla="*/ 10 h 70"/>
                <a:gd name="T60" fmla="*/ 26 w 32"/>
                <a:gd name="T61" fmla="*/ 0 h 70"/>
                <a:gd name="T62" fmla="*/ 26 w 32"/>
                <a:gd name="T63" fmla="*/ 0 h 70"/>
                <a:gd name="T64" fmla="*/ 28 w 32"/>
                <a:gd name="T65" fmla="*/ 0 h 70"/>
                <a:gd name="T66" fmla="*/ 30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2" y="10"/>
                  </a:lnTo>
                  <a:lnTo>
                    <a:pt x="28" y="14"/>
                  </a:lnTo>
                  <a:lnTo>
                    <a:pt x="26" y="16"/>
                  </a:lnTo>
                  <a:lnTo>
                    <a:pt x="22" y="20"/>
                  </a:lnTo>
                  <a:lnTo>
                    <a:pt x="18" y="26"/>
                  </a:lnTo>
                  <a:lnTo>
                    <a:pt x="14" y="32"/>
                  </a:lnTo>
                  <a:lnTo>
                    <a:pt x="12" y="40"/>
                  </a:lnTo>
                  <a:lnTo>
                    <a:pt x="14" y="46"/>
                  </a:lnTo>
                  <a:lnTo>
                    <a:pt x="16" y="50"/>
                  </a:lnTo>
                  <a:lnTo>
                    <a:pt x="18" y="54"/>
                  </a:lnTo>
                  <a:lnTo>
                    <a:pt x="24" y="58"/>
                  </a:lnTo>
                  <a:lnTo>
                    <a:pt x="26" y="60"/>
                  </a:lnTo>
                  <a:lnTo>
                    <a:pt x="28" y="64"/>
                  </a:lnTo>
                  <a:lnTo>
                    <a:pt x="26" y="66"/>
                  </a:lnTo>
                  <a:lnTo>
                    <a:pt x="24" y="70"/>
                  </a:lnTo>
                  <a:lnTo>
                    <a:pt x="16" y="66"/>
                  </a:lnTo>
                  <a:lnTo>
                    <a:pt x="10" y="62"/>
                  </a:lnTo>
                  <a:lnTo>
                    <a:pt x="4" y="56"/>
                  </a:lnTo>
                  <a:lnTo>
                    <a:pt x="2" y="48"/>
                  </a:lnTo>
                  <a:lnTo>
                    <a:pt x="0" y="40"/>
                  </a:lnTo>
                  <a:lnTo>
                    <a:pt x="2" y="34"/>
                  </a:lnTo>
                  <a:lnTo>
                    <a:pt x="4" y="28"/>
                  </a:lnTo>
                  <a:lnTo>
                    <a:pt x="6" y="20"/>
                  </a:lnTo>
                  <a:lnTo>
                    <a:pt x="16" y="10"/>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2" name="Freeform 31"/>
            <p:cNvSpPr>
              <a:spLocks/>
            </p:cNvSpPr>
            <p:nvPr/>
          </p:nvSpPr>
          <p:spPr bwMode="auto">
            <a:xfrm>
              <a:off x="2917" y="836"/>
              <a:ext cx="58" cy="78"/>
            </a:xfrm>
            <a:custGeom>
              <a:avLst/>
              <a:gdLst>
                <a:gd name="T0" fmla="*/ 38 w 58"/>
                <a:gd name="T1" fmla="*/ 6 h 78"/>
                <a:gd name="T2" fmla="*/ 38 w 58"/>
                <a:gd name="T3" fmla="*/ 6 h 78"/>
                <a:gd name="T4" fmla="*/ 40 w 58"/>
                <a:gd name="T5" fmla="*/ 18 h 78"/>
                <a:gd name="T6" fmla="*/ 42 w 58"/>
                <a:gd name="T7" fmla="*/ 26 h 78"/>
                <a:gd name="T8" fmla="*/ 40 w 58"/>
                <a:gd name="T9" fmla="*/ 32 h 78"/>
                <a:gd name="T10" fmla="*/ 40 w 58"/>
                <a:gd name="T11" fmla="*/ 32 h 78"/>
                <a:gd name="T12" fmla="*/ 44 w 58"/>
                <a:gd name="T13" fmla="*/ 36 h 78"/>
                <a:gd name="T14" fmla="*/ 48 w 58"/>
                <a:gd name="T15" fmla="*/ 38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6 h 78"/>
                <a:gd name="T30" fmla="*/ 52 w 58"/>
                <a:gd name="T31" fmla="*/ 64 h 78"/>
                <a:gd name="T32" fmla="*/ 52 w 58"/>
                <a:gd name="T33" fmla="*/ 64 h 78"/>
                <a:gd name="T34" fmla="*/ 48 w 58"/>
                <a:gd name="T35" fmla="*/ 70 h 78"/>
                <a:gd name="T36" fmla="*/ 44 w 58"/>
                <a:gd name="T37" fmla="*/ 74 h 78"/>
                <a:gd name="T38" fmla="*/ 36 w 58"/>
                <a:gd name="T39" fmla="*/ 78 h 78"/>
                <a:gd name="T40" fmla="*/ 36 w 58"/>
                <a:gd name="T41" fmla="*/ 78 h 78"/>
                <a:gd name="T42" fmla="*/ 28 w 58"/>
                <a:gd name="T43" fmla="*/ 78 h 78"/>
                <a:gd name="T44" fmla="*/ 24 w 58"/>
                <a:gd name="T45" fmla="*/ 74 h 78"/>
                <a:gd name="T46" fmla="*/ 24 w 58"/>
                <a:gd name="T47" fmla="*/ 74 h 78"/>
                <a:gd name="T48" fmla="*/ 20 w 58"/>
                <a:gd name="T49" fmla="*/ 68 h 78"/>
                <a:gd name="T50" fmla="*/ 18 w 58"/>
                <a:gd name="T51" fmla="*/ 64 h 78"/>
                <a:gd name="T52" fmla="*/ 20 w 58"/>
                <a:gd name="T53" fmla="*/ 60 h 78"/>
                <a:gd name="T54" fmla="*/ 20 w 58"/>
                <a:gd name="T55" fmla="*/ 60 h 78"/>
                <a:gd name="T56" fmla="*/ 24 w 58"/>
                <a:gd name="T57" fmla="*/ 58 h 78"/>
                <a:gd name="T58" fmla="*/ 28 w 58"/>
                <a:gd name="T59" fmla="*/ 54 h 78"/>
                <a:gd name="T60" fmla="*/ 28 w 58"/>
                <a:gd name="T61" fmla="*/ 54 h 78"/>
                <a:gd name="T62" fmla="*/ 26 w 58"/>
                <a:gd name="T63" fmla="*/ 48 h 78"/>
                <a:gd name="T64" fmla="*/ 22 w 58"/>
                <a:gd name="T65" fmla="*/ 44 h 78"/>
                <a:gd name="T66" fmla="*/ 22 w 58"/>
                <a:gd name="T67" fmla="*/ 44 h 78"/>
                <a:gd name="T68" fmla="*/ 10 w 58"/>
                <a:gd name="T69" fmla="*/ 44 h 78"/>
                <a:gd name="T70" fmla="*/ 4 w 58"/>
                <a:gd name="T71" fmla="*/ 42 h 78"/>
                <a:gd name="T72" fmla="*/ 0 w 58"/>
                <a:gd name="T73" fmla="*/ 38 h 78"/>
                <a:gd name="T74" fmla="*/ 0 w 58"/>
                <a:gd name="T75" fmla="*/ 38 h 78"/>
                <a:gd name="T76" fmla="*/ 0 w 58"/>
                <a:gd name="T77" fmla="*/ 36 h 78"/>
                <a:gd name="T78" fmla="*/ 2 w 58"/>
                <a:gd name="T79" fmla="*/ 34 h 78"/>
                <a:gd name="T80" fmla="*/ 6 w 58"/>
                <a:gd name="T81" fmla="*/ 30 h 78"/>
                <a:gd name="T82" fmla="*/ 6 w 58"/>
                <a:gd name="T83" fmla="*/ 30 h 78"/>
                <a:gd name="T84" fmla="*/ 16 w 58"/>
                <a:gd name="T85" fmla="*/ 30 h 78"/>
                <a:gd name="T86" fmla="*/ 24 w 58"/>
                <a:gd name="T87" fmla="*/ 32 h 78"/>
                <a:gd name="T88" fmla="*/ 24 w 58"/>
                <a:gd name="T89" fmla="*/ 32 h 78"/>
                <a:gd name="T90" fmla="*/ 26 w 58"/>
                <a:gd name="T91" fmla="*/ 30 h 78"/>
                <a:gd name="T92" fmla="*/ 28 w 58"/>
                <a:gd name="T93" fmla="*/ 28 h 78"/>
                <a:gd name="T94" fmla="*/ 28 w 58"/>
                <a:gd name="T95" fmla="*/ 28 h 78"/>
                <a:gd name="T96" fmla="*/ 28 w 58"/>
                <a:gd name="T97" fmla="*/ 22 h 78"/>
                <a:gd name="T98" fmla="*/ 24 w 58"/>
                <a:gd name="T99" fmla="*/ 16 h 78"/>
                <a:gd name="T100" fmla="*/ 20 w 58"/>
                <a:gd name="T101" fmla="*/ 10 h 78"/>
                <a:gd name="T102" fmla="*/ 22 w 58"/>
                <a:gd name="T103" fmla="*/ 8 h 78"/>
                <a:gd name="T104" fmla="*/ 24 w 58"/>
                <a:gd name="T105" fmla="*/ 4 h 78"/>
                <a:gd name="T106" fmla="*/ 24 w 58"/>
                <a:gd name="T107" fmla="*/ 4 h 78"/>
                <a:gd name="T108" fmla="*/ 26 w 58"/>
                <a:gd name="T109" fmla="*/ 2 h 78"/>
                <a:gd name="T110" fmla="*/ 32 w 58"/>
                <a:gd name="T111" fmla="*/ 0 h 78"/>
                <a:gd name="T112" fmla="*/ 34 w 58"/>
                <a:gd name="T113" fmla="*/ 2 h 78"/>
                <a:gd name="T114" fmla="*/ 38 w 58"/>
                <a:gd name="T115" fmla="*/ 6 h 78"/>
                <a:gd name="T116" fmla="*/ 38 w 58"/>
                <a:gd name="T117" fmla="*/ 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6"/>
                  </a:moveTo>
                  <a:lnTo>
                    <a:pt x="38" y="6"/>
                  </a:lnTo>
                  <a:lnTo>
                    <a:pt x="40" y="18"/>
                  </a:lnTo>
                  <a:lnTo>
                    <a:pt x="42" y="26"/>
                  </a:lnTo>
                  <a:lnTo>
                    <a:pt x="40" y="32"/>
                  </a:lnTo>
                  <a:lnTo>
                    <a:pt x="44" y="36"/>
                  </a:lnTo>
                  <a:lnTo>
                    <a:pt x="48" y="38"/>
                  </a:lnTo>
                  <a:lnTo>
                    <a:pt x="58" y="38"/>
                  </a:lnTo>
                  <a:lnTo>
                    <a:pt x="52" y="42"/>
                  </a:lnTo>
                  <a:lnTo>
                    <a:pt x="50" y="44"/>
                  </a:lnTo>
                  <a:lnTo>
                    <a:pt x="48" y="48"/>
                  </a:lnTo>
                  <a:lnTo>
                    <a:pt x="52" y="56"/>
                  </a:lnTo>
                  <a:lnTo>
                    <a:pt x="52" y="64"/>
                  </a:lnTo>
                  <a:lnTo>
                    <a:pt x="48" y="70"/>
                  </a:lnTo>
                  <a:lnTo>
                    <a:pt x="44" y="74"/>
                  </a:lnTo>
                  <a:lnTo>
                    <a:pt x="36" y="78"/>
                  </a:lnTo>
                  <a:lnTo>
                    <a:pt x="28" y="78"/>
                  </a:lnTo>
                  <a:lnTo>
                    <a:pt x="24" y="74"/>
                  </a:lnTo>
                  <a:lnTo>
                    <a:pt x="20" y="68"/>
                  </a:lnTo>
                  <a:lnTo>
                    <a:pt x="18" y="64"/>
                  </a:lnTo>
                  <a:lnTo>
                    <a:pt x="20" y="60"/>
                  </a:lnTo>
                  <a:lnTo>
                    <a:pt x="24" y="58"/>
                  </a:lnTo>
                  <a:lnTo>
                    <a:pt x="28" y="54"/>
                  </a:lnTo>
                  <a:lnTo>
                    <a:pt x="26" y="48"/>
                  </a:lnTo>
                  <a:lnTo>
                    <a:pt x="22" y="44"/>
                  </a:lnTo>
                  <a:lnTo>
                    <a:pt x="10" y="44"/>
                  </a:lnTo>
                  <a:lnTo>
                    <a:pt x="4" y="42"/>
                  </a:lnTo>
                  <a:lnTo>
                    <a:pt x="0" y="38"/>
                  </a:lnTo>
                  <a:lnTo>
                    <a:pt x="0" y="36"/>
                  </a:lnTo>
                  <a:lnTo>
                    <a:pt x="2" y="34"/>
                  </a:lnTo>
                  <a:lnTo>
                    <a:pt x="6" y="30"/>
                  </a:lnTo>
                  <a:lnTo>
                    <a:pt x="16" y="30"/>
                  </a:lnTo>
                  <a:lnTo>
                    <a:pt x="24" y="32"/>
                  </a:lnTo>
                  <a:lnTo>
                    <a:pt x="26" y="30"/>
                  </a:lnTo>
                  <a:lnTo>
                    <a:pt x="28" y="28"/>
                  </a:lnTo>
                  <a:lnTo>
                    <a:pt x="28" y="22"/>
                  </a:lnTo>
                  <a:lnTo>
                    <a:pt x="24" y="16"/>
                  </a:lnTo>
                  <a:lnTo>
                    <a:pt x="20" y="10"/>
                  </a:lnTo>
                  <a:lnTo>
                    <a:pt x="22" y="8"/>
                  </a:lnTo>
                  <a:lnTo>
                    <a:pt x="24" y="4"/>
                  </a:lnTo>
                  <a:lnTo>
                    <a:pt x="26" y="2"/>
                  </a:lnTo>
                  <a:lnTo>
                    <a:pt x="32" y="0"/>
                  </a:lnTo>
                  <a:lnTo>
                    <a:pt x="34" y="2"/>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3" name="Freeform 32"/>
            <p:cNvSpPr>
              <a:spLocks/>
            </p:cNvSpPr>
            <p:nvPr/>
          </p:nvSpPr>
          <p:spPr bwMode="auto">
            <a:xfrm>
              <a:off x="2801" y="838"/>
              <a:ext cx="40" cy="74"/>
            </a:xfrm>
            <a:custGeom>
              <a:avLst/>
              <a:gdLst>
                <a:gd name="T0" fmla="*/ 30 w 40"/>
                <a:gd name="T1" fmla="*/ 4 h 74"/>
                <a:gd name="T2" fmla="*/ 30 w 40"/>
                <a:gd name="T3" fmla="*/ 10 h 74"/>
                <a:gd name="T4" fmla="*/ 30 w 40"/>
                <a:gd name="T5" fmla="*/ 10 h 74"/>
                <a:gd name="T6" fmla="*/ 24 w 40"/>
                <a:gd name="T7" fmla="*/ 16 h 74"/>
                <a:gd name="T8" fmla="*/ 18 w 40"/>
                <a:gd name="T9" fmla="*/ 22 h 74"/>
                <a:gd name="T10" fmla="*/ 12 w 40"/>
                <a:gd name="T11" fmla="*/ 38 h 74"/>
                <a:gd name="T12" fmla="*/ 12 w 40"/>
                <a:gd name="T13" fmla="*/ 38 h 74"/>
                <a:gd name="T14" fmla="*/ 12 w 40"/>
                <a:gd name="T15" fmla="*/ 44 h 74"/>
                <a:gd name="T16" fmla="*/ 14 w 40"/>
                <a:gd name="T17" fmla="*/ 50 h 74"/>
                <a:gd name="T18" fmla="*/ 18 w 40"/>
                <a:gd name="T19" fmla="*/ 56 h 74"/>
                <a:gd name="T20" fmla="*/ 24 w 40"/>
                <a:gd name="T21" fmla="*/ 58 h 74"/>
                <a:gd name="T22" fmla="*/ 24 w 40"/>
                <a:gd name="T23" fmla="*/ 58 h 74"/>
                <a:gd name="T24" fmla="*/ 28 w 40"/>
                <a:gd name="T25" fmla="*/ 60 h 74"/>
                <a:gd name="T26" fmla="*/ 34 w 40"/>
                <a:gd name="T27" fmla="*/ 62 h 74"/>
                <a:gd name="T28" fmla="*/ 38 w 40"/>
                <a:gd name="T29" fmla="*/ 64 h 74"/>
                <a:gd name="T30" fmla="*/ 40 w 40"/>
                <a:gd name="T31" fmla="*/ 70 h 74"/>
                <a:gd name="T32" fmla="*/ 40 w 40"/>
                <a:gd name="T33" fmla="*/ 70 h 74"/>
                <a:gd name="T34" fmla="*/ 38 w 40"/>
                <a:gd name="T35" fmla="*/ 72 h 74"/>
                <a:gd name="T36" fmla="*/ 36 w 40"/>
                <a:gd name="T37" fmla="*/ 74 h 74"/>
                <a:gd name="T38" fmla="*/ 36 w 40"/>
                <a:gd name="T39" fmla="*/ 74 h 74"/>
                <a:gd name="T40" fmla="*/ 24 w 40"/>
                <a:gd name="T41" fmla="*/ 70 h 74"/>
                <a:gd name="T42" fmla="*/ 12 w 40"/>
                <a:gd name="T43" fmla="*/ 64 h 74"/>
                <a:gd name="T44" fmla="*/ 4 w 40"/>
                <a:gd name="T45" fmla="*/ 56 h 74"/>
                <a:gd name="T46" fmla="*/ 0 w 40"/>
                <a:gd name="T47" fmla="*/ 50 h 74"/>
                <a:gd name="T48" fmla="*/ 0 w 40"/>
                <a:gd name="T49" fmla="*/ 44 h 74"/>
                <a:gd name="T50" fmla="*/ 0 w 40"/>
                <a:gd name="T51" fmla="*/ 44 h 74"/>
                <a:gd name="T52" fmla="*/ 2 w 40"/>
                <a:gd name="T53" fmla="*/ 32 h 74"/>
                <a:gd name="T54" fmla="*/ 6 w 40"/>
                <a:gd name="T55" fmla="*/ 20 h 74"/>
                <a:gd name="T56" fmla="*/ 12 w 40"/>
                <a:gd name="T57" fmla="*/ 8 h 74"/>
                <a:gd name="T58" fmla="*/ 22 w 40"/>
                <a:gd name="T59" fmla="*/ 0 h 74"/>
                <a:gd name="T60" fmla="*/ 22 w 40"/>
                <a:gd name="T61" fmla="*/ 0 h 74"/>
                <a:gd name="T62" fmla="*/ 24 w 40"/>
                <a:gd name="T63" fmla="*/ 0 h 74"/>
                <a:gd name="T64" fmla="*/ 26 w 40"/>
                <a:gd name="T65" fmla="*/ 2 h 74"/>
                <a:gd name="T66" fmla="*/ 30 w 40"/>
                <a:gd name="T67" fmla="*/ 4 h 74"/>
                <a:gd name="T68" fmla="*/ 30 w 40"/>
                <a:gd name="T69" fmla="*/ 4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4">
                  <a:moveTo>
                    <a:pt x="30" y="4"/>
                  </a:moveTo>
                  <a:lnTo>
                    <a:pt x="30" y="10"/>
                  </a:lnTo>
                  <a:lnTo>
                    <a:pt x="24" y="16"/>
                  </a:lnTo>
                  <a:lnTo>
                    <a:pt x="18" y="22"/>
                  </a:lnTo>
                  <a:lnTo>
                    <a:pt x="12" y="38"/>
                  </a:lnTo>
                  <a:lnTo>
                    <a:pt x="12" y="44"/>
                  </a:lnTo>
                  <a:lnTo>
                    <a:pt x="14" y="50"/>
                  </a:lnTo>
                  <a:lnTo>
                    <a:pt x="18" y="56"/>
                  </a:lnTo>
                  <a:lnTo>
                    <a:pt x="24" y="58"/>
                  </a:lnTo>
                  <a:lnTo>
                    <a:pt x="28" y="60"/>
                  </a:lnTo>
                  <a:lnTo>
                    <a:pt x="34" y="62"/>
                  </a:lnTo>
                  <a:lnTo>
                    <a:pt x="38" y="64"/>
                  </a:lnTo>
                  <a:lnTo>
                    <a:pt x="40" y="70"/>
                  </a:lnTo>
                  <a:lnTo>
                    <a:pt x="38" y="72"/>
                  </a:lnTo>
                  <a:lnTo>
                    <a:pt x="36" y="74"/>
                  </a:lnTo>
                  <a:lnTo>
                    <a:pt x="24" y="70"/>
                  </a:lnTo>
                  <a:lnTo>
                    <a:pt x="12" y="64"/>
                  </a:lnTo>
                  <a:lnTo>
                    <a:pt x="4" y="56"/>
                  </a:lnTo>
                  <a:lnTo>
                    <a:pt x="0" y="50"/>
                  </a:lnTo>
                  <a:lnTo>
                    <a:pt x="0" y="44"/>
                  </a:lnTo>
                  <a:lnTo>
                    <a:pt x="2" y="32"/>
                  </a:lnTo>
                  <a:lnTo>
                    <a:pt x="6" y="20"/>
                  </a:lnTo>
                  <a:lnTo>
                    <a:pt x="12" y="8"/>
                  </a:lnTo>
                  <a:lnTo>
                    <a:pt x="22" y="0"/>
                  </a:lnTo>
                  <a:lnTo>
                    <a:pt x="24" y="0"/>
                  </a:lnTo>
                  <a:lnTo>
                    <a:pt x="26" y="2"/>
                  </a:lnTo>
                  <a:lnTo>
                    <a:pt x="30" y="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4" name="Freeform 33"/>
            <p:cNvSpPr>
              <a:spLocks/>
            </p:cNvSpPr>
            <p:nvPr/>
          </p:nvSpPr>
          <p:spPr bwMode="auto">
            <a:xfrm>
              <a:off x="3265" y="706"/>
              <a:ext cx="62" cy="36"/>
            </a:xfrm>
            <a:custGeom>
              <a:avLst/>
              <a:gdLst>
                <a:gd name="T0" fmla="*/ 62 w 62"/>
                <a:gd name="T1" fmla="*/ 4 h 36"/>
                <a:gd name="T2" fmla="*/ 62 w 62"/>
                <a:gd name="T3" fmla="*/ 4 h 36"/>
                <a:gd name="T4" fmla="*/ 60 w 62"/>
                <a:gd name="T5" fmla="*/ 2 h 36"/>
                <a:gd name="T6" fmla="*/ 54 w 62"/>
                <a:gd name="T7" fmla="*/ 2 h 36"/>
                <a:gd name="T8" fmla="*/ 42 w 62"/>
                <a:gd name="T9" fmla="*/ 0 h 36"/>
                <a:gd name="T10" fmla="*/ 20 w 62"/>
                <a:gd name="T11" fmla="*/ 2 h 36"/>
                <a:gd name="T12" fmla="*/ 20 w 62"/>
                <a:gd name="T13" fmla="*/ 2 h 36"/>
                <a:gd name="T14" fmla="*/ 10 w 62"/>
                <a:gd name="T15" fmla="*/ 4 h 36"/>
                <a:gd name="T16" fmla="*/ 2 w 62"/>
                <a:gd name="T17" fmla="*/ 6 h 36"/>
                <a:gd name="T18" fmla="*/ 0 w 62"/>
                <a:gd name="T19" fmla="*/ 10 h 36"/>
                <a:gd name="T20" fmla="*/ 0 w 62"/>
                <a:gd name="T21" fmla="*/ 16 h 36"/>
                <a:gd name="T22" fmla="*/ 2 w 62"/>
                <a:gd name="T23" fmla="*/ 22 h 36"/>
                <a:gd name="T24" fmla="*/ 6 w 62"/>
                <a:gd name="T25" fmla="*/ 26 h 36"/>
                <a:gd name="T26" fmla="*/ 44 w 62"/>
                <a:gd name="T27" fmla="*/ 36 h 36"/>
                <a:gd name="T28" fmla="*/ 62 w 62"/>
                <a:gd name="T29" fmla="*/ 4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6">
                  <a:moveTo>
                    <a:pt x="62" y="4"/>
                  </a:moveTo>
                  <a:lnTo>
                    <a:pt x="62" y="4"/>
                  </a:lnTo>
                  <a:lnTo>
                    <a:pt x="60" y="2"/>
                  </a:lnTo>
                  <a:lnTo>
                    <a:pt x="54" y="2"/>
                  </a:lnTo>
                  <a:lnTo>
                    <a:pt x="42" y="0"/>
                  </a:lnTo>
                  <a:lnTo>
                    <a:pt x="20" y="2"/>
                  </a:lnTo>
                  <a:lnTo>
                    <a:pt x="10" y="4"/>
                  </a:lnTo>
                  <a:lnTo>
                    <a:pt x="2" y="6"/>
                  </a:lnTo>
                  <a:lnTo>
                    <a:pt x="0" y="10"/>
                  </a:lnTo>
                  <a:lnTo>
                    <a:pt x="0" y="16"/>
                  </a:lnTo>
                  <a:lnTo>
                    <a:pt x="2" y="22"/>
                  </a:lnTo>
                  <a:lnTo>
                    <a:pt x="6" y="26"/>
                  </a:lnTo>
                  <a:lnTo>
                    <a:pt x="44" y="36"/>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5" name="Freeform 34"/>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182 w 216"/>
                <a:gd name="T37" fmla="*/ 0 h 1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6" name="Freeform 35"/>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97" name="Freeform 36"/>
            <p:cNvSpPr>
              <a:spLocks/>
            </p:cNvSpPr>
            <p:nvPr/>
          </p:nvSpPr>
          <p:spPr bwMode="auto">
            <a:xfrm>
              <a:off x="3387" y="658"/>
              <a:ext cx="200" cy="198"/>
            </a:xfrm>
            <a:custGeom>
              <a:avLst/>
              <a:gdLst>
                <a:gd name="T0" fmla="*/ 0 w 200"/>
                <a:gd name="T1" fmla="*/ 104 h 198"/>
                <a:gd name="T2" fmla="*/ 0 w 200"/>
                <a:gd name="T3" fmla="*/ 104 h 198"/>
                <a:gd name="T4" fmla="*/ 4 w 200"/>
                <a:gd name="T5" fmla="*/ 124 h 198"/>
                <a:gd name="T6" fmla="*/ 10 w 200"/>
                <a:gd name="T7" fmla="*/ 142 h 198"/>
                <a:gd name="T8" fmla="*/ 20 w 200"/>
                <a:gd name="T9" fmla="*/ 158 h 198"/>
                <a:gd name="T10" fmla="*/ 32 w 200"/>
                <a:gd name="T11" fmla="*/ 172 h 198"/>
                <a:gd name="T12" fmla="*/ 48 w 200"/>
                <a:gd name="T13" fmla="*/ 184 h 198"/>
                <a:gd name="T14" fmla="*/ 66 w 200"/>
                <a:gd name="T15" fmla="*/ 192 h 198"/>
                <a:gd name="T16" fmla="*/ 84 w 200"/>
                <a:gd name="T17" fmla="*/ 198 h 198"/>
                <a:gd name="T18" fmla="*/ 104 w 200"/>
                <a:gd name="T19" fmla="*/ 198 h 198"/>
                <a:gd name="T20" fmla="*/ 104 w 200"/>
                <a:gd name="T21" fmla="*/ 198 h 198"/>
                <a:gd name="T22" fmla="*/ 124 w 200"/>
                <a:gd name="T23" fmla="*/ 196 h 198"/>
                <a:gd name="T24" fmla="*/ 142 w 200"/>
                <a:gd name="T25" fmla="*/ 190 h 198"/>
                <a:gd name="T26" fmla="*/ 158 w 200"/>
                <a:gd name="T27" fmla="*/ 180 h 198"/>
                <a:gd name="T28" fmla="*/ 174 w 200"/>
                <a:gd name="T29" fmla="*/ 166 h 198"/>
                <a:gd name="T30" fmla="*/ 184 w 200"/>
                <a:gd name="T31" fmla="*/ 152 h 198"/>
                <a:gd name="T32" fmla="*/ 192 w 200"/>
                <a:gd name="T33" fmla="*/ 134 h 198"/>
                <a:gd name="T34" fmla="*/ 198 w 200"/>
                <a:gd name="T35" fmla="*/ 116 h 198"/>
                <a:gd name="T36" fmla="*/ 200 w 200"/>
                <a:gd name="T37" fmla="*/ 96 h 198"/>
                <a:gd name="T38" fmla="*/ 200 w 200"/>
                <a:gd name="T39" fmla="*/ 96 h 198"/>
                <a:gd name="T40" fmla="*/ 196 w 200"/>
                <a:gd name="T41" fmla="*/ 76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2 h 198"/>
                <a:gd name="T54" fmla="*/ 96 w 200"/>
                <a:gd name="T55" fmla="*/ 0 h 198"/>
                <a:gd name="T56" fmla="*/ 96 w 200"/>
                <a:gd name="T57" fmla="*/ 0 h 198"/>
                <a:gd name="T58" fmla="*/ 76 w 200"/>
                <a:gd name="T59" fmla="*/ 4 h 198"/>
                <a:gd name="T60" fmla="*/ 58 w 200"/>
                <a:gd name="T61" fmla="*/ 10 h 198"/>
                <a:gd name="T62" fmla="*/ 40 w 200"/>
                <a:gd name="T63" fmla="*/ 20 h 198"/>
                <a:gd name="T64" fmla="*/ 26 w 200"/>
                <a:gd name="T65" fmla="*/ 32 h 198"/>
                <a:gd name="T66" fmla="*/ 16 w 200"/>
                <a:gd name="T67" fmla="*/ 48 h 198"/>
                <a:gd name="T68" fmla="*/ 6 w 200"/>
                <a:gd name="T69" fmla="*/ 64 h 198"/>
                <a:gd name="T70" fmla="*/ 2 w 200"/>
                <a:gd name="T71" fmla="*/ 84 h 198"/>
                <a:gd name="T72" fmla="*/ 0 w 200"/>
                <a:gd name="T73" fmla="*/ 104 h 198"/>
                <a:gd name="T74" fmla="*/ 0 w 200"/>
                <a:gd name="T75" fmla="*/ 104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4"/>
                  </a:moveTo>
                  <a:lnTo>
                    <a:pt x="0" y="104"/>
                  </a:lnTo>
                  <a:lnTo>
                    <a:pt x="4" y="124"/>
                  </a:lnTo>
                  <a:lnTo>
                    <a:pt x="10" y="142"/>
                  </a:lnTo>
                  <a:lnTo>
                    <a:pt x="20" y="158"/>
                  </a:lnTo>
                  <a:lnTo>
                    <a:pt x="32" y="172"/>
                  </a:lnTo>
                  <a:lnTo>
                    <a:pt x="48" y="184"/>
                  </a:lnTo>
                  <a:lnTo>
                    <a:pt x="66" y="192"/>
                  </a:lnTo>
                  <a:lnTo>
                    <a:pt x="84" y="198"/>
                  </a:lnTo>
                  <a:lnTo>
                    <a:pt x="104" y="198"/>
                  </a:lnTo>
                  <a:lnTo>
                    <a:pt x="124" y="196"/>
                  </a:lnTo>
                  <a:lnTo>
                    <a:pt x="142" y="190"/>
                  </a:lnTo>
                  <a:lnTo>
                    <a:pt x="158" y="180"/>
                  </a:lnTo>
                  <a:lnTo>
                    <a:pt x="174" y="166"/>
                  </a:lnTo>
                  <a:lnTo>
                    <a:pt x="184" y="152"/>
                  </a:lnTo>
                  <a:lnTo>
                    <a:pt x="192" y="134"/>
                  </a:lnTo>
                  <a:lnTo>
                    <a:pt x="198" y="116"/>
                  </a:lnTo>
                  <a:lnTo>
                    <a:pt x="200" y="96"/>
                  </a:lnTo>
                  <a:lnTo>
                    <a:pt x="196" y="76"/>
                  </a:lnTo>
                  <a:lnTo>
                    <a:pt x="190" y="56"/>
                  </a:lnTo>
                  <a:lnTo>
                    <a:pt x="180" y="40"/>
                  </a:lnTo>
                  <a:lnTo>
                    <a:pt x="168" y="26"/>
                  </a:lnTo>
                  <a:lnTo>
                    <a:pt x="152" y="14"/>
                  </a:lnTo>
                  <a:lnTo>
                    <a:pt x="134" y="6"/>
                  </a:lnTo>
                  <a:lnTo>
                    <a:pt x="116" y="2"/>
                  </a:lnTo>
                  <a:lnTo>
                    <a:pt x="96" y="0"/>
                  </a:lnTo>
                  <a:lnTo>
                    <a:pt x="76" y="4"/>
                  </a:lnTo>
                  <a:lnTo>
                    <a:pt x="58" y="10"/>
                  </a:lnTo>
                  <a:lnTo>
                    <a:pt x="40" y="20"/>
                  </a:lnTo>
                  <a:lnTo>
                    <a:pt x="26" y="32"/>
                  </a:lnTo>
                  <a:lnTo>
                    <a:pt x="16" y="48"/>
                  </a:lnTo>
                  <a:lnTo>
                    <a:pt x="6" y="64"/>
                  </a:lnTo>
                  <a:lnTo>
                    <a:pt x="2" y="84"/>
                  </a:lnTo>
                  <a:lnTo>
                    <a:pt x="0" y="104"/>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6498" name="Freeform 37"/>
            <p:cNvSpPr>
              <a:spLocks/>
            </p:cNvSpPr>
            <p:nvPr/>
          </p:nvSpPr>
          <p:spPr bwMode="auto">
            <a:xfrm>
              <a:off x="3413" y="684"/>
              <a:ext cx="146" cy="146"/>
            </a:xfrm>
            <a:custGeom>
              <a:avLst/>
              <a:gdLst>
                <a:gd name="T0" fmla="*/ 0 w 146"/>
                <a:gd name="T1" fmla="*/ 76 h 146"/>
                <a:gd name="T2" fmla="*/ 0 w 146"/>
                <a:gd name="T3" fmla="*/ 76 h 146"/>
                <a:gd name="T4" fmla="*/ 2 w 146"/>
                <a:gd name="T5" fmla="*/ 92 h 146"/>
                <a:gd name="T6" fmla="*/ 8 w 146"/>
                <a:gd name="T7" fmla="*/ 104 h 146"/>
                <a:gd name="T8" fmla="*/ 16 w 146"/>
                <a:gd name="T9" fmla="*/ 118 h 146"/>
                <a:gd name="T10" fmla="*/ 24 w 146"/>
                <a:gd name="T11" fmla="*/ 128 h 146"/>
                <a:gd name="T12" fmla="*/ 36 w 146"/>
                <a:gd name="T13" fmla="*/ 136 h 146"/>
                <a:gd name="T14" fmla="*/ 48 w 146"/>
                <a:gd name="T15" fmla="*/ 142 h 146"/>
                <a:gd name="T16" fmla="*/ 62 w 146"/>
                <a:gd name="T17" fmla="*/ 146 h 146"/>
                <a:gd name="T18" fmla="*/ 76 w 146"/>
                <a:gd name="T19" fmla="*/ 146 h 146"/>
                <a:gd name="T20" fmla="*/ 76 w 146"/>
                <a:gd name="T21" fmla="*/ 146 h 146"/>
                <a:gd name="T22" fmla="*/ 92 w 146"/>
                <a:gd name="T23" fmla="*/ 144 h 146"/>
                <a:gd name="T24" fmla="*/ 106 w 146"/>
                <a:gd name="T25" fmla="*/ 140 h 146"/>
                <a:gd name="T26" fmla="*/ 118 w 146"/>
                <a:gd name="T27" fmla="*/ 132 h 146"/>
                <a:gd name="T28" fmla="*/ 128 w 146"/>
                <a:gd name="T29" fmla="*/ 122 h 146"/>
                <a:gd name="T30" fmla="*/ 136 w 146"/>
                <a:gd name="T31" fmla="*/ 112 h 146"/>
                <a:gd name="T32" fmla="*/ 142 w 146"/>
                <a:gd name="T33" fmla="*/ 100 h 146"/>
                <a:gd name="T34" fmla="*/ 146 w 146"/>
                <a:gd name="T35" fmla="*/ 86 h 146"/>
                <a:gd name="T36" fmla="*/ 146 w 146"/>
                <a:gd name="T37" fmla="*/ 70 h 146"/>
                <a:gd name="T38" fmla="*/ 146 w 146"/>
                <a:gd name="T39" fmla="*/ 70 h 146"/>
                <a:gd name="T40" fmla="*/ 144 w 146"/>
                <a:gd name="T41" fmla="*/ 56 h 146"/>
                <a:gd name="T42" fmla="*/ 140 w 146"/>
                <a:gd name="T43" fmla="*/ 42 h 146"/>
                <a:gd name="T44" fmla="*/ 132 w 146"/>
                <a:gd name="T45" fmla="*/ 30 h 146"/>
                <a:gd name="T46" fmla="*/ 124 w 146"/>
                <a:gd name="T47" fmla="*/ 20 h 146"/>
                <a:gd name="T48" fmla="*/ 112 w 146"/>
                <a:gd name="T49" fmla="*/ 12 h 146"/>
                <a:gd name="T50" fmla="*/ 100 w 146"/>
                <a:gd name="T51" fmla="*/ 6 h 146"/>
                <a:gd name="T52" fmla="*/ 86 w 146"/>
                <a:gd name="T53" fmla="*/ 2 h 146"/>
                <a:gd name="T54" fmla="*/ 70 w 146"/>
                <a:gd name="T55" fmla="*/ 0 h 146"/>
                <a:gd name="T56" fmla="*/ 70 w 146"/>
                <a:gd name="T57" fmla="*/ 0 h 146"/>
                <a:gd name="T58" fmla="*/ 56 w 146"/>
                <a:gd name="T59" fmla="*/ 2 h 146"/>
                <a:gd name="T60" fmla="*/ 42 w 146"/>
                <a:gd name="T61" fmla="*/ 8 h 146"/>
                <a:gd name="T62" fmla="*/ 30 w 146"/>
                <a:gd name="T63" fmla="*/ 14 h 146"/>
                <a:gd name="T64" fmla="*/ 20 w 146"/>
                <a:gd name="T65" fmla="*/ 24 h 146"/>
                <a:gd name="T66" fmla="*/ 12 w 146"/>
                <a:gd name="T67" fmla="*/ 36 h 146"/>
                <a:gd name="T68" fmla="*/ 6 w 146"/>
                <a:gd name="T69" fmla="*/ 48 h 146"/>
                <a:gd name="T70" fmla="*/ 2 w 146"/>
                <a:gd name="T71" fmla="*/ 62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2" y="92"/>
                  </a:lnTo>
                  <a:lnTo>
                    <a:pt x="8" y="104"/>
                  </a:lnTo>
                  <a:lnTo>
                    <a:pt x="16" y="118"/>
                  </a:lnTo>
                  <a:lnTo>
                    <a:pt x="24" y="128"/>
                  </a:lnTo>
                  <a:lnTo>
                    <a:pt x="36" y="136"/>
                  </a:lnTo>
                  <a:lnTo>
                    <a:pt x="48" y="142"/>
                  </a:lnTo>
                  <a:lnTo>
                    <a:pt x="62" y="146"/>
                  </a:lnTo>
                  <a:lnTo>
                    <a:pt x="76" y="146"/>
                  </a:lnTo>
                  <a:lnTo>
                    <a:pt x="92" y="144"/>
                  </a:lnTo>
                  <a:lnTo>
                    <a:pt x="106" y="140"/>
                  </a:lnTo>
                  <a:lnTo>
                    <a:pt x="118" y="132"/>
                  </a:lnTo>
                  <a:lnTo>
                    <a:pt x="128" y="122"/>
                  </a:lnTo>
                  <a:lnTo>
                    <a:pt x="136" y="112"/>
                  </a:lnTo>
                  <a:lnTo>
                    <a:pt x="142" y="100"/>
                  </a:lnTo>
                  <a:lnTo>
                    <a:pt x="146" y="86"/>
                  </a:lnTo>
                  <a:lnTo>
                    <a:pt x="146" y="70"/>
                  </a:lnTo>
                  <a:lnTo>
                    <a:pt x="144" y="56"/>
                  </a:lnTo>
                  <a:lnTo>
                    <a:pt x="140" y="42"/>
                  </a:lnTo>
                  <a:lnTo>
                    <a:pt x="132" y="30"/>
                  </a:lnTo>
                  <a:lnTo>
                    <a:pt x="124" y="20"/>
                  </a:lnTo>
                  <a:lnTo>
                    <a:pt x="112" y="12"/>
                  </a:lnTo>
                  <a:lnTo>
                    <a:pt x="100" y="6"/>
                  </a:lnTo>
                  <a:lnTo>
                    <a:pt x="86" y="2"/>
                  </a:lnTo>
                  <a:lnTo>
                    <a:pt x="70" y="0"/>
                  </a:lnTo>
                  <a:lnTo>
                    <a:pt x="56" y="2"/>
                  </a:lnTo>
                  <a:lnTo>
                    <a:pt x="42" y="8"/>
                  </a:lnTo>
                  <a:lnTo>
                    <a:pt x="30" y="14"/>
                  </a:lnTo>
                  <a:lnTo>
                    <a:pt x="20" y="24"/>
                  </a:lnTo>
                  <a:lnTo>
                    <a:pt x="12" y="36"/>
                  </a:lnTo>
                  <a:lnTo>
                    <a:pt x="6" y="48"/>
                  </a:lnTo>
                  <a:lnTo>
                    <a:pt x="2" y="62"/>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6499" name="Freeform 38"/>
            <p:cNvSpPr>
              <a:spLocks/>
            </p:cNvSpPr>
            <p:nvPr/>
          </p:nvSpPr>
          <p:spPr bwMode="auto">
            <a:xfrm>
              <a:off x="3347" y="654"/>
              <a:ext cx="76" cy="56"/>
            </a:xfrm>
            <a:custGeom>
              <a:avLst/>
              <a:gdLst>
                <a:gd name="T0" fmla="*/ 58 w 76"/>
                <a:gd name="T1" fmla="*/ 2 h 56"/>
                <a:gd name="T2" fmla="*/ 58 w 76"/>
                <a:gd name="T3" fmla="*/ 2 h 56"/>
                <a:gd name="T4" fmla="*/ 64 w 76"/>
                <a:gd name="T5" fmla="*/ 4 h 56"/>
                <a:gd name="T6" fmla="*/ 68 w 76"/>
                <a:gd name="T7" fmla="*/ 8 h 56"/>
                <a:gd name="T8" fmla="*/ 72 w 76"/>
                <a:gd name="T9" fmla="*/ 12 h 56"/>
                <a:gd name="T10" fmla="*/ 74 w 76"/>
                <a:gd name="T11" fmla="*/ 18 h 56"/>
                <a:gd name="T12" fmla="*/ 74 w 76"/>
                <a:gd name="T13" fmla="*/ 18 h 56"/>
                <a:gd name="T14" fmla="*/ 76 w 76"/>
                <a:gd name="T15" fmla="*/ 24 h 56"/>
                <a:gd name="T16" fmla="*/ 74 w 76"/>
                <a:gd name="T17" fmla="*/ 28 h 56"/>
                <a:gd name="T18" fmla="*/ 70 w 76"/>
                <a:gd name="T19" fmla="*/ 34 h 56"/>
                <a:gd name="T20" fmla="*/ 70 w 76"/>
                <a:gd name="T21" fmla="*/ 34 h 56"/>
                <a:gd name="T22" fmla="*/ 64 w 76"/>
                <a:gd name="T23" fmla="*/ 40 h 56"/>
                <a:gd name="T24" fmla="*/ 58 w 76"/>
                <a:gd name="T25" fmla="*/ 44 h 56"/>
                <a:gd name="T26" fmla="*/ 50 w 76"/>
                <a:gd name="T27" fmla="*/ 44 h 56"/>
                <a:gd name="T28" fmla="*/ 42 w 76"/>
                <a:gd name="T29" fmla="*/ 44 h 56"/>
                <a:gd name="T30" fmla="*/ 42 w 76"/>
                <a:gd name="T31" fmla="*/ 44 h 56"/>
                <a:gd name="T32" fmla="*/ 28 w 76"/>
                <a:gd name="T33" fmla="*/ 50 h 56"/>
                <a:gd name="T34" fmla="*/ 12 w 76"/>
                <a:gd name="T35" fmla="*/ 56 h 56"/>
                <a:gd name="T36" fmla="*/ 12 w 76"/>
                <a:gd name="T37" fmla="*/ 56 h 56"/>
                <a:gd name="T38" fmla="*/ 6 w 76"/>
                <a:gd name="T39" fmla="*/ 52 h 56"/>
                <a:gd name="T40" fmla="*/ 0 w 76"/>
                <a:gd name="T41" fmla="*/ 46 h 56"/>
                <a:gd name="T42" fmla="*/ 0 w 76"/>
                <a:gd name="T43" fmla="*/ 46 h 56"/>
                <a:gd name="T44" fmla="*/ 0 w 76"/>
                <a:gd name="T45" fmla="*/ 40 h 56"/>
                <a:gd name="T46" fmla="*/ 0 w 76"/>
                <a:gd name="T47" fmla="*/ 34 h 56"/>
                <a:gd name="T48" fmla="*/ 6 w 76"/>
                <a:gd name="T49" fmla="*/ 22 h 56"/>
                <a:gd name="T50" fmla="*/ 6 w 76"/>
                <a:gd name="T51" fmla="*/ 22 h 56"/>
                <a:gd name="T52" fmla="*/ 16 w 76"/>
                <a:gd name="T53" fmla="*/ 12 h 56"/>
                <a:gd name="T54" fmla="*/ 28 w 76"/>
                <a:gd name="T55" fmla="*/ 4 h 56"/>
                <a:gd name="T56" fmla="*/ 44 w 76"/>
                <a:gd name="T57" fmla="*/ 0 h 56"/>
                <a:gd name="T58" fmla="*/ 50 w 76"/>
                <a:gd name="T59" fmla="*/ 0 h 56"/>
                <a:gd name="T60" fmla="*/ 58 w 76"/>
                <a:gd name="T61" fmla="*/ 2 h 56"/>
                <a:gd name="T62" fmla="*/ 58 w 76"/>
                <a:gd name="T63" fmla="*/ 2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6">
                  <a:moveTo>
                    <a:pt x="58" y="2"/>
                  </a:moveTo>
                  <a:lnTo>
                    <a:pt x="58" y="2"/>
                  </a:lnTo>
                  <a:lnTo>
                    <a:pt x="64" y="4"/>
                  </a:lnTo>
                  <a:lnTo>
                    <a:pt x="68" y="8"/>
                  </a:lnTo>
                  <a:lnTo>
                    <a:pt x="72" y="12"/>
                  </a:lnTo>
                  <a:lnTo>
                    <a:pt x="74" y="18"/>
                  </a:lnTo>
                  <a:lnTo>
                    <a:pt x="76" y="24"/>
                  </a:lnTo>
                  <a:lnTo>
                    <a:pt x="74" y="28"/>
                  </a:lnTo>
                  <a:lnTo>
                    <a:pt x="70" y="34"/>
                  </a:lnTo>
                  <a:lnTo>
                    <a:pt x="64" y="40"/>
                  </a:lnTo>
                  <a:lnTo>
                    <a:pt x="58" y="44"/>
                  </a:lnTo>
                  <a:lnTo>
                    <a:pt x="50" y="44"/>
                  </a:lnTo>
                  <a:lnTo>
                    <a:pt x="42" y="44"/>
                  </a:lnTo>
                  <a:lnTo>
                    <a:pt x="28" y="50"/>
                  </a:lnTo>
                  <a:lnTo>
                    <a:pt x="12" y="56"/>
                  </a:lnTo>
                  <a:lnTo>
                    <a:pt x="6" y="52"/>
                  </a:lnTo>
                  <a:lnTo>
                    <a:pt x="0" y="46"/>
                  </a:lnTo>
                  <a:lnTo>
                    <a:pt x="0" y="40"/>
                  </a:lnTo>
                  <a:lnTo>
                    <a:pt x="0" y="34"/>
                  </a:lnTo>
                  <a:lnTo>
                    <a:pt x="6" y="22"/>
                  </a:lnTo>
                  <a:lnTo>
                    <a:pt x="16" y="12"/>
                  </a:lnTo>
                  <a:lnTo>
                    <a:pt x="28" y="4"/>
                  </a:lnTo>
                  <a:lnTo>
                    <a:pt x="44" y="0"/>
                  </a:lnTo>
                  <a:lnTo>
                    <a:pt x="50" y="0"/>
                  </a:lnTo>
                  <a:lnTo>
                    <a:pt x="58" y="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0" name="Freeform 39"/>
            <p:cNvSpPr>
              <a:spLocks/>
            </p:cNvSpPr>
            <p:nvPr/>
          </p:nvSpPr>
          <p:spPr bwMode="auto">
            <a:xfrm>
              <a:off x="3359" y="664"/>
              <a:ext cx="50" cy="32"/>
            </a:xfrm>
            <a:custGeom>
              <a:avLst/>
              <a:gdLst>
                <a:gd name="T0" fmla="*/ 36 w 50"/>
                <a:gd name="T1" fmla="*/ 0 h 32"/>
                <a:gd name="T2" fmla="*/ 36 w 50"/>
                <a:gd name="T3" fmla="*/ 0 h 32"/>
                <a:gd name="T4" fmla="*/ 42 w 50"/>
                <a:gd name="T5" fmla="*/ 2 h 32"/>
                <a:gd name="T6" fmla="*/ 48 w 50"/>
                <a:gd name="T7" fmla="*/ 6 h 32"/>
                <a:gd name="T8" fmla="*/ 48 w 50"/>
                <a:gd name="T9" fmla="*/ 6 h 32"/>
                <a:gd name="T10" fmla="*/ 50 w 50"/>
                <a:gd name="T11" fmla="*/ 12 h 32"/>
                <a:gd name="T12" fmla="*/ 50 w 50"/>
                <a:gd name="T13" fmla="*/ 16 h 32"/>
                <a:gd name="T14" fmla="*/ 50 w 50"/>
                <a:gd name="T15" fmla="*/ 16 h 32"/>
                <a:gd name="T16" fmla="*/ 46 w 50"/>
                <a:gd name="T17" fmla="*/ 22 h 32"/>
                <a:gd name="T18" fmla="*/ 42 w 50"/>
                <a:gd name="T19" fmla="*/ 24 h 32"/>
                <a:gd name="T20" fmla="*/ 30 w 50"/>
                <a:gd name="T21" fmla="*/ 24 h 32"/>
                <a:gd name="T22" fmla="*/ 30 w 50"/>
                <a:gd name="T23" fmla="*/ 24 h 32"/>
                <a:gd name="T24" fmla="*/ 16 w 50"/>
                <a:gd name="T25" fmla="*/ 28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4 h 32"/>
                <a:gd name="T38" fmla="*/ 4 w 50"/>
                <a:gd name="T39" fmla="*/ 18 h 32"/>
                <a:gd name="T40" fmla="*/ 12 w 50"/>
                <a:gd name="T41" fmla="*/ 8 h 32"/>
                <a:gd name="T42" fmla="*/ 12 w 50"/>
                <a:gd name="T43" fmla="*/ 8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2" y="2"/>
                  </a:lnTo>
                  <a:lnTo>
                    <a:pt x="48" y="6"/>
                  </a:lnTo>
                  <a:lnTo>
                    <a:pt x="50" y="12"/>
                  </a:lnTo>
                  <a:lnTo>
                    <a:pt x="50" y="16"/>
                  </a:lnTo>
                  <a:lnTo>
                    <a:pt x="46" y="22"/>
                  </a:lnTo>
                  <a:lnTo>
                    <a:pt x="42" y="24"/>
                  </a:lnTo>
                  <a:lnTo>
                    <a:pt x="30" y="24"/>
                  </a:lnTo>
                  <a:lnTo>
                    <a:pt x="16" y="28"/>
                  </a:lnTo>
                  <a:lnTo>
                    <a:pt x="4" y="32"/>
                  </a:lnTo>
                  <a:lnTo>
                    <a:pt x="2" y="32"/>
                  </a:lnTo>
                  <a:lnTo>
                    <a:pt x="0" y="30"/>
                  </a:lnTo>
                  <a:lnTo>
                    <a:pt x="2" y="24"/>
                  </a:lnTo>
                  <a:lnTo>
                    <a:pt x="4" y="18"/>
                  </a:lnTo>
                  <a:lnTo>
                    <a:pt x="12" y="8"/>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1" name="Freeform 40"/>
            <p:cNvSpPr>
              <a:spLocks/>
            </p:cNvSpPr>
            <p:nvPr/>
          </p:nvSpPr>
          <p:spPr bwMode="auto">
            <a:xfrm>
              <a:off x="3095" y="772"/>
              <a:ext cx="62" cy="54"/>
            </a:xfrm>
            <a:custGeom>
              <a:avLst/>
              <a:gdLst>
                <a:gd name="T0" fmla="*/ 2 w 62"/>
                <a:gd name="T1" fmla="*/ 0 h 54"/>
                <a:gd name="T2" fmla="*/ 2 w 62"/>
                <a:gd name="T3" fmla="*/ 0 h 54"/>
                <a:gd name="T4" fmla="*/ 0 w 62"/>
                <a:gd name="T5" fmla="*/ 8 h 54"/>
                <a:gd name="T6" fmla="*/ 2 w 62"/>
                <a:gd name="T7" fmla="*/ 26 h 54"/>
                <a:gd name="T8" fmla="*/ 2 w 62"/>
                <a:gd name="T9" fmla="*/ 36 h 54"/>
                <a:gd name="T10" fmla="*/ 6 w 62"/>
                <a:gd name="T11" fmla="*/ 46 h 54"/>
                <a:gd name="T12" fmla="*/ 10 w 62"/>
                <a:gd name="T13" fmla="*/ 52 h 54"/>
                <a:gd name="T14" fmla="*/ 14 w 62"/>
                <a:gd name="T15" fmla="*/ 54 h 54"/>
                <a:gd name="T16" fmla="*/ 18 w 62"/>
                <a:gd name="T17" fmla="*/ 54 h 54"/>
                <a:gd name="T18" fmla="*/ 18 w 62"/>
                <a:gd name="T19" fmla="*/ 54 h 54"/>
                <a:gd name="T20" fmla="*/ 26 w 62"/>
                <a:gd name="T21" fmla="*/ 54 h 54"/>
                <a:gd name="T22" fmla="*/ 34 w 62"/>
                <a:gd name="T23" fmla="*/ 50 h 54"/>
                <a:gd name="T24" fmla="*/ 42 w 62"/>
                <a:gd name="T25" fmla="*/ 44 h 54"/>
                <a:gd name="T26" fmla="*/ 48 w 62"/>
                <a:gd name="T27" fmla="*/ 36 h 54"/>
                <a:gd name="T28" fmla="*/ 58 w 62"/>
                <a:gd name="T29" fmla="*/ 24 h 54"/>
                <a:gd name="T30" fmla="*/ 62 w 62"/>
                <a:gd name="T31" fmla="*/ 16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4">
                  <a:moveTo>
                    <a:pt x="2" y="0"/>
                  </a:moveTo>
                  <a:lnTo>
                    <a:pt x="2" y="0"/>
                  </a:lnTo>
                  <a:lnTo>
                    <a:pt x="0" y="8"/>
                  </a:lnTo>
                  <a:lnTo>
                    <a:pt x="2" y="26"/>
                  </a:lnTo>
                  <a:lnTo>
                    <a:pt x="2" y="36"/>
                  </a:lnTo>
                  <a:lnTo>
                    <a:pt x="6" y="46"/>
                  </a:lnTo>
                  <a:lnTo>
                    <a:pt x="10" y="52"/>
                  </a:lnTo>
                  <a:lnTo>
                    <a:pt x="14" y="54"/>
                  </a:lnTo>
                  <a:lnTo>
                    <a:pt x="18" y="54"/>
                  </a:lnTo>
                  <a:lnTo>
                    <a:pt x="26" y="54"/>
                  </a:lnTo>
                  <a:lnTo>
                    <a:pt x="34" y="50"/>
                  </a:lnTo>
                  <a:lnTo>
                    <a:pt x="42" y="44"/>
                  </a:lnTo>
                  <a:lnTo>
                    <a:pt x="48" y="36"/>
                  </a:lnTo>
                  <a:lnTo>
                    <a:pt x="58" y="24"/>
                  </a:lnTo>
                  <a:lnTo>
                    <a:pt x="62" y="16"/>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2" name="Freeform 41"/>
            <p:cNvSpPr>
              <a:spLocks/>
            </p:cNvSpPr>
            <p:nvPr/>
          </p:nvSpPr>
          <p:spPr bwMode="auto">
            <a:xfrm>
              <a:off x="3087" y="712"/>
              <a:ext cx="70" cy="38"/>
            </a:xfrm>
            <a:custGeom>
              <a:avLst/>
              <a:gdLst>
                <a:gd name="T0" fmla="*/ 70 w 70"/>
                <a:gd name="T1" fmla="*/ 8 h 38"/>
                <a:gd name="T2" fmla="*/ 70 w 70"/>
                <a:gd name="T3" fmla="*/ 8 h 38"/>
                <a:gd name="T4" fmla="*/ 60 w 70"/>
                <a:gd name="T5" fmla="*/ 4 h 38"/>
                <a:gd name="T6" fmla="*/ 48 w 70"/>
                <a:gd name="T7" fmla="*/ 2 h 38"/>
                <a:gd name="T8" fmla="*/ 26 w 70"/>
                <a:gd name="T9" fmla="*/ 0 h 38"/>
                <a:gd name="T10" fmla="*/ 26 w 70"/>
                <a:gd name="T11" fmla="*/ 0 h 38"/>
                <a:gd name="T12" fmla="*/ 10 w 70"/>
                <a:gd name="T13" fmla="*/ 2 h 38"/>
                <a:gd name="T14" fmla="*/ 2 w 70"/>
                <a:gd name="T15" fmla="*/ 4 h 38"/>
                <a:gd name="T16" fmla="*/ 0 w 70"/>
                <a:gd name="T17" fmla="*/ 6 h 38"/>
                <a:gd name="T18" fmla="*/ 0 w 70"/>
                <a:gd name="T19" fmla="*/ 10 h 38"/>
                <a:gd name="T20" fmla="*/ 2 w 70"/>
                <a:gd name="T21" fmla="*/ 14 h 38"/>
                <a:gd name="T22" fmla="*/ 6 w 70"/>
                <a:gd name="T23" fmla="*/ 20 h 38"/>
                <a:gd name="T24" fmla="*/ 10 w 70"/>
                <a:gd name="T25" fmla="*/ 24 h 38"/>
                <a:gd name="T26" fmla="*/ 16 w 70"/>
                <a:gd name="T27" fmla="*/ 28 h 38"/>
                <a:gd name="T28" fmla="*/ 54 w 70"/>
                <a:gd name="T29" fmla="*/ 38 h 38"/>
                <a:gd name="T30" fmla="*/ 70 w 70"/>
                <a:gd name="T31" fmla="*/ 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8"/>
                  </a:moveTo>
                  <a:lnTo>
                    <a:pt x="70" y="8"/>
                  </a:lnTo>
                  <a:lnTo>
                    <a:pt x="60" y="4"/>
                  </a:lnTo>
                  <a:lnTo>
                    <a:pt x="48" y="2"/>
                  </a:lnTo>
                  <a:lnTo>
                    <a:pt x="26" y="0"/>
                  </a:lnTo>
                  <a:lnTo>
                    <a:pt x="10" y="2"/>
                  </a:lnTo>
                  <a:lnTo>
                    <a:pt x="2" y="4"/>
                  </a:lnTo>
                  <a:lnTo>
                    <a:pt x="0" y="6"/>
                  </a:lnTo>
                  <a:lnTo>
                    <a:pt x="0" y="10"/>
                  </a:lnTo>
                  <a:lnTo>
                    <a:pt x="2" y="14"/>
                  </a:lnTo>
                  <a:lnTo>
                    <a:pt x="6" y="20"/>
                  </a:lnTo>
                  <a:lnTo>
                    <a:pt x="10" y="24"/>
                  </a:lnTo>
                  <a:lnTo>
                    <a:pt x="16" y="28"/>
                  </a:lnTo>
                  <a:lnTo>
                    <a:pt x="54" y="38"/>
                  </a:lnTo>
                  <a:lnTo>
                    <a:pt x="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3" name="Freeform 42"/>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4" name="Freeform 43"/>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5" name="Freeform 44"/>
            <p:cNvSpPr>
              <a:spLocks/>
            </p:cNvSpPr>
            <p:nvPr/>
          </p:nvSpPr>
          <p:spPr bwMode="auto">
            <a:xfrm>
              <a:off x="3215" y="670"/>
              <a:ext cx="188" cy="190"/>
            </a:xfrm>
            <a:custGeom>
              <a:avLst/>
              <a:gdLst>
                <a:gd name="T0" fmla="*/ 0 w 188"/>
                <a:gd name="T1" fmla="*/ 98 h 190"/>
                <a:gd name="T2" fmla="*/ 0 w 188"/>
                <a:gd name="T3" fmla="*/ 98 h 190"/>
                <a:gd name="T4" fmla="*/ 2 w 188"/>
                <a:gd name="T5" fmla="*/ 118 h 190"/>
                <a:gd name="T6" fmla="*/ 8 w 188"/>
                <a:gd name="T7" fmla="*/ 136 h 190"/>
                <a:gd name="T8" fmla="*/ 18 w 188"/>
                <a:gd name="T9" fmla="*/ 152 h 190"/>
                <a:gd name="T10" fmla="*/ 30 w 188"/>
                <a:gd name="T11" fmla="*/ 164 h 190"/>
                <a:gd name="T12" fmla="*/ 44 w 188"/>
                <a:gd name="T13" fmla="*/ 176 h 190"/>
                <a:gd name="T14" fmla="*/ 62 w 188"/>
                <a:gd name="T15" fmla="*/ 184 h 190"/>
                <a:gd name="T16" fmla="*/ 80 w 188"/>
                <a:gd name="T17" fmla="*/ 188 h 190"/>
                <a:gd name="T18" fmla="*/ 98 w 188"/>
                <a:gd name="T19" fmla="*/ 190 h 190"/>
                <a:gd name="T20" fmla="*/ 98 w 188"/>
                <a:gd name="T21" fmla="*/ 190 h 190"/>
                <a:gd name="T22" fmla="*/ 118 w 188"/>
                <a:gd name="T23" fmla="*/ 186 h 190"/>
                <a:gd name="T24" fmla="*/ 134 w 188"/>
                <a:gd name="T25" fmla="*/ 180 h 190"/>
                <a:gd name="T26" fmla="*/ 150 w 188"/>
                <a:gd name="T27" fmla="*/ 170 h 190"/>
                <a:gd name="T28" fmla="*/ 164 w 188"/>
                <a:gd name="T29" fmla="*/ 158 h 190"/>
                <a:gd name="T30" fmla="*/ 174 w 188"/>
                <a:gd name="T31" fmla="*/ 144 h 190"/>
                <a:gd name="T32" fmla="*/ 182 w 188"/>
                <a:gd name="T33" fmla="*/ 128 h 190"/>
                <a:gd name="T34" fmla="*/ 188 w 188"/>
                <a:gd name="T35" fmla="*/ 110 h 190"/>
                <a:gd name="T36" fmla="*/ 188 w 188"/>
                <a:gd name="T37" fmla="*/ 90 h 190"/>
                <a:gd name="T38" fmla="*/ 188 w 188"/>
                <a:gd name="T39" fmla="*/ 90 h 190"/>
                <a:gd name="T40" fmla="*/ 186 w 188"/>
                <a:gd name="T41" fmla="*/ 72 h 190"/>
                <a:gd name="T42" fmla="*/ 180 w 188"/>
                <a:gd name="T43" fmla="*/ 54 h 190"/>
                <a:gd name="T44" fmla="*/ 170 w 188"/>
                <a:gd name="T45" fmla="*/ 38 h 190"/>
                <a:gd name="T46" fmla="*/ 158 w 188"/>
                <a:gd name="T47" fmla="*/ 26 h 190"/>
                <a:gd name="T48" fmla="*/ 144 w 188"/>
                <a:gd name="T49" fmla="*/ 14 h 190"/>
                <a:gd name="T50" fmla="*/ 128 w 188"/>
                <a:gd name="T51" fmla="*/ 6 h 190"/>
                <a:gd name="T52" fmla="*/ 110 w 188"/>
                <a:gd name="T53" fmla="*/ 2 h 190"/>
                <a:gd name="T54" fmla="*/ 90 w 188"/>
                <a:gd name="T55" fmla="*/ 0 h 190"/>
                <a:gd name="T56" fmla="*/ 90 w 188"/>
                <a:gd name="T57" fmla="*/ 0 h 190"/>
                <a:gd name="T58" fmla="*/ 72 w 188"/>
                <a:gd name="T59" fmla="*/ 4 h 190"/>
                <a:gd name="T60" fmla="*/ 54 w 188"/>
                <a:gd name="T61" fmla="*/ 10 h 190"/>
                <a:gd name="T62" fmla="*/ 38 w 188"/>
                <a:gd name="T63" fmla="*/ 18 h 190"/>
                <a:gd name="T64" fmla="*/ 24 w 188"/>
                <a:gd name="T65" fmla="*/ 32 h 190"/>
                <a:gd name="T66" fmla="*/ 14 w 188"/>
                <a:gd name="T67" fmla="*/ 46 h 190"/>
                <a:gd name="T68" fmla="*/ 6 w 188"/>
                <a:gd name="T69" fmla="*/ 62 h 190"/>
                <a:gd name="T70" fmla="*/ 0 w 188"/>
                <a:gd name="T71" fmla="*/ 80 h 190"/>
                <a:gd name="T72" fmla="*/ 0 w 188"/>
                <a:gd name="T73" fmla="*/ 98 h 190"/>
                <a:gd name="T74" fmla="*/ 0 w 188"/>
                <a:gd name="T75" fmla="*/ 98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90">
                  <a:moveTo>
                    <a:pt x="0" y="98"/>
                  </a:moveTo>
                  <a:lnTo>
                    <a:pt x="0" y="98"/>
                  </a:lnTo>
                  <a:lnTo>
                    <a:pt x="2" y="118"/>
                  </a:lnTo>
                  <a:lnTo>
                    <a:pt x="8" y="136"/>
                  </a:lnTo>
                  <a:lnTo>
                    <a:pt x="18" y="152"/>
                  </a:lnTo>
                  <a:lnTo>
                    <a:pt x="30" y="164"/>
                  </a:lnTo>
                  <a:lnTo>
                    <a:pt x="44" y="176"/>
                  </a:lnTo>
                  <a:lnTo>
                    <a:pt x="62" y="184"/>
                  </a:lnTo>
                  <a:lnTo>
                    <a:pt x="80" y="188"/>
                  </a:lnTo>
                  <a:lnTo>
                    <a:pt x="98" y="190"/>
                  </a:lnTo>
                  <a:lnTo>
                    <a:pt x="118" y="186"/>
                  </a:lnTo>
                  <a:lnTo>
                    <a:pt x="134" y="180"/>
                  </a:lnTo>
                  <a:lnTo>
                    <a:pt x="150" y="170"/>
                  </a:lnTo>
                  <a:lnTo>
                    <a:pt x="164" y="158"/>
                  </a:lnTo>
                  <a:lnTo>
                    <a:pt x="174" y="144"/>
                  </a:lnTo>
                  <a:lnTo>
                    <a:pt x="182" y="128"/>
                  </a:lnTo>
                  <a:lnTo>
                    <a:pt x="188" y="110"/>
                  </a:lnTo>
                  <a:lnTo>
                    <a:pt x="188" y="90"/>
                  </a:lnTo>
                  <a:lnTo>
                    <a:pt x="186" y="72"/>
                  </a:lnTo>
                  <a:lnTo>
                    <a:pt x="180" y="54"/>
                  </a:lnTo>
                  <a:lnTo>
                    <a:pt x="170" y="38"/>
                  </a:lnTo>
                  <a:lnTo>
                    <a:pt x="158" y="26"/>
                  </a:lnTo>
                  <a:lnTo>
                    <a:pt x="144" y="14"/>
                  </a:lnTo>
                  <a:lnTo>
                    <a:pt x="128" y="6"/>
                  </a:lnTo>
                  <a:lnTo>
                    <a:pt x="110" y="2"/>
                  </a:lnTo>
                  <a:lnTo>
                    <a:pt x="90" y="0"/>
                  </a:lnTo>
                  <a:lnTo>
                    <a:pt x="72" y="4"/>
                  </a:lnTo>
                  <a:lnTo>
                    <a:pt x="54" y="10"/>
                  </a:lnTo>
                  <a:lnTo>
                    <a:pt x="38" y="18"/>
                  </a:lnTo>
                  <a:lnTo>
                    <a:pt x="24" y="32"/>
                  </a:lnTo>
                  <a:lnTo>
                    <a:pt x="14" y="46"/>
                  </a:lnTo>
                  <a:lnTo>
                    <a:pt x="6" y="62"/>
                  </a:lnTo>
                  <a:lnTo>
                    <a:pt x="0" y="80"/>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6506" name="Freeform 45"/>
            <p:cNvSpPr>
              <a:spLocks/>
            </p:cNvSpPr>
            <p:nvPr/>
          </p:nvSpPr>
          <p:spPr bwMode="auto">
            <a:xfrm>
              <a:off x="3239" y="696"/>
              <a:ext cx="140" cy="138"/>
            </a:xfrm>
            <a:custGeom>
              <a:avLst/>
              <a:gdLst>
                <a:gd name="T0" fmla="*/ 0 w 140"/>
                <a:gd name="T1" fmla="*/ 72 h 138"/>
                <a:gd name="T2" fmla="*/ 0 w 140"/>
                <a:gd name="T3" fmla="*/ 72 h 138"/>
                <a:gd name="T4" fmla="*/ 2 w 140"/>
                <a:gd name="T5" fmla="*/ 86 h 138"/>
                <a:gd name="T6" fmla="*/ 8 w 140"/>
                <a:gd name="T7" fmla="*/ 98 h 138"/>
                <a:gd name="T8" fmla="*/ 14 w 140"/>
                <a:gd name="T9" fmla="*/ 110 h 138"/>
                <a:gd name="T10" fmla="*/ 24 w 140"/>
                <a:gd name="T11" fmla="*/ 120 h 138"/>
                <a:gd name="T12" fmla="*/ 34 w 140"/>
                <a:gd name="T13" fmla="*/ 128 h 138"/>
                <a:gd name="T14" fmla="*/ 46 w 140"/>
                <a:gd name="T15" fmla="*/ 134 h 138"/>
                <a:gd name="T16" fmla="*/ 60 w 140"/>
                <a:gd name="T17" fmla="*/ 138 h 138"/>
                <a:gd name="T18" fmla="*/ 74 w 140"/>
                <a:gd name="T19" fmla="*/ 138 h 138"/>
                <a:gd name="T20" fmla="*/ 74 w 140"/>
                <a:gd name="T21" fmla="*/ 138 h 138"/>
                <a:gd name="T22" fmla="*/ 88 w 140"/>
                <a:gd name="T23" fmla="*/ 136 h 138"/>
                <a:gd name="T24" fmla="*/ 100 w 140"/>
                <a:gd name="T25" fmla="*/ 132 h 138"/>
                <a:gd name="T26" fmla="*/ 112 w 140"/>
                <a:gd name="T27" fmla="*/ 124 h 138"/>
                <a:gd name="T28" fmla="*/ 122 w 140"/>
                <a:gd name="T29" fmla="*/ 116 h 138"/>
                <a:gd name="T30" fmla="*/ 130 w 140"/>
                <a:gd name="T31" fmla="*/ 106 h 138"/>
                <a:gd name="T32" fmla="*/ 136 w 140"/>
                <a:gd name="T33" fmla="*/ 94 h 138"/>
                <a:gd name="T34" fmla="*/ 138 w 140"/>
                <a:gd name="T35" fmla="*/ 80 h 138"/>
                <a:gd name="T36" fmla="*/ 140 w 140"/>
                <a:gd name="T37" fmla="*/ 66 h 138"/>
                <a:gd name="T38" fmla="*/ 140 w 140"/>
                <a:gd name="T39" fmla="*/ 66 h 138"/>
                <a:gd name="T40" fmla="*/ 138 w 140"/>
                <a:gd name="T41" fmla="*/ 52 h 138"/>
                <a:gd name="T42" fmla="*/ 132 w 140"/>
                <a:gd name="T43" fmla="*/ 40 h 138"/>
                <a:gd name="T44" fmla="*/ 126 w 140"/>
                <a:gd name="T45" fmla="*/ 28 h 138"/>
                <a:gd name="T46" fmla="*/ 118 w 140"/>
                <a:gd name="T47" fmla="*/ 18 h 138"/>
                <a:gd name="T48" fmla="*/ 106 w 140"/>
                <a:gd name="T49" fmla="*/ 10 h 138"/>
                <a:gd name="T50" fmla="*/ 94 w 140"/>
                <a:gd name="T51" fmla="*/ 4 h 138"/>
                <a:gd name="T52" fmla="*/ 82 w 140"/>
                <a:gd name="T53" fmla="*/ 0 h 138"/>
                <a:gd name="T54" fmla="*/ 68 w 140"/>
                <a:gd name="T55" fmla="*/ 0 h 138"/>
                <a:gd name="T56" fmla="*/ 68 w 140"/>
                <a:gd name="T57" fmla="*/ 0 h 138"/>
                <a:gd name="T58" fmla="*/ 54 w 140"/>
                <a:gd name="T59" fmla="*/ 2 h 138"/>
                <a:gd name="T60" fmla="*/ 40 w 140"/>
                <a:gd name="T61" fmla="*/ 6 h 138"/>
                <a:gd name="T62" fmla="*/ 28 w 140"/>
                <a:gd name="T63" fmla="*/ 14 h 138"/>
                <a:gd name="T64" fmla="*/ 20 w 140"/>
                <a:gd name="T65" fmla="*/ 22 h 138"/>
                <a:gd name="T66" fmla="*/ 10 w 140"/>
                <a:gd name="T67" fmla="*/ 32 h 138"/>
                <a:gd name="T68" fmla="*/ 6 w 140"/>
                <a:gd name="T69" fmla="*/ 44 h 138"/>
                <a:gd name="T70" fmla="*/ 2 w 140"/>
                <a:gd name="T71" fmla="*/ 58 h 138"/>
                <a:gd name="T72" fmla="*/ 0 w 140"/>
                <a:gd name="T73" fmla="*/ 72 h 138"/>
                <a:gd name="T74" fmla="*/ 0 w 140"/>
                <a:gd name="T75" fmla="*/ 72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38">
                  <a:moveTo>
                    <a:pt x="0" y="72"/>
                  </a:moveTo>
                  <a:lnTo>
                    <a:pt x="0" y="72"/>
                  </a:lnTo>
                  <a:lnTo>
                    <a:pt x="2" y="86"/>
                  </a:lnTo>
                  <a:lnTo>
                    <a:pt x="8" y="98"/>
                  </a:lnTo>
                  <a:lnTo>
                    <a:pt x="14" y="110"/>
                  </a:lnTo>
                  <a:lnTo>
                    <a:pt x="24" y="120"/>
                  </a:lnTo>
                  <a:lnTo>
                    <a:pt x="34" y="128"/>
                  </a:lnTo>
                  <a:lnTo>
                    <a:pt x="46" y="134"/>
                  </a:lnTo>
                  <a:lnTo>
                    <a:pt x="60" y="138"/>
                  </a:lnTo>
                  <a:lnTo>
                    <a:pt x="74" y="138"/>
                  </a:lnTo>
                  <a:lnTo>
                    <a:pt x="88" y="136"/>
                  </a:lnTo>
                  <a:lnTo>
                    <a:pt x="100" y="132"/>
                  </a:lnTo>
                  <a:lnTo>
                    <a:pt x="112" y="124"/>
                  </a:lnTo>
                  <a:lnTo>
                    <a:pt x="122" y="116"/>
                  </a:lnTo>
                  <a:lnTo>
                    <a:pt x="130" y="106"/>
                  </a:lnTo>
                  <a:lnTo>
                    <a:pt x="136" y="94"/>
                  </a:lnTo>
                  <a:lnTo>
                    <a:pt x="138" y="80"/>
                  </a:lnTo>
                  <a:lnTo>
                    <a:pt x="140" y="66"/>
                  </a:lnTo>
                  <a:lnTo>
                    <a:pt x="138" y="52"/>
                  </a:lnTo>
                  <a:lnTo>
                    <a:pt x="132" y="40"/>
                  </a:lnTo>
                  <a:lnTo>
                    <a:pt x="126" y="28"/>
                  </a:lnTo>
                  <a:lnTo>
                    <a:pt x="118" y="18"/>
                  </a:lnTo>
                  <a:lnTo>
                    <a:pt x="106" y="10"/>
                  </a:lnTo>
                  <a:lnTo>
                    <a:pt x="94" y="4"/>
                  </a:lnTo>
                  <a:lnTo>
                    <a:pt x="82" y="0"/>
                  </a:lnTo>
                  <a:lnTo>
                    <a:pt x="68" y="0"/>
                  </a:lnTo>
                  <a:lnTo>
                    <a:pt x="54" y="2"/>
                  </a:lnTo>
                  <a:lnTo>
                    <a:pt x="40" y="6"/>
                  </a:lnTo>
                  <a:lnTo>
                    <a:pt x="28" y="14"/>
                  </a:lnTo>
                  <a:lnTo>
                    <a:pt x="20" y="22"/>
                  </a:lnTo>
                  <a:lnTo>
                    <a:pt x="10" y="32"/>
                  </a:lnTo>
                  <a:lnTo>
                    <a:pt x="6" y="44"/>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6507" name="Freeform 46"/>
            <p:cNvSpPr>
              <a:spLocks/>
            </p:cNvSpPr>
            <p:nvPr/>
          </p:nvSpPr>
          <p:spPr bwMode="auto">
            <a:xfrm>
              <a:off x="3127" y="734"/>
              <a:ext cx="132" cy="106"/>
            </a:xfrm>
            <a:custGeom>
              <a:avLst/>
              <a:gdLst>
                <a:gd name="T0" fmla="*/ 52 w 132"/>
                <a:gd name="T1" fmla="*/ 8 h 106"/>
                <a:gd name="T2" fmla="*/ 52 w 132"/>
                <a:gd name="T3" fmla="*/ 8 h 106"/>
                <a:gd name="T4" fmla="*/ 56 w 132"/>
                <a:gd name="T5" fmla="*/ 16 h 106"/>
                <a:gd name="T6" fmla="*/ 58 w 132"/>
                <a:gd name="T7" fmla="*/ 24 h 106"/>
                <a:gd name="T8" fmla="*/ 58 w 132"/>
                <a:gd name="T9" fmla="*/ 34 h 106"/>
                <a:gd name="T10" fmla="*/ 56 w 132"/>
                <a:gd name="T11" fmla="*/ 42 h 106"/>
                <a:gd name="T12" fmla="*/ 56 w 132"/>
                <a:gd name="T13" fmla="*/ 42 h 106"/>
                <a:gd name="T14" fmla="*/ 58 w 132"/>
                <a:gd name="T15" fmla="*/ 46 h 106"/>
                <a:gd name="T16" fmla="*/ 60 w 132"/>
                <a:gd name="T17" fmla="*/ 50 h 106"/>
                <a:gd name="T18" fmla="*/ 68 w 132"/>
                <a:gd name="T19" fmla="*/ 56 h 106"/>
                <a:gd name="T20" fmla="*/ 68 w 132"/>
                <a:gd name="T21" fmla="*/ 56 h 106"/>
                <a:gd name="T22" fmla="*/ 80 w 132"/>
                <a:gd name="T23" fmla="*/ 60 h 106"/>
                <a:gd name="T24" fmla="*/ 94 w 132"/>
                <a:gd name="T25" fmla="*/ 62 h 106"/>
                <a:gd name="T26" fmla="*/ 120 w 132"/>
                <a:gd name="T27" fmla="*/ 60 h 106"/>
                <a:gd name="T28" fmla="*/ 120 w 132"/>
                <a:gd name="T29" fmla="*/ 60 h 106"/>
                <a:gd name="T30" fmla="*/ 126 w 132"/>
                <a:gd name="T31" fmla="*/ 64 h 106"/>
                <a:gd name="T32" fmla="*/ 130 w 132"/>
                <a:gd name="T33" fmla="*/ 68 h 106"/>
                <a:gd name="T34" fmla="*/ 130 w 132"/>
                <a:gd name="T35" fmla="*/ 68 h 106"/>
                <a:gd name="T36" fmla="*/ 132 w 132"/>
                <a:gd name="T37" fmla="*/ 74 h 106"/>
                <a:gd name="T38" fmla="*/ 132 w 132"/>
                <a:gd name="T39" fmla="*/ 82 h 106"/>
                <a:gd name="T40" fmla="*/ 128 w 132"/>
                <a:gd name="T41" fmla="*/ 88 h 106"/>
                <a:gd name="T42" fmla="*/ 124 w 132"/>
                <a:gd name="T43" fmla="*/ 94 h 106"/>
                <a:gd name="T44" fmla="*/ 124 w 132"/>
                <a:gd name="T45" fmla="*/ 94 h 106"/>
                <a:gd name="T46" fmla="*/ 116 w 132"/>
                <a:gd name="T47" fmla="*/ 100 h 106"/>
                <a:gd name="T48" fmla="*/ 108 w 132"/>
                <a:gd name="T49" fmla="*/ 104 h 106"/>
                <a:gd name="T50" fmla="*/ 100 w 132"/>
                <a:gd name="T51" fmla="*/ 106 h 106"/>
                <a:gd name="T52" fmla="*/ 90 w 132"/>
                <a:gd name="T53" fmla="*/ 104 h 106"/>
                <a:gd name="T54" fmla="*/ 90 w 132"/>
                <a:gd name="T55" fmla="*/ 104 h 106"/>
                <a:gd name="T56" fmla="*/ 72 w 132"/>
                <a:gd name="T57" fmla="*/ 102 h 106"/>
                <a:gd name="T58" fmla="*/ 54 w 132"/>
                <a:gd name="T59" fmla="*/ 98 h 106"/>
                <a:gd name="T60" fmla="*/ 38 w 132"/>
                <a:gd name="T61" fmla="*/ 92 h 106"/>
                <a:gd name="T62" fmla="*/ 22 w 132"/>
                <a:gd name="T63" fmla="*/ 82 h 106"/>
                <a:gd name="T64" fmla="*/ 22 w 132"/>
                <a:gd name="T65" fmla="*/ 82 h 106"/>
                <a:gd name="T66" fmla="*/ 12 w 132"/>
                <a:gd name="T67" fmla="*/ 72 h 106"/>
                <a:gd name="T68" fmla="*/ 4 w 132"/>
                <a:gd name="T69" fmla="*/ 62 h 106"/>
                <a:gd name="T70" fmla="*/ 2 w 132"/>
                <a:gd name="T71" fmla="*/ 56 h 106"/>
                <a:gd name="T72" fmla="*/ 0 w 132"/>
                <a:gd name="T73" fmla="*/ 50 h 106"/>
                <a:gd name="T74" fmla="*/ 0 w 132"/>
                <a:gd name="T75" fmla="*/ 44 h 106"/>
                <a:gd name="T76" fmla="*/ 2 w 132"/>
                <a:gd name="T77" fmla="*/ 36 h 106"/>
                <a:gd name="T78" fmla="*/ 2 w 132"/>
                <a:gd name="T79" fmla="*/ 36 h 106"/>
                <a:gd name="T80" fmla="*/ 4 w 132"/>
                <a:gd name="T81" fmla="*/ 30 h 106"/>
                <a:gd name="T82" fmla="*/ 10 w 132"/>
                <a:gd name="T83" fmla="*/ 24 h 106"/>
                <a:gd name="T84" fmla="*/ 14 w 132"/>
                <a:gd name="T85" fmla="*/ 24 h 106"/>
                <a:gd name="T86" fmla="*/ 14 w 132"/>
                <a:gd name="T87" fmla="*/ 24 h 106"/>
                <a:gd name="T88" fmla="*/ 24 w 132"/>
                <a:gd name="T89" fmla="*/ 10 h 106"/>
                <a:gd name="T90" fmla="*/ 32 w 132"/>
                <a:gd name="T91" fmla="*/ 4 h 106"/>
                <a:gd name="T92" fmla="*/ 40 w 132"/>
                <a:gd name="T93" fmla="*/ 0 h 106"/>
                <a:gd name="T94" fmla="*/ 40 w 132"/>
                <a:gd name="T95" fmla="*/ 0 h 106"/>
                <a:gd name="T96" fmla="*/ 44 w 132"/>
                <a:gd name="T97" fmla="*/ 2 h 106"/>
                <a:gd name="T98" fmla="*/ 48 w 132"/>
                <a:gd name="T99" fmla="*/ 4 h 106"/>
                <a:gd name="T100" fmla="*/ 52 w 132"/>
                <a:gd name="T101" fmla="*/ 8 h 106"/>
                <a:gd name="T102" fmla="*/ 52 w 132"/>
                <a:gd name="T103" fmla="*/ 8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6">
                  <a:moveTo>
                    <a:pt x="52" y="8"/>
                  </a:moveTo>
                  <a:lnTo>
                    <a:pt x="52" y="8"/>
                  </a:lnTo>
                  <a:lnTo>
                    <a:pt x="56" y="16"/>
                  </a:lnTo>
                  <a:lnTo>
                    <a:pt x="58" y="24"/>
                  </a:lnTo>
                  <a:lnTo>
                    <a:pt x="58" y="34"/>
                  </a:lnTo>
                  <a:lnTo>
                    <a:pt x="56" y="42"/>
                  </a:lnTo>
                  <a:lnTo>
                    <a:pt x="58" y="46"/>
                  </a:lnTo>
                  <a:lnTo>
                    <a:pt x="60" y="50"/>
                  </a:lnTo>
                  <a:lnTo>
                    <a:pt x="68" y="56"/>
                  </a:lnTo>
                  <a:lnTo>
                    <a:pt x="80" y="60"/>
                  </a:lnTo>
                  <a:lnTo>
                    <a:pt x="94" y="62"/>
                  </a:lnTo>
                  <a:lnTo>
                    <a:pt x="120" y="60"/>
                  </a:lnTo>
                  <a:lnTo>
                    <a:pt x="126" y="64"/>
                  </a:lnTo>
                  <a:lnTo>
                    <a:pt x="130" y="68"/>
                  </a:lnTo>
                  <a:lnTo>
                    <a:pt x="132" y="74"/>
                  </a:lnTo>
                  <a:lnTo>
                    <a:pt x="132" y="82"/>
                  </a:lnTo>
                  <a:lnTo>
                    <a:pt x="128" y="88"/>
                  </a:lnTo>
                  <a:lnTo>
                    <a:pt x="124" y="94"/>
                  </a:lnTo>
                  <a:lnTo>
                    <a:pt x="116" y="100"/>
                  </a:lnTo>
                  <a:lnTo>
                    <a:pt x="108" y="104"/>
                  </a:lnTo>
                  <a:lnTo>
                    <a:pt x="100" y="106"/>
                  </a:lnTo>
                  <a:lnTo>
                    <a:pt x="90" y="104"/>
                  </a:lnTo>
                  <a:lnTo>
                    <a:pt x="72" y="102"/>
                  </a:lnTo>
                  <a:lnTo>
                    <a:pt x="54" y="98"/>
                  </a:lnTo>
                  <a:lnTo>
                    <a:pt x="38" y="92"/>
                  </a:lnTo>
                  <a:lnTo>
                    <a:pt x="22" y="82"/>
                  </a:lnTo>
                  <a:lnTo>
                    <a:pt x="12" y="72"/>
                  </a:lnTo>
                  <a:lnTo>
                    <a:pt x="4" y="62"/>
                  </a:lnTo>
                  <a:lnTo>
                    <a:pt x="2" y="56"/>
                  </a:lnTo>
                  <a:lnTo>
                    <a:pt x="0" y="50"/>
                  </a:lnTo>
                  <a:lnTo>
                    <a:pt x="0" y="44"/>
                  </a:lnTo>
                  <a:lnTo>
                    <a:pt x="2" y="36"/>
                  </a:lnTo>
                  <a:lnTo>
                    <a:pt x="4" y="30"/>
                  </a:lnTo>
                  <a:lnTo>
                    <a:pt x="10" y="24"/>
                  </a:lnTo>
                  <a:lnTo>
                    <a:pt x="14" y="24"/>
                  </a:lnTo>
                  <a:lnTo>
                    <a:pt x="24" y="10"/>
                  </a:lnTo>
                  <a:lnTo>
                    <a:pt x="32" y="4"/>
                  </a:lnTo>
                  <a:lnTo>
                    <a:pt x="40" y="0"/>
                  </a:lnTo>
                  <a:lnTo>
                    <a:pt x="44" y="2"/>
                  </a:lnTo>
                  <a:lnTo>
                    <a:pt x="48" y="4"/>
                  </a:lnTo>
                  <a:lnTo>
                    <a:pt x="5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08" name="Freeform 47"/>
            <p:cNvSpPr>
              <a:spLocks/>
            </p:cNvSpPr>
            <p:nvPr/>
          </p:nvSpPr>
          <p:spPr bwMode="auto">
            <a:xfrm>
              <a:off x="3141" y="748"/>
              <a:ext cx="106" cy="78"/>
            </a:xfrm>
            <a:custGeom>
              <a:avLst/>
              <a:gdLst>
                <a:gd name="T0" fmla="*/ 30 w 106"/>
                <a:gd name="T1" fmla="*/ 34 h 78"/>
                <a:gd name="T2" fmla="*/ 30 w 106"/>
                <a:gd name="T3" fmla="*/ 34 h 78"/>
                <a:gd name="T4" fmla="*/ 38 w 106"/>
                <a:gd name="T5" fmla="*/ 42 h 78"/>
                <a:gd name="T6" fmla="*/ 46 w 106"/>
                <a:gd name="T7" fmla="*/ 50 h 78"/>
                <a:gd name="T8" fmla="*/ 54 w 106"/>
                <a:gd name="T9" fmla="*/ 54 h 78"/>
                <a:gd name="T10" fmla="*/ 64 w 106"/>
                <a:gd name="T11" fmla="*/ 58 h 78"/>
                <a:gd name="T12" fmla="*/ 74 w 106"/>
                <a:gd name="T13" fmla="*/ 60 h 78"/>
                <a:gd name="T14" fmla="*/ 84 w 106"/>
                <a:gd name="T15" fmla="*/ 62 h 78"/>
                <a:gd name="T16" fmla="*/ 106 w 106"/>
                <a:gd name="T17" fmla="*/ 60 h 78"/>
                <a:gd name="T18" fmla="*/ 106 w 106"/>
                <a:gd name="T19" fmla="*/ 60 h 78"/>
                <a:gd name="T20" fmla="*/ 106 w 106"/>
                <a:gd name="T21" fmla="*/ 64 h 78"/>
                <a:gd name="T22" fmla="*/ 104 w 106"/>
                <a:gd name="T23" fmla="*/ 68 h 78"/>
                <a:gd name="T24" fmla="*/ 104 w 106"/>
                <a:gd name="T25" fmla="*/ 68 h 78"/>
                <a:gd name="T26" fmla="*/ 96 w 106"/>
                <a:gd name="T27" fmla="*/ 74 h 78"/>
                <a:gd name="T28" fmla="*/ 88 w 106"/>
                <a:gd name="T29" fmla="*/ 76 h 78"/>
                <a:gd name="T30" fmla="*/ 80 w 106"/>
                <a:gd name="T31" fmla="*/ 78 h 78"/>
                <a:gd name="T32" fmla="*/ 70 w 106"/>
                <a:gd name="T33" fmla="*/ 78 h 78"/>
                <a:gd name="T34" fmla="*/ 52 w 106"/>
                <a:gd name="T35" fmla="*/ 74 h 78"/>
                <a:gd name="T36" fmla="*/ 34 w 106"/>
                <a:gd name="T37" fmla="*/ 70 h 78"/>
                <a:gd name="T38" fmla="*/ 34 w 106"/>
                <a:gd name="T39" fmla="*/ 70 h 78"/>
                <a:gd name="T40" fmla="*/ 24 w 106"/>
                <a:gd name="T41" fmla="*/ 64 h 78"/>
                <a:gd name="T42" fmla="*/ 12 w 106"/>
                <a:gd name="T43" fmla="*/ 56 h 78"/>
                <a:gd name="T44" fmla="*/ 4 w 106"/>
                <a:gd name="T45" fmla="*/ 46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0 h 78"/>
                <a:gd name="T62" fmla="*/ 10 w 106"/>
                <a:gd name="T63" fmla="*/ 16 h 78"/>
                <a:gd name="T64" fmla="*/ 14 w 106"/>
                <a:gd name="T65" fmla="*/ 10 h 78"/>
                <a:gd name="T66" fmla="*/ 18 w 106"/>
                <a:gd name="T67" fmla="*/ 6 h 78"/>
                <a:gd name="T68" fmla="*/ 18 w 106"/>
                <a:gd name="T69" fmla="*/ 6 h 78"/>
                <a:gd name="T70" fmla="*/ 22 w 106"/>
                <a:gd name="T71" fmla="*/ 2 h 78"/>
                <a:gd name="T72" fmla="*/ 28 w 106"/>
                <a:gd name="T73" fmla="*/ 0 h 78"/>
                <a:gd name="T74" fmla="*/ 28 w 106"/>
                <a:gd name="T75" fmla="*/ 0 h 78"/>
                <a:gd name="T76" fmla="*/ 30 w 106"/>
                <a:gd name="T77" fmla="*/ 4 h 78"/>
                <a:gd name="T78" fmla="*/ 32 w 106"/>
                <a:gd name="T79" fmla="*/ 8 h 78"/>
                <a:gd name="T80" fmla="*/ 32 w 106"/>
                <a:gd name="T81" fmla="*/ 16 h 78"/>
                <a:gd name="T82" fmla="*/ 30 w 106"/>
                <a:gd name="T83" fmla="*/ 26 h 78"/>
                <a:gd name="T84" fmla="*/ 30 w 106"/>
                <a:gd name="T85" fmla="*/ 34 h 78"/>
                <a:gd name="T86" fmla="*/ 30 w 106"/>
                <a:gd name="T87" fmla="*/ 34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4"/>
                  </a:moveTo>
                  <a:lnTo>
                    <a:pt x="30" y="34"/>
                  </a:lnTo>
                  <a:lnTo>
                    <a:pt x="38" y="42"/>
                  </a:lnTo>
                  <a:lnTo>
                    <a:pt x="46" y="50"/>
                  </a:lnTo>
                  <a:lnTo>
                    <a:pt x="54" y="54"/>
                  </a:lnTo>
                  <a:lnTo>
                    <a:pt x="64" y="58"/>
                  </a:lnTo>
                  <a:lnTo>
                    <a:pt x="74" y="60"/>
                  </a:lnTo>
                  <a:lnTo>
                    <a:pt x="84" y="62"/>
                  </a:lnTo>
                  <a:lnTo>
                    <a:pt x="106" y="60"/>
                  </a:lnTo>
                  <a:lnTo>
                    <a:pt x="106" y="64"/>
                  </a:lnTo>
                  <a:lnTo>
                    <a:pt x="104" y="68"/>
                  </a:lnTo>
                  <a:lnTo>
                    <a:pt x="96" y="74"/>
                  </a:lnTo>
                  <a:lnTo>
                    <a:pt x="88" y="76"/>
                  </a:lnTo>
                  <a:lnTo>
                    <a:pt x="80" y="78"/>
                  </a:lnTo>
                  <a:lnTo>
                    <a:pt x="70" y="78"/>
                  </a:lnTo>
                  <a:lnTo>
                    <a:pt x="52" y="74"/>
                  </a:lnTo>
                  <a:lnTo>
                    <a:pt x="34" y="70"/>
                  </a:lnTo>
                  <a:lnTo>
                    <a:pt x="24" y="64"/>
                  </a:lnTo>
                  <a:lnTo>
                    <a:pt x="12" y="56"/>
                  </a:lnTo>
                  <a:lnTo>
                    <a:pt x="4" y="46"/>
                  </a:lnTo>
                  <a:lnTo>
                    <a:pt x="2" y="42"/>
                  </a:lnTo>
                  <a:lnTo>
                    <a:pt x="0" y="36"/>
                  </a:lnTo>
                  <a:lnTo>
                    <a:pt x="0" y="28"/>
                  </a:lnTo>
                  <a:lnTo>
                    <a:pt x="2" y="22"/>
                  </a:lnTo>
                  <a:lnTo>
                    <a:pt x="6" y="22"/>
                  </a:lnTo>
                  <a:lnTo>
                    <a:pt x="8" y="20"/>
                  </a:lnTo>
                  <a:lnTo>
                    <a:pt x="10" y="16"/>
                  </a:lnTo>
                  <a:lnTo>
                    <a:pt x="14" y="10"/>
                  </a:lnTo>
                  <a:lnTo>
                    <a:pt x="18" y="6"/>
                  </a:lnTo>
                  <a:lnTo>
                    <a:pt x="22" y="2"/>
                  </a:lnTo>
                  <a:lnTo>
                    <a:pt x="28" y="0"/>
                  </a:lnTo>
                  <a:lnTo>
                    <a:pt x="30" y="4"/>
                  </a:lnTo>
                  <a:lnTo>
                    <a:pt x="32" y="8"/>
                  </a:lnTo>
                  <a:lnTo>
                    <a:pt x="32" y="16"/>
                  </a:lnTo>
                  <a:lnTo>
                    <a:pt x="30" y="26"/>
                  </a:lnTo>
                  <a:lnTo>
                    <a:pt x="30" y="3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6389" name="Text Box 118"/>
          <p:cNvSpPr txBox="1">
            <a:spLocks noChangeArrowheads="1"/>
          </p:cNvSpPr>
          <p:nvPr/>
        </p:nvSpPr>
        <p:spPr bwMode="auto">
          <a:xfrm>
            <a:off x="973138" y="757610"/>
            <a:ext cx="2471227" cy="40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情報を持ち運ぶときは</a:t>
            </a:r>
          </a:p>
        </p:txBody>
      </p:sp>
      <p:sp>
        <p:nvSpPr>
          <p:cNvPr id="16390" name="Text Box 119"/>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1</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-4</a:t>
            </a:r>
          </a:p>
        </p:txBody>
      </p:sp>
      <p:sp>
        <p:nvSpPr>
          <p:cNvPr id="16391" name="Text Box 120"/>
          <p:cNvSpPr txBox="1">
            <a:spLocks noChangeArrowheads="1"/>
          </p:cNvSpPr>
          <p:nvPr/>
        </p:nvSpPr>
        <p:spPr bwMode="auto">
          <a:xfrm>
            <a:off x="373063" y="7808913"/>
            <a:ext cx="2903537" cy="957262"/>
          </a:xfrm>
          <a:prstGeom prst="rect">
            <a:avLst/>
          </a:prstGeom>
          <a:solidFill>
            <a:srgbClr val="FFFF99"/>
          </a:solidFill>
          <a:ln>
            <a:noFill/>
          </a:ln>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情報の運搬時に、盗難・紛失の危険</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はつきもの。</a:t>
            </a:r>
          </a:p>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万が一の際の被害を最小限に食い</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止められるよう、万全の準備を！</a:t>
            </a:r>
          </a:p>
        </p:txBody>
      </p:sp>
      <p:grpSp>
        <p:nvGrpSpPr>
          <p:cNvPr id="3" name="グループ化 2"/>
          <p:cNvGrpSpPr/>
          <p:nvPr/>
        </p:nvGrpSpPr>
        <p:grpSpPr>
          <a:xfrm>
            <a:off x="68263" y="7291388"/>
            <a:ext cx="5995630" cy="1657734"/>
            <a:chOff x="68263" y="7291388"/>
            <a:chExt cx="5995630" cy="1657734"/>
          </a:xfrm>
        </p:grpSpPr>
        <p:grpSp>
          <p:nvGrpSpPr>
            <p:cNvPr id="16400" name="Group 124"/>
            <p:cNvGrpSpPr>
              <a:grpSpLocks/>
            </p:cNvGrpSpPr>
            <p:nvPr/>
          </p:nvGrpSpPr>
          <p:grpSpPr bwMode="auto">
            <a:xfrm>
              <a:off x="180975" y="7573964"/>
              <a:ext cx="5882918" cy="1375158"/>
              <a:chOff x="183" y="4445"/>
              <a:chExt cx="3617" cy="1157"/>
            </a:xfrm>
          </p:grpSpPr>
          <p:sp>
            <p:nvSpPr>
              <p:cNvPr id="16470" name="Freeform 125"/>
              <p:cNvSpPr>
                <a:spLocks/>
              </p:cNvSpPr>
              <p:nvPr/>
            </p:nvSpPr>
            <p:spPr bwMode="auto">
              <a:xfrm>
                <a:off x="183" y="4445"/>
                <a:ext cx="3606" cy="1142"/>
              </a:xfrm>
              <a:custGeom>
                <a:avLst/>
                <a:gdLst>
                  <a:gd name="T0" fmla="*/ 3476 w 3606"/>
                  <a:gd name="T1" fmla="*/ 1142 h 1142"/>
                  <a:gd name="T2" fmla="*/ 0 w 3606"/>
                  <a:gd name="T3" fmla="*/ 1142 h 1142"/>
                  <a:gd name="T4" fmla="*/ 0 w 3606"/>
                  <a:gd name="T5" fmla="*/ 0 h 1142"/>
                  <a:gd name="T6" fmla="*/ 3606 w 3606"/>
                  <a:gd name="T7" fmla="*/ 0 h 1142"/>
                  <a:gd name="T8" fmla="*/ 3606 w 3606"/>
                  <a:gd name="T9" fmla="*/ 992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80C2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71" name="Freeform 126"/>
              <p:cNvSpPr>
                <a:spLocks/>
              </p:cNvSpPr>
              <p:nvPr/>
            </p:nvSpPr>
            <p:spPr bwMode="auto">
              <a:xfrm>
                <a:off x="3626" y="5431"/>
                <a:ext cx="174" cy="171"/>
              </a:xfrm>
              <a:custGeom>
                <a:avLst/>
                <a:gdLst>
                  <a:gd name="T0" fmla="*/ 174 w 174"/>
                  <a:gd name="T1" fmla="*/ 0 h 160"/>
                  <a:gd name="T2" fmla="*/ 32 w 174"/>
                  <a:gd name="T3" fmla="*/ 160 h 160"/>
                  <a:gd name="T4" fmla="*/ 0 w 174"/>
                  <a:gd name="T5" fmla="*/ 44 h 160"/>
                  <a:gd name="T6" fmla="*/ 174 w 17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0">
                    <a:moveTo>
                      <a:pt x="174" y="0"/>
                    </a:moveTo>
                    <a:lnTo>
                      <a:pt x="32" y="160"/>
                    </a:lnTo>
                    <a:lnTo>
                      <a:pt x="0" y="44"/>
                    </a:lnTo>
                    <a:lnTo>
                      <a:pt x="174"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6401" name="Group 133"/>
            <p:cNvGrpSpPr>
              <a:grpSpLocks/>
            </p:cNvGrpSpPr>
            <p:nvPr/>
          </p:nvGrpSpPr>
          <p:grpSpPr bwMode="auto">
            <a:xfrm>
              <a:off x="68263" y="7291388"/>
              <a:ext cx="5800725" cy="436563"/>
              <a:chOff x="59" y="4274"/>
              <a:chExt cx="3654" cy="275"/>
            </a:xfrm>
          </p:grpSpPr>
          <p:sp>
            <p:nvSpPr>
              <p:cNvPr id="16402" name="Line 9"/>
              <p:cNvSpPr>
                <a:spLocks noChangeShapeType="1"/>
              </p:cNvSpPr>
              <p:nvPr/>
            </p:nvSpPr>
            <p:spPr bwMode="auto">
              <a:xfrm>
                <a:off x="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3" name="Line 10"/>
              <p:cNvSpPr>
                <a:spLocks noChangeShapeType="1"/>
              </p:cNvSpPr>
              <p:nvPr/>
            </p:nvSpPr>
            <p:spPr bwMode="auto">
              <a:xfrm>
                <a:off x="1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4" name="Line 11"/>
              <p:cNvSpPr>
                <a:spLocks noChangeShapeType="1"/>
              </p:cNvSpPr>
              <p:nvPr/>
            </p:nvSpPr>
            <p:spPr bwMode="auto">
              <a:xfrm>
                <a:off x="1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5" name="Line 12"/>
              <p:cNvSpPr>
                <a:spLocks noChangeShapeType="1"/>
              </p:cNvSpPr>
              <p:nvPr/>
            </p:nvSpPr>
            <p:spPr bwMode="auto">
              <a:xfrm>
                <a:off x="2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6" name="Line 13"/>
              <p:cNvSpPr>
                <a:spLocks noChangeShapeType="1"/>
              </p:cNvSpPr>
              <p:nvPr/>
            </p:nvSpPr>
            <p:spPr bwMode="auto">
              <a:xfrm>
                <a:off x="2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7" name="Line 14"/>
              <p:cNvSpPr>
                <a:spLocks noChangeShapeType="1"/>
              </p:cNvSpPr>
              <p:nvPr/>
            </p:nvSpPr>
            <p:spPr bwMode="auto">
              <a:xfrm>
                <a:off x="3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8" name="Line 15"/>
              <p:cNvSpPr>
                <a:spLocks noChangeShapeType="1"/>
              </p:cNvSpPr>
              <p:nvPr/>
            </p:nvSpPr>
            <p:spPr bwMode="auto">
              <a:xfrm>
                <a:off x="4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09" name="Line 16"/>
              <p:cNvSpPr>
                <a:spLocks noChangeShapeType="1"/>
              </p:cNvSpPr>
              <p:nvPr/>
            </p:nvSpPr>
            <p:spPr bwMode="auto">
              <a:xfrm>
                <a:off x="4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0" name="Line 17"/>
              <p:cNvSpPr>
                <a:spLocks noChangeShapeType="1"/>
              </p:cNvSpPr>
              <p:nvPr/>
            </p:nvSpPr>
            <p:spPr bwMode="auto">
              <a:xfrm>
                <a:off x="5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1" name="Line 18"/>
              <p:cNvSpPr>
                <a:spLocks noChangeShapeType="1"/>
              </p:cNvSpPr>
              <p:nvPr/>
            </p:nvSpPr>
            <p:spPr bwMode="auto">
              <a:xfrm>
                <a:off x="5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2" name="Line 19"/>
              <p:cNvSpPr>
                <a:spLocks noChangeShapeType="1"/>
              </p:cNvSpPr>
              <p:nvPr/>
            </p:nvSpPr>
            <p:spPr bwMode="auto">
              <a:xfrm>
                <a:off x="6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3" name="Line 20"/>
              <p:cNvSpPr>
                <a:spLocks noChangeShapeType="1"/>
              </p:cNvSpPr>
              <p:nvPr/>
            </p:nvSpPr>
            <p:spPr bwMode="auto">
              <a:xfrm>
                <a:off x="6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4" name="Line 21"/>
              <p:cNvSpPr>
                <a:spLocks noChangeShapeType="1"/>
              </p:cNvSpPr>
              <p:nvPr/>
            </p:nvSpPr>
            <p:spPr bwMode="auto">
              <a:xfrm>
                <a:off x="7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5" name="Line 22"/>
              <p:cNvSpPr>
                <a:spLocks noChangeShapeType="1"/>
              </p:cNvSpPr>
              <p:nvPr/>
            </p:nvSpPr>
            <p:spPr bwMode="auto">
              <a:xfrm>
                <a:off x="7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6" name="Line 23"/>
              <p:cNvSpPr>
                <a:spLocks noChangeShapeType="1"/>
              </p:cNvSpPr>
              <p:nvPr/>
            </p:nvSpPr>
            <p:spPr bwMode="auto">
              <a:xfrm>
                <a:off x="8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7" name="Line 24"/>
              <p:cNvSpPr>
                <a:spLocks noChangeShapeType="1"/>
              </p:cNvSpPr>
              <p:nvPr/>
            </p:nvSpPr>
            <p:spPr bwMode="auto">
              <a:xfrm>
                <a:off x="9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8" name="Line 25"/>
              <p:cNvSpPr>
                <a:spLocks noChangeShapeType="1"/>
              </p:cNvSpPr>
              <p:nvPr/>
            </p:nvSpPr>
            <p:spPr bwMode="auto">
              <a:xfrm>
                <a:off x="9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19" name="Line 26"/>
              <p:cNvSpPr>
                <a:spLocks noChangeShapeType="1"/>
              </p:cNvSpPr>
              <p:nvPr/>
            </p:nvSpPr>
            <p:spPr bwMode="auto">
              <a:xfrm>
                <a:off x="10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0" name="Line 27"/>
              <p:cNvSpPr>
                <a:spLocks noChangeShapeType="1"/>
              </p:cNvSpPr>
              <p:nvPr/>
            </p:nvSpPr>
            <p:spPr bwMode="auto">
              <a:xfrm>
                <a:off x="10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1" name="Line 28"/>
              <p:cNvSpPr>
                <a:spLocks noChangeShapeType="1"/>
              </p:cNvSpPr>
              <p:nvPr/>
            </p:nvSpPr>
            <p:spPr bwMode="auto">
              <a:xfrm>
                <a:off x="11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2" name="Line 29"/>
              <p:cNvSpPr>
                <a:spLocks noChangeShapeType="1"/>
              </p:cNvSpPr>
              <p:nvPr/>
            </p:nvSpPr>
            <p:spPr bwMode="auto">
              <a:xfrm>
                <a:off x="11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3" name="Line 30"/>
              <p:cNvSpPr>
                <a:spLocks noChangeShapeType="1"/>
              </p:cNvSpPr>
              <p:nvPr/>
            </p:nvSpPr>
            <p:spPr bwMode="auto">
              <a:xfrm>
                <a:off x="12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4" name="Line 31"/>
              <p:cNvSpPr>
                <a:spLocks noChangeShapeType="1"/>
              </p:cNvSpPr>
              <p:nvPr/>
            </p:nvSpPr>
            <p:spPr bwMode="auto">
              <a:xfrm>
                <a:off x="12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5" name="Line 32"/>
              <p:cNvSpPr>
                <a:spLocks noChangeShapeType="1"/>
              </p:cNvSpPr>
              <p:nvPr/>
            </p:nvSpPr>
            <p:spPr bwMode="auto">
              <a:xfrm>
                <a:off x="13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6" name="Line 33"/>
              <p:cNvSpPr>
                <a:spLocks noChangeShapeType="1"/>
              </p:cNvSpPr>
              <p:nvPr/>
            </p:nvSpPr>
            <p:spPr bwMode="auto">
              <a:xfrm>
                <a:off x="14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7" name="Line 34"/>
              <p:cNvSpPr>
                <a:spLocks noChangeShapeType="1"/>
              </p:cNvSpPr>
              <p:nvPr/>
            </p:nvSpPr>
            <p:spPr bwMode="auto">
              <a:xfrm>
                <a:off x="14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8" name="Line 35"/>
              <p:cNvSpPr>
                <a:spLocks noChangeShapeType="1"/>
              </p:cNvSpPr>
              <p:nvPr/>
            </p:nvSpPr>
            <p:spPr bwMode="auto">
              <a:xfrm>
                <a:off x="15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29" name="Line 36"/>
              <p:cNvSpPr>
                <a:spLocks noChangeShapeType="1"/>
              </p:cNvSpPr>
              <p:nvPr/>
            </p:nvSpPr>
            <p:spPr bwMode="auto">
              <a:xfrm>
                <a:off x="15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0" name="Line 37"/>
              <p:cNvSpPr>
                <a:spLocks noChangeShapeType="1"/>
              </p:cNvSpPr>
              <p:nvPr/>
            </p:nvSpPr>
            <p:spPr bwMode="auto">
              <a:xfrm>
                <a:off x="16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1" name="Line 38"/>
              <p:cNvSpPr>
                <a:spLocks noChangeShapeType="1"/>
              </p:cNvSpPr>
              <p:nvPr/>
            </p:nvSpPr>
            <p:spPr bwMode="auto">
              <a:xfrm>
                <a:off x="16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2" name="Line 39"/>
              <p:cNvSpPr>
                <a:spLocks noChangeShapeType="1"/>
              </p:cNvSpPr>
              <p:nvPr/>
            </p:nvSpPr>
            <p:spPr bwMode="auto">
              <a:xfrm>
                <a:off x="17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3" name="Line 40"/>
              <p:cNvSpPr>
                <a:spLocks noChangeShapeType="1"/>
              </p:cNvSpPr>
              <p:nvPr/>
            </p:nvSpPr>
            <p:spPr bwMode="auto">
              <a:xfrm>
                <a:off x="18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4" name="Line 41"/>
              <p:cNvSpPr>
                <a:spLocks noChangeShapeType="1"/>
              </p:cNvSpPr>
              <p:nvPr/>
            </p:nvSpPr>
            <p:spPr bwMode="auto">
              <a:xfrm>
                <a:off x="18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5" name="Line 42"/>
              <p:cNvSpPr>
                <a:spLocks noChangeShapeType="1"/>
              </p:cNvSpPr>
              <p:nvPr/>
            </p:nvSpPr>
            <p:spPr bwMode="auto">
              <a:xfrm>
                <a:off x="19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6" name="Line 43"/>
              <p:cNvSpPr>
                <a:spLocks noChangeShapeType="1"/>
              </p:cNvSpPr>
              <p:nvPr/>
            </p:nvSpPr>
            <p:spPr bwMode="auto">
              <a:xfrm>
                <a:off x="19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7" name="Line 44"/>
              <p:cNvSpPr>
                <a:spLocks noChangeShapeType="1"/>
              </p:cNvSpPr>
              <p:nvPr/>
            </p:nvSpPr>
            <p:spPr bwMode="auto">
              <a:xfrm>
                <a:off x="20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8" name="Line 45"/>
              <p:cNvSpPr>
                <a:spLocks noChangeShapeType="1"/>
              </p:cNvSpPr>
              <p:nvPr/>
            </p:nvSpPr>
            <p:spPr bwMode="auto">
              <a:xfrm>
                <a:off x="20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39" name="Line 46"/>
              <p:cNvSpPr>
                <a:spLocks noChangeShapeType="1"/>
              </p:cNvSpPr>
              <p:nvPr/>
            </p:nvSpPr>
            <p:spPr bwMode="auto">
              <a:xfrm>
                <a:off x="21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0" name="Line 47"/>
              <p:cNvSpPr>
                <a:spLocks noChangeShapeType="1"/>
              </p:cNvSpPr>
              <p:nvPr/>
            </p:nvSpPr>
            <p:spPr bwMode="auto">
              <a:xfrm>
                <a:off x="21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1" name="Line 48"/>
              <p:cNvSpPr>
                <a:spLocks noChangeShapeType="1"/>
              </p:cNvSpPr>
              <p:nvPr/>
            </p:nvSpPr>
            <p:spPr bwMode="auto">
              <a:xfrm>
                <a:off x="22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2" name="Line 49"/>
              <p:cNvSpPr>
                <a:spLocks noChangeShapeType="1"/>
              </p:cNvSpPr>
              <p:nvPr/>
            </p:nvSpPr>
            <p:spPr bwMode="auto">
              <a:xfrm>
                <a:off x="23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3" name="Line 50"/>
              <p:cNvSpPr>
                <a:spLocks noChangeShapeType="1"/>
              </p:cNvSpPr>
              <p:nvPr/>
            </p:nvSpPr>
            <p:spPr bwMode="auto">
              <a:xfrm>
                <a:off x="23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4" name="Line 51"/>
              <p:cNvSpPr>
                <a:spLocks noChangeShapeType="1"/>
              </p:cNvSpPr>
              <p:nvPr/>
            </p:nvSpPr>
            <p:spPr bwMode="auto">
              <a:xfrm>
                <a:off x="24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5" name="Line 52"/>
              <p:cNvSpPr>
                <a:spLocks noChangeShapeType="1"/>
              </p:cNvSpPr>
              <p:nvPr/>
            </p:nvSpPr>
            <p:spPr bwMode="auto">
              <a:xfrm>
                <a:off x="24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6" name="Line 53"/>
              <p:cNvSpPr>
                <a:spLocks noChangeShapeType="1"/>
              </p:cNvSpPr>
              <p:nvPr/>
            </p:nvSpPr>
            <p:spPr bwMode="auto">
              <a:xfrm>
                <a:off x="25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7" name="Line 54"/>
              <p:cNvSpPr>
                <a:spLocks noChangeShapeType="1"/>
              </p:cNvSpPr>
              <p:nvPr/>
            </p:nvSpPr>
            <p:spPr bwMode="auto">
              <a:xfrm>
                <a:off x="25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8" name="Line 55"/>
              <p:cNvSpPr>
                <a:spLocks noChangeShapeType="1"/>
              </p:cNvSpPr>
              <p:nvPr/>
            </p:nvSpPr>
            <p:spPr bwMode="auto">
              <a:xfrm>
                <a:off x="26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49" name="Line 56"/>
              <p:cNvSpPr>
                <a:spLocks noChangeShapeType="1"/>
              </p:cNvSpPr>
              <p:nvPr/>
            </p:nvSpPr>
            <p:spPr bwMode="auto">
              <a:xfrm>
                <a:off x="26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0" name="Line 57"/>
              <p:cNvSpPr>
                <a:spLocks noChangeShapeType="1"/>
              </p:cNvSpPr>
              <p:nvPr/>
            </p:nvSpPr>
            <p:spPr bwMode="auto">
              <a:xfrm>
                <a:off x="27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1" name="Line 58"/>
              <p:cNvSpPr>
                <a:spLocks noChangeShapeType="1"/>
              </p:cNvSpPr>
              <p:nvPr/>
            </p:nvSpPr>
            <p:spPr bwMode="auto">
              <a:xfrm>
                <a:off x="28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2" name="Line 59"/>
              <p:cNvSpPr>
                <a:spLocks noChangeShapeType="1"/>
              </p:cNvSpPr>
              <p:nvPr/>
            </p:nvSpPr>
            <p:spPr bwMode="auto">
              <a:xfrm>
                <a:off x="28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3" name="Line 60"/>
              <p:cNvSpPr>
                <a:spLocks noChangeShapeType="1"/>
              </p:cNvSpPr>
              <p:nvPr/>
            </p:nvSpPr>
            <p:spPr bwMode="auto">
              <a:xfrm>
                <a:off x="29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4" name="Line 61"/>
              <p:cNvSpPr>
                <a:spLocks noChangeShapeType="1"/>
              </p:cNvSpPr>
              <p:nvPr/>
            </p:nvSpPr>
            <p:spPr bwMode="auto">
              <a:xfrm>
                <a:off x="29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5" name="Line 62"/>
              <p:cNvSpPr>
                <a:spLocks noChangeShapeType="1"/>
              </p:cNvSpPr>
              <p:nvPr/>
            </p:nvSpPr>
            <p:spPr bwMode="auto">
              <a:xfrm>
                <a:off x="30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6" name="Line 63"/>
              <p:cNvSpPr>
                <a:spLocks noChangeShapeType="1"/>
              </p:cNvSpPr>
              <p:nvPr/>
            </p:nvSpPr>
            <p:spPr bwMode="auto">
              <a:xfrm>
                <a:off x="30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7" name="Line 64"/>
              <p:cNvSpPr>
                <a:spLocks noChangeShapeType="1"/>
              </p:cNvSpPr>
              <p:nvPr/>
            </p:nvSpPr>
            <p:spPr bwMode="auto">
              <a:xfrm>
                <a:off x="31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8" name="Line 65"/>
              <p:cNvSpPr>
                <a:spLocks noChangeShapeType="1"/>
              </p:cNvSpPr>
              <p:nvPr/>
            </p:nvSpPr>
            <p:spPr bwMode="auto">
              <a:xfrm>
                <a:off x="32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59" name="Line 66"/>
              <p:cNvSpPr>
                <a:spLocks noChangeShapeType="1"/>
              </p:cNvSpPr>
              <p:nvPr/>
            </p:nvSpPr>
            <p:spPr bwMode="auto">
              <a:xfrm>
                <a:off x="32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0" name="Line 67"/>
              <p:cNvSpPr>
                <a:spLocks noChangeShapeType="1"/>
              </p:cNvSpPr>
              <p:nvPr/>
            </p:nvSpPr>
            <p:spPr bwMode="auto">
              <a:xfrm>
                <a:off x="33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1" name="Line 68"/>
              <p:cNvSpPr>
                <a:spLocks noChangeShapeType="1"/>
              </p:cNvSpPr>
              <p:nvPr/>
            </p:nvSpPr>
            <p:spPr bwMode="auto">
              <a:xfrm>
                <a:off x="33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2" name="Line 69"/>
              <p:cNvSpPr>
                <a:spLocks noChangeShapeType="1"/>
              </p:cNvSpPr>
              <p:nvPr/>
            </p:nvSpPr>
            <p:spPr bwMode="auto">
              <a:xfrm>
                <a:off x="34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3" name="Line 70"/>
              <p:cNvSpPr>
                <a:spLocks noChangeShapeType="1"/>
              </p:cNvSpPr>
              <p:nvPr/>
            </p:nvSpPr>
            <p:spPr bwMode="auto">
              <a:xfrm>
                <a:off x="34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4" name="Line 71"/>
              <p:cNvSpPr>
                <a:spLocks noChangeShapeType="1"/>
              </p:cNvSpPr>
              <p:nvPr/>
            </p:nvSpPr>
            <p:spPr bwMode="auto">
              <a:xfrm>
                <a:off x="35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5" name="Line 72"/>
              <p:cNvSpPr>
                <a:spLocks noChangeShapeType="1"/>
              </p:cNvSpPr>
              <p:nvPr/>
            </p:nvSpPr>
            <p:spPr bwMode="auto">
              <a:xfrm>
                <a:off x="35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6" name="Line 73"/>
              <p:cNvSpPr>
                <a:spLocks noChangeShapeType="1"/>
              </p:cNvSpPr>
              <p:nvPr/>
            </p:nvSpPr>
            <p:spPr bwMode="auto">
              <a:xfrm>
                <a:off x="36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7" name="Line 74"/>
              <p:cNvSpPr>
                <a:spLocks noChangeShapeType="1"/>
              </p:cNvSpPr>
              <p:nvPr/>
            </p:nvSpPr>
            <p:spPr bwMode="auto">
              <a:xfrm>
                <a:off x="37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8" name="Freeform 77"/>
              <p:cNvSpPr>
                <a:spLocks/>
              </p:cNvSpPr>
              <p:nvPr/>
            </p:nvSpPr>
            <p:spPr bwMode="auto">
              <a:xfrm>
                <a:off x="59" y="4358"/>
                <a:ext cx="2805" cy="188"/>
              </a:xfrm>
              <a:custGeom>
                <a:avLst/>
                <a:gdLst>
                  <a:gd name="T0" fmla="*/ 2178 w 2178"/>
                  <a:gd name="T1" fmla="*/ 130 h 182"/>
                  <a:gd name="T2" fmla="*/ 2178 w 2178"/>
                  <a:gd name="T3" fmla="*/ 130 h 182"/>
                  <a:gd name="T4" fmla="*/ 2176 w 2178"/>
                  <a:gd name="T5" fmla="*/ 142 h 182"/>
                  <a:gd name="T6" fmla="*/ 2174 w 2178"/>
                  <a:gd name="T7" fmla="*/ 150 h 182"/>
                  <a:gd name="T8" fmla="*/ 2168 w 2178"/>
                  <a:gd name="T9" fmla="*/ 160 h 182"/>
                  <a:gd name="T10" fmla="*/ 2162 w 2178"/>
                  <a:gd name="T11" fmla="*/ 168 h 182"/>
                  <a:gd name="T12" fmla="*/ 2156 w 2178"/>
                  <a:gd name="T13" fmla="*/ 174 h 182"/>
                  <a:gd name="T14" fmla="*/ 2148 w 2178"/>
                  <a:gd name="T15" fmla="*/ 178 h 182"/>
                  <a:gd name="T16" fmla="*/ 2138 w 2178"/>
                  <a:gd name="T17" fmla="*/ 182 h 182"/>
                  <a:gd name="T18" fmla="*/ 2128 w 2178"/>
                  <a:gd name="T19" fmla="*/ 182 h 182"/>
                  <a:gd name="T20" fmla="*/ 50 w 2178"/>
                  <a:gd name="T21" fmla="*/ 182 h 182"/>
                  <a:gd name="T22" fmla="*/ 50 w 2178"/>
                  <a:gd name="T23" fmla="*/ 182 h 182"/>
                  <a:gd name="T24" fmla="*/ 40 w 2178"/>
                  <a:gd name="T25" fmla="*/ 182 h 182"/>
                  <a:gd name="T26" fmla="*/ 30 w 2178"/>
                  <a:gd name="T27" fmla="*/ 178 h 182"/>
                  <a:gd name="T28" fmla="*/ 22 w 2178"/>
                  <a:gd name="T29" fmla="*/ 174 h 182"/>
                  <a:gd name="T30" fmla="*/ 14 w 2178"/>
                  <a:gd name="T31" fmla="*/ 168 h 182"/>
                  <a:gd name="T32" fmla="*/ 8 w 2178"/>
                  <a:gd name="T33" fmla="*/ 160 h 182"/>
                  <a:gd name="T34" fmla="*/ 4 w 2178"/>
                  <a:gd name="T35" fmla="*/ 150 h 182"/>
                  <a:gd name="T36" fmla="*/ 2 w 2178"/>
                  <a:gd name="T37" fmla="*/ 142 h 182"/>
                  <a:gd name="T38" fmla="*/ 0 w 2178"/>
                  <a:gd name="T39" fmla="*/ 130 h 182"/>
                  <a:gd name="T40" fmla="*/ 0 w 2178"/>
                  <a:gd name="T41" fmla="*/ 52 h 182"/>
                  <a:gd name="T42" fmla="*/ 0 w 2178"/>
                  <a:gd name="T43" fmla="*/ 52 h 182"/>
                  <a:gd name="T44" fmla="*/ 2 w 2178"/>
                  <a:gd name="T45" fmla="*/ 42 h 182"/>
                  <a:gd name="T46" fmla="*/ 4 w 2178"/>
                  <a:gd name="T47" fmla="*/ 32 h 182"/>
                  <a:gd name="T48" fmla="*/ 8 w 2178"/>
                  <a:gd name="T49" fmla="*/ 24 h 182"/>
                  <a:gd name="T50" fmla="*/ 14 w 2178"/>
                  <a:gd name="T51" fmla="*/ 16 h 182"/>
                  <a:gd name="T52" fmla="*/ 22 w 2178"/>
                  <a:gd name="T53" fmla="*/ 10 h 182"/>
                  <a:gd name="T54" fmla="*/ 30 w 2178"/>
                  <a:gd name="T55" fmla="*/ 4 h 182"/>
                  <a:gd name="T56" fmla="*/ 40 w 2178"/>
                  <a:gd name="T57" fmla="*/ 2 h 182"/>
                  <a:gd name="T58" fmla="*/ 50 w 2178"/>
                  <a:gd name="T59" fmla="*/ 0 h 182"/>
                  <a:gd name="T60" fmla="*/ 2128 w 2178"/>
                  <a:gd name="T61" fmla="*/ 0 h 182"/>
                  <a:gd name="T62" fmla="*/ 2128 w 2178"/>
                  <a:gd name="T63" fmla="*/ 0 h 182"/>
                  <a:gd name="T64" fmla="*/ 2138 w 2178"/>
                  <a:gd name="T65" fmla="*/ 2 h 182"/>
                  <a:gd name="T66" fmla="*/ 2148 w 2178"/>
                  <a:gd name="T67" fmla="*/ 4 h 182"/>
                  <a:gd name="T68" fmla="*/ 2156 w 2178"/>
                  <a:gd name="T69" fmla="*/ 10 h 182"/>
                  <a:gd name="T70" fmla="*/ 2162 w 2178"/>
                  <a:gd name="T71" fmla="*/ 16 h 182"/>
                  <a:gd name="T72" fmla="*/ 2168 w 2178"/>
                  <a:gd name="T73" fmla="*/ 24 h 182"/>
                  <a:gd name="T74" fmla="*/ 2174 w 2178"/>
                  <a:gd name="T75" fmla="*/ 32 h 182"/>
                  <a:gd name="T76" fmla="*/ 2176 w 2178"/>
                  <a:gd name="T77" fmla="*/ 42 h 182"/>
                  <a:gd name="T78" fmla="*/ 2178 w 2178"/>
                  <a:gd name="T79" fmla="*/ 52 h 182"/>
                  <a:gd name="T80" fmla="*/ 2178 w 2178"/>
                  <a:gd name="T81" fmla="*/ 13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2">
                    <a:moveTo>
                      <a:pt x="2178" y="130"/>
                    </a:moveTo>
                    <a:lnTo>
                      <a:pt x="2178" y="130"/>
                    </a:lnTo>
                    <a:lnTo>
                      <a:pt x="2176" y="142"/>
                    </a:lnTo>
                    <a:lnTo>
                      <a:pt x="2174" y="150"/>
                    </a:lnTo>
                    <a:lnTo>
                      <a:pt x="2168" y="160"/>
                    </a:lnTo>
                    <a:lnTo>
                      <a:pt x="2162" y="168"/>
                    </a:lnTo>
                    <a:lnTo>
                      <a:pt x="2156" y="174"/>
                    </a:lnTo>
                    <a:lnTo>
                      <a:pt x="2148" y="178"/>
                    </a:lnTo>
                    <a:lnTo>
                      <a:pt x="2138" y="182"/>
                    </a:lnTo>
                    <a:lnTo>
                      <a:pt x="2128" y="182"/>
                    </a:lnTo>
                    <a:lnTo>
                      <a:pt x="50" y="182"/>
                    </a:lnTo>
                    <a:lnTo>
                      <a:pt x="40" y="182"/>
                    </a:lnTo>
                    <a:lnTo>
                      <a:pt x="30" y="178"/>
                    </a:lnTo>
                    <a:lnTo>
                      <a:pt x="22" y="174"/>
                    </a:lnTo>
                    <a:lnTo>
                      <a:pt x="14" y="168"/>
                    </a:lnTo>
                    <a:lnTo>
                      <a:pt x="8" y="160"/>
                    </a:lnTo>
                    <a:lnTo>
                      <a:pt x="4" y="150"/>
                    </a:lnTo>
                    <a:lnTo>
                      <a:pt x="2" y="142"/>
                    </a:lnTo>
                    <a:lnTo>
                      <a:pt x="0" y="130"/>
                    </a:lnTo>
                    <a:lnTo>
                      <a:pt x="0" y="52"/>
                    </a:lnTo>
                    <a:lnTo>
                      <a:pt x="2" y="42"/>
                    </a:lnTo>
                    <a:lnTo>
                      <a:pt x="4" y="32"/>
                    </a:lnTo>
                    <a:lnTo>
                      <a:pt x="8" y="24"/>
                    </a:lnTo>
                    <a:lnTo>
                      <a:pt x="14" y="16"/>
                    </a:lnTo>
                    <a:lnTo>
                      <a:pt x="22" y="10"/>
                    </a:lnTo>
                    <a:lnTo>
                      <a:pt x="30" y="4"/>
                    </a:lnTo>
                    <a:lnTo>
                      <a:pt x="40" y="2"/>
                    </a:lnTo>
                    <a:lnTo>
                      <a:pt x="50" y="0"/>
                    </a:lnTo>
                    <a:lnTo>
                      <a:pt x="2128" y="0"/>
                    </a:lnTo>
                    <a:lnTo>
                      <a:pt x="2138" y="2"/>
                    </a:lnTo>
                    <a:lnTo>
                      <a:pt x="2148" y="4"/>
                    </a:lnTo>
                    <a:lnTo>
                      <a:pt x="2156" y="10"/>
                    </a:lnTo>
                    <a:lnTo>
                      <a:pt x="2162" y="16"/>
                    </a:lnTo>
                    <a:lnTo>
                      <a:pt x="2168" y="24"/>
                    </a:lnTo>
                    <a:lnTo>
                      <a:pt x="2174" y="32"/>
                    </a:lnTo>
                    <a:lnTo>
                      <a:pt x="2176" y="42"/>
                    </a:lnTo>
                    <a:lnTo>
                      <a:pt x="2178" y="52"/>
                    </a:lnTo>
                    <a:lnTo>
                      <a:pt x="2178" y="130"/>
                    </a:lnTo>
                    <a:close/>
                  </a:path>
                </a:pathLst>
              </a:custGeom>
              <a:solidFill>
                <a:srgbClr val="009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69" name="Text Box 132"/>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grpSp>
        <p:nvGrpSpPr>
          <p:cNvPr id="16396" name="Group 7"/>
          <p:cNvGrpSpPr>
            <a:grpSpLocks/>
          </p:cNvGrpSpPr>
          <p:nvPr/>
        </p:nvGrpSpPr>
        <p:grpSpPr bwMode="auto">
          <a:xfrm>
            <a:off x="4989513" y="2740025"/>
            <a:ext cx="733425" cy="809625"/>
            <a:chOff x="3143" y="1726"/>
            <a:chExt cx="462" cy="510"/>
          </a:xfrm>
        </p:grpSpPr>
        <p:sp>
          <p:nvSpPr>
            <p:cNvPr id="16398" name="Freeform 8"/>
            <p:cNvSpPr>
              <a:spLocks/>
            </p:cNvSpPr>
            <p:nvPr/>
          </p:nvSpPr>
          <p:spPr bwMode="auto">
            <a:xfrm>
              <a:off x="3257" y="1726"/>
              <a:ext cx="348" cy="348"/>
            </a:xfrm>
            <a:custGeom>
              <a:avLst/>
              <a:gdLst>
                <a:gd name="T0" fmla="*/ 348 w 348"/>
                <a:gd name="T1" fmla="*/ 174 h 348"/>
                <a:gd name="T2" fmla="*/ 346 w 348"/>
                <a:gd name="T3" fmla="*/ 210 h 348"/>
                <a:gd name="T4" fmla="*/ 336 w 348"/>
                <a:gd name="T5" fmla="*/ 242 h 348"/>
                <a:gd name="T6" fmla="*/ 320 w 348"/>
                <a:gd name="T7" fmla="*/ 272 h 348"/>
                <a:gd name="T8" fmla="*/ 298 w 348"/>
                <a:gd name="T9" fmla="*/ 298 h 348"/>
                <a:gd name="T10" fmla="*/ 272 w 348"/>
                <a:gd name="T11" fmla="*/ 320 h 348"/>
                <a:gd name="T12" fmla="*/ 242 w 348"/>
                <a:gd name="T13" fmla="*/ 336 h 348"/>
                <a:gd name="T14" fmla="*/ 210 w 348"/>
                <a:gd name="T15" fmla="*/ 346 h 348"/>
                <a:gd name="T16" fmla="*/ 174 w 348"/>
                <a:gd name="T17" fmla="*/ 348 h 348"/>
                <a:gd name="T18" fmla="*/ 156 w 348"/>
                <a:gd name="T19" fmla="*/ 348 h 348"/>
                <a:gd name="T20" fmla="*/ 124 w 348"/>
                <a:gd name="T21" fmla="*/ 340 h 348"/>
                <a:gd name="T22" fmla="*/ 92 w 348"/>
                <a:gd name="T23" fmla="*/ 328 h 348"/>
                <a:gd name="T24" fmla="*/ 64 w 348"/>
                <a:gd name="T25" fmla="*/ 310 h 348"/>
                <a:gd name="T26" fmla="*/ 40 w 348"/>
                <a:gd name="T27" fmla="*/ 286 h 348"/>
                <a:gd name="T28" fmla="*/ 22 w 348"/>
                <a:gd name="T29" fmla="*/ 258 h 348"/>
                <a:gd name="T30" fmla="*/ 8 w 348"/>
                <a:gd name="T31" fmla="*/ 226 h 348"/>
                <a:gd name="T32" fmla="*/ 2 w 348"/>
                <a:gd name="T33" fmla="*/ 192 h 348"/>
                <a:gd name="T34" fmla="*/ 0 w 348"/>
                <a:gd name="T35" fmla="*/ 174 h 348"/>
                <a:gd name="T36" fmla="*/ 4 w 348"/>
                <a:gd name="T37" fmla="*/ 140 h 348"/>
                <a:gd name="T38" fmla="*/ 14 w 348"/>
                <a:gd name="T39" fmla="*/ 108 h 348"/>
                <a:gd name="T40" fmla="*/ 30 w 348"/>
                <a:gd name="T41" fmla="*/ 78 h 348"/>
                <a:gd name="T42" fmla="*/ 52 w 348"/>
                <a:gd name="T43" fmla="*/ 52 h 348"/>
                <a:gd name="T44" fmla="*/ 78 w 348"/>
                <a:gd name="T45" fmla="*/ 30 h 348"/>
                <a:gd name="T46" fmla="*/ 108 w 348"/>
                <a:gd name="T47" fmla="*/ 14 h 348"/>
                <a:gd name="T48" fmla="*/ 140 w 348"/>
                <a:gd name="T49" fmla="*/ 4 h 348"/>
                <a:gd name="T50" fmla="*/ 174 w 348"/>
                <a:gd name="T51" fmla="*/ 0 h 348"/>
                <a:gd name="T52" fmla="*/ 192 w 348"/>
                <a:gd name="T53" fmla="*/ 2 h 348"/>
                <a:gd name="T54" fmla="*/ 226 w 348"/>
                <a:gd name="T55" fmla="*/ 8 h 348"/>
                <a:gd name="T56" fmla="*/ 258 w 348"/>
                <a:gd name="T57" fmla="*/ 22 h 348"/>
                <a:gd name="T58" fmla="*/ 286 w 348"/>
                <a:gd name="T59" fmla="*/ 40 h 348"/>
                <a:gd name="T60" fmla="*/ 310 w 348"/>
                <a:gd name="T61" fmla="*/ 64 h 348"/>
                <a:gd name="T62" fmla="*/ 328 w 348"/>
                <a:gd name="T63" fmla="*/ 92 h 348"/>
                <a:gd name="T64" fmla="*/ 340 w 348"/>
                <a:gd name="T65" fmla="*/ 124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10"/>
                  </a:lnTo>
                  <a:lnTo>
                    <a:pt x="340" y="226"/>
                  </a:lnTo>
                  <a:lnTo>
                    <a:pt x="336" y="242"/>
                  </a:lnTo>
                  <a:lnTo>
                    <a:pt x="328" y="258"/>
                  </a:lnTo>
                  <a:lnTo>
                    <a:pt x="320" y="272"/>
                  </a:lnTo>
                  <a:lnTo>
                    <a:pt x="310" y="286"/>
                  </a:lnTo>
                  <a:lnTo>
                    <a:pt x="298" y="298"/>
                  </a:lnTo>
                  <a:lnTo>
                    <a:pt x="286" y="310"/>
                  </a:lnTo>
                  <a:lnTo>
                    <a:pt x="272" y="320"/>
                  </a:lnTo>
                  <a:lnTo>
                    <a:pt x="258" y="328"/>
                  </a:lnTo>
                  <a:lnTo>
                    <a:pt x="242" y="336"/>
                  </a:lnTo>
                  <a:lnTo>
                    <a:pt x="226" y="340"/>
                  </a:lnTo>
                  <a:lnTo>
                    <a:pt x="210" y="346"/>
                  </a:lnTo>
                  <a:lnTo>
                    <a:pt x="192" y="348"/>
                  </a:lnTo>
                  <a:lnTo>
                    <a:pt x="174" y="348"/>
                  </a:lnTo>
                  <a:lnTo>
                    <a:pt x="156" y="348"/>
                  </a:lnTo>
                  <a:lnTo>
                    <a:pt x="140" y="346"/>
                  </a:lnTo>
                  <a:lnTo>
                    <a:pt x="124" y="340"/>
                  </a:lnTo>
                  <a:lnTo>
                    <a:pt x="108" y="336"/>
                  </a:lnTo>
                  <a:lnTo>
                    <a:pt x="92" y="328"/>
                  </a:lnTo>
                  <a:lnTo>
                    <a:pt x="78" y="320"/>
                  </a:lnTo>
                  <a:lnTo>
                    <a:pt x="64" y="310"/>
                  </a:lnTo>
                  <a:lnTo>
                    <a:pt x="52" y="298"/>
                  </a:lnTo>
                  <a:lnTo>
                    <a:pt x="40" y="286"/>
                  </a:lnTo>
                  <a:lnTo>
                    <a:pt x="30" y="272"/>
                  </a:lnTo>
                  <a:lnTo>
                    <a:pt x="22" y="258"/>
                  </a:lnTo>
                  <a:lnTo>
                    <a:pt x="14" y="242"/>
                  </a:lnTo>
                  <a:lnTo>
                    <a:pt x="8" y="226"/>
                  </a:lnTo>
                  <a:lnTo>
                    <a:pt x="4" y="210"/>
                  </a:lnTo>
                  <a:lnTo>
                    <a:pt x="2" y="192"/>
                  </a:lnTo>
                  <a:lnTo>
                    <a:pt x="0" y="174"/>
                  </a:lnTo>
                  <a:lnTo>
                    <a:pt x="2" y="156"/>
                  </a:lnTo>
                  <a:lnTo>
                    <a:pt x="4" y="140"/>
                  </a:lnTo>
                  <a:lnTo>
                    <a:pt x="8" y="124"/>
                  </a:lnTo>
                  <a:lnTo>
                    <a:pt x="14" y="108"/>
                  </a:lnTo>
                  <a:lnTo>
                    <a:pt x="22" y="92"/>
                  </a:lnTo>
                  <a:lnTo>
                    <a:pt x="30" y="78"/>
                  </a:lnTo>
                  <a:lnTo>
                    <a:pt x="40" y="64"/>
                  </a:lnTo>
                  <a:lnTo>
                    <a:pt x="52" y="52"/>
                  </a:lnTo>
                  <a:lnTo>
                    <a:pt x="64" y="40"/>
                  </a:lnTo>
                  <a:lnTo>
                    <a:pt x="78" y="30"/>
                  </a:lnTo>
                  <a:lnTo>
                    <a:pt x="92" y="22"/>
                  </a:lnTo>
                  <a:lnTo>
                    <a:pt x="108" y="14"/>
                  </a:lnTo>
                  <a:lnTo>
                    <a:pt x="124" y="8"/>
                  </a:lnTo>
                  <a:lnTo>
                    <a:pt x="140" y="4"/>
                  </a:lnTo>
                  <a:lnTo>
                    <a:pt x="156" y="2"/>
                  </a:lnTo>
                  <a:lnTo>
                    <a:pt x="174" y="0"/>
                  </a:lnTo>
                  <a:lnTo>
                    <a:pt x="192" y="2"/>
                  </a:lnTo>
                  <a:lnTo>
                    <a:pt x="210" y="4"/>
                  </a:lnTo>
                  <a:lnTo>
                    <a:pt x="226" y="8"/>
                  </a:lnTo>
                  <a:lnTo>
                    <a:pt x="242" y="14"/>
                  </a:lnTo>
                  <a:lnTo>
                    <a:pt x="258" y="22"/>
                  </a:lnTo>
                  <a:lnTo>
                    <a:pt x="272" y="30"/>
                  </a:lnTo>
                  <a:lnTo>
                    <a:pt x="286" y="40"/>
                  </a:lnTo>
                  <a:lnTo>
                    <a:pt x="298" y="52"/>
                  </a:lnTo>
                  <a:lnTo>
                    <a:pt x="310" y="64"/>
                  </a:lnTo>
                  <a:lnTo>
                    <a:pt x="320" y="78"/>
                  </a:lnTo>
                  <a:lnTo>
                    <a:pt x="328" y="92"/>
                  </a:lnTo>
                  <a:lnTo>
                    <a:pt x="336" y="108"/>
                  </a:lnTo>
                  <a:lnTo>
                    <a:pt x="340" y="124"/>
                  </a:lnTo>
                  <a:lnTo>
                    <a:pt x="346" y="140"/>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6399" name="Freeform 9"/>
            <p:cNvSpPr>
              <a:spLocks/>
            </p:cNvSpPr>
            <p:nvPr/>
          </p:nvSpPr>
          <p:spPr bwMode="auto">
            <a:xfrm>
              <a:off x="3143" y="2080"/>
              <a:ext cx="156" cy="156"/>
            </a:xfrm>
            <a:custGeom>
              <a:avLst/>
              <a:gdLst>
                <a:gd name="T0" fmla="*/ 156 w 156"/>
                <a:gd name="T1" fmla="*/ 78 h 156"/>
                <a:gd name="T2" fmla="*/ 156 w 156"/>
                <a:gd name="T3" fmla="*/ 78 h 156"/>
                <a:gd name="T4" fmla="*/ 156 w 156"/>
                <a:gd name="T5" fmla="*/ 94 h 156"/>
                <a:gd name="T6" fmla="*/ 150 w 156"/>
                <a:gd name="T7" fmla="*/ 110 h 156"/>
                <a:gd name="T8" fmla="*/ 144 w 156"/>
                <a:gd name="T9" fmla="*/ 122 h 156"/>
                <a:gd name="T10" fmla="*/ 134 w 156"/>
                <a:gd name="T11" fmla="*/ 134 h 156"/>
                <a:gd name="T12" fmla="*/ 122 w 156"/>
                <a:gd name="T13" fmla="*/ 144 h 156"/>
                <a:gd name="T14" fmla="*/ 110 w 156"/>
                <a:gd name="T15" fmla="*/ 150 h 156"/>
                <a:gd name="T16" fmla="*/ 94 w 156"/>
                <a:gd name="T17" fmla="*/ 156 h 156"/>
                <a:gd name="T18" fmla="*/ 78 w 156"/>
                <a:gd name="T19" fmla="*/ 156 h 156"/>
                <a:gd name="T20" fmla="*/ 78 w 156"/>
                <a:gd name="T21" fmla="*/ 156 h 156"/>
                <a:gd name="T22" fmla="*/ 64 w 156"/>
                <a:gd name="T23" fmla="*/ 156 h 156"/>
                <a:gd name="T24" fmla="*/ 48 w 156"/>
                <a:gd name="T25" fmla="*/ 150 h 156"/>
                <a:gd name="T26" fmla="*/ 36 w 156"/>
                <a:gd name="T27" fmla="*/ 144 h 156"/>
                <a:gd name="T28" fmla="*/ 24 w 156"/>
                <a:gd name="T29" fmla="*/ 134 h 156"/>
                <a:gd name="T30" fmla="*/ 14 w 156"/>
                <a:gd name="T31" fmla="*/ 122 h 156"/>
                <a:gd name="T32" fmla="*/ 6 w 156"/>
                <a:gd name="T33" fmla="*/ 110 h 156"/>
                <a:gd name="T34" fmla="*/ 2 w 156"/>
                <a:gd name="T35" fmla="*/ 94 h 156"/>
                <a:gd name="T36" fmla="*/ 0 w 156"/>
                <a:gd name="T37" fmla="*/ 78 h 156"/>
                <a:gd name="T38" fmla="*/ 0 w 156"/>
                <a:gd name="T39" fmla="*/ 78 h 156"/>
                <a:gd name="T40" fmla="*/ 2 w 156"/>
                <a:gd name="T41" fmla="*/ 64 h 156"/>
                <a:gd name="T42" fmla="*/ 6 w 156"/>
                <a:gd name="T43" fmla="*/ 48 h 156"/>
                <a:gd name="T44" fmla="*/ 14 w 156"/>
                <a:gd name="T45" fmla="*/ 36 h 156"/>
                <a:gd name="T46" fmla="*/ 24 w 156"/>
                <a:gd name="T47" fmla="*/ 24 h 156"/>
                <a:gd name="T48" fmla="*/ 36 w 156"/>
                <a:gd name="T49" fmla="*/ 14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4 h 156"/>
                <a:gd name="T64" fmla="*/ 134 w 156"/>
                <a:gd name="T65" fmla="*/ 24 h 156"/>
                <a:gd name="T66" fmla="*/ 144 w 156"/>
                <a:gd name="T67" fmla="*/ 36 h 156"/>
                <a:gd name="T68" fmla="*/ 150 w 156"/>
                <a:gd name="T69" fmla="*/ 48 h 156"/>
                <a:gd name="T70" fmla="*/ 156 w 156"/>
                <a:gd name="T71" fmla="*/ 64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10"/>
                  </a:lnTo>
                  <a:lnTo>
                    <a:pt x="144" y="122"/>
                  </a:lnTo>
                  <a:lnTo>
                    <a:pt x="134" y="134"/>
                  </a:lnTo>
                  <a:lnTo>
                    <a:pt x="122" y="144"/>
                  </a:lnTo>
                  <a:lnTo>
                    <a:pt x="110" y="150"/>
                  </a:lnTo>
                  <a:lnTo>
                    <a:pt x="94" y="156"/>
                  </a:lnTo>
                  <a:lnTo>
                    <a:pt x="78" y="156"/>
                  </a:lnTo>
                  <a:lnTo>
                    <a:pt x="64" y="156"/>
                  </a:lnTo>
                  <a:lnTo>
                    <a:pt x="48" y="150"/>
                  </a:lnTo>
                  <a:lnTo>
                    <a:pt x="36" y="144"/>
                  </a:lnTo>
                  <a:lnTo>
                    <a:pt x="24" y="134"/>
                  </a:lnTo>
                  <a:lnTo>
                    <a:pt x="14" y="122"/>
                  </a:lnTo>
                  <a:lnTo>
                    <a:pt x="6" y="110"/>
                  </a:lnTo>
                  <a:lnTo>
                    <a:pt x="2" y="94"/>
                  </a:lnTo>
                  <a:lnTo>
                    <a:pt x="0" y="78"/>
                  </a:lnTo>
                  <a:lnTo>
                    <a:pt x="2" y="64"/>
                  </a:lnTo>
                  <a:lnTo>
                    <a:pt x="6" y="48"/>
                  </a:lnTo>
                  <a:lnTo>
                    <a:pt x="14" y="36"/>
                  </a:lnTo>
                  <a:lnTo>
                    <a:pt x="24" y="24"/>
                  </a:lnTo>
                  <a:lnTo>
                    <a:pt x="36" y="14"/>
                  </a:lnTo>
                  <a:lnTo>
                    <a:pt x="48" y="6"/>
                  </a:lnTo>
                  <a:lnTo>
                    <a:pt x="64" y="2"/>
                  </a:lnTo>
                  <a:lnTo>
                    <a:pt x="78" y="0"/>
                  </a:lnTo>
                  <a:lnTo>
                    <a:pt x="94" y="2"/>
                  </a:lnTo>
                  <a:lnTo>
                    <a:pt x="110" y="6"/>
                  </a:lnTo>
                  <a:lnTo>
                    <a:pt x="122" y="14"/>
                  </a:lnTo>
                  <a:lnTo>
                    <a:pt x="134" y="24"/>
                  </a:lnTo>
                  <a:lnTo>
                    <a:pt x="144" y="36"/>
                  </a:lnTo>
                  <a:lnTo>
                    <a:pt x="150" y="48"/>
                  </a:lnTo>
                  <a:lnTo>
                    <a:pt x="156" y="64"/>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sp>
        <p:nvSpPr>
          <p:cNvPr id="16397" name="Text Box 117"/>
          <p:cNvSpPr txBox="1">
            <a:spLocks noChangeArrowheads="1"/>
          </p:cNvSpPr>
          <p:nvPr/>
        </p:nvSpPr>
        <p:spPr bwMode="auto">
          <a:xfrm>
            <a:off x="339725" y="1733550"/>
            <a:ext cx="5791200" cy="8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要保護情報を施設外に持ち出す際は、</a:t>
            </a:r>
          </a:p>
          <a:p>
            <a:pPr eaLnBrk="1" hangingPunct="1">
              <a:spcBef>
                <a:spcPct val="0"/>
              </a:spcBef>
              <a:buFontTx/>
              <a:buNone/>
            </a:pPr>
            <a:r>
              <a:rPr lang="ja-JP" altLang="en-US" sz="2400" b="1" dirty="0">
                <a:solidFill>
                  <a:srgbClr val="FF3300"/>
                </a:solidFill>
                <a:latin typeface="Meiryo UI" panose="020B0604030504040204" pitchFamily="50" charset="-128"/>
                <a:ea typeface="Meiryo UI" panose="020B0604030504040204" pitchFamily="50" charset="-128"/>
              </a:rPr>
              <a:t>　　　</a:t>
            </a:r>
            <a:r>
              <a:rPr lang="ja-JP" altLang="en-US" sz="2400" b="1" dirty="0">
                <a:solidFill>
                  <a:srgbClr val="FF0000"/>
                </a:solidFill>
                <a:latin typeface="Meiryo UI" panose="020B0604030504040204" pitchFamily="50" charset="-128"/>
                <a:ea typeface="Meiryo UI" panose="020B0604030504040204" pitchFamily="50" charset="-128"/>
              </a:rPr>
              <a:t>盗難・紛失に注意</a:t>
            </a:r>
            <a:r>
              <a:rPr lang="ja-JP" altLang="en-US" sz="2400" b="1" dirty="0">
                <a:latin typeface="Meiryo UI" panose="020B0604030504040204" pitchFamily="50" charset="-128"/>
                <a:ea typeface="Meiryo UI" panose="020B0604030504040204" pitchFamily="50" charset="-128"/>
              </a:rPr>
              <a:t>しましょう。</a:t>
            </a:r>
          </a:p>
        </p:txBody>
      </p:sp>
      <p:sp>
        <p:nvSpPr>
          <p:cNvPr id="16393" name="Text Box 122"/>
          <p:cNvSpPr txBox="1">
            <a:spLocks noChangeArrowheads="1"/>
          </p:cNvSpPr>
          <p:nvPr/>
        </p:nvSpPr>
        <p:spPr bwMode="auto">
          <a:xfrm>
            <a:off x="3331362" y="8594101"/>
            <a:ext cx="2668396" cy="31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700" dirty="0">
                <a:latin typeface="Meiryo UI" panose="020B0604030504040204" pitchFamily="50" charset="-128"/>
                <a:ea typeface="Meiryo UI" panose="020B0604030504040204" pitchFamily="50" charset="-128"/>
              </a:rPr>
              <a:t>2018</a:t>
            </a:r>
            <a:r>
              <a:rPr lang="ja-JP" altLang="en-US" sz="700" dirty="0">
                <a:latin typeface="Meiryo UI" panose="020B0604030504040204" pitchFamily="50" charset="-128"/>
                <a:ea typeface="Meiryo UI" panose="020B0604030504040204" pitchFamily="50" charset="-128"/>
              </a:rPr>
              <a:t>年 情報セキュリティインシデントに関する調査報告書</a:t>
            </a:r>
            <a:endParaRPr lang="en-US" altLang="ja-JP" sz="7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700" dirty="0">
                <a:latin typeface="Meiryo UI" panose="020B0604030504040204" pitchFamily="50" charset="-128"/>
                <a:ea typeface="Meiryo UI" panose="020B0604030504040204" pitchFamily="50" charset="-128"/>
              </a:rPr>
              <a:t>～個人情報漏えい編～ （</a:t>
            </a:r>
            <a:r>
              <a:rPr lang="en-US" altLang="ja-JP" sz="700" dirty="0">
                <a:latin typeface="Meiryo UI" panose="020B0604030504040204" pitchFamily="50" charset="-128"/>
                <a:ea typeface="Meiryo UI" panose="020B0604030504040204" pitchFamily="50" charset="-128"/>
              </a:rPr>
              <a:t>NPO</a:t>
            </a:r>
            <a:r>
              <a:rPr lang="ja-JP" altLang="en-US" sz="700" dirty="0">
                <a:latin typeface="Meiryo UI" panose="020B0604030504040204" pitchFamily="50" charset="-128"/>
                <a:ea typeface="Meiryo UI" panose="020B0604030504040204" pitchFamily="50" charset="-128"/>
              </a:rPr>
              <a:t>日本ネットワークセキュリティ協会）</a:t>
            </a:r>
          </a:p>
        </p:txBody>
      </p:sp>
      <p:sp>
        <p:nvSpPr>
          <p:cNvPr id="128" name="Text Box 121"/>
          <p:cNvSpPr txBox="1">
            <a:spLocks noChangeArrowheads="1"/>
          </p:cNvSpPr>
          <p:nvPr/>
        </p:nvSpPr>
        <p:spPr bwMode="auto">
          <a:xfrm>
            <a:off x="3696047" y="7758144"/>
            <a:ext cx="2028825" cy="864517"/>
          </a:xfrm>
          <a:prstGeom prst="rect">
            <a:avLst/>
          </a:prstGeom>
          <a:solidFill>
            <a:schemeClr val="bg2">
              <a:lumMod val="20000"/>
              <a:lumOff val="80000"/>
            </a:schemeClr>
          </a:solidFill>
          <a:ln w="9525">
            <a:solidFill>
              <a:schemeClr val="bg1">
                <a:lumMod val="50000"/>
              </a:schemeClr>
            </a:solidFill>
            <a:miter lim="800000"/>
            <a:headEnd/>
            <a:tailEnd/>
          </a:ln>
          <a:effectLst/>
        </p:spPr>
        <p:txBody>
          <a:bodyPr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個人情報漏えい媒体、経路</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a:t>
            </a:r>
            <a:r>
              <a:rPr lang="ja-JP" altLang="en-US" sz="1000" dirty="0">
                <a:solidFill>
                  <a:srgbClr val="FF0000"/>
                </a:solidFill>
                <a:latin typeface="Meiryo UI" panose="020B0604030504040204" pitchFamily="50" charset="-128"/>
                <a:ea typeface="Meiryo UI" panose="020B0604030504040204" pitchFamily="50" charset="-128"/>
              </a:rPr>
              <a:t>　・紙媒体                  </a:t>
            </a:r>
            <a:r>
              <a:rPr lang="en-US" altLang="ja-JP" sz="1000" dirty="0">
                <a:solidFill>
                  <a:srgbClr val="FF0000"/>
                </a:solidFill>
                <a:latin typeface="Meiryo UI" panose="020B0604030504040204" pitchFamily="50" charset="-128"/>
                <a:ea typeface="Meiryo UI" panose="020B0604030504040204" pitchFamily="50" charset="-128"/>
              </a:rPr>
              <a:t>29.8</a:t>
            </a:r>
            <a:r>
              <a:rPr lang="ja-JP" altLang="en-US" sz="1000" dirty="0">
                <a:solidFill>
                  <a:srgbClr val="FF0000"/>
                </a:solidFill>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　　</a:t>
            </a:r>
          </a:p>
          <a:p>
            <a:pPr eaLnBrk="1" hangingPunct="1">
              <a:spcBef>
                <a:spcPct val="0"/>
              </a:spcBef>
              <a:buNone/>
              <a:defRPr/>
            </a:pPr>
            <a:r>
              <a:rPr lang="ja-JP" altLang="en-US" sz="1000" dirty="0">
                <a:latin typeface="Meiryo UI" panose="020B0604030504040204" pitchFamily="50" charset="-128"/>
                <a:ea typeface="Meiryo UI" panose="020B0604030504040204" pitchFamily="50" charset="-128"/>
              </a:rPr>
              <a:t>　　・インターネット            </a:t>
            </a:r>
            <a:r>
              <a:rPr lang="en-US" altLang="ja-JP" sz="1000" dirty="0">
                <a:latin typeface="Meiryo UI" panose="020B0604030504040204" pitchFamily="50" charset="-128"/>
                <a:ea typeface="Meiryo UI" panose="020B0604030504040204" pitchFamily="50" charset="-128"/>
              </a:rPr>
              <a:t>26.6</a:t>
            </a:r>
            <a:r>
              <a:rPr lang="ja-JP" altLang="en-US" sz="1000" dirty="0">
                <a:latin typeface="Meiryo UI" panose="020B0604030504040204" pitchFamily="50" charset="-128"/>
                <a:ea typeface="Meiryo UI" panose="020B0604030504040204" pitchFamily="50" charset="-128"/>
              </a:rPr>
              <a:t>％</a:t>
            </a:r>
          </a:p>
          <a:p>
            <a:pPr eaLnBrk="1" hangingPunct="1">
              <a:spcBef>
                <a:spcPct val="0"/>
              </a:spcBef>
              <a:buNone/>
              <a:defRPr/>
            </a:pPr>
            <a:r>
              <a:rPr lang="ja-JP" altLang="en-US" sz="1000" dirty="0">
                <a:latin typeface="Meiryo UI" panose="020B0604030504040204" pitchFamily="50" charset="-128"/>
                <a:ea typeface="Meiryo UI" panose="020B0604030504040204" pitchFamily="50" charset="-128"/>
              </a:rPr>
              <a:t>  　・電子メール              </a:t>
            </a:r>
            <a:r>
              <a:rPr lang="en-US" altLang="ja-JP" sz="1000" dirty="0">
                <a:latin typeface="Meiryo UI" panose="020B0604030504040204" pitchFamily="50" charset="-128"/>
                <a:ea typeface="Meiryo UI" panose="020B0604030504040204" pitchFamily="50" charset="-128"/>
              </a:rPr>
              <a:t>21.4</a:t>
            </a:r>
            <a:r>
              <a:rPr lang="ja-JP" altLang="en-US" sz="1000" dirty="0">
                <a:latin typeface="Meiryo UI" panose="020B0604030504040204" pitchFamily="50" charset="-128"/>
                <a:ea typeface="Meiryo UI" panose="020B0604030504040204" pitchFamily="50" charset="-128"/>
              </a:rPr>
              <a:t>％</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a:t>
            </a:r>
            <a:r>
              <a:rPr lang="ja-JP" altLang="en-US" sz="1000" dirty="0">
                <a:solidFill>
                  <a:srgbClr val="FF0000"/>
                </a:solidFill>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USB</a:t>
            </a:r>
            <a:r>
              <a:rPr lang="ja-JP" altLang="en-US" sz="1000" dirty="0">
                <a:solidFill>
                  <a:srgbClr val="FF0000"/>
                </a:solidFill>
                <a:latin typeface="Meiryo UI" panose="020B0604030504040204" pitchFamily="50" charset="-128"/>
                <a:ea typeface="Meiryo UI" panose="020B0604030504040204" pitchFamily="50" charset="-128"/>
              </a:rPr>
              <a:t>等記録媒体      </a:t>
            </a:r>
            <a:r>
              <a:rPr lang="en-US" altLang="ja-JP" sz="1000" dirty="0">
                <a:solidFill>
                  <a:srgbClr val="FF0000"/>
                </a:solidFill>
                <a:latin typeface="Meiryo UI" panose="020B0604030504040204" pitchFamily="50" charset="-128"/>
                <a:ea typeface="Meiryo UI" panose="020B0604030504040204" pitchFamily="50" charset="-128"/>
              </a:rPr>
              <a:t>12.6</a:t>
            </a:r>
            <a:r>
              <a:rPr lang="ja-JP" altLang="en-US" sz="1000" dirty="0">
                <a:solidFill>
                  <a:srgbClr val="FF0000"/>
                </a:solidFill>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270"/>
          <p:cNvSpPr>
            <a:spLocks noChangeArrowheads="1"/>
          </p:cNvSpPr>
          <p:nvPr/>
        </p:nvSpPr>
        <p:spPr bwMode="auto">
          <a:xfrm>
            <a:off x="777875" y="6311056"/>
            <a:ext cx="5380038" cy="194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P24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3.1.1(6)</a:t>
            </a:r>
            <a:r>
              <a:rPr lang="ja-JP" altLang="en-US" sz="900" dirty="0">
                <a:latin typeface="Meiryo UI" panose="020B0604030504040204" pitchFamily="50" charset="-128"/>
                <a:ea typeface="Meiryo UI" panose="020B0604030504040204" pitchFamily="50" charset="-128"/>
              </a:rPr>
              <a:t> 情報の運搬・送信</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要保護情報が記録又は記載された記録媒体を要管理対策区域外に持ち出す場合には、安全確保に留意して運搬方法を決定し、情報の格付及び取扱制限に応じて、安全確保のための適切な措置を講ずること。独立行政法人及び指定法人における職員等が、機密性３情報を要管理対策区域外に持ち出す場合には、暗号化措置を施した上で、課室情報セキュリティ責任者が指定する方法により運搬すること。ただし、他機関等の要管理対策区域であって、統括情報セキュリティ責任者があらかじめ定めた区域のみに持ち出す場合は、当該区域を要管理対策区域とみなすことができる。</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要保護情報である電磁的記録を電子メール等で送信する場合には、安全確保に留意して送信の手段を決定し、情報の格付及び取扱制限に応じて、安全確保のための適切な措置を講ずること。独立行政法人及び指定法人における職員等が、機密性３情報を機関等外通信回線（インターネットを除く。）を使用して送信する場合には、暗号化措置を施した上で、課室情報セキュリティ責任者が指定する方法により送信すること。ただし、独立行政法人及び指定法人において、機密性３情報について国の行政機関と同等の取扱いを行っている場合は、国の行政機関と同等の措置を講ずることをもって代えることができる。</a:t>
            </a:r>
          </a:p>
        </p:txBody>
      </p:sp>
      <p:sp>
        <p:nvSpPr>
          <p:cNvPr id="17411" name="AutoShape 2"/>
          <p:cNvSpPr>
            <a:spLocks noChangeAspect="1" noChangeArrowheads="1" noTextEdit="1"/>
          </p:cNvSpPr>
          <p:nvPr/>
        </p:nvSpPr>
        <p:spPr bwMode="auto">
          <a:xfrm>
            <a:off x="439737" y="306388"/>
            <a:ext cx="620077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12" name="Rectangle 4"/>
          <p:cNvSpPr>
            <a:spLocks noChangeArrowheads="1"/>
          </p:cNvSpPr>
          <p:nvPr/>
        </p:nvSpPr>
        <p:spPr bwMode="auto">
          <a:xfrm>
            <a:off x="315913" y="447675"/>
            <a:ext cx="6200775" cy="171450"/>
          </a:xfrm>
          <a:prstGeom prst="rect">
            <a:avLst/>
          </a:prstGeom>
          <a:solidFill>
            <a:srgbClr val="E4AA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7413" name="Freeform 203"/>
          <p:cNvSpPr>
            <a:spLocks/>
          </p:cNvSpPr>
          <p:nvPr/>
        </p:nvSpPr>
        <p:spPr bwMode="auto">
          <a:xfrm>
            <a:off x="2000250" y="447675"/>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741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03575" y="30638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Freeform 227"/>
          <p:cNvSpPr>
            <a:spLocks/>
          </p:cNvSpPr>
          <p:nvPr/>
        </p:nvSpPr>
        <p:spPr bwMode="auto">
          <a:xfrm>
            <a:off x="3232150" y="31591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2"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20"/>
                </a:lnTo>
                <a:lnTo>
                  <a:pt x="66" y="10"/>
                </a:lnTo>
                <a:lnTo>
                  <a:pt x="86" y="2"/>
                </a:lnTo>
                <a:lnTo>
                  <a:pt x="108" y="0"/>
                </a:lnTo>
                <a:lnTo>
                  <a:pt x="128" y="2"/>
                </a:lnTo>
                <a:lnTo>
                  <a:pt x="150" y="10"/>
                </a:lnTo>
                <a:lnTo>
                  <a:pt x="168" y="20"/>
                </a:lnTo>
                <a:lnTo>
                  <a:pt x="184" y="32"/>
                </a:lnTo>
                <a:lnTo>
                  <a:pt x="196" y="48"/>
                </a:lnTo>
                <a:lnTo>
                  <a:pt x="206" y="66"/>
                </a:lnTo>
                <a:lnTo>
                  <a:pt x="212"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7416" name="Group 217"/>
          <p:cNvGrpSpPr>
            <a:grpSpLocks/>
          </p:cNvGrpSpPr>
          <p:nvPr/>
        </p:nvGrpSpPr>
        <p:grpSpPr bwMode="auto">
          <a:xfrm>
            <a:off x="2700338" y="735012"/>
            <a:ext cx="1584325" cy="276224"/>
            <a:chOff x="1629" y="515"/>
            <a:chExt cx="998" cy="174"/>
          </a:xfrm>
        </p:grpSpPr>
        <p:sp>
          <p:nvSpPr>
            <p:cNvPr id="17540" name="Rectangle 218"/>
            <p:cNvSpPr>
              <a:spLocks noChangeArrowheads="1"/>
            </p:cNvSpPr>
            <p:nvPr/>
          </p:nvSpPr>
          <p:spPr bwMode="auto">
            <a:xfrm>
              <a:off x="162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7541" name="Rectangle 219"/>
            <p:cNvSpPr>
              <a:spLocks noChangeArrowheads="1"/>
            </p:cNvSpPr>
            <p:nvPr/>
          </p:nvSpPr>
          <p:spPr bwMode="auto">
            <a:xfrm>
              <a:off x="174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7542" name="Rectangle 220"/>
            <p:cNvSpPr>
              <a:spLocks noChangeArrowheads="1"/>
            </p:cNvSpPr>
            <p:nvPr/>
          </p:nvSpPr>
          <p:spPr bwMode="auto">
            <a:xfrm>
              <a:off x="188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17543" name="Rectangle 221"/>
            <p:cNvSpPr>
              <a:spLocks noChangeArrowheads="1"/>
            </p:cNvSpPr>
            <p:nvPr/>
          </p:nvSpPr>
          <p:spPr bwMode="auto">
            <a:xfrm>
              <a:off x="202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17544" name="Rectangle 222"/>
            <p:cNvSpPr>
              <a:spLocks noChangeArrowheads="1"/>
            </p:cNvSpPr>
            <p:nvPr/>
          </p:nvSpPr>
          <p:spPr bwMode="auto">
            <a:xfrm>
              <a:off x="216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17545" name="Rectangle 223"/>
            <p:cNvSpPr>
              <a:spLocks noChangeArrowheads="1"/>
            </p:cNvSpPr>
            <p:nvPr/>
          </p:nvSpPr>
          <p:spPr bwMode="auto">
            <a:xfrm>
              <a:off x="228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17546" name="Rectangle 224"/>
            <p:cNvSpPr>
              <a:spLocks noChangeArrowheads="1"/>
            </p:cNvSpPr>
            <p:nvPr/>
          </p:nvSpPr>
          <p:spPr bwMode="auto">
            <a:xfrm>
              <a:off x="239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17547" name="Rectangle 225"/>
            <p:cNvSpPr>
              <a:spLocks noChangeArrowheads="1"/>
            </p:cNvSpPr>
            <p:nvPr/>
          </p:nvSpPr>
          <p:spPr bwMode="auto">
            <a:xfrm>
              <a:off x="248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sp>
        <p:nvSpPr>
          <p:cNvPr id="17417" name="Text Box 269"/>
          <p:cNvSpPr txBox="1">
            <a:spLocks noChangeArrowheads="1"/>
          </p:cNvSpPr>
          <p:nvPr/>
        </p:nvSpPr>
        <p:spPr bwMode="auto">
          <a:xfrm>
            <a:off x="684213" y="6049963"/>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17418" name="Group 422"/>
          <p:cNvGrpSpPr>
            <a:grpSpLocks/>
          </p:cNvGrpSpPr>
          <p:nvPr/>
        </p:nvGrpSpPr>
        <p:grpSpPr bwMode="auto">
          <a:xfrm>
            <a:off x="612775" y="1009650"/>
            <a:ext cx="5940425" cy="5040313"/>
            <a:chOff x="386" y="647"/>
            <a:chExt cx="3742" cy="3039"/>
          </a:xfrm>
        </p:grpSpPr>
        <p:grpSp>
          <p:nvGrpSpPr>
            <p:cNvPr id="17423" name="Group 423"/>
            <p:cNvGrpSpPr>
              <a:grpSpLocks/>
            </p:cNvGrpSpPr>
            <p:nvPr/>
          </p:nvGrpSpPr>
          <p:grpSpPr bwMode="auto">
            <a:xfrm>
              <a:off x="480" y="3686"/>
              <a:ext cx="3648" cy="0"/>
              <a:chOff x="480" y="3822"/>
              <a:chExt cx="3648" cy="0"/>
            </a:xfrm>
          </p:grpSpPr>
          <p:sp>
            <p:nvSpPr>
              <p:cNvPr id="17474" name="Line 71"/>
              <p:cNvSpPr>
                <a:spLocks noChangeShapeType="1"/>
              </p:cNvSpPr>
              <p:nvPr/>
            </p:nvSpPr>
            <p:spPr bwMode="auto">
              <a:xfrm>
                <a:off x="4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5" name="Line 72"/>
              <p:cNvSpPr>
                <a:spLocks noChangeShapeType="1"/>
              </p:cNvSpPr>
              <p:nvPr/>
            </p:nvSpPr>
            <p:spPr bwMode="auto">
              <a:xfrm>
                <a:off x="5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6" name="Line 73"/>
              <p:cNvSpPr>
                <a:spLocks noChangeShapeType="1"/>
              </p:cNvSpPr>
              <p:nvPr/>
            </p:nvSpPr>
            <p:spPr bwMode="auto">
              <a:xfrm>
                <a:off x="5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7" name="Line 74"/>
              <p:cNvSpPr>
                <a:spLocks noChangeShapeType="1"/>
              </p:cNvSpPr>
              <p:nvPr/>
            </p:nvSpPr>
            <p:spPr bwMode="auto">
              <a:xfrm>
                <a:off x="6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8" name="Line 75"/>
              <p:cNvSpPr>
                <a:spLocks noChangeShapeType="1"/>
              </p:cNvSpPr>
              <p:nvPr/>
            </p:nvSpPr>
            <p:spPr bwMode="auto">
              <a:xfrm>
                <a:off x="7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9" name="Line 76"/>
              <p:cNvSpPr>
                <a:spLocks noChangeShapeType="1"/>
              </p:cNvSpPr>
              <p:nvPr/>
            </p:nvSpPr>
            <p:spPr bwMode="auto">
              <a:xfrm>
                <a:off x="7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0" name="Line 77"/>
              <p:cNvSpPr>
                <a:spLocks noChangeShapeType="1"/>
              </p:cNvSpPr>
              <p:nvPr/>
            </p:nvSpPr>
            <p:spPr bwMode="auto">
              <a:xfrm>
                <a:off x="8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1" name="Line 78"/>
              <p:cNvSpPr>
                <a:spLocks noChangeShapeType="1"/>
              </p:cNvSpPr>
              <p:nvPr/>
            </p:nvSpPr>
            <p:spPr bwMode="auto">
              <a:xfrm>
                <a:off x="8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2" name="Line 79"/>
              <p:cNvSpPr>
                <a:spLocks noChangeShapeType="1"/>
              </p:cNvSpPr>
              <p:nvPr/>
            </p:nvSpPr>
            <p:spPr bwMode="auto">
              <a:xfrm>
                <a:off x="9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3" name="Line 80"/>
              <p:cNvSpPr>
                <a:spLocks noChangeShapeType="1"/>
              </p:cNvSpPr>
              <p:nvPr/>
            </p:nvSpPr>
            <p:spPr bwMode="auto">
              <a:xfrm>
                <a:off x="9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4" name="Line 81"/>
              <p:cNvSpPr>
                <a:spLocks noChangeShapeType="1"/>
              </p:cNvSpPr>
              <p:nvPr/>
            </p:nvSpPr>
            <p:spPr bwMode="auto">
              <a:xfrm>
                <a:off x="10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5" name="Line 82"/>
              <p:cNvSpPr>
                <a:spLocks noChangeShapeType="1"/>
              </p:cNvSpPr>
              <p:nvPr/>
            </p:nvSpPr>
            <p:spPr bwMode="auto">
              <a:xfrm>
                <a:off x="10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6" name="Line 83"/>
              <p:cNvSpPr>
                <a:spLocks noChangeShapeType="1"/>
              </p:cNvSpPr>
              <p:nvPr/>
            </p:nvSpPr>
            <p:spPr bwMode="auto">
              <a:xfrm>
                <a:off x="11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7" name="Line 84"/>
              <p:cNvSpPr>
                <a:spLocks noChangeShapeType="1"/>
              </p:cNvSpPr>
              <p:nvPr/>
            </p:nvSpPr>
            <p:spPr bwMode="auto">
              <a:xfrm>
                <a:off x="12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8" name="Line 85"/>
              <p:cNvSpPr>
                <a:spLocks noChangeShapeType="1"/>
              </p:cNvSpPr>
              <p:nvPr/>
            </p:nvSpPr>
            <p:spPr bwMode="auto">
              <a:xfrm>
                <a:off x="12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89" name="Line 86"/>
              <p:cNvSpPr>
                <a:spLocks noChangeShapeType="1"/>
              </p:cNvSpPr>
              <p:nvPr/>
            </p:nvSpPr>
            <p:spPr bwMode="auto">
              <a:xfrm>
                <a:off x="13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0" name="Line 87"/>
              <p:cNvSpPr>
                <a:spLocks noChangeShapeType="1"/>
              </p:cNvSpPr>
              <p:nvPr/>
            </p:nvSpPr>
            <p:spPr bwMode="auto">
              <a:xfrm>
                <a:off x="13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1" name="Line 88"/>
              <p:cNvSpPr>
                <a:spLocks noChangeShapeType="1"/>
              </p:cNvSpPr>
              <p:nvPr/>
            </p:nvSpPr>
            <p:spPr bwMode="auto">
              <a:xfrm>
                <a:off x="14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2" name="Line 89"/>
              <p:cNvSpPr>
                <a:spLocks noChangeShapeType="1"/>
              </p:cNvSpPr>
              <p:nvPr/>
            </p:nvSpPr>
            <p:spPr bwMode="auto">
              <a:xfrm>
                <a:off x="14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3" name="Line 90"/>
              <p:cNvSpPr>
                <a:spLocks noChangeShapeType="1"/>
              </p:cNvSpPr>
              <p:nvPr/>
            </p:nvSpPr>
            <p:spPr bwMode="auto">
              <a:xfrm>
                <a:off x="15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4" name="Line 91"/>
              <p:cNvSpPr>
                <a:spLocks noChangeShapeType="1"/>
              </p:cNvSpPr>
              <p:nvPr/>
            </p:nvSpPr>
            <p:spPr bwMode="auto">
              <a:xfrm>
                <a:off x="16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5" name="Line 92"/>
              <p:cNvSpPr>
                <a:spLocks noChangeShapeType="1"/>
              </p:cNvSpPr>
              <p:nvPr/>
            </p:nvSpPr>
            <p:spPr bwMode="auto">
              <a:xfrm>
                <a:off x="16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6" name="Line 93"/>
              <p:cNvSpPr>
                <a:spLocks noChangeShapeType="1"/>
              </p:cNvSpPr>
              <p:nvPr/>
            </p:nvSpPr>
            <p:spPr bwMode="auto">
              <a:xfrm>
                <a:off x="17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7" name="Line 94"/>
              <p:cNvSpPr>
                <a:spLocks noChangeShapeType="1"/>
              </p:cNvSpPr>
              <p:nvPr/>
            </p:nvSpPr>
            <p:spPr bwMode="auto">
              <a:xfrm>
                <a:off x="17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8" name="Line 95"/>
              <p:cNvSpPr>
                <a:spLocks noChangeShapeType="1"/>
              </p:cNvSpPr>
              <p:nvPr/>
            </p:nvSpPr>
            <p:spPr bwMode="auto">
              <a:xfrm>
                <a:off x="18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99" name="Line 96"/>
              <p:cNvSpPr>
                <a:spLocks noChangeShapeType="1"/>
              </p:cNvSpPr>
              <p:nvPr/>
            </p:nvSpPr>
            <p:spPr bwMode="auto">
              <a:xfrm>
                <a:off x="18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0" name="Line 97"/>
              <p:cNvSpPr>
                <a:spLocks noChangeShapeType="1"/>
              </p:cNvSpPr>
              <p:nvPr/>
            </p:nvSpPr>
            <p:spPr bwMode="auto">
              <a:xfrm>
                <a:off x="19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1" name="Line 98"/>
              <p:cNvSpPr>
                <a:spLocks noChangeShapeType="1"/>
              </p:cNvSpPr>
              <p:nvPr/>
            </p:nvSpPr>
            <p:spPr bwMode="auto">
              <a:xfrm>
                <a:off x="19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2" name="Line 99"/>
              <p:cNvSpPr>
                <a:spLocks noChangeShapeType="1"/>
              </p:cNvSpPr>
              <p:nvPr/>
            </p:nvSpPr>
            <p:spPr bwMode="auto">
              <a:xfrm>
                <a:off x="20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3" name="Line 100"/>
              <p:cNvSpPr>
                <a:spLocks noChangeShapeType="1"/>
              </p:cNvSpPr>
              <p:nvPr/>
            </p:nvSpPr>
            <p:spPr bwMode="auto">
              <a:xfrm>
                <a:off x="21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4" name="Line 101"/>
              <p:cNvSpPr>
                <a:spLocks noChangeShapeType="1"/>
              </p:cNvSpPr>
              <p:nvPr/>
            </p:nvSpPr>
            <p:spPr bwMode="auto">
              <a:xfrm>
                <a:off x="21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5" name="Line 102"/>
              <p:cNvSpPr>
                <a:spLocks noChangeShapeType="1"/>
              </p:cNvSpPr>
              <p:nvPr/>
            </p:nvSpPr>
            <p:spPr bwMode="auto">
              <a:xfrm>
                <a:off x="22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6" name="Line 103"/>
              <p:cNvSpPr>
                <a:spLocks noChangeShapeType="1"/>
              </p:cNvSpPr>
              <p:nvPr/>
            </p:nvSpPr>
            <p:spPr bwMode="auto">
              <a:xfrm>
                <a:off x="22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7" name="Line 104"/>
              <p:cNvSpPr>
                <a:spLocks noChangeShapeType="1"/>
              </p:cNvSpPr>
              <p:nvPr/>
            </p:nvSpPr>
            <p:spPr bwMode="auto">
              <a:xfrm>
                <a:off x="23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8" name="Line 105"/>
              <p:cNvSpPr>
                <a:spLocks noChangeShapeType="1"/>
              </p:cNvSpPr>
              <p:nvPr/>
            </p:nvSpPr>
            <p:spPr bwMode="auto">
              <a:xfrm>
                <a:off x="23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09" name="Line 106"/>
              <p:cNvSpPr>
                <a:spLocks noChangeShapeType="1"/>
              </p:cNvSpPr>
              <p:nvPr/>
            </p:nvSpPr>
            <p:spPr bwMode="auto">
              <a:xfrm>
                <a:off x="24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0" name="Line 107"/>
              <p:cNvSpPr>
                <a:spLocks noChangeShapeType="1"/>
              </p:cNvSpPr>
              <p:nvPr/>
            </p:nvSpPr>
            <p:spPr bwMode="auto">
              <a:xfrm>
                <a:off x="24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1" name="Line 108"/>
              <p:cNvSpPr>
                <a:spLocks noChangeShapeType="1"/>
              </p:cNvSpPr>
              <p:nvPr/>
            </p:nvSpPr>
            <p:spPr bwMode="auto">
              <a:xfrm>
                <a:off x="25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2" name="Line 109"/>
              <p:cNvSpPr>
                <a:spLocks noChangeShapeType="1"/>
              </p:cNvSpPr>
              <p:nvPr/>
            </p:nvSpPr>
            <p:spPr bwMode="auto">
              <a:xfrm>
                <a:off x="26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3" name="Line 110"/>
              <p:cNvSpPr>
                <a:spLocks noChangeShapeType="1"/>
              </p:cNvSpPr>
              <p:nvPr/>
            </p:nvSpPr>
            <p:spPr bwMode="auto">
              <a:xfrm>
                <a:off x="26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4" name="Line 111"/>
              <p:cNvSpPr>
                <a:spLocks noChangeShapeType="1"/>
              </p:cNvSpPr>
              <p:nvPr/>
            </p:nvSpPr>
            <p:spPr bwMode="auto">
              <a:xfrm>
                <a:off x="27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5" name="Line 112"/>
              <p:cNvSpPr>
                <a:spLocks noChangeShapeType="1"/>
              </p:cNvSpPr>
              <p:nvPr/>
            </p:nvSpPr>
            <p:spPr bwMode="auto">
              <a:xfrm>
                <a:off x="27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6" name="Line 113"/>
              <p:cNvSpPr>
                <a:spLocks noChangeShapeType="1"/>
              </p:cNvSpPr>
              <p:nvPr/>
            </p:nvSpPr>
            <p:spPr bwMode="auto">
              <a:xfrm>
                <a:off x="28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7" name="Line 114"/>
              <p:cNvSpPr>
                <a:spLocks noChangeShapeType="1"/>
              </p:cNvSpPr>
              <p:nvPr/>
            </p:nvSpPr>
            <p:spPr bwMode="auto">
              <a:xfrm>
                <a:off x="28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8" name="Line 115"/>
              <p:cNvSpPr>
                <a:spLocks noChangeShapeType="1"/>
              </p:cNvSpPr>
              <p:nvPr/>
            </p:nvSpPr>
            <p:spPr bwMode="auto">
              <a:xfrm>
                <a:off x="29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19" name="Line 116"/>
              <p:cNvSpPr>
                <a:spLocks noChangeShapeType="1"/>
              </p:cNvSpPr>
              <p:nvPr/>
            </p:nvSpPr>
            <p:spPr bwMode="auto">
              <a:xfrm>
                <a:off x="30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0" name="Line 117"/>
              <p:cNvSpPr>
                <a:spLocks noChangeShapeType="1"/>
              </p:cNvSpPr>
              <p:nvPr/>
            </p:nvSpPr>
            <p:spPr bwMode="auto">
              <a:xfrm>
                <a:off x="30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1" name="Line 118"/>
              <p:cNvSpPr>
                <a:spLocks noChangeShapeType="1"/>
              </p:cNvSpPr>
              <p:nvPr/>
            </p:nvSpPr>
            <p:spPr bwMode="auto">
              <a:xfrm>
                <a:off x="31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2" name="Line 119"/>
              <p:cNvSpPr>
                <a:spLocks noChangeShapeType="1"/>
              </p:cNvSpPr>
              <p:nvPr/>
            </p:nvSpPr>
            <p:spPr bwMode="auto">
              <a:xfrm>
                <a:off x="31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3" name="Line 120"/>
              <p:cNvSpPr>
                <a:spLocks noChangeShapeType="1"/>
              </p:cNvSpPr>
              <p:nvPr/>
            </p:nvSpPr>
            <p:spPr bwMode="auto">
              <a:xfrm>
                <a:off x="32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4" name="Line 121"/>
              <p:cNvSpPr>
                <a:spLocks noChangeShapeType="1"/>
              </p:cNvSpPr>
              <p:nvPr/>
            </p:nvSpPr>
            <p:spPr bwMode="auto">
              <a:xfrm>
                <a:off x="32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5" name="Line 122"/>
              <p:cNvSpPr>
                <a:spLocks noChangeShapeType="1"/>
              </p:cNvSpPr>
              <p:nvPr/>
            </p:nvSpPr>
            <p:spPr bwMode="auto">
              <a:xfrm>
                <a:off x="33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6" name="Line 123"/>
              <p:cNvSpPr>
                <a:spLocks noChangeShapeType="1"/>
              </p:cNvSpPr>
              <p:nvPr/>
            </p:nvSpPr>
            <p:spPr bwMode="auto">
              <a:xfrm>
                <a:off x="33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7" name="Line 124"/>
              <p:cNvSpPr>
                <a:spLocks noChangeShapeType="1"/>
              </p:cNvSpPr>
              <p:nvPr/>
            </p:nvSpPr>
            <p:spPr bwMode="auto">
              <a:xfrm>
                <a:off x="34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8" name="Line 125"/>
              <p:cNvSpPr>
                <a:spLocks noChangeShapeType="1"/>
              </p:cNvSpPr>
              <p:nvPr/>
            </p:nvSpPr>
            <p:spPr bwMode="auto">
              <a:xfrm>
                <a:off x="35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29" name="Line 126"/>
              <p:cNvSpPr>
                <a:spLocks noChangeShapeType="1"/>
              </p:cNvSpPr>
              <p:nvPr/>
            </p:nvSpPr>
            <p:spPr bwMode="auto">
              <a:xfrm>
                <a:off x="35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0" name="Line 127"/>
              <p:cNvSpPr>
                <a:spLocks noChangeShapeType="1"/>
              </p:cNvSpPr>
              <p:nvPr/>
            </p:nvSpPr>
            <p:spPr bwMode="auto">
              <a:xfrm>
                <a:off x="36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1" name="Line 128"/>
              <p:cNvSpPr>
                <a:spLocks noChangeShapeType="1"/>
              </p:cNvSpPr>
              <p:nvPr/>
            </p:nvSpPr>
            <p:spPr bwMode="auto">
              <a:xfrm>
                <a:off x="36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2" name="Line 129"/>
              <p:cNvSpPr>
                <a:spLocks noChangeShapeType="1"/>
              </p:cNvSpPr>
              <p:nvPr/>
            </p:nvSpPr>
            <p:spPr bwMode="auto">
              <a:xfrm>
                <a:off x="37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3" name="Line 130"/>
              <p:cNvSpPr>
                <a:spLocks noChangeShapeType="1"/>
              </p:cNvSpPr>
              <p:nvPr/>
            </p:nvSpPr>
            <p:spPr bwMode="auto">
              <a:xfrm>
                <a:off x="37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4" name="Line 131"/>
              <p:cNvSpPr>
                <a:spLocks noChangeShapeType="1"/>
              </p:cNvSpPr>
              <p:nvPr/>
            </p:nvSpPr>
            <p:spPr bwMode="auto">
              <a:xfrm>
                <a:off x="38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5" name="Line 132"/>
              <p:cNvSpPr>
                <a:spLocks noChangeShapeType="1"/>
              </p:cNvSpPr>
              <p:nvPr/>
            </p:nvSpPr>
            <p:spPr bwMode="auto">
              <a:xfrm>
                <a:off x="38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6" name="Line 133"/>
              <p:cNvSpPr>
                <a:spLocks noChangeShapeType="1"/>
              </p:cNvSpPr>
              <p:nvPr/>
            </p:nvSpPr>
            <p:spPr bwMode="auto">
              <a:xfrm>
                <a:off x="39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7" name="Line 134"/>
              <p:cNvSpPr>
                <a:spLocks noChangeShapeType="1"/>
              </p:cNvSpPr>
              <p:nvPr/>
            </p:nvSpPr>
            <p:spPr bwMode="auto">
              <a:xfrm>
                <a:off x="40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8" name="Line 135"/>
              <p:cNvSpPr>
                <a:spLocks noChangeShapeType="1"/>
              </p:cNvSpPr>
              <p:nvPr/>
            </p:nvSpPr>
            <p:spPr bwMode="auto">
              <a:xfrm>
                <a:off x="40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39" name="Line 136"/>
              <p:cNvSpPr>
                <a:spLocks noChangeShapeType="1"/>
              </p:cNvSpPr>
              <p:nvPr/>
            </p:nvSpPr>
            <p:spPr bwMode="auto">
              <a:xfrm>
                <a:off x="41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7424" name="Rectangle 204"/>
            <p:cNvSpPr>
              <a:spLocks noChangeArrowheads="1"/>
            </p:cNvSpPr>
            <p:nvPr/>
          </p:nvSpPr>
          <p:spPr bwMode="auto">
            <a:xfrm>
              <a:off x="486" y="647"/>
              <a:ext cx="3488" cy="2880"/>
            </a:xfrm>
            <a:prstGeom prst="rect">
              <a:avLst/>
            </a:prstGeom>
            <a:solidFill>
              <a:srgbClr val="0098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7425" name="Text Box 267"/>
            <p:cNvSpPr txBox="1">
              <a:spLocks noChangeArrowheads="1"/>
            </p:cNvSpPr>
            <p:nvPr/>
          </p:nvSpPr>
          <p:spPr bwMode="auto">
            <a:xfrm>
              <a:off x="987" y="1508"/>
              <a:ext cx="12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2400" b="1">
                <a:solidFill>
                  <a:schemeClr val="bg1"/>
                </a:solidFill>
                <a:latin typeface="Meiryo UI" panose="020B0604030504040204" pitchFamily="50" charset="-128"/>
                <a:ea typeface="Meiryo UI" panose="020B0604030504040204" pitchFamily="50" charset="-128"/>
              </a:endParaRPr>
            </a:p>
          </p:txBody>
        </p:sp>
        <p:grpSp>
          <p:nvGrpSpPr>
            <p:cNvPr id="17426" name="Group 492"/>
            <p:cNvGrpSpPr>
              <a:grpSpLocks/>
            </p:cNvGrpSpPr>
            <p:nvPr/>
          </p:nvGrpSpPr>
          <p:grpSpPr bwMode="auto">
            <a:xfrm>
              <a:off x="386" y="2869"/>
              <a:ext cx="3672" cy="708"/>
              <a:chOff x="382" y="2139"/>
              <a:chExt cx="3672" cy="708"/>
            </a:xfrm>
          </p:grpSpPr>
          <p:grpSp>
            <p:nvGrpSpPr>
              <p:cNvPr id="17427" name="Group 205"/>
              <p:cNvGrpSpPr>
                <a:grpSpLocks/>
              </p:cNvGrpSpPr>
              <p:nvPr/>
            </p:nvGrpSpPr>
            <p:grpSpPr bwMode="auto">
              <a:xfrm>
                <a:off x="382" y="2591"/>
                <a:ext cx="3672" cy="256"/>
                <a:chOff x="359" y="2591"/>
                <a:chExt cx="3672" cy="256"/>
              </a:xfrm>
            </p:grpSpPr>
            <p:sp>
              <p:nvSpPr>
                <p:cNvPr id="17463" name="Freeform 206"/>
                <p:cNvSpPr>
                  <a:spLocks/>
                </p:cNvSpPr>
                <p:nvPr/>
              </p:nvSpPr>
              <p:spPr bwMode="auto">
                <a:xfrm>
                  <a:off x="56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2 w 344"/>
                    <a:gd name="T13" fmla="*/ 0 h 72"/>
                    <a:gd name="T14" fmla="*/ 22 w 344"/>
                    <a:gd name="T15" fmla="*/ 0 h 72"/>
                    <a:gd name="T16" fmla="*/ 14 w 344"/>
                    <a:gd name="T17" fmla="*/ 2 h 72"/>
                    <a:gd name="T18" fmla="*/ 6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2" y="0"/>
                      </a:lnTo>
                      <a:lnTo>
                        <a:pt x="14" y="2"/>
                      </a:lnTo>
                      <a:lnTo>
                        <a:pt x="6"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4" name="Freeform 207"/>
                <p:cNvSpPr>
                  <a:spLocks/>
                </p:cNvSpPr>
                <p:nvPr/>
              </p:nvSpPr>
              <p:spPr bwMode="auto">
                <a:xfrm>
                  <a:off x="561" y="2677"/>
                  <a:ext cx="344" cy="98"/>
                </a:xfrm>
                <a:custGeom>
                  <a:avLst/>
                  <a:gdLst>
                    <a:gd name="T0" fmla="*/ 0 w 344"/>
                    <a:gd name="T1" fmla="*/ 0 h 98"/>
                    <a:gd name="T2" fmla="*/ 0 w 344"/>
                    <a:gd name="T3" fmla="*/ 74 h 98"/>
                    <a:gd name="T4" fmla="*/ 0 w 344"/>
                    <a:gd name="T5" fmla="*/ 74 h 98"/>
                    <a:gd name="T6" fmla="*/ 2 w 344"/>
                    <a:gd name="T7" fmla="*/ 84 h 98"/>
                    <a:gd name="T8" fmla="*/ 6 w 344"/>
                    <a:gd name="T9" fmla="*/ 90 h 98"/>
                    <a:gd name="T10" fmla="*/ 14 w 344"/>
                    <a:gd name="T11" fmla="*/ 96 h 98"/>
                    <a:gd name="T12" fmla="*/ 22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6" y="90"/>
                      </a:lnTo>
                      <a:lnTo>
                        <a:pt x="14" y="96"/>
                      </a:lnTo>
                      <a:lnTo>
                        <a:pt x="22"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5" name="Freeform 208"/>
                <p:cNvSpPr>
                  <a:spLocks/>
                </p:cNvSpPr>
                <p:nvPr/>
              </p:nvSpPr>
              <p:spPr bwMode="auto">
                <a:xfrm>
                  <a:off x="583" y="2635"/>
                  <a:ext cx="26" cy="26"/>
                </a:xfrm>
                <a:custGeom>
                  <a:avLst/>
                  <a:gdLst>
                    <a:gd name="T0" fmla="*/ 26 w 26"/>
                    <a:gd name="T1" fmla="*/ 12 h 26"/>
                    <a:gd name="T2" fmla="*/ 26 w 26"/>
                    <a:gd name="T3" fmla="*/ 12 h 26"/>
                    <a:gd name="T4" fmla="*/ 24 w 26"/>
                    <a:gd name="T5" fmla="*/ 18 h 26"/>
                    <a:gd name="T6" fmla="*/ 22 w 26"/>
                    <a:gd name="T7" fmla="*/ 22 h 26"/>
                    <a:gd name="T8" fmla="*/ 18 w 26"/>
                    <a:gd name="T9" fmla="*/ 24 h 26"/>
                    <a:gd name="T10" fmla="*/ 12 w 26"/>
                    <a:gd name="T11" fmla="*/ 26 h 26"/>
                    <a:gd name="T12" fmla="*/ 12 w 26"/>
                    <a:gd name="T13" fmla="*/ 26 h 26"/>
                    <a:gd name="T14" fmla="*/ 8 w 26"/>
                    <a:gd name="T15" fmla="*/ 24 h 26"/>
                    <a:gd name="T16" fmla="*/ 4 w 26"/>
                    <a:gd name="T17" fmla="*/ 22 h 26"/>
                    <a:gd name="T18" fmla="*/ 2 w 26"/>
                    <a:gd name="T19" fmla="*/ 18 h 26"/>
                    <a:gd name="T20" fmla="*/ 0 w 26"/>
                    <a:gd name="T21" fmla="*/ 12 h 26"/>
                    <a:gd name="T22" fmla="*/ 0 w 26"/>
                    <a:gd name="T23" fmla="*/ 12 h 26"/>
                    <a:gd name="T24" fmla="*/ 2 w 26"/>
                    <a:gd name="T25" fmla="*/ 8 h 26"/>
                    <a:gd name="T26" fmla="*/ 4 w 26"/>
                    <a:gd name="T27" fmla="*/ 4 h 26"/>
                    <a:gd name="T28" fmla="*/ 8 w 26"/>
                    <a:gd name="T29" fmla="*/ 2 h 26"/>
                    <a:gd name="T30" fmla="*/ 12 w 26"/>
                    <a:gd name="T31" fmla="*/ 0 h 26"/>
                    <a:gd name="T32" fmla="*/ 12 w 26"/>
                    <a:gd name="T33" fmla="*/ 0 h 26"/>
                    <a:gd name="T34" fmla="*/ 18 w 26"/>
                    <a:gd name="T35" fmla="*/ 2 h 26"/>
                    <a:gd name="T36" fmla="*/ 22 w 26"/>
                    <a:gd name="T37" fmla="*/ 4 h 26"/>
                    <a:gd name="T38" fmla="*/ 24 w 26"/>
                    <a:gd name="T39" fmla="*/ 8 h 26"/>
                    <a:gd name="T40" fmla="*/ 26 w 26"/>
                    <a:gd name="T41" fmla="*/ 12 h 26"/>
                    <a:gd name="T42" fmla="*/ 26 w 26"/>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26" y="12"/>
                      </a:moveTo>
                      <a:lnTo>
                        <a:pt x="26"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6" name="Freeform 209"/>
                <p:cNvSpPr>
                  <a:spLocks/>
                </p:cNvSpPr>
                <p:nvPr/>
              </p:nvSpPr>
              <p:spPr bwMode="auto">
                <a:xfrm>
                  <a:off x="655" y="2635"/>
                  <a:ext cx="24" cy="26"/>
                </a:xfrm>
                <a:custGeom>
                  <a:avLst/>
                  <a:gdLst>
                    <a:gd name="T0" fmla="*/ 24 w 24"/>
                    <a:gd name="T1" fmla="*/ 12 h 26"/>
                    <a:gd name="T2" fmla="*/ 24 w 24"/>
                    <a:gd name="T3" fmla="*/ 12 h 26"/>
                    <a:gd name="T4" fmla="*/ 22 w 24"/>
                    <a:gd name="T5" fmla="*/ 18 h 26"/>
                    <a:gd name="T6" fmla="*/ 20 w 24"/>
                    <a:gd name="T7" fmla="*/ 22 h 26"/>
                    <a:gd name="T8" fmla="*/ 16 w 24"/>
                    <a:gd name="T9" fmla="*/ 24 h 26"/>
                    <a:gd name="T10" fmla="*/ 12 w 24"/>
                    <a:gd name="T11" fmla="*/ 26 h 26"/>
                    <a:gd name="T12" fmla="*/ 12 w 24"/>
                    <a:gd name="T13" fmla="*/ 26 h 26"/>
                    <a:gd name="T14" fmla="*/ 6 w 24"/>
                    <a:gd name="T15" fmla="*/ 24 h 26"/>
                    <a:gd name="T16" fmla="*/ 2 w 24"/>
                    <a:gd name="T17" fmla="*/ 22 h 26"/>
                    <a:gd name="T18" fmla="*/ 0 w 24"/>
                    <a:gd name="T19" fmla="*/ 18 h 26"/>
                    <a:gd name="T20" fmla="*/ 0 w 24"/>
                    <a:gd name="T21" fmla="*/ 12 h 26"/>
                    <a:gd name="T22" fmla="*/ 0 w 24"/>
                    <a:gd name="T23" fmla="*/ 12 h 26"/>
                    <a:gd name="T24" fmla="*/ 0 w 24"/>
                    <a:gd name="T25" fmla="*/ 8 h 26"/>
                    <a:gd name="T26" fmla="*/ 2 w 24"/>
                    <a:gd name="T27" fmla="*/ 4 h 26"/>
                    <a:gd name="T28" fmla="*/ 6 w 24"/>
                    <a:gd name="T29" fmla="*/ 2 h 26"/>
                    <a:gd name="T30" fmla="*/ 12 w 24"/>
                    <a:gd name="T31" fmla="*/ 0 h 26"/>
                    <a:gd name="T32" fmla="*/ 12 w 24"/>
                    <a:gd name="T33" fmla="*/ 0 h 26"/>
                    <a:gd name="T34" fmla="*/ 16 w 24"/>
                    <a:gd name="T35" fmla="*/ 2 h 26"/>
                    <a:gd name="T36" fmla="*/ 20 w 24"/>
                    <a:gd name="T37" fmla="*/ 4 h 26"/>
                    <a:gd name="T38" fmla="*/ 22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2" y="18"/>
                      </a:lnTo>
                      <a:lnTo>
                        <a:pt x="20" y="22"/>
                      </a:lnTo>
                      <a:lnTo>
                        <a:pt x="16" y="24"/>
                      </a:lnTo>
                      <a:lnTo>
                        <a:pt x="12" y="26"/>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7" name="Freeform 210"/>
                <p:cNvSpPr>
                  <a:spLocks/>
                </p:cNvSpPr>
                <p:nvPr/>
              </p:nvSpPr>
              <p:spPr bwMode="auto">
                <a:xfrm>
                  <a:off x="779" y="2635"/>
                  <a:ext cx="24" cy="26"/>
                </a:xfrm>
                <a:custGeom>
                  <a:avLst/>
                  <a:gdLst>
                    <a:gd name="T0" fmla="*/ 24 w 24"/>
                    <a:gd name="T1" fmla="*/ 12 h 26"/>
                    <a:gd name="T2" fmla="*/ 24 w 24"/>
                    <a:gd name="T3" fmla="*/ 12 h 26"/>
                    <a:gd name="T4" fmla="*/ 24 w 24"/>
                    <a:gd name="T5" fmla="*/ 18 h 26"/>
                    <a:gd name="T6" fmla="*/ 22 w 24"/>
                    <a:gd name="T7" fmla="*/ 22 h 26"/>
                    <a:gd name="T8" fmla="*/ 18 w 24"/>
                    <a:gd name="T9" fmla="*/ 24 h 26"/>
                    <a:gd name="T10" fmla="*/ 12 w 24"/>
                    <a:gd name="T11" fmla="*/ 26 h 26"/>
                    <a:gd name="T12" fmla="*/ 12 w 24"/>
                    <a:gd name="T13" fmla="*/ 26 h 26"/>
                    <a:gd name="T14" fmla="*/ 8 w 24"/>
                    <a:gd name="T15" fmla="*/ 24 h 26"/>
                    <a:gd name="T16" fmla="*/ 4 w 24"/>
                    <a:gd name="T17" fmla="*/ 22 h 26"/>
                    <a:gd name="T18" fmla="*/ 2 w 24"/>
                    <a:gd name="T19" fmla="*/ 18 h 26"/>
                    <a:gd name="T20" fmla="*/ 0 w 24"/>
                    <a:gd name="T21" fmla="*/ 12 h 26"/>
                    <a:gd name="T22" fmla="*/ 0 w 24"/>
                    <a:gd name="T23" fmla="*/ 12 h 26"/>
                    <a:gd name="T24" fmla="*/ 2 w 24"/>
                    <a:gd name="T25" fmla="*/ 8 h 26"/>
                    <a:gd name="T26" fmla="*/ 4 w 24"/>
                    <a:gd name="T27" fmla="*/ 4 h 26"/>
                    <a:gd name="T28" fmla="*/ 8 w 24"/>
                    <a:gd name="T29" fmla="*/ 2 h 26"/>
                    <a:gd name="T30" fmla="*/ 12 w 24"/>
                    <a:gd name="T31" fmla="*/ 0 h 26"/>
                    <a:gd name="T32" fmla="*/ 12 w 24"/>
                    <a:gd name="T33" fmla="*/ 0 h 26"/>
                    <a:gd name="T34" fmla="*/ 18 w 24"/>
                    <a:gd name="T35" fmla="*/ 2 h 26"/>
                    <a:gd name="T36" fmla="*/ 22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8" name="Freeform 211"/>
                <p:cNvSpPr>
                  <a:spLocks/>
                </p:cNvSpPr>
                <p:nvPr/>
              </p:nvSpPr>
              <p:spPr bwMode="auto">
                <a:xfrm>
                  <a:off x="851" y="2635"/>
                  <a:ext cx="24" cy="26"/>
                </a:xfrm>
                <a:custGeom>
                  <a:avLst/>
                  <a:gdLst>
                    <a:gd name="T0" fmla="*/ 24 w 24"/>
                    <a:gd name="T1" fmla="*/ 12 h 26"/>
                    <a:gd name="T2" fmla="*/ 24 w 24"/>
                    <a:gd name="T3" fmla="*/ 12 h 26"/>
                    <a:gd name="T4" fmla="*/ 24 w 24"/>
                    <a:gd name="T5" fmla="*/ 18 h 26"/>
                    <a:gd name="T6" fmla="*/ 20 w 24"/>
                    <a:gd name="T7" fmla="*/ 22 h 26"/>
                    <a:gd name="T8" fmla="*/ 16 w 24"/>
                    <a:gd name="T9" fmla="*/ 24 h 26"/>
                    <a:gd name="T10" fmla="*/ 12 w 24"/>
                    <a:gd name="T11" fmla="*/ 26 h 26"/>
                    <a:gd name="T12" fmla="*/ 12 w 24"/>
                    <a:gd name="T13" fmla="*/ 26 h 26"/>
                    <a:gd name="T14" fmla="*/ 8 w 24"/>
                    <a:gd name="T15" fmla="*/ 24 h 26"/>
                    <a:gd name="T16" fmla="*/ 4 w 24"/>
                    <a:gd name="T17" fmla="*/ 22 h 26"/>
                    <a:gd name="T18" fmla="*/ 0 w 24"/>
                    <a:gd name="T19" fmla="*/ 18 h 26"/>
                    <a:gd name="T20" fmla="*/ 0 w 24"/>
                    <a:gd name="T21" fmla="*/ 12 h 26"/>
                    <a:gd name="T22" fmla="*/ 0 w 24"/>
                    <a:gd name="T23" fmla="*/ 12 h 26"/>
                    <a:gd name="T24" fmla="*/ 0 w 24"/>
                    <a:gd name="T25" fmla="*/ 8 h 26"/>
                    <a:gd name="T26" fmla="*/ 4 w 24"/>
                    <a:gd name="T27" fmla="*/ 4 h 26"/>
                    <a:gd name="T28" fmla="*/ 8 w 24"/>
                    <a:gd name="T29" fmla="*/ 2 h 26"/>
                    <a:gd name="T30" fmla="*/ 12 w 24"/>
                    <a:gd name="T31" fmla="*/ 0 h 26"/>
                    <a:gd name="T32" fmla="*/ 12 w 24"/>
                    <a:gd name="T33" fmla="*/ 0 h 26"/>
                    <a:gd name="T34" fmla="*/ 16 w 24"/>
                    <a:gd name="T35" fmla="*/ 2 h 26"/>
                    <a:gd name="T36" fmla="*/ 20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0" y="22"/>
                      </a:lnTo>
                      <a:lnTo>
                        <a:pt x="16" y="24"/>
                      </a:lnTo>
                      <a:lnTo>
                        <a:pt x="12" y="26"/>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9" name="Rectangle 212"/>
                <p:cNvSpPr>
                  <a:spLocks noChangeArrowheads="1"/>
                </p:cNvSpPr>
                <p:nvPr/>
              </p:nvSpPr>
              <p:spPr bwMode="auto">
                <a:xfrm>
                  <a:off x="71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7470" name="Freeform 213"/>
                <p:cNvSpPr>
                  <a:spLocks/>
                </p:cNvSpPr>
                <p:nvPr/>
              </p:nvSpPr>
              <p:spPr bwMode="auto">
                <a:xfrm>
                  <a:off x="955"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1" name="Freeform 214"/>
                <p:cNvSpPr>
                  <a:spLocks/>
                </p:cNvSpPr>
                <p:nvPr/>
              </p:nvSpPr>
              <p:spPr bwMode="auto">
                <a:xfrm>
                  <a:off x="1227"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2" name="Freeform 215"/>
                <p:cNvSpPr>
                  <a:spLocks/>
                </p:cNvSpPr>
                <p:nvPr/>
              </p:nvSpPr>
              <p:spPr bwMode="auto">
                <a:xfrm>
                  <a:off x="1499"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73" name="Rectangle 216"/>
                <p:cNvSpPr>
                  <a:spLocks noChangeArrowheads="1"/>
                </p:cNvSpPr>
                <p:nvPr/>
              </p:nvSpPr>
              <p:spPr bwMode="auto">
                <a:xfrm>
                  <a:off x="35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17428" name="Group 231"/>
              <p:cNvGrpSpPr>
                <a:grpSpLocks/>
              </p:cNvGrpSpPr>
              <p:nvPr/>
            </p:nvGrpSpPr>
            <p:grpSpPr bwMode="auto">
              <a:xfrm>
                <a:off x="3360" y="2139"/>
                <a:ext cx="654" cy="684"/>
                <a:chOff x="3337" y="2139"/>
                <a:chExt cx="654" cy="684"/>
              </a:xfrm>
            </p:grpSpPr>
            <p:sp>
              <p:nvSpPr>
                <p:cNvPr id="17429" name="Freeform 232"/>
                <p:cNvSpPr>
                  <a:spLocks noEditPoints="1"/>
                </p:cNvSpPr>
                <p:nvPr/>
              </p:nvSpPr>
              <p:spPr bwMode="auto">
                <a:xfrm>
                  <a:off x="3337" y="2139"/>
                  <a:ext cx="548" cy="684"/>
                </a:xfrm>
                <a:custGeom>
                  <a:avLst/>
                  <a:gdLst>
                    <a:gd name="T0" fmla="*/ 528 w 548"/>
                    <a:gd name="T1" fmla="*/ 196 h 684"/>
                    <a:gd name="T2" fmla="*/ 528 w 548"/>
                    <a:gd name="T3" fmla="*/ 178 h 684"/>
                    <a:gd name="T4" fmla="*/ 458 w 548"/>
                    <a:gd name="T5" fmla="*/ 220 h 684"/>
                    <a:gd name="T6" fmla="*/ 454 w 548"/>
                    <a:gd name="T7" fmla="*/ 150 h 684"/>
                    <a:gd name="T8" fmla="*/ 426 w 548"/>
                    <a:gd name="T9" fmla="*/ 128 h 684"/>
                    <a:gd name="T10" fmla="*/ 374 w 548"/>
                    <a:gd name="T11" fmla="*/ 120 h 684"/>
                    <a:gd name="T12" fmla="*/ 310 w 548"/>
                    <a:gd name="T13" fmla="*/ 50 h 684"/>
                    <a:gd name="T14" fmla="*/ 332 w 548"/>
                    <a:gd name="T15" fmla="*/ 18 h 684"/>
                    <a:gd name="T16" fmla="*/ 306 w 548"/>
                    <a:gd name="T17" fmla="*/ 2 h 684"/>
                    <a:gd name="T18" fmla="*/ 264 w 548"/>
                    <a:gd name="T19" fmla="*/ 0 h 684"/>
                    <a:gd name="T20" fmla="*/ 238 w 548"/>
                    <a:gd name="T21" fmla="*/ 18 h 684"/>
                    <a:gd name="T22" fmla="*/ 222 w 548"/>
                    <a:gd name="T23" fmla="*/ 62 h 684"/>
                    <a:gd name="T24" fmla="*/ 150 w 548"/>
                    <a:gd name="T25" fmla="*/ 146 h 684"/>
                    <a:gd name="T26" fmla="*/ 88 w 548"/>
                    <a:gd name="T27" fmla="*/ 110 h 684"/>
                    <a:gd name="T28" fmla="*/ 80 w 548"/>
                    <a:gd name="T29" fmla="*/ 168 h 684"/>
                    <a:gd name="T30" fmla="*/ 64 w 548"/>
                    <a:gd name="T31" fmla="*/ 244 h 684"/>
                    <a:gd name="T32" fmla="*/ 14 w 548"/>
                    <a:gd name="T33" fmla="*/ 200 h 684"/>
                    <a:gd name="T34" fmla="*/ 50 w 548"/>
                    <a:gd name="T35" fmla="*/ 250 h 684"/>
                    <a:gd name="T36" fmla="*/ 6 w 548"/>
                    <a:gd name="T37" fmla="*/ 250 h 684"/>
                    <a:gd name="T38" fmla="*/ 8 w 548"/>
                    <a:gd name="T39" fmla="*/ 264 h 684"/>
                    <a:gd name="T40" fmla="*/ 50 w 548"/>
                    <a:gd name="T41" fmla="*/ 276 h 684"/>
                    <a:gd name="T42" fmla="*/ 36 w 548"/>
                    <a:gd name="T43" fmla="*/ 290 h 684"/>
                    <a:gd name="T44" fmla="*/ 38 w 548"/>
                    <a:gd name="T45" fmla="*/ 370 h 684"/>
                    <a:gd name="T46" fmla="*/ 0 w 548"/>
                    <a:gd name="T47" fmla="*/ 414 h 684"/>
                    <a:gd name="T48" fmla="*/ 46 w 548"/>
                    <a:gd name="T49" fmla="*/ 466 h 684"/>
                    <a:gd name="T50" fmla="*/ 106 w 548"/>
                    <a:gd name="T51" fmla="*/ 496 h 684"/>
                    <a:gd name="T52" fmla="*/ 178 w 548"/>
                    <a:gd name="T53" fmla="*/ 496 h 684"/>
                    <a:gd name="T54" fmla="*/ 180 w 548"/>
                    <a:gd name="T55" fmla="*/ 542 h 684"/>
                    <a:gd name="T56" fmla="*/ 240 w 548"/>
                    <a:gd name="T57" fmla="*/ 590 h 684"/>
                    <a:gd name="T58" fmla="*/ 186 w 548"/>
                    <a:gd name="T59" fmla="*/ 608 h 684"/>
                    <a:gd name="T60" fmla="*/ 136 w 548"/>
                    <a:gd name="T61" fmla="*/ 646 h 684"/>
                    <a:gd name="T62" fmla="*/ 148 w 548"/>
                    <a:gd name="T63" fmla="*/ 674 h 684"/>
                    <a:gd name="T64" fmla="*/ 252 w 548"/>
                    <a:gd name="T65" fmla="*/ 664 h 684"/>
                    <a:gd name="T66" fmla="*/ 346 w 548"/>
                    <a:gd name="T67" fmla="*/ 674 h 684"/>
                    <a:gd name="T68" fmla="*/ 418 w 548"/>
                    <a:gd name="T69" fmla="*/ 678 h 684"/>
                    <a:gd name="T70" fmla="*/ 424 w 548"/>
                    <a:gd name="T71" fmla="*/ 642 h 684"/>
                    <a:gd name="T72" fmla="*/ 336 w 548"/>
                    <a:gd name="T73" fmla="*/ 616 h 684"/>
                    <a:gd name="T74" fmla="*/ 332 w 548"/>
                    <a:gd name="T75" fmla="*/ 586 h 684"/>
                    <a:gd name="T76" fmla="*/ 352 w 548"/>
                    <a:gd name="T77" fmla="*/ 588 h 684"/>
                    <a:gd name="T78" fmla="*/ 434 w 548"/>
                    <a:gd name="T79" fmla="*/ 616 h 684"/>
                    <a:gd name="T80" fmla="*/ 480 w 548"/>
                    <a:gd name="T81" fmla="*/ 570 h 684"/>
                    <a:gd name="T82" fmla="*/ 522 w 548"/>
                    <a:gd name="T83" fmla="*/ 554 h 684"/>
                    <a:gd name="T84" fmla="*/ 524 w 548"/>
                    <a:gd name="T85" fmla="*/ 510 h 684"/>
                    <a:gd name="T86" fmla="*/ 480 w 548"/>
                    <a:gd name="T87" fmla="*/ 494 h 684"/>
                    <a:gd name="T88" fmla="*/ 440 w 548"/>
                    <a:gd name="T89" fmla="*/ 530 h 684"/>
                    <a:gd name="T90" fmla="*/ 430 w 548"/>
                    <a:gd name="T91" fmla="*/ 576 h 684"/>
                    <a:gd name="T92" fmla="*/ 386 w 548"/>
                    <a:gd name="T93" fmla="*/ 556 h 684"/>
                    <a:gd name="T94" fmla="*/ 380 w 548"/>
                    <a:gd name="T95" fmla="*/ 480 h 684"/>
                    <a:gd name="T96" fmla="*/ 412 w 548"/>
                    <a:gd name="T97" fmla="*/ 440 h 684"/>
                    <a:gd name="T98" fmla="*/ 404 w 548"/>
                    <a:gd name="T99" fmla="*/ 402 h 684"/>
                    <a:gd name="T100" fmla="*/ 356 w 548"/>
                    <a:gd name="T101" fmla="*/ 378 h 684"/>
                    <a:gd name="T102" fmla="*/ 404 w 548"/>
                    <a:gd name="T103" fmla="*/ 356 h 684"/>
                    <a:gd name="T104" fmla="*/ 498 w 548"/>
                    <a:gd name="T105" fmla="*/ 316 h 684"/>
                    <a:gd name="T106" fmla="*/ 502 w 548"/>
                    <a:gd name="T107" fmla="*/ 262 h 684"/>
                    <a:gd name="T108" fmla="*/ 522 w 548"/>
                    <a:gd name="T109" fmla="*/ 238 h 684"/>
                    <a:gd name="T110" fmla="*/ 540 w 548"/>
                    <a:gd name="T111" fmla="*/ 216 h 684"/>
                    <a:gd name="T112" fmla="*/ 130 w 548"/>
                    <a:gd name="T113" fmla="*/ 456 h 684"/>
                    <a:gd name="T114" fmla="*/ 160 w 548"/>
                    <a:gd name="T115" fmla="*/ 448 h 684"/>
                    <a:gd name="T116" fmla="*/ 148 w 548"/>
                    <a:gd name="T117" fmla="*/ 402 h 684"/>
                    <a:gd name="T118" fmla="*/ 124 w 548"/>
                    <a:gd name="T119" fmla="*/ 356 h 684"/>
                    <a:gd name="T120" fmla="*/ 94 w 548"/>
                    <a:gd name="T121" fmla="*/ 350 h 684"/>
                    <a:gd name="T122" fmla="*/ 180 w 548"/>
                    <a:gd name="T123" fmla="*/ 356 h 684"/>
                    <a:gd name="T124" fmla="*/ 148 w 548"/>
                    <a:gd name="T125" fmla="*/ 402 h 6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48" h="684">
                      <a:moveTo>
                        <a:pt x="540" y="216"/>
                      </a:moveTo>
                      <a:lnTo>
                        <a:pt x="540" y="216"/>
                      </a:lnTo>
                      <a:lnTo>
                        <a:pt x="518" y="224"/>
                      </a:lnTo>
                      <a:lnTo>
                        <a:pt x="496" y="234"/>
                      </a:lnTo>
                      <a:lnTo>
                        <a:pt x="510" y="214"/>
                      </a:lnTo>
                      <a:lnTo>
                        <a:pt x="528" y="196"/>
                      </a:lnTo>
                      <a:lnTo>
                        <a:pt x="534" y="192"/>
                      </a:lnTo>
                      <a:lnTo>
                        <a:pt x="536" y="188"/>
                      </a:lnTo>
                      <a:lnTo>
                        <a:pt x="534" y="182"/>
                      </a:lnTo>
                      <a:lnTo>
                        <a:pt x="528" y="178"/>
                      </a:lnTo>
                      <a:lnTo>
                        <a:pt x="514" y="190"/>
                      </a:lnTo>
                      <a:lnTo>
                        <a:pt x="500" y="204"/>
                      </a:lnTo>
                      <a:lnTo>
                        <a:pt x="478" y="232"/>
                      </a:lnTo>
                      <a:lnTo>
                        <a:pt x="476" y="232"/>
                      </a:lnTo>
                      <a:lnTo>
                        <a:pt x="466" y="226"/>
                      </a:lnTo>
                      <a:lnTo>
                        <a:pt x="458" y="220"/>
                      </a:lnTo>
                      <a:lnTo>
                        <a:pt x="438" y="208"/>
                      </a:lnTo>
                      <a:lnTo>
                        <a:pt x="442" y="194"/>
                      </a:lnTo>
                      <a:lnTo>
                        <a:pt x="448" y="180"/>
                      </a:lnTo>
                      <a:lnTo>
                        <a:pt x="452" y="166"/>
                      </a:lnTo>
                      <a:lnTo>
                        <a:pt x="454" y="158"/>
                      </a:lnTo>
                      <a:lnTo>
                        <a:pt x="454" y="150"/>
                      </a:lnTo>
                      <a:lnTo>
                        <a:pt x="454" y="142"/>
                      </a:lnTo>
                      <a:lnTo>
                        <a:pt x="452" y="136"/>
                      </a:lnTo>
                      <a:lnTo>
                        <a:pt x="448" y="130"/>
                      </a:lnTo>
                      <a:lnTo>
                        <a:pt x="444" y="124"/>
                      </a:lnTo>
                      <a:lnTo>
                        <a:pt x="426" y="128"/>
                      </a:lnTo>
                      <a:lnTo>
                        <a:pt x="412" y="136"/>
                      </a:lnTo>
                      <a:lnTo>
                        <a:pt x="396" y="144"/>
                      </a:lnTo>
                      <a:lnTo>
                        <a:pt x="382" y="156"/>
                      </a:lnTo>
                      <a:lnTo>
                        <a:pt x="380" y="156"/>
                      </a:lnTo>
                      <a:lnTo>
                        <a:pt x="378" y="138"/>
                      </a:lnTo>
                      <a:lnTo>
                        <a:pt x="374" y="120"/>
                      </a:lnTo>
                      <a:lnTo>
                        <a:pt x="368" y="104"/>
                      </a:lnTo>
                      <a:lnTo>
                        <a:pt x="358" y="90"/>
                      </a:lnTo>
                      <a:lnTo>
                        <a:pt x="348" y="78"/>
                      </a:lnTo>
                      <a:lnTo>
                        <a:pt x="336" y="68"/>
                      </a:lnTo>
                      <a:lnTo>
                        <a:pt x="322" y="58"/>
                      </a:lnTo>
                      <a:lnTo>
                        <a:pt x="310" y="50"/>
                      </a:lnTo>
                      <a:lnTo>
                        <a:pt x="322" y="44"/>
                      </a:lnTo>
                      <a:lnTo>
                        <a:pt x="326" y="38"/>
                      </a:lnTo>
                      <a:lnTo>
                        <a:pt x="330" y="32"/>
                      </a:lnTo>
                      <a:lnTo>
                        <a:pt x="332" y="26"/>
                      </a:lnTo>
                      <a:lnTo>
                        <a:pt x="332" y="18"/>
                      </a:lnTo>
                      <a:lnTo>
                        <a:pt x="330" y="12"/>
                      </a:lnTo>
                      <a:lnTo>
                        <a:pt x="326" y="6"/>
                      </a:lnTo>
                      <a:lnTo>
                        <a:pt x="320" y="2"/>
                      </a:lnTo>
                      <a:lnTo>
                        <a:pt x="314" y="0"/>
                      </a:lnTo>
                      <a:lnTo>
                        <a:pt x="306" y="2"/>
                      </a:lnTo>
                      <a:lnTo>
                        <a:pt x="298" y="8"/>
                      </a:lnTo>
                      <a:lnTo>
                        <a:pt x="284" y="20"/>
                      </a:lnTo>
                      <a:lnTo>
                        <a:pt x="278" y="10"/>
                      </a:lnTo>
                      <a:lnTo>
                        <a:pt x="270" y="2"/>
                      </a:lnTo>
                      <a:lnTo>
                        <a:pt x="264" y="0"/>
                      </a:lnTo>
                      <a:lnTo>
                        <a:pt x="258" y="0"/>
                      </a:lnTo>
                      <a:lnTo>
                        <a:pt x="250" y="2"/>
                      </a:lnTo>
                      <a:lnTo>
                        <a:pt x="246" y="6"/>
                      </a:lnTo>
                      <a:lnTo>
                        <a:pt x="240" y="12"/>
                      </a:lnTo>
                      <a:lnTo>
                        <a:pt x="238" y="18"/>
                      </a:lnTo>
                      <a:lnTo>
                        <a:pt x="238" y="26"/>
                      </a:lnTo>
                      <a:lnTo>
                        <a:pt x="242" y="34"/>
                      </a:lnTo>
                      <a:lnTo>
                        <a:pt x="246" y="40"/>
                      </a:lnTo>
                      <a:lnTo>
                        <a:pt x="254" y="46"/>
                      </a:lnTo>
                      <a:lnTo>
                        <a:pt x="236" y="54"/>
                      </a:lnTo>
                      <a:lnTo>
                        <a:pt x="222" y="62"/>
                      </a:lnTo>
                      <a:lnTo>
                        <a:pt x="206" y="74"/>
                      </a:lnTo>
                      <a:lnTo>
                        <a:pt x="192" y="86"/>
                      </a:lnTo>
                      <a:lnTo>
                        <a:pt x="180" y="98"/>
                      </a:lnTo>
                      <a:lnTo>
                        <a:pt x="168" y="114"/>
                      </a:lnTo>
                      <a:lnTo>
                        <a:pt x="158" y="130"/>
                      </a:lnTo>
                      <a:lnTo>
                        <a:pt x="152" y="146"/>
                      </a:lnTo>
                      <a:lnTo>
                        <a:pt x="150" y="146"/>
                      </a:lnTo>
                      <a:lnTo>
                        <a:pt x="124" y="128"/>
                      </a:lnTo>
                      <a:lnTo>
                        <a:pt x="100" y="112"/>
                      </a:lnTo>
                      <a:lnTo>
                        <a:pt x="94" y="110"/>
                      </a:lnTo>
                      <a:lnTo>
                        <a:pt x="92" y="108"/>
                      </a:lnTo>
                      <a:lnTo>
                        <a:pt x="88" y="110"/>
                      </a:lnTo>
                      <a:lnTo>
                        <a:pt x="84" y="114"/>
                      </a:lnTo>
                      <a:lnTo>
                        <a:pt x="82" y="118"/>
                      </a:lnTo>
                      <a:lnTo>
                        <a:pt x="78" y="130"/>
                      </a:lnTo>
                      <a:lnTo>
                        <a:pt x="78" y="150"/>
                      </a:lnTo>
                      <a:lnTo>
                        <a:pt x="80" y="168"/>
                      </a:lnTo>
                      <a:lnTo>
                        <a:pt x="86" y="206"/>
                      </a:lnTo>
                      <a:lnTo>
                        <a:pt x="74" y="226"/>
                      </a:lnTo>
                      <a:lnTo>
                        <a:pt x="68" y="236"/>
                      </a:lnTo>
                      <a:lnTo>
                        <a:pt x="66" y="240"/>
                      </a:lnTo>
                      <a:lnTo>
                        <a:pt x="64" y="244"/>
                      </a:lnTo>
                      <a:lnTo>
                        <a:pt x="44" y="220"/>
                      </a:lnTo>
                      <a:lnTo>
                        <a:pt x="34" y="208"/>
                      </a:lnTo>
                      <a:lnTo>
                        <a:pt x="20" y="198"/>
                      </a:lnTo>
                      <a:lnTo>
                        <a:pt x="18" y="198"/>
                      </a:lnTo>
                      <a:lnTo>
                        <a:pt x="14" y="200"/>
                      </a:lnTo>
                      <a:lnTo>
                        <a:pt x="14" y="206"/>
                      </a:lnTo>
                      <a:lnTo>
                        <a:pt x="16" y="208"/>
                      </a:lnTo>
                      <a:lnTo>
                        <a:pt x="22" y="214"/>
                      </a:lnTo>
                      <a:lnTo>
                        <a:pt x="38" y="232"/>
                      </a:lnTo>
                      <a:lnTo>
                        <a:pt x="50" y="250"/>
                      </a:lnTo>
                      <a:lnTo>
                        <a:pt x="52" y="252"/>
                      </a:lnTo>
                      <a:lnTo>
                        <a:pt x="52" y="254"/>
                      </a:lnTo>
                      <a:lnTo>
                        <a:pt x="50" y="254"/>
                      </a:lnTo>
                      <a:lnTo>
                        <a:pt x="28" y="250"/>
                      </a:lnTo>
                      <a:lnTo>
                        <a:pt x="6" y="250"/>
                      </a:lnTo>
                      <a:lnTo>
                        <a:pt x="2" y="252"/>
                      </a:lnTo>
                      <a:lnTo>
                        <a:pt x="0" y="256"/>
                      </a:lnTo>
                      <a:lnTo>
                        <a:pt x="2" y="258"/>
                      </a:lnTo>
                      <a:lnTo>
                        <a:pt x="4" y="260"/>
                      </a:lnTo>
                      <a:lnTo>
                        <a:pt x="8" y="264"/>
                      </a:lnTo>
                      <a:lnTo>
                        <a:pt x="30" y="266"/>
                      </a:lnTo>
                      <a:lnTo>
                        <a:pt x="48" y="268"/>
                      </a:lnTo>
                      <a:lnTo>
                        <a:pt x="52" y="270"/>
                      </a:lnTo>
                      <a:lnTo>
                        <a:pt x="52" y="272"/>
                      </a:lnTo>
                      <a:lnTo>
                        <a:pt x="50" y="276"/>
                      </a:lnTo>
                      <a:lnTo>
                        <a:pt x="50" y="280"/>
                      </a:lnTo>
                      <a:lnTo>
                        <a:pt x="46" y="282"/>
                      </a:lnTo>
                      <a:lnTo>
                        <a:pt x="44" y="286"/>
                      </a:lnTo>
                      <a:lnTo>
                        <a:pt x="40" y="288"/>
                      </a:lnTo>
                      <a:lnTo>
                        <a:pt x="36" y="290"/>
                      </a:lnTo>
                      <a:lnTo>
                        <a:pt x="30" y="300"/>
                      </a:lnTo>
                      <a:lnTo>
                        <a:pt x="28" y="308"/>
                      </a:lnTo>
                      <a:lnTo>
                        <a:pt x="26" y="320"/>
                      </a:lnTo>
                      <a:lnTo>
                        <a:pt x="26" y="330"/>
                      </a:lnTo>
                      <a:lnTo>
                        <a:pt x="28" y="340"/>
                      </a:lnTo>
                      <a:lnTo>
                        <a:pt x="30" y="350"/>
                      </a:lnTo>
                      <a:lnTo>
                        <a:pt x="38" y="370"/>
                      </a:lnTo>
                      <a:lnTo>
                        <a:pt x="30" y="372"/>
                      </a:lnTo>
                      <a:lnTo>
                        <a:pt x="24" y="376"/>
                      </a:lnTo>
                      <a:lnTo>
                        <a:pt x="12" y="386"/>
                      </a:lnTo>
                      <a:lnTo>
                        <a:pt x="4" y="400"/>
                      </a:lnTo>
                      <a:lnTo>
                        <a:pt x="0" y="414"/>
                      </a:lnTo>
                      <a:lnTo>
                        <a:pt x="0" y="428"/>
                      </a:lnTo>
                      <a:lnTo>
                        <a:pt x="2" y="440"/>
                      </a:lnTo>
                      <a:lnTo>
                        <a:pt x="10" y="452"/>
                      </a:lnTo>
                      <a:lnTo>
                        <a:pt x="20" y="460"/>
                      </a:lnTo>
                      <a:lnTo>
                        <a:pt x="32" y="466"/>
                      </a:lnTo>
                      <a:lnTo>
                        <a:pt x="46" y="466"/>
                      </a:lnTo>
                      <a:lnTo>
                        <a:pt x="60" y="464"/>
                      </a:lnTo>
                      <a:lnTo>
                        <a:pt x="74" y="460"/>
                      </a:lnTo>
                      <a:lnTo>
                        <a:pt x="80" y="470"/>
                      </a:lnTo>
                      <a:lnTo>
                        <a:pt x="88" y="480"/>
                      </a:lnTo>
                      <a:lnTo>
                        <a:pt x="106" y="496"/>
                      </a:lnTo>
                      <a:lnTo>
                        <a:pt x="118" y="502"/>
                      </a:lnTo>
                      <a:lnTo>
                        <a:pt x="132" y="506"/>
                      </a:lnTo>
                      <a:lnTo>
                        <a:pt x="146" y="506"/>
                      </a:lnTo>
                      <a:lnTo>
                        <a:pt x="160" y="504"/>
                      </a:lnTo>
                      <a:lnTo>
                        <a:pt x="172" y="500"/>
                      </a:lnTo>
                      <a:lnTo>
                        <a:pt x="178" y="496"/>
                      </a:lnTo>
                      <a:lnTo>
                        <a:pt x="184" y="490"/>
                      </a:lnTo>
                      <a:lnTo>
                        <a:pt x="184" y="492"/>
                      </a:lnTo>
                      <a:lnTo>
                        <a:pt x="180" y="516"/>
                      </a:lnTo>
                      <a:lnTo>
                        <a:pt x="178" y="528"/>
                      </a:lnTo>
                      <a:lnTo>
                        <a:pt x="180" y="542"/>
                      </a:lnTo>
                      <a:lnTo>
                        <a:pt x="186" y="548"/>
                      </a:lnTo>
                      <a:lnTo>
                        <a:pt x="192" y="554"/>
                      </a:lnTo>
                      <a:lnTo>
                        <a:pt x="206" y="562"/>
                      </a:lnTo>
                      <a:lnTo>
                        <a:pt x="238" y="576"/>
                      </a:lnTo>
                      <a:lnTo>
                        <a:pt x="240" y="582"/>
                      </a:lnTo>
                      <a:lnTo>
                        <a:pt x="240" y="590"/>
                      </a:lnTo>
                      <a:lnTo>
                        <a:pt x="240" y="604"/>
                      </a:lnTo>
                      <a:lnTo>
                        <a:pt x="238" y="608"/>
                      </a:lnTo>
                      <a:lnTo>
                        <a:pt x="226" y="606"/>
                      </a:lnTo>
                      <a:lnTo>
                        <a:pt x="212" y="604"/>
                      </a:lnTo>
                      <a:lnTo>
                        <a:pt x="198" y="604"/>
                      </a:lnTo>
                      <a:lnTo>
                        <a:pt x="186" y="608"/>
                      </a:lnTo>
                      <a:lnTo>
                        <a:pt x="170" y="612"/>
                      </a:lnTo>
                      <a:lnTo>
                        <a:pt x="156" y="620"/>
                      </a:lnTo>
                      <a:lnTo>
                        <a:pt x="148" y="624"/>
                      </a:lnTo>
                      <a:lnTo>
                        <a:pt x="144" y="630"/>
                      </a:lnTo>
                      <a:lnTo>
                        <a:pt x="140" y="638"/>
                      </a:lnTo>
                      <a:lnTo>
                        <a:pt x="136" y="646"/>
                      </a:lnTo>
                      <a:lnTo>
                        <a:pt x="136" y="650"/>
                      </a:lnTo>
                      <a:lnTo>
                        <a:pt x="136" y="654"/>
                      </a:lnTo>
                      <a:lnTo>
                        <a:pt x="138" y="662"/>
                      </a:lnTo>
                      <a:lnTo>
                        <a:pt x="142" y="668"/>
                      </a:lnTo>
                      <a:lnTo>
                        <a:pt x="148" y="674"/>
                      </a:lnTo>
                      <a:lnTo>
                        <a:pt x="154" y="678"/>
                      </a:lnTo>
                      <a:lnTo>
                        <a:pt x="162" y="680"/>
                      </a:lnTo>
                      <a:lnTo>
                        <a:pt x="176" y="682"/>
                      </a:lnTo>
                      <a:lnTo>
                        <a:pt x="192" y="682"/>
                      </a:lnTo>
                      <a:lnTo>
                        <a:pt x="240" y="668"/>
                      </a:lnTo>
                      <a:lnTo>
                        <a:pt x="252" y="664"/>
                      </a:lnTo>
                      <a:lnTo>
                        <a:pt x="262" y="658"/>
                      </a:lnTo>
                      <a:lnTo>
                        <a:pt x="274" y="652"/>
                      </a:lnTo>
                      <a:lnTo>
                        <a:pt x="284" y="644"/>
                      </a:lnTo>
                      <a:lnTo>
                        <a:pt x="298" y="654"/>
                      </a:lnTo>
                      <a:lnTo>
                        <a:pt x="330" y="668"/>
                      </a:lnTo>
                      <a:lnTo>
                        <a:pt x="346" y="674"/>
                      </a:lnTo>
                      <a:lnTo>
                        <a:pt x="364" y="680"/>
                      </a:lnTo>
                      <a:lnTo>
                        <a:pt x="376" y="682"/>
                      </a:lnTo>
                      <a:lnTo>
                        <a:pt x="392" y="684"/>
                      </a:lnTo>
                      <a:lnTo>
                        <a:pt x="406" y="682"/>
                      </a:lnTo>
                      <a:lnTo>
                        <a:pt x="418" y="678"/>
                      </a:lnTo>
                      <a:lnTo>
                        <a:pt x="424" y="672"/>
                      </a:lnTo>
                      <a:lnTo>
                        <a:pt x="428" y="666"/>
                      </a:lnTo>
                      <a:lnTo>
                        <a:pt x="428" y="658"/>
                      </a:lnTo>
                      <a:lnTo>
                        <a:pt x="428" y="650"/>
                      </a:lnTo>
                      <a:lnTo>
                        <a:pt x="426" y="646"/>
                      </a:lnTo>
                      <a:lnTo>
                        <a:pt x="424" y="642"/>
                      </a:lnTo>
                      <a:lnTo>
                        <a:pt x="416" y="634"/>
                      </a:lnTo>
                      <a:lnTo>
                        <a:pt x="398" y="624"/>
                      </a:lnTo>
                      <a:lnTo>
                        <a:pt x="384" y="620"/>
                      </a:lnTo>
                      <a:lnTo>
                        <a:pt x="368" y="618"/>
                      </a:lnTo>
                      <a:lnTo>
                        <a:pt x="336" y="616"/>
                      </a:lnTo>
                      <a:lnTo>
                        <a:pt x="334" y="614"/>
                      </a:lnTo>
                      <a:lnTo>
                        <a:pt x="334" y="612"/>
                      </a:lnTo>
                      <a:lnTo>
                        <a:pt x="334" y="606"/>
                      </a:lnTo>
                      <a:lnTo>
                        <a:pt x="334" y="600"/>
                      </a:lnTo>
                      <a:lnTo>
                        <a:pt x="332" y="592"/>
                      </a:lnTo>
                      <a:lnTo>
                        <a:pt x="332" y="586"/>
                      </a:lnTo>
                      <a:lnTo>
                        <a:pt x="334" y="584"/>
                      </a:lnTo>
                      <a:lnTo>
                        <a:pt x="338" y="582"/>
                      </a:lnTo>
                      <a:lnTo>
                        <a:pt x="340" y="580"/>
                      </a:lnTo>
                      <a:lnTo>
                        <a:pt x="342" y="580"/>
                      </a:lnTo>
                      <a:lnTo>
                        <a:pt x="346" y="584"/>
                      </a:lnTo>
                      <a:lnTo>
                        <a:pt x="352" y="588"/>
                      </a:lnTo>
                      <a:lnTo>
                        <a:pt x="356" y="590"/>
                      </a:lnTo>
                      <a:lnTo>
                        <a:pt x="374" y="602"/>
                      </a:lnTo>
                      <a:lnTo>
                        <a:pt x="392" y="610"/>
                      </a:lnTo>
                      <a:lnTo>
                        <a:pt x="412" y="616"/>
                      </a:lnTo>
                      <a:lnTo>
                        <a:pt x="422" y="616"/>
                      </a:lnTo>
                      <a:lnTo>
                        <a:pt x="434" y="616"/>
                      </a:lnTo>
                      <a:lnTo>
                        <a:pt x="446" y="614"/>
                      </a:lnTo>
                      <a:lnTo>
                        <a:pt x="456" y="608"/>
                      </a:lnTo>
                      <a:lnTo>
                        <a:pt x="466" y="600"/>
                      </a:lnTo>
                      <a:lnTo>
                        <a:pt x="472" y="590"/>
                      </a:lnTo>
                      <a:lnTo>
                        <a:pt x="480" y="570"/>
                      </a:lnTo>
                      <a:lnTo>
                        <a:pt x="486" y="548"/>
                      </a:lnTo>
                      <a:lnTo>
                        <a:pt x="500" y="556"/>
                      </a:lnTo>
                      <a:lnTo>
                        <a:pt x="504" y="558"/>
                      </a:lnTo>
                      <a:lnTo>
                        <a:pt x="510" y="558"/>
                      </a:lnTo>
                      <a:lnTo>
                        <a:pt x="516" y="556"/>
                      </a:lnTo>
                      <a:lnTo>
                        <a:pt x="522" y="554"/>
                      </a:lnTo>
                      <a:lnTo>
                        <a:pt x="526" y="546"/>
                      </a:lnTo>
                      <a:lnTo>
                        <a:pt x="530" y="536"/>
                      </a:lnTo>
                      <a:lnTo>
                        <a:pt x="530" y="526"/>
                      </a:lnTo>
                      <a:lnTo>
                        <a:pt x="528" y="518"/>
                      </a:lnTo>
                      <a:lnTo>
                        <a:pt x="524" y="510"/>
                      </a:lnTo>
                      <a:lnTo>
                        <a:pt x="516" y="502"/>
                      </a:lnTo>
                      <a:lnTo>
                        <a:pt x="508" y="496"/>
                      </a:lnTo>
                      <a:lnTo>
                        <a:pt x="498" y="492"/>
                      </a:lnTo>
                      <a:lnTo>
                        <a:pt x="490" y="490"/>
                      </a:lnTo>
                      <a:lnTo>
                        <a:pt x="480" y="494"/>
                      </a:lnTo>
                      <a:lnTo>
                        <a:pt x="470" y="496"/>
                      </a:lnTo>
                      <a:lnTo>
                        <a:pt x="460" y="502"/>
                      </a:lnTo>
                      <a:lnTo>
                        <a:pt x="450" y="510"/>
                      </a:lnTo>
                      <a:lnTo>
                        <a:pt x="444" y="516"/>
                      </a:lnTo>
                      <a:lnTo>
                        <a:pt x="442" y="522"/>
                      </a:lnTo>
                      <a:lnTo>
                        <a:pt x="440" y="530"/>
                      </a:lnTo>
                      <a:lnTo>
                        <a:pt x="440" y="538"/>
                      </a:lnTo>
                      <a:lnTo>
                        <a:pt x="440" y="554"/>
                      </a:lnTo>
                      <a:lnTo>
                        <a:pt x="440" y="562"/>
                      </a:lnTo>
                      <a:lnTo>
                        <a:pt x="438" y="568"/>
                      </a:lnTo>
                      <a:lnTo>
                        <a:pt x="434" y="574"/>
                      </a:lnTo>
                      <a:lnTo>
                        <a:pt x="430" y="576"/>
                      </a:lnTo>
                      <a:lnTo>
                        <a:pt x="426" y="576"/>
                      </a:lnTo>
                      <a:lnTo>
                        <a:pt x="420" y="576"/>
                      </a:lnTo>
                      <a:lnTo>
                        <a:pt x="398" y="572"/>
                      </a:lnTo>
                      <a:lnTo>
                        <a:pt x="392" y="564"/>
                      </a:lnTo>
                      <a:lnTo>
                        <a:pt x="386" y="556"/>
                      </a:lnTo>
                      <a:lnTo>
                        <a:pt x="390" y="544"/>
                      </a:lnTo>
                      <a:lnTo>
                        <a:pt x="392" y="530"/>
                      </a:lnTo>
                      <a:lnTo>
                        <a:pt x="392" y="518"/>
                      </a:lnTo>
                      <a:lnTo>
                        <a:pt x="390" y="504"/>
                      </a:lnTo>
                      <a:lnTo>
                        <a:pt x="386" y="492"/>
                      </a:lnTo>
                      <a:lnTo>
                        <a:pt x="380" y="480"/>
                      </a:lnTo>
                      <a:lnTo>
                        <a:pt x="376" y="468"/>
                      </a:lnTo>
                      <a:lnTo>
                        <a:pt x="374" y="456"/>
                      </a:lnTo>
                      <a:lnTo>
                        <a:pt x="394" y="448"/>
                      </a:lnTo>
                      <a:lnTo>
                        <a:pt x="402" y="444"/>
                      </a:lnTo>
                      <a:lnTo>
                        <a:pt x="412" y="440"/>
                      </a:lnTo>
                      <a:lnTo>
                        <a:pt x="422" y="430"/>
                      </a:lnTo>
                      <a:lnTo>
                        <a:pt x="426" y="426"/>
                      </a:lnTo>
                      <a:lnTo>
                        <a:pt x="428" y="420"/>
                      </a:lnTo>
                      <a:lnTo>
                        <a:pt x="416" y="410"/>
                      </a:lnTo>
                      <a:lnTo>
                        <a:pt x="404" y="402"/>
                      </a:lnTo>
                      <a:lnTo>
                        <a:pt x="390" y="396"/>
                      </a:lnTo>
                      <a:lnTo>
                        <a:pt x="376" y="388"/>
                      </a:lnTo>
                      <a:lnTo>
                        <a:pt x="366" y="384"/>
                      </a:lnTo>
                      <a:lnTo>
                        <a:pt x="360" y="382"/>
                      </a:lnTo>
                      <a:lnTo>
                        <a:pt x="356" y="378"/>
                      </a:lnTo>
                      <a:lnTo>
                        <a:pt x="366" y="368"/>
                      </a:lnTo>
                      <a:lnTo>
                        <a:pt x="374" y="356"/>
                      </a:lnTo>
                      <a:lnTo>
                        <a:pt x="382" y="358"/>
                      </a:lnTo>
                      <a:lnTo>
                        <a:pt x="390" y="358"/>
                      </a:lnTo>
                      <a:lnTo>
                        <a:pt x="398" y="356"/>
                      </a:lnTo>
                      <a:lnTo>
                        <a:pt x="404" y="356"/>
                      </a:lnTo>
                      <a:lnTo>
                        <a:pt x="434" y="350"/>
                      </a:lnTo>
                      <a:lnTo>
                        <a:pt x="462" y="344"/>
                      </a:lnTo>
                      <a:lnTo>
                        <a:pt x="482" y="332"/>
                      </a:lnTo>
                      <a:lnTo>
                        <a:pt x="490" y="326"/>
                      </a:lnTo>
                      <a:lnTo>
                        <a:pt x="498" y="316"/>
                      </a:lnTo>
                      <a:lnTo>
                        <a:pt x="504" y="304"/>
                      </a:lnTo>
                      <a:lnTo>
                        <a:pt x="508" y="290"/>
                      </a:lnTo>
                      <a:lnTo>
                        <a:pt x="508" y="276"/>
                      </a:lnTo>
                      <a:lnTo>
                        <a:pt x="506" y="268"/>
                      </a:lnTo>
                      <a:lnTo>
                        <a:pt x="502" y="262"/>
                      </a:lnTo>
                      <a:lnTo>
                        <a:pt x="500" y="258"/>
                      </a:lnTo>
                      <a:lnTo>
                        <a:pt x="498" y="256"/>
                      </a:lnTo>
                      <a:lnTo>
                        <a:pt x="498" y="254"/>
                      </a:lnTo>
                      <a:lnTo>
                        <a:pt x="500" y="250"/>
                      </a:lnTo>
                      <a:lnTo>
                        <a:pt x="510" y="244"/>
                      </a:lnTo>
                      <a:lnTo>
                        <a:pt x="522" y="238"/>
                      </a:lnTo>
                      <a:lnTo>
                        <a:pt x="544" y="230"/>
                      </a:lnTo>
                      <a:lnTo>
                        <a:pt x="546" y="228"/>
                      </a:lnTo>
                      <a:lnTo>
                        <a:pt x="546" y="226"/>
                      </a:lnTo>
                      <a:lnTo>
                        <a:pt x="548" y="222"/>
                      </a:lnTo>
                      <a:lnTo>
                        <a:pt x="540" y="216"/>
                      </a:lnTo>
                      <a:close/>
                      <a:moveTo>
                        <a:pt x="152" y="460"/>
                      </a:moveTo>
                      <a:lnTo>
                        <a:pt x="152" y="460"/>
                      </a:lnTo>
                      <a:lnTo>
                        <a:pt x="148" y="462"/>
                      </a:lnTo>
                      <a:lnTo>
                        <a:pt x="142" y="462"/>
                      </a:lnTo>
                      <a:lnTo>
                        <a:pt x="136" y="460"/>
                      </a:lnTo>
                      <a:lnTo>
                        <a:pt x="130" y="456"/>
                      </a:lnTo>
                      <a:lnTo>
                        <a:pt x="124" y="448"/>
                      </a:lnTo>
                      <a:lnTo>
                        <a:pt x="118" y="436"/>
                      </a:lnTo>
                      <a:lnTo>
                        <a:pt x="130" y="428"/>
                      </a:lnTo>
                      <a:lnTo>
                        <a:pt x="144" y="438"/>
                      </a:lnTo>
                      <a:lnTo>
                        <a:pt x="160" y="448"/>
                      </a:lnTo>
                      <a:lnTo>
                        <a:pt x="158" y="452"/>
                      </a:lnTo>
                      <a:lnTo>
                        <a:pt x="158" y="454"/>
                      </a:lnTo>
                      <a:lnTo>
                        <a:pt x="152" y="460"/>
                      </a:lnTo>
                      <a:close/>
                      <a:moveTo>
                        <a:pt x="148" y="402"/>
                      </a:moveTo>
                      <a:lnTo>
                        <a:pt x="148" y="402"/>
                      </a:lnTo>
                      <a:lnTo>
                        <a:pt x="150" y="392"/>
                      </a:lnTo>
                      <a:lnTo>
                        <a:pt x="150" y="382"/>
                      </a:lnTo>
                      <a:lnTo>
                        <a:pt x="146" y="374"/>
                      </a:lnTo>
                      <a:lnTo>
                        <a:pt x="140" y="368"/>
                      </a:lnTo>
                      <a:lnTo>
                        <a:pt x="132" y="360"/>
                      </a:lnTo>
                      <a:lnTo>
                        <a:pt x="124" y="356"/>
                      </a:lnTo>
                      <a:lnTo>
                        <a:pt x="116" y="352"/>
                      </a:lnTo>
                      <a:lnTo>
                        <a:pt x="106" y="352"/>
                      </a:lnTo>
                      <a:lnTo>
                        <a:pt x="100" y="354"/>
                      </a:lnTo>
                      <a:lnTo>
                        <a:pt x="94" y="356"/>
                      </a:lnTo>
                      <a:lnTo>
                        <a:pt x="94" y="350"/>
                      </a:lnTo>
                      <a:lnTo>
                        <a:pt x="94" y="346"/>
                      </a:lnTo>
                      <a:lnTo>
                        <a:pt x="96" y="346"/>
                      </a:lnTo>
                      <a:lnTo>
                        <a:pt x="98" y="348"/>
                      </a:lnTo>
                      <a:lnTo>
                        <a:pt x="138" y="352"/>
                      </a:lnTo>
                      <a:lnTo>
                        <a:pt x="180" y="356"/>
                      </a:lnTo>
                      <a:lnTo>
                        <a:pt x="184" y="360"/>
                      </a:lnTo>
                      <a:lnTo>
                        <a:pt x="184" y="366"/>
                      </a:lnTo>
                      <a:lnTo>
                        <a:pt x="188" y="378"/>
                      </a:lnTo>
                      <a:lnTo>
                        <a:pt x="168" y="388"/>
                      </a:lnTo>
                      <a:lnTo>
                        <a:pt x="148" y="4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0" name="Freeform 233"/>
                <p:cNvSpPr>
                  <a:spLocks/>
                </p:cNvSpPr>
                <p:nvPr/>
              </p:nvSpPr>
              <p:spPr bwMode="auto">
                <a:xfrm>
                  <a:off x="3589" y="2153"/>
                  <a:ext cx="20" cy="26"/>
                </a:xfrm>
                <a:custGeom>
                  <a:avLst/>
                  <a:gdLst>
                    <a:gd name="T0" fmla="*/ 18 w 20"/>
                    <a:gd name="T1" fmla="*/ 10 h 26"/>
                    <a:gd name="T2" fmla="*/ 18 w 20"/>
                    <a:gd name="T3" fmla="*/ 10 h 26"/>
                    <a:gd name="T4" fmla="*/ 20 w 20"/>
                    <a:gd name="T5" fmla="*/ 18 h 26"/>
                    <a:gd name="T6" fmla="*/ 20 w 20"/>
                    <a:gd name="T7" fmla="*/ 26 h 26"/>
                    <a:gd name="T8" fmla="*/ 20 w 20"/>
                    <a:gd name="T9" fmla="*/ 26 h 26"/>
                    <a:gd name="T10" fmla="*/ 8 w 20"/>
                    <a:gd name="T11" fmla="*/ 22 h 26"/>
                    <a:gd name="T12" fmla="*/ 2 w 20"/>
                    <a:gd name="T13" fmla="*/ 16 h 26"/>
                    <a:gd name="T14" fmla="*/ 0 w 20"/>
                    <a:gd name="T15" fmla="*/ 10 h 26"/>
                    <a:gd name="T16" fmla="*/ 0 w 20"/>
                    <a:gd name="T17" fmla="*/ 10 h 26"/>
                    <a:gd name="T18" fmla="*/ 2 w 20"/>
                    <a:gd name="T19" fmla="*/ 4 h 26"/>
                    <a:gd name="T20" fmla="*/ 6 w 20"/>
                    <a:gd name="T21" fmla="*/ 0 h 26"/>
                    <a:gd name="T22" fmla="*/ 6 w 20"/>
                    <a:gd name="T23" fmla="*/ 0 h 26"/>
                    <a:gd name="T24" fmla="*/ 12 w 20"/>
                    <a:gd name="T25" fmla="*/ 0 h 26"/>
                    <a:gd name="T26" fmla="*/ 14 w 20"/>
                    <a:gd name="T27" fmla="*/ 2 h 26"/>
                    <a:gd name="T28" fmla="*/ 18 w 20"/>
                    <a:gd name="T29" fmla="*/ 10 h 26"/>
                    <a:gd name="T30" fmla="*/ 18 w 20"/>
                    <a:gd name="T31" fmla="*/ 1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26">
                      <a:moveTo>
                        <a:pt x="18" y="10"/>
                      </a:moveTo>
                      <a:lnTo>
                        <a:pt x="18" y="10"/>
                      </a:lnTo>
                      <a:lnTo>
                        <a:pt x="20" y="18"/>
                      </a:lnTo>
                      <a:lnTo>
                        <a:pt x="20" y="26"/>
                      </a:lnTo>
                      <a:lnTo>
                        <a:pt x="8" y="22"/>
                      </a:lnTo>
                      <a:lnTo>
                        <a:pt x="2" y="16"/>
                      </a:lnTo>
                      <a:lnTo>
                        <a:pt x="0" y="10"/>
                      </a:lnTo>
                      <a:lnTo>
                        <a:pt x="2" y="4"/>
                      </a:lnTo>
                      <a:lnTo>
                        <a:pt x="6" y="0"/>
                      </a:lnTo>
                      <a:lnTo>
                        <a:pt x="12" y="0"/>
                      </a:lnTo>
                      <a:lnTo>
                        <a:pt x="14" y="2"/>
                      </a:lnTo>
                      <a:lnTo>
                        <a:pt x="18" y="1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1" name="Freeform 234"/>
                <p:cNvSpPr>
                  <a:spLocks/>
                </p:cNvSpPr>
                <p:nvPr/>
              </p:nvSpPr>
              <p:spPr bwMode="auto">
                <a:xfrm>
                  <a:off x="3629" y="2153"/>
                  <a:ext cx="26" cy="24"/>
                </a:xfrm>
                <a:custGeom>
                  <a:avLst/>
                  <a:gdLst>
                    <a:gd name="T0" fmla="*/ 26 w 26"/>
                    <a:gd name="T1" fmla="*/ 6 h 24"/>
                    <a:gd name="T2" fmla="*/ 26 w 26"/>
                    <a:gd name="T3" fmla="*/ 6 h 24"/>
                    <a:gd name="T4" fmla="*/ 24 w 26"/>
                    <a:gd name="T5" fmla="*/ 14 h 24"/>
                    <a:gd name="T6" fmla="*/ 22 w 26"/>
                    <a:gd name="T7" fmla="*/ 18 h 24"/>
                    <a:gd name="T8" fmla="*/ 18 w 26"/>
                    <a:gd name="T9" fmla="*/ 20 h 24"/>
                    <a:gd name="T10" fmla="*/ 18 w 26"/>
                    <a:gd name="T11" fmla="*/ 20 h 24"/>
                    <a:gd name="T12" fmla="*/ 10 w 26"/>
                    <a:gd name="T13" fmla="*/ 22 h 24"/>
                    <a:gd name="T14" fmla="*/ 2 w 26"/>
                    <a:gd name="T15" fmla="*/ 24 h 24"/>
                    <a:gd name="T16" fmla="*/ 0 w 26"/>
                    <a:gd name="T17" fmla="*/ 24 h 24"/>
                    <a:gd name="T18" fmla="*/ 0 w 26"/>
                    <a:gd name="T19" fmla="*/ 24 h 24"/>
                    <a:gd name="T20" fmla="*/ 4 w 26"/>
                    <a:gd name="T21" fmla="*/ 16 h 24"/>
                    <a:gd name="T22" fmla="*/ 8 w 26"/>
                    <a:gd name="T23" fmla="*/ 10 h 24"/>
                    <a:gd name="T24" fmla="*/ 14 w 26"/>
                    <a:gd name="T25" fmla="*/ 4 h 24"/>
                    <a:gd name="T26" fmla="*/ 22 w 26"/>
                    <a:gd name="T27" fmla="*/ 0 h 24"/>
                    <a:gd name="T28" fmla="*/ 22 w 26"/>
                    <a:gd name="T29" fmla="*/ 0 h 24"/>
                    <a:gd name="T30" fmla="*/ 26 w 26"/>
                    <a:gd name="T31" fmla="*/ 2 h 24"/>
                    <a:gd name="T32" fmla="*/ 26 w 26"/>
                    <a:gd name="T33" fmla="*/ 6 h 24"/>
                    <a:gd name="T34" fmla="*/ 26 w 2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4">
                      <a:moveTo>
                        <a:pt x="26" y="6"/>
                      </a:moveTo>
                      <a:lnTo>
                        <a:pt x="26" y="6"/>
                      </a:lnTo>
                      <a:lnTo>
                        <a:pt x="24" y="14"/>
                      </a:lnTo>
                      <a:lnTo>
                        <a:pt x="22" y="18"/>
                      </a:lnTo>
                      <a:lnTo>
                        <a:pt x="18" y="20"/>
                      </a:lnTo>
                      <a:lnTo>
                        <a:pt x="10" y="22"/>
                      </a:lnTo>
                      <a:lnTo>
                        <a:pt x="2" y="24"/>
                      </a:lnTo>
                      <a:lnTo>
                        <a:pt x="0" y="24"/>
                      </a:lnTo>
                      <a:lnTo>
                        <a:pt x="4" y="16"/>
                      </a:lnTo>
                      <a:lnTo>
                        <a:pt x="8" y="10"/>
                      </a:lnTo>
                      <a:lnTo>
                        <a:pt x="14" y="4"/>
                      </a:lnTo>
                      <a:lnTo>
                        <a:pt x="22" y="0"/>
                      </a:lnTo>
                      <a:lnTo>
                        <a:pt x="26" y="2"/>
                      </a:lnTo>
                      <a:lnTo>
                        <a:pt x="2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7432" name="Picture 23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3" y="2189"/>
                  <a:ext cx="1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Freeform 236"/>
                <p:cNvSpPr>
                  <a:spLocks/>
                </p:cNvSpPr>
                <p:nvPr/>
              </p:nvSpPr>
              <p:spPr bwMode="auto">
                <a:xfrm>
                  <a:off x="3641" y="2203"/>
                  <a:ext cx="60" cy="100"/>
                </a:xfrm>
                <a:custGeom>
                  <a:avLst/>
                  <a:gdLst>
                    <a:gd name="T0" fmla="*/ 38 w 60"/>
                    <a:gd name="T1" fmla="*/ 26 h 100"/>
                    <a:gd name="T2" fmla="*/ 38 w 60"/>
                    <a:gd name="T3" fmla="*/ 26 h 100"/>
                    <a:gd name="T4" fmla="*/ 44 w 60"/>
                    <a:gd name="T5" fmla="*/ 34 h 100"/>
                    <a:gd name="T6" fmla="*/ 50 w 60"/>
                    <a:gd name="T7" fmla="*/ 42 h 100"/>
                    <a:gd name="T8" fmla="*/ 58 w 60"/>
                    <a:gd name="T9" fmla="*/ 60 h 100"/>
                    <a:gd name="T10" fmla="*/ 60 w 60"/>
                    <a:gd name="T11" fmla="*/ 78 h 100"/>
                    <a:gd name="T12" fmla="*/ 60 w 60"/>
                    <a:gd name="T13" fmla="*/ 98 h 100"/>
                    <a:gd name="T14" fmla="*/ 60 w 60"/>
                    <a:gd name="T15" fmla="*/ 98 h 100"/>
                    <a:gd name="T16" fmla="*/ 60 w 60"/>
                    <a:gd name="T17" fmla="*/ 100 h 100"/>
                    <a:gd name="T18" fmla="*/ 58 w 60"/>
                    <a:gd name="T19" fmla="*/ 100 h 100"/>
                    <a:gd name="T20" fmla="*/ 24 w 60"/>
                    <a:gd name="T21" fmla="*/ 100 h 100"/>
                    <a:gd name="T22" fmla="*/ 22 w 60"/>
                    <a:gd name="T23" fmla="*/ 100 h 100"/>
                    <a:gd name="T24" fmla="*/ 22 w 60"/>
                    <a:gd name="T25" fmla="*/ 100 h 100"/>
                    <a:gd name="T26" fmla="*/ 22 w 60"/>
                    <a:gd name="T27" fmla="*/ 80 h 100"/>
                    <a:gd name="T28" fmla="*/ 20 w 60"/>
                    <a:gd name="T29" fmla="*/ 62 h 100"/>
                    <a:gd name="T30" fmla="*/ 18 w 60"/>
                    <a:gd name="T31" fmla="*/ 44 h 100"/>
                    <a:gd name="T32" fmla="*/ 12 w 60"/>
                    <a:gd name="T33" fmla="*/ 26 h 100"/>
                    <a:gd name="T34" fmla="*/ 0 w 60"/>
                    <a:gd name="T35" fmla="*/ 0 h 100"/>
                    <a:gd name="T36" fmla="*/ 0 w 60"/>
                    <a:gd name="T37" fmla="*/ 0 h 100"/>
                    <a:gd name="T38" fmla="*/ 10 w 60"/>
                    <a:gd name="T39" fmla="*/ 4 h 100"/>
                    <a:gd name="T40" fmla="*/ 20 w 60"/>
                    <a:gd name="T41" fmla="*/ 12 h 100"/>
                    <a:gd name="T42" fmla="*/ 30 w 60"/>
                    <a:gd name="T43" fmla="*/ 20 h 100"/>
                    <a:gd name="T44" fmla="*/ 38 w 60"/>
                    <a:gd name="T45" fmla="*/ 26 h 100"/>
                    <a:gd name="T46" fmla="*/ 38 w 60"/>
                    <a:gd name="T47" fmla="*/ 2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100">
                      <a:moveTo>
                        <a:pt x="38" y="26"/>
                      </a:moveTo>
                      <a:lnTo>
                        <a:pt x="38" y="26"/>
                      </a:lnTo>
                      <a:lnTo>
                        <a:pt x="44" y="34"/>
                      </a:lnTo>
                      <a:lnTo>
                        <a:pt x="50" y="42"/>
                      </a:lnTo>
                      <a:lnTo>
                        <a:pt x="58" y="60"/>
                      </a:lnTo>
                      <a:lnTo>
                        <a:pt x="60" y="78"/>
                      </a:lnTo>
                      <a:lnTo>
                        <a:pt x="60" y="98"/>
                      </a:lnTo>
                      <a:lnTo>
                        <a:pt x="60" y="100"/>
                      </a:lnTo>
                      <a:lnTo>
                        <a:pt x="58" y="100"/>
                      </a:lnTo>
                      <a:lnTo>
                        <a:pt x="24" y="100"/>
                      </a:lnTo>
                      <a:lnTo>
                        <a:pt x="22" y="100"/>
                      </a:lnTo>
                      <a:lnTo>
                        <a:pt x="22" y="80"/>
                      </a:lnTo>
                      <a:lnTo>
                        <a:pt x="20" y="62"/>
                      </a:lnTo>
                      <a:lnTo>
                        <a:pt x="18" y="44"/>
                      </a:lnTo>
                      <a:lnTo>
                        <a:pt x="12" y="26"/>
                      </a:lnTo>
                      <a:lnTo>
                        <a:pt x="0" y="0"/>
                      </a:lnTo>
                      <a:lnTo>
                        <a:pt x="10" y="4"/>
                      </a:lnTo>
                      <a:lnTo>
                        <a:pt x="20" y="12"/>
                      </a:lnTo>
                      <a:lnTo>
                        <a:pt x="30" y="20"/>
                      </a:lnTo>
                      <a:lnTo>
                        <a:pt x="38" y="2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4" name="Freeform 237"/>
                <p:cNvSpPr>
                  <a:spLocks/>
                </p:cNvSpPr>
                <p:nvPr/>
              </p:nvSpPr>
              <p:spPr bwMode="auto">
                <a:xfrm>
                  <a:off x="3401" y="2263"/>
                  <a:ext cx="152" cy="210"/>
                </a:xfrm>
                <a:custGeom>
                  <a:avLst/>
                  <a:gdLst>
                    <a:gd name="T0" fmla="*/ 152 w 152"/>
                    <a:gd name="T1" fmla="*/ 98 h 210"/>
                    <a:gd name="T2" fmla="*/ 152 w 152"/>
                    <a:gd name="T3" fmla="*/ 98 h 210"/>
                    <a:gd name="T4" fmla="*/ 144 w 152"/>
                    <a:gd name="T5" fmla="*/ 92 h 210"/>
                    <a:gd name="T6" fmla="*/ 118 w 152"/>
                    <a:gd name="T7" fmla="*/ 94 h 210"/>
                    <a:gd name="T8" fmla="*/ 118 w 152"/>
                    <a:gd name="T9" fmla="*/ 94 h 210"/>
                    <a:gd name="T10" fmla="*/ 102 w 152"/>
                    <a:gd name="T11" fmla="*/ 90 h 210"/>
                    <a:gd name="T12" fmla="*/ 88 w 152"/>
                    <a:gd name="T13" fmla="*/ 86 h 210"/>
                    <a:gd name="T14" fmla="*/ 80 w 152"/>
                    <a:gd name="T15" fmla="*/ 84 h 210"/>
                    <a:gd name="T16" fmla="*/ 74 w 152"/>
                    <a:gd name="T17" fmla="*/ 78 h 210"/>
                    <a:gd name="T18" fmla="*/ 68 w 152"/>
                    <a:gd name="T19" fmla="*/ 74 h 210"/>
                    <a:gd name="T20" fmla="*/ 64 w 152"/>
                    <a:gd name="T21" fmla="*/ 66 h 210"/>
                    <a:gd name="T22" fmla="*/ 64 w 152"/>
                    <a:gd name="T23" fmla="*/ 66 h 210"/>
                    <a:gd name="T24" fmla="*/ 64 w 152"/>
                    <a:gd name="T25" fmla="*/ 60 h 210"/>
                    <a:gd name="T26" fmla="*/ 64 w 152"/>
                    <a:gd name="T27" fmla="*/ 54 h 210"/>
                    <a:gd name="T28" fmla="*/ 70 w 152"/>
                    <a:gd name="T29" fmla="*/ 42 h 210"/>
                    <a:gd name="T30" fmla="*/ 70 w 152"/>
                    <a:gd name="T31" fmla="*/ 42 h 210"/>
                    <a:gd name="T32" fmla="*/ 76 w 152"/>
                    <a:gd name="T33" fmla="*/ 38 h 210"/>
                    <a:gd name="T34" fmla="*/ 78 w 152"/>
                    <a:gd name="T35" fmla="*/ 36 h 210"/>
                    <a:gd name="T36" fmla="*/ 78 w 152"/>
                    <a:gd name="T37" fmla="*/ 34 h 210"/>
                    <a:gd name="T38" fmla="*/ 78 w 152"/>
                    <a:gd name="T39" fmla="*/ 34 h 210"/>
                    <a:gd name="T40" fmla="*/ 56 w 152"/>
                    <a:gd name="T41" fmla="*/ 16 h 210"/>
                    <a:gd name="T42" fmla="*/ 44 w 152"/>
                    <a:gd name="T43" fmla="*/ 8 h 210"/>
                    <a:gd name="T44" fmla="*/ 32 w 152"/>
                    <a:gd name="T45" fmla="*/ 0 h 210"/>
                    <a:gd name="T46" fmla="*/ 32 w 152"/>
                    <a:gd name="T47" fmla="*/ 0 h 210"/>
                    <a:gd name="T48" fmla="*/ 30 w 152"/>
                    <a:gd name="T49" fmla="*/ 16 h 210"/>
                    <a:gd name="T50" fmla="*/ 30 w 152"/>
                    <a:gd name="T51" fmla="*/ 34 h 210"/>
                    <a:gd name="T52" fmla="*/ 30 w 152"/>
                    <a:gd name="T53" fmla="*/ 34 h 210"/>
                    <a:gd name="T54" fmla="*/ 32 w 152"/>
                    <a:gd name="T55" fmla="*/ 44 h 210"/>
                    <a:gd name="T56" fmla="*/ 34 w 152"/>
                    <a:gd name="T57" fmla="*/ 56 h 210"/>
                    <a:gd name="T58" fmla="*/ 34 w 152"/>
                    <a:gd name="T59" fmla="*/ 66 h 210"/>
                    <a:gd name="T60" fmla="*/ 38 w 152"/>
                    <a:gd name="T61" fmla="*/ 76 h 210"/>
                    <a:gd name="T62" fmla="*/ 38 w 152"/>
                    <a:gd name="T63" fmla="*/ 76 h 210"/>
                    <a:gd name="T64" fmla="*/ 36 w 152"/>
                    <a:gd name="T65" fmla="*/ 82 h 210"/>
                    <a:gd name="T66" fmla="*/ 36 w 152"/>
                    <a:gd name="T67" fmla="*/ 90 h 210"/>
                    <a:gd name="T68" fmla="*/ 36 w 152"/>
                    <a:gd name="T69" fmla="*/ 90 h 210"/>
                    <a:gd name="T70" fmla="*/ 20 w 152"/>
                    <a:gd name="T71" fmla="*/ 114 h 210"/>
                    <a:gd name="T72" fmla="*/ 8 w 152"/>
                    <a:gd name="T73" fmla="*/ 138 h 210"/>
                    <a:gd name="T74" fmla="*/ 8 w 152"/>
                    <a:gd name="T75" fmla="*/ 138 h 210"/>
                    <a:gd name="T76" fmla="*/ 4 w 152"/>
                    <a:gd name="T77" fmla="*/ 150 h 210"/>
                    <a:gd name="T78" fmla="*/ 0 w 152"/>
                    <a:gd name="T79" fmla="*/ 160 h 210"/>
                    <a:gd name="T80" fmla="*/ 0 w 152"/>
                    <a:gd name="T81" fmla="*/ 160 h 210"/>
                    <a:gd name="T82" fmla="*/ 12 w 152"/>
                    <a:gd name="T83" fmla="*/ 170 h 210"/>
                    <a:gd name="T84" fmla="*/ 20 w 152"/>
                    <a:gd name="T85" fmla="*/ 182 h 210"/>
                    <a:gd name="T86" fmla="*/ 26 w 152"/>
                    <a:gd name="T87" fmla="*/ 196 h 210"/>
                    <a:gd name="T88" fmla="*/ 28 w 152"/>
                    <a:gd name="T89" fmla="*/ 210 h 210"/>
                    <a:gd name="T90" fmla="*/ 32 w 152"/>
                    <a:gd name="T91" fmla="*/ 210 h 210"/>
                    <a:gd name="T92" fmla="*/ 32 w 152"/>
                    <a:gd name="T93" fmla="*/ 210 h 210"/>
                    <a:gd name="T94" fmla="*/ 38 w 152"/>
                    <a:gd name="T95" fmla="*/ 210 h 210"/>
                    <a:gd name="T96" fmla="*/ 38 w 152"/>
                    <a:gd name="T97" fmla="*/ 210 h 210"/>
                    <a:gd name="T98" fmla="*/ 42 w 152"/>
                    <a:gd name="T99" fmla="*/ 208 h 210"/>
                    <a:gd name="T100" fmla="*/ 42 w 152"/>
                    <a:gd name="T101" fmla="*/ 208 h 210"/>
                    <a:gd name="T102" fmla="*/ 60 w 152"/>
                    <a:gd name="T103" fmla="*/ 198 h 210"/>
                    <a:gd name="T104" fmla="*/ 76 w 152"/>
                    <a:gd name="T105" fmla="*/ 188 h 210"/>
                    <a:gd name="T106" fmla="*/ 92 w 152"/>
                    <a:gd name="T107" fmla="*/ 176 h 210"/>
                    <a:gd name="T108" fmla="*/ 106 w 152"/>
                    <a:gd name="T109" fmla="*/ 162 h 210"/>
                    <a:gd name="T110" fmla="*/ 120 w 152"/>
                    <a:gd name="T111" fmla="*/ 148 h 210"/>
                    <a:gd name="T112" fmla="*/ 132 w 152"/>
                    <a:gd name="T113" fmla="*/ 132 h 210"/>
                    <a:gd name="T114" fmla="*/ 144 w 152"/>
                    <a:gd name="T115" fmla="*/ 116 h 210"/>
                    <a:gd name="T116" fmla="*/ 152 w 152"/>
                    <a:gd name="T117" fmla="*/ 98 h 210"/>
                    <a:gd name="T118" fmla="*/ 152 w 152"/>
                    <a:gd name="T119" fmla="*/ 98 h 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210">
                      <a:moveTo>
                        <a:pt x="152" y="98"/>
                      </a:moveTo>
                      <a:lnTo>
                        <a:pt x="152" y="98"/>
                      </a:lnTo>
                      <a:lnTo>
                        <a:pt x="144" y="92"/>
                      </a:lnTo>
                      <a:lnTo>
                        <a:pt x="118" y="94"/>
                      </a:lnTo>
                      <a:lnTo>
                        <a:pt x="102" y="90"/>
                      </a:lnTo>
                      <a:lnTo>
                        <a:pt x="88" y="86"/>
                      </a:lnTo>
                      <a:lnTo>
                        <a:pt x="80" y="84"/>
                      </a:lnTo>
                      <a:lnTo>
                        <a:pt x="74" y="78"/>
                      </a:lnTo>
                      <a:lnTo>
                        <a:pt x="68" y="74"/>
                      </a:lnTo>
                      <a:lnTo>
                        <a:pt x="64" y="66"/>
                      </a:lnTo>
                      <a:lnTo>
                        <a:pt x="64" y="60"/>
                      </a:lnTo>
                      <a:lnTo>
                        <a:pt x="64" y="54"/>
                      </a:lnTo>
                      <a:lnTo>
                        <a:pt x="70" y="42"/>
                      </a:lnTo>
                      <a:lnTo>
                        <a:pt x="76" y="38"/>
                      </a:lnTo>
                      <a:lnTo>
                        <a:pt x="78" y="36"/>
                      </a:lnTo>
                      <a:lnTo>
                        <a:pt x="78" y="34"/>
                      </a:lnTo>
                      <a:lnTo>
                        <a:pt x="56" y="16"/>
                      </a:lnTo>
                      <a:lnTo>
                        <a:pt x="44" y="8"/>
                      </a:lnTo>
                      <a:lnTo>
                        <a:pt x="32" y="0"/>
                      </a:lnTo>
                      <a:lnTo>
                        <a:pt x="30" y="16"/>
                      </a:lnTo>
                      <a:lnTo>
                        <a:pt x="30" y="34"/>
                      </a:lnTo>
                      <a:lnTo>
                        <a:pt x="32" y="44"/>
                      </a:lnTo>
                      <a:lnTo>
                        <a:pt x="34" y="56"/>
                      </a:lnTo>
                      <a:lnTo>
                        <a:pt x="34" y="66"/>
                      </a:lnTo>
                      <a:lnTo>
                        <a:pt x="38" y="76"/>
                      </a:lnTo>
                      <a:lnTo>
                        <a:pt x="36" y="82"/>
                      </a:lnTo>
                      <a:lnTo>
                        <a:pt x="36" y="90"/>
                      </a:lnTo>
                      <a:lnTo>
                        <a:pt x="20" y="114"/>
                      </a:lnTo>
                      <a:lnTo>
                        <a:pt x="8" y="138"/>
                      </a:lnTo>
                      <a:lnTo>
                        <a:pt x="4" y="150"/>
                      </a:lnTo>
                      <a:lnTo>
                        <a:pt x="0" y="160"/>
                      </a:lnTo>
                      <a:lnTo>
                        <a:pt x="12" y="170"/>
                      </a:lnTo>
                      <a:lnTo>
                        <a:pt x="20" y="182"/>
                      </a:lnTo>
                      <a:lnTo>
                        <a:pt x="26" y="196"/>
                      </a:lnTo>
                      <a:lnTo>
                        <a:pt x="28" y="210"/>
                      </a:lnTo>
                      <a:lnTo>
                        <a:pt x="32" y="210"/>
                      </a:lnTo>
                      <a:lnTo>
                        <a:pt x="38" y="210"/>
                      </a:lnTo>
                      <a:lnTo>
                        <a:pt x="42" y="208"/>
                      </a:lnTo>
                      <a:lnTo>
                        <a:pt x="60" y="198"/>
                      </a:lnTo>
                      <a:lnTo>
                        <a:pt x="76" y="188"/>
                      </a:lnTo>
                      <a:lnTo>
                        <a:pt x="92" y="176"/>
                      </a:lnTo>
                      <a:lnTo>
                        <a:pt x="106" y="162"/>
                      </a:lnTo>
                      <a:lnTo>
                        <a:pt x="120" y="148"/>
                      </a:lnTo>
                      <a:lnTo>
                        <a:pt x="132" y="132"/>
                      </a:lnTo>
                      <a:lnTo>
                        <a:pt x="144" y="116"/>
                      </a:lnTo>
                      <a:lnTo>
                        <a:pt x="152" y="98"/>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5" name="Freeform 238"/>
                <p:cNvSpPr>
                  <a:spLocks/>
                </p:cNvSpPr>
                <p:nvPr/>
              </p:nvSpPr>
              <p:spPr bwMode="auto">
                <a:xfrm>
                  <a:off x="3439" y="2319"/>
                  <a:ext cx="386" cy="194"/>
                </a:xfrm>
                <a:custGeom>
                  <a:avLst/>
                  <a:gdLst>
                    <a:gd name="T0" fmla="*/ 244 w 386"/>
                    <a:gd name="T1" fmla="*/ 0 h 194"/>
                    <a:gd name="T2" fmla="*/ 208 w 386"/>
                    <a:gd name="T3" fmla="*/ 4 h 194"/>
                    <a:gd name="T4" fmla="*/ 184 w 386"/>
                    <a:gd name="T5" fmla="*/ 18 h 194"/>
                    <a:gd name="T6" fmla="*/ 158 w 386"/>
                    <a:gd name="T7" fmla="*/ 30 h 194"/>
                    <a:gd name="T8" fmla="*/ 150 w 386"/>
                    <a:gd name="T9" fmla="*/ 32 h 194"/>
                    <a:gd name="T10" fmla="*/ 142 w 386"/>
                    <a:gd name="T11" fmla="*/ 36 h 194"/>
                    <a:gd name="T12" fmla="*/ 146 w 386"/>
                    <a:gd name="T13" fmla="*/ 40 h 194"/>
                    <a:gd name="T14" fmla="*/ 140 w 386"/>
                    <a:gd name="T15" fmla="*/ 50 h 194"/>
                    <a:gd name="T16" fmla="*/ 136 w 386"/>
                    <a:gd name="T17" fmla="*/ 54 h 194"/>
                    <a:gd name="T18" fmla="*/ 114 w 386"/>
                    <a:gd name="T19" fmla="*/ 42 h 194"/>
                    <a:gd name="T20" fmla="*/ 106 w 386"/>
                    <a:gd name="T21" fmla="*/ 60 h 194"/>
                    <a:gd name="T22" fmla="*/ 82 w 386"/>
                    <a:gd name="T23" fmla="*/ 92 h 194"/>
                    <a:gd name="T24" fmla="*/ 54 w 386"/>
                    <a:gd name="T25" fmla="*/ 120 h 194"/>
                    <a:gd name="T26" fmla="*/ 22 w 386"/>
                    <a:gd name="T27" fmla="*/ 142 h 194"/>
                    <a:gd name="T28" fmla="*/ 4 w 386"/>
                    <a:gd name="T29" fmla="*/ 152 h 194"/>
                    <a:gd name="T30" fmla="*/ 0 w 386"/>
                    <a:gd name="T31" fmla="*/ 154 h 194"/>
                    <a:gd name="T32" fmla="*/ 50 w 386"/>
                    <a:gd name="T33" fmla="*/ 160 h 194"/>
                    <a:gd name="T34" fmla="*/ 58 w 386"/>
                    <a:gd name="T35" fmla="*/ 160 h 194"/>
                    <a:gd name="T36" fmla="*/ 74 w 386"/>
                    <a:gd name="T37" fmla="*/ 160 h 194"/>
                    <a:gd name="T38" fmla="*/ 80 w 386"/>
                    <a:gd name="T39" fmla="*/ 156 h 194"/>
                    <a:gd name="T40" fmla="*/ 98 w 386"/>
                    <a:gd name="T41" fmla="*/ 154 h 194"/>
                    <a:gd name="T42" fmla="*/ 156 w 386"/>
                    <a:gd name="T43" fmla="*/ 156 h 194"/>
                    <a:gd name="T44" fmla="*/ 160 w 386"/>
                    <a:gd name="T45" fmla="*/ 156 h 194"/>
                    <a:gd name="T46" fmla="*/ 172 w 386"/>
                    <a:gd name="T47" fmla="*/ 162 h 194"/>
                    <a:gd name="T48" fmla="*/ 170 w 386"/>
                    <a:gd name="T49" fmla="*/ 170 h 194"/>
                    <a:gd name="T50" fmla="*/ 162 w 386"/>
                    <a:gd name="T51" fmla="*/ 192 h 194"/>
                    <a:gd name="T52" fmla="*/ 186 w 386"/>
                    <a:gd name="T53" fmla="*/ 194 h 194"/>
                    <a:gd name="T54" fmla="*/ 182 w 386"/>
                    <a:gd name="T55" fmla="*/ 184 h 194"/>
                    <a:gd name="T56" fmla="*/ 176 w 386"/>
                    <a:gd name="T57" fmla="*/ 176 h 194"/>
                    <a:gd name="T58" fmla="*/ 176 w 386"/>
                    <a:gd name="T59" fmla="*/ 162 h 194"/>
                    <a:gd name="T60" fmla="*/ 178 w 386"/>
                    <a:gd name="T61" fmla="*/ 156 h 194"/>
                    <a:gd name="T62" fmla="*/ 200 w 386"/>
                    <a:gd name="T63" fmla="*/ 154 h 194"/>
                    <a:gd name="T64" fmla="*/ 220 w 386"/>
                    <a:gd name="T65" fmla="*/ 152 h 194"/>
                    <a:gd name="T66" fmla="*/ 250 w 386"/>
                    <a:gd name="T67" fmla="*/ 150 h 194"/>
                    <a:gd name="T68" fmla="*/ 264 w 386"/>
                    <a:gd name="T69" fmla="*/ 152 h 194"/>
                    <a:gd name="T70" fmla="*/ 274 w 386"/>
                    <a:gd name="T71" fmla="*/ 162 h 194"/>
                    <a:gd name="T72" fmla="*/ 280 w 386"/>
                    <a:gd name="T73" fmla="*/ 164 h 194"/>
                    <a:gd name="T74" fmla="*/ 298 w 386"/>
                    <a:gd name="T75" fmla="*/ 162 h 194"/>
                    <a:gd name="T76" fmla="*/ 322 w 386"/>
                    <a:gd name="T77" fmla="*/ 158 h 194"/>
                    <a:gd name="T78" fmla="*/ 354 w 386"/>
                    <a:gd name="T79" fmla="*/ 150 h 194"/>
                    <a:gd name="T80" fmla="*/ 374 w 386"/>
                    <a:gd name="T81" fmla="*/ 140 h 194"/>
                    <a:gd name="T82" fmla="*/ 382 w 386"/>
                    <a:gd name="T83" fmla="*/ 130 h 194"/>
                    <a:gd name="T84" fmla="*/ 386 w 386"/>
                    <a:gd name="T85" fmla="*/ 124 h 194"/>
                    <a:gd name="T86" fmla="*/ 352 w 386"/>
                    <a:gd name="T87" fmla="*/ 120 h 194"/>
                    <a:gd name="T88" fmla="*/ 316 w 386"/>
                    <a:gd name="T89" fmla="*/ 108 h 194"/>
                    <a:gd name="T90" fmla="*/ 300 w 386"/>
                    <a:gd name="T91" fmla="*/ 100 h 194"/>
                    <a:gd name="T92" fmla="*/ 274 w 386"/>
                    <a:gd name="T93" fmla="*/ 78 h 194"/>
                    <a:gd name="T94" fmla="*/ 254 w 386"/>
                    <a:gd name="T95" fmla="*/ 50 h 194"/>
                    <a:gd name="T96" fmla="*/ 246 w 386"/>
                    <a:gd name="T97" fmla="*/ 18 h 194"/>
                    <a:gd name="T98" fmla="*/ 244 w 38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194">
                      <a:moveTo>
                        <a:pt x="244" y="0"/>
                      </a:moveTo>
                      <a:lnTo>
                        <a:pt x="244" y="0"/>
                      </a:lnTo>
                      <a:lnTo>
                        <a:pt x="212" y="0"/>
                      </a:lnTo>
                      <a:lnTo>
                        <a:pt x="208" y="4"/>
                      </a:lnTo>
                      <a:lnTo>
                        <a:pt x="184" y="18"/>
                      </a:lnTo>
                      <a:lnTo>
                        <a:pt x="170" y="24"/>
                      </a:lnTo>
                      <a:lnTo>
                        <a:pt x="158" y="30"/>
                      </a:lnTo>
                      <a:lnTo>
                        <a:pt x="150" y="32"/>
                      </a:lnTo>
                      <a:lnTo>
                        <a:pt x="146" y="34"/>
                      </a:lnTo>
                      <a:lnTo>
                        <a:pt x="142" y="36"/>
                      </a:lnTo>
                      <a:lnTo>
                        <a:pt x="146" y="40"/>
                      </a:lnTo>
                      <a:lnTo>
                        <a:pt x="142" y="48"/>
                      </a:lnTo>
                      <a:lnTo>
                        <a:pt x="140" y="50"/>
                      </a:lnTo>
                      <a:lnTo>
                        <a:pt x="136" y="54"/>
                      </a:lnTo>
                      <a:lnTo>
                        <a:pt x="124" y="48"/>
                      </a:lnTo>
                      <a:lnTo>
                        <a:pt x="114" y="42"/>
                      </a:lnTo>
                      <a:lnTo>
                        <a:pt x="106" y="60"/>
                      </a:lnTo>
                      <a:lnTo>
                        <a:pt x="94" y="76"/>
                      </a:lnTo>
                      <a:lnTo>
                        <a:pt x="82" y="92"/>
                      </a:lnTo>
                      <a:lnTo>
                        <a:pt x="68" y="106"/>
                      </a:lnTo>
                      <a:lnTo>
                        <a:pt x="54" y="120"/>
                      </a:lnTo>
                      <a:lnTo>
                        <a:pt x="38" y="132"/>
                      </a:lnTo>
                      <a:lnTo>
                        <a:pt x="22" y="142"/>
                      </a:lnTo>
                      <a:lnTo>
                        <a:pt x="4" y="152"/>
                      </a:lnTo>
                      <a:lnTo>
                        <a:pt x="0" y="154"/>
                      </a:lnTo>
                      <a:lnTo>
                        <a:pt x="26" y="156"/>
                      </a:lnTo>
                      <a:lnTo>
                        <a:pt x="50" y="160"/>
                      </a:lnTo>
                      <a:lnTo>
                        <a:pt x="58" y="160"/>
                      </a:lnTo>
                      <a:lnTo>
                        <a:pt x="66" y="160"/>
                      </a:lnTo>
                      <a:lnTo>
                        <a:pt x="74" y="160"/>
                      </a:lnTo>
                      <a:lnTo>
                        <a:pt x="76" y="158"/>
                      </a:lnTo>
                      <a:lnTo>
                        <a:pt x="80" y="156"/>
                      </a:lnTo>
                      <a:lnTo>
                        <a:pt x="98" y="154"/>
                      </a:lnTo>
                      <a:lnTo>
                        <a:pt x="118" y="154"/>
                      </a:lnTo>
                      <a:lnTo>
                        <a:pt x="156" y="156"/>
                      </a:lnTo>
                      <a:lnTo>
                        <a:pt x="160" y="156"/>
                      </a:lnTo>
                      <a:lnTo>
                        <a:pt x="164" y="156"/>
                      </a:lnTo>
                      <a:lnTo>
                        <a:pt x="172" y="162"/>
                      </a:lnTo>
                      <a:lnTo>
                        <a:pt x="170" y="170"/>
                      </a:lnTo>
                      <a:lnTo>
                        <a:pt x="168" y="178"/>
                      </a:lnTo>
                      <a:lnTo>
                        <a:pt x="162" y="192"/>
                      </a:lnTo>
                      <a:lnTo>
                        <a:pt x="186" y="194"/>
                      </a:lnTo>
                      <a:lnTo>
                        <a:pt x="184" y="190"/>
                      </a:lnTo>
                      <a:lnTo>
                        <a:pt x="182" y="184"/>
                      </a:lnTo>
                      <a:lnTo>
                        <a:pt x="176" y="176"/>
                      </a:lnTo>
                      <a:lnTo>
                        <a:pt x="174" y="166"/>
                      </a:lnTo>
                      <a:lnTo>
                        <a:pt x="176" y="162"/>
                      </a:lnTo>
                      <a:lnTo>
                        <a:pt x="178" y="156"/>
                      </a:lnTo>
                      <a:lnTo>
                        <a:pt x="188" y="154"/>
                      </a:lnTo>
                      <a:lnTo>
                        <a:pt x="200" y="154"/>
                      </a:lnTo>
                      <a:lnTo>
                        <a:pt x="220" y="152"/>
                      </a:lnTo>
                      <a:lnTo>
                        <a:pt x="236" y="152"/>
                      </a:lnTo>
                      <a:lnTo>
                        <a:pt x="250" y="150"/>
                      </a:lnTo>
                      <a:lnTo>
                        <a:pt x="258" y="152"/>
                      </a:lnTo>
                      <a:lnTo>
                        <a:pt x="264" y="152"/>
                      </a:lnTo>
                      <a:lnTo>
                        <a:pt x="270" y="156"/>
                      </a:lnTo>
                      <a:lnTo>
                        <a:pt x="274" y="162"/>
                      </a:lnTo>
                      <a:lnTo>
                        <a:pt x="280" y="164"/>
                      </a:lnTo>
                      <a:lnTo>
                        <a:pt x="286" y="162"/>
                      </a:lnTo>
                      <a:lnTo>
                        <a:pt x="298" y="162"/>
                      </a:lnTo>
                      <a:lnTo>
                        <a:pt x="322" y="158"/>
                      </a:lnTo>
                      <a:lnTo>
                        <a:pt x="344" y="154"/>
                      </a:lnTo>
                      <a:lnTo>
                        <a:pt x="354" y="150"/>
                      </a:lnTo>
                      <a:lnTo>
                        <a:pt x="364" y="146"/>
                      </a:lnTo>
                      <a:lnTo>
                        <a:pt x="374" y="140"/>
                      </a:lnTo>
                      <a:lnTo>
                        <a:pt x="382" y="130"/>
                      </a:lnTo>
                      <a:lnTo>
                        <a:pt x="386" y="124"/>
                      </a:lnTo>
                      <a:lnTo>
                        <a:pt x="368" y="124"/>
                      </a:lnTo>
                      <a:lnTo>
                        <a:pt x="352" y="120"/>
                      </a:lnTo>
                      <a:lnTo>
                        <a:pt x="334" y="116"/>
                      </a:lnTo>
                      <a:lnTo>
                        <a:pt x="316" y="108"/>
                      </a:lnTo>
                      <a:lnTo>
                        <a:pt x="300" y="100"/>
                      </a:lnTo>
                      <a:lnTo>
                        <a:pt x="286" y="90"/>
                      </a:lnTo>
                      <a:lnTo>
                        <a:pt x="274" y="78"/>
                      </a:lnTo>
                      <a:lnTo>
                        <a:pt x="264" y="64"/>
                      </a:lnTo>
                      <a:lnTo>
                        <a:pt x="254" y="50"/>
                      </a:lnTo>
                      <a:lnTo>
                        <a:pt x="248" y="34"/>
                      </a:lnTo>
                      <a:lnTo>
                        <a:pt x="246" y="18"/>
                      </a:lnTo>
                      <a:lnTo>
                        <a:pt x="24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6" name="Freeform 239"/>
                <p:cNvSpPr>
                  <a:spLocks/>
                </p:cNvSpPr>
                <p:nvPr/>
              </p:nvSpPr>
              <p:spPr bwMode="auto">
                <a:xfrm>
                  <a:off x="3683" y="2279"/>
                  <a:ext cx="146" cy="164"/>
                </a:xfrm>
                <a:custGeom>
                  <a:avLst/>
                  <a:gdLst>
                    <a:gd name="T0" fmla="*/ 140 w 146"/>
                    <a:gd name="T1" fmla="*/ 122 h 164"/>
                    <a:gd name="T2" fmla="*/ 140 w 146"/>
                    <a:gd name="T3" fmla="*/ 122 h 164"/>
                    <a:gd name="T4" fmla="*/ 130 w 146"/>
                    <a:gd name="T5" fmla="*/ 110 h 164"/>
                    <a:gd name="T6" fmla="*/ 118 w 146"/>
                    <a:gd name="T7" fmla="*/ 98 h 164"/>
                    <a:gd name="T8" fmla="*/ 104 w 146"/>
                    <a:gd name="T9" fmla="*/ 90 h 164"/>
                    <a:gd name="T10" fmla="*/ 90 w 146"/>
                    <a:gd name="T11" fmla="*/ 82 h 164"/>
                    <a:gd name="T12" fmla="*/ 90 w 146"/>
                    <a:gd name="T13" fmla="*/ 82 h 164"/>
                    <a:gd name="T14" fmla="*/ 80 w 146"/>
                    <a:gd name="T15" fmla="*/ 74 h 164"/>
                    <a:gd name="T16" fmla="*/ 78 w 146"/>
                    <a:gd name="T17" fmla="*/ 70 h 164"/>
                    <a:gd name="T18" fmla="*/ 76 w 146"/>
                    <a:gd name="T19" fmla="*/ 64 h 164"/>
                    <a:gd name="T20" fmla="*/ 76 w 146"/>
                    <a:gd name="T21" fmla="*/ 64 h 164"/>
                    <a:gd name="T22" fmla="*/ 84 w 146"/>
                    <a:gd name="T23" fmla="*/ 40 h 164"/>
                    <a:gd name="T24" fmla="*/ 92 w 146"/>
                    <a:gd name="T25" fmla="*/ 16 h 164"/>
                    <a:gd name="T26" fmla="*/ 92 w 146"/>
                    <a:gd name="T27" fmla="*/ 16 h 164"/>
                    <a:gd name="T28" fmla="*/ 94 w 146"/>
                    <a:gd name="T29" fmla="*/ 8 h 164"/>
                    <a:gd name="T30" fmla="*/ 92 w 146"/>
                    <a:gd name="T31" fmla="*/ 0 h 164"/>
                    <a:gd name="T32" fmla="*/ 92 w 146"/>
                    <a:gd name="T33" fmla="*/ 0 h 164"/>
                    <a:gd name="T34" fmla="*/ 74 w 146"/>
                    <a:gd name="T35" fmla="*/ 8 h 164"/>
                    <a:gd name="T36" fmla="*/ 58 w 146"/>
                    <a:gd name="T37" fmla="*/ 16 h 164"/>
                    <a:gd name="T38" fmla="*/ 44 w 146"/>
                    <a:gd name="T39" fmla="*/ 28 h 164"/>
                    <a:gd name="T40" fmla="*/ 30 w 146"/>
                    <a:gd name="T41" fmla="*/ 44 h 164"/>
                    <a:gd name="T42" fmla="*/ 30 w 146"/>
                    <a:gd name="T43" fmla="*/ 44 h 164"/>
                    <a:gd name="T44" fmla="*/ 26 w 146"/>
                    <a:gd name="T45" fmla="*/ 42 h 164"/>
                    <a:gd name="T46" fmla="*/ 22 w 146"/>
                    <a:gd name="T47" fmla="*/ 40 h 164"/>
                    <a:gd name="T48" fmla="*/ 22 w 146"/>
                    <a:gd name="T49" fmla="*/ 40 h 164"/>
                    <a:gd name="T50" fmla="*/ 0 w 146"/>
                    <a:gd name="T51" fmla="*/ 40 h 164"/>
                    <a:gd name="T52" fmla="*/ 0 w 146"/>
                    <a:gd name="T53" fmla="*/ 40 h 164"/>
                    <a:gd name="T54" fmla="*/ 2 w 146"/>
                    <a:gd name="T55" fmla="*/ 58 h 164"/>
                    <a:gd name="T56" fmla="*/ 4 w 146"/>
                    <a:gd name="T57" fmla="*/ 74 h 164"/>
                    <a:gd name="T58" fmla="*/ 10 w 146"/>
                    <a:gd name="T59" fmla="*/ 90 h 164"/>
                    <a:gd name="T60" fmla="*/ 20 w 146"/>
                    <a:gd name="T61" fmla="*/ 104 h 164"/>
                    <a:gd name="T62" fmla="*/ 30 w 146"/>
                    <a:gd name="T63" fmla="*/ 118 h 164"/>
                    <a:gd name="T64" fmla="*/ 42 w 146"/>
                    <a:gd name="T65" fmla="*/ 130 h 164"/>
                    <a:gd name="T66" fmla="*/ 56 w 146"/>
                    <a:gd name="T67" fmla="*/ 140 h 164"/>
                    <a:gd name="T68" fmla="*/ 72 w 146"/>
                    <a:gd name="T69" fmla="*/ 148 h 164"/>
                    <a:gd name="T70" fmla="*/ 72 w 146"/>
                    <a:gd name="T71" fmla="*/ 148 h 164"/>
                    <a:gd name="T72" fmla="*/ 90 w 146"/>
                    <a:gd name="T73" fmla="*/ 156 h 164"/>
                    <a:gd name="T74" fmla="*/ 108 w 146"/>
                    <a:gd name="T75" fmla="*/ 160 h 164"/>
                    <a:gd name="T76" fmla="*/ 124 w 146"/>
                    <a:gd name="T77" fmla="*/ 164 h 164"/>
                    <a:gd name="T78" fmla="*/ 142 w 146"/>
                    <a:gd name="T79" fmla="*/ 164 h 164"/>
                    <a:gd name="T80" fmla="*/ 142 w 146"/>
                    <a:gd name="T81" fmla="*/ 164 h 164"/>
                    <a:gd name="T82" fmla="*/ 146 w 146"/>
                    <a:gd name="T83" fmla="*/ 154 h 164"/>
                    <a:gd name="T84" fmla="*/ 146 w 146"/>
                    <a:gd name="T85" fmla="*/ 144 h 164"/>
                    <a:gd name="T86" fmla="*/ 144 w 146"/>
                    <a:gd name="T87" fmla="*/ 134 h 164"/>
                    <a:gd name="T88" fmla="*/ 140 w 146"/>
                    <a:gd name="T89" fmla="*/ 122 h 164"/>
                    <a:gd name="T90" fmla="*/ 140 w 146"/>
                    <a:gd name="T91" fmla="*/ 122 h 1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6" h="164">
                      <a:moveTo>
                        <a:pt x="140" y="122"/>
                      </a:moveTo>
                      <a:lnTo>
                        <a:pt x="140" y="122"/>
                      </a:lnTo>
                      <a:lnTo>
                        <a:pt x="130" y="110"/>
                      </a:lnTo>
                      <a:lnTo>
                        <a:pt x="118" y="98"/>
                      </a:lnTo>
                      <a:lnTo>
                        <a:pt x="104" y="90"/>
                      </a:lnTo>
                      <a:lnTo>
                        <a:pt x="90" y="82"/>
                      </a:lnTo>
                      <a:lnTo>
                        <a:pt x="80" y="74"/>
                      </a:lnTo>
                      <a:lnTo>
                        <a:pt x="78" y="70"/>
                      </a:lnTo>
                      <a:lnTo>
                        <a:pt x="76" y="64"/>
                      </a:lnTo>
                      <a:lnTo>
                        <a:pt x="84" y="40"/>
                      </a:lnTo>
                      <a:lnTo>
                        <a:pt x="92" y="16"/>
                      </a:lnTo>
                      <a:lnTo>
                        <a:pt x="94" y="8"/>
                      </a:lnTo>
                      <a:lnTo>
                        <a:pt x="92" y="0"/>
                      </a:lnTo>
                      <a:lnTo>
                        <a:pt x="74" y="8"/>
                      </a:lnTo>
                      <a:lnTo>
                        <a:pt x="58" y="16"/>
                      </a:lnTo>
                      <a:lnTo>
                        <a:pt x="44" y="28"/>
                      </a:lnTo>
                      <a:lnTo>
                        <a:pt x="30" y="44"/>
                      </a:lnTo>
                      <a:lnTo>
                        <a:pt x="26" y="42"/>
                      </a:lnTo>
                      <a:lnTo>
                        <a:pt x="22" y="40"/>
                      </a:lnTo>
                      <a:lnTo>
                        <a:pt x="0" y="40"/>
                      </a:lnTo>
                      <a:lnTo>
                        <a:pt x="2" y="58"/>
                      </a:lnTo>
                      <a:lnTo>
                        <a:pt x="4" y="74"/>
                      </a:lnTo>
                      <a:lnTo>
                        <a:pt x="10" y="90"/>
                      </a:lnTo>
                      <a:lnTo>
                        <a:pt x="20" y="104"/>
                      </a:lnTo>
                      <a:lnTo>
                        <a:pt x="30" y="118"/>
                      </a:lnTo>
                      <a:lnTo>
                        <a:pt x="42" y="130"/>
                      </a:lnTo>
                      <a:lnTo>
                        <a:pt x="56" y="140"/>
                      </a:lnTo>
                      <a:lnTo>
                        <a:pt x="72" y="148"/>
                      </a:lnTo>
                      <a:lnTo>
                        <a:pt x="90" y="156"/>
                      </a:lnTo>
                      <a:lnTo>
                        <a:pt x="108" y="160"/>
                      </a:lnTo>
                      <a:lnTo>
                        <a:pt x="124" y="164"/>
                      </a:lnTo>
                      <a:lnTo>
                        <a:pt x="142" y="164"/>
                      </a:lnTo>
                      <a:lnTo>
                        <a:pt x="146" y="154"/>
                      </a:lnTo>
                      <a:lnTo>
                        <a:pt x="146" y="144"/>
                      </a:lnTo>
                      <a:lnTo>
                        <a:pt x="144" y="134"/>
                      </a:lnTo>
                      <a:lnTo>
                        <a:pt x="140" y="122"/>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7" name="Freeform 240"/>
                <p:cNvSpPr>
                  <a:spLocks/>
                </p:cNvSpPr>
                <p:nvPr/>
              </p:nvSpPr>
              <p:spPr bwMode="auto">
                <a:xfrm>
                  <a:off x="3479" y="2305"/>
                  <a:ext cx="144" cy="38"/>
                </a:xfrm>
                <a:custGeom>
                  <a:avLst/>
                  <a:gdLst>
                    <a:gd name="T0" fmla="*/ 46 w 144"/>
                    <a:gd name="T1" fmla="*/ 6 h 38"/>
                    <a:gd name="T2" fmla="*/ 46 w 144"/>
                    <a:gd name="T3" fmla="*/ 6 h 38"/>
                    <a:gd name="T4" fmla="*/ 70 w 144"/>
                    <a:gd name="T5" fmla="*/ 8 h 38"/>
                    <a:gd name="T6" fmla="*/ 94 w 144"/>
                    <a:gd name="T7" fmla="*/ 10 h 38"/>
                    <a:gd name="T8" fmla="*/ 144 w 144"/>
                    <a:gd name="T9" fmla="*/ 14 h 38"/>
                    <a:gd name="T10" fmla="*/ 144 w 144"/>
                    <a:gd name="T11" fmla="*/ 14 h 38"/>
                    <a:gd name="T12" fmla="*/ 130 w 144"/>
                    <a:gd name="T13" fmla="*/ 22 h 38"/>
                    <a:gd name="T14" fmla="*/ 114 w 144"/>
                    <a:gd name="T15" fmla="*/ 28 h 38"/>
                    <a:gd name="T16" fmla="*/ 100 w 144"/>
                    <a:gd name="T17" fmla="*/ 34 h 38"/>
                    <a:gd name="T18" fmla="*/ 84 w 144"/>
                    <a:gd name="T19" fmla="*/ 36 h 38"/>
                    <a:gd name="T20" fmla="*/ 84 w 144"/>
                    <a:gd name="T21" fmla="*/ 36 h 38"/>
                    <a:gd name="T22" fmla="*/ 76 w 144"/>
                    <a:gd name="T23" fmla="*/ 32 h 38"/>
                    <a:gd name="T24" fmla="*/ 74 w 144"/>
                    <a:gd name="T25" fmla="*/ 30 h 38"/>
                    <a:gd name="T26" fmla="*/ 70 w 144"/>
                    <a:gd name="T27" fmla="*/ 32 h 38"/>
                    <a:gd name="T28" fmla="*/ 66 w 144"/>
                    <a:gd name="T29" fmla="*/ 36 h 38"/>
                    <a:gd name="T30" fmla="*/ 66 w 144"/>
                    <a:gd name="T31" fmla="*/ 36 h 38"/>
                    <a:gd name="T32" fmla="*/ 50 w 144"/>
                    <a:gd name="T33" fmla="*/ 38 h 38"/>
                    <a:gd name="T34" fmla="*/ 36 w 144"/>
                    <a:gd name="T35" fmla="*/ 36 h 38"/>
                    <a:gd name="T36" fmla="*/ 20 w 144"/>
                    <a:gd name="T37" fmla="*/ 34 h 38"/>
                    <a:gd name="T38" fmla="*/ 8 w 144"/>
                    <a:gd name="T39" fmla="*/ 28 h 38"/>
                    <a:gd name="T40" fmla="*/ 8 w 144"/>
                    <a:gd name="T41" fmla="*/ 28 h 38"/>
                    <a:gd name="T42" fmla="*/ 2 w 144"/>
                    <a:gd name="T43" fmla="*/ 24 h 38"/>
                    <a:gd name="T44" fmla="*/ 0 w 144"/>
                    <a:gd name="T45" fmla="*/ 20 h 38"/>
                    <a:gd name="T46" fmla="*/ 0 w 144"/>
                    <a:gd name="T47" fmla="*/ 18 h 38"/>
                    <a:gd name="T48" fmla="*/ 0 w 144"/>
                    <a:gd name="T49" fmla="*/ 18 h 38"/>
                    <a:gd name="T50" fmla="*/ 2 w 144"/>
                    <a:gd name="T51" fmla="*/ 12 h 38"/>
                    <a:gd name="T52" fmla="*/ 6 w 144"/>
                    <a:gd name="T53" fmla="*/ 8 h 38"/>
                    <a:gd name="T54" fmla="*/ 16 w 144"/>
                    <a:gd name="T55" fmla="*/ 0 h 38"/>
                    <a:gd name="T56" fmla="*/ 16 w 144"/>
                    <a:gd name="T57" fmla="*/ 0 h 38"/>
                    <a:gd name="T58" fmla="*/ 32 w 144"/>
                    <a:gd name="T59" fmla="*/ 4 h 38"/>
                    <a:gd name="T60" fmla="*/ 38 w 144"/>
                    <a:gd name="T61" fmla="*/ 6 h 38"/>
                    <a:gd name="T62" fmla="*/ 46 w 144"/>
                    <a:gd name="T63" fmla="*/ 6 h 38"/>
                    <a:gd name="T64" fmla="*/ 46 w 144"/>
                    <a:gd name="T65" fmla="*/ 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38">
                      <a:moveTo>
                        <a:pt x="46" y="6"/>
                      </a:moveTo>
                      <a:lnTo>
                        <a:pt x="46" y="6"/>
                      </a:lnTo>
                      <a:lnTo>
                        <a:pt x="70" y="8"/>
                      </a:lnTo>
                      <a:lnTo>
                        <a:pt x="94" y="10"/>
                      </a:lnTo>
                      <a:lnTo>
                        <a:pt x="144" y="14"/>
                      </a:lnTo>
                      <a:lnTo>
                        <a:pt x="130" y="22"/>
                      </a:lnTo>
                      <a:lnTo>
                        <a:pt x="114" y="28"/>
                      </a:lnTo>
                      <a:lnTo>
                        <a:pt x="100" y="34"/>
                      </a:lnTo>
                      <a:lnTo>
                        <a:pt x="84" y="36"/>
                      </a:lnTo>
                      <a:lnTo>
                        <a:pt x="76" y="32"/>
                      </a:lnTo>
                      <a:lnTo>
                        <a:pt x="74" y="30"/>
                      </a:lnTo>
                      <a:lnTo>
                        <a:pt x="70" y="32"/>
                      </a:lnTo>
                      <a:lnTo>
                        <a:pt x="66" y="36"/>
                      </a:lnTo>
                      <a:lnTo>
                        <a:pt x="50" y="38"/>
                      </a:lnTo>
                      <a:lnTo>
                        <a:pt x="36" y="36"/>
                      </a:lnTo>
                      <a:lnTo>
                        <a:pt x="20" y="34"/>
                      </a:lnTo>
                      <a:lnTo>
                        <a:pt x="8" y="28"/>
                      </a:lnTo>
                      <a:lnTo>
                        <a:pt x="2" y="24"/>
                      </a:lnTo>
                      <a:lnTo>
                        <a:pt x="0" y="20"/>
                      </a:lnTo>
                      <a:lnTo>
                        <a:pt x="0" y="18"/>
                      </a:lnTo>
                      <a:lnTo>
                        <a:pt x="2" y="12"/>
                      </a:lnTo>
                      <a:lnTo>
                        <a:pt x="6" y="8"/>
                      </a:lnTo>
                      <a:lnTo>
                        <a:pt x="16" y="0"/>
                      </a:lnTo>
                      <a:lnTo>
                        <a:pt x="32" y="4"/>
                      </a:lnTo>
                      <a:lnTo>
                        <a:pt x="38" y="6"/>
                      </a:lnTo>
                      <a:lnTo>
                        <a:pt x="4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8" name="Freeform 241"/>
                <p:cNvSpPr>
                  <a:spLocks/>
                </p:cNvSpPr>
                <p:nvPr/>
              </p:nvSpPr>
              <p:spPr bwMode="auto">
                <a:xfrm>
                  <a:off x="3631" y="2327"/>
                  <a:ext cx="42" cy="38"/>
                </a:xfrm>
                <a:custGeom>
                  <a:avLst/>
                  <a:gdLst>
                    <a:gd name="T0" fmla="*/ 42 w 42"/>
                    <a:gd name="T1" fmla="*/ 10 h 38"/>
                    <a:gd name="T2" fmla="*/ 42 w 42"/>
                    <a:gd name="T3" fmla="*/ 14 h 38"/>
                    <a:gd name="T4" fmla="*/ 42 w 42"/>
                    <a:gd name="T5" fmla="*/ 14 h 38"/>
                    <a:gd name="T6" fmla="*/ 28 w 42"/>
                    <a:gd name="T7" fmla="*/ 26 h 38"/>
                    <a:gd name="T8" fmla="*/ 16 w 42"/>
                    <a:gd name="T9" fmla="*/ 38 h 38"/>
                    <a:gd name="T10" fmla="*/ 16 w 42"/>
                    <a:gd name="T11" fmla="*/ 38 h 38"/>
                    <a:gd name="T12" fmla="*/ 10 w 42"/>
                    <a:gd name="T13" fmla="*/ 38 h 38"/>
                    <a:gd name="T14" fmla="*/ 6 w 42"/>
                    <a:gd name="T15" fmla="*/ 36 h 38"/>
                    <a:gd name="T16" fmla="*/ 0 w 42"/>
                    <a:gd name="T17" fmla="*/ 28 h 38"/>
                    <a:gd name="T18" fmla="*/ 0 w 42"/>
                    <a:gd name="T19" fmla="*/ 24 h 38"/>
                    <a:gd name="T20" fmla="*/ 0 w 42"/>
                    <a:gd name="T21" fmla="*/ 24 h 38"/>
                    <a:gd name="T22" fmla="*/ 14 w 42"/>
                    <a:gd name="T23" fmla="*/ 12 h 38"/>
                    <a:gd name="T24" fmla="*/ 26 w 42"/>
                    <a:gd name="T25" fmla="*/ 0 h 38"/>
                    <a:gd name="T26" fmla="*/ 26 w 42"/>
                    <a:gd name="T27" fmla="*/ 0 h 38"/>
                    <a:gd name="T28" fmla="*/ 36 w 42"/>
                    <a:gd name="T29" fmla="*/ 4 h 38"/>
                    <a:gd name="T30" fmla="*/ 40 w 42"/>
                    <a:gd name="T31" fmla="*/ 6 h 38"/>
                    <a:gd name="T32" fmla="*/ 42 w 42"/>
                    <a:gd name="T33" fmla="*/ 10 h 38"/>
                    <a:gd name="T34" fmla="*/ 42 w 42"/>
                    <a:gd name="T35" fmla="*/ 1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42" y="10"/>
                      </a:moveTo>
                      <a:lnTo>
                        <a:pt x="42" y="14"/>
                      </a:lnTo>
                      <a:lnTo>
                        <a:pt x="28" y="26"/>
                      </a:lnTo>
                      <a:lnTo>
                        <a:pt x="16" y="38"/>
                      </a:lnTo>
                      <a:lnTo>
                        <a:pt x="10" y="38"/>
                      </a:lnTo>
                      <a:lnTo>
                        <a:pt x="6" y="36"/>
                      </a:lnTo>
                      <a:lnTo>
                        <a:pt x="0" y="28"/>
                      </a:lnTo>
                      <a:lnTo>
                        <a:pt x="0" y="24"/>
                      </a:lnTo>
                      <a:lnTo>
                        <a:pt x="14" y="12"/>
                      </a:lnTo>
                      <a:lnTo>
                        <a:pt x="26" y="0"/>
                      </a:lnTo>
                      <a:lnTo>
                        <a:pt x="36" y="4"/>
                      </a:lnTo>
                      <a:lnTo>
                        <a:pt x="40" y="6"/>
                      </a:lnTo>
                      <a:lnTo>
                        <a:pt x="4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39" name="Freeform 242"/>
                <p:cNvSpPr>
                  <a:spLocks/>
                </p:cNvSpPr>
                <p:nvPr/>
              </p:nvSpPr>
              <p:spPr bwMode="auto">
                <a:xfrm>
                  <a:off x="3609" y="2377"/>
                  <a:ext cx="14" cy="14"/>
                </a:xfrm>
                <a:custGeom>
                  <a:avLst/>
                  <a:gdLst>
                    <a:gd name="T0" fmla="*/ 14 w 14"/>
                    <a:gd name="T1" fmla="*/ 6 h 14"/>
                    <a:gd name="T2" fmla="*/ 14 w 14"/>
                    <a:gd name="T3" fmla="*/ 6 h 14"/>
                    <a:gd name="T4" fmla="*/ 12 w 14"/>
                    <a:gd name="T5" fmla="*/ 12 h 14"/>
                    <a:gd name="T6" fmla="*/ 12 w 14"/>
                    <a:gd name="T7" fmla="*/ 14 h 14"/>
                    <a:gd name="T8" fmla="*/ 8 w 14"/>
                    <a:gd name="T9" fmla="*/ 14 h 14"/>
                    <a:gd name="T10" fmla="*/ 8 w 14"/>
                    <a:gd name="T11" fmla="*/ 14 h 14"/>
                    <a:gd name="T12" fmla="*/ 4 w 14"/>
                    <a:gd name="T13" fmla="*/ 12 h 14"/>
                    <a:gd name="T14" fmla="*/ 0 w 14"/>
                    <a:gd name="T15" fmla="*/ 8 h 14"/>
                    <a:gd name="T16" fmla="*/ 0 w 14"/>
                    <a:gd name="T17" fmla="*/ 8 h 14"/>
                    <a:gd name="T18" fmla="*/ 2 w 14"/>
                    <a:gd name="T19" fmla="*/ 4 h 14"/>
                    <a:gd name="T20" fmla="*/ 6 w 14"/>
                    <a:gd name="T21" fmla="*/ 0 h 14"/>
                    <a:gd name="T22" fmla="*/ 6 w 14"/>
                    <a:gd name="T23" fmla="*/ 0 h 14"/>
                    <a:gd name="T24" fmla="*/ 8 w 14"/>
                    <a:gd name="T25" fmla="*/ 0 h 14"/>
                    <a:gd name="T26" fmla="*/ 10 w 14"/>
                    <a:gd name="T27" fmla="*/ 2 h 14"/>
                    <a:gd name="T28" fmla="*/ 14 w 14"/>
                    <a:gd name="T29" fmla="*/ 6 h 14"/>
                    <a:gd name="T30" fmla="*/ 14 w 14"/>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14" y="6"/>
                      </a:moveTo>
                      <a:lnTo>
                        <a:pt x="14" y="6"/>
                      </a:lnTo>
                      <a:lnTo>
                        <a:pt x="12" y="12"/>
                      </a:lnTo>
                      <a:lnTo>
                        <a:pt x="12" y="14"/>
                      </a:lnTo>
                      <a:lnTo>
                        <a:pt x="8" y="14"/>
                      </a:lnTo>
                      <a:lnTo>
                        <a:pt x="4" y="12"/>
                      </a:lnTo>
                      <a:lnTo>
                        <a:pt x="0" y="8"/>
                      </a:lnTo>
                      <a:lnTo>
                        <a:pt x="2" y="4"/>
                      </a:lnTo>
                      <a:lnTo>
                        <a:pt x="6" y="0"/>
                      </a:lnTo>
                      <a:lnTo>
                        <a:pt x="8"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0" name="Freeform 243"/>
                <p:cNvSpPr>
                  <a:spLocks/>
                </p:cNvSpPr>
                <p:nvPr/>
              </p:nvSpPr>
              <p:spPr bwMode="auto">
                <a:xfrm>
                  <a:off x="3587" y="2379"/>
                  <a:ext cx="14" cy="12"/>
                </a:xfrm>
                <a:custGeom>
                  <a:avLst/>
                  <a:gdLst>
                    <a:gd name="T0" fmla="*/ 14 w 14"/>
                    <a:gd name="T1" fmla="*/ 6 h 12"/>
                    <a:gd name="T2" fmla="*/ 14 w 14"/>
                    <a:gd name="T3" fmla="*/ 6 h 12"/>
                    <a:gd name="T4" fmla="*/ 12 w 14"/>
                    <a:gd name="T5" fmla="*/ 10 h 12"/>
                    <a:gd name="T6" fmla="*/ 12 w 14"/>
                    <a:gd name="T7" fmla="*/ 10 h 12"/>
                    <a:gd name="T8" fmla="*/ 10 w 14"/>
                    <a:gd name="T9" fmla="*/ 12 h 12"/>
                    <a:gd name="T10" fmla="*/ 10 w 14"/>
                    <a:gd name="T11" fmla="*/ 12 h 12"/>
                    <a:gd name="T12" fmla="*/ 6 w 14"/>
                    <a:gd name="T13" fmla="*/ 12 h 12"/>
                    <a:gd name="T14" fmla="*/ 4 w 14"/>
                    <a:gd name="T15" fmla="*/ 12 h 12"/>
                    <a:gd name="T16" fmla="*/ 0 w 14"/>
                    <a:gd name="T17" fmla="*/ 6 h 12"/>
                    <a:gd name="T18" fmla="*/ 0 w 14"/>
                    <a:gd name="T19" fmla="*/ 6 h 12"/>
                    <a:gd name="T20" fmla="*/ 0 w 14"/>
                    <a:gd name="T21" fmla="*/ 2 h 12"/>
                    <a:gd name="T22" fmla="*/ 2 w 14"/>
                    <a:gd name="T23" fmla="*/ 0 h 12"/>
                    <a:gd name="T24" fmla="*/ 4 w 14"/>
                    <a:gd name="T25" fmla="*/ 0 h 12"/>
                    <a:gd name="T26" fmla="*/ 4 w 14"/>
                    <a:gd name="T27" fmla="*/ 0 h 12"/>
                    <a:gd name="T28" fmla="*/ 10 w 14"/>
                    <a:gd name="T29" fmla="*/ 0 h 12"/>
                    <a:gd name="T30" fmla="*/ 14 w 14"/>
                    <a:gd name="T31" fmla="*/ 6 h 12"/>
                    <a:gd name="T32" fmla="*/ 14 w 14"/>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2">
                      <a:moveTo>
                        <a:pt x="14" y="6"/>
                      </a:moveTo>
                      <a:lnTo>
                        <a:pt x="14" y="6"/>
                      </a:lnTo>
                      <a:lnTo>
                        <a:pt x="12" y="10"/>
                      </a:lnTo>
                      <a:lnTo>
                        <a:pt x="10" y="12"/>
                      </a:lnTo>
                      <a:lnTo>
                        <a:pt x="6" y="12"/>
                      </a:lnTo>
                      <a:lnTo>
                        <a:pt x="4" y="12"/>
                      </a:lnTo>
                      <a:lnTo>
                        <a:pt x="0" y="6"/>
                      </a:lnTo>
                      <a:lnTo>
                        <a:pt x="0" y="2"/>
                      </a:lnTo>
                      <a:lnTo>
                        <a:pt x="2" y="0"/>
                      </a:lnTo>
                      <a:lnTo>
                        <a:pt x="4" y="0"/>
                      </a:lnTo>
                      <a:lnTo>
                        <a:pt x="10" y="0"/>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1" name="Freeform 244"/>
                <p:cNvSpPr>
                  <a:spLocks/>
                </p:cNvSpPr>
                <p:nvPr/>
              </p:nvSpPr>
              <p:spPr bwMode="auto">
                <a:xfrm>
                  <a:off x="3377" y="2435"/>
                  <a:ext cx="38" cy="56"/>
                </a:xfrm>
                <a:custGeom>
                  <a:avLst/>
                  <a:gdLst>
                    <a:gd name="T0" fmla="*/ 36 w 38"/>
                    <a:gd name="T1" fmla="*/ 28 h 56"/>
                    <a:gd name="T2" fmla="*/ 34 w 38"/>
                    <a:gd name="T3" fmla="*/ 26 h 56"/>
                    <a:gd name="T4" fmla="*/ 34 w 38"/>
                    <a:gd name="T5" fmla="*/ 26 h 56"/>
                    <a:gd name="T6" fmla="*/ 28 w 38"/>
                    <a:gd name="T7" fmla="*/ 12 h 56"/>
                    <a:gd name="T8" fmla="*/ 24 w 38"/>
                    <a:gd name="T9" fmla="*/ 4 h 56"/>
                    <a:gd name="T10" fmla="*/ 18 w 38"/>
                    <a:gd name="T11" fmla="*/ 0 h 56"/>
                    <a:gd name="T12" fmla="*/ 18 w 38"/>
                    <a:gd name="T13" fmla="*/ 0 h 56"/>
                    <a:gd name="T14" fmla="*/ 12 w 38"/>
                    <a:gd name="T15" fmla="*/ 2 h 56"/>
                    <a:gd name="T16" fmla="*/ 6 w 38"/>
                    <a:gd name="T17" fmla="*/ 8 h 56"/>
                    <a:gd name="T18" fmla="*/ 6 w 38"/>
                    <a:gd name="T19" fmla="*/ 8 h 56"/>
                    <a:gd name="T20" fmla="*/ 2 w 38"/>
                    <a:gd name="T21" fmla="*/ 20 h 56"/>
                    <a:gd name="T22" fmla="*/ 0 w 38"/>
                    <a:gd name="T23" fmla="*/ 32 h 56"/>
                    <a:gd name="T24" fmla="*/ 2 w 38"/>
                    <a:gd name="T25" fmla="*/ 44 h 56"/>
                    <a:gd name="T26" fmla="*/ 6 w 38"/>
                    <a:gd name="T27" fmla="*/ 56 h 56"/>
                    <a:gd name="T28" fmla="*/ 6 w 38"/>
                    <a:gd name="T29" fmla="*/ 56 h 56"/>
                    <a:gd name="T30" fmla="*/ 22 w 38"/>
                    <a:gd name="T31" fmla="*/ 54 h 56"/>
                    <a:gd name="T32" fmla="*/ 38 w 38"/>
                    <a:gd name="T33" fmla="*/ 48 h 56"/>
                    <a:gd name="T34" fmla="*/ 38 w 38"/>
                    <a:gd name="T35" fmla="*/ 48 h 56"/>
                    <a:gd name="T36" fmla="*/ 36 w 38"/>
                    <a:gd name="T37" fmla="*/ 28 h 56"/>
                    <a:gd name="T38" fmla="*/ 36 w 38"/>
                    <a:gd name="T39" fmla="*/ 28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 h="56">
                      <a:moveTo>
                        <a:pt x="36" y="28"/>
                      </a:moveTo>
                      <a:lnTo>
                        <a:pt x="34" y="26"/>
                      </a:lnTo>
                      <a:lnTo>
                        <a:pt x="28" y="12"/>
                      </a:lnTo>
                      <a:lnTo>
                        <a:pt x="24" y="4"/>
                      </a:lnTo>
                      <a:lnTo>
                        <a:pt x="18" y="0"/>
                      </a:lnTo>
                      <a:lnTo>
                        <a:pt x="12" y="2"/>
                      </a:lnTo>
                      <a:lnTo>
                        <a:pt x="6" y="8"/>
                      </a:lnTo>
                      <a:lnTo>
                        <a:pt x="2" y="20"/>
                      </a:lnTo>
                      <a:lnTo>
                        <a:pt x="0" y="32"/>
                      </a:lnTo>
                      <a:lnTo>
                        <a:pt x="2" y="44"/>
                      </a:lnTo>
                      <a:lnTo>
                        <a:pt x="6" y="56"/>
                      </a:lnTo>
                      <a:lnTo>
                        <a:pt x="22" y="54"/>
                      </a:lnTo>
                      <a:lnTo>
                        <a:pt x="38" y="48"/>
                      </a:lnTo>
                      <a:lnTo>
                        <a:pt x="36"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2" name="Freeform 245"/>
                <p:cNvSpPr>
                  <a:spLocks/>
                </p:cNvSpPr>
                <p:nvPr/>
              </p:nvSpPr>
              <p:spPr bwMode="auto">
                <a:xfrm>
                  <a:off x="3351" y="2483"/>
                  <a:ext cx="172" cy="148"/>
                </a:xfrm>
                <a:custGeom>
                  <a:avLst/>
                  <a:gdLst>
                    <a:gd name="T0" fmla="*/ 144 w 172"/>
                    <a:gd name="T1" fmla="*/ 132 h 148"/>
                    <a:gd name="T2" fmla="*/ 132 w 172"/>
                    <a:gd name="T3" fmla="*/ 134 h 148"/>
                    <a:gd name="T4" fmla="*/ 112 w 172"/>
                    <a:gd name="T5" fmla="*/ 126 h 148"/>
                    <a:gd name="T6" fmla="*/ 102 w 172"/>
                    <a:gd name="T7" fmla="*/ 118 h 148"/>
                    <a:gd name="T8" fmla="*/ 88 w 172"/>
                    <a:gd name="T9" fmla="*/ 92 h 148"/>
                    <a:gd name="T10" fmla="*/ 90 w 172"/>
                    <a:gd name="T11" fmla="*/ 84 h 148"/>
                    <a:gd name="T12" fmla="*/ 92 w 172"/>
                    <a:gd name="T13" fmla="*/ 80 h 148"/>
                    <a:gd name="T14" fmla="*/ 100 w 172"/>
                    <a:gd name="T15" fmla="*/ 78 h 148"/>
                    <a:gd name="T16" fmla="*/ 110 w 172"/>
                    <a:gd name="T17" fmla="*/ 70 h 148"/>
                    <a:gd name="T18" fmla="*/ 120 w 172"/>
                    <a:gd name="T19" fmla="*/ 50 h 148"/>
                    <a:gd name="T20" fmla="*/ 120 w 172"/>
                    <a:gd name="T21" fmla="*/ 38 h 148"/>
                    <a:gd name="T22" fmla="*/ 114 w 172"/>
                    <a:gd name="T23" fmla="*/ 30 h 148"/>
                    <a:gd name="T24" fmla="*/ 104 w 172"/>
                    <a:gd name="T25" fmla="*/ 24 h 148"/>
                    <a:gd name="T26" fmla="*/ 94 w 172"/>
                    <a:gd name="T27" fmla="*/ 22 h 148"/>
                    <a:gd name="T28" fmla="*/ 84 w 172"/>
                    <a:gd name="T29" fmla="*/ 28 h 148"/>
                    <a:gd name="T30" fmla="*/ 74 w 172"/>
                    <a:gd name="T31" fmla="*/ 36 h 148"/>
                    <a:gd name="T32" fmla="*/ 70 w 172"/>
                    <a:gd name="T33" fmla="*/ 50 h 148"/>
                    <a:gd name="T34" fmla="*/ 74 w 172"/>
                    <a:gd name="T35" fmla="*/ 50 h 148"/>
                    <a:gd name="T36" fmla="*/ 86 w 172"/>
                    <a:gd name="T37" fmla="*/ 44 h 148"/>
                    <a:gd name="T38" fmla="*/ 90 w 172"/>
                    <a:gd name="T39" fmla="*/ 42 h 148"/>
                    <a:gd name="T40" fmla="*/ 98 w 172"/>
                    <a:gd name="T41" fmla="*/ 48 h 148"/>
                    <a:gd name="T42" fmla="*/ 98 w 172"/>
                    <a:gd name="T43" fmla="*/ 52 h 148"/>
                    <a:gd name="T44" fmla="*/ 92 w 172"/>
                    <a:gd name="T45" fmla="*/ 60 h 148"/>
                    <a:gd name="T46" fmla="*/ 78 w 172"/>
                    <a:gd name="T47" fmla="*/ 66 h 148"/>
                    <a:gd name="T48" fmla="*/ 66 w 172"/>
                    <a:gd name="T49" fmla="*/ 62 h 148"/>
                    <a:gd name="T50" fmla="*/ 56 w 172"/>
                    <a:gd name="T51" fmla="*/ 54 h 148"/>
                    <a:gd name="T52" fmla="*/ 56 w 172"/>
                    <a:gd name="T53" fmla="*/ 46 h 148"/>
                    <a:gd name="T54" fmla="*/ 60 w 172"/>
                    <a:gd name="T55" fmla="*/ 28 h 148"/>
                    <a:gd name="T56" fmla="*/ 66 w 172"/>
                    <a:gd name="T57" fmla="*/ 20 h 148"/>
                    <a:gd name="T58" fmla="*/ 64 w 172"/>
                    <a:gd name="T59" fmla="*/ 0 h 148"/>
                    <a:gd name="T60" fmla="*/ 32 w 172"/>
                    <a:gd name="T61" fmla="*/ 8 h 148"/>
                    <a:gd name="T62" fmla="*/ 42 w 172"/>
                    <a:gd name="T63" fmla="*/ 30 h 148"/>
                    <a:gd name="T64" fmla="*/ 42 w 172"/>
                    <a:gd name="T65" fmla="*/ 34 h 148"/>
                    <a:gd name="T66" fmla="*/ 40 w 172"/>
                    <a:gd name="T67" fmla="*/ 38 h 148"/>
                    <a:gd name="T68" fmla="*/ 28 w 172"/>
                    <a:gd name="T69" fmla="*/ 40 h 148"/>
                    <a:gd name="T70" fmla="*/ 22 w 172"/>
                    <a:gd name="T71" fmla="*/ 42 h 148"/>
                    <a:gd name="T72" fmla="*/ 8 w 172"/>
                    <a:gd name="T73" fmla="*/ 54 h 148"/>
                    <a:gd name="T74" fmla="*/ 0 w 172"/>
                    <a:gd name="T75" fmla="*/ 70 h 148"/>
                    <a:gd name="T76" fmla="*/ 0 w 172"/>
                    <a:gd name="T77" fmla="*/ 80 h 148"/>
                    <a:gd name="T78" fmla="*/ 6 w 172"/>
                    <a:gd name="T79" fmla="*/ 96 h 148"/>
                    <a:gd name="T80" fmla="*/ 12 w 172"/>
                    <a:gd name="T81" fmla="*/ 104 h 148"/>
                    <a:gd name="T82" fmla="*/ 30 w 172"/>
                    <a:gd name="T83" fmla="*/ 108 h 148"/>
                    <a:gd name="T84" fmla="*/ 38 w 172"/>
                    <a:gd name="T85" fmla="*/ 108 h 148"/>
                    <a:gd name="T86" fmla="*/ 62 w 172"/>
                    <a:gd name="T87" fmla="*/ 102 h 148"/>
                    <a:gd name="T88" fmla="*/ 68 w 172"/>
                    <a:gd name="T89" fmla="*/ 104 h 148"/>
                    <a:gd name="T90" fmla="*/ 72 w 172"/>
                    <a:gd name="T91" fmla="*/ 108 h 148"/>
                    <a:gd name="T92" fmla="*/ 82 w 172"/>
                    <a:gd name="T93" fmla="*/ 126 h 148"/>
                    <a:gd name="T94" fmla="*/ 94 w 172"/>
                    <a:gd name="T95" fmla="*/ 136 h 148"/>
                    <a:gd name="T96" fmla="*/ 122 w 172"/>
                    <a:gd name="T97" fmla="*/ 148 h 148"/>
                    <a:gd name="T98" fmla="*/ 138 w 172"/>
                    <a:gd name="T99" fmla="*/ 148 h 148"/>
                    <a:gd name="T100" fmla="*/ 156 w 172"/>
                    <a:gd name="T101" fmla="*/ 138 h 148"/>
                    <a:gd name="T102" fmla="*/ 172 w 172"/>
                    <a:gd name="T103" fmla="*/ 120 h 148"/>
                    <a:gd name="T104" fmla="*/ 166 w 172"/>
                    <a:gd name="T105" fmla="*/ 116 h 148"/>
                    <a:gd name="T106" fmla="*/ 160 w 172"/>
                    <a:gd name="T107" fmla="*/ 112 h 148"/>
                    <a:gd name="T108" fmla="*/ 150 w 172"/>
                    <a:gd name="T109" fmla="*/ 128 h 148"/>
                    <a:gd name="T110" fmla="*/ 144 w 172"/>
                    <a:gd name="T111" fmla="*/ 132 h 1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2" h="148">
                      <a:moveTo>
                        <a:pt x="144" y="132"/>
                      </a:moveTo>
                      <a:lnTo>
                        <a:pt x="144" y="132"/>
                      </a:lnTo>
                      <a:lnTo>
                        <a:pt x="138" y="132"/>
                      </a:lnTo>
                      <a:lnTo>
                        <a:pt x="132" y="134"/>
                      </a:lnTo>
                      <a:lnTo>
                        <a:pt x="122" y="130"/>
                      </a:lnTo>
                      <a:lnTo>
                        <a:pt x="112" y="126"/>
                      </a:lnTo>
                      <a:lnTo>
                        <a:pt x="102" y="118"/>
                      </a:lnTo>
                      <a:lnTo>
                        <a:pt x="92" y="102"/>
                      </a:lnTo>
                      <a:lnTo>
                        <a:pt x="88" y="92"/>
                      </a:lnTo>
                      <a:lnTo>
                        <a:pt x="88" y="88"/>
                      </a:lnTo>
                      <a:lnTo>
                        <a:pt x="90" y="84"/>
                      </a:lnTo>
                      <a:lnTo>
                        <a:pt x="92" y="80"/>
                      </a:lnTo>
                      <a:lnTo>
                        <a:pt x="94" y="80"/>
                      </a:lnTo>
                      <a:lnTo>
                        <a:pt x="100" y="78"/>
                      </a:lnTo>
                      <a:lnTo>
                        <a:pt x="110" y="70"/>
                      </a:lnTo>
                      <a:lnTo>
                        <a:pt x="116" y="62"/>
                      </a:lnTo>
                      <a:lnTo>
                        <a:pt x="120" y="50"/>
                      </a:lnTo>
                      <a:lnTo>
                        <a:pt x="120" y="38"/>
                      </a:lnTo>
                      <a:lnTo>
                        <a:pt x="118" y="34"/>
                      </a:lnTo>
                      <a:lnTo>
                        <a:pt x="114" y="30"/>
                      </a:lnTo>
                      <a:lnTo>
                        <a:pt x="104" y="24"/>
                      </a:lnTo>
                      <a:lnTo>
                        <a:pt x="98" y="22"/>
                      </a:lnTo>
                      <a:lnTo>
                        <a:pt x="94" y="22"/>
                      </a:lnTo>
                      <a:lnTo>
                        <a:pt x="84" y="28"/>
                      </a:lnTo>
                      <a:lnTo>
                        <a:pt x="78" y="32"/>
                      </a:lnTo>
                      <a:lnTo>
                        <a:pt x="74" y="36"/>
                      </a:lnTo>
                      <a:lnTo>
                        <a:pt x="72" y="42"/>
                      </a:lnTo>
                      <a:lnTo>
                        <a:pt x="70" y="50"/>
                      </a:lnTo>
                      <a:lnTo>
                        <a:pt x="74" y="50"/>
                      </a:lnTo>
                      <a:lnTo>
                        <a:pt x="78" y="50"/>
                      </a:lnTo>
                      <a:lnTo>
                        <a:pt x="86" y="44"/>
                      </a:lnTo>
                      <a:lnTo>
                        <a:pt x="90" y="42"/>
                      </a:lnTo>
                      <a:lnTo>
                        <a:pt x="92" y="44"/>
                      </a:lnTo>
                      <a:lnTo>
                        <a:pt x="98" y="48"/>
                      </a:lnTo>
                      <a:lnTo>
                        <a:pt x="98" y="52"/>
                      </a:lnTo>
                      <a:lnTo>
                        <a:pt x="96" y="54"/>
                      </a:lnTo>
                      <a:lnTo>
                        <a:pt x="92" y="60"/>
                      </a:lnTo>
                      <a:lnTo>
                        <a:pt x="78" y="66"/>
                      </a:lnTo>
                      <a:lnTo>
                        <a:pt x="72" y="64"/>
                      </a:lnTo>
                      <a:lnTo>
                        <a:pt x="66" y="62"/>
                      </a:lnTo>
                      <a:lnTo>
                        <a:pt x="60" y="58"/>
                      </a:lnTo>
                      <a:lnTo>
                        <a:pt x="56" y="54"/>
                      </a:lnTo>
                      <a:lnTo>
                        <a:pt x="56" y="46"/>
                      </a:lnTo>
                      <a:lnTo>
                        <a:pt x="56" y="36"/>
                      </a:lnTo>
                      <a:lnTo>
                        <a:pt x="60" y="28"/>
                      </a:lnTo>
                      <a:lnTo>
                        <a:pt x="66" y="20"/>
                      </a:lnTo>
                      <a:lnTo>
                        <a:pt x="64" y="0"/>
                      </a:lnTo>
                      <a:lnTo>
                        <a:pt x="48" y="6"/>
                      </a:lnTo>
                      <a:lnTo>
                        <a:pt x="32" y="8"/>
                      </a:lnTo>
                      <a:lnTo>
                        <a:pt x="42" y="30"/>
                      </a:lnTo>
                      <a:lnTo>
                        <a:pt x="42" y="34"/>
                      </a:lnTo>
                      <a:lnTo>
                        <a:pt x="42" y="38"/>
                      </a:lnTo>
                      <a:lnTo>
                        <a:pt x="40" y="38"/>
                      </a:lnTo>
                      <a:lnTo>
                        <a:pt x="36" y="40"/>
                      </a:lnTo>
                      <a:lnTo>
                        <a:pt x="28" y="40"/>
                      </a:lnTo>
                      <a:lnTo>
                        <a:pt x="22" y="42"/>
                      </a:lnTo>
                      <a:lnTo>
                        <a:pt x="14" y="46"/>
                      </a:lnTo>
                      <a:lnTo>
                        <a:pt x="8" y="54"/>
                      </a:lnTo>
                      <a:lnTo>
                        <a:pt x="4" y="62"/>
                      </a:lnTo>
                      <a:lnTo>
                        <a:pt x="0" y="70"/>
                      </a:lnTo>
                      <a:lnTo>
                        <a:pt x="0" y="80"/>
                      </a:lnTo>
                      <a:lnTo>
                        <a:pt x="2" y="88"/>
                      </a:lnTo>
                      <a:lnTo>
                        <a:pt x="6" y="96"/>
                      </a:lnTo>
                      <a:lnTo>
                        <a:pt x="12" y="104"/>
                      </a:lnTo>
                      <a:lnTo>
                        <a:pt x="20" y="108"/>
                      </a:lnTo>
                      <a:lnTo>
                        <a:pt x="30" y="108"/>
                      </a:lnTo>
                      <a:lnTo>
                        <a:pt x="38" y="108"/>
                      </a:lnTo>
                      <a:lnTo>
                        <a:pt x="46" y="106"/>
                      </a:lnTo>
                      <a:lnTo>
                        <a:pt x="62" y="102"/>
                      </a:lnTo>
                      <a:lnTo>
                        <a:pt x="68" y="104"/>
                      </a:lnTo>
                      <a:lnTo>
                        <a:pt x="72" y="108"/>
                      </a:lnTo>
                      <a:lnTo>
                        <a:pt x="76" y="116"/>
                      </a:lnTo>
                      <a:lnTo>
                        <a:pt x="82" y="126"/>
                      </a:lnTo>
                      <a:lnTo>
                        <a:pt x="94" y="136"/>
                      </a:lnTo>
                      <a:lnTo>
                        <a:pt x="108" y="144"/>
                      </a:lnTo>
                      <a:lnTo>
                        <a:pt x="122" y="148"/>
                      </a:lnTo>
                      <a:lnTo>
                        <a:pt x="138" y="148"/>
                      </a:lnTo>
                      <a:lnTo>
                        <a:pt x="148" y="144"/>
                      </a:lnTo>
                      <a:lnTo>
                        <a:pt x="156" y="138"/>
                      </a:lnTo>
                      <a:lnTo>
                        <a:pt x="170" y="126"/>
                      </a:lnTo>
                      <a:lnTo>
                        <a:pt x="172" y="120"/>
                      </a:lnTo>
                      <a:lnTo>
                        <a:pt x="166" y="116"/>
                      </a:lnTo>
                      <a:lnTo>
                        <a:pt x="160" y="112"/>
                      </a:lnTo>
                      <a:lnTo>
                        <a:pt x="154" y="122"/>
                      </a:lnTo>
                      <a:lnTo>
                        <a:pt x="150" y="128"/>
                      </a:lnTo>
                      <a:lnTo>
                        <a:pt x="144" y="13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7443" name="Picture 2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21" y="247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4" name="Picture 24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 y="2481"/>
                  <a:ext cx="1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5" name="Freeform 248"/>
                <p:cNvSpPr>
                  <a:spLocks/>
                </p:cNvSpPr>
                <p:nvPr/>
              </p:nvSpPr>
              <p:spPr bwMode="auto">
                <a:xfrm>
                  <a:off x="3569" y="2527"/>
                  <a:ext cx="78" cy="30"/>
                </a:xfrm>
                <a:custGeom>
                  <a:avLst/>
                  <a:gdLst>
                    <a:gd name="T0" fmla="*/ 74 w 78"/>
                    <a:gd name="T1" fmla="*/ 6 h 30"/>
                    <a:gd name="T2" fmla="*/ 74 w 78"/>
                    <a:gd name="T3" fmla="*/ 6 h 30"/>
                    <a:gd name="T4" fmla="*/ 78 w 78"/>
                    <a:gd name="T5" fmla="*/ 10 h 30"/>
                    <a:gd name="T6" fmla="*/ 78 w 78"/>
                    <a:gd name="T7" fmla="*/ 16 h 30"/>
                    <a:gd name="T8" fmla="*/ 78 w 78"/>
                    <a:gd name="T9" fmla="*/ 28 h 30"/>
                    <a:gd name="T10" fmla="*/ 78 w 78"/>
                    <a:gd name="T11" fmla="*/ 28 h 30"/>
                    <a:gd name="T12" fmla="*/ 74 w 78"/>
                    <a:gd name="T13" fmla="*/ 30 h 30"/>
                    <a:gd name="T14" fmla="*/ 72 w 78"/>
                    <a:gd name="T15" fmla="*/ 30 h 30"/>
                    <a:gd name="T16" fmla="*/ 64 w 78"/>
                    <a:gd name="T17" fmla="*/ 30 h 30"/>
                    <a:gd name="T18" fmla="*/ 64 w 78"/>
                    <a:gd name="T19" fmla="*/ 30 h 30"/>
                    <a:gd name="T20" fmla="*/ 32 w 78"/>
                    <a:gd name="T21" fmla="*/ 28 h 30"/>
                    <a:gd name="T22" fmla="*/ 18 w 78"/>
                    <a:gd name="T23" fmla="*/ 28 h 30"/>
                    <a:gd name="T24" fmla="*/ 2 w 78"/>
                    <a:gd name="T25" fmla="*/ 24 h 30"/>
                    <a:gd name="T26" fmla="*/ 2 w 78"/>
                    <a:gd name="T27" fmla="*/ 24 h 30"/>
                    <a:gd name="T28" fmla="*/ 0 w 78"/>
                    <a:gd name="T29" fmla="*/ 14 h 30"/>
                    <a:gd name="T30" fmla="*/ 0 w 78"/>
                    <a:gd name="T31" fmla="*/ 10 h 30"/>
                    <a:gd name="T32" fmla="*/ 2 w 78"/>
                    <a:gd name="T33" fmla="*/ 6 h 30"/>
                    <a:gd name="T34" fmla="*/ 2 w 78"/>
                    <a:gd name="T35" fmla="*/ 6 h 30"/>
                    <a:gd name="T36" fmla="*/ 6 w 78"/>
                    <a:gd name="T37" fmla="*/ 2 h 30"/>
                    <a:gd name="T38" fmla="*/ 8 w 78"/>
                    <a:gd name="T39" fmla="*/ 0 h 30"/>
                    <a:gd name="T40" fmla="*/ 16 w 78"/>
                    <a:gd name="T41" fmla="*/ 0 h 30"/>
                    <a:gd name="T42" fmla="*/ 22 w 78"/>
                    <a:gd name="T43" fmla="*/ 0 h 30"/>
                    <a:gd name="T44" fmla="*/ 30 w 78"/>
                    <a:gd name="T45" fmla="*/ 0 h 30"/>
                    <a:gd name="T46" fmla="*/ 30 w 78"/>
                    <a:gd name="T47" fmla="*/ 0 h 30"/>
                    <a:gd name="T48" fmla="*/ 52 w 78"/>
                    <a:gd name="T49" fmla="*/ 2 h 30"/>
                    <a:gd name="T50" fmla="*/ 64 w 78"/>
                    <a:gd name="T51" fmla="*/ 2 h 30"/>
                    <a:gd name="T52" fmla="*/ 74 w 78"/>
                    <a:gd name="T53" fmla="*/ 6 h 30"/>
                    <a:gd name="T54" fmla="*/ 74 w 78"/>
                    <a:gd name="T55" fmla="*/ 6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30">
                      <a:moveTo>
                        <a:pt x="74" y="6"/>
                      </a:moveTo>
                      <a:lnTo>
                        <a:pt x="74" y="6"/>
                      </a:lnTo>
                      <a:lnTo>
                        <a:pt x="78" y="10"/>
                      </a:lnTo>
                      <a:lnTo>
                        <a:pt x="78" y="16"/>
                      </a:lnTo>
                      <a:lnTo>
                        <a:pt x="78" y="28"/>
                      </a:lnTo>
                      <a:lnTo>
                        <a:pt x="74" y="30"/>
                      </a:lnTo>
                      <a:lnTo>
                        <a:pt x="72" y="30"/>
                      </a:lnTo>
                      <a:lnTo>
                        <a:pt x="64" y="30"/>
                      </a:lnTo>
                      <a:lnTo>
                        <a:pt x="32" y="28"/>
                      </a:lnTo>
                      <a:lnTo>
                        <a:pt x="18" y="28"/>
                      </a:lnTo>
                      <a:lnTo>
                        <a:pt x="2" y="24"/>
                      </a:lnTo>
                      <a:lnTo>
                        <a:pt x="0" y="14"/>
                      </a:lnTo>
                      <a:lnTo>
                        <a:pt x="0" y="10"/>
                      </a:lnTo>
                      <a:lnTo>
                        <a:pt x="2" y="6"/>
                      </a:lnTo>
                      <a:lnTo>
                        <a:pt x="6" y="2"/>
                      </a:lnTo>
                      <a:lnTo>
                        <a:pt x="8" y="0"/>
                      </a:lnTo>
                      <a:lnTo>
                        <a:pt x="16" y="0"/>
                      </a:lnTo>
                      <a:lnTo>
                        <a:pt x="22" y="0"/>
                      </a:lnTo>
                      <a:lnTo>
                        <a:pt x="30" y="0"/>
                      </a:lnTo>
                      <a:lnTo>
                        <a:pt x="52" y="2"/>
                      </a:lnTo>
                      <a:lnTo>
                        <a:pt x="64" y="2"/>
                      </a:lnTo>
                      <a:lnTo>
                        <a:pt x="74"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6" name="Freeform 249"/>
                <p:cNvSpPr>
                  <a:spLocks/>
                </p:cNvSpPr>
                <p:nvPr/>
              </p:nvSpPr>
              <p:spPr bwMode="auto">
                <a:xfrm>
                  <a:off x="3573" y="2531"/>
                  <a:ext cx="14" cy="14"/>
                </a:xfrm>
                <a:custGeom>
                  <a:avLst/>
                  <a:gdLst>
                    <a:gd name="T0" fmla="*/ 14 w 14"/>
                    <a:gd name="T1" fmla="*/ 8 h 14"/>
                    <a:gd name="T2" fmla="*/ 14 w 14"/>
                    <a:gd name="T3" fmla="*/ 8 h 14"/>
                    <a:gd name="T4" fmla="*/ 14 w 14"/>
                    <a:gd name="T5" fmla="*/ 10 h 14"/>
                    <a:gd name="T6" fmla="*/ 14 w 14"/>
                    <a:gd name="T7" fmla="*/ 12 h 14"/>
                    <a:gd name="T8" fmla="*/ 14 w 14"/>
                    <a:gd name="T9" fmla="*/ 12 h 14"/>
                    <a:gd name="T10" fmla="*/ 12 w 14"/>
                    <a:gd name="T11" fmla="*/ 14 h 14"/>
                    <a:gd name="T12" fmla="*/ 8 w 14"/>
                    <a:gd name="T13" fmla="*/ 14 h 14"/>
                    <a:gd name="T14" fmla="*/ 4 w 14"/>
                    <a:gd name="T15" fmla="*/ 14 h 14"/>
                    <a:gd name="T16" fmla="*/ 4 w 14"/>
                    <a:gd name="T17" fmla="*/ 14 h 14"/>
                    <a:gd name="T18" fmla="*/ 0 w 14"/>
                    <a:gd name="T19" fmla="*/ 8 h 14"/>
                    <a:gd name="T20" fmla="*/ 0 w 14"/>
                    <a:gd name="T21" fmla="*/ 6 h 14"/>
                    <a:gd name="T22" fmla="*/ 2 w 14"/>
                    <a:gd name="T23" fmla="*/ 4 h 14"/>
                    <a:gd name="T24" fmla="*/ 2 w 14"/>
                    <a:gd name="T25" fmla="*/ 4 h 14"/>
                    <a:gd name="T26" fmla="*/ 4 w 14"/>
                    <a:gd name="T27" fmla="*/ 2 h 14"/>
                    <a:gd name="T28" fmla="*/ 8 w 14"/>
                    <a:gd name="T29" fmla="*/ 0 h 14"/>
                    <a:gd name="T30" fmla="*/ 10 w 14"/>
                    <a:gd name="T31" fmla="*/ 2 h 14"/>
                    <a:gd name="T32" fmla="*/ 10 w 14"/>
                    <a:gd name="T33" fmla="*/ 2 h 14"/>
                    <a:gd name="T34" fmla="*/ 14 w 14"/>
                    <a:gd name="T35" fmla="*/ 8 h 14"/>
                    <a:gd name="T36" fmla="*/ 14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4" y="8"/>
                      </a:moveTo>
                      <a:lnTo>
                        <a:pt x="14" y="8"/>
                      </a:lnTo>
                      <a:lnTo>
                        <a:pt x="14" y="10"/>
                      </a:lnTo>
                      <a:lnTo>
                        <a:pt x="14" y="12"/>
                      </a:lnTo>
                      <a:lnTo>
                        <a:pt x="12" y="14"/>
                      </a:lnTo>
                      <a:lnTo>
                        <a:pt x="8" y="14"/>
                      </a:lnTo>
                      <a:lnTo>
                        <a:pt x="4" y="14"/>
                      </a:lnTo>
                      <a:lnTo>
                        <a:pt x="0" y="8"/>
                      </a:lnTo>
                      <a:lnTo>
                        <a:pt x="0" y="6"/>
                      </a:lnTo>
                      <a:lnTo>
                        <a:pt x="2" y="4"/>
                      </a:lnTo>
                      <a:lnTo>
                        <a:pt x="4" y="2"/>
                      </a:lnTo>
                      <a:lnTo>
                        <a:pt x="8" y="0"/>
                      </a:lnTo>
                      <a:lnTo>
                        <a:pt x="10" y="2"/>
                      </a:lnTo>
                      <a:lnTo>
                        <a:pt x="1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7" name="Freeform 250"/>
                <p:cNvSpPr>
                  <a:spLocks/>
                </p:cNvSpPr>
                <p:nvPr/>
              </p:nvSpPr>
              <p:spPr bwMode="auto">
                <a:xfrm>
                  <a:off x="3621" y="2537"/>
                  <a:ext cx="14" cy="14"/>
                </a:xfrm>
                <a:custGeom>
                  <a:avLst/>
                  <a:gdLst>
                    <a:gd name="T0" fmla="*/ 14 w 14"/>
                    <a:gd name="T1" fmla="*/ 6 h 14"/>
                    <a:gd name="T2" fmla="*/ 14 w 14"/>
                    <a:gd name="T3" fmla="*/ 6 h 14"/>
                    <a:gd name="T4" fmla="*/ 12 w 14"/>
                    <a:gd name="T5" fmla="*/ 10 h 14"/>
                    <a:gd name="T6" fmla="*/ 10 w 14"/>
                    <a:gd name="T7" fmla="*/ 14 h 14"/>
                    <a:gd name="T8" fmla="*/ 10 w 14"/>
                    <a:gd name="T9" fmla="*/ 14 h 14"/>
                    <a:gd name="T10" fmla="*/ 6 w 14"/>
                    <a:gd name="T11" fmla="*/ 14 h 14"/>
                    <a:gd name="T12" fmla="*/ 4 w 14"/>
                    <a:gd name="T13" fmla="*/ 12 h 14"/>
                    <a:gd name="T14" fmla="*/ 4 w 14"/>
                    <a:gd name="T15" fmla="*/ 12 h 14"/>
                    <a:gd name="T16" fmla="*/ 0 w 14"/>
                    <a:gd name="T17" fmla="*/ 8 h 14"/>
                    <a:gd name="T18" fmla="*/ 0 w 14"/>
                    <a:gd name="T19" fmla="*/ 4 h 14"/>
                    <a:gd name="T20" fmla="*/ 0 w 14"/>
                    <a:gd name="T21" fmla="*/ 4 h 14"/>
                    <a:gd name="T22" fmla="*/ 2 w 14"/>
                    <a:gd name="T23" fmla="*/ 2 h 14"/>
                    <a:gd name="T24" fmla="*/ 4 w 14"/>
                    <a:gd name="T25" fmla="*/ 0 h 14"/>
                    <a:gd name="T26" fmla="*/ 4 w 14"/>
                    <a:gd name="T27" fmla="*/ 0 h 14"/>
                    <a:gd name="T28" fmla="*/ 10 w 14"/>
                    <a:gd name="T29" fmla="*/ 2 h 14"/>
                    <a:gd name="T30" fmla="*/ 14 w 14"/>
                    <a:gd name="T31" fmla="*/ 6 h 14"/>
                    <a:gd name="T32" fmla="*/ 14 w 14"/>
                    <a:gd name="T33" fmla="*/ 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4">
                      <a:moveTo>
                        <a:pt x="14" y="6"/>
                      </a:moveTo>
                      <a:lnTo>
                        <a:pt x="14" y="6"/>
                      </a:lnTo>
                      <a:lnTo>
                        <a:pt x="12" y="10"/>
                      </a:lnTo>
                      <a:lnTo>
                        <a:pt x="10" y="14"/>
                      </a:lnTo>
                      <a:lnTo>
                        <a:pt x="6" y="14"/>
                      </a:lnTo>
                      <a:lnTo>
                        <a:pt x="4" y="12"/>
                      </a:lnTo>
                      <a:lnTo>
                        <a:pt x="0" y="8"/>
                      </a:lnTo>
                      <a:lnTo>
                        <a:pt x="0" y="4"/>
                      </a:lnTo>
                      <a:lnTo>
                        <a:pt x="2" y="2"/>
                      </a:lnTo>
                      <a:lnTo>
                        <a:pt x="4"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8" name="Freeform 251"/>
                <p:cNvSpPr>
                  <a:spLocks/>
                </p:cNvSpPr>
                <p:nvPr/>
              </p:nvSpPr>
              <p:spPr bwMode="auto">
                <a:xfrm>
                  <a:off x="3535" y="2569"/>
                  <a:ext cx="174" cy="78"/>
                </a:xfrm>
                <a:custGeom>
                  <a:avLst/>
                  <a:gdLst>
                    <a:gd name="T0" fmla="*/ 100 w 174"/>
                    <a:gd name="T1" fmla="*/ 2 h 78"/>
                    <a:gd name="T2" fmla="*/ 100 w 174"/>
                    <a:gd name="T3" fmla="*/ 2 h 78"/>
                    <a:gd name="T4" fmla="*/ 102 w 174"/>
                    <a:gd name="T5" fmla="*/ 8 h 78"/>
                    <a:gd name="T6" fmla="*/ 102 w 174"/>
                    <a:gd name="T7" fmla="*/ 12 h 78"/>
                    <a:gd name="T8" fmla="*/ 102 w 174"/>
                    <a:gd name="T9" fmla="*/ 12 h 78"/>
                    <a:gd name="T10" fmla="*/ 104 w 174"/>
                    <a:gd name="T11" fmla="*/ 28 h 78"/>
                    <a:gd name="T12" fmla="*/ 110 w 174"/>
                    <a:gd name="T13" fmla="*/ 42 h 78"/>
                    <a:gd name="T14" fmla="*/ 110 w 174"/>
                    <a:gd name="T15" fmla="*/ 42 h 78"/>
                    <a:gd name="T16" fmla="*/ 112 w 174"/>
                    <a:gd name="T17" fmla="*/ 44 h 78"/>
                    <a:gd name="T18" fmla="*/ 116 w 174"/>
                    <a:gd name="T19" fmla="*/ 46 h 78"/>
                    <a:gd name="T20" fmla="*/ 116 w 174"/>
                    <a:gd name="T21" fmla="*/ 46 h 78"/>
                    <a:gd name="T22" fmla="*/ 140 w 174"/>
                    <a:gd name="T23" fmla="*/ 40 h 78"/>
                    <a:gd name="T24" fmla="*/ 160 w 174"/>
                    <a:gd name="T25" fmla="*/ 32 h 78"/>
                    <a:gd name="T26" fmla="*/ 160 w 174"/>
                    <a:gd name="T27" fmla="*/ 32 h 78"/>
                    <a:gd name="T28" fmla="*/ 168 w 174"/>
                    <a:gd name="T29" fmla="*/ 52 h 78"/>
                    <a:gd name="T30" fmla="*/ 174 w 174"/>
                    <a:gd name="T31" fmla="*/ 72 h 78"/>
                    <a:gd name="T32" fmla="*/ 174 w 174"/>
                    <a:gd name="T33" fmla="*/ 72 h 78"/>
                    <a:gd name="T34" fmla="*/ 138 w 174"/>
                    <a:gd name="T35" fmla="*/ 76 h 78"/>
                    <a:gd name="T36" fmla="*/ 120 w 174"/>
                    <a:gd name="T37" fmla="*/ 76 h 78"/>
                    <a:gd name="T38" fmla="*/ 102 w 174"/>
                    <a:gd name="T39" fmla="*/ 76 h 78"/>
                    <a:gd name="T40" fmla="*/ 102 w 174"/>
                    <a:gd name="T41" fmla="*/ 76 h 78"/>
                    <a:gd name="T42" fmla="*/ 90 w 174"/>
                    <a:gd name="T43" fmla="*/ 78 h 78"/>
                    <a:gd name="T44" fmla="*/ 80 w 174"/>
                    <a:gd name="T45" fmla="*/ 76 h 78"/>
                    <a:gd name="T46" fmla="*/ 68 w 174"/>
                    <a:gd name="T47" fmla="*/ 76 h 78"/>
                    <a:gd name="T48" fmla="*/ 56 w 174"/>
                    <a:gd name="T49" fmla="*/ 74 h 78"/>
                    <a:gd name="T50" fmla="*/ 56 w 174"/>
                    <a:gd name="T51" fmla="*/ 74 h 78"/>
                    <a:gd name="T52" fmla="*/ 0 w 174"/>
                    <a:gd name="T53" fmla="*/ 72 h 78"/>
                    <a:gd name="T54" fmla="*/ 0 w 174"/>
                    <a:gd name="T55" fmla="*/ 72 h 78"/>
                    <a:gd name="T56" fmla="*/ 4 w 174"/>
                    <a:gd name="T57" fmla="*/ 44 h 78"/>
                    <a:gd name="T58" fmla="*/ 4 w 174"/>
                    <a:gd name="T59" fmla="*/ 44 h 78"/>
                    <a:gd name="T60" fmla="*/ 20 w 174"/>
                    <a:gd name="T61" fmla="*/ 48 h 78"/>
                    <a:gd name="T62" fmla="*/ 20 w 174"/>
                    <a:gd name="T63" fmla="*/ 48 h 78"/>
                    <a:gd name="T64" fmla="*/ 28 w 174"/>
                    <a:gd name="T65" fmla="*/ 50 h 78"/>
                    <a:gd name="T66" fmla="*/ 32 w 174"/>
                    <a:gd name="T67" fmla="*/ 48 h 78"/>
                    <a:gd name="T68" fmla="*/ 36 w 174"/>
                    <a:gd name="T69" fmla="*/ 46 h 78"/>
                    <a:gd name="T70" fmla="*/ 36 w 174"/>
                    <a:gd name="T71" fmla="*/ 46 h 78"/>
                    <a:gd name="T72" fmla="*/ 40 w 174"/>
                    <a:gd name="T73" fmla="*/ 34 h 78"/>
                    <a:gd name="T74" fmla="*/ 44 w 174"/>
                    <a:gd name="T75" fmla="*/ 24 h 78"/>
                    <a:gd name="T76" fmla="*/ 48 w 174"/>
                    <a:gd name="T77" fmla="*/ 12 h 78"/>
                    <a:gd name="T78" fmla="*/ 52 w 174"/>
                    <a:gd name="T79" fmla="*/ 0 h 78"/>
                    <a:gd name="T80" fmla="*/ 52 w 174"/>
                    <a:gd name="T81" fmla="*/ 0 h 78"/>
                    <a:gd name="T82" fmla="*/ 76 w 174"/>
                    <a:gd name="T83" fmla="*/ 2 h 78"/>
                    <a:gd name="T84" fmla="*/ 100 w 174"/>
                    <a:gd name="T85" fmla="*/ 2 h 78"/>
                    <a:gd name="T86" fmla="*/ 100 w 174"/>
                    <a:gd name="T87" fmla="*/ 2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4" h="78">
                      <a:moveTo>
                        <a:pt x="100" y="2"/>
                      </a:moveTo>
                      <a:lnTo>
                        <a:pt x="100" y="2"/>
                      </a:lnTo>
                      <a:lnTo>
                        <a:pt x="102" y="8"/>
                      </a:lnTo>
                      <a:lnTo>
                        <a:pt x="102" y="12"/>
                      </a:lnTo>
                      <a:lnTo>
                        <a:pt x="104" y="28"/>
                      </a:lnTo>
                      <a:lnTo>
                        <a:pt x="110" y="42"/>
                      </a:lnTo>
                      <a:lnTo>
                        <a:pt x="112" y="44"/>
                      </a:lnTo>
                      <a:lnTo>
                        <a:pt x="116" y="46"/>
                      </a:lnTo>
                      <a:lnTo>
                        <a:pt x="140" y="40"/>
                      </a:lnTo>
                      <a:lnTo>
                        <a:pt x="160" y="32"/>
                      </a:lnTo>
                      <a:lnTo>
                        <a:pt x="168" y="52"/>
                      </a:lnTo>
                      <a:lnTo>
                        <a:pt x="174" y="72"/>
                      </a:lnTo>
                      <a:lnTo>
                        <a:pt x="138" y="76"/>
                      </a:lnTo>
                      <a:lnTo>
                        <a:pt x="120" y="76"/>
                      </a:lnTo>
                      <a:lnTo>
                        <a:pt x="102" y="76"/>
                      </a:lnTo>
                      <a:lnTo>
                        <a:pt x="90" y="78"/>
                      </a:lnTo>
                      <a:lnTo>
                        <a:pt x="80" y="76"/>
                      </a:lnTo>
                      <a:lnTo>
                        <a:pt x="68" y="76"/>
                      </a:lnTo>
                      <a:lnTo>
                        <a:pt x="56" y="74"/>
                      </a:lnTo>
                      <a:lnTo>
                        <a:pt x="0" y="72"/>
                      </a:lnTo>
                      <a:lnTo>
                        <a:pt x="4" y="44"/>
                      </a:lnTo>
                      <a:lnTo>
                        <a:pt x="20" y="48"/>
                      </a:lnTo>
                      <a:lnTo>
                        <a:pt x="28" y="50"/>
                      </a:lnTo>
                      <a:lnTo>
                        <a:pt x="32" y="48"/>
                      </a:lnTo>
                      <a:lnTo>
                        <a:pt x="36" y="46"/>
                      </a:lnTo>
                      <a:lnTo>
                        <a:pt x="40" y="34"/>
                      </a:lnTo>
                      <a:lnTo>
                        <a:pt x="44" y="24"/>
                      </a:lnTo>
                      <a:lnTo>
                        <a:pt x="48" y="12"/>
                      </a:lnTo>
                      <a:lnTo>
                        <a:pt x="52" y="0"/>
                      </a:lnTo>
                      <a:lnTo>
                        <a:pt x="76" y="2"/>
                      </a:lnTo>
                      <a:lnTo>
                        <a:pt x="100" y="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49" name="Freeform 252"/>
                <p:cNvSpPr>
                  <a:spLocks/>
                </p:cNvSpPr>
                <p:nvPr/>
              </p:nvSpPr>
              <p:spPr bwMode="auto">
                <a:xfrm>
                  <a:off x="3697" y="2645"/>
                  <a:ext cx="156" cy="96"/>
                </a:xfrm>
                <a:custGeom>
                  <a:avLst/>
                  <a:gdLst>
                    <a:gd name="T0" fmla="*/ 152 w 156"/>
                    <a:gd name="T1" fmla="*/ 12 h 96"/>
                    <a:gd name="T2" fmla="*/ 156 w 156"/>
                    <a:gd name="T3" fmla="*/ 24 h 96"/>
                    <a:gd name="T4" fmla="*/ 152 w 156"/>
                    <a:gd name="T5" fmla="*/ 36 h 96"/>
                    <a:gd name="T6" fmla="*/ 148 w 156"/>
                    <a:gd name="T7" fmla="*/ 38 h 96"/>
                    <a:gd name="T8" fmla="*/ 142 w 156"/>
                    <a:gd name="T9" fmla="*/ 38 h 96"/>
                    <a:gd name="T10" fmla="*/ 132 w 156"/>
                    <a:gd name="T11" fmla="*/ 30 h 96"/>
                    <a:gd name="T12" fmla="*/ 120 w 156"/>
                    <a:gd name="T13" fmla="*/ 20 h 96"/>
                    <a:gd name="T14" fmla="*/ 116 w 156"/>
                    <a:gd name="T15" fmla="*/ 20 h 96"/>
                    <a:gd name="T16" fmla="*/ 112 w 156"/>
                    <a:gd name="T17" fmla="*/ 24 h 96"/>
                    <a:gd name="T18" fmla="*/ 108 w 156"/>
                    <a:gd name="T19" fmla="*/ 48 h 96"/>
                    <a:gd name="T20" fmla="*/ 102 w 156"/>
                    <a:gd name="T21" fmla="*/ 70 h 96"/>
                    <a:gd name="T22" fmla="*/ 98 w 156"/>
                    <a:gd name="T23" fmla="*/ 78 h 96"/>
                    <a:gd name="T24" fmla="*/ 86 w 156"/>
                    <a:gd name="T25" fmla="*/ 90 h 96"/>
                    <a:gd name="T26" fmla="*/ 78 w 156"/>
                    <a:gd name="T27" fmla="*/ 94 h 96"/>
                    <a:gd name="T28" fmla="*/ 58 w 156"/>
                    <a:gd name="T29" fmla="*/ 96 h 96"/>
                    <a:gd name="T30" fmla="*/ 36 w 156"/>
                    <a:gd name="T31" fmla="*/ 92 h 96"/>
                    <a:gd name="T32" fmla="*/ 0 w 156"/>
                    <a:gd name="T33" fmla="*/ 72 h 96"/>
                    <a:gd name="T34" fmla="*/ 8 w 156"/>
                    <a:gd name="T35" fmla="*/ 66 h 96"/>
                    <a:gd name="T36" fmla="*/ 16 w 156"/>
                    <a:gd name="T37" fmla="*/ 62 h 96"/>
                    <a:gd name="T38" fmla="*/ 22 w 156"/>
                    <a:gd name="T39" fmla="*/ 68 h 96"/>
                    <a:gd name="T40" fmla="*/ 34 w 156"/>
                    <a:gd name="T41" fmla="*/ 78 h 96"/>
                    <a:gd name="T42" fmla="*/ 58 w 156"/>
                    <a:gd name="T43" fmla="*/ 82 h 96"/>
                    <a:gd name="T44" fmla="*/ 74 w 156"/>
                    <a:gd name="T45" fmla="*/ 84 h 96"/>
                    <a:gd name="T46" fmla="*/ 88 w 156"/>
                    <a:gd name="T47" fmla="*/ 74 h 96"/>
                    <a:gd name="T48" fmla="*/ 94 w 156"/>
                    <a:gd name="T49" fmla="*/ 60 h 96"/>
                    <a:gd name="T50" fmla="*/ 94 w 156"/>
                    <a:gd name="T51" fmla="*/ 46 h 96"/>
                    <a:gd name="T52" fmla="*/ 94 w 156"/>
                    <a:gd name="T53" fmla="*/ 32 h 96"/>
                    <a:gd name="T54" fmla="*/ 98 w 156"/>
                    <a:gd name="T55" fmla="*/ 18 h 96"/>
                    <a:gd name="T56" fmla="*/ 110 w 156"/>
                    <a:gd name="T57" fmla="*/ 6 h 96"/>
                    <a:gd name="T58" fmla="*/ 118 w 156"/>
                    <a:gd name="T59" fmla="*/ 2 h 96"/>
                    <a:gd name="T60" fmla="*/ 134 w 156"/>
                    <a:gd name="T61" fmla="*/ 0 h 96"/>
                    <a:gd name="T62" fmla="*/ 142 w 156"/>
                    <a:gd name="T63" fmla="*/ 2 h 96"/>
                    <a:gd name="T64" fmla="*/ 152 w 156"/>
                    <a:gd name="T65" fmla="*/ 12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6" h="96">
                      <a:moveTo>
                        <a:pt x="152" y="12"/>
                      </a:moveTo>
                      <a:lnTo>
                        <a:pt x="152" y="12"/>
                      </a:lnTo>
                      <a:lnTo>
                        <a:pt x="154" y="18"/>
                      </a:lnTo>
                      <a:lnTo>
                        <a:pt x="156" y="24"/>
                      </a:lnTo>
                      <a:lnTo>
                        <a:pt x="152" y="36"/>
                      </a:lnTo>
                      <a:lnTo>
                        <a:pt x="150" y="38"/>
                      </a:lnTo>
                      <a:lnTo>
                        <a:pt x="148" y="38"/>
                      </a:lnTo>
                      <a:lnTo>
                        <a:pt x="142" y="38"/>
                      </a:lnTo>
                      <a:lnTo>
                        <a:pt x="136" y="34"/>
                      </a:lnTo>
                      <a:lnTo>
                        <a:pt x="132" y="30"/>
                      </a:lnTo>
                      <a:lnTo>
                        <a:pt x="126" y="24"/>
                      </a:lnTo>
                      <a:lnTo>
                        <a:pt x="120" y="20"/>
                      </a:lnTo>
                      <a:lnTo>
                        <a:pt x="116" y="20"/>
                      </a:lnTo>
                      <a:lnTo>
                        <a:pt x="112" y="24"/>
                      </a:lnTo>
                      <a:lnTo>
                        <a:pt x="110" y="36"/>
                      </a:lnTo>
                      <a:lnTo>
                        <a:pt x="108" y="48"/>
                      </a:lnTo>
                      <a:lnTo>
                        <a:pt x="106" y="60"/>
                      </a:lnTo>
                      <a:lnTo>
                        <a:pt x="102" y="70"/>
                      </a:lnTo>
                      <a:lnTo>
                        <a:pt x="98" y="78"/>
                      </a:lnTo>
                      <a:lnTo>
                        <a:pt x="94" y="86"/>
                      </a:lnTo>
                      <a:lnTo>
                        <a:pt x="86" y="90"/>
                      </a:lnTo>
                      <a:lnTo>
                        <a:pt x="78" y="94"/>
                      </a:lnTo>
                      <a:lnTo>
                        <a:pt x="68" y="96"/>
                      </a:lnTo>
                      <a:lnTo>
                        <a:pt x="58" y="96"/>
                      </a:lnTo>
                      <a:lnTo>
                        <a:pt x="46" y="94"/>
                      </a:lnTo>
                      <a:lnTo>
                        <a:pt x="36" y="92"/>
                      </a:lnTo>
                      <a:lnTo>
                        <a:pt x="18" y="82"/>
                      </a:lnTo>
                      <a:lnTo>
                        <a:pt x="0" y="72"/>
                      </a:lnTo>
                      <a:lnTo>
                        <a:pt x="8" y="66"/>
                      </a:lnTo>
                      <a:lnTo>
                        <a:pt x="12" y="64"/>
                      </a:lnTo>
                      <a:lnTo>
                        <a:pt x="16" y="62"/>
                      </a:lnTo>
                      <a:lnTo>
                        <a:pt x="22" y="68"/>
                      </a:lnTo>
                      <a:lnTo>
                        <a:pt x="28" y="74"/>
                      </a:lnTo>
                      <a:lnTo>
                        <a:pt x="34" y="78"/>
                      </a:lnTo>
                      <a:lnTo>
                        <a:pt x="42" y="80"/>
                      </a:lnTo>
                      <a:lnTo>
                        <a:pt x="58" y="82"/>
                      </a:lnTo>
                      <a:lnTo>
                        <a:pt x="74" y="84"/>
                      </a:lnTo>
                      <a:lnTo>
                        <a:pt x="82" y="80"/>
                      </a:lnTo>
                      <a:lnTo>
                        <a:pt x="88" y="74"/>
                      </a:lnTo>
                      <a:lnTo>
                        <a:pt x="92" y="68"/>
                      </a:lnTo>
                      <a:lnTo>
                        <a:pt x="94" y="60"/>
                      </a:lnTo>
                      <a:lnTo>
                        <a:pt x="94" y="46"/>
                      </a:lnTo>
                      <a:lnTo>
                        <a:pt x="94" y="32"/>
                      </a:lnTo>
                      <a:lnTo>
                        <a:pt x="94" y="24"/>
                      </a:lnTo>
                      <a:lnTo>
                        <a:pt x="98" y="18"/>
                      </a:lnTo>
                      <a:lnTo>
                        <a:pt x="104" y="10"/>
                      </a:lnTo>
                      <a:lnTo>
                        <a:pt x="110" y="6"/>
                      </a:lnTo>
                      <a:lnTo>
                        <a:pt x="118" y="2"/>
                      </a:lnTo>
                      <a:lnTo>
                        <a:pt x="126" y="0"/>
                      </a:lnTo>
                      <a:lnTo>
                        <a:pt x="134" y="0"/>
                      </a:lnTo>
                      <a:lnTo>
                        <a:pt x="142" y="2"/>
                      </a:lnTo>
                      <a:lnTo>
                        <a:pt x="148" y="6"/>
                      </a:lnTo>
                      <a:lnTo>
                        <a:pt x="152" y="1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0" name="Freeform 253"/>
                <p:cNvSpPr>
                  <a:spLocks/>
                </p:cNvSpPr>
                <p:nvPr/>
              </p:nvSpPr>
              <p:spPr bwMode="auto">
                <a:xfrm>
                  <a:off x="3489" y="2655"/>
                  <a:ext cx="262" cy="154"/>
                </a:xfrm>
                <a:custGeom>
                  <a:avLst/>
                  <a:gdLst>
                    <a:gd name="T0" fmla="*/ 128 w 262"/>
                    <a:gd name="T1" fmla="*/ 6 h 154"/>
                    <a:gd name="T2" fmla="*/ 176 w 262"/>
                    <a:gd name="T3" fmla="*/ 6 h 154"/>
                    <a:gd name="T4" fmla="*/ 188 w 262"/>
                    <a:gd name="T5" fmla="*/ 4 h 154"/>
                    <a:gd name="T6" fmla="*/ 212 w 262"/>
                    <a:gd name="T7" fmla="*/ 2 h 154"/>
                    <a:gd name="T8" fmla="*/ 224 w 262"/>
                    <a:gd name="T9" fmla="*/ 0 h 154"/>
                    <a:gd name="T10" fmla="*/ 224 w 262"/>
                    <a:gd name="T11" fmla="*/ 20 h 154"/>
                    <a:gd name="T12" fmla="*/ 216 w 262"/>
                    <a:gd name="T13" fmla="*/ 38 h 154"/>
                    <a:gd name="T14" fmla="*/ 210 w 262"/>
                    <a:gd name="T15" fmla="*/ 42 h 154"/>
                    <a:gd name="T16" fmla="*/ 188 w 262"/>
                    <a:gd name="T17" fmla="*/ 50 h 154"/>
                    <a:gd name="T18" fmla="*/ 174 w 262"/>
                    <a:gd name="T19" fmla="*/ 58 h 154"/>
                    <a:gd name="T20" fmla="*/ 166 w 262"/>
                    <a:gd name="T21" fmla="*/ 70 h 154"/>
                    <a:gd name="T22" fmla="*/ 168 w 262"/>
                    <a:gd name="T23" fmla="*/ 108 h 154"/>
                    <a:gd name="T24" fmla="*/ 174 w 262"/>
                    <a:gd name="T25" fmla="*/ 112 h 154"/>
                    <a:gd name="T26" fmla="*/ 182 w 262"/>
                    <a:gd name="T27" fmla="*/ 114 h 154"/>
                    <a:gd name="T28" fmla="*/ 202 w 262"/>
                    <a:gd name="T29" fmla="*/ 116 h 154"/>
                    <a:gd name="T30" fmla="*/ 232 w 262"/>
                    <a:gd name="T31" fmla="*/ 118 h 154"/>
                    <a:gd name="T32" fmla="*/ 250 w 262"/>
                    <a:gd name="T33" fmla="*/ 124 h 154"/>
                    <a:gd name="T34" fmla="*/ 258 w 262"/>
                    <a:gd name="T35" fmla="*/ 130 h 154"/>
                    <a:gd name="T36" fmla="*/ 262 w 262"/>
                    <a:gd name="T37" fmla="*/ 144 h 154"/>
                    <a:gd name="T38" fmla="*/ 258 w 262"/>
                    <a:gd name="T39" fmla="*/ 148 h 154"/>
                    <a:gd name="T40" fmla="*/ 244 w 262"/>
                    <a:gd name="T41" fmla="*/ 154 h 154"/>
                    <a:gd name="T42" fmla="*/ 222 w 262"/>
                    <a:gd name="T43" fmla="*/ 152 h 154"/>
                    <a:gd name="T44" fmla="*/ 202 w 262"/>
                    <a:gd name="T45" fmla="*/ 146 h 154"/>
                    <a:gd name="T46" fmla="*/ 182 w 262"/>
                    <a:gd name="T47" fmla="*/ 140 h 154"/>
                    <a:gd name="T48" fmla="*/ 146 w 262"/>
                    <a:gd name="T49" fmla="*/ 122 h 154"/>
                    <a:gd name="T50" fmla="*/ 136 w 262"/>
                    <a:gd name="T51" fmla="*/ 114 h 154"/>
                    <a:gd name="T52" fmla="*/ 136 w 262"/>
                    <a:gd name="T53" fmla="*/ 108 h 154"/>
                    <a:gd name="T54" fmla="*/ 138 w 262"/>
                    <a:gd name="T55" fmla="*/ 106 h 154"/>
                    <a:gd name="T56" fmla="*/ 140 w 262"/>
                    <a:gd name="T57" fmla="*/ 84 h 154"/>
                    <a:gd name="T58" fmla="*/ 138 w 262"/>
                    <a:gd name="T59" fmla="*/ 62 h 154"/>
                    <a:gd name="T60" fmla="*/ 134 w 262"/>
                    <a:gd name="T61" fmla="*/ 58 h 154"/>
                    <a:gd name="T62" fmla="*/ 128 w 262"/>
                    <a:gd name="T63" fmla="*/ 58 h 154"/>
                    <a:gd name="T64" fmla="*/ 124 w 262"/>
                    <a:gd name="T65" fmla="*/ 60 h 154"/>
                    <a:gd name="T66" fmla="*/ 124 w 262"/>
                    <a:gd name="T67" fmla="*/ 72 h 154"/>
                    <a:gd name="T68" fmla="*/ 124 w 262"/>
                    <a:gd name="T69" fmla="*/ 88 h 154"/>
                    <a:gd name="T70" fmla="*/ 120 w 262"/>
                    <a:gd name="T71" fmla="*/ 112 h 154"/>
                    <a:gd name="T72" fmla="*/ 112 w 262"/>
                    <a:gd name="T73" fmla="*/ 126 h 154"/>
                    <a:gd name="T74" fmla="*/ 104 w 262"/>
                    <a:gd name="T75" fmla="*/ 130 h 154"/>
                    <a:gd name="T76" fmla="*/ 70 w 262"/>
                    <a:gd name="T77" fmla="*/ 142 h 154"/>
                    <a:gd name="T78" fmla="*/ 34 w 262"/>
                    <a:gd name="T79" fmla="*/ 152 h 154"/>
                    <a:gd name="T80" fmla="*/ 10 w 262"/>
                    <a:gd name="T81" fmla="*/ 150 h 154"/>
                    <a:gd name="T82" fmla="*/ 4 w 262"/>
                    <a:gd name="T83" fmla="*/ 146 h 154"/>
                    <a:gd name="T84" fmla="*/ 0 w 262"/>
                    <a:gd name="T85" fmla="*/ 140 h 154"/>
                    <a:gd name="T86" fmla="*/ 0 w 262"/>
                    <a:gd name="T87" fmla="*/ 130 h 154"/>
                    <a:gd name="T88" fmla="*/ 10 w 262"/>
                    <a:gd name="T89" fmla="*/ 118 h 154"/>
                    <a:gd name="T90" fmla="*/ 24 w 262"/>
                    <a:gd name="T91" fmla="*/ 110 h 154"/>
                    <a:gd name="T92" fmla="*/ 56 w 262"/>
                    <a:gd name="T93" fmla="*/ 102 h 154"/>
                    <a:gd name="T94" fmla="*/ 68 w 262"/>
                    <a:gd name="T95" fmla="*/ 102 h 154"/>
                    <a:gd name="T96" fmla="*/ 100 w 262"/>
                    <a:gd name="T97" fmla="*/ 108 h 154"/>
                    <a:gd name="T98" fmla="*/ 102 w 262"/>
                    <a:gd name="T99" fmla="*/ 106 h 154"/>
                    <a:gd name="T100" fmla="*/ 104 w 262"/>
                    <a:gd name="T101" fmla="*/ 98 h 154"/>
                    <a:gd name="T102" fmla="*/ 104 w 262"/>
                    <a:gd name="T103" fmla="*/ 84 h 154"/>
                    <a:gd name="T104" fmla="*/ 104 w 262"/>
                    <a:gd name="T105" fmla="*/ 64 h 154"/>
                    <a:gd name="T106" fmla="*/ 98 w 262"/>
                    <a:gd name="T107" fmla="*/ 52 h 154"/>
                    <a:gd name="T108" fmla="*/ 92 w 262"/>
                    <a:gd name="T109" fmla="*/ 48 h 154"/>
                    <a:gd name="T110" fmla="*/ 48 w 262"/>
                    <a:gd name="T111" fmla="*/ 28 h 154"/>
                    <a:gd name="T112" fmla="*/ 44 w 262"/>
                    <a:gd name="T113" fmla="*/ 22 h 154"/>
                    <a:gd name="T114" fmla="*/ 42 w 262"/>
                    <a:gd name="T115" fmla="*/ 8 h 154"/>
                    <a:gd name="T116" fmla="*/ 44 w 262"/>
                    <a:gd name="T117" fmla="*/ 0 h 154"/>
                    <a:gd name="T118" fmla="*/ 86 w 262"/>
                    <a:gd name="T119" fmla="*/ 2 h 154"/>
                    <a:gd name="T120" fmla="*/ 128 w 262"/>
                    <a:gd name="T121" fmla="*/ 6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2" h="154">
                      <a:moveTo>
                        <a:pt x="128" y="6"/>
                      </a:moveTo>
                      <a:lnTo>
                        <a:pt x="128" y="6"/>
                      </a:lnTo>
                      <a:lnTo>
                        <a:pt x="152" y="6"/>
                      </a:lnTo>
                      <a:lnTo>
                        <a:pt x="176" y="6"/>
                      </a:lnTo>
                      <a:lnTo>
                        <a:pt x="188" y="4"/>
                      </a:lnTo>
                      <a:lnTo>
                        <a:pt x="200" y="4"/>
                      </a:lnTo>
                      <a:lnTo>
                        <a:pt x="212" y="2"/>
                      </a:lnTo>
                      <a:lnTo>
                        <a:pt x="224" y="0"/>
                      </a:lnTo>
                      <a:lnTo>
                        <a:pt x="226" y="10"/>
                      </a:lnTo>
                      <a:lnTo>
                        <a:pt x="224" y="20"/>
                      </a:lnTo>
                      <a:lnTo>
                        <a:pt x="222" y="30"/>
                      </a:lnTo>
                      <a:lnTo>
                        <a:pt x="216" y="38"/>
                      </a:lnTo>
                      <a:lnTo>
                        <a:pt x="210" y="42"/>
                      </a:lnTo>
                      <a:lnTo>
                        <a:pt x="202" y="46"/>
                      </a:lnTo>
                      <a:lnTo>
                        <a:pt x="188" y="50"/>
                      </a:lnTo>
                      <a:lnTo>
                        <a:pt x="180" y="54"/>
                      </a:lnTo>
                      <a:lnTo>
                        <a:pt x="174" y="58"/>
                      </a:lnTo>
                      <a:lnTo>
                        <a:pt x="168" y="62"/>
                      </a:lnTo>
                      <a:lnTo>
                        <a:pt x="166" y="70"/>
                      </a:lnTo>
                      <a:lnTo>
                        <a:pt x="168" y="108"/>
                      </a:lnTo>
                      <a:lnTo>
                        <a:pt x="174" y="112"/>
                      </a:lnTo>
                      <a:lnTo>
                        <a:pt x="178" y="114"/>
                      </a:lnTo>
                      <a:lnTo>
                        <a:pt x="182" y="114"/>
                      </a:lnTo>
                      <a:lnTo>
                        <a:pt x="202" y="116"/>
                      </a:lnTo>
                      <a:lnTo>
                        <a:pt x="222" y="116"/>
                      </a:lnTo>
                      <a:lnTo>
                        <a:pt x="232" y="118"/>
                      </a:lnTo>
                      <a:lnTo>
                        <a:pt x="242" y="120"/>
                      </a:lnTo>
                      <a:lnTo>
                        <a:pt x="250" y="124"/>
                      </a:lnTo>
                      <a:lnTo>
                        <a:pt x="258" y="130"/>
                      </a:lnTo>
                      <a:lnTo>
                        <a:pt x="262" y="136"/>
                      </a:lnTo>
                      <a:lnTo>
                        <a:pt x="262" y="144"/>
                      </a:lnTo>
                      <a:lnTo>
                        <a:pt x="258" y="148"/>
                      </a:lnTo>
                      <a:lnTo>
                        <a:pt x="254" y="152"/>
                      </a:lnTo>
                      <a:lnTo>
                        <a:pt x="244" y="154"/>
                      </a:lnTo>
                      <a:lnTo>
                        <a:pt x="232" y="152"/>
                      </a:lnTo>
                      <a:lnTo>
                        <a:pt x="222" y="152"/>
                      </a:lnTo>
                      <a:lnTo>
                        <a:pt x="202" y="146"/>
                      </a:lnTo>
                      <a:lnTo>
                        <a:pt x="182" y="140"/>
                      </a:lnTo>
                      <a:lnTo>
                        <a:pt x="158" y="128"/>
                      </a:lnTo>
                      <a:lnTo>
                        <a:pt x="146" y="122"/>
                      </a:lnTo>
                      <a:lnTo>
                        <a:pt x="136" y="114"/>
                      </a:lnTo>
                      <a:lnTo>
                        <a:pt x="136" y="110"/>
                      </a:lnTo>
                      <a:lnTo>
                        <a:pt x="136" y="108"/>
                      </a:lnTo>
                      <a:lnTo>
                        <a:pt x="138" y="106"/>
                      </a:lnTo>
                      <a:lnTo>
                        <a:pt x="140" y="96"/>
                      </a:lnTo>
                      <a:lnTo>
                        <a:pt x="140" y="84"/>
                      </a:lnTo>
                      <a:lnTo>
                        <a:pt x="138" y="74"/>
                      </a:lnTo>
                      <a:lnTo>
                        <a:pt x="138" y="62"/>
                      </a:lnTo>
                      <a:lnTo>
                        <a:pt x="134" y="58"/>
                      </a:lnTo>
                      <a:lnTo>
                        <a:pt x="130" y="56"/>
                      </a:lnTo>
                      <a:lnTo>
                        <a:pt x="128" y="58"/>
                      </a:lnTo>
                      <a:lnTo>
                        <a:pt x="124" y="60"/>
                      </a:lnTo>
                      <a:lnTo>
                        <a:pt x="124" y="64"/>
                      </a:lnTo>
                      <a:lnTo>
                        <a:pt x="124" y="72"/>
                      </a:lnTo>
                      <a:lnTo>
                        <a:pt x="124" y="88"/>
                      </a:lnTo>
                      <a:lnTo>
                        <a:pt x="122" y="106"/>
                      </a:lnTo>
                      <a:lnTo>
                        <a:pt x="120" y="112"/>
                      </a:lnTo>
                      <a:lnTo>
                        <a:pt x="116" y="120"/>
                      </a:lnTo>
                      <a:lnTo>
                        <a:pt x="112" y="126"/>
                      </a:lnTo>
                      <a:lnTo>
                        <a:pt x="104" y="130"/>
                      </a:lnTo>
                      <a:lnTo>
                        <a:pt x="88" y="138"/>
                      </a:lnTo>
                      <a:lnTo>
                        <a:pt x="70" y="142"/>
                      </a:lnTo>
                      <a:lnTo>
                        <a:pt x="34" y="152"/>
                      </a:lnTo>
                      <a:lnTo>
                        <a:pt x="18" y="152"/>
                      </a:lnTo>
                      <a:lnTo>
                        <a:pt x="10" y="150"/>
                      </a:lnTo>
                      <a:lnTo>
                        <a:pt x="4" y="146"/>
                      </a:lnTo>
                      <a:lnTo>
                        <a:pt x="0" y="144"/>
                      </a:lnTo>
                      <a:lnTo>
                        <a:pt x="0" y="140"/>
                      </a:lnTo>
                      <a:lnTo>
                        <a:pt x="0" y="130"/>
                      </a:lnTo>
                      <a:lnTo>
                        <a:pt x="4" y="124"/>
                      </a:lnTo>
                      <a:lnTo>
                        <a:pt x="10" y="118"/>
                      </a:lnTo>
                      <a:lnTo>
                        <a:pt x="16" y="112"/>
                      </a:lnTo>
                      <a:lnTo>
                        <a:pt x="24" y="110"/>
                      </a:lnTo>
                      <a:lnTo>
                        <a:pt x="40" y="106"/>
                      </a:lnTo>
                      <a:lnTo>
                        <a:pt x="56" y="102"/>
                      </a:lnTo>
                      <a:lnTo>
                        <a:pt x="68" y="102"/>
                      </a:lnTo>
                      <a:lnTo>
                        <a:pt x="78" y="104"/>
                      </a:lnTo>
                      <a:lnTo>
                        <a:pt x="100" y="108"/>
                      </a:lnTo>
                      <a:lnTo>
                        <a:pt x="102" y="106"/>
                      </a:lnTo>
                      <a:lnTo>
                        <a:pt x="102" y="104"/>
                      </a:lnTo>
                      <a:lnTo>
                        <a:pt x="104" y="98"/>
                      </a:lnTo>
                      <a:lnTo>
                        <a:pt x="104" y="84"/>
                      </a:lnTo>
                      <a:lnTo>
                        <a:pt x="104" y="70"/>
                      </a:lnTo>
                      <a:lnTo>
                        <a:pt x="104" y="64"/>
                      </a:lnTo>
                      <a:lnTo>
                        <a:pt x="102" y="58"/>
                      </a:lnTo>
                      <a:lnTo>
                        <a:pt x="98" y="52"/>
                      </a:lnTo>
                      <a:lnTo>
                        <a:pt x="92" y="48"/>
                      </a:lnTo>
                      <a:lnTo>
                        <a:pt x="70" y="40"/>
                      </a:lnTo>
                      <a:lnTo>
                        <a:pt x="48" y="28"/>
                      </a:lnTo>
                      <a:lnTo>
                        <a:pt x="44" y="22"/>
                      </a:lnTo>
                      <a:lnTo>
                        <a:pt x="42" y="16"/>
                      </a:lnTo>
                      <a:lnTo>
                        <a:pt x="42" y="8"/>
                      </a:lnTo>
                      <a:lnTo>
                        <a:pt x="42" y="2"/>
                      </a:lnTo>
                      <a:lnTo>
                        <a:pt x="44" y="0"/>
                      </a:lnTo>
                      <a:lnTo>
                        <a:pt x="86" y="2"/>
                      </a:lnTo>
                      <a:lnTo>
                        <a:pt x="128"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1" name="Freeform 254"/>
                <p:cNvSpPr>
                  <a:spLocks/>
                </p:cNvSpPr>
                <p:nvPr/>
              </p:nvSpPr>
              <p:spPr bwMode="auto">
                <a:xfrm>
                  <a:off x="3585" y="2443"/>
                  <a:ext cx="38" cy="28"/>
                </a:xfrm>
                <a:custGeom>
                  <a:avLst/>
                  <a:gdLst>
                    <a:gd name="T0" fmla="*/ 16 w 38"/>
                    <a:gd name="T1" fmla="*/ 20 h 28"/>
                    <a:gd name="T2" fmla="*/ 16 w 38"/>
                    <a:gd name="T3" fmla="*/ 20 h 28"/>
                    <a:gd name="T4" fmla="*/ 20 w 38"/>
                    <a:gd name="T5" fmla="*/ 18 h 28"/>
                    <a:gd name="T6" fmla="*/ 24 w 38"/>
                    <a:gd name="T7" fmla="*/ 16 h 28"/>
                    <a:gd name="T8" fmla="*/ 28 w 38"/>
                    <a:gd name="T9" fmla="*/ 8 h 28"/>
                    <a:gd name="T10" fmla="*/ 28 w 38"/>
                    <a:gd name="T11" fmla="*/ 8 h 28"/>
                    <a:gd name="T12" fmla="*/ 28 w 38"/>
                    <a:gd name="T13" fmla="*/ 4 h 28"/>
                    <a:gd name="T14" fmla="*/ 30 w 38"/>
                    <a:gd name="T15" fmla="*/ 0 h 28"/>
                    <a:gd name="T16" fmla="*/ 30 w 38"/>
                    <a:gd name="T17" fmla="*/ 0 h 28"/>
                    <a:gd name="T18" fmla="*/ 34 w 38"/>
                    <a:gd name="T19" fmla="*/ 0 h 28"/>
                    <a:gd name="T20" fmla="*/ 38 w 38"/>
                    <a:gd name="T21" fmla="*/ 2 h 28"/>
                    <a:gd name="T22" fmla="*/ 38 w 38"/>
                    <a:gd name="T23" fmla="*/ 2 h 28"/>
                    <a:gd name="T24" fmla="*/ 36 w 38"/>
                    <a:gd name="T25" fmla="*/ 10 h 28"/>
                    <a:gd name="T26" fmla="*/ 34 w 38"/>
                    <a:gd name="T27" fmla="*/ 16 h 28"/>
                    <a:gd name="T28" fmla="*/ 30 w 38"/>
                    <a:gd name="T29" fmla="*/ 22 h 28"/>
                    <a:gd name="T30" fmla="*/ 24 w 38"/>
                    <a:gd name="T31" fmla="*/ 26 h 28"/>
                    <a:gd name="T32" fmla="*/ 24 w 38"/>
                    <a:gd name="T33" fmla="*/ 26 h 28"/>
                    <a:gd name="T34" fmla="*/ 16 w 38"/>
                    <a:gd name="T35" fmla="*/ 28 h 28"/>
                    <a:gd name="T36" fmla="*/ 10 w 38"/>
                    <a:gd name="T37" fmla="*/ 26 h 28"/>
                    <a:gd name="T38" fmla="*/ 10 w 38"/>
                    <a:gd name="T39" fmla="*/ 26 h 28"/>
                    <a:gd name="T40" fmla="*/ 4 w 38"/>
                    <a:gd name="T41" fmla="*/ 20 h 28"/>
                    <a:gd name="T42" fmla="*/ 2 w 38"/>
                    <a:gd name="T43" fmla="*/ 14 h 28"/>
                    <a:gd name="T44" fmla="*/ 0 w 38"/>
                    <a:gd name="T45" fmla="*/ 8 h 28"/>
                    <a:gd name="T46" fmla="*/ 2 w 38"/>
                    <a:gd name="T47" fmla="*/ 0 h 28"/>
                    <a:gd name="T48" fmla="*/ 2 w 38"/>
                    <a:gd name="T49" fmla="*/ 0 h 28"/>
                    <a:gd name="T50" fmla="*/ 4 w 38"/>
                    <a:gd name="T51" fmla="*/ 2 h 28"/>
                    <a:gd name="T52" fmla="*/ 6 w 38"/>
                    <a:gd name="T53" fmla="*/ 4 h 28"/>
                    <a:gd name="T54" fmla="*/ 8 w 38"/>
                    <a:gd name="T55" fmla="*/ 10 h 28"/>
                    <a:gd name="T56" fmla="*/ 10 w 38"/>
                    <a:gd name="T57" fmla="*/ 16 h 28"/>
                    <a:gd name="T58" fmla="*/ 12 w 38"/>
                    <a:gd name="T59" fmla="*/ 18 h 28"/>
                    <a:gd name="T60" fmla="*/ 16 w 38"/>
                    <a:gd name="T61" fmla="*/ 20 h 28"/>
                    <a:gd name="T62" fmla="*/ 16 w 38"/>
                    <a:gd name="T63" fmla="*/ 2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 h="28">
                      <a:moveTo>
                        <a:pt x="16" y="20"/>
                      </a:moveTo>
                      <a:lnTo>
                        <a:pt x="16" y="20"/>
                      </a:lnTo>
                      <a:lnTo>
                        <a:pt x="20" y="18"/>
                      </a:lnTo>
                      <a:lnTo>
                        <a:pt x="24" y="16"/>
                      </a:lnTo>
                      <a:lnTo>
                        <a:pt x="28" y="8"/>
                      </a:lnTo>
                      <a:lnTo>
                        <a:pt x="28" y="4"/>
                      </a:lnTo>
                      <a:lnTo>
                        <a:pt x="30" y="0"/>
                      </a:lnTo>
                      <a:lnTo>
                        <a:pt x="34" y="0"/>
                      </a:lnTo>
                      <a:lnTo>
                        <a:pt x="38" y="2"/>
                      </a:lnTo>
                      <a:lnTo>
                        <a:pt x="36" y="10"/>
                      </a:lnTo>
                      <a:lnTo>
                        <a:pt x="34" y="16"/>
                      </a:lnTo>
                      <a:lnTo>
                        <a:pt x="30" y="22"/>
                      </a:lnTo>
                      <a:lnTo>
                        <a:pt x="24" y="26"/>
                      </a:lnTo>
                      <a:lnTo>
                        <a:pt x="16" y="28"/>
                      </a:lnTo>
                      <a:lnTo>
                        <a:pt x="10" y="26"/>
                      </a:lnTo>
                      <a:lnTo>
                        <a:pt x="4" y="20"/>
                      </a:lnTo>
                      <a:lnTo>
                        <a:pt x="2" y="14"/>
                      </a:lnTo>
                      <a:lnTo>
                        <a:pt x="0" y="8"/>
                      </a:lnTo>
                      <a:lnTo>
                        <a:pt x="2" y="0"/>
                      </a:lnTo>
                      <a:lnTo>
                        <a:pt x="4" y="2"/>
                      </a:lnTo>
                      <a:lnTo>
                        <a:pt x="6" y="4"/>
                      </a:lnTo>
                      <a:lnTo>
                        <a:pt x="8" y="10"/>
                      </a:lnTo>
                      <a:lnTo>
                        <a:pt x="10" y="16"/>
                      </a:lnTo>
                      <a:lnTo>
                        <a:pt x="12" y="18"/>
                      </a:lnTo>
                      <a:lnTo>
                        <a:pt x="16"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2" name="Freeform 255"/>
                <p:cNvSpPr>
                  <a:spLocks/>
                </p:cNvSpPr>
                <p:nvPr/>
              </p:nvSpPr>
              <p:spPr bwMode="auto">
                <a:xfrm>
                  <a:off x="3707" y="2489"/>
                  <a:ext cx="114" cy="148"/>
                </a:xfrm>
                <a:custGeom>
                  <a:avLst/>
                  <a:gdLst>
                    <a:gd name="T0" fmla="*/ 114 w 114"/>
                    <a:gd name="T1" fmla="*/ 20 h 148"/>
                    <a:gd name="T2" fmla="*/ 114 w 114"/>
                    <a:gd name="T3" fmla="*/ 20 h 148"/>
                    <a:gd name="T4" fmla="*/ 106 w 114"/>
                    <a:gd name="T5" fmla="*/ 38 h 148"/>
                    <a:gd name="T6" fmla="*/ 96 w 114"/>
                    <a:gd name="T7" fmla="*/ 56 h 148"/>
                    <a:gd name="T8" fmla="*/ 96 w 114"/>
                    <a:gd name="T9" fmla="*/ 56 h 148"/>
                    <a:gd name="T10" fmla="*/ 102 w 114"/>
                    <a:gd name="T11" fmla="*/ 62 h 148"/>
                    <a:gd name="T12" fmla="*/ 106 w 114"/>
                    <a:gd name="T13" fmla="*/ 68 h 148"/>
                    <a:gd name="T14" fmla="*/ 108 w 114"/>
                    <a:gd name="T15" fmla="*/ 76 h 148"/>
                    <a:gd name="T16" fmla="*/ 106 w 114"/>
                    <a:gd name="T17" fmla="*/ 84 h 148"/>
                    <a:gd name="T18" fmla="*/ 106 w 114"/>
                    <a:gd name="T19" fmla="*/ 84 h 148"/>
                    <a:gd name="T20" fmla="*/ 96 w 114"/>
                    <a:gd name="T21" fmla="*/ 102 h 148"/>
                    <a:gd name="T22" fmla="*/ 86 w 114"/>
                    <a:gd name="T23" fmla="*/ 120 h 148"/>
                    <a:gd name="T24" fmla="*/ 86 w 114"/>
                    <a:gd name="T25" fmla="*/ 120 h 148"/>
                    <a:gd name="T26" fmla="*/ 82 w 114"/>
                    <a:gd name="T27" fmla="*/ 124 h 148"/>
                    <a:gd name="T28" fmla="*/ 80 w 114"/>
                    <a:gd name="T29" fmla="*/ 126 h 148"/>
                    <a:gd name="T30" fmla="*/ 76 w 114"/>
                    <a:gd name="T31" fmla="*/ 132 h 148"/>
                    <a:gd name="T32" fmla="*/ 76 w 114"/>
                    <a:gd name="T33" fmla="*/ 132 h 148"/>
                    <a:gd name="T34" fmla="*/ 70 w 114"/>
                    <a:gd name="T35" fmla="*/ 138 h 148"/>
                    <a:gd name="T36" fmla="*/ 62 w 114"/>
                    <a:gd name="T37" fmla="*/ 144 h 148"/>
                    <a:gd name="T38" fmla="*/ 54 w 114"/>
                    <a:gd name="T39" fmla="*/ 148 h 148"/>
                    <a:gd name="T40" fmla="*/ 46 w 114"/>
                    <a:gd name="T41" fmla="*/ 148 h 148"/>
                    <a:gd name="T42" fmla="*/ 46 w 114"/>
                    <a:gd name="T43" fmla="*/ 148 h 148"/>
                    <a:gd name="T44" fmla="*/ 34 w 114"/>
                    <a:gd name="T45" fmla="*/ 146 h 148"/>
                    <a:gd name="T46" fmla="*/ 24 w 114"/>
                    <a:gd name="T47" fmla="*/ 142 h 148"/>
                    <a:gd name="T48" fmla="*/ 16 w 114"/>
                    <a:gd name="T49" fmla="*/ 134 h 148"/>
                    <a:gd name="T50" fmla="*/ 10 w 114"/>
                    <a:gd name="T51" fmla="*/ 124 h 148"/>
                    <a:gd name="T52" fmla="*/ 10 w 114"/>
                    <a:gd name="T53" fmla="*/ 124 h 148"/>
                    <a:gd name="T54" fmla="*/ 10 w 114"/>
                    <a:gd name="T55" fmla="*/ 116 h 148"/>
                    <a:gd name="T56" fmla="*/ 10 w 114"/>
                    <a:gd name="T57" fmla="*/ 110 h 148"/>
                    <a:gd name="T58" fmla="*/ 12 w 114"/>
                    <a:gd name="T59" fmla="*/ 106 h 148"/>
                    <a:gd name="T60" fmla="*/ 12 w 114"/>
                    <a:gd name="T61" fmla="*/ 106 h 148"/>
                    <a:gd name="T62" fmla="*/ 10 w 114"/>
                    <a:gd name="T63" fmla="*/ 102 h 148"/>
                    <a:gd name="T64" fmla="*/ 6 w 114"/>
                    <a:gd name="T65" fmla="*/ 100 h 148"/>
                    <a:gd name="T66" fmla="*/ 6 w 114"/>
                    <a:gd name="T67" fmla="*/ 100 h 148"/>
                    <a:gd name="T68" fmla="*/ 2 w 114"/>
                    <a:gd name="T69" fmla="*/ 94 h 148"/>
                    <a:gd name="T70" fmla="*/ 0 w 114"/>
                    <a:gd name="T71" fmla="*/ 88 h 148"/>
                    <a:gd name="T72" fmla="*/ 0 w 114"/>
                    <a:gd name="T73" fmla="*/ 82 h 148"/>
                    <a:gd name="T74" fmla="*/ 0 w 114"/>
                    <a:gd name="T75" fmla="*/ 74 h 148"/>
                    <a:gd name="T76" fmla="*/ 0 w 114"/>
                    <a:gd name="T77" fmla="*/ 74 h 148"/>
                    <a:gd name="T78" fmla="*/ 4 w 114"/>
                    <a:gd name="T79" fmla="*/ 66 h 148"/>
                    <a:gd name="T80" fmla="*/ 10 w 114"/>
                    <a:gd name="T81" fmla="*/ 58 h 148"/>
                    <a:gd name="T82" fmla="*/ 16 w 114"/>
                    <a:gd name="T83" fmla="*/ 52 h 148"/>
                    <a:gd name="T84" fmla="*/ 26 w 114"/>
                    <a:gd name="T85" fmla="*/ 48 h 148"/>
                    <a:gd name="T86" fmla="*/ 26 w 114"/>
                    <a:gd name="T87" fmla="*/ 48 h 148"/>
                    <a:gd name="T88" fmla="*/ 30 w 114"/>
                    <a:gd name="T89" fmla="*/ 48 h 148"/>
                    <a:gd name="T90" fmla="*/ 32 w 114"/>
                    <a:gd name="T91" fmla="*/ 48 h 148"/>
                    <a:gd name="T92" fmla="*/ 34 w 114"/>
                    <a:gd name="T93" fmla="*/ 46 h 148"/>
                    <a:gd name="T94" fmla="*/ 34 w 114"/>
                    <a:gd name="T95" fmla="*/ 46 h 148"/>
                    <a:gd name="T96" fmla="*/ 36 w 114"/>
                    <a:gd name="T97" fmla="*/ 40 h 148"/>
                    <a:gd name="T98" fmla="*/ 42 w 114"/>
                    <a:gd name="T99" fmla="*/ 36 h 148"/>
                    <a:gd name="T100" fmla="*/ 42 w 114"/>
                    <a:gd name="T101" fmla="*/ 36 h 148"/>
                    <a:gd name="T102" fmla="*/ 48 w 114"/>
                    <a:gd name="T103" fmla="*/ 34 h 148"/>
                    <a:gd name="T104" fmla="*/ 54 w 114"/>
                    <a:gd name="T105" fmla="*/ 34 h 148"/>
                    <a:gd name="T106" fmla="*/ 54 w 114"/>
                    <a:gd name="T107" fmla="*/ 34 h 148"/>
                    <a:gd name="T108" fmla="*/ 64 w 114"/>
                    <a:gd name="T109" fmla="*/ 16 h 148"/>
                    <a:gd name="T110" fmla="*/ 70 w 114"/>
                    <a:gd name="T111" fmla="*/ 8 h 148"/>
                    <a:gd name="T112" fmla="*/ 78 w 114"/>
                    <a:gd name="T113" fmla="*/ 0 h 148"/>
                    <a:gd name="T114" fmla="*/ 78 w 114"/>
                    <a:gd name="T115" fmla="*/ 0 h 148"/>
                    <a:gd name="T116" fmla="*/ 88 w 114"/>
                    <a:gd name="T117" fmla="*/ 2 h 148"/>
                    <a:gd name="T118" fmla="*/ 98 w 114"/>
                    <a:gd name="T119" fmla="*/ 6 h 148"/>
                    <a:gd name="T120" fmla="*/ 106 w 114"/>
                    <a:gd name="T121" fmla="*/ 12 h 148"/>
                    <a:gd name="T122" fmla="*/ 114 w 114"/>
                    <a:gd name="T123" fmla="*/ 20 h 148"/>
                    <a:gd name="T124" fmla="*/ 114 w 114"/>
                    <a:gd name="T125" fmla="*/ 2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4" h="148">
                      <a:moveTo>
                        <a:pt x="114" y="20"/>
                      </a:moveTo>
                      <a:lnTo>
                        <a:pt x="114" y="20"/>
                      </a:lnTo>
                      <a:lnTo>
                        <a:pt x="106" y="38"/>
                      </a:lnTo>
                      <a:lnTo>
                        <a:pt x="96" y="56"/>
                      </a:lnTo>
                      <a:lnTo>
                        <a:pt x="102" y="62"/>
                      </a:lnTo>
                      <a:lnTo>
                        <a:pt x="106" y="68"/>
                      </a:lnTo>
                      <a:lnTo>
                        <a:pt x="108" y="76"/>
                      </a:lnTo>
                      <a:lnTo>
                        <a:pt x="106" y="84"/>
                      </a:lnTo>
                      <a:lnTo>
                        <a:pt x="96" y="102"/>
                      </a:lnTo>
                      <a:lnTo>
                        <a:pt x="86" y="120"/>
                      </a:lnTo>
                      <a:lnTo>
                        <a:pt x="82" y="124"/>
                      </a:lnTo>
                      <a:lnTo>
                        <a:pt x="80" y="126"/>
                      </a:lnTo>
                      <a:lnTo>
                        <a:pt x="76" y="132"/>
                      </a:lnTo>
                      <a:lnTo>
                        <a:pt x="70" y="138"/>
                      </a:lnTo>
                      <a:lnTo>
                        <a:pt x="62" y="144"/>
                      </a:lnTo>
                      <a:lnTo>
                        <a:pt x="54" y="148"/>
                      </a:lnTo>
                      <a:lnTo>
                        <a:pt x="46" y="148"/>
                      </a:lnTo>
                      <a:lnTo>
                        <a:pt x="34" y="146"/>
                      </a:lnTo>
                      <a:lnTo>
                        <a:pt x="24" y="142"/>
                      </a:lnTo>
                      <a:lnTo>
                        <a:pt x="16" y="134"/>
                      </a:lnTo>
                      <a:lnTo>
                        <a:pt x="10" y="124"/>
                      </a:lnTo>
                      <a:lnTo>
                        <a:pt x="10" y="116"/>
                      </a:lnTo>
                      <a:lnTo>
                        <a:pt x="10" y="110"/>
                      </a:lnTo>
                      <a:lnTo>
                        <a:pt x="12" y="106"/>
                      </a:lnTo>
                      <a:lnTo>
                        <a:pt x="10" y="102"/>
                      </a:lnTo>
                      <a:lnTo>
                        <a:pt x="6" y="100"/>
                      </a:lnTo>
                      <a:lnTo>
                        <a:pt x="2" y="94"/>
                      </a:lnTo>
                      <a:lnTo>
                        <a:pt x="0" y="88"/>
                      </a:lnTo>
                      <a:lnTo>
                        <a:pt x="0" y="82"/>
                      </a:lnTo>
                      <a:lnTo>
                        <a:pt x="0" y="74"/>
                      </a:lnTo>
                      <a:lnTo>
                        <a:pt x="4" y="66"/>
                      </a:lnTo>
                      <a:lnTo>
                        <a:pt x="10" y="58"/>
                      </a:lnTo>
                      <a:lnTo>
                        <a:pt x="16" y="52"/>
                      </a:lnTo>
                      <a:lnTo>
                        <a:pt x="26" y="48"/>
                      </a:lnTo>
                      <a:lnTo>
                        <a:pt x="30" y="48"/>
                      </a:lnTo>
                      <a:lnTo>
                        <a:pt x="32" y="48"/>
                      </a:lnTo>
                      <a:lnTo>
                        <a:pt x="34" y="46"/>
                      </a:lnTo>
                      <a:lnTo>
                        <a:pt x="36" y="40"/>
                      </a:lnTo>
                      <a:lnTo>
                        <a:pt x="42" y="36"/>
                      </a:lnTo>
                      <a:lnTo>
                        <a:pt x="48" y="34"/>
                      </a:lnTo>
                      <a:lnTo>
                        <a:pt x="54" y="34"/>
                      </a:lnTo>
                      <a:lnTo>
                        <a:pt x="64" y="16"/>
                      </a:lnTo>
                      <a:lnTo>
                        <a:pt x="70" y="8"/>
                      </a:lnTo>
                      <a:lnTo>
                        <a:pt x="78" y="0"/>
                      </a:lnTo>
                      <a:lnTo>
                        <a:pt x="88" y="2"/>
                      </a:lnTo>
                      <a:lnTo>
                        <a:pt x="98" y="6"/>
                      </a:lnTo>
                      <a:lnTo>
                        <a:pt x="106" y="12"/>
                      </a:lnTo>
                      <a:lnTo>
                        <a:pt x="114"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3" name="Freeform 256"/>
                <p:cNvSpPr>
                  <a:spLocks/>
                </p:cNvSpPr>
                <p:nvPr/>
              </p:nvSpPr>
              <p:spPr bwMode="auto">
                <a:xfrm>
                  <a:off x="3787" y="2505"/>
                  <a:ext cx="16" cy="8"/>
                </a:xfrm>
                <a:custGeom>
                  <a:avLst/>
                  <a:gdLst>
                    <a:gd name="T0" fmla="*/ 16 w 16"/>
                    <a:gd name="T1" fmla="*/ 6 h 8"/>
                    <a:gd name="T2" fmla="*/ 16 w 16"/>
                    <a:gd name="T3" fmla="*/ 8 h 8"/>
                    <a:gd name="T4" fmla="*/ 0 w 16"/>
                    <a:gd name="T5" fmla="*/ 4 h 8"/>
                    <a:gd name="T6" fmla="*/ 0 w 16"/>
                    <a:gd name="T7" fmla="*/ 4 h 8"/>
                    <a:gd name="T8" fmla="*/ 0 w 16"/>
                    <a:gd name="T9" fmla="*/ 2 h 8"/>
                    <a:gd name="T10" fmla="*/ 2 w 16"/>
                    <a:gd name="T11" fmla="*/ 0 h 8"/>
                    <a:gd name="T12" fmla="*/ 2 w 16"/>
                    <a:gd name="T13" fmla="*/ 0 h 8"/>
                    <a:gd name="T14" fmla="*/ 10 w 16"/>
                    <a:gd name="T15" fmla="*/ 2 h 8"/>
                    <a:gd name="T16" fmla="*/ 16 w 16"/>
                    <a:gd name="T17" fmla="*/ 6 h 8"/>
                    <a:gd name="T18" fmla="*/ 16 w 16"/>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8">
                      <a:moveTo>
                        <a:pt x="16" y="6"/>
                      </a:moveTo>
                      <a:lnTo>
                        <a:pt x="16" y="8"/>
                      </a:lnTo>
                      <a:lnTo>
                        <a:pt x="0" y="4"/>
                      </a:lnTo>
                      <a:lnTo>
                        <a:pt x="0" y="2"/>
                      </a:lnTo>
                      <a:lnTo>
                        <a:pt x="2" y="0"/>
                      </a:lnTo>
                      <a:lnTo>
                        <a:pt x="10" y="2"/>
                      </a:lnTo>
                      <a:lnTo>
                        <a:pt x="16" y="6"/>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4" name="Freeform 257"/>
                <p:cNvSpPr>
                  <a:spLocks/>
                </p:cNvSpPr>
                <p:nvPr/>
              </p:nvSpPr>
              <p:spPr bwMode="auto">
                <a:xfrm>
                  <a:off x="3777" y="2521"/>
                  <a:ext cx="18" cy="14"/>
                </a:xfrm>
                <a:custGeom>
                  <a:avLst/>
                  <a:gdLst>
                    <a:gd name="T0" fmla="*/ 18 w 18"/>
                    <a:gd name="T1" fmla="*/ 6 h 14"/>
                    <a:gd name="T2" fmla="*/ 18 w 18"/>
                    <a:gd name="T3" fmla="*/ 6 h 14"/>
                    <a:gd name="T4" fmla="*/ 16 w 18"/>
                    <a:gd name="T5" fmla="*/ 10 h 14"/>
                    <a:gd name="T6" fmla="*/ 14 w 18"/>
                    <a:gd name="T7" fmla="*/ 14 h 14"/>
                    <a:gd name="T8" fmla="*/ 14 w 18"/>
                    <a:gd name="T9" fmla="*/ 14 h 14"/>
                    <a:gd name="T10" fmla="*/ 6 w 18"/>
                    <a:gd name="T11" fmla="*/ 12 h 14"/>
                    <a:gd name="T12" fmla="*/ 0 w 18"/>
                    <a:gd name="T13" fmla="*/ 6 h 14"/>
                    <a:gd name="T14" fmla="*/ 0 w 18"/>
                    <a:gd name="T15" fmla="*/ 6 h 14"/>
                    <a:gd name="T16" fmla="*/ 0 w 18"/>
                    <a:gd name="T17" fmla="*/ 4 h 14"/>
                    <a:gd name="T18" fmla="*/ 2 w 18"/>
                    <a:gd name="T19" fmla="*/ 0 h 14"/>
                    <a:gd name="T20" fmla="*/ 18 w 18"/>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4">
                      <a:moveTo>
                        <a:pt x="18" y="6"/>
                      </a:moveTo>
                      <a:lnTo>
                        <a:pt x="18" y="6"/>
                      </a:lnTo>
                      <a:lnTo>
                        <a:pt x="16" y="10"/>
                      </a:lnTo>
                      <a:lnTo>
                        <a:pt x="14" y="14"/>
                      </a:lnTo>
                      <a:lnTo>
                        <a:pt x="6" y="12"/>
                      </a:lnTo>
                      <a:lnTo>
                        <a:pt x="0" y="6"/>
                      </a:lnTo>
                      <a:lnTo>
                        <a:pt x="0" y="4"/>
                      </a:lnTo>
                      <a:lnTo>
                        <a:pt x="2" y="0"/>
                      </a:lnTo>
                      <a:lnTo>
                        <a:pt x="18" y="6"/>
                      </a:lnTo>
                      <a:close/>
                    </a:path>
                  </a:pathLst>
                </a:custGeom>
                <a:solidFill>
                  <a:srgbClr val="91A9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5" name="Freeform 258"/>
                <p:cNvSpPr>
                  <a:spLocks/>
                </p:cNvSpPr>
                <p:nvPr/>
              </p:nvSpPr>
              <p:spPr bwMode="auto">
                <a:xfrm>
                  <a:off x="3731" y="2539"/>
                  <a:ext cx="68" cy="84"/>
                </a:xfrm>
                <a:custGeom>
                  <a:avLst/>
                  <a:gdLst>
                    <a:gd name="T0" fmla="*/ 34 w 68"/>
                    <a:gd name="T1" fmla="*/ 0 h 84"/>
                    <a:gd name="T2" fmla="*/ 34 w 68"/>
                    <a:gd name="T3" fmla="*/ 0 h 84"/>
                    <a:gd name="T4" fmla="*/ 52 w 68"/>
                    <a:gd name="T5" fmla="*/ 8 h 84"/>
                    <a:gd name="T6" fmla="*/ 60 w 68"/>
                    <a:gd name="T7" fmla="*/ 14 h 84"/>
                    <a:gd name="T8" fmla="*/ 68 w 68"/>
                    <a:gd name="T9" fmla="*/ 20 h 84"/>
                    <a:gd name="T10" fmla="*/ 68 w 68"/>
                    <a:gd name="T11" fmla="*/ 20 h 84"/>
                    <a:gd name="T12" fmla="*/ 66 w 68"/>
                    <a:gd name="T13" fmla="*/ 32 h 84"/>
                    <a:gd name="T14" fmla="*/ 62 w 68"/>
                    <a:gd name="T15" fmla="*/ 44 h 84"/>
                    <a:gd name="T16" fmla="*/ 48 w 68"/>
                    <a:gd name="T17" fmla="*/ 64 h 84"/>
                    <a:gd name="T18" fmla="*/ 48 w 68"/>
                    <a:gd name="T19" fmla="*/ 64 h 84"/>
                    <a:gd name="T20" fmla="*/ 36 w 68"/>
                    <a:gd name="T21" fmla="*/ 78 h 84"/>
                    <a:gd name="T22" fmla="*/ 28 w 68"/>
                    <a:gd name="T23" fmla="*/ 84 h 84"/>
                    <a:gd name="T24" fmla="*/ 24 w 68"/>
                    <a:gd name="T25" fmla="*/ 84 h 84"/>
                    <a:gd name="T26" fmla="*/ 20 w 68"/>
                    <a:gd name="T27" fmla="*/ 84 h 84"/>
                    <a:gd name="T28" fmla="*/ 20 w 68"/>
                    <a:gd name="T29" fmla="*/ 84 h 84"/>
                    <a:gd name="T30" fmla="*/ 8 w 68"/>
                    <a:gd name="T31" fmla="*/ 82 h 84"/>
                    <a:gd name="T32" fmla="*/ 4 w 68"/>
                    <a:gd name="T33" fmla="*/ 78 h 84"/>
                    <a:gd name="T34" fmla="*/ 2 w 68"/>
                    <a:gd name="T35" fmla="*/ 74 h 84"/>
                    <a:gd name="T36" fmla="*/ 2 w 68"/>
                    <a:gd name="T37" fmla="*/ 74 h 84"/>
                    <a:gd name="T38" fmla="*/ 0 w 68"/>
                    <a:gd name="T39" fmla="*/ 70 h 84"/>
                    <a:gd name="T40" fmla="*/ 0 w 68"/>
                    <a:gd name="T41" fmla="*/ 64 h 84"/>
                    <a:gd name="T42" fmla="*/ 0 w 68"/>
                    <a:gd name="T43" fmla="*/ 64 h 84"/>
                    <a:gd name="T44" fmla="*/ 6 w 68"/>
                    <a:gd name="T45" fmla="*/ 60 h 84"/>
                    <a:gd name="T46" fmla="*/ 8 w 68"/>
                    <a:gd name="T47" fmla="*/ 56 h 84"/>
                    <a:gd name="T48" fmla="*/ 8 w 68"/>
                    <a:gd name="T49" fmla="*/ 54 h 84"/>
                    <a:gd name="T50" fmla="*/ 8 w 68"/>
                    <a:gd name="T51" fmla="*/ 54 h 84"/>
                    <a:gd name="T52" fmla="*/ 6 w 68"/>
                    <a:gd name="T53" fmla="*/ 50 h 84"/>
                    <a:gd name="T54" fmla="*/ 8 w 68"/>
                    <a:gd name="T55" fmla="*/ 46 h 84"/>
                    <a:gd name="T56" fmla="*/ 8 w 68"/>
                    <a:gd name="T57" fmla="*/ 46 h 84"/>
                    <a:gd name="T58" fmla="*/ 12 w 68"/>
                    <a:gd name="T59" fmla="*/ 42 h 84"/>
                    <a:gd name="T60" fmla="*/ 14 w 68"/>
                    <a:gd name="T61" fmla="*/ 40 h 84"/>
                    <a:gd name="T62" fmla="*/ 16 w 68"/>
                    <a:gd name="T63" fmla="*/ 36 h 84"/>
                    <a:gd name="T64" fmla="*/ 16 w 68"/>
                    <a:gd name="T65" fmla="*/ 36 h 84"/>
                    <a:gd name="T66" fmla="*/ 14 w 68"/>
                    <a:gd name="T67" fmla="*/ 32 h 84"/>
                    <a:gd name="T68" fmla="*/ 14 w 68"/>
                    <a:gd name="T69" fmla="*/ 28 h 84"/>
                    <a:gd name="T70" fmla="*/ 14 w 68"/>
                    <a:gd name="T71" fmla="*/ 28 h 84"/>
                    <a:gd name="T72" fmla="*/ 18 w 68"/>
                    <a:gd name="T73" fmla="*/ 26 h 84"/>
                    <a:gd name="T74" fmla="*/ 24 w 68"/>
                    <a:gd name="T75" fmla="*/ 26 h 84"/>
                    <a:gd name="T76" fmla="*/ 28 w 68"/>
                    <a:gd name="T77" fmla="*/ 24 h 84"/>
                    <a:gd name="T78" fmla="*/ 28 w 68"/>
                    <a:gd name="T79" fmla="*/ 18 h 84"/>
                    <a:gd name="T80" fmla="*/ 28 w 68"/>
                    <a:gd name="T81" fmla="*/ 18 h 84"/>
                    <a:gd name="T82" fmla="*/ 24 w 68"/>
                    <a:gd name="T83" fmla="*/ 10 h 84"/>
                    <a:gd name="T84" fmla="*/ 22 w 68"/>
                    <a:gd name="T85" fmla="*/ 6 h 84"/>
                    <a:gd name="T86" fmla="*/ 24 w 68"/>
                    <a:gd name="T87" fmla="*/ 0 h 84"/>
                    <a:gd name="T88" fmla="*/ 24 w 68"/>
                    <a:gd name="T89" fmla="*/ 0 h 84"/>
                    <a:gd name="T90" fmla="*/ 26 w 68"/>
                    <a:gd name="T91" fmla="*/ 0 h 84"/>
                    <a:gd name="T92" fmla="*/ 28 w 68"/>
                    <a:gd name="T93" fmla="*/ 0 h 84"/>
                    <a:gd name="T94" fmla="*/ 34 w 68"/>
                    <a:gd name="T95" fmla="*/ 0 h 84"/>
                    <a:gd name="T96" fmla="*/ 34 w 68"/>
                    <a:gd name="T97" fmla="*/ 0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8" h="84">
                      <a:moveTo>
                        <a:pt x="34" y="0"/>
                      </a:moveTo>
                      <a:lnTo>
                        <a:pt x="34" y="0"/>
                      </a:lnTo>
                      <a:lnTo>
                        <a:pt x="52" y="8"/>
                      </a:lnTo>
                      <a:lnTo>
                        <a:pt x="60" y="14"/>
                      </a:lnTo>
                      <a:lnTo>
                        <a:pt x="68" y="20"/>
                      </a:lnTo>
                      <a:lnTo>
                        <a:pt x="66" y="32"/>
                      </a:lnTo>
                      <a:lnTo>
                        <a:pt x="62" y="44"/>
                      </a:lnTo>
                      <a:lnTo>
                        <a:pt x="48" y="64"/>
                      </a:lnTo>
                      <a:lnTo>
                        <a:pt x="36" y="78"/>
                      </a:lnTo>
                      <a:lnTo>
                        <a:pt x="28" y="84"/>
                      </a:lnTo>
                      <a:lnTo>
                        <a:pt x="24" y="84"/>
                      </a:lnTo>
                      <a:lnTo>
                        <a:pt x="20" y="84"/>
                      </a:lnTo>
                      <a:lnTo>
                        <a:pt x="8" y="82"/>
                      </a:lnTo>
                      <a:lnTo>
                        <a:pt x="4" y="78"/>
                      </a:lnTo>
                      <a:lnTo>
                        <a:pt x="2" y="74"/>
                      </a:lnTo>
                      <a:lnTo>
                        <a:pt x="0" y="70"/>
                      </a:lnTo>
                      <a:lnTo>
                        <a:pt x="0" y="64"/>
                      </a:lnTo>
                      <a:lnTo>
                        <a:pt x="6" y="60"/>
                      </a:lnTo>
                      <a:lnTo>
                        <a:pt x="8" y="56"/>
                      </a:lnTo>
                      <a:lnTo>
                        <a:pt x="8" y="54"/>
                      </a:lnTo>
                      <a:lnTo>
                        <a:pt x="6" y="50"/>
                      </a:lnTo>
                      <a:lnTo>
                        <a:pt x="8" y="46"/>
                      </a:lnTo>
                      <a:lnTo>
                        <a:pt x="12" y="42"/>
                      </a:lnTo>
                      <a:lnTo>
                        <a:pt x="14" y="40"/>
                      </a:lnTo>
                      <a:lnTo>
                        <a:pt x="16" y="36"/>
                      </a:lnTo>
                      <a:lnTo>
                        <a:pt x="14" y="32"/>
                      </a:lnTo>
                      <a:lnTo>
                        <a:pt x="14" y="28"/>
                      </a:lnTo>
                      <a:lnTo>
                        <a:pt x="18" y="26"/>
                      </a:lnTo>
                      <a:lnTo>
                        <a:pt x="24" y="26"/>
                      </a:lnTo>
                      <a:lnTo>
                        <a:pt x="28" y="24"/>
                      </a:lnTo>
                      <a:lnTo>
                        <a:pt x="28" y="18"/>
                      </a:lnTo>
                      <a:lnTo>
                        <a:pt x="24" y="10"/>
                      </a:lnTo>
                      <a:lnTo>
                        <a:pt x="22" y="6"/>
                      </a:lnTo>
                      <a:lnTo>
                        <a:pt x="24" y="0"/>
                      </a:lnTo>
                      <a:lnTo>
                        <a:pt x="26" y="0"/>
                      </a:lnTo>
                      <a:lnTo>
                        <a:pt x="28" y="0"/>
                      </a:lnTo>
                      <a:lnTo>
                        <a:pt x="3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6" name="Freeform 259"/>
                <p:cNvSpPr>
                  <a:spLocks/>
                </p:cNvSpPr>
                <p:nvPr/>
              </p:nvSpPr>
              <p:spPr bwMode="auto">
                <a:xfrm>
                  <a:off x="3721" y="2553"/>
                  <a:ext cx="16" cy="24"/>
                </a:xfrm>
                <a:custGeom>
                  <a:avLst/>
                  <a:gdLst>
                    <a:gd name="T0" fmla="*/ 12 w 16"/>
                    <a:gd name="T1" fmla="*/ 6 h 24"/>
                    <a:gd name="T2" fmla="*/ 12 w 16"/>
                    <a:gd name="T3" fmla="*/ 6 h 24"/>
                    <a:gd name="T4" fmla="*/ 10 w 16"/>
                    <a:gd name="T5" fmla="*/ 12 h 24"/>
                    <a:gd name="T6" fmla="*/ 8 w 16"/>
                    <a:gd name="T7" fmla="*/ 20 h 24"/>
                    <a:gd name="T8" fmla="*/ 8 w 16"/>
                    <a:gd name="T9" fmla="*/ 20 h 24"/>
                    <a:gd name="T10" fmla="*/ 6 w 16"/>
                    <a:gd name="T11" fmla="*/ 20 h 24"/>
                    <a:gd name="T12" fmla="*/ 4 w 16"/>
                    <a:gd name="T13" fmla="*/ 22 h 24"/>
                    <a:gd name="T14" fmla="*/ 4 w 16"/>
                    <a:gd name="T15" fmla="*/ 24 h 24"/>
                    <a:gd name="T16" fmla="*/ 0 w 16"/>
                    <a:gd name="T17" fmla="*/ 24 h 24"/>
                    <a:gd name="T18" fmla="*/ 0 w 16"/>
                    <a:gd name="T19" fmla="*/ 24 h 24"/>
                    <a:gd name="T20" fmla="*/ 0 w 16"/>
                    <a:gd name="T21" fmla="*/ 14 h 24"/>
                    <a:gd name="T22" fmla="*/ 2 w 16"/>
                    <a:gd name="T23" fmla="*/ 10 h 24"/>
                    <a:gd name="T24" fmla="*/ 4 w 16"/>
                    <a:gd name="T25" fmla="*/ 6 h 24"/>
                    <a:gd name="T26" fmla="*/ 4 w 16"/>
                    <a:gd name="T27" fmla="*/ 6 h 24"/>
                    <a:gd name="T28" fmla="*/ 10 w 16"/>
                    <a:gd name="T29" fmla="*/ 2 h 24"/>
                    <a:gd name="T30" fmla="*/ 12 w 16"/>
                    <a:gd name="T31" fmla="*/ 0 h 24"/>
                    <a:gd name="T32" fmla="*/ 16 w 16"/>
                    <a:gd name="T33" fmla="*/ 0 h 24"/>
                    <a:gd name="T34" fmla="*/ 12 w 1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24">
                      <a:moveTo>
                        <a:pt x="12" y="6"/>
                      </a:moveTo>
                      <a:lnTo>
                        <a:pt x="12" y="6"/>
                      </a:lnTo>
                      <a:lnTo>
                        <a:pt x="10" y="12"/>
                      </a:lnTo>
                      <a:lnTo>
                        <a:pt x="8" y="20"/>
                      </a:lnTo>
                      <a:lnTo>
                        <a:pt x="6" y="20"/>
                      </a:lnTo>
                      <a:lnTo>
                        <a:pt x="4" y="22"/>
                      </a:lnTo>
                      <a:lnTo>
                        <a:pt x="4" y="24"/>
                      </a:lnTo>
                      <a:lnTo>
                        <a:pt x="0" y="24"/>
                      </a:lnTo>
                      <a:lnTo>
                        <a:pt x="0" y="14"/>
                      </a:lnTo>
                      <a:lnTo>
                        <a:pt x="2" y="10"/>
                      </a:lnTo>
                      <a:lnTo>
                        <a:pt x="4" y="6"/>
                      </a:lnTo>
                      <a:lnTo>
                        <a:pt x="10" y="2"/>
                      </a:lnTo>
                      <a:lnTo>
                        <a:pt x="12" y="0"/>
                      </a:lnTo>
                      <a:lnTo>
                        <a:pt x="16" y="0"/>
                      </a:lnTo>
                      <a:lnTo>
                        <a:pt x="12" y="6"/>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57" name="Freeform 260"/>
                <p:cNvSpPr>
                  <a:spLocks/>
                </p:cNvSpPr>
                <p:nvPr/>
              </p:nvSpPr>
              <p:spPr bwMode="auto">
                <a:xfrm>
                  <a:off x="3725" y="2239"/>
                  <a:ext cx="266" cy="266"/>
                </a:xfrm>
                <a:custGeom>
                  <a:avLst/>
                  <a:gdLst>
                    <a:gd name="T0" fmla="*/ 266 w 266"/>
                    <a:gd name="T1" fmla="*/ 144 h 266"/>
                    <a:gd name="T2" fmla="*/ 258 w 266"/>
                    <a:gd name="T3" fmla="*/ 178 h 266"/>
                    <a:gd name="T4" fmla="*/ 252 w 266"/>
                    <a:gd name="T5" fmla="*/ 194 h 266"/>
                    <a:gd name="T6" fmla="*/ 242 w 266"/>
                    <a:gd name="T7" fmla="*/ 210 h 266"/>
                    <a:gd name="T8" fmla="*/ 206 w 266"/>
                    <a:gd name="T9" fmla="*/ 246 h 266"/>
                    <a:gd name="T10" fmla="*/ 184 w 266"/>
                    <a:gd name="T11" fmla="*/ 258 h 266"/>
                    <a:gd name="T12" fmla="*/ 158 w 266"/>
                    <a:gd name="T13" fmla="*/ 264 h 266"/>
                    <a:gd name="T14" fmla="*/ 142 w 266"/>
                    <a:gd name="T15" fmla="*/ 266 h 266"/>
                    <a:gd name="T16" fmla="*/ 124 w 266"/>
                    <a:gd name="T17" fmla="*/ 266 h 266"/>
                    <a:gd name="T18" fmla="*/ 96 w 266"/>
                    <a:gd name="T19" fmla="*/ 262 h 266"/>
                    <a:gd name="T20" fmla="*/ 72 w 266"/>
                    <a:gd name="T21" fmla="*/ 252 h 266"/>
                    <a:gd name="T22" fmla="*/ 50 w 266"/>
                    <a:gd name="T23" fmla="*/ 238 h 266"/>
                    <a:gd name="T24" fmla="*/ 32 w 266"/>
                    <a:gd name="T25" fmla="*/ 220 h 266"/>
                    <a:gd name="T26" fmla="*/ 18 w 266"/>
                    <a:gd name="T27" fmla="*/ 200 h 266"/>
                    <a:gd name="T28" fmla="*/ 8 w 266"/>
                    <a:gd name="T29" fmla="*/ 176 h 266"/>
                    <a:gd name="T30" fmla="*/ 2 w 266"/>
                    <a:gd name="T31" fmla="*/ 150 h 266"/>
                    <a:gd name="T32" fmla="*/ 0 w 266"/>
                    <a:gd name="T33" fmla="*/ 124 h 266"/>
                    <a:gd name="T34" fmla="*/ 2 w 266"/>
                    <a:gd name="T35" fmla="*/ 110 h 266"/>
                    <a:gd name="T36" fmla="*/ 10 w 266"/>
                    <a:gd name="T37" fmla="*/ 86 h 266"/>
                    <a:gd name="T38" fmla="*/ 22 w 266"/>
                    <a:gd name="T39" fmla="*/ 62 h 266"/>
                    <a:gd name="T40" fmla="*/ 36 w 266"/>
                    <a:gd name="T41" fmla="*/ 42 h 266"/>
                    <a:gd name="T42" fmla="*/ 56 w 266"/>
                    <a:gd name="T43" fmla="*/ 26 h 266"/>
                    <a:gd name="T44" fmla="*/ 78 w 266"/>
                    <a:gd name="T45" fmla="*/ 12 h 266"/>
                    <a:gd name="T46" fmla="*/ 102 w 266"/>
                    <a:gd name="T47" fmla="*/ 4 h 266"/>
                    <a:gd name="T48" fmla="*/ 130 w 266"/>
                    <a:gd name="T49" fmla="*/ 0 h 266"/>
                    <a:gd name="T50" fmla="*/ 142 w 266"/>
                    <a:gd name="T51" fmla="*/ 2 h 266"/>
                    <a:gd name="T52" fmla="*/ 170 w 266"/>
                    <a:gd name="T53" fmla="*/ 6 h 266"/>
                    <a:gd name="T54" fmla="*/ 194 w 266"/>
                    <a:gd name="T55" fmla="*/ 16 h 266"/>
                    <a:gd name="T56" fmla="*/ 216 w 266"/>
                    <a:gd name="T57" fmla="*/ 30 h 266"/>
                    <a:gd name="T58" fmla="*/ 234 w 266"/>
                    <a:gd name="T59" fmla="*/ 46 h 266"/>
                    <a:gd name="T60" fmla="*/ 248 w 266"/>
                    <a:gd name="T61" fmla="*/ 68 h 266"/>
                    <a:gd name="T62" fmla="*/ 258 w 266"/>
                    <a:gd name="T63" fmla="*/ 92 h 266"/>
                    <a:gd name="T64" fmla="*/ 264 w 266"/>
                    <a:gd name="T65" fmla="*/ 116 h 266"/>
                    <a:gd name="T66" fmla="*/ 266 w 266"/>
                    <a:gd name="T67" fmla="*/ 144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6">
                      <a:moveTo>
                        <a:pt x="266" y="144"/>
                      </a:moveTo>
                      <a:lnTo>
                        <a:pt x="266" y="144"/>
                      </a:lnTo>
                      <a:lnTo>
                        <a:pt x="264" y="162"/>
                      </a:lnTo>
                      <a:lnTo>
                        <a:pt x="258" y="178"/>
                      </a:lnTo>
                      <a:lnTo>
                        <a:pt x="252" y="194"/>
                      </a:lnTo>
                      <a:lnTo>
                        <a:pt x="242" y="210"/>
                      </a:lnTo>
                      <a:lnTo>
                        <a:pt x="226" y="228"/>
                      </a:lnTo>
                      <a:lnTo>
                        <a:pt x="206" y="246"/>
                      </a:lnTo>
                      <a:lnTo>
                        <a:pt x="196" y="252"/>
                      </a:lnTo>
                      <a:lnTo>
                        <a:pt x="184" y="258"/>
                      </a:lnTo>
                      <a:lnTo>
                        <a:pt x="172" y="262"/>
                      </a:lnTo>
                      <a:lnTo>
                        <a:pt x="158" y="264"/>
                      </a:lnTo>
                      <a:lnTo>
                        <a:pt x="142" y="266"/>
                      </a:lnTo>
                      <a:lnTo>
                        <a:pt x="124" y="266"/>
                      </a:lnTo>
                      <a:lnTo>
                        <a:pt x="110" y="264"/>
                      </a:lnTo>
                      <a:lnTo>
                        <a:pt x="96" y="262"/>
                      </a:lnTo>
                      <a:lnTo>
                        <a:pt x="84" y="258"/>
                      </a:lnTo>
                      <a:lnTo>
                        <a:pt x="72" y="252"/>
                      </a:lnTo>
                      <a:lnTo>
                        <a:pt x="62" y="246"/>
                      </a:lnTo>
                      <a:lnTo>
                        <a:pt x="50" y="238"/>
                      </a:lnTo>
                      <a:lnTo>
                        <a:pt x="42" y="230"/>
                      </a:lnTo>
                      <a:lnTo>
                        <a:pt x="32" y="220"/>
                      </a:lnTo>
                      <a:lnTo>
                        <a:pt x="24" y="210"/>
                      </a:lnTo>
                      <a:lnTo>
                        <a:pt x="18" y="200"/>
                      </a:lnTo>
                      <a:lnTo>
                        <a:pt x="12" y="188"/>
                      </a:lnTo>
                      <a:lnTo>
                        <a:pt x="8" y="176"/>
                      </a:lnTo>
                      <a:lnTo>
                        <a:pt x="4" y="164"/>
                      </a:lnTo>
                      <a:lnTo>
                        <a:pt x="2" y="150"/>
                      </a:lnTo>
                      <a:lnTo>
                        <a:pt x="0" y="138"/>
                      </a:lnTo>
                      <a:lnTo>
                        <a:pt x="0" y="124"/>
                      </a:lnTo>
                      <a:lnTo>
                        <a:pt x="2" y="110"/>
                      </a:lnTo>
                      <a:lnTo>
                        <a:pt x="6" y="98"/>
                      </a:lnTo>
                      <a:lnTo>
                        <a:pt x="10" y="86"/>
                      </a:lnTo>
                      <a:lnTo>
                        <a:pt x="14" y="74"/>
                      </a:lnTo>
                      <a:lnTo>
                        <a:pt x="22" y="62"/>
                      </a:lnTo>
                      <a:lnTo>
                        <a:pt x="28" y="52"/>
                      </a:lnTo>
                      <a:lnTo>
                        <a:pt x="36" y="42"/>
                      </a:lnTo>
                      <a:lnTo>
                        <a:pt x="46" y="34"/>
                      </a:lnTo>
                      <a:lnTo>
                        <a:pt x="56" y="26"/>
                      </a:lnTo>
                      <a:lnTo>
                        <a:pt x="66" y="18"/>
                      </a:lnTo>
                      <a:lnTo>
                        <a:pt x="78" y="12"/>
                      </a:lnTo>
                      <a:lnTo>
                        <a:pt x="90" y="8"/>
                      </a:lnTo>
                      <a:lnTo>
                        <a:pt x="102" y="4"/>
                      </a:lnTo>
                      <a:lnTo>
                        <a:pt x="116" y="2"/>
                      </a:lnTo>
                      <a:lnTo>
                        <a:pt x="130" y="0"/>
                      </a:lnTo>
                      <a:lnTo>
                        <a:pt x="142" y="2"/>
                      </a:lnTo>
                      <a:lnTo>
                        <a:pt x="156" y="2"/>
                      </a:lnTo>
                      <a:lnTo>
                        <a:pt x="170" y="6"/>
                      </a:lnTo>
                      <a:lnTo>
                        <a:pt x="182" y="10"/>
                      </a:lnTo>
                      <a:lnTo>
                        <a:pt x="194" y="16"/>
                      </a:lnTo>
                      <a:lnTo>
                        <a:pt x="204" y="22"/>
                      </a:lnTo>
                      <a:lnTo>
                        <a:pt x="216" y="30"/>
                      </a:lnTo>
                      <a:lnTo>
                        <a:pt x="224" y="38"/>
                      </a:lnTo>
                      <a:lnTo>
                        <a:pt x="234" y="46"/>
                      </a:lnTo>
                      <a:lnTo>
                        <a:pt x="242" y="56"/>
                      </a:lnTo>
                      <a:lnTo>
                        <a:pt x="248" y="68"/>
                      </a:lnTo>
                      <a:lnTo>
                        <a:pt x="254" y="80"/>
                      </a:lnTo>
                      <a:lnTo>
                        <a:pt x="258" y="92"/>
                      </a:lnTo>
                      <a:lnTo>
                        <a:pt x="262" y="104"/>
                      </a:lnTo>
                      <a:lnTo>
                        <a:pt x="264" y="116"/>
                      </a:lnTo>
                      <a:lnTo>
                        <a:pt x="266" y="130"/>
                      </a:lnTo>
                      <a:lnTo>
                        <a:pt x="266" y="144"/>
                      </a:lnTo>
                      <a:close/>
                    </a:path>
                  </a:pathLst>
                </a:custGeom>
                <a:solidFill>
                  <a:srgbClr val="DCDCDC"/>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7458" name="Freeform 261"/>
                <p:cNvSpPr>
                  <a:spLocks/>
                </p:cNvSpPr>
                <p:nvPr/>
              </p:nvSpPr>
              <p:spPr bwMode="auto">
                <a:xfrm>
                  <a:off x="3761" y="2277"/>
                  <a:ext cx="194" cy="192"/>
                </a:xfrm>
                <a:custGeom>
                  <a:avLst/>
                  <a:gdLst>
                    <a:gd name="T0" fmla="*/ 194 w 194"/>
                    <a:gd name="T1" fmla="*/ 102 h 192"/>
                    <a:gd name="T2" fmla="*/ 194 w 194"/>
                    <a:gd name="T3" fmla="*/ 102 h 192"/>
                    <a:gd name="T4" fmla="*/ 190 w 194"/>
                    <a:gd name="T5" fmla="*/ 122 h 192"/>
                    <a:gd name="T6" fmla="*/ 184 w 194"/>
                    <a:gd name="T7" fmla="*/ 140 h 192"/>
                    <a:gd name="T8" fmla="*/ 174 w 194"/>
                    <a:gd name="T9" fmla="*/ 156 h 192"/>
                    <a:gd name="T10" fmla="*/ 160 w 194"/>
                    <a:gd name="T11" fmla="*/ 170 h 192"/>
                    <a:gd name="T12" fmla="*/ 146 w 194"/>
                    <a:gd name="T13" fmla="*/ 180 h 192"/>
                    <a:gd name="T14" fmla="*/ 128 w 194"/>
                    <a:gd name="T15" fmla="*/ 188 h 192"/>
                    <a:gd name="T16" fmla="*/ 110 w 194"/>
                    <a:gd name="T17" fmla="*/ 192 h 192"/>
                    <a:gd name="T18" fmla="*/ 90 w 194"/>
                    <a:gd name="T19" fmla="*/ 192 h 192"/>
                    <a:gd name="T20" fmla="*/ 90 w 194"/>
                    <a:gd name="T21" fmla="*/ 192 h 192"/>
                    <a:gd name="T22" fmla="*/ 70 w 194"/>
                    <a:gd name="T23" fmla="*/ 190 h 192"/>
                    <a:gd name="T24" fmla="*/ 52 w 194"/>
                    <a:gd name="T25" fmla="*/ 182 h 192"/>
                    <a:gd name="T26" fmla="*/ 38 w 194"/>
                    <a:gd name="T27" fmla="*/ 172 h 192"/>
                    <a:gd name="T28" fmla="*/ 24 w 194"/>
                    <a:gd name="T29" fmla="*/ 160 h 192"/>
                    <a:gd name="T30" fmla="*/ 12 w 194"/>
                    <a:gd name="T31" fmla="*/ 144 h 192"/>
                    <a:gd name="T32" fmla="*/ 6 w 194"/>
                    <a:gd name="T33" fmla="*/ 126 h 192"/>
                    <a:gd name="T34" fmla="*/ 0 w 194"/>
                    <a:gd name="T35" fmla="*/ 108 h 192"/>
                    <a:gd name="T36" fmla="*/ 0 w 194"/>
                    <a:gd name="T37" fmla="*/ 88 h 192"/>
                    <a:gd name="T38" fmla="*/ 0 w 194"/>
                    <a:gd name="T39" fmla="*/ 88 h 192"/>
                    <a:gd name="T40" fmla="*/ 4 w 194"/>
                    <a:gd name="T41" fmla="*/ 70 h 192"/>
                    <a:gd name="T42" fmla="*/ 10 w 194"/>
                    <a:gd name="T43" fmla="*/ 52 h 192"/>
                    <a:gd name="T44" fmla="*/ 20 w 194"/>
                    <a:gd name="T45" fmla="*/ 36 h 192"/>
                    <a:gd name="T46" fmla="*/ 34 w 194"/>
                    <a:gd name="T47" fmla="*/ 22 h 192"/>
                    <a:gd name="T48" fmla="*/ 48 w 194"/>
                    <a:gd name="T49" fmla="*/ 12 h 192"/>
                    <a:gd name="T50" fmla="*/ 66 w 194"/>
                    <a:gd name="T51" fmla="*/ 4 h 192"/>
                    <a:gd name="T52" fmla="*/ 84 w 194"/>
                    <a:gd name="T53" fmla="*/ 0 h 192"/>
                    <a:gd name="T54" fmla="*/ 104 w 194"/>
                    <a:gd name="T55" fmla="*/ 0 h 192"/>
                    <a:gd name="T56" fmla="*/ 104 w 194"/>
                    <a:gd name="T57" fmla="*/ 0 h 192"/>
                    <a:gd name="T58" fmla="*/ 124 w 194"/>
                    <a:gd name="T59" fmla="*/ 2 h 192"/>
                    <a:gd name="T60" fmla="*/ 142 w 194"/>
                    <a:gd name="T61" fmla="*/ 10 h 192"/>
                    <a:gd name="T62" fmla="*/ 156 w 194"/>
                    <a:gd name="T63" fmla="*/ 20 h 192"/>
                    <a:gd name="T64" fmla="*/ 170 w 194"/>
                    <a:gd name="T65" fmla="*/ 32 h 192"/>
                    <a:gd name="T66" fmla="*/ 182 w 194"/>
                    <a:gd name="T67" fmla="*/ 48 h 192"/>
                    <a:gd name="T68" fmla="*/ 188 w 194"/>
                    <a:gd name="T69" fmla="*/ 64 h 192"/>
                    <a:gd name="T70" fmla="*/ 194 w 194"/>
                    <a:gd name="T71" fmla="*/ 84 h 192"/>
                    <a:gd name="T72" fmla="*/ 194 w 194"/>
                    <a:gd name="T73" fmla="*/ 102 h 192"/>
                    <a:gd name="T74" fmla="*/ 194 w 194"/>
                    <a:gd name="T75" fmla="*/ 102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4" h="192">
                      <a:moveTo>
                        <a:pt x="194" y="102"/>
                      </a:moveTo>
                      <a:lnTo>
                        <a:pt x="194" y="102"/>
                      </a:lnTo>
                      <a:lnTo>
                        <a:pt x="190" y="122"/>
                      </a:lnTo>
                      <a:lnTo>
                        <a:pt x="184" y="140"/>
                      </a:lnTo>
                      <a:lnTo>
                        <a:pt x="174" y="156"/>
                      </a:lnTo>
                      <a:lnTo>
                        <a:pt x="160" y="170"/>
                      </a:lnTo>
                      <a:lnTo>
                        <a:pt x="146" y="180"/>
                      </a:lnTo>
                      <a:lnTo>
                        <a:pt x="128" y="188"/>
                      </a:lnTo>
                      <a:lnTo>
                        <a:pt x="110" y="192"/>
                      </a:lnTo>
                      <a:lnTo>
                        <a:pt x="90" y="192"/>
                      </a:lnTo>
                      <a:lnTo>
                        <a:pt x="70" y="190"/>
                      </a:lnTo>
                      <a:lnTo>
                        <a:pt x="52" y="182"/>
                      </a:lnTo>
                      <a:lnTo>
                        <a:pt x="38" y="172"/>
                      </a:lnTo>
                      <a:lnTo>
                        <a:pt x="24" y="160"/>
                      </a:lnTo>
                      <a:lnTo>
                        <a:pt x="12" y="144"/>
                      </a:lnTo>
                      <a:lnTo>
                        <a:pt x="6" y="126"/>
                      </a:lnTo>
                      <a:lnTo>
                        <a:pt x="0" y="108"/>
                      </a:lnTo>
                      <a:lnTo>
                        <a:pt x="0" y="88"/>
                      </a:lnTo>
                      <a:lnTo>
                        <a:pt x="4" y="70"/>
                      </a:lnTo>
                      <a:lnTo>
                        <a:pt x="10" y="52"/>
                      </a:lnTo>
                      <a:lnTo>
                        <a:pt x="20" y="36"/>
                      </a:lnTo>
                      <a:lnTo>
                        <a:pt x="34" y="22"/>
                      </a:lnTo>
                      <a:lnTo>
                        <a:pt x="48" y="12"/>
                      </a:lnTo>
                      <a:lnTo>
                        <a:pt x="66" y="4"/>
                      </a:lnTo>
                      <a:lnTo>
                        <a:pt x="84" y="0"/>
                      </a:lnTo>
                      <a:lnTo>
                        <a:pt x="104" y="0"/>
                      </a:lnTo>
                      <a:lnTo>
                        <a:pt x="124" y="2"/>
                      </a:lnTo>
                      <a:lnTo>
                        <a:pt x="142" y="10"/>
                      </a:lnTo>
                      <a:lnTo>
                        <a:pt x="156" y="20"/>
                      </a:lnTo>
                      <a:lnTo>
                        <a:pt x="170" y="32"/>
                      </a:lnTo>
                      <a:lnTo>
                        <a:pt x="182" y="48"/>
                      </a:lnTo>
                      <a:lnTo>
                        <a:pt x="188" y="64"/>
                      </a:lnTo>
                      <a:lnTo>
                        <a:pt x="194" y="84"/>
                      </a:lnTo>
                      <a:lnTo>
                        <a:pt x="194" y="102"/>
                      </a:lnTo>
                      <a:close/>
                    </a:path>
                  </a:pathLst>
                </a:custGeom>
                <a:solidFill>
                  <a:srgbClr val="C6E2F8"/>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7459" name="Freeform 262"/>
                <p:cNvSpPr>
                  <a:spLocks/>
                </p:cNvSpPr>
                <p:nvPr/>
              </p:nvSpPr>
              <p:spPr bwMode="auto">
                <a:xfrm>
                  <a:off x="3781" y="2327"/>
                  <a:ext cx="74" cy="104"/>
                </a:xfrm>
                <a:custGeom>
                  <a:avLst/>
                  <a:gdLst>
                    <a:gd name="T0" fmla="*/ 42 w 74"/>
                    <a:gd name="T1" fmla="*/ 8 h 104"/>
                    <a:gd name="T2" fmla="*/ 42 w 74"/>
                    <a:gd name="T3" fmla="*/ 8 h 104"/>
                    <a:gd name="T4" fmla="*/ 50 w 74"/>
                    <a:gd name="T5" fmla="*/ 16 h 104"/>
                    <a:gd name="T6" fmla="*/ 50 w 74"/>
                    <a:gd name="T7" fmla="*/ 20 h 104"/>
                    <a:gd name="T8" fmla="*/ 52 w 74"/>
                    <a:gd name="T9" fmla="*/ 24 h 104"/>
                    <a:gd name="T10" fmla="*/ 52 w 74"/>
                    <a:gd name="T11" fmla="*/ 24 h 104"/>
                    <a:gd name="T12" fmla="*/ 46 w 74"/>
                    <a:gd name="T13" fmla="*/ 34 h 104"/>
                    <a:gd name="T14" fmla="*/ 44 w 74"/>
                    <a:gd name="T15" fmla="*/ 44 h 104"/>
                    <a:gd name="T16" fmla="*/ 44 w 74"/>
                    <a:gd name="T17" fmla="*/ 54 h 104"/>
                    <a:gd name="T18" fmla="*/ 48 w 74"/>
                    <a:gd name="T19" fmla="*/ 64 h 104"/>
                    <a:gd name="T20" fmla="*/ 48 w 74"/>
                    <a:gd name="T21" fmla="*/ 64 h 104"/>
                    <a:gd name="T22" fmla="*/ 54 w 74"/>
                    <a:gd name="T23" fmla="*/ 66 h 104"/>
                    <a:gd name="T24" fmla="*/ 62 w 74"/>
                    <a:gd name="T25" fmla="*/ 66 h 104"/>
                    <a:gd name="T26" fmla="*/ 62 w 74"/>
                    <a:gd name="T27" fmla="*/ 66 h 104"/>
                    <a:gd name="T28" fmla="*/ 66 w 74"/>
                    <a:gd name="T29" fmla="*/ 70 h 104"/>
                    <a:gd name="T30" fmla="*/ 70 w 74"/>
                    <a:gd name="T31" fmla="*/ 74 h 104"/>
                    <a:gd name="T32" fmla="*/ 74 w 74"/>
                    <a:gd name="T33" fmla="*/ 82 h 104"/>
                    <a:gd name="T34" fmla="*/ 74 w 74"/>
                    <a:gd name="T35" fmla="*/ 82 h 104"/>
                    <a:gd name="T36" fmla="*/ 74 w 74"/>
                    <a:gd name="T37" fmla="*/ 88 h 104"/>
                    <a:gd name="T38" fmla="*/ 72 w 74"/>
                    <a:gd name="T39" fmla="*/ 92 h 104"/>
                    <a:gd name="T40" fmla="*/ 70 w 74"/>
                    <a:gd name="T41" fmla="*/ 96 h 104"/>
                    <a:gd name="T42" fmla="*/ 66 w 74"/>
                    <a:gd name="T43" fmla="*/ 100 h 104"/>
                    <a:gd name="T44" fmla="*/ 66 w 74"/>
                    <a:gd name="T45" fmla="*/ 100 h 104"/>
                    <a:gd name="T46" fmla="*/ 56 w 74"/>
                    <a:gd name="T47" fmla="*/ 100 h 104"/>
                    <a:gd name="T48" fmla="*/ 48 w 74"/>
                    <a:gd name="T49" fmla="*/ 102 h 104"/>
                    <a:gd name="T50" fmla="*/ 40 w 74"/>
                    <a:gd name="T51" fmla="*/ 104 h 104"/>
                    <a:gd name="T52" fmla="*/ 30 w 74"/>
                    <a:gd name="T53" fmla="*/ 104 h 104"/>
                    <a:gd name="T54" fmla="*/ 30 w 74"/>
                    <a:gd name="T55" fmla="*/ 104 h 104"/>
                    <a:gd name="T56" fmla="*/ 20 w 74"/>
                    <a:gd name="T57" fmla="*/ 98 h 104"/>
                    <a:gd name="T58" fmla="*/ 12 w 74"/>
                    <a:gd name="T59" fmla="*/ 92 h 104"/>
                    <a:gd name="T60" fmla="*/ 6 w 74"/>
                    <a:gd name="T61" fmla="*/ 82 h 104"/>
                    <a:gd name="T62" fmla="*/ 2 w 74"/>
                    <a:gd name="T63" fmla="*/ 70 h 104"/>
                    <a:gd name="T64" fmla="*/ 2 w 74"/>
                    <a:gd name="T65" fmla="*/ 70 h 104"/>
                    <a:gd name="T66" fmla="*/ 2 w 74"/>
                    <a:gd name="T67" fmla="*/ 62 h 104"/>
                    <a:gd name="T68" fmla="*/ 0 w 74"/>
                    <a:gd name="T69" fmla="*/ 54 h 104"/>
                    <a:gd name="T70" fmla="*/ 2 w 74"/>
                    <a:gd name="T71" fmla="*/ 38 h 104"/>
                    <a:gd name="T72" fmla="*/ 2 w 74"/>
                    <a:gd name="T73" fmla="*/ 38 h 104"/>
                    <a:gd name="T74" fmla="*/ 4 w 74"/>
                    <a:gd name="T75" fmla="*/ 28 h 104"/>
                    <a:gd name="T76" fmla="*/ 8 w 74"/>
                    <a:gd name="T77" fmla="*/ 18 h 104"/>
                    <a:gd name="T78" fmla="*/ 12 w 74"/>
                    <a:gd name="T79" fmla="*/ 8 h 104"/>
                    <a:gd name="T80" fmla="*/ 20 w 74"/>
                    <a:gd name="T81" fmla="*/ 0 h 104"/>
                    <a:gd name="T82" fmla="*/ 20 w 74"/>
                    <a:gd name="T83" fmla="*/ 0 h 104"/>
                    <a:gd name="T84" fmla="*/ 26 w 74"/>
                    <a:gd name="T85" fmla="*/ 0 h 104"/>
                    <a:gd name="T86" fmla="*/ 32 w 74"/>
                    <a:gd name="T87" fmla="*/ 2 h 104"/>
                    <a:gd name="T88" fmla="*/ 36 w 74"/>
                    <a:gd name="T89" fmla="*/ 6 h 104"/>
                    <a:gd name="T90" fmla="*/ 42 w 74"/>
                    <a:gd name="T91" fmla="*/ 8 h 104"/>
                    <a:gd name="T92" fmla="*/ 42 w 74"/>
                    <a:gd name="T93" fmla="*/ 8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4" h="104">
                      <a:moveTo>
                        <a:pt x="42" y="8"/>
                      </a:moveTo>
                      <a:lnTo>
                        <a:pt x="42" y="8"/>
                      </a:lnTo>
                      <a:lnTo>
                        <a:pt x="50" y="16"/>
                      </a:lnTo>
                      <a:lnTo>
                        <a:pt x="50" y="20"/>
                      </a:lnTo>
                      <a:lnTo>
                        <a:pt x="52" y="24"/>
                      </a:lnTo>
                      <a:lnTo>
                        <a:pt x="46" y="34"/>
                      </a:lnTo>
                      <a:lnTo>
                        <a:pt x="44" y="44"/>
                      </a:lnTo>
                      <a:lnTo>
                        <a:pt x="44" y="54"/>
                      </a:lnTo>
                      <a:lnTo>
                        <a:pt x="48" y="64"/>
                      </a:lnTo>
                      <a:lnTo>
                        <a:pt x="54" y="66"/>
                      </a:lnTo>
                      <a:lnTo>
                        <a:pt x="62" y="66"/>
                      </a:lnTo>
                      <a:lnTo>
                        <a:pt x="66" y="70"/>
                      </a:lnTo>
                      <a:lnTo>
                        <a:pt x="70" y="74"/>
                      </a:lnTo>
                      <a:lnTo>
                        <a:pt x="74" y="82"/>
                      </a:lnTo>
                      <a:lnTo>
                        <a:pt x="74" y="88"/>
                      </a:lnTo>
                      <a:lnTo>
                        <a:pt x="72" y="92"/>
                      </a:lnTo>
                      <a:lnTo>
                        <a:pt x="70" y="96"/>
                      </a:lnTo>
                      <a:lnTo>
                        <a:pt x="66" y="100"/>
                      </a:lnTo>
                      <a:lnTo>
                        <a:pt x="56" y="100"/>
                      </a:lnTo>
                      <a:lnTo>
                        <a:pt x="48" y="102"/>
                      </a:lnTo>
                      <a:lnTo>
                        <a:pt x="40" y="104"/>
                      </a:lnTo>
                      <a:lnTo>
                        <a:pt x="30" y="104"/>
                      </a:lnTo>
                      <a:lnTo>
                        <a:pt x="20" y="98"/>
                      </a:lnTo>
                      <a:lnTo>
                        <a:pt x="12" y="92"/>
                      </a:lnTo>
                      <a:lnTo>
                        <a:pt x="6" y="82"/>
                      </a:lnTo>
                      <a:lnTo>
                        <a:pt x="2" y="70"/>
                      </a:lnTo>
                      <a:lnTo>
                        <a:pt x="2" y="62"/>
                      </a:lnTo>
                      <a:lnTo>
                        <a:pt x="0" y="54"/>
                      </a:lnTo>
                      <a:lnTo>
                        <a:pt x="2" y="38"/>
                      </a:lnTo>
                      <a:lnTo>
                        <a:pt x="4" y="28"/>
                      </a:lnTo>
                      <a:lnTo>
                        <a:pt x="8" y="18"/>
                      </a:lnTo>
                      <a:lnTo>
                        <a:pt x="12" y="8"/>
                      </a:lnTo>
                      <a:lnTo>
                        <a:pt x="20" y="0"/>
                      </a:lnTo>
                      <a:lnTo>
                        <a:pt x="26" y="0"/>
                      </a:lnTo>
                      <a:lnTo>
                        <a:pt x="32" y="2"/>
                      </a:lnTo>
                      <a:lnTo>
                        <a:pt x="36" y="6"/>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0" name="Freeform 263"/>
                <p:cNvSpPr>
                  <a:spLocks/>
                </p:cNvSpPr>
                <p:nvPr/>
              </p:nvSpPr>
              <p:spPr bwMode="auto">
                <a:xfrm>
                  <a:off x="3509" y="2383"/>
                  <a:ext cx="186" cy="66"/>
                </a:xfrm>
                <a:custGeom>
                  <a:avLst/>
                  <a:gdLst>
                    <a:gd name="T0" fmla="*/ 60 w 186"/>
                    <a:gd name="T1" fmla="*/ 14 h 66"/>
                    <a:gd name="T2" fmla="*/ 68 w 186"/>
                    <a:gd name="T3" fmla="*/ 28 h 66"/>
                    <a:gd name="T4" fmla="*/ 80 w 186"/>
                    <a:gd name="T5" fmla="*/ 28 h 66"/>
                    <a:gd name="T6" fmla="*/ 122 w 186"/>
                    <a:gd name="T7" fmla="*/ 28 h 66"/>
                    <a:gd name="T8" fmla="*/ 126 w 186"/>
                    <a:gd name="T9" fmla="*/ 16 h 66"/>
                    <a:gd name="T10" fmla="*/ 134 w 186"/>
                    <a:gd name="T11" fmla="*/ 8 h 66"/>
                    <a:gd name="T12" fmla="*/ 148 w 186"/>
                    <a:gd name="T13" fmla="*/ 2 h 66"/>
                    <a:gd name="T14" fmla="*/ 162 w 186"/>
                    <a:gd name="T15" fmla="*/ 4 h 66"/>
                    <a:gd name="T16" fmla="*/ 172 w 186"/>
                    <a:gd name="T17" fmla="*/ 10 h 66"/>
                    <a:gd name="T18" fmla="*/ 184 w 186"/>
                    <a:gd name="T19" fmla="*/ 30 h 66"/>
                    <a:gd name="T20" fmla="*/ 186 w 186"/>
                    <a:gd name="T21" fmla="*/ 42 h 66"/>
                    <a:gd name="T22" fmla="*/ 182 w 186"/>
                    <a:gd name="T23" fmla="*/ 50 h 66"/>
                    <a:gd name="T24" fmla="*/ 164 w 186"/>
                    <a:gd name="T25" fmla="*/ 66 h 66"/>
                    <a:gd name="T26" fmla="*/ 158 w 186"/>
                    <a:gd name="T27" fmla="*/ 66 h 66"/>
                    <a:gd name="T28" fmla="*/ 140 w 186"/>
                    <a:gd name="T29" fmla="*/ 62 h 66"/>
                    <a:gd name="T30" fmla="*/ 122 w 186"/>
                    <a:gd name="T31" fmla="*/ 42 h 66"/>
                    <a:gd name="T32" fmla="*/ 114 w 186"/>
                    <a:gd name="T33" fmla="*/ 42 h 66"/>
                    <a:gd name="T34" fmla="*/ 84 w 186"/>
                    <a:gd name="T35" fmla="*/ 40 h 66"/>
                    <a:gd name="T36" fmla="*/ 76 w 186"/>
                    <a:gd name="T37" fmla="*/ 42 h 66"/>
                    <a:gd name="T38" fmla="*/ 66 w 186"/>
                    <a:gd name="T39" fmla="*/ 42 h 66"/>
                    <a:gd name="T40" fmla="*/ 62 w 186"/>
                    <a:gd name="T41" fmla="*/ 50 h 66"/>
                    <a:gd name="T42" fmla="*/ 56 w 186"/>
                    <a:gd name="T43" fmla="*/ 58 h 66"/>
                    <a:gd name="T44" fmla="*/ 52 w 186"/>
                    <a:gd name="T45" fmla="*/ 62 h 66"/>
                    <a:gd name="T46" fmla="*/ 42 w 186"/>
                    <a:gd name="T47" fmla="*/ 64 h 66"/>
                    <a:gd name="T48" fmla="*/ 38 w 186"/>
                    <a:gd name="T49" fmla="*/ 66 h 66"/>
                    <a:gd name="T50" fmla="*/ 28 w 186"/>
                    <a:gd name="T51" fmla="*/ 64 h 66"/>
                    <a:gd name="T52" fmla="*/ 8 w 186"/>
                    <a:gd name="T53" fmla="*/ 52 h 66"/>
                    <a:gd name="T54" fmla="*/ 2 w 186"/>
                    <a:gd name="T55" fmla="*/ 42 h 66"/>
                    <a:gd name="T56" fmla="*/ 0 w 186"/>
                    <a:gd name="T57" fmla="*/ 26 h 66"/>
                    <a:gd name="T58" fmla="*/ 8 w 186"/>
                    <a:gd name="T59" fmla="*/ 12 h 66"/>
                    <a:gd name="T60" fmla="*/ 16 w 186"/>
                    <a:gd name="T61" fmla="*/ 6 h 66"/>
                    <a:gd name="T62" fmla="*/ 36 w 186"/>
                    <a:gd name="T63" fmla="*/ 0 h 66"/>
                    <a:gd name="T64" fmla="*/ 46 w 186"/>
                    <a:gd name="T65" fmla="*/ 2 h 66"/>
                    <a:gd name="T66" fmla="*/ 54 w 186"/>
                    <a:gd name="T67" fmla="*/ 6 h 66"/>
                    <a:gd name="T68" fmla="*/ 60 w 186"/>
                    <a:gd name="T69" fmla="*/ 14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6" h="66">
                      <a:moveTo>
                        <a:pt x="60" y="14"/>
                      </a:moveTo>
                      <a:lnTo>
                        <a:pt x="60" y="14"/>
                      </a:lnTo>
                      <a:lnTo>
                        <a:pt x="64" y="22"/>
                      </a:lnTo>
                      <a:lnTo>
                        <a:pt x="68" y="28"/>
                      </a:lnTo>
                      <a:lnTo>
                        <a:pt x="80" y="28"/>
                      </a:lnTo>
                      <a:lnTo>
                        <a:pt x="94" y="28"/>
                      </a:lnTo>
                      <a:lnTo>
                        <a:pt x="122" y="28"/>
                      </a:lnTo>
                      <a:lnTo>
                        <a:pt x="126" y="16"/>
                      </a:lnTo>
                      <a:lnTo>
                        <a:pt x="128" y="12"/>
                      </a:lnTo>
                      <a:lnTo>
                        <a:pt x="134" y="8"/>
                      </a:lnTo>
                      <a:lnTo>
                        <a:pt x="148" y="2"/>
                      </a:lnTo>
                      <a:lnTo>
                        <a:pt x="154" y="2"/>
                      </a:lnTo>
                      <a:lnTo>
                        <a:pt x="162" y="4"/>
                      </a:lnTo>
                      <a:lnTo>
                        <a:pt x="172" y="10"/>
                      </a:lnTo>
                      <a:lnTo>
                        <a:pt x="180" y="20"/>
                      </a:lnTo>
                      <a:lnTo>
                        <a:pt x="184" y="30"/>
                      </a:lnTo>
                      <a:lnTo>
                        <a:pt x="186" y="36"/>
                      </a:lnTo>
                      <a:lnTo>
                        <a:pt x="186" y="42"/>
                      </a:lnTo>
                      <a:lnTo>
                        <a:pt x="182" y="50"/>
                      </a:lnTo>
                      <a:lnTo>
                        <a:pt x="178" y="56"/>
                      </a:lnTo>
                      <a:lnTo>
                        <a:pt x="164" y="66"/>
                      </a:lnTo>
                      <a:lnTo>
                        <a:pt x="158" y="66"/>
                      </a:lnTo>
                      <a:lnTo>
                        <a:pt x="152" y="66"/>
                      </a:lnTo>
                      <a:lnTo>
                        <a:pt x="140" y="62"/>
                      </a:lnTo>
                      <a:lnTo>
                        <a:pt x="130" y="54"/>
                      </a:lnTo>
                      <a:lnTo>
                        <a:pt x="122" y="42"/>
                      </a:lnTo>
                      <a:lnTo>
                        <a:pt x="114" y="42"/>
                      </a:lnTo>
                      <a:lnTo>
                        <a:pt x="104" y="42"/>
                      </a:lnTo>
                      <a:lnTo>
                        <a:pt x="84" y="40"/>
                      </a:lnTo>
                      <a:lnTo>
                        <a:pt x="76" y="42"/>
                      </a:lnTo>
                      <a:lnTo>
                        <a:pt x="66" y="42"/>
                      </a:lnTo>
                      <a:lnTo>
                        <a:pt x="64" y="46"/>
                      </a:lnTo>
                      <a:lnTo>
                        <a:pt x="62" y="50"/>
                      </a:lnTo>
                      <a:lnTo>
                        <a:pt x="60" y="54"/>
                      </a:lnTo>
                      <a:lnTo>
                        <a:pt x="56" y="58"/>
                      </a:lnTo>
                      <a:lnTo>
                        <a:pt x="52" y="62"/>
                      </a:lnTo>
                      <a:lnTo>
                        <a:pt x="48" y="62"/>
                      </a:lnTo>
                      <a:lnTo>
                        <a:pt x="42" y="64"/>
                      </a:lnTo>
                      <a:lnTo>
                        <a:pt x="38" y="66"/>
                      </a:lnTo>
                      <a:lnTo>
                        <a:pt x="32" y="66"/>
                      </a:lnTo>
                      <a:lnTo>
                        <a:pt x="28" y="64"/>
                      </a:lnTo>
                      <a:lnTo>
                        <a:pt x="18" y="60"/>
                      </a:lnTo>
                      <a:lnTo>
                        <a:pt x="8" y="52"/>
                      </a:lnTo>
                      <a:lnTo>
                        <a:pt x="2" y="42"/>
                      </a:lnTo>
                      <a:lnTo>
                        <a:pt x="0" y="34"/>
                      </a:lnTo>
                      <a:lnTo>
                        <a:pt x="0" y="26"/>
                      </a:lnTo>
                      <a:lnTo>
                        <a:pt x="4" y="18"/>
                      </a:lnTo>
                      <a:lnTo>
                        <a:pt x="8" y="12"/>
                      </a:lnTo>
                      <a:lnTo>
                        <a:pt x="16" y="6"/>
                      </a:lnTo>
                      <a:lnTo>
                        <a:pt x="26" y="2"/>
                      </a:lnTo>
                      <a:lnTo>
                        <a:pt x="36" y="0"/>
                      </a:lnTo>
                      <a:lnTo>
                        <a:pt x="46" y="2"/>
                      </a:lnTo>
                      <a:lnTo>
                        <a:pt x="50" y="4"/>
                      </a:lnTo>
                      <a:lnTo>
                        <a:pt x="54" y="6"/>
                      </a:lnTo>
                      <a:lnTo>
                        <a:pt x="60"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1" name="Freeform 264"/>
                <p:cNvSpPr>
                  <a:spLocks/>
                </p:cNvSpPr>
                <p:nvPr/>
              </p:nvSpPr>
              <p:spPr bwMode="auto">
                <a:xfrm>
                  <a:off x="3525" y="2397"/>
                  <a:ext cx="34" cy="38"/>
                </a:xfrm>
                <a:custGeom>
                  <a:avLst/>
                  <a:gdLst>
                    <a:gd name="T0" fmla="*/ 32 w 34"/>
                    <a:gd name="T1" fmla="*/ 6 h 38"/>
                    <a:gd name="T2" fmla="*/ 32 w 34"/>
                    <a:gd name="T3" fmla="*/ 6 h 38"/>
                    <a:gd name="T4" fmla="*/ 34 w 34"/>
                    <a:gd name="T5" fmla="*/ 12 h 38"/>
                    <a:gd name="T6" fmla="*/ 34 w 34"/>
                    <a:gd name="T7" fmla="*/ 18 h 38"/>
                    <a:gd name="T8" fmla="*/ 32 w 34"/>
                    <a:gd name="T9" fmla="*/ 30 h 38"/>
                    <a:gd name="T10" fmla="*/ 32 w 34"/>
                    <a:gd name="T11" fmla="*/ 30 h 38"/>
                    <a:gd name="T12" fmla="*/ 28 w 34"/>
                    <a:gd name="T13" fmla="*/ 36 h 38"/>
                    <a:gd name="T14" fmla="*/ 24 w 34"/>
                    <a:gd name="T15" fmla="*/ 38 h 38"/>
                    <a:gd name="T16" fmla="*/ 12 w 34"/>
                    <a:gd name="T17" fmla="*/ 38 h 38"/>
                    <a:gd name="T18" fmla="*/ 12 w 34"/>
                    <a:gd name="T19" fmla="*/ 38 h 38"/>
                    <a:gd name="T20" fmla="*/ 8 w 34"/>
                    <a:gd name="T21" fmla="*/ 34 h 38"/>
                    <a:gd name="T22" fmla="*/ 4 w 34"/>
                    <a:gd name="T23" fmla="*/ 32 h 38"/>
                    <a:gd name="T24" fmla="*/ 0 w 34"/>
                    <a:gd name="T25" fmla="*/ 26 h 38"/>
                    <a:gd name="T26" fmla="*/ 0 w 34"/>
                    <a:gd name="T27" fmla="*/ 22 h 38"/>
                    <a:gd name="T28" fmla="*/ 0 w 34"/>
                    <a:gd name="T29" fmla="*/ 22 h 38"/>
                    <a:gd name="T30" fmla="*/ 0 w 34"/>
                    <a:gd name="T31" fmla="*/ 16 h 38"/>
                    <a:gd name="T32" fmla="*/ 2 w 34"/>
                    <a:gd name="T33" fmla="*/ 10 h 38"/>
                    <a:gd name="T34" fmla="*/ 6 w 34"/>
                    <a:gd name="T35" fmla="*/ 6 h 38"/>
                    <a:gd name="T36" fmla="*/ 10 w 34"/>
                    <a:gd name="T37" fmla="*/ 4 h 38"/>
                    <a:gd name="T38" fmla="*/ 10 w 34"/>
                    <a:gd name="T39" fmla="*/ 4 h 38"/>
                    <a:gd name="T40" fmla="*/ 16 w 34"/>
                    <a:gd name="T41" fmla="*/ 2 h 38"/>
                    <a:gd name="T42" fmla="*/ 22 w 34"/>
                    <a:gd name="T43" fmla="*/ 0 h 38"/>
                    <a:gd name="T44" fmla="*/ 28 w 34"/>
                    <a:gd name="T45" fmla="*/ 2 h 38"/>
                    <a:gd name="T46" fmla="*/ 32 w 34"/>
                    <a:gd name="T47" fmla="*/ 6 h 38"/>
                    <a:gd name="T48" fmla="*/ 32 w 34"/>
                    <a:gd name="T49" fmla="*/ 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8">
                      <a:moveTo>
                        <a:pt x="32" y="6"/>
                      </a:moveTo>
                      <a:lnTo>
                        <a:pt x="32" y="6"/>
                      </a:lnTo>
                      <a:lnTo>
                        <a:pt x="34" y="12"/>
                      </a:lnTo>
                      <a:lnTo>
                        <a:pt x="34" y="18"/>
                      </a:lnTo>
                      <a:lnTo>
                        <a:pt x="32" y="30"/>
                      </a:lnTo>
                      <a:lnTo>
                        <a:pt x="28" y="36"/>
                      </a:lnTo>
                      <a:lnTo>
                        <a:pt x="24" y="38"/>
                      </a:lnTo>
                      <a:lnTo>
                        <a:pt x="12" y="38"/>
                      </a:lnTo>
                      <a:lnTo>
                        <a:pt x="8" y="34"/>
                      </a:lnTo>
                      <a:lnTo>
                        <a:pt x="4" y="32"/>
                      </a:lnTo>
                      <a:lnTo>
                        <a:pt x="0" y="26"/>
                      </a:lnTo>
                      <a:lnTo>
                        <a:pt x="0" y="22"/>
                      </a:lnTo>
                      <a:lnTo>
                        <a:pt x="0" y="16"/>
                      </a:lnTo>
                      <a:lnTo>
                        <a:pt x="2" y="10"/>
                      </a:lnTo>
                      <a:lnTo>
                        <a:pt x="6" y="6"/>
                      </a:lnTo>
                      <a:lnTo>
                        <a:pt x="10" y="4"/>
                      </a:lnTo>
                      <a:lnTo>
                        <a:pt x="16" y="2"/>
                      </a:lnTo>
                      <a:lnTo>
                        <a:pt x="22" y="0"/>
                      </a:lnTo>
                      <a:lnTo>
                        <a:pt x="28" y="2"/>
                      </a:lnTo>
                      <a:lnTo>
                        <a:pt x="3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62" name="Freeform 265"/>
                <p:cNvSpPr>
                  <a:spLocks/>
                </p:cNvSpPr>
                <p:nvPr/>
              </p:nvSpPr>
              <p:spPr bwMode="auto">
                <a:xfrm>
                  <a:off x="3645" y="2399"/>
                  <a:ext cx="36" cy="36"/>
                </a:xfrm>
                <a:custGeom>
                  <a:avLst/>
                  <a:gdLst>
                    <a:gd name="T0" fmla="*/ 32 w 36"/>
                    <a:gd name="T1" fmla="*/ 8 h 36"/>
                    <a:gd name="T2" fmla="*/ 32 w 36"/>
                    <a:gd name="T3" fmla="*/ 8 h 36"/>
                    <a:gd name="T4" fmla="*/ 34 w 36"/>
                    <a:gd name="T5" fmla="*/ 16 h 36"/>
                    <a:gd name="T6" fmla="*/ 36 w 36"/>
                    <a:gd name="T7" fmla="*/ 20 h 36"/>
                    <a:gd name="T8" fmla="*/ 34 w 36"/>
                    <a:gd name="T9" fmla="*/ 24 h 36"/>
                    <a:gd name="T10" fmla="*/ 34 w 36"/>
                    <a:gd name="T11" fmla="*/ 24 h 36"/>
                    <a:gd name="T12" fmla="*/ 30 w 36"/>
                    <a:gd name="T13" fmla="*/ 32 h 36"/>
                    <a:gd name="T14" fmla="*/ 24 w 36"/>
                    <a:gd name="T15" fmla="*/ 36 h 36"/>
                    <a:gd name="T16" fmla="*/ 24 w 36"/>
                    <a:gd name="T17" fmla="*/ 36 h 36"/>
                    <a:gd name="T18" fmla="*/ 18 w 36"/>
                    <a:gd name="T19" fmla="*/ 36 h 36"/>
                    <a:gd name="T20" fmla="*/ 12 w 36"/>
                    <a:gd name="T21" fmla="*/ 34 h 36"/>
                    <a:gd name="T22" fmla="*/ 4 w 36"/>
                    <a:gd name="T23" fmla="*/ 30 h 36"/>
                    <a:gd name="T24" fmla="*/ 4 w 36"/>
                    <a:gd name="T25" fmla="*/ 30 h 36"/>
                    <a:gd name="T26" fmla="*/ 2 w 36"/>
                    <a:gd name="T27" fmla="*/ 24 h 36"/>
                    <a:gd name="T28" fmla="*/ 0 w 36"/>
                    <a:gd name="T29" fmla="*/ 18 h 36"/>
                    <a:gd name="T30" fmla="*/ 2 w 36"/>
                    <a:gd name="T31" fmla="*/ 8 h 36"/>
                    <a:gd name="T32" fmla="*/ 2 w 36"/>
                    <a:gd name="T33" fmla="*/ 8 h 36"/>
                    <a:gd name="T34" fmla="*/ 8 w 36"/>
                    <a:gd name="T35" fmla="*/ 2 h 36"/>
                    <a:gd name="T36" fmla="*/ 18 w 36"/>
                    <a:gd name="T37" fmla="*/ 0 h 36"/>
                    <a:gd name="T38" fmla="*/ 22 w 36"/>
                    <a:gd name="T39" fmla="*/ 0 h 36"/>
                    <a:gd name="T40" fmla="*/ 26 w 36"/>
                    <a:gd name="T41" fmla="*/ 2 h 36"/>
                    <a:gd name="T42" fmla="*/ 30 w 36"/>
                    <a:gd name="T43" fmla="*/ 4 h 36"/>
                    <a:gd name="T44" fmla="*/ 32 w 36"/>
                    <a:gd name="T45" fmla="*/ 8 h 36"/>
                    <a:gd name="T46" fmla="*/ 32 w 36"/>
                    <a:gd name="T47" fmla="*/ 8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6">
                      <a:moveTo>
                        <a:pt x="32" y="8"/>
                      </a:moveTo>
                      <a:lnTo>
                        <a:pt x="32" y="8"/>
                      </a:lnTo>
                      <a:lnTo>
                        <a:pt x="34" y="16"/>
                      </a:lnTo>
                      <a:lnTo>
                        <a:pt x="36" y="20"/>
                      </a:lnTo>
                      <a:lnTo>
                        <a:pt x="34" y="24"/>
                      </a:lnTo>
                      <a:lnTo>
                        <a:pt x="30" y="32"/>
                      </a:lnTo>
                      <a:lnTo>
                        <a:pt x="24" y="36"/>
                      </a:lnTo>
                      <a:lnTo>
                        <a:pt x="18" y="36"/>
                      </a:lnTo>
                      <a:lnTo>
                        <a:pt x="12" y="34"/>
                      </a:lnTo>
                      <a:lnTo>
                        <a:pt x="4" y="30"/>
                      </a:lnTo>
                      <a:lnTo>
                        <a:pt x="2" y="24"/>
                      </a:lnTo>
                      <a:lnTo>
                        <a:pt x="0" y="18"/>
                      </a:lnTo>
                      <a:lnTo>
                        <a:pt x="2" y="8"/>
                      </a:lnTo>
                      <a:lnTo>
                        <a:pt x="8" y="2"/>
                      </a:lnTo>
                      <a:lnTo>
                        <a:pt x="18" y="0"/>
                      </a:lnTo>
                      <a:lnTo>
                        <a:pt x="22" y="0"/>
                      </a:lnTo>
                      <a:lnTo>
                        <a:pt x="26" y="2"/>
                      </a:lnTo>
                      <a:lnTo>
                        <a:pt x="30" y="4"/>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sp>
        <p:nvSpPr>
          <p:cNvPr id="17419" name="Text Box 267"/>
          <p:cNvSpPr txBox="1">
            <a:spLocks noChangeArrowheads="1"/>
          </p:cNvSpPr>
          <p:nvPr/>
        </p:nvSpPr>
        <p:spPr bwMode="auto">
          <a:xfrm>
            <a:off x="973138" y="1169988"/>
            <a:ext cx="51847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7800" indent="-177800"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要保護情報を施設外に持ち出す場合は、組織で決められた手続をとること。</a:t>
            </a: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en-US" altLang="ja-JP" sz="2400" b="1" u="sng" dirty="0">
                <a:solidFill>
                  <a:schemeClr val="bg1"/>
                </a:solidFill>
                <a:latin typeface="Meiryo UI" panose="020B0604030504040204" pitchFamily="50" charset="-128"/>
                <a:ea typeface="Meiryo UI" panose="020B0604030504040204" pitchFamily="50" charset="-128"/>
              </a:rPr>
              <a:t>USB</a:t>
            </a:r>
            <a:r>
              <a:rPr lang="ja-JP" altLang="en-US" sz="2400" b="1" u="sng" dirty="0">
                <a:solidFill>
                  <a:schemeClr val="bg1"/>
                </a:solidFill>
                <a:latin typeface="Meiryo UI" panose="020B0604030504040204" pitchFamily="50" charset="-128"/>
                <a:ea typeface="Meiryo UI" panose="020B0604030504040204" pitchFamily="50" charset="-128"/>
              </a:rPr>
              <a:t>メモリ等は組織が使用を認めたもの</a:t>
            </a:r>
            <a:r>
              <a:rPr lang="ja-JP" altLang="en-US" sz="2400" b="1" dirty="0">
                <a:solidFill>
                  <a:schemeClr val="bg1"/>
                </a:solidFill>
                <a:latin typeface="Meiryo UI" panose="020B0604030504040204" pitchFamily="50" charset="-128"/>
                <a:ea typeface="Meiryo UI" panose="020B0604030504040204" pitchFamily="50" charset="-128"/>
              </a:rPr>
              <a:t>を使用すること。</a:t>
            </a:r>
            <a:endParaRPr lang="en-US" altLang="ja-JP" sz="1400" b="1" dirty="0">
              <a:solidFill>
                <a:schemeClr val="bg1"/>
              </a:solidFill>
              <a:latin typeface="Meiryo UI" panose="020B0604030504040204" pitchFamily="50" charset="-128"/>
              <a:ea typeface="Meiryo UI" panose="020B0604030504040204" pitchFamily="50" charset="-128"/>
            </a:endParaRPr>
          </a:p>
        </p:txBody>
      </p:sp>
      <p:grpSp>
        <p:nvGrpSpPr>
          <p:cNvPr id="17420" name="Group 541"/>
          <p:cNvGrpSpPr>
            <a:grpSpLocks/>
          </p:cNvGrpSpPr>
          <p:nvPr/>
        </p:nvGrpSpPr>
        <p:grpSpPr bwMode="auto">
          <a:xfrm>
            <a:off x="1077913" y="3178640"/>
            <a:ext cx="4941887" cy="1498136"/>
            <a:chOff x="584" y="2241"/>
            <a:chExt cx="3311" cy="681"/>
          </a:xfrm>
        </p:grpSpPr>
        <p:sp>
          <p:nvSpPr>
            <p:cNvPr id="17421" name="Rectangle 268"/>
            <p:cNvSpPr>
              <a:spLocks noChangeArrowheads="1"/>
            </p:cNvSpPr>
            <p:nvPr/>
          </p:nvSpPr>
          <p:spPr bwMode="auto">
            <a:xfrm>
              <a:off x="584" y="2241"/>
              <a:ext cx="3311" cy="681"/>
            </a:xfrm>
            <a:prstGeom prst="rect">
              <a:avLst/>
            </a:prstGeom>
            <a:noFill/>
            <a:ln w="2857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600" dirty="0">
                <a:latin typeface="Meiryo UI" panose="020B0604030504040204" pitchFamily="50" charset="-128"/>
                <a:ea typeface="Meiryo UI" panose="020B0604030504040204" pitchFamily="50" charset="-128"/>
              </a:endParaRPr>
            </a:p>
          </p:txBody>
        </p:sp>
        <p:sp>
          <p:nvSpPr>
            <p:cNvPr id="17422" name="Rectangle 540"/>
            <p:cNvSpPr>
              <a:spLocks noChangeArrowheads="1"/>
            </p:cNvSpPr>
            <p:nvPr/>
          </p:nvSpPr>
          <p:spPr bwMode="auto">
            <a:xfrm>
              <a:off x="643" y="2267"/>
              <a:ext cx="3106" cy="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rgbClr val="FFFF00"/>
                  </a:solidFill>
                  <a:latin typeface="Meiryo UI" panose="020B0604030504040204" pitchFamily="50" charset="-128"/>
                  <a:ea typeface="Meiryo UI" panose="020B0604030504040204" pitchFamily="50" charset="-128"/>
                </a:rPr>
                <a:t>組織によっては、主体認証機能や暗号化機能が備わった</a:t>
              </a:r>
            </a:p>
            <a:p>
              <a:pPr eaLnBrk="1" hangingPunct="1">
                <a:spcBef>
                  <a:spcPct val="0"/>
                </a:spcBef>
                <a:buFontTx/>
                <a:buNone/>
              </a:pPr>
              <a:r>
                <a:rPr lang="ja-JP" altLang="en-US" sz="1400" b="1" dirty="0">
                  <a:solidFill>
                    <a:srgbClr val="FFFF00"/>
                  </a:solidFill>
                  <a:latin typeface="Meiryo UI" panose="020B0604030504040204" pitchFamily="50" charset="-128"/>
                  <a:ea typeface="Meiryo UI" panose="020B0604030504040204" pitchFamily="50" charset="-128"/>
                </a:rPr>
                <a:t>電磁的記録媒体（</a:t>
              </a:r>
              <a:r>
                <a:rPr lang="en-US" altLang="ja-JP" sz="1400" b="1" dirty="0">
                  <a:solidFill>
                    <a:srgbClr val="FFFF00"/>
                  </a:solidFill>
                  <a:latin typeface="Meiryo UI" panose="020B0604030504040204" pitchFamily="50" charset="-128"/>
                  <a:ea typeface="Meiryo UI" panose="020B0604030504040204" pitchFamily="50" charset="-128"/>
                </a:rPr>
                <a:t>USB</a:t>
              </a:r>
              <a:r>
                <a:rPr lang="ja-JP" altLang="en-US" sz="1400" b="1" dirty="0">
                  <a:solidFill>
                    <a:srgbClr val="FFFF00"/>
                  </a:solidFill>
                  <a:latin typeface="Meiryo UI" panose="020B0604030504040204" pitchFamily="50" charset="-128"/>
                  <a:ea typeface="Meiryo UI" panose="020B0604030504040204" pitchFamily="50" charset="-128"/>
                </a:rPr>
                <a:t>メモリなど）を利用することや、運搬を行うときにセキュアな運送サービスを利用するように手順が定められています。外部電磁的記録媒体を利用する際は、</a:t>
              </a:r>
            </a:p>
            <a:p>
              <a:pPr eaLnBrk="1" hangingPunct="1">
                <a:spcBef>
                  <a:spcPct val="0"/>
                </a:spcBef>
                <a:buFontTx/>
                <a:buNone/>
              </a:pPr>
              <a:r>
                <a:rPr lang="ja-JP" altLang="en-US" sz="1400" b="1" dirty="0">
                  <a:solidFill>
                    <a:srgbClr val="FFFF00"/>
                  </a:solidFill>
                  <a:latin typeface="Meiryo UI" panose="020B0604030504040204" pitchFamily="50" charset="-128"/>
                  <a:ea typeface="Meiryo UI" panose="020B0604030504040204" pitchFamily="50" charset="-128"/>
                </a:rPr>
                <a:t>必ず自組織の手順を確認しましょう。（４章</a:t>
              </a:r>
              <a:r>
                <a:rPr lang="en-US" altLang="ja-JP" sz="1400" b="1" dirty="0">
                  <a:solidFill>
                    <a:srgbClr val="FFFF00"/>
                  </a:solidFill>
                  <a:latin typeface="Meiryo UI" panose="020B0604030504040204" pitchFamily="50" charset="-128"/>
                  <a:ea typeface="Meiryo UI" panose="020B0604030504040204" pitchFamily="50" charset="-128"/>
                </a:rPr>
                <a:t>-</a:t>
              </a:r>
              <a:r>
                <a:rPr lang="ja-JP" altLang="en-US" sz="1400" b="1" dirty="0">
                  <a:solidFill>
                    <a:srgbClr val="FFFF00"/>
                  </a:solidFill>
                  <a:latin typeface="Meiryo UI" panose="020B0604030504040204" pitchFamily="50" charset="-128"/>
                  <a:ea typeface="Meiryo UI" panose="020B0604030504040204" pitchFamily="50" charset="-128"/>
                </a:rPr>
                <a:t>３も参照）</a:t>
              </a:r>
            </a:p>
          </p:txBody>
        </p:sp>
      </p:grpSp>
      <p:sp>
        <p:nvSpPr>
          <p:cNvPr id="140" name="Text Box 129"/>
          <p:cNvSpPr txBox="1">
            <a:spLocks noChangeArrowheads="1"/>
          </p:cNvSpPr>
          <p:nvPr/>
        </p:nvSpPr>
        <p:spPr bwMode="auto">
          <a:xfrm>
            <a:off x="4649787" y="2635348"/>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grpSp>
        <p:nvGrpSpPr>
          <p:cNvPr id="2" name="グループ化 1"/>
          <p:cNvGrpSpPr/>
          <p:nvPr/>
        </p:nvGrpSpPr>
        <p:grpSpPr>
          <a:xfrm>
            <a:off x="745808" y="8300994"/>
            <a:ext cx="5791200" cy="852317"/>
            <a:chOff x="745808" y="8300994"/>
            <a:chExt cx="5791200" cy="852317"/>
          </a:xfrm>
        </p:grpSpPr>
        <p:sp>
          <p:nvSpPr>
            <p:cNvPr id="143" name="Line 6"/>
            <p:cNvSpPr>
              <a:spLocks noChangeShapeType="1"/>
            </p:cNvSpPr>
            <p:nvPr/>
          </p:nvSpPr>
          <p:spPr bwMode="auto">
            <a:xfrm>
              <a:off x="745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 name="Line 7"/>
            <p:cNvSpPr>
              <a:spLocks noChangeShapeType="1"/>
            </p:cNvSpPr>
            <p:nvPr/>
          </p:nvSpPr>
          <p:spPr bwMode="auto">
            <a:xfrm>
              <a:off x="834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5" name="Line 8"/>
            <p:cNvSpPr>
              <a:spLocks noChangeShapeType="1"/>
            </p:cNvSpPr>
            <p:nvPr/>
          </p:nvSpPr>
          <p:spPr bwMode="auto">
            <a:xfrm>
              <a:off x="923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6" name="Line 9"/>
            <p:cNvSpPr>
              <a:spLocks noChangeShapeType="1"/>
            </p:cNvSpPr>
            <p:nvPr/>
          </p:nvSpPr>
          <p:spPr bwMode="auto">
            <a:xfrm>
              <a:off x="1012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7" name="Line 10"/>
            <p:cNvSpPr>
              <a:spLocks noChangeShapeType="1"/>
            </p:cNvSpPr>
            <p:nvPr/>
          </p:nvSpPr>
          <p:spPr bwMode="auto">
            <a:xfrm>
              <a:off x="1101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8" name="Line 11"/>
            <p:cNvSpPr>
              <a:spLocks noChangeShapeType="1"/>
            </p:cNvSpPr>
            <p:nvPr/>
          </p:nvSpPr>
          <p:spPr bwMode="auto">
            <a:xfrm>
              <a:off x="1190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9" name="Line 12"/>
            <p:cNvSpPr>
              <a:spLocks noChangeShapeType="1"/>
            </p:cNvSpPr>
            <p:nvPr/>
          </p:nvSpPr>
          <p:spPr bwMode="auto">
            <a:xfrm>
              <a:off x="1279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0" name="Line 13"/>
            <p:cNvSpPr>
              <a:spLocks noChangeShapeType="1"/>
            </p:cNvSpPr>
            <p:nvPr/>
          </p:nvSpPr>
          <p:spPr bwMode="auto">
            <a:xfrm>
              <a:off x="1368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1" name="Line 14"/>
            <p:cNvSpPr>
              <a:spLocks noChangeShapeType="1"/>
            </p:cNvSpPr>
            <p:nvPr/>
          </p:nvSpPr>
          <p:spPr bwMode="auto">
            <a:xfrm>
              <a:off x="1457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2" name="Line 15"/>
            <p:cNvSpPr>
              <a:spLocks noChangeShapeType="1"/>
            </p:cNvSpPr>
            <p:nvPr/>
          </p:nvSpPr>
          <p:spPr bwMode="auto">
            <a:xfrm>
              <a:off x="1545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 name="Line 16"/>
            <p:cNvSpPr>
              <a:spLocks noChangeShapeType="1"/>
            </p:cNvSpPr>
            <p:nvPr/>
          </p:nvSpPr>
          <p:spPr bwMode="auto">
            <a:xfrm>
              <a:off x="1634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 name="Line 17"/>
            <p:cNvSpPr>
              <a:spLocks noChangeShapeType="1"/>
            </p:cNvSpPr>
            <p:nvPr/>
          </p:nvSpPr>
          <p:spPr bwMode="auto">
            <a:xfrm>
              <a:off x="1723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 name="Line 18"/>
            <p:cNvSpPr>
              <a:spLocks noChangeShapeType="1"/>
            </p:cNvSpPr>
            <p:nvPr/>
          </p:nvSpPr>
          <p:spPr bwMode="auto">
            <a:xfrm>
              <a:off x="1812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 name="Line 19"/>
            <p:cNvSpPr>
              <a:spLocks noChangeShapeType="1"/>
            </p:cNvSpPr>
            <p:nvPr/>
          </p:nvSpPr>
          <p:spPr bwMode="auto">
            <a:xfrm>
              <a:off x="1901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7" name="Line 20"/>
            <p:cNvSpPr>
              <a:spLocks noChangeShapeType="1"/>
            </p:cNvSpPr>
            <p:nvPr/>
          </p:nvSpPr>
          <p:spPr bwMode="auto">
            <a:xfrm>
              <a:off x="1990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8" name="Line 21"/>
            <p:cNvSpPr>
              <a:spLocks noChangeShapeType="1"/>
            </p:cNvSpPr>
            <p:nvPr/>
          </p:nvSpPr>
          <p:spPr bwMode="auto">
            <a:xfrm>
              <a:off x="2079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9" name="Line 22"/>
            <p:cNvSpPr>
              <a:spLocks noChangeShapeType="1"/>
            </p:cNvSpPr>
            <p:nvPr/>
          </p:nvSpPr>
          <p:spPr bwMode="auto">
            <a:xfrm>
              <a:off x="2168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0" name="Line 23"/>
            <p:cNvSpPr>
              <a:spLocks noChangeShapeType="1"/>
            </p:cNvSpPr>
            <p:nvPr/>
          </p:nvSpPr>
          <p:spPr bwMode="auto">
            <a:xfrm>
              <a:off x="2257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1" name="Line 24"/>
            <p:cNvSpPr>
              <a:spLocks noChangeShapeType="1"/>
            </p:cNvSpPr>
            <p:nvPr/>
          </p:nvSpPr>
          <p:spPr bwMode="auto">
            <a:xfrm>
              <a:off x="2346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2" name="Line 25"/>
            <p:cNvSpPr>
              <a:spLocks noChangeShapeType="1"/>
            </p:cNvSpPr>
            <p:nvPr/>
          </p:nvSpPr>
          <p:spPr bwMode="auto">
            <a:xfrm>
              <a:off x="2434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3" name="Line 26"/>
            <p:cNvSpPr>
              <a:spLocks noChangeShapeType="1"/>
            </p:cNvSpPr>
            <p:nvPr/>
          </p:nvSpPr>
          <p:spPr bwMode="auto">
            <a:xfrm>
              <a:off x="2523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 name="Line 27"/>
            <p:cNvSpPr>
              <a:spLocks noChangeShapeType="1"/>
            </p:cNvSpPr>
            <p:nvPr/>
          </p:nvSpPr>
          <p:spPr bwMode="auto">
            <a:xfrm>
              <a:off x="2612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 name="Line 28"/>
            <p:cNvSpPr>
              <a:spLocks noChangeShapeType="1"/>
            </p:cNvSpPr>
            <p:nvPr/>
          </p:nvSpPr>
          <p:spPr bwMode="auto">
            <a:xfrm>
              <a:off x="2701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6" name="Line 29"/>
            <p:cNvSpPr>
              <a:spLocks noChangeShapeType="1"/>
            </p:cNvSpPr>
            <p:nvPr/>
          </p:nvSpPr>
          <p:spPr bwMode="auto">
            <a:xfrm>
              <a:off x="2790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7" name="Line 30"/>
            <p:cNvSpPr>
              <a:spLocks noChangeShapeType="1"/>
            </p:cNvSpPr>
            <p:nvPr/>
          </p:nvSpPr>
          <p:spPr bwMode="auto">
            <a:xfrm>
              <a:off x="2879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8" name="Line 31"/>
            <p:cNvSpPr>
              <a:spLocks noChangeShapeType="1"/>
            </p:cNvSpPr>
            <p:nvPr/>
          </p:nvSpPr>
          <p:spPr bwMode="auto">
            <a:xfrm>
              <a:off x="2968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9" name="Line 32"/>
            <p:cNvSpPr>
              <a:spLocks noChangeShapeType="1"/>
            </p:cNvSpPr>
            <p:nvPr/>
          </p:nvSpPr>
          <p:spPr bwMode="auto">
            <a:xfrm>
              <a:off x="3057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0" name="Line 33"/>
            <p:cNvSpPr>
              <a:spLocks noChangeShapeType="1"/>
            </p:cNvSpPr>
            <p:nvPr/>
          </p:nvSpPr>
          <p:spPr bwMode="auto">
            <a:xfrm>
              <a:off x="3146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1" name="Line 34"/>
            <p:cNvSpPr>
              <a:spLocks noChangeShapeType="1"/>
            </p:cNvSpPr>
            <p:nvPr/>
          </p:nvSpPr>
          <p:spPr bwMode="auto">
            <a:xfrm>
              <a:off x="3235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2" name="Line 35"/>
            <p:cNvSpPr>
              <a:spLocks noChangeShapeType="1"/>
            </p:cNvSpPr>
            <p:nvPr/>
          </p:nvSpPr>
          <p:spPr bwMode="auto">
            <a:xfrm>
              <a:off x="3323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3" name="Line 36"/>
            <p:cNvSpPr>
              <a:spLocks noChangeShapeType="1"/>
            </p:cNvSpPr>
            <p:nvPr/>
          </p:nvSpPr>
          <p:spPr bwMode="auto">
            <a:xfrm>
              <a:off x="3412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 name="Line 37"/>
            <p:cNvSpPr>
              <a:spLocks noChangeShapeType="1"/>
            </p:cNvSpPr>
            <p:nvPr/>
          </p:nvSpPr>
          <p:spPr bwMode="auto">
            <a:xfrm>
              <a:off x="3501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 name="Line 38"/>
            <p:cNvSpPr>
              <a:spLocks noChangeShapeType="1"/>
            </p:cNvSpPr>
            <p:nvPr/>
          </p:nvSpPr>
          <p:spPr bwMode="auto">
            <a:xfrm>
              <a:off x="3590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6" name="Line 39"/>
            <p:cNvSpPr>
              <a:spLocks noChangeShapeType="1"/>
            </p:cNvSpPr>
            <p:nvPr/>
          </p:nvSpPr>
          <p:spPr bwMode="auto">
            <a:xfrm>
              <a:off x="3679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7" name="Line 40"/>
            <p:cNvSpPr>
              <a:spLocks noChangeShapeType="1"/>
            </p:cNvSpPr>
            <p:nvPr/>
          </p:nvSpPr>
          <p:spPr bwMode="auto">
            <a:xfrm>
              <a:off x="3768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8" name="Line 41"/>
            <p:cNvSpPr>
              <a:spLocks noChangeShapeType="1"/>
            </p:cNvSpPr>
            <p:nvPr/>
          </p:nvSpPr>
          <p:spPr bwMode="auto">
            <a:xfrm>
              <a:off x="3857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9" name="Line 42"/>
            <p:cNvSpPr>
              <a:spLocks noChangeShapeType="1"/>
            </p:cNvSpPr>
            <p:nvPr/>
          </p:nvSpPr>
          <p:spPr bwMode="auto">
            <a:xfrm>
              <a:off x="3946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0" name="Line 43"/>
            <p:cNvSpPr>
              <a:spLocks noChangeShapeType="1"/>
            </p:cNvSpPr>
            <p:nvPr/>
          </p:nvSpPr>
          <p:spPr bwMode="auto">
            <a:xfrm>
              <a:off x="4035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1" name="Line 44"/>
            <p:cNvSpPr>
              <a:spLocks noChangeShapeType="1"/>
            </p:cNvSpPr>
            <p:nvPr/>
          </p:nvSpPr>
          <p:spPr bwMode="auto">
            <a:xfrm>
              <a:off x="4124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2" name="Line 45"/>
            <p:cNvSpPr>
              <a:spLocks noChangeShapeType="1"/>
            </p:cNvSpPr>
            <p:nvPr/>
          </p:nvSpPr>
          <p:spPr bwMode="auto">
            <a:xfrm>
              <a:off x="4212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3" name="Line 46"/>
            <p:cNvSpPr>
              <a:spLocks noChangeShapeType="1"/>
            </p:cNvSpPr>
            <p:nvPr/>
          </p:nvSpPr>
          <p:spPr bwMode="auto">
            <a:xfrm>
              <a:off x="4301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 name="Line 47"/>
            <p:cNvSpPr>
              <a:spLocks noChangeShapeType="1"/>
            </p:cNvSpPr>
            <p:nvPr/>
          </p:nvSpPr>
          <p:spPr bwMode="auto">
            <a:xfrm>
              <a:off x="4390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 name="Line 48"/>
            <p:cNvSpPr>
              <a:spLocks noChangeShapeType="1"/>
            </p:cNvSpPr>
            <p:nvPr/>
          </p:nvSpPr>
          <p:spPr bwMode="auto">
            <a:xfrm>
              <a:off x="4479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6" name="Line 49"/>
            <p:cNvSpPr>
              <a:spLocks noChangeShapeType="1"/>
            </p:cNvSpPr>
            <p:nvPr/>
          </p:nvSpPr>
          <p:spPr bwMode="auto">
            <a:xfrm>
              <a:off x="4568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7" name="Line 50"/>
            <p:cNvSpPr>
              <a:spLocks noChangeShapeType="1"/>
            </p:cNvSpPr>
            <p:nvPr/>
          </p:nvSpPr>
          <p:spPr bwMode="auto">
            <a:xfrm>
              <a:off x="4657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8" name="Line 51"/>
            <p:cNvSpPr>
              <a:spLocks noChangeShapeType="1"/>
            </p:cNvSpPr>
            <p:nvPr/>
          </p:nvSpPr>
          <p:spPr bwMode="auto">
            <a:xfrm>
              <a:off x="4746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9" name="Line 52"/>
            <p:cNvSpPr>
              <a:spLocks noChangeShapeType="1"/>
            </p:cNvSpPr>
            <p:nvPr/>
          </p:nvSpPr>
          <p:spPr bwMode="auto">
            <a:xfrm>
              <a:off x="4835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0" name="Line 53"/>
            <p:cNvSpPr>
              <a:spLocks noChangeShapeType="1"/>
            </p:cNvSpPr>
            <p:nvPr/>
          </p:nvSpPr>
          <p:spPr bwMode="auto">
            <a:xfrm>
              <a:off x="4924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1" name="Line 54"/>
            <p:cNvSpPr>
              <a:spLocks noChangeShapeType="1"/>
            </p:cNvSpPr>
            <p:nvPr/>
          </p:nvSpPr>
          <p:spPr bwMode="auto">
            <a:xfrm>
              <a:off x="5013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2" name="Line 55"/>
            <p:cNvSpPr>
              <a:spLocks noChangeShapeType="1"/>
            </p:cNvSpPr>
            <p:nvPr/>
          </p:nvSpPr>
          <p:spPr bwMode="auto">
            <a:xfrm>
              <a:off x="5101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3" name="Line 56"/>
            <p:cNvSpPr>
              <a:spLocks noChangeShapeType="1"/>
            </p:cNvSpPr>
            <p:nvPr/>
          </p:nvSpPr>
          <p:spPr bwMode="auto">
            <a:xfrm>
              <a:off x="5190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 name="Line 57"/>
            <p:cNvSpPr>
              <a:spLocks noChangeShapeType="1"/>
            </p:cNvSpPr>
            <p:nvPr/>
          </p:nvSpPr>
          <p:spPr bwMode="auto">
            <a:xfrm>
              <a:off x="5279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 name="Line 58"/>
            <p:cNvSpPr>
              <a:spLocks noChangeShapeType="1"/>
            </p:cNvSpPr>
            <p:nvPr/>
          </p:nvSpPr>
          <p:spPr bwMode="auto">
            <a:xfrm>
              <a:off x="5368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6" name="Line 59"/>
            <p:cNvSpPr>
              <a:spLocks noChangeShapeType="1"/>
            </p:cNvSpPr>
            <p:nvPr/>
          </p:nvSpPr>
          <p:spPr bwMode="auto">
            <a:xfrm>
              <a:off x="5457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7" name="Line 60"/>
            <p:cNvSpPr>
              <a:spLocks noChangeShapeType="1"/>
            </p:cNvSpPr>
            <p:nvPr/>
          </p:nvSpPr>
          <p:spPr bwMode="auto">
            <a:xfrm>
              <a:off x="5546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8" name="Line 61"/>
            <p:cNvSpPr>
              <a:spLocks noChangeShapeType="1"/>
            </p:cNvSpPr>
            <p:nvPr/>
          </p:nvSpPr>
          <p:spPr bwMode="auto">
            <a:xfrm>
              <a:off x="5635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9" name="Line 62"/>
            <p:cNvSpPr>
              <a:spLocks noChangeShapeType="1"/>
            </p:cNvSpPr>
            <p:nvPr/>
          </p:nvSpPr>
          <p:spPr bwMode="auto">
            <a:xfrm>
              <a:off x="57242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0" name="Line 63"/>
            <p:cNvSpPr>
              <a:spLocks noChangeShapeType="1"/>
            </p:cNvSpPr>
            <p:nvPr/>
          </p:nvSpPr>
          <p:spPr bwMode="auto">
            <a:xfrm>
              <a:off x="58131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1" name="Line 64"/>
            <p:cNvSpPr>
              <a:spLocks noChangeShapeType="1"/>
            </p:cNvSpPr>
            <p:nvPr/>
          </p:nvSpPr>
          <p:spPr bwMode="auto">
            <a:xfrm>
              <a:off x="59020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2" name="Line 65"/>
            <p:cNvSpPr>
              <a:spLocks noChangeShapeType="1"/>
            </p:cNvSpPr>
            <p:nvPr/>
          </p:nvSpPr>
          <p:spPr bwMode="auto">
            <a:xfrm>
              <a:off x="59909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3" name="Line 66"/>
            <p:cNvSpPr>
              <a:spLocks noChangeShapeType="1"/>
            </p:cNvSpPr>
            <p:nvPr/>
          </p:nvSpPr>
          <p:spPr bwMode="auto">
            <a:xfrm>
              <a:off x="60798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4" name="Line 67"/>
            <p:cNvSpPr>
              <a:spLocks noChangeShapeType="1"/>
            </p:cNvSpPr>
            <p:nvPr/>
          </p:nvSpPr>
          <p:spPr bwMode="auto">
            <a:xfrm>
              <a:off x="61687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5" name="Line 68"/>
            <p:cNvSpPr>
              <a:spLocks noChangeShapeType="1"/>
            </p:cNvSpPr>
            <p:nvPr/>
          </p:nvSpPr>
          <p:spPr bwMode="auto">
            <a:xfrm>
              <a:off x="62576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6" name="Line 69"/>
            <p:cNvSpPr>
              <a:spLocks noChangeShapeType="1"/>
            </p:cNvSpPr>
            <p:nvPr/>
          </p:nvSpPr>
          <p:spPr bwMode="auto">
            <a:xfrm>
              <a:off x="63465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7" name="Line 70"/>
            <p:cNvSpPr>
              <a:spLocks noChangeShapeType="1"/>
            </p:cNvSpPr>
            <p:nvPr/>
          </p:nvSpPr>
          <p:spPr bwMode="auto">
            <a:xfrm>
              <a:off x="64354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8" name="Line 71"/>
            <p:cNvSpPr>
              <a:spLocks noChangeShapeType="1"/>
            </p:cNvSpPr>
            <p:nvPr/>
          </p:nvSpPr>
          <p:spPr bwMode="auto">
            <a:xfrm>
              <a:off x="6524308" y="8325144"/>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9" name="Line 138"/>
            <p:cNvSpPr>
              <a:spLocks noChangeShapeType="1"/>
            </p:cNvSpPr>
            <p:nvPr/>
          </p:nvSpPr>
          <p:spPr bwMode="auto">
            <a:xfrm>
              <a:off x="745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0" name="Line 139"/>
            <p:cNvSpPr>
              <a:spLocks noChangeShapeType="1"/>
            </p:cNvSpPr>
            <p:nvPr/>
          </p:nvSpPr>
          <p:spPr bwMode="auto">
            <a:xfrm>
              <a:off x="834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1" name="Line 140"/>
            <p:cNvSpPr>
              <a:spLocks noChangeShapeType="1"/>
            </p:cNvSpPr>
            <p:nvPr/>
          </p:nvSpPr>
          <p:spPr bwMode="auto">
            <a:xfrm>
              <a:off x="923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2" name="Line 141"/>
            <p:cNvSpPr>
              <a:spLocks noChangeShapeType="1"/>
            </p:cNvSpPr>
            <p:nvPr/>
          </p:nvSpPr>
          <p:spPr bwMode="auto">
            <a:xfrm>
              <a:off x="1012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3" name="Line 142"/>
            <p:cNvSpPr>
              <a:spLocks noChangeShapeType="1"/>
            </p:cNvSpPr>
            <p:nvPr/>
          </p:nvSpPr>
          <p:spPr bwMode="auto">
            <a:xfrm>
              <a:off x="1101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4" name="Line 143"/>
            <p:cNvSpPr>
              <a:spLocks noChangeShapeType="1"/>
            </p:cNvSpPr>
            <p:nvPr/>
          </p:nvSpPr>
          <p:spPr bwMode="auto">
            <a:xfrm>
              <a:off x="1190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5" name="Line 144"/>
            <p:cNvSpPr>
              <a:spLocks noChangeShapeType="1"/>
            </p:cNvSpPr>
            <p:nvPr/>
          </p:nvSpPr>
          <p:spPr bwMode="auto">
            <a:xfrm>
              <a:off x="1279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6" name="Line 145"/>
            <p:cNvSpPr>
              <a:spLocks noChangeShapeType="1"/>
            </p:cNvSpPr>
            <p:nvPr/>
          </p:nvSpPr>
          <p:spPr bwMode="auto">
            <a:xfrm>
              <a:off x="1368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7" name="Line 146"/>
            <p:cNvSpPr>
              <a:spLocks noChangeShapeType="1"/>
            </p:cNvSpPr>
            <p:nvPr/>
          </p:nvSpPr>
          <p:spPr bwMode="auto">
            <a:xfrm>
              <a:off x="1457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8" name="Line 147"/>
            <p:cNvSpPr>
              <a:spLocks noChangeShapeType="1"/>
            </p:cNvSpPr>
            <p:nvPr/>
          </p:nvSpPr>
          <p:spPr bwMode="auto">
            <a:xfrm>
              <a:off x="1545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9" name="Line 148"/>
            <p:cNvSpPr>
              <a:spLocks noChangeShapeType="1"/>
            </p:cNvSpPr>
            <p:nvPr/>
          </p:nvSpPr>
          <p:spPr bwMode="auto">
            <a:xfrm>
              <a:off x="1634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0" name="Line 149"/>
            <p:cNvSpPr>
              <a:spLocks noChangeShapeType="1"/>
            </p:cNvSpPr>
            <p:nvPr/>
          </p:nvSpPr>
          <p:spPr bwMode="auto">
            <a:xfrm>
              <a:off x="1723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1" name="Line 150"/>
            <p:cNvSpPr>
              <a:spLocks noChangeShapeType="1"/>
            </p:cNvSpPr>
            <p:nvPr/>
          </p:nvSpPr>
          <p:spPr bwMode="auto">
            <a:xfrm>
              <a:off x="1812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2" name="Line 151"/>
            <p:cNvSpPr>
              <a:spLocks noChangeShapeType="1"/>
            </p:cNvSpPr>
            <p:nvPr/>
          </p:nvSpPr>
          <p:spPr bwMode="auto">
            <a:xfrm>
              <a:off x="1901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3" name="Line 152"/>
            <p:cNvSpPr>
              <a:spLocks noChangeShapeType="1"/>
            </p:cNvSpPr>
            <p:nvPr/>
          </p:nvSpPr>
          <p:spPr bwMode="auto">
            <a:xfrm>
              <a:off x="1990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4" name="Line 153"/>
            <p:cNvSpPr>
              <a:spLocks noChangeShapeType="1"/>
            </p:cNvSpPr>
            <p:nvPr/>
          </p:nvSpPr>
          <p:spPr bwMode="auto">
            <a:xfrm>
              <a:off x="2079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 name="Line 154"/>
            <p:cNvSpPr>
              <a:spLocks noChangeShapeType="1"/>
            </p:cNvSpPr>
            <p:nvPr/>
          </p:nvSpPr>
          <p:spPr bwMode="auto">
            <a:xfrm>
              <a:off x="2168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 name="Line 155"/>
            <p:cNvSpPr>
              <a:spLocks noChangeShapeType="1"/>
            </p:cNvSpPr>
            <p:nvPr/>
          </p:nvSpPr>
          <p:spPr bwMode="auto">
            <a:xfrm>
              <a:off x="2257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7" name="Line 156"/>
            <p:cNvSpPr>
              <a:spLocks noChangeShapeType="1"/>
            </p:cNvSpPr>
            <p:nvPr/>
          </p:nvSpPr>
          <p:spPr bwMode="auto">
            <a:xfrm>
              <a:off x="2346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8" name="Line 157"/>
            <p:cNvSpPr>
              <a:spLocks noChangeShapeType="1"/>
            </p:cNvSpPr>
            <p:nvPr/>
          </p:nvSpPr>
          <p:spPr bwMode="auto">
            <a:xfrm>
              <a:off x="2434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9" name="Line 158"/>
            <p:cNvSpPr>
              <a:spLocks noChangeShapeType="1"/>
            </p:cNvSpPr>
            <p:nvPr/>
          </p:nvSpPr>
          <p:spPr bwMode="auto">
            <a:xfrm>
              <a:off x="2523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0" name="Line 159"/>
            <p:cNvSpPr>
              <a:spLocks noChangeShapeType="1"/>
            </p:cNvSpPr>
            <p:nvPr/>
          </p:nvSpPr>
          <p:spPr bwMode="auto">
            <a:xfrm>
              <a:off x="2612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1" name="Line 160"/>
            <p:cNvSpPr>
              <a:spLocks noChangeShapeType="1"/>
            </p:cNvSpPr>
            <p:nvPr/>
          </p:nvSpPr>
          <p:spPr bwMode="auto">
            <a:xfrm>
              <a:off x="2701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2" name="Line 161"/>
            <p:cNvSpPr>
              <a:spLocks noChangeShapeType="1"/>
            </p:cNvSpPr>
            <p:nvPr/>
          </p:nvSpPr>
          <p:spPr bwMode="auto">
            <a:xfrm>
              <a:off x="2790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3" name="Line 162"/>
            <p:cNvSpPr>
              <a:spLocks noChangeShapeType="1"/>
            </p:cNvSpPr>
            <p:nvPr/>
          </p:nvSpPr>
          <p:spPr bwMode="auto">
            <a:xfrm>
              <a:off x="2879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4" name="Line 163"/>
            <p:cNvSpPr>
              <a:spLocks noChangeShapeType="1"/>
            </p:cNvSpPr>
            <p:nvPr/>
          </p:nvSpPr>
          <p:spPr bwMode="auto">
            <a:xfrm>
              <a:off x="2968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 name="Line 164"/>
            <p:cNvSpPr>
              <a:spLocks noChangeShapeType="1"/>
            </p:cNvSpPr>
            <p:nvPr/>
          </p:nvSpPr>
          <p:spPr bwMode="auto">
            <a:xfrm>
              <a:off x="3057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 name="Line 165"/>
            <p:cNvSpPr>
              <a:spLocks noChangeShapeType="1"/>
            </p:cNvSpPr>
            <p:nvPr/>
          </p:nvSpPr>
          <p:spPr bwMode="auto">
            <a:xfrm>
              <a:off x="3146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7" name="Line 166"/>
            <p:cNvSpPr>
              <a:spLocks noChangeShapeType="1"/>
            </p:cNvSpPr>
            <p:nvPr/>
          </p:nvSpPr>
          <p:spPr bwMode="auto">
            <a:xfrm>
              <a:off x="3235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8" name="Line 167"/>
            <p:cNvSpPr>
              <a:spLocks noChangeShapeType="1"/>
            </p:cNvSpPr>
            <p:nvPr/>
          </p:nvSpPr>
          <p:spPr bwMode="auto">
            <a:xfrm>
              <a:off x="3323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9" name="Line 168"/>
            <p:cNvSpPr>
              <a:spLocks noChangeShapeType="1"/>
            </p:cNvSpPr>
            <p:nvPr/>
          </p:nvSpPr>
          <p:spPr bwMode="auto">
            <a:xfrm>
              <a:off x="3412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0" name="Line 169"/>
            <p:cNvSpPr>
              <a:spLocks noChangeShapeType="1"/>
            </p:cNvSpPr>
            <p:nvPr/>
          </p:nvSpPr>
          <p:spPr bwMode="auto">
            <a:xfrm>
              <a:off x="3501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1" name="Line 170"/>
            <p:cNvSpPr>
              <a:spLocks noChangeShapeType="1"/>
            </p:cNvSpPr>
            <p:nvPr/>
          </p:nvSpPr>
          <p:spPr bwMode="auto">
            <a:xfrm>
              <a:off x="3590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2" name="Line 171"/>
            <p:cNvSpPr>
              <a:spLocks noChangeShapeType="1"/>
            </p:cNvSpPr>
            <p:nvPr/>
          </p:nvSpPr>
          <p:spPr bwMode="auto">
            <a:xfrm>
              <a:off x="3679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3" name="Line 172"/>
            <p:cNvSpPr>
              <a:spLocks noChangeShapeType="1"/>
            </p:cNvSpPr>
            <p:nvPr/>
          </p:nvSpPr>
          <p:spPr bwMode="auto">
            <a:xfrm>
              <a:off x="3768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4" name="Line 173"/>
            <p:cNvSpPr>
              <a:spLocks noChangeShapeType="1"/>
            </p:cNvSpPr>
            <p:nvPr/>
          </p:nvSpPr>
          <p:spPr bwMode="auto">
            <a:xfrm>
              <a:off x="3857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 name="Line 174"/>
            <p:cNvSpPr>
              <a:spLocks noChangeShapeType="1"/>
            </p:cNvSpPr>
            <p:nvPr/>
          </p:nvSpPr>
          <p:spPr bwMode="auto">
            <a:xfrm>
              <a:off x="3946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 name="Line 175"/>
            <p:cNvSpPr>
              <a:spLocks noChangeShapeType="1"/>
            </p:cNvSpPr>
            <p:nvPr/>
          </p:nvSpPr>
          <p:spPr bwMode="auto">
            <a:xfrm>
              <a:off x="4035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7" name="Line 176"/>
            <p:cNvSpPr>
              <a:spLocks noChangeShapeType="1"/>
            </p:cNvSpPr>
            <p:nvPr/>
          </p:nvSpPr>
          <p:spPr bwMode="auto">
            <a:xfrm>
              <a:off x="4124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8" name="Line 177"/>
            <p:cNvSpPr>
              <a:spLocks noChangeShapeType="1"/>
            </p:cNvSpPr>
            <p:nvPr/>
          </p:nvSpPr>
          <p:spPr bwMode="auto">
            <a:xfrm>
              <a:off x="4212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9" name="Line 178"/>
            <p:cNvSpPr>
              <a:spLocks noChangeShapeType="1"/>
            </p:cNvSpPr>
            <p:nvPr/>
          </p:nvSpPr>
          <p:spPr bwMode="auto">
            <a:xfrm>
              <a:off x="4301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0" name="Line 179"/>
            <p:cNvSpPr>
              <a:spLocks noChangeShapeType="1"/>
            </p:cNvSpPr>
            <p:nvPr/>
          </p:nvSpPr>
          <p:spPr bwMode="auto">
            <a:xfrm>
              <a:off x="4390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1" name="Line 180"/>
            <p:cNvSpPr>
              <a:spLocks noChangeShapeType="1"/>
            </p:cNvSpPr>
            <p:nvPr/>
          </p:nvSpPr>
          <p:spPr bwMode="auto">
            <a:xfrm>
              <a:off x="4479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2" name="Line 181"/>
            <p:cNvSpPr>
              <a:spLocks noChangeShapeType="1"/>
            </p:cNvSpPr>
            <p:nvPr/>
          </p:nvSpPr>
          <p:spPr bwMode="auto">
            <a:xfrm>
              <a:off x="4568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3" name="Line 182"/>
            <p:cNvSpPr>
              <a:spLocks noChangeShapeType="1"/>
            </p:cNvSpPr>
            <p:nvPr/>
          </p:nvSpPr>
          <p:spPr bwMode="auto">
            <a:xfrm>
              <a:off x="4657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4" name="Line 183"/>
            <p:cNvSpPr>
              <a:spLocks noChangeShapeType="1"/>
            </p:cNvSpPr>
            <p:nvPr/>
          </p:nvSpPr>
          <p:spPr bwMode="auto">
            <a:xfrm>
              <a:off x="4746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5" name="Line 184"/>
            <p:cNvSpPr>
              <a:spLocks noChangeShapeType="1"/>
            </p:cNvSpPr>
            <p:nvPr/>
          </p:nvSpPr>
          <p:spPr bwMode="auto">
            <a:xfrm>
              <a:off x="4835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 name="Line 185"/>
            <p:cNvSpPr>
              <a:spLocks noChangeShapeType="1"/>
            </p:cNvSpPr>
            <p:nvPr/>
          </p:nvSpPr>
          <p:spPr bwMode="auto">
            <a:xfrm>
              <a:off x="4924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 name="Line 186"/>
            <p:cNvSpPr>
              <a:spLocks noChangeShapeType="1"/>
            </p:cNvSpPr>
            <p:nvPr/>
          </p:nvSpPr>
          <p:spPr bwMode="auto">
            <a:xfrm>
              <a:off x="5013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8" name="Line 187"/>
            <p:cNvSpPr>
              <a:spLocks noChangeShapeType="1"/>
            </p:cNvSpPr>
            <p:nvPr/>
          </p:nvSpPr>
          <p:spPr bwMode="auto">
            <a:xfrm>
              <a:off x="5101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9" name="Line 188"/>
            <p:cNvSpPr>
              <a:spLocks noChangeShapeType="1"/>
            </p:cNvSpPr>
            <p:nvPr/>
          </p:nvSpPr>
          <p:spPr bwMode="auto">
            <a:xfrm>
              <a:off x="5190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0" name="Line 189"/>
            <p:cNvSpPr>
              <a:spLocks noChangeShapeType="1"/>
            </p:cNvSpPr>
            <p:nvPr/>
          </p:nvSpPr>
          <p:spPr bwMode="auto">
            <a:xfrm>
              <a:off x="5279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1" name="Line 190"/>
            <p:cNvSpPr>
              <a:spLocks noChangeShapeType="1"/>
            </p:cNvSpPr>
            <p:nvPr/>
          </p:nvSpPr>
          <p:spPr bwMode="auto">
            <a:xfrm>
              <a:off x="5368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2" name="Line 191"/>
            <p:cNvSpPr>
              <a:spLocks noChangeShapeType="1"/>
            </p:cNvSpPr>
            <p:nvPr/>
          </p:nvSpPr>
          <p:spPr bwMode="auto">
            <a:xfrm>
              <a:off x="5457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3" name="Line 192"/>
            <p:cNvSpPr>
              <a:spLocks noChangeShapeType="1"/>
            </p:cNvSpPr>
            <p:nvPr/>
          </p:nvSpPr>
          <p:spPr bwMode="auto">
            <a:xfrm>
              <a:off x="5546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4" name="Line 193"/>
            <p:cNvSpPr>
              <a:spLocks noChangeShapeType="1"/>
            </p:cNvSpPr>
            <p:nvPr/>
          </p:nvSpPr>
          <p:spPr bwMode="auto">
            <a:xfrm>
              <a:off x="5635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5" name="Line 194"/>
            <p:cNvSpPr>
              <a:spLocks noChangeShapeType="1"/>
            </p:cNvSpPr>
            <p:nvPr/>
          </p:nvSpPr>
          <p:spPr bwMode="auto">
            <a:xfrm>
              <a:off x="57242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 name="Line 195"/>
            <p:cNvSpPr>
              <a:spLocks noChangeShapeType="1"/>
            </p:cNvSpPr>
            <p:nvPr/>
          </p:nvSpPr>
          <p:spPr bwMode="auto">
            <a:xfrm>
              <a:off x="58131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 name="Line 196"/>
            <p:cNvSpPr>
              <a:spLocks noChangeShapeType="1"/>
            </p:cNvSpPr>
            <p:nvPr/>
          </p:nvSpPr>
          <p:spPr bwMode="auto">
            <a:xfrm>
              <a:off x="59020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8" name="Line 197"/>
            <p:cNvSpPr>
              <a:spLocks noChangeShapeType="1"/>
            </p:cNvSpPr>
            <p:nvPr/>
          </p:nvSpPr>
          <p:spPr bwMode="auto">
            <a:xfrm>
              <a:off x="59909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9" name="Line 198"/>
            <p:cNvSpPr>
              <a:spLocks noChangeShapeType="1"/>
            </p:cNvSpPr>
            <p:nvPr/>
          </p:nvSpPr>
          <p:spPr bwMode="auto">
            <a:xfrm>
              <a:off x="60798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0" name="Line 199"/>
            <p:cNvSpPr>
              <a:spLocks noChangeShapeType="1"/>
            </p:cNvSpPr>
            <p:nvPr/>
          </p:nvSpPr>
          <p:spPr bwMode="auto">
            <a:xfrm>
              <a:off x="61687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1" name="Line 200"/>
            <p:cNvSpPr>
              <a:spLocks noChangeShapeType="1"/>
            </p:cNvSpPr>
            <p:nvPr/>
          </p:nvSpPr>
          <p:spPr bwMode="auto">
            <a:xfrm>
              <a:off x="62576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2" name="Line 201"/>
            <p:cNvSpPr>
              <a:spLocks noChangeShapeType="1"/>
            </p:cNvSpPr>
            <p:nvPr/>
          </p:nvSpPr>
          <p:spPr bwMode="auto">
            <a:xfrm>
              <a:off x="63465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3" name="Line 202"/>
            <p:cNvSpPr>
              <a:spLocks noChangeShapeType="1"/>
            </p:cNvSpPr>
            <p:nvPr/>
          </p:nvSpPr>
          <p:spPr bwMode="auto">
            <a:xfrm>
              <a:off x="64354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4" name="Line 203"/>
            <p:cNvSpPr>
              <a:spLocks noChangeShapeType="1"/>
            </p:cNvSpPr>
            <p:nvPr/>
          </p:nvSpPr>
          <p:spPr bwMode="auto">
            <a:xfrm>
              <a:off x="6524308" y="9153311"/>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75" name="Group 269"/>
            <p:cNvGrpSpPr>
              <a:grpSpLocks/>
            </p:cNvGrpSpPr>
            <p:nvPr/>
          </p:nvGrpSpPr>
          <p:grpSpPr bwMode="auto">
            <a:xfrm>
              <a:off x="761683" y="8300994"/>
              <a:ext cx="571500" cy="571500"/>
              <a:chOff x="455" y="5207"/>
              <a:chExt cx="360" cy="360"/>
            </a:xfrm>
          </p:grpSpPr>
          <p:sp>
            <p:nvSpPr>
              <p:cNvPr id="276" name="Freeform 228"/>
              <p:cNvSpPr>
                <a:spLocks/>
              </p:cNvSpPr>
              <p:nvPr/>
            </p:nvSpPr>
            <p:spPr bwMode="auto">
              <a:xfrm>
                <a:off x="45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FFFFFF"/>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grpSp>
      <p:sp>
        <p:nvSpPr>
          <p:cNvPr id="278" name="Text Box 272"/>
          <p:cNvSpPr txBox="1">
            <a:spLocks noChangeArrowheads="1"/>
          </p:cNvSpPr>
          <p:nvPr/>
        </p:nvSpPr>
        <p:spPr bwMode="auto">
          <a:xfrm>
            <a:off x="1368425" y="8345438"/>
            <a:ext cx="518477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組織が使用を認めた</a:t>
            </a:r>
            <a:r>
              <a:rPr lang="en-US" altLang="ja-JP" sz="900" b="1" dirty="0">
                <a:latin typeface="Meiryo UI" panose="020B0604030504040204" pitchFamily="50" charset="-128"/>
                <a:ea typeface="Meiryo UI" panose="020B0604030504040204" pitchFamily="50" charset="-128"/>
              </a:rPr>
              <a:t>USB</a:t>
            </a:r>
            <a:r>
              <a:rPr lang="ja-JP" altLang="en-US" sz="900" b="1" dirty="0">
                <a:latin typeface="Meiryo UI" panose="020B0604030504040204" pitchFamily="50" charset="-128"/>
                <a:ea typeface="Meiryo UI" panose="020B0604030504040204" pitchFamily="50" charset="-128"/>
              </a:rPr>
              <a:t>メモリ等：</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機関等や所属する組織が購入・管理し、職員等に利用できるものとして定めている</a:t>
            </a:r>
            <a:r>
              <a:rPr lang="en-US" altLang="ja-JP" sz="900" dirty="0">
                <a:latin typeface="Meiryo UI" panose="020B0604030504040204" pitchFamily="50" charset="-128"/>
                <a:ea typeface="Meiryo UI" panose="020B0604030504040204" pitchFamily="50" charset="-128"/>
              </a:rPr>
              <a:t>USB</a:t>
            </a:r>
            <a:r>
              <a:rPr lang="ja-JP" altLang="en-US" sz="900" dirty="0">
                <a:latin typeface="Meiryo UI" panose="020B0604030504040204" pitchFamily="50" charset="-128"/>
                <a:ea typeface="Meiryo UI" panose="020B0604030504040204" pitchFamily="50" charset="-128"/>
              </a:rPr>
              <a:t>メモリや</a:t>
            </a:r>
            <a:r>
              <a:rPr lang="en-US" altLang="ja-JP" sz="900" dirty="0">
                <a:latin typeface="Meiryo UI" panose="020B0604030504040204" pitchFamily="50" charset="-128"/>
                <a:ea typeface="Meiryo UI" panose="020B0604030504040204" pitchFamily="50" charset="-128"/>
              </a:rPr>
              <a:t>SD</a:t>
            </a:r>
            <a:r>
              <a:rPr lang="ja-JP" altLang="en-US" sz="900" dirty="0">
                <a:latin typeface="Meiryo UI" panose="020B0604030504040204" pitchFamily="50" charset="-128"/>
                <a:ea typeface="Meiryo UI" panose="020B0604030504040204" pitchFamily="50" charset="-128"/>
              </a:rPr>
              <a:t>カード等</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のこと。</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None/>
              <a:defRPr/>
            </a:pPr>
            <a:r>
              <a:rPr lang="ja-JP" altLang="en-US" sz="900" dirty="0">
                <a:latin typeface="Meiryo UI" panose="020B0604030504040204" pitchFamily="50" charset="-128"/>
                <a:ea typeface="Meiryo UI" panose="020B0604030504040204" pitchFamily="50" charset="-128"/>
              </a:rPr>
              <a:t>また、情報の取扱いの遵守を機関等との間で取り決めた機関等外の組織から受け取った</a:t>
            </a:r>
            <a:r>
              <a:rPr lang="en-US" altLang="ja-JP" sz="900" dirty="0">
                <a:latin typeface="Meiryo UI" panose="020B0604030504040204" pitchFamily="50" charset="-128"/>
                <a:ea typeface="Meiryo UI" panose="020B0604030504040204" pitchFamily="50" charset="-128"/>
              </a:rPr>
              <a:t>USB</a:t>
            </a:r>
            <a:r>
              <a:rPr lang="ja-JP" altLang="en-US" sz="900" dirty="0">
                <a:latin typeface="Meiryo UI" panose="020B0604030504040204" pitchFamily="50" charset="-128"/>
                <a:ea typeface="Meiryo UI" panose="020B0604030504040204" pitchFamily="50" charset="-128"/>
              </a:rPr>
              <a:t>メモリや</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None/>
              <a:defRPr/>
            </a:pPr>
            <a:r>
              <a:rPr lang="en-US" altLang="ja-JP" sz="900" dirty="0">
                <a:latin typeface="Meiryo UI" panose="020B0604030504040204" pitchFamily="50" charset="-128"/>
                <a:ea typeface="Meiryo UI" panose="020B0604030504040204" pitchFamily="50" charset="-128"/>
              </a:rPr>
              <a:t>SD</a:t>
            </a:r>
            <a:r>
              <a:rPr lang="ja-JP" altLang="en-US" sz="900" dirty="0">
                <a:latin typeface="Meiryo UI" panose="020B0604030504040204" pitchFamily="50" charset="-128"/>
                <a:ea typeface="Meiryo UI" panose="020B0604030504040204" pitchFamily="50" charset="-128"/>
              </a:rPr>
              <a:t>カード等のこと。</a:t>
            </a:r>
            <a:endParaRPr lang="en-US" altLang="ja-JP"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447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9432A2D-1D2C-40FF-8876-47233DBBD7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263" y="3434106"/>
            <a:ext cx="5967691" cy="3673803"/>
          </a:xfrm>
          <a:prstGeom prst="rect">
            <a:avLst/>
          </a:prstGeom>
        </p:spPr>
      </p:pic>
      <p:grpSp>
        <p:nvGrpSpPr>
          <p:cNvPr id="18442" name="Group 127"/>
          <p:cNvGrpSpPr>
            <a:grpSpLocks/>
          </p:cNvGrpSpPr>
          <p:nvPr/>
        </p:nvGrpSpPr>
        <p:grpSpPr bwMode="auto">
          <a:xfrm>
            <a:off x="68263" y="7070726"/>
            <a:ext cx="5856288" cy="1874847"/>
            <a:chOff x="43" y="4593"/>
            <a:chExt cx="3689" cy="1042"/>
          </a:xfrm>
        </p:grpSpPr>
        <p:grpSp>
          <p:nvGrpSpPr>
            <p:cNvPr id="18444" name="Group 124"/>
            <p:cNvGrpSpPr>
              <a:grpSpLocks/>
            </p:cNvGrpSpPr>
            <p:nvPr/>
          </p:nvGrpSpPr>
          <p:grpSpPr bwMode="auto">
            <a:xfrm>
              <a:off x="114" y="4774"/>
              <a:ext cx="3618" cy="861"/>
              <a:chOff x="183" y="4445"/>
              <a:chExt cx="3618" cy="1150"/>
            </a:xfrm>
          </p:grpSpPr>
          <p:sp>
            <p:nvSpPr>
              <p:cNvPr id="18514" name="Freeform 125"/>
              <p:cNvSpPr>
                <a:spLocks/>
              </p:cNvSpPr>
              <p:nvPr/>
            </p:nvSpPr>
            <p:spPr bwMode="auto">
              <a:xfrm>
                <a:off x="183" y="4445"/>
                <a:ext cx="3606" cy="1142"/>
              </a:xfrm>
              <a:custGeom>
                <a:avLst/>
                <a:gdLst>
                  <a:gd name="T0" fmla="*/ 3476 w 3606"/>
                  <a:gd name="T1" fmla="*/ 1142 h 1142"/>
                  <a:gd name="T2" fmla="*/ 0 w 3606"/>
                  <a:gd name="T3" fmla="*/ 1142 h 1142"/>
                  <a:gd name="T4" fmla="*/ 0 w 3606"/>
                  <a:gd name="T5" fmla="*/ 0 h 1142"/>
                  <a:gd name="T6" fmla="*/ 3606 w 3606"/>
                  <a:gd name="T7" fmla="*/ 0 h 1142"/>
                  <a:gd name="T8" fmla="*/ 3606 w 3606"/>
                  <a:gd name="T9" fmla="*/ 992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80C2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5" name="Freeform 126"/>
              <p:cNvSpPr>
                <a:spLocks/>
              </p:cNvSpPr>
              <p:nvPr/>
            </p:nvSpPr>
            <p:spPr bwMode="auto">
              <a:xfrm>
                <a:off x="3627" y="5435"/>
                <a:ext cx="174" cy="160"/>
              </a:xfrm>
              <a:custGeom>
                <a:avLst/>
                <a:gdLst>
                  <a:gd name="T0" fmla="*/ 174 w 174"/>
                  <a:gd name="T1" fmla="*/ 0 h 160"/>
                  <a:gd name="T2" fmla="*/ 32 w 174"/>
                  <a:gd name="T3" fmla="*/ 160 h 160"/>
                  <a:gd name="T4" fmla="*/ 0 w 174"/>
                  <a:gd name="T5" fmla="*/ 44 h 160"/>
                  <a:gd name="T6" fmla="*/ 174 w 17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0">
                    <a:moveTo>
                      <a:pt x="174" y="0"/>
                    </a:moveTo>
                    <a:lnTo>
                      <a:pt x="32" y="160"/>
                    </a:lnTo>
                    <a:lnTo>
                      <a:pt x="0" y="44"/>
                    </a:lnTo>
                    <a:lnTo>
                      <a:pt x="174"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8445" name="Group 133"/>
            <p:cNvGrpSpPr>
              <a:grpSpLocks/>
            </p:cNvGrpSpPr>
            <p:nvPr/>
          </p:nvGrpSpPr>
          <p:grpSpPr bwMode="auto">
            <a:xfrm>
              <a:off x="43" y="4593"/>
              <a:ext cx="3654" cy="272"/>
              <a:chOff x="59" y="4274"/>
              <a:chExt cx="3654" cy="272"/>
            </a:xfrm>
          </p:grpSpPr>
          <p:sp>
            <p:nvSpPr>
              <p:cNvPr id="18446" name="Line 9"/>
              <p:cNvSpPr>
                <a:spLocks noChangeShapeType="1"/>
              </p:cNvSpPr>
              <p:nvPr/>
            </p:nvSpPr>
            <p:spPr bwMode="auto">
              <a:xfrm>
                <a:off x="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47" name="Line 10"/>
              <p:cNvSpPr>
                <a:spLocks noChangeShapeType="1"/>
              </p:cNvSpPr>
              <p:nvPr/>
            </p:nvSpPr>
            <p:spPr bwMode="auto">
              <a:xfrm>
                <a:off x="1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48" name="Line 11"/>
              <p:cNvSpPr>
                <a:spLocks noChangeShapeType="1"/>
              </p:cNvSpPr>
              <p:nvPr/>
            </p:nvSpPr>
            <p:spPr bwMode="auto">
              <a:xfrm>
                <a:off x="1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49" name="Line 12"/>
              <p:cNvSpPr>
                <a:spLocks noChangeShapeType="1"/>
              </p:cNvSpPr>
              <p:nvPr/>
            </p:nvSpPr>
            <p:spPr bwMode="auto">
              <a:xfrm>
                <a:off x="2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0" name="Line 13"/>
              <p:cNvSpPr>
                <a:spLocks noChangeShapeType="1"/>
              </p:cNvSpPr>
              <p:nvPr/>
            </p:nvSpPr>
            <p:spPr bwMode="auto">
              <a:xfrm>
                <a:off x="2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1" name="Line 14"/>
              <p:cNvSpPr>
                <a:spLocks noChangeShapeType="1"/>
              </p:cNvSpPr>
              <p:nvPr/>
            </p:nvSpPr>
            <p:spPr bwMode="auto">
              <a:xfrm>
                <a:off x="3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2" name="Line 15"/>
              <p:cNvSpPr>
                <a:spLocks noChangeShapeType="1"/>
              </p:cNvSpPr>
              <p:nvPr/>
            </p:nvSpPr>
            <p:spPr bwMode="auto">
              <a:xfrm>
                <a:off x="4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3" name="Line 16"/>
              <p:cNvSpPr>
                <a:spLocks noChangeShapeType="1"/>
              </p:cNvSpPr>
              <p:nvPr/>
            </p:nvSpPr>
            <p:spPr bwMode="auto">
              <a:xfrm>
                <a:off x="4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4" name="Line 17"/>
              <p:cNvSpPr>
                <a:spLocks noChangeShapeType="1"/>
              </p:cNvSpPr>
              <p:nvPr/>
            </p:nvSpPr>
            <p:spPr bwMode="auto">
              <a:xfrm>
                <a:off x="5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5" name="Line 18"/>
              <p:cNvSpPr>
                <a:spLocks noChangeShapeType="1"/>
              </p:cNvSpPr>
              <p:nvPr/>
            </p:nvSpPr>
            <p:spPr bwMode="auto">
              <a:xfrm>
                <a:off x="5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6" name="Line 19"/>
              <p:cNvSpPr>
                <a:spLocks noChangeShapeType="1"/>
              </p:cNvSpPr>
              <p:nvPr/>
            </p:nvSpPr>
            <p:spPr bwMode="auto">
              <a:xfrm>
                <a:off x="6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7" name="Line 20"/>
              <p:cNvSpPr>
                <a:spLocks noChangeShapeType="1"/>
              </p:cNvSpPr>
              <p:nvPr/>
            </p:nvSpPr>
            <p:spPr bwMode="auto">
              <a:xfrm>
                <a:off x="6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8" name="Line 21"/>
              <p:cNvSpPr>
                <a:spLocks noChangeShapeType="1"/>
              </p:cNvSpPr>
              <p:nvPr/>
            </p:nvSpPr>
            <p:spPr bwMode="auto">
              <a:xfrm>
                <a:off x="7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59" name="Line 22"/>
              <p:cNvSpPr>
                <a:spLocks noChangeShapeType="1"/>
              </p:cNvSpPr>
              <p:nvPr/>
            </p:nvSpPr>
            <p:spPr bwMode="auto">
              <a:xfrm>
                <a:off x="7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0" name="Line 23"/>
              <p:cNvSpPr>
                <a:spLocks noChangeShapeType="1"/>
              </p:cNvSpPr>
              <p:nvPr/>
            </p:nvSpPr>
            <p:spPr bwMode="auto">
              <a:xfrm>
                <a:off x="8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1" name="Line 24"/>
              <p:cNvSpPr>
                <a:spLocks noChangeShapeType="1"/>
              </p:cNvSpPr>
              <p:nvPr/>
            </p:nvSpPr>
            <p:spPr bwMode="auto">
              <a:xfrm>
                <a:off x="9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2" name="Line 25"/>
              <p:cNvSpPr>
                <a:spLocks noChangeShapeType="1"/>
              </p:cNvSpPr>
              <p:nvPr/>
            </p:nvSpPr>
            <p:spPr bwMode="auto">
              <a:xfrm>
                <a:off x="9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3" name="Line 26"/>
              <p:cNvSpPr>
                <a:spLocks noChangeShapeType="1"/>
              </p:cNvSpPr>
              <p:nvPr/>
            </p:nvSpPr>
            <p:spPr bwMode="auto">
              <a:xfrm>
                <a:off x="10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4" name="Line 27"/>
              <p:cNvSpPr>
                <a:spLocks noChangeShapeType="1"/>
              </p:cNvSpPr>
              <p:nvPr/>
            </p:nvSpPr>
            <p:spPr bwMode="auto">
              <a:xfrm>
                <a:off x="10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5" name="Line 28"/>
              <p:cNvSpPr>
                <a:spLocks noChangeShapeType="1"/>
              </p:cNvSpPr>
              <p:nvPr/>
            </p:nvSpPr>
            <p:spPr bwMode="auto">
              <a:xfrm>
                <a:off x="11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6" name="Line 29"/>
              <p:cNvSpPr>
                <a:spLocks noChangeShapeType="1"/>
              </p:cNvSpPr>
              <p:nvPr/>
            </p:nvSpPr>
            <p:spPr bwMode="auto">
              <a:xfrm>
                <a:off x="11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7" name="Line 30"/>
              <p:cNvSpPr>
                <a:spLocks noChangeShapeType="1"/>
              </p:cNvSpPr>
              <p:nvPr/>
            </p:nvSpPr>
            <p:spPr bwMode="auto">
              <a:xfrm>
                <a:off x="12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8" name="Line 31"/>
              <p:cNvSpPr>
                <a:spLocks noChangeShapeType="1"/>
              </p:cNvSpPr>
              <p:nvPr/>
            </p:nvSpPr>
            <p:spPr bwMode="auto">
              <a:xfrm>
                <a:off x="12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69" name="Line 32"/>
              <p:cNvSpPr>
                <a:spLocks noChangeShapeType="1"/>
              </p:cNvSpPr>
              <p:nvPr/>
            </p:nvSpPr>
            <p:spPr bwMode="auto">
              <a:xfrm>
                <a:off x="13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0" name="Line 33"/>
              <p:cNvSpPr>
                <a:spLocks noChangeShapeType="1"/>
              </p:cNvSpPr>
              <p:nvPr/>
            </p:nvSpPr>
            <p:spPr bwMode="auto">
              <a:xfrm>
                <a:off x="14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1" name="Line 34"/>
              <p:cNvSpPr>
                <a:spLocks noChangeShapeType="1"/>
              </p:cNvSpPr>
              <p:nvPr/>
            </p:nvSpPr>
            <p:spPr bwMode="auto">
              <a:xfrm>
                <a:off x="14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2" name="Line 35"/>
              <p:cNvSpPr>
                <a:spLocks noChangeShapeType="1"/>
              </p:cNvSpPr>
              <p:nvPr/>
            </p:nvSpPr>
            <p:spPr bwMode="auto">
              <a:xfrm>
                <a:off x="15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3" name="Line 36"/>
              <p:cNvSpPr>
                <a:spLocks noChangeShapeType="1"/>
              </p:cNvSpPr>
              <p:nvPr/>
            </p:nvSpPr>
            <p:spPr bwMode="auto">
              <a:xfrm>
                <a:off x="15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4" name="Line 37"/>
              <p:cNvSpPr>
                <a:spLocks noChangeShapeType="1"/>
              </p:cNvSpPr>
              <p:nvPr/>
            </p:nvSpPr>
            <p:spPr bwMode="auto">
              <a:xfrm>
                <a:off x="16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5" name="Line 38"/>
              <p:cNvSpPr>
                <a:spLocks noChangeShapeType="1"/>
              </p:cNvSpPr>
              <p:nvPr/>
            </p:nvSpPr>
            <p:spPr bwMode="auto">
              <a:xfrm>
                <a:off x="16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6" name="Line 39"/>
              <p:cNvSpPr>
                <a:spLocks noChangeShapeType="1"/>
              </p:cNvSpPr>
              <p:nvPr/>
            </p:nvSpPr>
            <p:spPr bwMode="auto">
              <a:xfrm>
                <a:off x="17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7" name="Line 40"/>
              <p:cNvSpPr>
                <a:spLocks noChangeShapeType="1"/>
              </p:cNvSpPr>
              <p:nvPr/>
            </p:nvSpPr>
            <p:spPr bwMode="auto">
              <a:xfrm>
                <a:off x="18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8" name="Line 41"/>
              <p:cNvSpPr>
                <a:spLocks noChangeShapeType="1"/>
              </p:cNvSpPr>
              <p:nvPr/>
            </p:nvSpPr>
            <p:spPr bwMode="auto">
              <a:xfrm>
                <a:off x="18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79" name="Line 42"/>
              <p:cNvSpPr>
                <a:spLocks noChangeShapeType="1"/>
              </p:cNvSpPr>
              <p:nvPr/>
            </p:nvSpPr>
            <p:spPr bwMode="auto">
              <a:xfrm>
                <a:off x="19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0" name="Line 43"/>
              <p:cNvSpPr>
                <a:spLocks noChangeShapeType="1"/>
              </p:cNvSpPr>
              <p:nvPr/>
            </p:nvSpPr>
            <p:spPr bwMode="auto">
              <a:xfrm>
                <a:off x="19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1" name="Line 44"/>
              <p:cNvSpPr>
                <a:spLocks noChangeShapeType="1"/>
              </p:cNvSpPr>
              <p:nvPr/>
            </p:nvSpPr>
            <p:spPr bwMode="auto">
              <a:xfrm>
                <a:off x="20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2" name="Line 45"/>
              <p:cNvSpPr>
                <a:spLocks noChangeShapeType="1"/>
              </p:cNvSpPr>
              <p:nvPr/>
            </p:nvSpPr>
            <p:spPr bwMode="auto">
              <a:xfrm>
                <a:off x="20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3" name="Line 46"/>
              <p:cNvSpPr>
                <a:spLocks noChangeShapeType="1"/>
              </p:cNvSpPr>
              <p:nvPr/>
            </p:nvSpPr>
            <p:spPr bwMode="auto">
              <a:xfrm>
                <a:off x="21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4" name="Line 47"/>
              <p:cNvSpPr>
                <a:spLocks noChangeShapeType="1"/>
              </p:cNvSpPr>
              <p:nvPr/>
            </p:nvSpPr>
            <p:spPr bwMode="auto">
              <a:xfrm>
                <a:off x="21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5" name="Line 48"/>
              <p:cNvSpPr>
                <a:spLocks noChangeShapeType="1"/>
              </p:cNvSpPr>
              <p:nvPr/>
            </p:nvSpPr>
            <p:spPr bwMode="auto">
              <a:xfrm>
                <a:off x="22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6" name="Line 49"/>
              <p:cNvSpPr>
                <a:spLocks noChangeShapeType="1"/>
              </p:cNvSpPr>
              <p:nvPr/>
            </p:nvSpPr>
            <p:spPr bwMode="auto">
              <a:xfrm>
                <a:off x="23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7" name="Line 50"/>
              <p:cNvSpPr>
                <a:spLocks noChangeShapeType="1"/>
              </p:cNvSpPr>
              <p:nvPr/>
            </p:nvSpPr>
            <p:spPr bwMode="auto">
              <a:xfrm>
                <a:off x="23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8" name="Line 51"/>
              <p:cNvSpPr>
                <a:spLocks noChangeShapeType="1"/>
              </p:cNvSpPr>
              <p:nvPr/>
            </p:nvSpPr>
            <p:spPr bwMode="auto">
              <a:xfrm>
                <a:off x="24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89" name="Line 52"/>
              <p:cNvSpPr>
                <a:spLocks noChangeShapeType="1"/>
              </p:cNvSpPr>
              <p:nvPr/>
            </p:nvSpPr>
            <p:spPr bwMode="auto">
              <a:xfrm>
                <a:off x="24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0" name="Line 53"/>
              <p:cNvSpPr>
                <a:spLocks noChangeShapeType="1"/>
              </p:cNvSpPr>
              <p:nvPr/>
            </p:nvSpPr>
            <p:spPr bwMode="auto">
              <a:xfrm>
                <a:off x="25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1" name="Line 54"/>
              <p:cNvSpPr>
                <a:spLocks noChangeShapeType="1"/>
              </p:cNvSpPr>
              <p:nvPr/>
            </p:nvSpPr>
            <p:spPr bwMode="auto">
              <a:xfrm>
                <a:off x="25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2" name="Line 55"/>
              <p:cNvSpPr>
                <a:spLocks noChangeShapeType="1"/>
              </p:cNvSpPr>
              <p:nvPr/>
            </p:nvSpPr>
            <p:spPr bwMode="auto">
              <a:xfrm>
                <a:off x="26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3" name="Line 56"/>
              <p:cNvSpPr>
                <a:spLocks noChangeShapeType="1"/>
              </p:cNvSpPr>
              <p:nvPr/>
            </p:nvSpPr>
            <p:spPr bwMode="auto">
              <a:xfrm>
                <a:off x="26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4" name="Line 57"/>
              <p:cNvSpPr>
                <a:spLocks noChangeShapeType="1"/>
              </p:cNvSpPr>
              <p:nvPr/>
            </p:nvSpPr>
            <p:spPr bwMode="auto">
              <a:xfrm>
                <a:off x="27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8495" name="Line 58"/>
              <p:cNvSpPr>
                <a:spLocks noChangeShapeType="1"/>
              </p:cNvSpPr>
              <p:nvPr/>
            </p:nvSpPr>
            <p:spPr bwMode="auto">
              <a:xfrm>
                <a:off x="28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6" name="Line 59"/>
              <p:cNvSpPr>
                <a:spLocks noChangeShapeType="1"/>
              </p:cNvSpPr>
              <p:nvPr/>
            </p:nvSpPr>
            <p:spPr bwMode="auto">
              <a:xfrm>
                <a:off x="28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7" name="Line 60"/>
              <p:cNvSpPr>
                <a:spLocks noChangeShapeType="1"/>
              </p:cNvSpPr>
              <p:nvPr/>
            </p:nvSpPr>
            <p:spPr bwMode="auto">
              <a:xfrm>
                <a:off x="29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8" name="Line 61"/>
              <p:cNvSpPr>
                <a:spLocks noChangeShapeType="1"/>
              </p:cNvSpPr>
              <p:nvPr/>
            </p:nvSpPr>
            <p:spPr bwMode="auto">
              <a:xfrm>
                <a:off x="29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99" name="Line 62"/>
              <p:cNvSpPr>
                <a:spLocks noChangeShapeType="1"/>
              </p:cNvSpPr>
              <p:nvPr/>
            </p:nvSpPr>
            <p:spPr bwMode="auto">
              <a:xfrm>
                <a:off x="30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0" name="Line 63"/>
              <p:cNvSpPr>
                <a:spLocks noChangeShapeType="1"/>
              </p:cNvSpPr>
              <p:nvPr/>
            </p:nvSpPr>
            <p:spPr bwMode="auto">
              <a:xfrm>
                <a:off x="30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1" name="Line 64"/>
              <p:cNvSpPr>
                <a:spLocks noChangeShapeType="1"/>
              </p:cNvSpPr>
              <p:nvPr/>
            </p:nvSpPr>
            <p:spPr bwMode="auto">
              <a:xfrm>
                <a:off x="31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2" name="Line 65"/>
              <p:cNvSpPr>
                <a:spLocks noChangeShapeType="1"/>
              </p:cNvSpPr>
              <p:nvPr/>
            </p:nvSpPr>
            <p:spPr bwMode="auto">
              <a:xfrm>
                <a:off x="32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3" name="Line 66"/>
              <p:cNvSpPr>
                <a:spLocks noChangeShapeType="1"/>
              </p:cNvSpPr>
              <p:nvPr/>
            </p:nvSpPr>
            <p:spPr bwMode="auto">
              <a:xfrm>
                <a:off x="32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4" name="Line 67"/>
              <p:cNvSpPr>
                <a:spLocks noChangeShapeType="1"/>
              </p:cNvSpPr>
              <p:nvPr/>
            </p:nvSpPr>
            <p:spPr bwMode="auto">
              <a:xfrm>
                <a:off x="33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5" name="Line 68"/>
              <p:cNvSpPr>
                <a:spLocks noChangeShapeType="1"/>
              </p:cNvSpPr>
              <p:nvPr/>
            </p:nvSpPr>
            <p:spPr bwMode="auto">
              <a:xfrm>
                <a:off x="33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8506" name="Line 69"/>
              <p:cNvSpPr>
                <a:spLocks noChangeShapeType="1"/>
              </p:cNvSpPr>
              <p:nvPr/>
            </p:nvSpPr>
            <p:spPr bwMode="auto">
              <a:xfrm>
                <a:off x="34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8507" name="Line 70"/>
              <p:cNvSpPr>
                <a:spLocks noChangeShapeType="1"/>
              </p:cNvSpPr>
              <p:nvPr/>
            </p:nvSpPr>
            <p:spPr bwMode="auto">
              <a:xfrm>
                <a:off x="34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8" name="Line 71"/>
              <p:cNvSpPr>
                <a:spLocks noChangeShapeType="1"/>
              </p:cNvSpPr>
              <p:nvPr/>
            </p:nvSpPr>
            <p:spPr bwMode="auto">
              <a:xfrm>
                <a:off x="35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09" name="Line 72"/>
              <p:cNvSpPr>
                <a:spLocks noChangeShapeType="1"/>
              </p:cNvSpPr>
              <p:nvPr/>
            </p:nvSpPr>
            <p:spPr bwMode="auto">
              <a:xfrm>
                <a:off x="35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0" name="Line 73"/>
              <p:cNvSpPr>
                <a:spLocks noChangeShapeType="1"/>
              </p:cNvSpPr>
              <p:nvPr/>
            </p:nvSpPr>
            <p:spPr bwMode="auto">
              <a:xfrm>
                <a:off x="36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1" name="Line 74"/>
              <p:cNvSpPr>
                <a:spLocks noChangeShapeType="1"/>
              </p:cNvSpPr>
              <p:nvPr/>
            </p:nvSpPr>
            <p:spPr bwMode="auto">
              <a:xfrm>
                <a:off x="37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2" name="Freeform 77"/>
              <p:cNvSpPr>
                <a:spLocks/>
              </p:cNvSpPr>
              <p:nvPr/>
            </p:nvSpPr>
            <p:spPr bwMode="auto">
              <a:xfrm>
                <a:off x="59" y="4358"/>
                <a:ext cx="2805" cy="188"/>
              </a:xfrm>
              <a:custGeom>
                <a:avLst/>
                <a:gdLst>
                  <a:gd name="T0" fmla="*/ 2178 w 2178"/>
                  <a:gd name="T1" fmla="*/ 130 h 182"/>
                  <a:gd name="T2" fmla="*/ 2178 w 2178"/>
                  <a:gd name="T3" fmla="*/ 130 h 182"/>
                  <a:gd name="T4" fmla="*/ 2176 w 2178"/>
                  <a:gd name="T5" fmla="*/ 142 h 182"/>
                  <a:gd name="T6" fmla="*/ 2174 w 2178"/>
                  <a:gd name="T7" fmla="*/ 150 h 182"/>
                  <a:gd name="T8" fmla="*/ 2168 w 2178"/>
                  <a:gd name="T9" fmla="*/ 160 h 182"/>
                  <a:gd name="T10" fmla="*/ 2162 w 2178"/>
                  <a:gd name="T11" fmla="*/ 168 h 182"/>
                  <a:gd name="T12" fmla="*/ 2156 w 2178"/>
                  <a:gd name="T13" fmla="*/ 174 h 182"/>
                  <a:gd name="T14" fmla="*/ 2148 w 2178"/>
                  <a:gd name="T15" fmla="*/ 178 h 182"/>
                  <a:gd name="T16" fmla="*/ 2138 w 2178"/>
                  <a:gd name="T17" fmla="*/ 182 h 182"/>
                  <a:gd name="T18" fmla="*/ 2128 w 2178"/>
                  <a:gd name="T19" fmla="*/ 182 h 182"/>
                  <a:gd name="T20" fmla="*/ 50 w 2178"/>
                  <a:gd name="T21" fmla="*/ 182 h 182"/>
                  <a:gd name="T22" fmla="*/ 50 w 2178"/>
                  <a:gd name="T23" fmla="*/ 182 h 182"/>
                  <a:gd name="T24" fmla="*/ 40 w 2178"/>
                  <a:gd name="T25" fmla="*/ 182 h 182"/>
                  <a:gd name="T26" fmla="*/ 30 w 2178"/>
                  <a:gd name="T27" fmla="*/ 178 h 182"/>
                  <a:gd name="T28" fmla="*/ 22 w 2178"/>
                  <a:gd name="T29" fmla="*/ 174 h 182"/>
                  <a:gd name="T30" fmla="*/ 14 w 2178"/>
                  <a:gd name="T31" fmla="*/ 168 h 182"/>
                  <a:gd name="T32" fmla="*/ 8 w 2178"/>
                  <a:gd name="T33" fmla="*/ 160 h 182"/>
                  <a:gd name="T34" fmla="*/ 4 w 2178"/>
                  <a:gd name="T35" fmla="*/ 150 h 182"/>
                  <a:gd name="T36" fmla="*/ 2 w 2178"/>
                  <a:gd name="T37" fmla="*/ 142 h 182"/>
                  <a:gd name="T38" fmla="*/ 0 w 2178"/>
                  <a:gd name="T39" fmla="*/ 130 h 182"/>
                  <a:gd name="T40" fmla="*/ 0 w 2178"/>
                  <a:gd name="T41" fmla="*/ 52 h 182"/>
                  <a:gd name="T42" fmla="*/ 0 w 2178"/>
                  <a:gd name="T43" fmla="*/ 52 h 182"/>
                  <a:gd name="T44" fmla="*/ 2 w 2178"/>
                  <a:gd name="T45" fmla="*/ 42 h 182"/>
                  <a:gd name="T46" fmla="*/ 4 w 2178"/>
                  <a:gd name="T47" fmla="*/ 32 h 182"/>
                  <a:gd name="T48" fmla="*/ 8 w 2178"/>
                  <a:gd name="T49" fmla="*/ 24 h 182"/>
                  <a:gd name="T50" fmla="*/ 14 w 2178"/>
                  <a:gd name="T51" fmla="*/ 16 h 182"/>
                  <a:gd name="T52" fmla="*/ 22 w 2178"/>
                  <a:gd name="T53" fmla="*/ 10 h 182"/>
                  <a:gd name="T54" fmla="*/ 30 w 2178"/>
                  <a:gd name="T55" fmla="*/ 4 h 182"/>
                  <a:gd name="T56" fmla="*/ 40 w 2178"/>
                  <a:gd name="T57" fmla="*/ 2 h 182"/>
                  <a:gd name="T58" fmla="*/ 50 w 2178"/>
                  <a:gd name="T59" fmla="*/ 0 h 182"/>
                  <a:gd name="T60" fmla="*/ 2128 w 2178"/>
                  <a:gd name="T61" fmla="*/ 0 h 182"/>
                  <a:gd name="T62" fmla="*/ 2128 w 2178"/>
                  <a:gd name="T63" fmla="*/ 0 h 182"/>
                  <a:gd name="T64" fmla="*/ 2138 w 2178"/>
                  <a:gd name="T65" fmla="*/ 2 h 182"/>
                  <a:gd name="T66" fmla="*/ 2148 w 2178"/>
                  <a:gd name="T67" fmla="*/ 4 h 182"/>
                  <a:gd name="T68" fmla="*/ 2156 w 2178"/>
                  <a:gd name="T69" fmla="*/ 10 h 182"/>
                  <a:gd name="T70" fmla="*/ 2162 w 2178"/>
                  <a:gd name="T71" fmla="*/ 16 h 182"/>
                  <a:gd name="T72" fmla="*/ 2168 w 2178"/>
                  <a:gd name="T73" fmla="*/ 24 h 182"/>
                  <a:gd name="T74" fmla="*/ 2174 w 2178"/>
                  <a:gd name="T75" fmla="*/ 32 h 182"/>
                  <a:gd name="T76" fmla="*/ 2176 w 2178"/>
                  <a:gd name="T77" fmla="*/ 42 h 182"/>
                  <a:gd name="T78" fmla="*/ 2178 w 2178"/>
                  <a:gd name="T79" fmla="*/ 52 h 182"/>
                  <a:gd name="T80" fmla="*/ 2178 w 2178"/>
                  <a:gd name="T81" fmla="*/ 13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2">
                    <a:moveTo>
                      <a:pt x="2178" y="130"/>
                    </a:moveTo>
                    <a:lnTo>
                      <a:pt x="2178" y="130"/>
                    </a:lnTo>
                    <a:lnTo>
                      <a:pt x="2176" y="142"/>
                    </a:lnTo>
                    <a:lnTo>
                      <a:pt x="2174" y="150"/>
                    </a:lnTo>
                    <a:lnTo>
                      <a:pt x="2168" y="160"/>
                    </a:lnTo>
                    <a:lnTo>
                      <a:pt x="2162" y="168"/>
                    </a:lnTo>
                    <a:lnTo>
                      <a:pt x="2156" y="174"/>
                    </a:lnTo>
                    <a:lnTo>
                      <a:pt x="2148" y="178"/>
                    </a:lnTo>
                    <a:lnTo>
                      <a:pt x="2138" y="182"/>
                    </a:lnTo>
                    <a:lnTo>
                      <a:pt x="2128" y="182"/>
                    </a:lnTo>
                    <a:lnTo>
                      <a:pt x="50" y="182"/>
                    </a:lnTo>
                    <a:lnTo>
                      <a:pt x="40" y="182"/>
                    </a:lnTo>
                    <a:lnTo>
                      <a:pt x="30" y="178"/>
                    </a:lnTo>
                    <a:lnTo>
                      <a:pt x="22" y="174"/>
                    </a:lnTo>
                    <a:lnTo>
                      <a:pt x="14" y="168"/>
                    </a:lnTo>
                    <a:lnTo>
                      <a:pt x="8" y="160"/>
                    </a:lnTo>
                    <a:lnTo>
                      <a:pt x="4" y="150"/>
                    </a:lnTo>
                    <a:lnTo>
                      <a:pt x="2" y="142"/>
                    </a:lnTo>
                    <a:lnTo>
                      <a:pt x="0" y="130"/>
                    </a:lnTo>
                    <a:lnTo>
                      <a:pt x="0" y="52"/>
                    </a:lnTo>
                    <a:lnTo>
                      <a:pt x="2" y="42"/>
                    </a:lnTo>
                    <a:lnTo>
                      <a:pt x="4" y="32"/>
                    </a:lnTo>
                    <a:lnTo>
                      <a:pt x="8" y="24"/>
                    </a:lnTo>
                    <a:lnTo>
                      <a:pt x="14" y="16"/>
                    </a:lnTo>
                    <a:lnTo>
                      <a:pt x="22" y="10"/>
                    </a:lnTo>
                    <a:lnTo>
                      <a:pt x="30" y="4"/>
                    </a:lnTo>
                    <a:lnTo>
                      <a:pt x="40" y="2"/>
                    </a:lnTo>
                    <a:lnTo>
                      <a:pt x="50" y="0"/>
                    </a:lnTo>
                    <a:lnTo>
                      <a:pt x="2128" y="0"/>
                    </a:lnTo>
                    <a:lnTo>
                      <a:pt x="2138" y="2"/>
                    </a:lnTo>
                    <a:lnTo>
                      <a:pt x="2148" y="4"/>
                    </a:lnTo>
                    <a:lnTo>
                      <a:pt x="2156" y="10"/>
                    </a:lnTo>
                    <a:lnTo>
                      <a:pt x="2162" y="16"/>
                    </a:lnTo>
                    <a:lnTo>
                      <a:pt x="2168" y="24"/>
                    </a:lnTo>
                    <a:lnTo>
                      <a:pt x="2174" y="32"/>
                    </a:lnTo>
                    <a:lnTo>
                      <a:pt x="2176" y="42"/>
                    </a:lnTo>
                    <a:lnTo>
                      <a:pt x="2178" y="52"/>
                    </a:lnTo>
                    <a:lnTo>
                      <a:pt x="2178" y="130"/>
                    </a:lnTo>
                    <a:close/>
                  </a:path>
                </a:pathLst>
              </a:custGeom>
              <a:solidFill>
                <a:srgbClr val="009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3" name="Text Box 132"/>
              <p:cNvSpPr txBox="1">
                <a:spLocks noChangeArrowheads="1"/>
              </p:cNvSpPr>
              <p:nvPr/>
            </p:nvSpPr>
            <p:spPr bwMode="auto">
              <a:xfrm>
                <a:off x="114" y="4355"/>
                <a:ext cx="265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18434" name="Freeform 5"/>
          <p:cNvSpPr>
            <a:spLocks/>
          </p:cNvSpPr>
          <p:nvPr/>
        </p:nvSpPr>
        <p:spPr bwMode="auto">
          <a:xfrm>
            <a:off x="103188" y="1273175"/>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4"/>
                </a:moveTo>
                <a:lnTo>
                  <a:pt x="3624" y="1014"/>
                </a:lnTo>
                <a:lnTo>
                  <a:pt x="3622" y="1032"/>
                </a:lnTo>
                <a:lnTo>
                  <a:pt x="3618" y="1050"/>
                </a:lnTo>
                <a:lnTo>
                  <a:pt x="3608" y="1064"/>
                </a:lnTo>
                <a:lnTo>
                  <a:pt x="3596" y="1078"/>
                </a:lnTo>
                <a:lnTo>
                  <a:pt x="3582" y="1090"/>
                </a:lnTo>
                <a:lnTo>
                  <a:pt x="3566" y="1098"/>
                </a:lnTo>
                <a:lnTo>
                  <a:pt x="3548" y="1102"/>
                </a:lnTo>
                <a:lnTo>
                  <a:pt x="3528" y="1104"/>
                </a:lnTo>
                <a:lnTo>
                  <a:pt x="98" y="1104"/>
                </a:lnTo>
                <a:lnTo>
                  <a:pt x="78" y="1102"/>
                </a:lnTo>
                <a:lnTo>
                  <a:pt x="60" y="1098"/>
                </a:lnTo>
                <a:lnTo>
                  <a:pt x="44" y="1090"/>
                </a:lnTo>
                <a:lnTo>
                  <a:pt x="30" y="1078"/>
                </a:lnTo>
                <a:lnTo>
                  <a:pt x="18" y="1064"/>
                </a:lnTo>
                <a:lnTo>
                  <a:pt x="8" y="1050"/>
                </a:lnTo>
                <a:lnTo>
                  <a:pt x="2" y="1032"/>
                </a:lnTo>
                <a:lnTo>
                  <a:pt x="0" y="1014"/>
                </a:lnTo>
                <a:lnTo>
                  <a:pt x="0" y="92"/>
                </a:lnTo>
                <a:lnTo>
                  <a:pt x="2" y="74"/>
                </a:lnTo>
                <a:lnTo>
                  <a:pt x="8" y="56"/>
                </a:lnTo>
                <a:lnTo>
                  <a:pt x="18" y="40"/>
                </a:lnTo>
                <a:lnTo>
                  <a:pt x="30" y="28"/>
                </a:lnTo>
                <a:lnTo>
                  <a:pt x="44" y="16"/>
                </a:lnTo>
                <a:lnTo>
                  <a:pt x="60" y="8"/>
                </a:lnTo>
                <a:lnTo>
                  <a:pt x="78" y="2"/>
                </a:lnTo>
                <a:lnTo>
                  <a:pt x="98" y="0"/>
                </a:lnTo>
                <a:lnTo>
                  <a:pt x="3528" y="0"/>
                </a:lnTo>
                <a:lnTo>
                  <a:pt x="3548" y="2"/>
                </a:lnTo>
                <a:lnTo>
                  <a:pt x="3566" y="8"/>
                </a:lnTo>
                <a:lnTo>
                  <a:pt x="3582" y="16"/>
                </a:lnTo>
                <a:lnTo>
                  <a:pt x="3596" y="28"/>
                </a:lnTo>
                <a:lnTo>
                  <a:pt x="3608" y="40"/>
                </a:lnTo>
                <a:lnTo>
                  <a:pt x="3618" y="56"/>
                </a:lnTo>
                <a:lnTo>
                  <a:pt x="3622" y="74"/>
                </a:lnTo>
                <a:lnTo>
                  <a:pt x="3624" y="92"/>
                </a:lnTo>
                <a:lnTo>
                  <a:pt x="3624" y="1014"/>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35" name="Freeform 6"/>
          <p:cNvSpPr>
            <a:spLocks/>
          </p:cNvSpPr>
          <p:nvPr/>
        </p:nvSpPr>
        <p:spPr bwMode="auto">
          <a:xfrm>
            <a:off x="0" y="377825"/>
            <a:ext cx="6216650" cy="457200"/>
          </a:xfrm>
          <a:custGeom>
            <a:avLst/>
            <a:gdLst>
              <a:gd name="T0" fmla="*/ 2147483646 w 3916"/>
              <a:gd name="T1" fmla="*/ 0 h 288"/>
              <a:gd name="T2" fmla="*/ 0 w 3916"/>
              <a:gd name="T3" fmla="*/ 0 h 288"/>
              <a:gd name="T4" fmla="*/ 0 w 3916"/>
              <a:gd name="T5" fmla="*/ 2147483646 h 288"/>
              <a:gd name="T6" fmla="*/ 2147483646 w 3916"/>
              <a:gd name="T7" fmla="*/ 2147483646 h 288"/>
              <a:gd name="T8" fmla="*/ 2147483646 w 3916"/>
              <a:gd name="T9" fmla="*/ 2147483646 h 288"/>
              <a:gd name="T10" fmla="*/ 2147483646 w 3916"/>
              <a:gd name="T11" fmla="*/ 2147483646 h 288"/>
              <a:gd name="T12" fmla="*/ 2147483646 w 3916"/>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6" h="288">
                <a:moveTo>
                  <a:pt x="3916" y="0"/>
                </a:moveTo>
                <a:lnTo>
                  <a:pt x="0" y="0"/>
                </a:lnTo>
                <a:lnTo>
                  <a:pt x="0" y="288"/>
                </a:lnTo>
                <a:lnTo>
                  <a:pt x="492" y="288"/>
                </a:lnTo>
                <a:lnTo>
                  <a:pt x="662" y="108"/>
                </a:lnTo>
                <a:lnTo>
                  <a:pt x="3916" y="108"/>
                </a:lnTo>
                <a:lnTo>
                  <a:pt x="3916" y="0"/>
                </a:lnTo>
                <a:close/>
              </a:path>
            </a:pathLst>
          </a:custGeom>
          <a:solidFill>
            <a:srgbClr val="E4AA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8436" name="Group 7"/>
          <p:cNvGrpSpPr>
            <a:grpSpLocks/>
          </p:cNvGrpSpPr>
          <p:nvPr/>
        </p:nvGrpSpPr>
        <p:grpSpPr bwMode="auto">
          <a:xfrm>
            <a:off x="4989513" y="2740025"/>
            <a:ext cx="733425" cy="809625"/>
            <a:chOff x="3143" y="1726"/>
            <a:chExt cx="462" cy="510"/>
          </a:xfrm>
        </p:grpSpPr>
        <p:sp>
          <p:nvSpPr>
            <p:cNvPr id="18553" name="Freeform 8"/>
            <p:cNvSpPr>
              <a:spLocks/>
            </p:cNvSpPr>
            <p:nvPr/>
          </p:nvSpPr>
          <p:spPr bwMode="auto">
            <a:xfrm>
              <a:off x="3257" y="1726"/>
              <a:ext cx="348" cy="348"/>
            </a:xfrm>
            <a:custGeom>
              <a:avLst/>
              <a:gdLst>
                <a:gd name="T0" fmla="*/ 348 w 348"/>
                <a:gd name="T1" fmla="*/ 174 h 348"/>
                <a:gd name="T2" fmla="*/ 346 w 348"/>
                <a:gd name="T3" fmla="*/ 210 h 348"/>
                <a:gd name="T4" fmla="*/ 336 w 348"/>
                <a:gd name="T5" fmla="*/ 242 h 348"/>
                <a:gd name="T6" fmla="*/ 320 w 348"/>
                <a:gd name="T7" fmla="*/ 272 h 348"/>
                <a:gd name="T8" fmla="*/ 298 w 348"/>
                <a:gd name="T9" fmla="*/ 298 h 348"/>
                <a:gd name="T10" fmla="*/ 272 w 348"/>
                <a:gd name="T11" fmla="*/ 320 h 348"/>
                <a:gd name="T12" fmla="*/ 242 w 348"/>
                <a:gd name="T13" fmla="*/ 336 h 348"/>
                <a:gd name="T14" fmla="*/ 210 w 348"/>
                <a:gd name="T15" fmla="*/ 346 h 348"/>
                <a:gd name="T16" fmla="*/ 174 w 348"/>
                <a:gd name="T17" fmla="*/ 348 h 348"/>
                <a:gd name="T18" fmla="*/ 156 w 348"/>
                <a:gd name="T19" fmla="*/ 348 h 348"/>
                <a:gd name="T20" fmla="*/ 124 w 348"/>
                <a:gd name="T21" fmla="*/ 340 h 348"/>
                <a:gd name="T22" fmla="*/ 92 w 348"/>
                <a:gd name="T23" fmla="*/ 328 h 348"/>
                <a:gd name="T24" fmla="*/ 64 w 348"/>
                <a:gd name="T25" fmla="*/ 310 h 348"/>
                <a:gd name="T26" fmla="*/ 40 w 348"/>
                <a:gd name="T27" fmla="*/ 286 h 348"/>
                <a:gd name="T28" fmla="*/ 22 w 348"/>
                <a:gd name="T29" fmla="*/ 258 h 348"/>
                <a:gd name="T30" fmla="*/ 8 w 348"/>
                <a:gd name="T31" fmla="*/ 226 h 348"/>
                <a:gd name="T32" fmla="*/ 2 w 348"/>
                <a:gd name="T33" fmla="*/ 192 h 348"/>
                <a:gd name="T34" fmla="*/ 0 w 348"/>
                <a:gd name="T35" fmla="*/ 174 h 348"/>
                <a:gd name="T36" fmla="*/ 4 w 348"/>
                <a:gd name="T37" fmla="*/ 140 h 348"/>
                <a:gd name="T38" fmla="*/ 14 w 348"/>
                <a:gd name="T39" fmla="*/ 108 h 348"/>
                <a:gd name="T40" fmla="*/ 30 w 348"/>
                <a:gd name="T41" fmla="*/ 78 h 348"/>
                <a:gd name="T42" fmla="*/ 52 w 348"/>
                <a:gd name="T43" fmla="*/ 52 h 348"/>
                <a:gd name="T44" fmla="*/ 78 w 348"/>
                <a:gd name="T45" fmla="*/ 30 h 348"/>
                <a:gd name="T46" fmla="*/ 108 w 348"/>
                <a:gd name="T47" fmla="*/ 14 h 348"/>
                <a:gd name="T48" fmla="*/ 140 w 348"/>
                <a:gd name="T49" fmla="*/ 4 h 348"/>
                <a:gd name="T50" fmla="*/ 174 w 348"/>
                <a:gd name="T51" fmla="*/ 0 h 348"/>
                <a:gd name="T52" fmla="*/ 192 w 348"/>
                <a:gd name="T53" fmla="*/ 2 h 348"/>
                <a:gd name="T54" fmla="*/ 226 w 348"/>
                <a:gd name="T55" fmla="*/ 8 h 348"/>
                <a:gd name="T56" fmla="*/ 258 w 348"/>
                <a:gd name="T57" fmla="*/ 22 h 348"/>
                <a:gd name="T58" fmla="*/ 286 w 348"/>
                <a:gd name="T59" fmla="*/ 40 h 348"/>
                <a:gd name="T60" fmla="*/ 310 w 348"/>
                <a:gd name="T61" fmla="*/ 64 h 348"/>
                <a:gd name="T62" fmla="*/ 328 w 348"/>
                <a:gd name="T63" fmla="*/ 92 h 348"/>
                <a:gd name="T64" fmla="*/ 340 w 348"/>
                <a:gd name="T65" fmla="*/ 124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10"/>
                  </a:lnTo>
                  <a:lnTo>
                    <a:pt x="340" y="226"/>
                  </a:lnTo>
                  <a:lnTo>
                    <a:pt x="336" y="242"/>
                  </a:lnTo>
                  <a:lnTo>
                    <a:pt x="328" y="258"/>
                  </a:lnTo>
                  <a:lnTo>
                    <a:pt x="320" y="272"/>
                  </a:lnTo>
                  <a:lnTo>
                    <a:pt x="310" y="286"/>
                  </a:lnTo>
                  <a:lnTo>
                    <a:pt x="298" y="298"/>
                  </a:lnTo>
                  <a:lnTo>
                    <a:pt x="286" y="310"/>
                  </a:lnTo>
                  <a:lnTo>
                    <a:pt x="272" y="320"/>
                  </a:lnTo>
                  <a:lnTo>
                    <a:pt x="258" y="328"/>
                  </a:lnTo>
                  <a:lnTo>
                    <a:pt x="242" y="336"/>
                  </a:lnTo>
                  <a:lnTo>
                    <a:pt x="226" y="340"/>
                  </a:lnTo>
                  <a:lnTo>
                    <a:pt x="210" y="346"/>
                  </a:lnTo>
                  <a:lnTo>
                    <a:pt x="192" y="348"/>
                  </a:lnTo>
                  <a:lnTo>
                    <a:pt x="174" y="348"/>
                  </a:lnTo>
                  <a:lnTo>
                    <a:pt x="156" y="348"/>
                  </a:lnTo>
                  <a:lnTo>
                    <a:pt x="140" y="346"/>
                  </a:lnTo>
                  <a:lnTo>
                    <a:pt x="124" y="340"/>
                  </a:lnTo>
                  <a:lnTo>
                    <a:pt x="108" y="336"/>
                  </a:lnTo>
                  <a:lnTo>
                    <a:pt x="92" y="328"/>
                  </a:lnTo>
                  <a:lnTo>
                    <a:pt x="78" y="320"/>
                  </a:lnTo>
                  <a:lnTo>
                    <a:pt x="64" y="310"/>
                  </a:lnTo>
                  <a:lnTo>
                    <a:pt x="52" y="298"/>
                  </a:lnTo>
                  <a:lnTo>
                    <a:pt x="40" y="286"/>
                  </a:lnTo>
                  <a:lnTo>
                    <a:pt x="30" y="272"/>
                  </a:lnTo>
                  <a:lnTo>
                    <a:pt x="22" y="258"/>
                  </a:lnTo>
                  <a:lnTo>
                    <a:pt x="14" y="242"/>
                  </a:lnTo>
                  <a:lnTo>
                    <a:pt x="8" y="226"/>
                  </a:lnTo>
                  <a:lnTo>
                    <a:pt x="4" y="210"/>
                  </a:lnTo>
                  <a:lnTo>
                    <a:pt x="2" y="192"/>
                  </a:lnTo>
                  <a:lnTo>
                    <a:pt x="0" y="174"/>
                  </a:lnTo>
                  <a:lnTo>
                    <a:pt x="2" y="156"/>
                  </a:lnTo>
                  <a:lnTo>
                    <a:pt x="4" y="140"/>
                  </a:lnTo>
                  <a:lnTo>
                    <a:pt x="8" y="124"/>
                  </a:lnTo>
                  <a:lnTo>
                    <a:pt x="14" y="108"/>
                  </a:lnTo>
                  <a:lnTo>
                    <a:pt x="22" y="92"/>
                  </a:lnTo>
                  <a:lnTo>
                    <a:pt x="30" y="78"/>
                  </a:lnTo>
                  <a:lnTo>
                    <a:pt x="40" y="64"/>
                  </a:lnTo>
                  <a:lnTo>
                    <a:pt x="52" y="52"/>
                  </a:lnTo>
                  <a:lnTo>
                    <a:pt x="64" y="40"/>
                  </a:lnTo>
                  <a:lnTo>
                    <a:pt x="78" y="30"/>
                  </a:lnTo>
                  <a:lnTo>
                    <a:pt x="92" y="22"/>
                  </a:lnTo>
                  <a:lnTo>
                    <a:pt x="108" y="14"/>
                  </a:lnTo>
                  <a:lnTo>
                    <a:pt x="124" y="8"/>
                  </a:lnTo>
                  <a:lnTo>
                    <a:pt x="140" y="4"/>
                  </a:lnTo>
                  <a:lnTo>
                    <a:pt x="156" y="2"/>
                  </a:lnTo>
                  <a:lnTo>
                    <a:pt x="174" y="0"/>
                  </a:lnTo>
                  <a:lnTo>
                    <a:pt x="192" y="2"/>
                  </a:lnTo>
                  <a:lnTo>
                    <a:pt x="210" y="4"/>
                  </a:lnTo>
                  <a:lnTo>
                    <a:pt x="226" y="8"/>
                  </a:lnTo>
                  <a:lnTo>
                    <a:pt x="242" y="14"/>
                  </a:lnTo>
                  <a:lnTo>
                    <a:pt x="258" y="22"/>
                  </a:lnTo>
                  <a:lnTo>
                    <a:pt x="272" y="30"/>
                  </a:lnTo>
                  <a:lnTo>
                    <a:pt x="286" y="40"/>
                  </a:lnTo>
                  <a:lnTo>
                    <a:pt x="298" y="52"/>
                  </a:lnTo>
                  <a:lnTo>
                    <a:pt x="310" y="64"/>
                  </a:lnTo>
                  <a:lnTo>
                    <a:pt x="320" y="78"/>
                  </a:lnTo>
                  <a:lnTo>
                    <a:pt x="328" y="92"/>
                  </a:lnTo>
                  <a:lnTo>
                    <a:pt x="336" y="108"/>
                  </a:lnTo>
                  <a:lnTo>
                    <a:pt x="340" y="124"/>
                  </a:lnTo>
                  <a:lnTo>
                    <a:pt x="346" y="140"/>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8554" name="Freeform 9"/>
            <p:cNvSpPr>
              <a:spLocks/>
            </p:cNvSpPr>
            <p:nvPr/>
          </p:nvSpPr>
          <p:spPr bwMode="auto">
            <a:xfrm>
              <a:off x="3143" y="2080"/>
              <a:ext cx="156" cy="156"/>
            </a:xfrm>
            <a:custGeom>
              <a:avLst/>
              <a:gdLst>
                <a:gd name="T0" fmla="*/ 156 w 156"/>
                <a:gd name="T1" fmla="*/ 78 h 156"/>
                <a:gd name="T2" fmla="*/ 156 w 156"/>
                <a:gd name="T3" fmla="*/ 78 h 156"/>
                <a:gd name="T4" fmla="*/ 156 w 156"/>
                <a:gd name="T5" fmla="*/ 94 h 156"/>
                <a:gd name="T6" fmla="*/ 150 w 156"/>
                <a:gd name="T7" fmla="*/ 110 h 156"/>
                <a:gd name="T8" fmla="*/ 144 w 156"/>
                <a:gd name="T9" fmla="*/ 122 h 156"/>
                <a:gd name="T10" fmla="*/ 134 w 156"/>
                <a:gd name="T11" fmla="*/ 134 h 156"/>
                <a:gd name="T12" fmla="*/ 122 w 156"/>
                <a:gd name="T13" fmla="*/ 144 h 156"/>
                <a:gd name="T14" fmla="*/ 110 w 156"/>
                <a:gd name="T15" fmla="*/ 150 h 156"/>
                <a:gd name="T16" fmla="*/ 94 w 156"/>
                <a:gd name="T17" fmla="*/ 156 h 156"/>
                <a:gd name="T18" fmla="*/ 78 w 156"/>
                <a:gd name="T19" fmla="*/ 156 h 156"/>
                <a:gd name="T20" fmla="*/ 78 w 156"/>
                <a:gd name="T21" fmla="*/ 156 h 156"/>
                <a:gd name="T22" fmla="*/ 64 w 156"/>
                <a:gd name="T23" fmla="*/ 156 h 156"/>
                <a:gd name="T24" fmla="*/ 48 w 156"/>
                <a:gd name="T25" fmla="*/ 150 h 156"/>
                <a:gd name="T26" fmla="*/ 36 w 156"/>
                <a:gd name="T27" fmla="*/ 144 h 156"/>
                <a:gd name="T28" fmla="*/ 24 w 156"/>
                <a:gd name="T29" fmla="*/ 134 h 156"/>
                <a:gd name="T30" fmla="*/ 14 w 156"/>
                <a:gd name="T31" fmla="*/ 122 h 156"/>
                <a:gd name="T32" fmla="*/ 6 w 156"/>
                <a:gd name="T33" fmla="*/ 110 h 156"/>
                <a:gd name="T34" fmla="*/ 2 w 156"/>
                <a:gd name="T35" fmla="*/ 94 h 156"/>
                <a:gd name="T36" fmla="*/ 0 w 156"/>
                <a:gd name="T37" fmla="*/ 78 h 156"/>
                <a:gd name="T38" fmla="*/ 0 w 156"/>
                <a:gd name="T39" fmla="*/ 78 h 156"/>
                <a:gd name="T40" fmla="*/ 2 w 156"/>
                <a:gd name="T41" fmla="*/ 64 h 156"/>
                <a:gd name="T42" fmla="*/ 6 w 156"/>
                <a:gd name="T43" fmla="*/ 48 h 156"/>
                <a:gd name="T44" fmla="*/ 14 w 156"/>
                <a:gd name="T45" fmla="*/ 36 h 156"/>
                <a:gd name="T46" fmla="*/ 24 w 156"/>
                <a:gd name="T47" fmla="*/ 24 h 156"/>
                <a:gd name="T48" fmla="*/ 36 w 156"/>
                <a:gd name="T49" fmla="*/ 14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4 h 156"/>
                <a:gd name="T64" fmla="*/ 134 w 156"/>
                <a:gd name="T65" fmla="*/ 24 h 156"/>
                <a:gd name="T66" fmla="*/ 144 w 156"/>
                <a:gd name="T67" fmla="*/ 36 h 156"/>
                <a:gd name="T68" fmla="*/ 150 w 156"/>
                <a:gd name="T69" fmla="*/ 48 h 156"/>
                <a:gd name="T70" fmla="*/ 156 w 156"/>
                <a:gd name="T71" fmla="*/ 64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10"/>
                  </a:lnTo>
                  <a:lnTo>
                    <a:pt x="144" y="122"/>
                  </a:lnTo>
                  <a:lnTo>
                    <a:pt x="134" y="134"/>
                  </a:lnTo>
                  <a:lnTo>
                    <a:pt x="122" y="144"/>
                  </a:lnTo>
                  <a:lnTo>
                    <a:pt x="110" y="150"/>
                  </a:lnTo>
                  <a:lnTo>
                    <a:pt x="94" y="156"/>
                  </a:lnTo>
                  <a:lnTo>
                    <a:pt x="78" y="156"/>
                  </a:lnTo>
                  <a:lnTo>
                    <a:pt x="64" y="156"/>
                  </a:lnTo>
                  <a:lnTo>
                    <a:pt x="48" y="150"/>
                  </a:lnTo>
                  <a:lnTo>
                    <a:pt x="36" y="144"/>
                  </a:lnTo>
                  <a:lnTo>
                    <a:pt x="24" y="134"/>
                  </a:lnTo>
                  <a:lnTo>
                    <a:pt x="14" y="122"/>
                  </a:lnTo>
                  <a:lnTo>
                    <a:pt x="6" y="110"/>
                  </a:lnTo>
                  <a:lnTo>
                    <a:pt x="2" y="94"/>
                  </a:lnTo>
                  <a:lnTo>
                    <a:pt x="0" y="78"/>
                  </a:lnTo>
                  <a:lnTo>
                    <a:pt x="2" y="64"/>
                  </a:lnTo>
                  <a:lnTo>
                    <a:pt x="6" y="48"/>
                  </a:lnTo>
                  <a:lnTo>
                    <a:pt x="14" y="36"/>
                  </a:lnTo>
                  <a:lnTo>
                    <a:pt x="24" y="24"/>
                  </a:lnTo>
                  <a:lnTo>
                    <a:pt x="36" y="14"/>
                  </a:lnTo>
                  <a:lnTo>
                    <a:pt x="48" y="6"/>
                  </a:lnTo>
                  <a:lnTo>
                    <a:pt x="64" y="2"/>
                  </a:lnTo>
                  <a:lnTo>
                    <a:pt x="78" y="0"/>
                  </a:lnTo>
                  <a:lnTo>
                    <a:pt x="94" y="2"/>
                  </a:lnTo>
                  <a:lnTo>
                    <a:pt x="110" y="6"/>
                  </a:lnTo>
                  <a:lnTo>
                    <a:pt x="122" y="14"/>
                  </a:lnTo>
                  <a:lnTo>
                    <a:pt x="134" y="24"/>
                  </a:lnTo>
                  <a:lnTo>
                    <a:pt x="144" y="36"/>
                  </a:lnTo>
                  <a:lnTo>
                    <a:pt x="150" y="48"/>
                  </a:lnTo>
                  <a:lnTo>
                    <a:pt x="156" y="64"/>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8437" name="Group 10"/>
          <p:cNvGrpSpPr>
            <a:grpSpLocks/>
          </p:cNvGrpSpPr>
          <p:nvPr/>
        </p:nvGrpSpPr>
        <p:grpSpPr bwMode="auto">
          <a:xfrm>
            <a:off x="4446588" y="800100"/>
            <a:ext cx="1247775" cy="673100"/>
            <a:chOff x="2801" y="504"/>
            <a:chExt cx="786" cy="424"/>
          </a:xfrm>
        </p:grpSpPr>
        <p:sp>
          <p:nvSpPr>
            <p:cNvPr id="18516" name="Freeform 11"/>
            <p:cNvSpPr>
              <a:spLocks/>
            </p:cNvSpPr>
            <p:nvPr/>
          </p:nvSpPr>
          <p:spPr bwMode="auto">
            <a:xfrm>
              <a:off x="2887" y="504"/>
              <a:ext cx="374" cy="412"/>
            </a:xfrm>
            <a:custGeom>
              <a:avLst/>
              <a:gdLst>
                <a:gd name="T0" fmla="*/ 262 w 374"/>
                <a:gd name="T1" fmla="*/ 26 h 412"/>
                <a:gd name="T2" fmla="*/ 298 w 374"/>
                <a:gd name="T3" fmla="*/ 24 h 412"/>
                <a:gd name="T4" fmla="*/ 318 w 374"/>
                <a:gd name="T5" fmla="*/ 38 h 412"/>
                <a:gd name="T6" fmla="*/ 330 w 374"/>
                <a:gd name="T7" fmla="*/ 60 h 412"/>
                <a:gd name="T8" fmla="*/ 350 w 374"/>
                <a:gd name="T9" fmla="*/ 56 h 412"/>
                <a:gd name="T10" fmla="*/ 370 w 374"/>
                <a:gd name="T11" fmla="*/ 64 h 412"/>
                <a:gd name="T12" fmla="*/ 374 w 374"/>
                <a:gd name="T13" fmla="*/ 70 h 412"/>
                <a:gd name="T14" fmla="*/ 370 w 374"/>
                <a:gd name="T15" fmla="*/ 80 h 412"/>
                <a:gd name="T16" fmla="*/ 350 w 374"/>
                <a:gd name="T17" fmla="*/ 92 h 412"/>
                <a:gd name="T18" fmla="*/ 340 w 374"/>
                <a:gd name="T19" fmla="*/ 94 h 412"/>
                <a:gd name="T20" fmla="*/ 342 w 374"/>
                <a:gd name="T21" fmla="*/ 100 h 412"/>
                <a:gd name="T22" fmla="*/ 366 w 374"/>
                <a:gd name="T23" fmla="*/ 172 h 412"/>
                <a:gd name="T24" fmla="*/ 364 w 374"/>
                <a:gd name="T25" fmla="*/ 200 h 412"/>
                <a:gd name="T26" fmla="*/ 340 w 374"/>
                <a:gd name="T27" fmla="*/ 238 h 412"/>
                <a:gd name="T28" fmla="*/ 328 w 374"/>
                <a:gd name="T29" fmla="*/ 246 h 412"/>
                <a:gd name="T30" fmla="*/ 354 w 374"/>
                <a:gd name="T31" fmla="*/ 254 h 412"/>
                <a:gd name="T32" fmla="*/ 364 w 374"/>
                <a:gd name="T33" fmla="*/ 268 h 412"/>
                <a:gd name="T34" fmla="*/ 362 w 374"/>
                <a:gd name="T35" fmla="*/ 278 h 412"/>
                <a:gd name="T36" fmla="*/ 348 w 374"/>
                <a:gd name="T37" fmla="*/ 286 h 412"/>
                <a:gd name="T38" fmla="*/ 312 w 374"/>
                <a:gd name="T39" fmla="*/ 288 h 412"/>
                <a:gd name="T40" fmla="*/ 304 w 374"/>
                <a:gd name="T41" fmla="*/ 302 h 412"/>
                <a:gd name="T42" fmla="*/ 292 w 374"/>
                <a:gd name="T43" fmla="*/ 316 h 412"/>
                <a:gd name="T44" fmla="*/ 280 w 374"/>
                <a:gd name="T45" fmla="*/ 348 h 412"/>
                <a:gd name="T46" fmla="*/ 308 w 374"/>
                <a:gd name="T47" fmla="*/ 366 h 412"/>
                <a:gd name="T48" fmla="*/ 348 w 374"/>
                <a:gd name="T49" fmla="*/ 372 h 412"/>
                <a:gd name="T50" fmla="*/ 354 w 374"/>
                <a:gd name="T51" fmla="*/ 374 h 412"/>
                <a:gd name="T52" fmla="*/ 356 w 374"/>
                <a:gd name="T53" fmla="*/ 380 h 412"/>
                <a:gd name="T54" fmla="*/ 346 w 374"/>
                <a:gd name="T55" fmla="*/ 400 h 412"/>
                <a:gd name="T56" fmla="*/ 336 w 374"/>
                <a:gd name="T57" fmla="*/ 412 h 412"/>
                <a:gd name="T58" fmla="*/ 326 w 374"/>
                <a:gd name="T59" fmla="*/ 406 h 412"/>
                <a:gd name="T60" fmla="*/ 294 w 374"/>
                <a:gd name="T61" fmla="*/ 398 h 412"/>
                <a:gd name="T62" fmla="*/ 238 w 374"/>
                <a:gd name="T63" fmla="*/ 380 h 412"/>
                <a:gd name="T64" fmla="*/ 220 w 374"/>
                <a:gd name="T65" fmla="*/ 372 h 412"/>
                <a:gd name="T66" fmla="*/ 212 w 374"/>
                <a:gd name="T67" fmla="*/ 392 h 412"/>
                <a:gd name="T68" fmla="*/ 208 w 374"/>
                <a:gd name="T69" fmla="*/ 402 h 412"/>
                <a:gd name="T70" fmla="*/ 198 w 374"/>
                <a:gd name="T71" fmla="*/ 406 h 412"/>
                <a:gd name="T72" fmla="*/ 136 w 374"/>
                <a:gd name="T73" fmla="*/ 388 h 412"/>
                <a:gd name="T74" fmla="*/ 126 w 374"/>
                <a:gd name="T75" fmla="*/ 400 h 412"/>
                <a:gd name="T76" fmla="*/ 118 w 374"/>
                <a:gd name="T77" fmla="*/ 402 h 412"/>
                <a:gd name="T78" fmla="*/ 120 w 374"/>
                <a:gd name="T79" fmla="*/ 380 h 412"/>
                <a:gd name="T80" fmla="*/ 132 w 374"/>
                <a:gd name="T81" fmla="*/ 360 h 412"/>
                <a:gd name="T82" fmla="*/ 142 w 374"/>
                <a:gd name="T83" fmla="*/ 362 h 412"/>
                <a:gd name="T84" fmla="*/ 170 w 374"/>
                <a:gd name="T85" fmla="*/ 374 h 412"/>
                <a:gd name="T86" fmla="*/ 174 w 374"/>
                <a:gd name="T87" fmla="*/ 336 h 412"/>
                <a:gd name="T88" fmla="*/ 172 w 374"/>
                <a:gd name="T89" fmla="*/ 328 h 412"/>
                <a:gd name="T90" fmla="*/ 174 w 374"/>
                <a:gd name="T91" fmla="*/ 320 h 412"/>
                <a:gd name="T92" fmla="*/ 184 w 374"/>
                <a:gd name="T93" fmla="*/ 298 h 412"/>
                <a:gd name="T94" fmla="*/ 100 w 374"/>
                <a:gd name="T95" fmla="*/ 280 h 412"/>
                <a:gd name="T96" fmla="*/ 62 w 374"/>
                <a:gd name="T97" fmla="*/ 260 h 412"/>
                <a:gd name="T98" fmla="*/ 26 w 374"/>
                <a:gd name="T99" fmla="*/ 232 h 412"/>
                <a:gd name="T100" fmla="*/ 8 w 374"/>
                <a:gd name="T101" fmla="*/ 206 h 412"/>
                <a:gd name="T102" fmla="*/ 0 w 374"/>
                <a:gd name="T103" fmla="*/ 152 h 412"/>
                <a:gd name="T104" fmla="*/ 14 w 374"/>
                <a:gd name="T105" fmla="*/ 100 h 412"/>
                <a:gd name="T106" fmla="*/ 44 w 374"/>
                <a:gd name="T107" fmla="*/ 56 h 412"/>
                <a:gd name="T108" fmla="*/ 98 w 374"/>
                <a:gd name="T109" fmla="*/ 18 h 412"/>
                <a:gd name="T110" fmla="*/ 142 w 374"/>
                <a:gd name="T111" fmla="*/ 2 h 412"/>
                <a:gd name="T112" fmla="*/ 184 w 374"/>
                <a:gd name="T113" fmla="*/ 2 h 412"/>
                <a:gd name="T114" fmla="*/ 232 w 374"/>
                <a:gd name="T115" fmla="*/ 14 h 412"/>
                <a:gd name="T116" fmla="*/ 250 w 374"/>
                <a:gd name="T117" fmla="*/ 32 h 4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2">
                  <a:moveTo>
                    <a:pt x="250" y="32"/>
                  </a:moveTo>
                  <a:lnTo>
                    <a:pt x="250" y="32"/>
                  </a:lnTo>
                  <a:lnTo>
                    <a:pt x="262" y="26"/>
                  </a:lnTo>
                  <a:lnTo>
                    <a:pt x="274" y="24"/>
                  </a:lnTo>
                  <a:lnTo>
                    <a:pt x="286" y="22"/>
                  </a:lnTo>
                  <a:lnTo>
                    <a:pt x="298" y="24"/>
                  </a:lnTo>
                  <a:lnTo>
                    <a:pt x="310" y="30"/>
                  </a:lnTo>
                  <a:lnTo>
                    <a:pt x="318" y="38"/>
                  </a:lnTo>
                  <a:lnTo>
                    <a:pt x="326" y="48"/>
                  </a:lnTo>
                  <a:lnTo>
                    <a:pt x="328" y="60"/>
                  </a:lnTo>
                  <a:lnTo>
                    <a:pt x="330" y="60"/>
                  </a:lnTo>
                  <a:lnTo>
                    <a:pt x="340" y="58"/>
                  </a:lnTo>
                  <a:lnTo>
                    <a:pt x="350" y="56"/>
                  </a:lnTo>
                  <a:lnTo>
                    <a:pt x="362" y="58"/>
                  </a:lnTo>
                  <a:lnTo>
                    <a:pt x="366" y="60"/>
                  </a:lnTo>
                  <a:lnTo>
                    <a:pt x="370" y="64"/>
                  </a:lnTo>
                  <a:lnTo>
                    <a:pt x="372" y="66"/>
                  </a:lnTo>
                  <a:lnTo>
                    <a:pt x="374" y="70"/>
                  </a:lnTo>
                  <a:lnTo>
                    <a:pt x="372" y="76"/>
                  </a:lnTo>
                  <a:lnTo>
                    <a:pt x="370" y="80"/>
                  </a:lnTo>
                  <a:lnTo>
                    <a:pt x="368" y="84"/>
                  </a:lnTo>
                  <a:lnTo>
                    <a:pt x="360" y="88"/>
                  </a:lnTo>
                  <a:lnTo>
                    <a:pt x="350" y="92"/>
                  </a:lnTo>
                  <a:lnTo>
                    <a:pt x="340" y="92"/>
                  </a:lnTo>
                  <a:lnTo>
                    <a:pt x="340" y="94"/>
                  </a:lnTo>
                  <a:lnTo>
                    <a:pt x="340" y="96"/>
                  </a:lnTo>
                  <a:lnTo>
                    <a:pt x="342" y="100"/>
                  </a:lnTo>
                  <a:lnTo>
                    <a:pt x="352" y="122"/>
                  </a:lnTo>
                  <a:lnTo>
                    <a:pt x="362" y="148"/>
                  </a:lnTo>
                  <a:lnTo>
                    <a:pt x="366" y="172"/>
                  </a:lnTo>
                  <a:lnTo>
                    <a:pt x="366" y="186"/>
                  </a:lnTo>
                  <a:lnTo>
                    <a:pt x="364" y="200"/>
                  </a:lnTo>
                  <a:lnTo>
                    <a:pt x="360" y="212"/>
                  </a:lnTo>
                  <a:lnTo>
                    <a:pt x="352" y="226"/>
                  </a:lnTo>
                  <a:lnTo>
                    <a:pt x="340" y="238"/>
                  </a:lnTo>
                  <a:lnTo>
                    <a:pt x="334" y="242"/>
                  </a:lnTo>
                  <a:lnTo>
                    <a:pt x="328" y="246"/>
                  </a:lnTo>
                  <a:lnTo>
                    <a:pt x="338" y="246"/>
                  </a:lnTo>
                  <a:lnTo>
                    <a:pt x="346" y="250"/>
                  </a:lnTo>
                  <a:lnTo>
                    <a:pt x="354" y="254"/>
                  </a:lnTo>
                  <a:lnTo>
                    <a:pt x="360" y="260"/>
                  </a:lnTo>
                  <a:lnTo>
                    <a:pt x="364" y="268"/>
                  </a:lnTo>
                  <a:lnTo>
                    <a:pt x="364" y="274"/>
                  </a:lnTo>
                  <a:lnTo>
                    <a:pt x="362" y="278"/>
                  </a:lnTo>
                  <a:lnTo>
                    <a:pt x="358" y="282"/>
                  </a:lnTo>
                  <a:lnTo>
                    <a:pt x="354" y="286"/>
                  </a:lnTo>
                  <a:lnTo>
                    <a:pt x="348" y="286"/>
                  </a:lnTo>
                  <a:lnTo>
                    <a:pt x="342" y="286"/>
                  </a:lnTo>
                  <a:lnTo>
                    <a:pt x="326" y="278"/>
                  </a:lnTo>
                  <a:lnTo>
                    <a:pt x="312" y="288"/>
                  </a:lnTo>
                  <a:lnTo>
                    <a:pt x="308" y="296"/>
                  </a:lnTo>
                  <a:lnTo>
                    <a:pt x="304" y="302"/>
                  </a:lnTo>
                  <a:lnTo>
                    <a:pt x="300" y="310"/>
                  </a:lnTo>
                  <a:lnTo>
                    <a:pt x="292" y="316"/>
                  </a:lnTo>
                  <a:lnTo>
                    <a:pt x="288" y="322"/>
                  </a:lnTo>
                  <a:lnTo>
                    <a:pt x="286" y="330"/>
                  </a:lnTo>
                  <a:lnTo>
                    <a:pt x="280" y="348"/>
                  </a:lnTo>
                  <a:lnTo>
                    <a:pt x="280" y="350"/>
                  </a:lnTo>
                  <a:lnTo>
                    <a:pt x="308" y="366"/>
                  </a:lnTo>
                  <a:lnTo>
                    <a:pt x="336" y="384"/>
                  </a:lnTo>
                  <a:lnTo>
                    <a:pt x="338" y="384"/>
                  </a:lnTo>
                  <a:lnTo>
                    <a:pt x="348" y="372"/>
                  </a:lnTo>
                  <a:lnTo>
                    <a:pt x="350" y="372"/>
                  </a:lnTo>
                  <a:lnTo>
                    <a:pt x="354" y="374"/>
                  </a:lnTo>
                  <a:lnTo>
                    <a:pt x="356" y="376"/>
                  </a:lnTo>
                  <a:lnTo>
                    <a:pt x="356" y="380"/>
                  </a:lnTo>
                  <a:lnTo>
                    <a:pt x="354" y="386"/>
                  </a:lnTo>
                  <a:lnTo>
                    <a:pt x="346" y="400"/>
                  </a:lnTo>
                  <a:lnTo>
                    <a:pt x="342" y="406"/>
                  </a:lnTo>
                  <a:lnTo>
                    <a:pt x="340" y="410"/>
                  </a:lnTo>
                  <a:lnTo>
                    <a:pt x="336" y="412"/>
                  </a:lnTo>
                  <a:lnTo>
                    <a:pt x="330" y="408"/>
                  </a:lnTo>
                  <a:lnTo>
                    <a:pt x="326" y="406"/>
                  </a:lnTo>
                  <a:lnTo>
                    <a:pt x="312" y="404"/>
                  </a:lnTo>
                  <a:lnTo>
                    <a:pt x="294" y="398"/>
                  </a:lnTo>
                  <a:lnTo>
                    <a:pt x="276" y="392"/>
                  </a:lnTo>
                  <a:lnTo>
                    <a:pt x="258" y="384"/>
                  </a:lnTo>
                  <a:lnTo>
                    <a:pt x="238" y="380"/>
                  </a:lnTo>
                  <a:lnTo>
                    <a:pt x="230" y="376"/>
                  </a:lnTo>
                  <a:lnTo>
                    <a:pt x="220" y="372"/>
                  </a:lnTo>
                  <a:lnTo>
                    <a:pt x="214" y="386"/>
                  </a:lnTo>
                  <a:lnTo>
                    <a:pt x="212" y="392"/>
                  </a:lnTo>
                  <a:lnTo>
                    <a:pt x="210" y="400"/>
                  </a:lnTo>
                  <a:lnTo>
                    <a:pt x="208" y="402"/>
                  </a:lnTo>
                  <a:lnTo>
                    <a:pt x="204" y="402"/>
                  </a:lnTo>
                  <a:lnTo>
                    <a:pt x="198" y="406"/>
                  </a:lnTo>
                  <a:lnTo>
                    <a:pt x="182" y="402"/>
                  </a:lnTo>
                  <a:lnTo>
                    <a:pt x="166" y="398"/>
                  </a:lnTo>
                  <a:lnTo>
                    <a:pt x="136" y="388"/>
                  </a:lnTo>
                  <a:lnTo>
                    <a:pt x="130" y="396"/>
                  </a:lnTo>
                  <a:lnTo>
                    <a:pt x="126" y="400"/>
                  </a:lnTo>
                  <a:lnTo>
                    <a:pt x="122" y="404"/>
                  </a:lnTo>
                  <a:lnTo>
                    <a:pt x="118" y="402"/>
                  </a:lnTo>
                  <a:lnTo>
                    <a:pt x="114" y="398"/>
                  </a:lnTo>
                  <a:lnTo>
                    <a:pt x="120" y="380"/>
                  </a:lnTo>
                  <a:lnTo>
                    <a:pt x="128" y="362"/>
                  </a:lnTo>
                  <a:lnTo>
                    <a:pt x="132" y="360"/>
                  </a:lnTo>
                  <a:lnTo>
                    <a:pt x="134" y="360"/>
                  </a:lnTo>
                  <a:lnTo>
                    <a:pt x="142" y="362"/>
                  </a:lnTo>
                  <a:lnTo>
                    <a:pt x="154" y="370"/>
                  </a:lnTo>
                  <a:lnTo>
                    <a:pt x="162" y="372"/>
                  </a:lnTo>
                  <a:lnTo>
                    <a:pt x="170" y="374"/>
                  </a:lnTo>
                  <a:lnTo>
                    <a:pt x="170" y="372"/>
                  </a:lnTo>
                  <a:lnTo>
                    <a:pt x="174" y="336"/>
                  </a:lnTo>
                  <a:lnTo>
                    <a:pt x="172" y="332"/>
                  </a:lnTo>
                  <a:lnTo>
                    <a:pt x="172" y="328"/>
                  </a:lnTo>
                  <a:lnTo>
                    <a:pt x="174" y="324"/>
                  </a:lnTo>
                  <a:lnTo>
                    <a:pt x="174" y="320"/>
                  </a:lnTo>
                  <a:lnTo>
                    <a:pt x="178" y="310"/>
                  </a:lnTo>
                  <a:lnTo>
                    <a:pt x="184" y="298"/>
                  </a:lnTo>
                  <a:lnTo>
                    <a:pt x="154" y="296"/>
                  </a:lnTo>
                  <a:lnTo>
                    <a:pt x="126" y="288"/>
                  </a:lnTo>
                  <a:lnTo>
                    <a:pt x="100" y="280"/>
                  </a:lnTo>
                  <a:lnTo>
                    <a:pt x="74" y="266"/>
                  </a:lnTo>
                  <a:lnTo>
                    <a:pt x="62" y="260"/>
                  </a:lnTo>
                  <a:lnTo>
                    <a:pt x="50" y="252"/>
                  </a:lnTo>
                  <a:lnTo>
                    <a:pt x="26" y="232"/>
                  </a:lnTo>
                  <a:lnTo>
                    <a:pt x="18" y="224"/>
                  </a:lnTo>
                  <a:lnTo>
                    <a:pt x="12" y="214"/>
                  </a:lnTo>
                  <a:lnTo>
                    <a:pt x="8" y="206"/>
                  </a:lnTo>
                  <a:lnTo>
                    <a:pt x="4" y="194"/>
                  </a:lnTo>
                  <a:lnTo>
                    <a:pt x="0" y="174"/>
                  </a:lnTo>
                  <a:lnTo>
                    <a:pt x="0" y="152"/>
                  </a:lnTo>
                  <a:lnTo>
                    <a:pt x="6" y="126"/>
                  </a:lnTo>
                  <a:lnTo>
                    <a:pt x="14" y="100"/>
                  </a:lnTo>
                  <a:lnTo>
                    <a:pt x="28" y="78"/>
                  </a:lnTo>
                  <a:lnTo>
                    <a:pt x="44" y="56"/>
                  </a:lnTo>
                  <a:lnTo>
                    <a:pt x="70" y="36"/>
                  </a:lnTo>
                  <a:lnTo>
                    <a:pt x="84" y="26"/>
                  </a:lnTo>
                  <a:lnTo>
                    <a:pt x="98" y="18"/>
                  </a:lnTo>
                  <a:lnTo>
                    <a:pt x="112" y="12"/>
                  </a:lnTo>
                  <a:lnTo>
                    <a:pt x="128" y="6"/>
                  </a:lnTo>
                  <a:lnTo>
                    <a:pt x="142" y="2"/>
                  </a:lnTo>
                  <a:lnTo>
                    <a:pt x="160" y="0"/>
                  </a:lnTo>
                  <a:lnTo>
                    <a:pt x="184" y="2"/>
                  </a:lnTo>
                  <a:lnTo>
                    <a:pt x="208" y="6"/>
                  </a:lnTo>
                  <a:lnTo>
                    <a:pt x="220" y="10"/>
                  </a:lnTo>
                  <a:lnTo>
                    <a:pt x="232" y="14"/>
                  </a:lnTo>
                  <a:lnTo>
                    <a:pt x="242" y="22"/>
                  </a:lnTo>
                  <a:lnTo>
                    <a:pt x="250" y="3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7" name="Freeform 12"/>
            <p:cNvSpPr>
              <a:spLocks/>
            </p:cNvSpPr>
            <p:nvPr/>
          </p:nvSpPr>
          <p:spPr bwMode="auto">
            <a:xfrm>
              <a:off x="2899" y="516"/>
              <a:ext cx="272" cy="274"/>
            </a:xfrm>
            <a:custGeom>
              <a:avLst/>
              <a:gdLst>
                <a:gd name="T0" fmla="*/ 214 w 272"/>
                <a:gd name="T1" fmla="*/ 38 h 274"/>
                <a:gd name="T2" fmla="*/ 202 w 272"/>
                <a:gd name="T3" fmla="*/ 36 h 274"/>
                <a:gd name="T4" fmla="*/ 176 w 272"/>
                <a:gd name="T5" fmla="*/ 36 h 274"/>
                <a:gd name="T6" fmla="*/ 164 w 272"/>
                <a:gd name="T7" fmla="*/ 40 h 274"/>
                <a:gd name="T8" fmla="*/ 146 w 272"/>
                <a:gd name="T9" fmla="*/ 54 h 274"/>
                <a:gd name="T10" fmla="*/ 140 w 272"/>
                <a:gd name="T11" fmla="*/ 74 h 274"/>
                <a:gd name="T12" fmla="*/ 142 w 272"/>
                <a:gd name="T13" fmla="*/ 84 h 274"/>
                <a:gd name="T14" fmla="*/ 156 w 272"/>
                <a:gd name="T15" fmla="*/ 100 h 274"/>
                <a:gd name="T16" fmla="*/ 164 w 272"/>
                <a:gd name="T17" fmla="*/ 106 h 274"/>
                <a:gd name="T18" fmla="*/ 164 w 272"/>
                <a:gd name="T19" fmla="*/ 110 h 274"/>
                <a:gd name="T20" fmla="*/ 168 w 272"/>
                <a:gd name="T21" fmla="*/ 114 h 274"/>
                <a:gd name="T22" fmla="*/ 182 w 272"/>
                <a:gd name="T23" fmla="*/ 168 h 274"/>
                <a:gd name="T24" fmla="*/ 206 w 272"/>
                <a:gd name="T25" fmla="*/ 220 h 274"/>
                <a:gd name="T26" fmla="*/ 212 w 272"/>
                <a:gd name="T27" fmla="*/ 226 h 274"/>
                <a:gd name="T28" fmla="*/ 228 w 272"/>
                <a:gd name="T29" fmla="*/ 236 h 274"/>
                <a:gd name="T30" fmla="*/ 254 w 272"/>
                <a:gd name="T31" fmla="*/ 242 h 274"/>
                <a:gd name="T32" fmla="*/ 272 w 272"/>
                <a:gd name="T33" fmla="*/ 244 h 274"/>
                <a:gd name="T34" fmla="*/ 256 w 272"/>
                <a:gd name="T35" fmla="*/ 258 h 274"/>
                <a:gd name="T36" fmla="*/ 240 w 272"/>
                <a:gd name="T37" fmla="*/ 266 h 274"/>
                <a:gd name="T38" fmla="*/ 202 w 272"/>
                <a:gd name="T39" fmla="*/ 274 h 274"/>
                <a:gd name="T40" fmla="*/ 166 w 272"/>
                <a:gd name="T41" fmla="*/ 272 h 274"/>
                <a:gd name="T42" fmla="*/ 114 w 272"/>
                <a:gd name="T43" fmla="*/ 264 h 274"/>
                <a:gd name="T44" fmla="*/ 84 w 272"/>
                <a:gd name="T45" fmla="*/ 252 h 274"/>
                <a:gd name="T46" fmla="*/ 68 w 272"/>
                <a:gd name="T47" fmla="*/ 244 h 274"/>
                <a:gd name="T48" fmla="*/ 44 w 272"/>
                <a:gd name="T49" fmla="*/ 230 h 274"/>
                <a:gd name="T50" fmla="*/ 24 w 272"/>
                <a:gd name="T51" fmla="*/ 212 h 274"/>
                <a:gd name="T52" fmla="*/ 8 w 272"/>
                <a:gd name="T53" fmla="*/ 190 h 274"/>
                <a:gd name="T54" fmla="*/ 0 w 272"/>
                <a:gd name="T55" fmla="*/ 164 h 274"/>
                <a:gd name="T56" fmla="*/ 0 w 272"/>
                <a:gd name="T57" fmla="*/ 146 h 274"/>
                <a:gd name="T58" fmla="*/ 6 w 272"/>
                <a:gd name="T59" fmla="*/ 112 h 274"/>
                <a:gd name="T60" fmla="*/ 22 w 272"/>
                <a:gd name="T61" fmla="*/ 80 h 274"/>
                <a:gd name="T62" fmla="*/ 44 w 272"/>
                <a:gd name="T63" fmla="*/ 50 h 274"/>
                <a:gd name="T64" fmla="*/ 58 w 272"/>
                <a:gd name="T65" fmla="*/ 38 h 274"/>
                <a:gd name="T66" fmla="*/ 78 w 272"/>
                <a:gd name="T67" fmla="*/ 24 h 274"/>
                <a:gd name="T68" fmla="*/ 100 w 272"/>
                <a:gd name="T69" fmla="*/ 12 h 274"/>
                <a:gd name="T70" fmla="*/ 140 w 272"/>
                <a:gd name="T71" fmla="*/ 2 h 274"/>
                <a:gd name="T72" fmla="*/ 166 w 272"/>
                <a:gd name="T73" fmla="*/ 0 h 274"/>
                <a:gd name="T74" fmla="*/ 182 w 272"/>
                <a:gd name="T75" fmla="*/ 2 h 274"/>
                <a:gd name="T76" fmla="*/ 208 w 272"/>
                <a:gd name="T77" fmla="*/ 8 h 274"/>
                <a:gd name="T78" fmla="*/ 230 w 272"/>
                <a:gd name="T79" fmla="*/ 24 h 2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4">
                  <a:moveTo>
                    <a:pt x="230" y="24"/>
                  </a:moveTo>
                  <a:lnTo>
                    <a:pt x="214" y="38"/>
                  </a:lnTo>
                  <a:lnTo>
                    <a:pt x="202" y="36"/>
                  </a:lnTo>
                  <a:lnTo>
                    <a:pt x="188" y="34"/>
                  </a:lnTo>
                  <a:lnTo>
                    <a:pt x="176" y="36"/>
                  </a:lnTo>
                  <a:lnTo>
                    <a:pt x="164" y="40"/>
                  </a:lnTo>
                  <a:lnTo>
                    <a:pt x="154" y="46"/>
                  </a:lnTo>
                  <a:lnTo>
                    <a:pt x="146" y="54"/>
                  </a:lnTo>
                  <a:lnTo>
                    <a:pt x="140" y="64"/>
                  </a:lnTo>
                  <a:lnTo>
                    <a:pt x="140" y="74"/>
                  </a:lnTo>
                  <a:lnTo>
                    <a:pt x="142" y="84"/>
                  </a:lnTo>
                  <a:lnTo>
                    <a:pt x="148" y="94"/>
                  </a:lnTo>
                  <a:lnTo>
                    <a:pt x="156" y="100"/>
                  </a:lnTo>
                  <a:lnTo>
                    <a:pt x="164" y="106"/>
                  </a:lnTo>
                  <a:lnTo>
                    <a:pt x="164" y="108"/>
                  </a:lnTo>
                  <a:lnTo>
                    <a:pt x="164" y="110"/>
                  </a:lnTo>
                  <a:lnTo>
                    <a:pt x="168" y="114"/>
                  </a:lnTo>
                  <a:lnTo>
                    <a:pt x="174" y="142"/>
                  </a:lnTo>
                  <a:lnTo>
                    <a:pt x="182" y="168"/>
                  </a:lnTo>
                  <a:lnTo>
                    <a:pt x="192" y="194"/>
                  </a:lnTo>
                  <a:lnTo>
                    <a:pt x="206" y="220"/>
                  </a:lnTo>
                  <a:lnTo>
                    <a:pt x="212" y="226"/>
                  </a:lnTo>
                  <a:lnTo>
                    <a:pt x="220" y="232"/>
                  </a:lnTo>
                  <a:lnTo>
                    <a:pt x="228" y="236"/>
                  </a:lnTo>
                  <a:lnTo>
                    <a:pt x="236" y="238"/>
                  </a:lnTo>
                  <a:lnTo>
                    <a:pt x="254" y="242"/>
                  </a:lnTo>
                  <a:lnTo>
                    <a:pt x="272" y="244"/>
                  </a:lnTo>
                  <a:lnTo>
                    <a:pt x="264" y="252"/>
                  </a:lnTo>
                  <a:lnTo>
                    <a:pt x="256" y="258"/>
                  </a:lnTo>
                  <a:lnTo>
                    <a:pt x="248" y="262"/>
                  </a:lnTo>
                  <a:lnTo>
                    <a:pt x="240" y="266"/>
                  </a:lnTo>
                  <a:lnTo>
                    <a:pt x="220" y="270"/>
                  </a:lnTo>
                  <a:lnTo>
                    <a:pt x="202" y="274"/>
                  </a:lnTo>
                  <a:lnTo>
                    <a:pt x="166" y="272"/>
                  </a:lnTo>
                  <a:lnTo>
                    <a:pt x="132" y="268"/>
                  </a:lnTo>
                  <a:lnTo>
                    <a:pt x="114" y="264"/>
                  </a:lnTo>
                  <a:lnTo>
                    <a:pt x="98" y="260"/>
                  </a:lnTo>
                  <a:lnTo>
                    <a:pt x="84" y="252"/>
                  </a:lnTo>
                  <a:lnTo>
                    <a:pt x="68" y="244"/>
                  </a:lnTo>
                  <a:lnTo>
                    <a:pt x="56" y="238"/>
                  </a:lnTo>
                  <a:lnTo>
                    <a:pt x="44" y="230"/>
                  </a:lnTo>
                  <a:lnTo>
                    <a:pt x="34" y="222"/>
                  </a:lnTo>
                  <a:lnTo>
                    <a:pt x="24" y="212"/>
                  </a:lnTo>
                  <a:lnTo>
                    <a:pt x="16" y="202"/>
                  </a:lnTo>
                  <a:lnTo>
                    <a:pt x="8" y="190"/>
                  </a:lnTo>
                  <a:lnTo>
                    <a:pt x="4" y="178"/>
                  </a:lnTo>
                  <a:lnTo>
                    <a:pt x="0" y="164"/>
                  </a:lnTo>
                  <a:lnTo>
                    <a:pt x="0" y="146"/>
                  </a:lnTo>
                  <a:lnTo>
                    <a:pt x="2" y="128"/>
                  </a:lnTo>
                  <a:lnTo>
                    <a:pt x="6" y="112"/>
                  </a:lnTo>
                  <a:lnTo>
                    <a:pt x="12" y="96"/>
                  </a:lnTo>
                  <a:lnTo>
                    <a:pt x="22" y="80"/>
                  </a:lnTo>
                  <a:lnTo>
                    <a:pt x="32" y="64"/>
                  </a:lnTo>
                  <a:lnTo>
                    <a:pt x="44" y="50"/>
                  </a:lnTo>
                  <a:lnTo>
                    <a:pt x="58" y="38"/>
                  </a:lnTo>
                  <a:lnTo>
                    <a:pt x="68" y="32"/>
                  </a:lnTo>
                  <a:lnTo>
                    <a:pt x="78" y="24"/>
                  </a:lnTo>
                  <a:lnTo>
                    <a:pt x="100" y="12"/>
                  </a:lnTo>
                  <a:lnTo>
                    <a:pt x="126" y="4"/>
                  </a:lnTo>
                  <a:lnTo>
                    <a:pt x="140" y="2"/>
                  </a:lnTo>
                  <a:lnTo>
                    <a:pt x="152" y="0"/>
                  </a:lnTo>
                  <a:lnTo>
                    <a:pt x="166" y="0"/>
                  </a:lnTo>
                  <a:lnTo>
                    <a:pt x="182" y="2"/>
                  </a:lnTo>
                  <a:lnTo>
                    <a:pt x="194" y="4"/>
                  </a:lnTo>
                  <a:lnTo>
                    <a:pt x="208" y="8"/>
                  </a:lnTo>
                  <a:lnTo>
                    <a:pt x="220" y="16"/>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8" name="Freeform 13"/>
            <p:cNvSpPr>
              <a:spLocks/>
            </p:cNvSpPr>
            <p:nvPr/>
          </p:nvSpPr>
          <p:spPr bwMode="auto">
            <a:xfrm>
              <a:off x="3001" y="526"/>
              <a:ext cx="32" cy="46"/>
            </a:xfrm>
            <a:custGeom>
              <a:avLst/>
              <a:gdLst>
                <a:gd name="T0" fmla="*/ 30 w 32"/>
                <a:gd name="T1" fmla="*/ 6 h 46"/>
                <a:gd name="T2" fmla="*/ 30 w 32"/>
                <a:gd name="T3" fmla="*/ 6 h 46"/>
                <a:gd name="T4" fmla="*/ 30 w 32"/>
                <a:gd name="T5" fmla="*/ 10 h 46"/>
                <a:gd name="T6" fmla="*/ 30 w 32"/>
                <a:gd name="T7" fmla="*/ 12 h 46"/>
                <a:gd name="T8" fmla="*/ 28 w 32"/>
                <a:gd name="T9" fmla="*/ 12 h 46"/>
                <a:gd name="T10" fmla="*/ 28 w 32"/>
                <a:gd name="T11" fmla="*/ 12 h 46"/>
                <a:gd name="T12" fmla="*/ 24 w 32"/>
                <a:gd name="T13" fmla="*/ 12 h 46"/>
                <a:gd name="T14" fmla="*/ 20 w 32"/>
                <a:gd name="T15" fmla="*/ 14 h 46"/>
                <a:gd name="T16" fmla="*/ 14 w 32"/>
                <a:gd name="T17" fmla="*/ 22 h 46"/>
                <a:gd name="T18" fmla="*/ 14 w 32"/>
                <a:gd name="T19" fmla="*/ 22 h 46"/>
                <a:gd name="T20" fmla="*/ 12 w 32"/>
                <a:gd name="T21" fmla="*/ 26 h 46"/>
                <a:gd name="T22" fmla="*/ 10 w 32"/>
                <a:gd name="T23" fmla="*/ 28 h 46"/>
                <a:gd name="T24" fmla="*/ 10 w 32"/>
                <a:gd name="T25" fmla="*/ 30 h 46"/>
                <a:gd name="T26" fmla="*/ 10 w 32"/>
                <a:gd name="T27" fmla="*/ 30 h 46"/>
                <a:gd name="T28" fmla="*/ 12 w 32"/>
                <a:gd name="T29" fmla="*/ 32 h 46"/>
                <a:gd name="T30" fmla="*/ 14 w 32"/>
                <a:gd name="T31" fmla="*/ 34 h 46"/>
                <a:gd name="T32" fmla="*/ 14 w 32"/>
                <a:gd name="T33" fmla="*/ 34 h 46"/>
                <a:gd name="T34" fmla="*/ 16 w 32"/>
                <a:gd name="T35" fmla="*/ 32 h 46"/>
                <a:gd name="T36" fmla="*/ 18 w 32"/>
                <a:gd name="T37" fmla="*/ 30 h 46"/>
                <a:gd name="T38" fmla="*/ 22 w 32"/>
                <a:gd name="T39" fmla="*/ 28 h 46"/>
                <a:gd name="T40" fmla="*/ 22 w 32"/>
                <a:gd name="T41" fmla="*/ 28 h 46"/>
                <a:gd name="T42" fmla="*/ 26 w 32"/>
                <a:gd name="T43" fmla="*/ 28 h 46"/>
                <a:gd name="T44" fmla="*/ 28 w 32"/>
                <a:gd name="T45" fmla="*/ 28 h 46"/>
                <a:gd name="T46" fmla="*/ 28 w 32"/>
                <a:gd name="T47" fmla="*/ 30 h 46"/>
                <a:gd name="T48" fmla="*/ 28 w 32"/>
                <a:gd name="T49" fmla="*/ 30 h 46"/>
                <a:gd name="T50" fmla="*/ 32 w 32"/>
                <a:gd name="T51" fmla="*/ 36 h 46"/>
                <a:gd name="T52" fmla="*/ 30 w 32"/>
                <a:gd name="T53" fmla="*/ 42 h 46"/>
                <a:gd name="T54" fmla="*/ 30 w 32"/>
                <a:gd name="T55" fmla="*/ 42 h 46"/>
                <a:gd name="T56" fmla="*/ 20 w 32"/>
                <a:gd name="T57" fmla="*/ 46 h 46"/>
                <a:gd name="T58" fmla="*/ 14 w 32"/>
                <a:gd name="T59" fmla="*/ 46 h 46"/>
                <a:gd name="T60" fmla="*/ 10 w 32"/>
                <a:gd name="T61" fmla="*/ 44 h 46"/>
                <a:gd name="T62" fmla="*/ 10 w 32"/>
                <a:gd name="T63" fmla="*/ 44 h 46"/>
                <a:gd name="T64" fmla="*/ 2 w 32"/>
                <a:gd name="T65" fmla="*/ 38 h 46"/>
                <a:gd name="T66" fmla="*/ 0 w 32"/>
                <a:gd name="T67" fmla="*/ 34 h 46"/>
                <a:gd name="T68" fmla="*/ 0 w 32"/>
                <a:gd name="T69" fmla="*/ 30 h 46"/>
                <a:gd name="T70" fmla="*/ 0 w 32"/>
                <a:gd name="T71" fmla="*/ 30 h 46"/>
                <a:gd name="T72" fmla="*/ 2 w 32"/>
                <a:gd name="T73" fmla="*/ 20 h 46"/>
                <a:gd name="T74" fmla="*/ 6 w 32"/>
                <a:gd name="T75" fmla="*/ 12 h 46"/>
                <a:gd name="T76" fmla="*/ 12 w 32"/>
                <a:gd name="T77" fmla="*/ 6 h 46"/>
                <a:gd name="T78" fmla="*/ 20 w 32"/>
                <a:gd name="T79" fmla="*/ 0 h 46"/>
                <a:gd name="T80" fmla="*/ 20 w 32"/>
                <a:gd name="T81" fmla="*/ 0 h 46"/>
                <a:gd name="T82" fmla="*/ 26 w 32"/>
                <a:gd name="T83" fmla="*/ 2 h 46"/>
                <a:gd name="T84" fmla="*/ 30 w 32"/>
                <a:gd name="T85" fmla="*/ 6 h 46"/>
                <a:gd name="T86" fmla="*/ 30 w 32"/>
                <a:gd name="T87" fmla="*/ 6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6"/>
                  </a:moveTo>
                  <a:lnTo>
                    <a:pt x="30" y="6"/>
                  </a:lnTo>
                  <a:lnTo>
                    <a:pt x="30" y="10"/>
                  </a:lnTo>
                  <a:lnTo>
                    <a:pt x="30" y="12"/>
                  </a:lnTo>
                  <a:lnTo>
                    <a:pt x="28" y="12"/>
                  </a:lnTo>
                  <a:lnTo>
                    <a:pt x="24" y="12"/>
                  </a:lnTo>
                  <a:lnTo>
                    <a:pt x="20" y="14"/>
                  </a:lnTo>
                  <a:lnTo>
                    <a:pt x="14" y="22"/>
                  </a:lnTo>
                  <a:lnTo>
                    <a:pt x="12" y="26"/>
                  </a:lnTo>
                  <a:lnTo>
                    <a:pt x="10" y="28"/>
                  </a:lnTo>
                  <a:lnTo>
                    <a:pt x="10" y="30"/>
                  </a:lnTo>
                  <a:lnTo>
                    <a:pt x="12" y="32"/>
                  </a:lnTo>
                  <a:lnTo>
                    <a:pt x="14" y="34"/>
                  </a:lnTo>
                  <a:lnTo>
                    <a:pt x="16" y="32"/>
                  </a:lnTo>
                  <a:lnTo>
                    <a:pt x="18" y="30"/>
                  </a:lnTo>
                  <a:lnTo>
                    <a:pt x="22" y="28"/>
                  </a:lnTo>
                  <a:lnTo>
                    <a:pt x="26" y="28"/>
                  </a:lnTo>
                  <a:lnTo>
                    <a:pt x="28" y="28"/>
                  </a:lnTo>
                  <a:lnTo>
                    <a:pt x="28" y="30"/>
                  </a:lnTo>
                  <a:lnTo>
                    <a:pt x="32" y="36"/>
                  </a:lnTo>
                  <a:lnTo>
                    <a:pt x="30" y="42"/>
                  </a:lnTo>
                  <a:lnTo>
                    <a:pt x="20" y="46"/>
                  </a:lnTo>
                  <a:lnTo>
                    <a:pt x="14" y="46"/>
                  </a:lnTo>
                  <a:lnTo>
                    <a:pt x="10" y="44"/>
                  </a:lnTo>
                  <a:lnTo>
                    <a:pt x="2" y="38"/>
                  </a:lnTo>
                  <a:lnTo>
                    <a:pt x="0" y="34"/>
                  </a:lnTo>
                  <a:lnTo>
                    <a:pt x="0" y="30"/>
                  </a:lnTo>
                  <a:lnTo>
                    <a:pt x="2" y="20"/>
                  </a:lnTo>
                  <a:lnTo>
                    <a:pt x="6" y="12"/>
                  </a:lnTo>
                  <a:lnTo>
                    <a:pt x="12" y="6"/>
                  </a:lnTo>
                  <a:lnTo>
                    <a:pt x="20" y="0"/>
                  </a:lnTo>
                  <a:lnTo>
                    <a:pt x="26" y="2"/>
                  </a:lnTo>
                  <a:lnTo>
                    <a:pt x="30" y="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19" name="Freeform 14"/>
            <p:cNvSpPr>
              <a:spLocks/>
            </p:cNvSpPr>
            <p:nvPr/>
          </p:nvSpPr>
          <p:spPr bwMode="auto">
            <a:xfrm>
              <a:off x="3049" y="534"/>
              <a:ext cx="154" cy="82"/>
            </a:xfrm>
            <a:custGeom>
              <a:avLst/>
              <a:gdLst>
                <a:gd name="T0" fmla="*/ 152 w 154"/>
                <a:gd name="T1" fmla="*/ 18 h 82"/>
                <a:gd name="T2" fmla="*/ 152 w 154"/>
                <a:gd name="T3" fmla="*/ 18 h 82"/>
                <a:gd name="T4" fmla="*/ 154 w 154"/>
                <a:gd name="T5" fmla="*/ 26 h 82"/>
                <a:gd name="T6" fmla="*/ 154 w 154"/>
                <a:gd name="T7" fmla="*/ 30 h 82"/>
                <a:gd name="T8" fmla="*/ 154 w 154"/>
                <a:gd name="T9" fmla="*/ 34 h 82"/>
                <a:gd name="T10" fmla="*/ 154 w 154"/>
                <a:gd name="T11" fmla="*/ 34 h 82"/>
                <a:gd name="T12" fmla="*/ 112 w 154"/>
                <a:gd name="T13" fmla="*/ 52 h 82"/>
                <a:gd name="T14" fmla="*/ 68 w 154"/>
                <a:gd name="T15" fmla="*/ 68 h 82"/>
                <a:gd name="T16" fmla="*/ 68 w 154"/>
                <a:gd name="T17" fmla="*/ 68 h 82"/>
                <a:gd name="T18" fmla="*/ 58 w 154"/>
                <a:gd name="T19" fmla="*/ 72 h 82"/>
                <a:gd name="T20" fmla="*/ 48 w 154"/>
                <a:gd name="T21" fmla="*/ 76 h 82"/>
                <a:gd name="T22" fmla="*/ 38 w 154"/>
                <a:gd name="T23" fmla="*/ 78 h 82"/>
                <a:gd name="T24" fmla="*/ 28 w 154"/>
                <a:gd name="T25" fmla="*/ 82 h 82"/>
                <a:gd name="T26" fmla="*/ 28 w 154"/>
                <a:gd name="T27" fmla="*/ 82 h 82"/>
                <a:gd name="T28" fmla="*/ 20 w 154"/>
                <a:gd name="T29" fmla="*/ 80 h 82"/>
                <a:gd name="T30" fmla="*/ 12 w 154"/>
                <a:gd name="T31" fmla="*/ 76 h 82"/>
                <a:gd name="T32" fmla="*/ 6 w 154"/>
                <a:gd name="T33" fmla="*/ 70 h 82"/>
                <a:gd name="T34" fmla="*/ 2 w 154"/>
                <a:gd name="T35" fmla="*/ 64 h 82"/>
                <a:gd name="T36" fmla="*/ 2 w 154"/>
                <a:gd name="T37" fmla="*/ 64 h 82"/>
                <a:gd name="T38" fmla="*/ 0 w 154"/>
                <a:gd name="T39" fmla="*/ 54 h 82"/>
                <a:gd name="T40" fmla="*/ 2 w 154"/>
                <a:gd name="T41" fmla="*/ 44 h 82"/>
                <a:gd name="T42" fmla="*/ 2 w 154"/>
                <a:gd name="T43" fmla="*/ 44 h 82"/>
                <a:gd name="T44" fmla="*/ 10 w 154"/>
                <a:gd name="T45" fmla="*/ 36 h 82"/>
                <a:gd name="T46" fmla="*/ 18 w 154"/>
                <a:gd name="T47" fmla="*/ 30 h 82"/>
                <a:gd name="T48" fmla="*/ 28 w 154"/>
                <a:gd name="T49" fmla="*/ 26 h 82"/>
                <a:gd name="T50" fmla="*/ 38 w 154"/>
                <a:gd name="T51" fmla="*/ 24 h 82"/>
                <a:gd name="T52" fmla="*/ 38 w 154"/>
                <a:gd name="T53" fmla="*/ 24 h 82"/>
                <a:gd name="T54" fmla="*/ 54 w 154"/>
                <a:gd name="T55" fmla="*/ 28 h 82"/>
                <a:gd name="T56" fmla="*/ 62 w 154"/>
                <a:gd name="T57" fmla="*/ 30 h 82"/>
                <a:gd name="T58" fmla="*/ 70 w 154"/>
                <a:gd name="T59" fmla="*/ 30 h 82"/>
                <a:gd name="T60" fmla="*/ 70 w 154"/>
                <a:gd name="T61" fmla="*/ 30 h 82"/>
                <a:gd name="T62" fmla="*/ 84 w 154"/>
                <a:gd name="T63" fmla="*/ 16 h 82"/>
                <a:gd name="T64" fmla="*/ 92 w 154"/>
                <a:gd name="T65" fmla="*/ 10 h 82"/>
                <a:gd name="T66" fmla="*/ 100 w 154"/>
                <a:gd name="T67" fmla="*/ 6 h 82"/>
                <a:gd name="T68" fmla="*/ 100 w 154"/>
                <a:gd name="T69" fmla="*/ 6 h 82"/>
                <a:gd name="T70" fmla="*/ 112 w 154"/>
                <a:gd name="T71" fmla="*/ 2 h 82"/>
                <a:gd name="T72" fmla="*/ 124 w 154"/>
                <a:gd name="T73" fmla="*/ 0 h 82"/>
                <a:gd name="T74" fmla="*/ 134 w 154"/>
                <a:gd name="T75" fmla="*/ 2 h 82"/>
                <a:gd name="T76" fmla="*/ 140 w 154"/>
                <a:gd name="T77" fmla="*/ 6 h 82"/>
                <a:gd name="T78" fmla="*/ 144 w 154"/>
                <a:gd name="T79" fmla="*/ 10 h 82"/>
                <a:gd name="T80" fmla="*/ 152 w 154"/>
                <a:gd name="T81" fmla="*/ 18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2">
                  <a:moveTo>
                    <a:pt x="152" y="18"/>
                  </a:moveTo>
                  <a:lnTo>
                    <a:pt x="152" y="18"/>
                  </a:lnTo>
                  <a:lnTo>
                    <a:pt x="154" y="26"/>
                  </a:lnTo>
                  <a:lnTo>
                    <a:pt x="154" y="30"/>
                  </a:lnTo>
                  <a:lnTo>
                    <a:pt x="154" y="34"/>
                  </a:lnTo>
                  <a:lnTo>
                    <a:pt x="112" y="52"/>
                  </a:lnTo>
                  <a:lnTo>
                    <a:pt x="68" y="68"/>
                  </a:lnTo>
                  <a:lnTo>
                    <a:pt x="58" y="72"/>
                  </a:lnTo>
                  <a:lnTo>
                    <a:pt x="48" y="76"/>
                  </a:lnTo>
                  <a:lnTo>
                    <a:pt x="38" y="78"/>
                  </a:lnTo>
                  <a:lnTo>
                    <a:pt x="28" y="82"/>
                  </a:lnTo>
                  <a:lnTo>
                    <a:pt x="20" y="80"/>
                  </a:lnTo>
                  <a:lnTo>
                    <a:pt x="12" y="76"/>
                  </a:lnTo>
                  <a:lnTo>
                    <a:pt x="6" y="70"/>
                  </a:lnTo>
                  <a:lnTo>
                    <a:pt x="2" y="64"/>
                  </a:lnTo>
                  <a:lnTo>
                    <a:pt x="0" y="54"/>
                  </a:lnTo>
                  <a:lnTo>
                    <a:pt x="2" y="44"/>
                  </a:lnTo>
                  <a:lnTo>
                    <a:pt x="10" y="36"/>
                  </a:lnTo>
                  <a:lnTo>
                    <a:pt x="18" y="30"/>
                  </a:lnTo>
                  <a:lnTo>
                    <a:pt x="28" y="26"/>
                  </a:lnTo>
                  <a:lnTo>
                    <a:pt x="38" y="24"/>
                  </a:lnTo>
                  <a:lnTo>
                    <a:pt x="54" y="28"/>
                  </a:lnTo>
                  <a:lnTo>
                    <a:pt x="62" y="30"/>
                  </a:lnTo>
                  <a:lnTo>
                    <a:pt x="70" y="30"/>
                  </a:lnTo>
                  <a:lnTo>
                    <a:pt x="84" y="16"/>
                  </a:lnTo>
                  <a:lnTo>
                    <a:pt x="92" y="10"/>
                  </a:lnTo>
                  <a:lnTo>
                    <a:pt x="100" y="6"/>
                  </a:lnTo>
                  <a:lnTo>
                    <a:pt x="112" y="2"/>
                  </a:lnTo>
                  <a:lnTo>
                    <a:pt x="124" y="0"/>
                  </a:lnTo>
                  <a:lnTo>
                    <a:pt x="134" y="2"/>
                  </a:lnTo>
                  <a:lnTo>
                    <a:pt x="140" y="6"/>
                  </a:lnTo>
                  <a:lnTo>
                    <a:pt x="144" y="10"/>
                  </a:lnTo>
                  <a:lnTo>
                    <a:pt x="152" y="18"/>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0" name="Freeform 15"/>
            <p:cNvSpPr>
              <a:spLocks/>
            </p:cNvSpPr>
            <p:nvPr/>
          </p:nvSpPr>
          <p:spPr bwMode="auto">
            <a:xfrm>
              <a:off x="2927" y="570"/>
              <a:ext cx="80" cy="166"/>
            </a:xfrm>
            <a:custGeom>
              <a:avLst/>
              <a:gdLst>
                <a:gd name="T0" fmla="*/ 72 w 80"/>
                <a:gd name="T1" fmla="*/ 24 h 166"/>
                <a:gd name="T2" fmla="*/ 70 w 80"/>
                <a:gd name="T3" fmla="*/ 44 h 166"/>
                <a:gd name="T4" fmla="*/ 62 w 80"/>
                <a:gd name="T5" fmla="*/ 50 h 166"/>
                <a:gd name="T6" fmla="*/ 58 w 80"/>
                <a:gd name="T7" fmla="*/ 66 h 166"/>
                <a:gd name="T8" fmla="*/ 62 w 80"/>
                <a:gd name="T9" fmla="*/ 80 h 166"/>
                <a:gd name="T10" fmla="*/ 60 w 80"/>
                <a:gd name="T11" fmla="*/ 96 h 166"/>
                <a:gd name="T12" fmla="*/ 80 w 80"/>
                <a:gd name="T13" fmla="*/ 116 h 166"/>
                <a:gd name="T14" fmla="*/ 78 w 80"/>
                <a:gd name="T15" fmla="*/ 144 h 166"/>
                <a:gd name="T16" fmla="*/ 60 w 80"/>
                <a:gd name="T17" fmla="*/ 162 h 166"/>
                <a:gd name="T18" fmla="*/ 38 w 80"/>
                <a:gd name="T19" fmla="*/ 166 h 166"/>
                <a:gd name="T20" fmla="*/ 28 w 80"/>
                <a:gd name="T21" fmla="*/ 160 h 166"/>
                <a:gd name="T22" fmla="*/ 22 w 80"/>
                <a:gd name="T23" fmla="*/ 144 h 166"/>
                <a:gd name="T24" fmla="*/ 26 w 80"/>
                <a:gd name="T25" fmla="*/ 136 h 166"/>
                <a:gd name="T26" fmla="*/ 40 w 80"/>
                <a:gd name="T27" fmla="*/ 132 h 166"/>
                <a:gd name="T28" fmla="*/ 48 w 80"/>
                <a:gd name="T29" fmla="*/ 138 h 166"/>
                <a:gd name="T30" fmla="*/ 48 w 80"/>
                <a:gd name="T31" fmla="*/ 142 h 166"/>
                <a:gd name="T32" fmla="*/ 36 w 80"/>
                <a:gd name="T33" fmla="*/ 146 h 166"/>
                <a:gd name="T34" fmla="*/ 36 w 80"/>
                <a:gd name="T35" fmla="*/ 152 h 166"/>
                <a:gd name="T36" fmla="*/ 52 w 80"/>
                <a:gd name="T37" fmla="*/ 152 h 166"/>
                <a:gd name="T38" fmla="*/ 70 w 80"/>
                <a:gd name="T39" fmla="*/ 130 h 166"/>
                <a:gd name="T40" fmla="*/ 70 w 80"/>
                <a:gd name="T41" fmla="*/ 122 h 166"/>
                <a:gd name="T42" fmla="*/ 62 w 80"/>
                <a:gd name="T43" fmla="*/ 108 h 166"/>
                <a:gd name="T44" fmla="*/ 46 w 80"/>
                <a:gd name="T45" fmla="*/ 112 h 166"/>
                <a:gd name="T46" fmla="*/ 18 w 80"/>
                <a:gd name="T47" fmla="*/ 116 h 166"/>
                <a:gd name="T48" fmla="*/ 4 w 80"/>
                <a:gd name="T49" fmla="*/ 106 h 166"/>
                <a:gd name="T50" fmla="*/ 6 w 80"/>
                <a:gd name="T51" fmla="*/ 86 h 166"/>
                <a:gd name="T52" fmla="*/ 16 w 80"/>
                <a:gd name="T53" fmla="*/ 78 h 166"/>
                <a:gd name="T54" fmla="*/ 32 w 80"/>
                <a:gd name="T55" fmla="*/ 76 h 166"/>
                <a:gd name="T56" fmla="*/ 36 w 80"/>
                <a:gd name="T57" fmla="*/ 98 h 166"/>
                <a:gd name="T58" fmla="*/ 32 w 80"/>
                <a:gd name="T59" fmla="*/ 100 h 166"/>
                <a:gd name="T60" fmla="*/ 24 w 80"/>
                <a:gd name="T61" fmla="*/ 92 h 166"/>
                <a:gd name="T62" fmla="*/ 24 w 80"/>
                <a:gd name="T63" fmla="*/ 88 h 166"/>
                <a:gd name="T64" fmla="*/ 16 w 80"/>
                <a:gd name="T65" fmla="*/ 92 h 166"/>
                <a:gd name="T66" fmla="*/ 14 w 80"/>
                <a:gd name="T67" fmla="*/ 100 h 166"/>
                <a:gd name="T68" fmla="*/ 34 w 80"/>
                <a:gd name="T69" fmla="*/ 104 h 166"/>
                <a:gd name="T70" fmla="*/ 46 w 80"/>
                <a:gd name="T71" fmla="*/ 96 h 166"/>
                <a:gd name="T72" fmla="*/ 52 w 80"/>
                <a:gd name="T73" fmla="*/ 84 h 166"/>
                <a:gd name="T74" fmla="*/ 44 w 80"/>
                <a:gd name="T75" fmla="*/ 66 h 166"/>
                <a:gd name="T76" fmla="*/ 32 w 80"/>
                <a:gd name="T77" fmla="*/ 60 h 166"/>
                <a:gd name="T78" fmla="*/ 12 w 80"/>
                <a:gd name="T79" fmla="*/ 68 h 166"/>
                <a:gd name="T80" fmla="*/ 8 w 80"/>
                <a:gd name="T81" fmla="*/ 74 h 166"/>
                <a:gd name="T82" fmla="*/ 2 w 80"/>
                <a:gd name="T83" fmla="*/ 68 h 166"/>
                <a:gd name="T84" fmla="*/ 6 w 80"/>
                <a:gd name="T85" fmla="*/ 60 h 166"/>
                <a:gd name="T86" fmla="*/ 28 w 80"/>
                <a:gd name="T87" fmla="*/ 48 h 166"/>
                <a:gd name="T88" fmla="*/ 36 w 80"/>
                <a:gd name="T89" fmla="*/ 48 h 166"/>
                <a:gd name="T90" fmla="*/ 42 w 80"/>
                <a:gd name="T91" fmla="*/ 46 h 166"/>
                <a:gd name="T92" fmla="*/ 60 w 80"/>
                <a:gd name="T93" fmla="*/ 38 h 166"/>
                <a:gd name="T94" fmla="*/ 62 w 80"/>
                <a:gd name="T95" fmla="*/ 24 h 166"/>
                <a:gd name="T96" fmla="*/ 54 w 80"/>
                <a:gd name="T97" fmla="*/ 14 h 166"/>
                <a:gd name="T98" fmla="*/ 42 w 80"/>
                <a:gd name="T99" fmla="*/ 14 h 166"/>
                <a:gd name="T100" fmla="*/ 36 w 80"/>
                <a:gd name="T101" fmla="*/ 22 h 166"/>
                <a:gd name="T102" fmla="*/ 42 w 80"/>
                <a:gd name="T103" fmla="*/ 22 h 166"/>
                <a:gd name="T104" fmla="*/ 46 w 80"/>
                <a:gd name="T105" fmla="*/ 32 h 166"/>
                <a:gd name="T106" fmla="*/ 38 w 80"/>
                <a:gd name="T107" fmla="*/ 36 h 166"/>
                <a:gd name="T108" fmla="*/ 28 w 80"/>
                <a:gd name="T109" fmla="*/ 32 h 166"/>
                <a:gd name="T110" fmla="*/ 24 w 80"/>
                <a:gd name="T111" fmla="*/ 26 h 166"/>
                <a:gd name="T112" fmla="*/ 38 w 80"/>
                <a:gd name="T113" fmla="*/ 2 h 166"/>
                <a:gd name="T114" fmla="*/ 58 w 80"/>
                <a:gd name="T115" fmla="*/ 4 h 166"/>
                <a:gd name="T116" fmla="*/ 70 w 80"/>
                <a:gd name="T117" fmla="*/ 18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 h="166">
                  <a:moveTo>
                    <a:pt x="70" y="18"/>
                  </a:moveTo>
                  <a:lnTo>
                    <a:pt x="70" y="18"/>
                  </a:lnTo>
                  <a:lnTo>
                    <a:pt x="72" y="24"/>
                  </a:lnTo>
                  <a:lnTo>
                    <a:pt x="72" y="30"/>
                  </a:lnTo>
                  <a:lnTo>
                    <a:pt x="72" y="38"/>
                  </a:lnTo>
                  <a:lnTo>
                    <a:pt x="70" y="44"/>
                  </a:lnTo>
                  <a:lnTo>
                    <a:pt x="66" y="48"/>
                  </a:lnTo>
                  <a:lnTo>
                    <a:pt x="62" y="50"/>
                  </a:lnTo>
                  <a:lnTo>
                    <a:pt x="52" y="56"/>
                  </a:lnTo>
                  <a:lnTo>
                    <a:pt x="58" y="66"/>
                  </a:lnTo>
                  <a:lnTo>
                    <a:pt x="62" y="74"/>
                  </a:lnTo>
                  <a:lnTo>
                    <a:pt x="62" y="80"/>
                  </a:lnTo>
                  <a:lnTo>
                    <a:pt x="62" y="86"/>
                  </a:lnTo>
                  <a:lnTo>
                    <a:pt x="60" y="96"/>
                  </a:lnTo>
                  <a:lnTo>
                    <a:pt x="74" y="104"/>
                  </a:lnTo>
                  <a:lnTo>
                    <a:pt x="78" y="110"/>
                  </a:lnTo>
                  <a:lnTo>
                    <a:pt x="80" y="116"/>
                  </a:lnTo>
                  <a:lnTo>
                    <a:pt x="80" y="130"/>
                  </a:lnTo>
                  <a:lnTo>
                    <a:pt x="78" y="144"/>
                  </a:lnTo>
                  <a:lnTo>
                    <a:pt x="70" y="154"/>
                  </a:lnTo>
                  <a:lnTo>
                    <a:pt x="60" y="162"/>
                  </a:lnTo>
                  <a:lnTo>
                    <a:pt x="54" y="166"/>
                  </a:lnTo>
                  <a:lnTo>
                    <a:pt x="46" y="166"/>
                  </a:lnTo>
                  <a:lnTo>
                    <a:pt x="38" y="166"/>
                  </a:lnTo>
                  <a:lnTo>
                    <a:pt x="32" y="162"/>
                  </a:lnTo>
                  <a:lnTo>
                    <a:pt x="28" y="160"/>
                  </a:lnTo>
                  <a:lnTo>
                    <a:pt x="24" y="154"/>
                  </a:lnTo>
                  <a:lnTo>
                    <a:pt x="22" y="150"/>
                  </a:lnTo>
                  <a:lnTo>
                    <a:pt x="22" y="144"/>
                  </a:lnTo>
                  <a:lnTo>
                    <a:pt x="22" y="140"/>
                  </a:lnTo>
                  <a:lnTo>
                    <a:pt x="26" y="136"/>
                  </a:lnTo>
                  <a:lnTo>
                    <a:pt x="36" y="132"/>
                  </a:lnTo>
                  <a:lnTo>
                    <a:pt x="40" y="132"/>
                  </a:lnTo>
                  <a:lnTo>
                    <a:pt x="46" y="134"/>
                  </a:lnTo>
                  <a:lnTo>
                    <a:pt x="48" y="138"/>
                  </a:lnTo>
                  <a:lnTo>
                    <a:pt x="50" y="140"/>
                  </a:lnTo>
                  <a:lnTo>
                    <a:pt x="48" y="142"/>
                  </a:lnTo>
                  <a:lnTo>
                    <a:pt x="44" y="144"/>
                  </a:lnTo>
                  <a:lnTo>
                    <a:pt x="40" y="144"/>
                  </a:lnTo>
                  <a:lnTo>
                    <a:pt x="36" y="146"/>
                  </a:lnTo>
                  <a:lnTo>
                    <a:pt x="32" y="150"/>
                  </a:lnTo>
                  <a:lnTo>
                    <a:pt x="36" y="152"/>
                  </a:lnTo>
                  <a:lnTo>
                    <a:pt x="42" y="154"/>
                  </a:lnTo>
                  <a:lnTo>
                    <a:pt x="52" y="152"/>
                  </a:lnTo>
                  <a:lnTo>
                    <a:pt x="58" y="150"/>
                  </a:lnTo>
                  <a:lnTo>
                    <a:pt x="64" y="144"/>
                  </a:lnTo>
                  <a:lnTo>
                    <a:pt x="70" y="130"/>
                  </a:lnTo>
                  <a:lnTo>
                    <a:pt x="70" y="126"/>
                  </a:lnTo>
                  <a:lnTo>
                    <a:pt x="70" y="122"/>
                  </a:lnTo>
                  <a:lnTo>
                    <a:pt x="68" y="114"/>
                  </a:lnTo>
                  <a:lnTo>
                    <a:pt x="62" y="108"/>
                  </a:lnTo>
                  <a:lnTo>
                    <a:pt x="54" y="104"/>
                  </a:lnTo>
                  <a:lnTo>
                    <a:pt x="46" y="112"/>
                  </a:lnTo>
                  <a:lnTo>
                    <a:pt x="38" y="116"/>
                  </a:lnTo>
                  <a:lnTo>
                    <a:pt x="28" y="116"/>
                  </a:lnTo>
                  <a:lnTo>
                    <a:pt x="18" y="116"/>
                  </a:lnTo>
                  <a:lnTo>
                    <a:pt x="8" y="110"/>
                  </a:lnTo>
                  <a:lnTo>
                    <a:pt x="4" y="106"/>
                  </a:lnTo>
                  <a:lnTo>
                    <a:pt x="2" y="100"/>
                  </a:lnTo>
                  <a:lnTo>
                    <a:pt x="6" y="86"/>
                  </a:lnTo>
                  <a:lnTo>
                    <a:pt x="10" y="82"/>
                  </a:lnTo>
                  <a:lnTo>
                    <a:pt x="16" y="78"/>
                  </a:lnTo>
                  <a:lnTo>
                    <a:pt x="24" y="76"/>
                  </a:lnTo>
                  <a:lnTo>
                    <a:pt x="32" y="76"/>
                  </a:lnTo>
                  <a:lnTo>
                    <a:pt x="36" y="82"/>
                  </a:lnTo>
                  <a:lnTo>
                    <a:pt x="36" y="86"/>
                  </a:lnTo>
                  <a:lnTo>
                    <a:pt x="36" y="98"/>
                  </a:lnTo>
                  <a:lnTo>
                    <a:pt x="34" y="100"/>
                  </a:lnTo>
                  <a:lnTo>
                    <a:pt x="32" y="100"/>
                  </a:lnTo>
                  <a:lnTo>
                    <a:pt x="28" y="98"/>
                  </a:lnTo>
                  <a:lnTo>
                    <a:pt x="24" y="92"/>
                  </a:lnTo>
                  <a:lnTo>
                    <a:pt x="24" y="90"/>
                  </a:lnTo>
                  <a:lnTo>
                    <a:pt x="24" y="88"/>
                  </a:lnTo>
                  <a:lnTo>
                    <a:pt x="20" y="88"/>
                  </a:lnTo>
                  <a:lnTo>
                    <a:pt x="16" y="92"/>
                  </a:lnTo>
                  <a:lnTo>
                    <a:pt x="14" y="96"/>
                  </a:lnTo>
                  <a:lnTo>
                    <a:pt x="14" y="100"/>
                  </a:lnTo>
                  <a:lnTo>
                    <a:pt x="18" y="104"/>
                  </a:lnTo>
                  <a:lnTo>
                    <a:pt x="22" y="106"/>
                  </a:lnTo>
                  <a:lnTo>
                    <a:pt x="34" y="104"/>
                  </a:lnTo>
                  <a:lnTo>
                    <a:pt x="40" y="102"/>
                  </a:lnTo>
                  <a:lnTo>
                    <a:pt x="46" y="96"/>
                  </a:lnTo>
                  <a:lnTo>
                    <a:pt x="50" y="92"/>
                  </a:lnTo>
                  <a:lnTo>
                    <a:pt x="52" y="84"/>
                  </a:lnTo>
                  <a:lnTo>
                    <a:pt x="50" y="78"/>
                  </a:lnTo>
                  <a:lnTo>
                    <a:pt x="48" y="70"/>
                  </a:lnTo>
                  <a:lnTo>
                    <a:pt x="44" y="66"/>
                  </a:lnTo>
                  <a:lnTo>
                    <a:pt x="38" y="62"/>
                  </a:lnTo>
                  <a:lnTo>
                    <a:pt x="32" y="60"/>
                  </a:lnTo>
                  <a:lnTo>
                    <a:pt x="24" y="60"/>
                  </a:lnTo>
                  <a:lnTo>
                    <a:pt x="18" y="64"/>
                  </a:lnTo>
                  <a:lnTo>
                    <a:pt x="12" y="68"/>
                  </a:lnTo>
                  <a:lnTo>
                    <a:pt x="10" y="72"/>
                  </a:lnTo>
                  <a:lnTo>
                    <a:pt x="8" y="74"/>
                  </a:lnTo>
                  <a:lnTo>
                    <a:pt x="4" y="70"/>
                  </a:lnTo>
                  <a:lnTo>
                    <a:pt x="2" y="68"/>
                  </a:lnTo>
                  <a:lnTo>
                    <a:pt x="0" y="66"/>
                  </a:lnTo>
                  <a:lnTo>
                    <a:pt x="6" y="60"/>
                  </a:lnTo>
                  <a:lnTo>
                    <a:pt x="12" y="54"/>
                  </a:lnTo>
                  <a:lnTo>
                    <a:pt x="20" y="50"/>
                  </a:lnTo>
                  <a:lnTo>
                    <a:pt x="28" y="48"/>
                  </a:lnTo>
                  <a:lnTo>
                    <a:pt x="32" y="48"/>
                  </a:lnTo>
                  <a:lnTo>
                    <a:pt x="36" y="48"/>
                  </a:lnTo>
                  <a:lnTo>
                    <a:pt x="40" y="48"/>
                  </a:lnTo>
                  <a:lnTo>
                    <a:pt x="42" y="46"/>
                  </a:lnTo>
                  <a:lnTo>
                    <a:pt x="48" y="44"/>
                  </a:lnTo>
                  <a:lnTo>
                    <a:pt x="54" y="42"/>
                  </a:lnTo>
                  <a:lnTo>
                    <a:pt x="60" y="38"/>
                  </a:lnTo>
                  <a:lnTo>
                    <a:pt x="62" y="32"/>
                  </a:lnTo>
                  <a:lnTo>
                    <a:pt x="62" y="24"/>
                  </a:lnTo>
                  <a:lnTo>
                    <a:pt x="60" y="18"/>
                  </a:lnTo>
                  <a:lnTo>
                    <a:pt x="54" y="14"/>
                  </a:lnTo>
                  <a:lnTo>
                    <a:pt x="46" y="12"/>
                  </a:lnTo>
                  <a:lnTo>
                    <a:pt x="42" y="14"/>
                  </a:lnTo>
                  <a:lnTo>
                    <a:pt x="40" y="16"/>
                  </a:lnTo>
                  <a:lnTo>
                    <a:pt x="36" y="22"/>
                  </a:lnTo>
                  <a:lnTo>
                    <a:pt x="38" y="22"/>
                  </a:lnTo>
                  <a:lnTo>
                    <a:pt x="42" y="22"/>
                  </a:lnTo>
                  <a:lnTo>
                    <a:pt x="46" y="26"/>
                  </a:lnTo>
                  <a:lnTo>
                    <a:pt x="46" y="28"/>
                  </a:lnTo>
                  <a:lnTo>
                    <a:pt x="46" y="32"/>
                  </a:lnTo>
                  <a:lnTo>
                    <a:pt x="40" y="36"/>
                  </a:lnTo>
                  <a:lnTo>
                    <a:pt x="38" y="36"/>
                  </a:lnTo>
                  <a:lnTo>
                    <a:pt x="34" y="36"/>
                  </a:lnTo>
                  <a:lnTo>
                    <a:pt x="28" y="32"/>
                  </a:lnTo>
                  <a:lnTo>
                    <a:pt x="26" y="30"/>
                  </a:lnTo>
                  <a:lnTo>
                    <a:pt x="24" y="26"/>
                  </a:lnTo>
                  <a:lnTo>
                    <a:pt x="24" y="18"/>
                  </a:lnTo>
                  <a:lnTo>
                    <a:pt x="28" y="12"/>
                  </a:lnTo>
                  <a:lnTo>
                    <a:pt x="38" y="2"/>
                  </a:lnTo>
                  <a:lnTo>
                    <a:pt x="48" y="0"/>
                  </a:lnTo>
                  <a:lnTo>
                    <a:pt x="58" y="4"/>
                  </a:lnTo>
                  <a:lnTo>
                    <a:pt x="66" y="8"/>
                  </a:lnTo>
                  <a:lnTo>
                    <a:pt x="70" y="18"/>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1" name="Freeform 16"/>
            <p:cNvSpPr>
              <a:spLocks/>
            </p:cNvSpPr>
            <p:nvPr/>
          </p:nvSpPr>
          <p:spPr bwMode="auto">
            <a:xfrm>
              <a:off x="3079" y="592"/>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2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2"/>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2" name="Freeform 17"/>
            <p:cNvSpPr>
              <a:spLocks/>
            </p:cNvSpPr>
            <p:nvPr/>
          </p:nvSpPr>
          <p:spPr bwMode="auto">
            <a:xfrm>
              <a:off x="3001" y="616"/>
              <a:ext cx="58" cy="56"/>
            </a:xfrm>
            <a:custGeom>
              <a:avLst/>
              <a:gdLst>
                <a:gd name="T0" fmla="*/ 50 w 58"/>
                <a:gd name="T1" fmla="*/ 10 h 56"/>
                <a:gd name="T2" fmla="*/ 52 w 58"/>
                <a:gd name="T3" fmla="*/ 20 h 56"/>
                <a:gd name="T4" fmla="*/ 50 w 58"/>
                <a:gd name="T5" fmla="*/ 24 h 56"/>
                <a:gd name="T6" fmla="*/ 42 w 58"/>
                <a:gd name="T7" fmla="*/ 32 h 56"/>
                <a:gd name="T8" fmla="*/ 32 w 58"/>
                <a:gd name="T9" fmla="*/ 36 h 56"/>
                <a:gd name="T10" fmla="*/ 26 w 58"/>
                <a:gd name="T11" fmla="*/ 34 h 56"/>
                <a:gd name="T12" fmla="*/ 22 w 58"/>
                <a:gd name="T13" fmla="*/ 30 h 56"/>
                <a:gd name="T14" fmla="*/ 24 w 58"/>
                <a:gd name="T15" fmla="*/ 24 h 56"/>
                <a:gd name="T16" fmla="*/ 28 w 58"/>
                <a:gd name="T17" fmla="*/ 22 h 56"/>
                <a:gd name="T18" fmla="*/ 36 w 58"/>
                <a:gd name="T19" fmla="*/ 22 h 56"/>
                <a:gd name="T20" fmla="*/ 40 w 58"/>
                <a:gd name="T21" fmla="*/ 20 h 56"/>
                <a:gd name="T22" fmla="*/ 36 w 58"/>
                <a:gd name="T23" fmla="*/ 14 h 56"/>
                <a:gd name="T24" fmla="*/ 30 w 58"/>
                <a:gd name="T25" fmla="*/ 12 h 56"/>
                <a:gd name="T26" fmla="*/ 22 w 58"/>
                <a:gd name="T27" fmla="*/ 14 h 56"/>
                <a:gd name="T28" fmla="*/ 14 w 58"/>
                <a:gd name="T29" fmla="*/ 20 h 56"/>
                <a:gd name="T30" fmla="*/ 12 w 58"/>
                <a:gd name="T31" fmla="*/ 32 h 56"/>
                <a:gd name="T32" fmla="*/ 16 w 58"/>
                <a:gd name="T33" fmla="*/ 36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2 w 58"/>
                <a:gd name="T47" fmla="*/ 50 h 56"/>
                <a:gd name="T48" fmla="*/ 44 w 58"/>
                <a:gd name="T49" fmla="*/ 56 h 56"/>
                <a:gd name="T50" fmla="*/ 22 w 58"/>
                <a:gd name="T51" fmla="*/ 52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2 h 56"/>
                <a:gd name="T66" fmla="*/ 50 w 58"/>
                <a:gd name="T67" fmla="*/ 10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0"/>
                  </a:moveTo>
                  <a:lnTo>
                    <a:pt x="50" y="10"/>
                  </a:lnTo>
                  <a:lnTo>
                    <a:pt x="52" y="18"/>
                  </a:lnTo>
                  <a:lnTo>
                    <a:pt x="52" y="20"/>
                  </a:lnTo>
                  <a:lnTo>
                    <a:pt x="50" y="24"/>
                  </a:lnTo>
                  <a:lnTo>
                    <a:pt x="46" y="28"/>
                  </a:lnTo>
                  <a:lnTo>
                    <a:pt x="42" y="32"/>
                  </a:lnTo>
                  <a:lnTo>
                    <a:pt x="38" y="34"/>
                  </a:lnTo>
                  <a:lnTo>
                    <a:pt x="32" y="36"/>
                  </a:lnTo>
                  <a:lnTo>
                    <a:pt x="26" y="34"/>
                  </a:lnTo>
                  <a:lnTo>
                    <a:pt x="22" y="30"/>
                  </a:lnTo>
                  <a:lnTo>
                    <a:pt x="24" y="26"/>
                  </a:lnTo>
                  <a:lnTo>
                    <a:pt x="24" y="24"/>
                  </a:lnTo>
                  <a:lnTo>
                    <a:pt x="28" y="22"/>
                  </a:lnTo>
                  <a:lnTo>
                    <a:pt x="34" y="22"/>
                  </a:lnTo>
                  <a:lnTo>
                    <a:pt x="36" y="22"/>
                  </a:lnTo>
                  <a:lnTo>
                    <a:pt x="40" y="20"/>
                  </a:lnTo>
                  <a:lnTo>
                    <a:pt x="38" y="16"/>
                  </a:lnTo>
                  <a:lnTo>
                    <a:pt x="36" y="14"/>
                  </a:lnTo>
                  <a:lnTo>
                    <a:pt x="30" y="12"/>
                  </a:lnTo>
                  <a:lnTo>
                    <a:pt x="26" y="12"/>
                  </a:lnTo>
                  <a:lnTo>
                    <a:pt x="22" y="14"/>
                  </a:lnTo>
                  <a:lnTo>
                    <a:pt x="14" y="20"/>
                  </a:lnTo>
                  <a:lnTo>
                    <a:pt x="12" y="26"/>
                  </a:lnTo>
                  <a:lnTo>
                    <a:pt x="12" y="32"/>
                  </a:lnTo>
                  <a:lnTo>
                    <a:pt x="16" y="36"/>
                  </a:lnTo>
                  <a:lnTo>
                    <a:pt x="22" y="40"/>
                  </a:lnTo>
                  <a:lnTo>
                    <a:pt x="30" y="44"/>
                  </a:lnTo>
                  <a:lnTo>
                    <a:pt x="36" y="44"/>
                  </a:lnTo>
                  <a:lnTo>
                    <a:pt x="40" y="44"/>
                  </a:lnTo>
                  <a:lnTo>
                    <a:pt x="42" y="42"/>
                  </a:lnTo>
                  <a:lnTo>
                    <a:pt x="48" y="38"/>
                  </a:lnTo>
                  <a:lnTo>
                    <a:pt x="50" y="36"/>
                  </a:lnTo>
                  <a:lnTo>
                    <a:pt x="52" y="34"/>
                  </a:lnTo>
                  <a:lnTo>
                    <a:pt x="56" y="36"/>
                  </a:lnTo>
                  <a:lnTo>
                    <a:pt x="58" y="40"/>
                  </a:lnTo>
                  <a:lnTo>
                    <a:pt x="56" y="44"/>
                  </a:lnTo>
                  <a:lnTo>
                    <a:pt x="52" y="50"/>
                  </a:lnTo>
                  <a:lnTo>
                    <a:pt x="44" y="56"/>
                  </a:lnTo>
                  <a:lnTo>
                    <a:pt x="32" y="56"/>
                  </a:lnTo>
                  <a:lnTo>
                    <a:pt x="22" y="52"/>
                  </a:lnTo>
                  <a:lnTo>
                    <a:pt x="14" y="48"/>
                  </a:lnTo>
                  <a:lnTo>
                    <a:pt x="6" y="42"/>
                  </a:lnTo>
                  <a:lnTo>
                    <a:pt x="0" y="34"/>
                  </a:lnTo>
                  <a:lnTo>
                    <a:pt x="0" y="28"/>
                  </a:lnTo>
                  <a:lnTo>
                    <a:pt x="0" y="24"/>
                  </a:lnTo>
                  <a:lnTo>
                    <a:pt x="4" y="16"/>
                  </a:lnTo>
                  <a:lnTo>
                    <a:pt x="10" y="8"/>
                  </a:lnTo>
                  <a:lnTo>
                    <a:pt x="16" y="4"/>
                  </a:lnTo>
                  <a:lnTo>
                    <a:pt x="24" y="0"/>
                  </a:lnTo>
                  <a:lnTo>
                    <a:pt x="32" y="0"/>
                  </a:lnTo>
                  <a:lnTo>
                    <a:pt x="38" y="2"/>
                  </a:lnTo>
                  <a:lnTo>
                    <a:pt x="44" y="6"/>
                  </a:lnTo>
                  <a:lnTo>
                    <a:pt x="50" y="10"/>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3" name="Freeform 18"/>
            <p:cNvSpPr>
              <a:spLocks/>
            </p:cNvSpPr>
            <p:nvPr/>
          </p:nvSpPr>
          <p:spPr bwMode="auto">
            <a:xfrm>
              <a:off x="3189" y="620"/>
              <a:ext cx="34" cy="34"/>
            </a:xfrm>
            <a:custGeom>
              <a:avLst/>
              <a:gdLst>
                <a:gd name="T0" fmla="*/ 30 w 34"/>
                <a:gd name="T1" fmla="*/ 2 h 34"/>
                <a:gd name="T2" fmla="*/ 30 w 34"/>
                <a:gd name="T3" fmla="*/ 2 h 34"/>
                <a:gd name="T4" fmla="*/ 34 w 34"/>
                <a:gd name="T5" fmla="*/ 10 h 34"/>
                <a:gd name="T6" fmla="*/ 34 w 34"/>
                <a:gd name="T7" fmla="*/ 14 h 34"/>
                <a:gd name="T8" fmla="*/ 34 w 34"/>
                <a:gd name="T9" fmla="*/ 20 h 34"/>
                <a:gd name="T10" fmla="*/ 34 w 34"/>
                <a:gd name="T11" fmla="*/ 20 h 34"/>
                <a:gd name="T12" fmla="*/ 34 w 34"/>
                <a:gd name="T13" fmla="*/ 24 h 34"/>
                <a:gd name="T14" fmla="*/ 32 w 34"/>
                <a:gd name="T15" fmla="*/ 26 h 34"/>
                <a:gd name="T16" fmla="*/ 26 w 34"/>
                <a:gd name="T17" fmla="*/ 30 h 34"/>
                <a:gd name="T18" fmla="*/ 14 w 34"/>
                <a:gd name="T19" fmla="*/ 34 h 34"/>
                <a:gd name="T20" fmla="*/ 14 w 34"/>
                <a:gd name="T21" fmla="*/ 34 h 34"/>
                <a:gd name="T22" fmla="*/ 8 w 34"/>
                <a:gd name="T23" fmla="*/ 34 h 34"/>
                <a:gd name="T24" fmla="*/ 4 w 34"/>
                <a:gd name="T25" fmla="*/ 30 h 34"/>
                <a:gd name="T26" fmla="*/ 2 w 34"/>
                <a:gd name="T27" fmla="*/ 26 h 34"/>
                <a:gd name="T28" fmla="*/ 0 w 34"/>
                <a:gd name="T29" fmla="*/ 20 h 34"/>
                <a:gd name="T30" fmla="*/ 0 w 34"/>
                <a:gd name="T31" fmla="*/ 20 h 34"/>
                <a:gd name="T32" fmla="*/ 2 w 34"/>
                <a:gd name="T33" fmla="*/ 14 h 34"/>
                <a:gd name="T34" fmla="*/ 4 w 34"/>
                <a:gd name="T35" fmla="*/ 10 h 34"/>
                <a:gd name="T36" fmla="*/ 8 w 34"/>
                <a:gd name="T37" fmla="*/ 4 h 34"/>
                <a:gd name="T38" fmla="*/ 14 w 34"/>
                <a:gd name="T39" fmla="*/ 0 h 34"/>
                <a:gd name="T40" fmla="*/ 14 w 34"/>
                <a:gd name="T41" fmla="*/ 0 h 34"/>
                <a:gd name="T42" fmla="*/ 18 w 34"/>
                <a:gd name="T43" fmla="*/ 0 h 34"/>
                <a:gd name="T44" fmla="*/ 22 w 34"/>
                <a:gd name="T45" fmla="*/ 0 h 34"/>
                <a:gd name="T46" fmla="*/ 30 w 34"/>
                <a:gd name="T47" fmla="*/ 2 h 34"/>
                <a:gd name="T48" fmla="*/ 30 w 34"/>
                <a:gd name="T49" fmla="*/ 2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4">
                  <a:moveTo>
                    <a:pt x="30" y="2"/>
                  </a:moveTo>
                  <a:lnTo>
                    <a:pt x="30" y="2"/>
                  </a:lnTo>
                  <a:lnTo>
                    <a:pt x="34" y="10"/>
                  </a:lnTo>
                  <a:lnTo>
                    <a:pt x="34" y="14"/>
                  </a:lnTo>
                  <a:lnTo>
                    <a:pt x="34" y="20"/>
                  </a:lnTo>
                  <a:lnTo>
                    <a:pt x="34" y="24"/>
                  </a:lnTo>
                  <a:lnTo>
                    <a:pt x="32" y="26"/>
                  </a:lnTo>
                  <a:lnTo>
                    <a:pt x="26" y="30"/>
                  </a:lnTo>
                  <a:lnTo>
                    <a:pt x="14" y="34"/>
                  </a:lnTo>
                  <a:lnTo>
                    <a:pt x="8" y="34"/>
                  </a:lnTo>
                  <a:lnTo>
                    <a:pt x="4" y="30"/>
                  </a:lnTo>
                  <a:lnTo>
                    <a:pt x="2" y="26"/>
                  </a:lnTo>
                  <a:lnTo>
                    <a:pt x="0" y="20"/>
                  </a:lnTo>
                  <a:lnTo>
                    <a:pt x="2" y="14"/>
                  </a:lnTo>
                  <a:lnTo>
                    <a:pt x="4" y="10"/>
                  </a:lnTo>
                  <a:lnTo>
                    <a:pt x="8" y="4"/>
                  </a:lnTo>
                  <a:lnTo>
                    <a:pt x="14" y="0"/>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4" name="Freeform 19"/>
            <p:cNvSpPr>
              <a:spLocks/>
            </p:cNvSpPr>
            <p:nvPr/>
          </p:nvSpPr>
          <p:spPr bwMode="auto">
            <a:xfrm>
              <a:off x="3199" y="630"/>
              <a:ext cx="12" cy="12"/>
            </a:xfrm>
            <a:custGeom>
              <a:avLst/>
              <a:gdLst>
                <a:gd name="T0" fmla="*/ 10 w 12"/>
                <a:gd name="T1" fmla="*/ 8 h 12"/>
                <a:gd name="T2" fmla="*/ 10 w 12"/>
                <a:gd name="T3" fmla="*/ 8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2 h 12"/>
                <a:gd name="T20" fmla="*/ 4 w 12"/>
                <a:gd name="T21" fmla="*/ 0 h 12"/>
                <a:gd name="T22" fmla="*/ 4 w 12"/>
                <a:gd name="T23" fmla="*/ 0 h 12"/>
                <a:gd name="T24" fmla="*/ 8 w 12"/>
                <a:gd name="T25" fmla="*/ 0 h 12"/>
                <a:gd name="T26" fmla="*/ 10 w 12"/>
                <a:gd name="T27" fmla="*/ 2 h 12"/>
                <a:gd name="T28" fmla="*/ 12 w 12"/>
                <a:gd name="T29" fmla="*/ 6 h 12"/>
                <a:gd name="T30" fmla="*/ 10 w 12"/>
                <a:gd name="T31" fmla="*/ 8 h 12"/>
                <a:gd name="T32" fmla="*/ 10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0" y="8"/>
                  </a:moveTo>
                  <a:lnTo>
                    <a:pt x="10" y="8"/>
                  </a:lnTo>
                  <a:lnTo>
                    <a:pt x="10" y="10"/>
                  </a:lnTo>
                  <a:lnTo>
                    <a:pt x="6" y="12"/>
                  </a:lnTo>
                  <a:lnTo>
                    <a:pt x="4" y="12"/>
                  </a:lnTo>
                  <a:lnTo>
                    <a:pt x="2" y="10"/>
                  </a:lnTo>
                  <a:lnTo>
                    <a:pt x="0" y="6"/>
                  </a:lnTo>
                  <a:lnTo>
                    <a:pt x="0" y="2"/>
                  </a:lnTo>
                  <a:lnTo>
                    <a:pt x="4" y="0"/>
                  </a:lnTo>
                  <a:lnTo>
                    <a:pt x="8" y="0"/>
                  </a:lnTo>
                  <a:lnTo>
                    <a:pt x="10" y="2"/>
                  </a:lnTo>
                  <a:lnTo>
                    <a:pt x="12" y="6"/>
                  </a:lnTo>
                  <a:lnTo>
                    <a:pt x="10"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5" name="Freeform 20"/>
            <p:cNvSpPr>
              <a:spLocks/>
            </p:cNvSpPr>
            <p:nvPr/>
          </p:nvSpPr>
          <p:spPr bwMode="auto">
            <a:xfrm>
              <a:off x="3113" y="638"/>
              <a:ext cx="34" cy="36"/>
            </a:xfrm>
            <a:custGeom>
              <a:avLst/>
              <a:gdLst>
                <a:gd name="T0" fmla="*/ 28 w 34"/>
                <a:gd name="T1" fmla="*/ 2 h 36"/>
                <a:gd name="T2" fmla="*/ 28 w 34"/>
                <a:gd name="T3" fmla="*/ 2 h 36"/>
                <a:gd name="T4" fmla="*/ 32 w 34"/>
                <a:gd name="T5" fmla="*/ 10 h 36"/>
                <a:gd name="T6" fmla="*/ 34 w 34"/>
                <a:gd name="T7" fmla="*/ 16 h 36"/>
                <a:gd name="T8" fmla="*/ 34 w 34"/>
                <a:gd name="T9" fmla="*/ 20 h 36"/>
                <a:gd name="T10" fmla="*/ 34 w 34"/>
                <a:gd name="T11" fmla="*/ 20 h 36"/>
                <a:gd name="T12" fmla="*/ 32 w 34"/>
                <a:gd name="T13" fmla="*/ 24 h 36"/>
                <a:gd name="T14" fmla="*/ 32 w 34"/>
                <a:gd name="T15" fmla="*/ 28 h 36"/>
                <a:gd name="T16" fmla="*/ 26 w 34"/>
                <a:gd name="T17" fmla="*/ 32 h 36"/>
                <a:gd name="T18" fmla="*/ 12 w 34"/>
                <a:gd name="T19" fmla="*/ 36 h 36"/>
                <a:gd name="T20" fmla="*/ 12 w 34"/>
                <a:gd name="T21" fmla="*/ 36 h 36"/>
                <a:gd name="T22" fmla="*/ 8 w 34"/>
                <a:gd name="T23" fmla="*/ 34 h 36"/>
                <a:gd name="T24" fmla="*/ 4 w 34"/>
                <a:gd name="T25" fmla="*/ 32 h 36"/>
                <a:gd name="T26" fmla="*/ 0 w 34"/>
                <a:gd name="T27" fmla="*/ 28 h 36"/>
                <a:gd name="T28" fmla="*/ 0 w 34"/>
                <a:gd name="T29" fmla="*/ 22 h 36"/>
                <a:gd name="T30" fmla="*/ 0 w 34"/>
                <a:gd name="T31" fmla="*/ 22 h 36"/>
                <a:gd name="T32" fmla="*/ 0 w 34"/>
                <a:gd name="T33" fmla="*/ 16 h 36"/>
                <a:gd name="T34" fmla="*/ 2 w 34"/>
                <a:gd name="T35" fmla="*/ 10 h 36"/>
                <a:gd name="T36" fmla="*/ 6 w 34"/>
                <a:gd name="T37" fmla="*/ 6 h 36"/>
                <a:gd name="T38" fmla="*/ 12 w 34"/>
                <a:gd name="T39" fmla="*/ 2 h 36"/>
                <a:gd name="T40" fmla="*/ 12 w 34"/>
                <a:gd name="T41" fmla="*/ 2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6"/>
                  </a:lnTo>
                  <a:lnTo>
                    <a:pt x="34" y="20"/>
                  </a:lnTo>
                  <a:lnTo>
                    <a:pt x="32" y="24"/>
                  </a:lnTo>
                  <a:lnTo>
                    <a:pt x="32" y="28"/>
                  </a:lnTo>
                  <a:lnTo>
                    <a:pt x="26" y="32"/>
                  </a:lnTo>
                  <a:lnTo>
                    <a:pt x="12" y="36"/>
                  </a:lnTo>
                  <a:lnTo>
                    <a:pt x="8" y="34"/>
                  </a:lnTo>
                  <a:lnTo>
                    <a:pt x="4" y="32"/>
                  </a:lnTo>
                  <a:lnTo>
                    <a:pt x="0" y="28"/>
                  </a:lnTo>
                  <a:lnTo>
                    <a:pt x="0" y="22"/>
                  </a:lnTo>
                  <a:lnTo>
                    <a:pt x="0" y="16"/>
                  </a:lnTo>
                  <a:lnTo>
                    <a:pt x="2" y="10"/>
                  </a:lnTo>
                  <a:lnTo>
                    <a:pt x="6" y="6"/>
                  </a:lnTo>
                  <a:lnTo>
                    <a:pt x="12" y="2"/>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6" name="Freeform 21"/>
            <p:cNvSpPr>
              <a:spLocks/>
            </p:cNvSpPr>
            <p:nvPr/>
          </p:nvSpPr>
          <p:spPr bwMode="auto">
            <a:xfrm>
              <a:off x="3121" y="648"/>
              <a:ext cx="12" cy="14"/>
            </a:xfrm>
            <a:custGeom>
              <a:avLst/>
              <a:gdLst>
                <a:gd name="T0" fmla="*/ 12 w 12"/>
                <a:gd name="T1" fmla="*/ 10 h 14"/>
                <a:gd name="T2" fmla="*/ 12 w 12"/>
                <a:gd name="T3" fmla="*/ 10 h 14"/>
                <a:gd name="T4" fmla="*/ 10 w 12"/>
                <a:gd name="T5" fmla="*/ 12 h 14"/>
                <a:gd name="T6" fmla="*/ 8 w 12"/>
                <a:gd name="T7" fmla="*/ 14 h 14"/>
                <a:gd name="T8" fmla="*/ 8 w 12"/>
                <a:gd name="T9" fmla="*/ 14 h 14"/>
                <a:gd name="T10" fmla="*/ 4 w 12"/>
                <a:gd name="T11" fmla="*/ 14 h 14"/>
                <a:gd name="T12" fmla="*/ 4 w 12"/>
                <a:gd name="T13" fmla="*/ 12 h 14"/>
                <a:gd name="T14" fmla="*/ 0 w 12"/>
                <a:gd name="T15" fmla="*/ 8 h 14"/>
                <a:gd name="T16" fmla="*/ 0 w 12"/>
                <a:gd name="T17" fmla="*/ 8 h 14"/>
                <a:gd name="T18" fmla="*/ 2 w 12"/>
                <a:gd name="T19" fmla="*/ 4 h 14"/>
                <a:gd name="T20" fmla="*/ 4 w 12"/>
                <a:gd name="T21" fmla="*/ 0 h 14"/>
                <a:gd name="T22" fmla="*/ 4 w 12"/>
                <a:gd name="T23" fmla="*/ 0 h 14"/>
                <a:gd name="T24" fmla="*/ 8 w 12"/>
                <a:gd name="T25" fmla="*/ 2 h 14"/>
                <a:gd name="T26" fmla="*/ 10 w 12"/>
                <a:gd name="T27" fmla="*/ 4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8" y="14"/>
                  </a:lnTo>
                  <a:lnTo>
                    <a:pt x="4" y="14"/>
                  </a:lnTo>
                  <a:lnTo>
                    <a:pt x="4" y="12"/>
                  </a:lnTo>
                  <a:lnTo>
                    <a:pt x="0" y="8"/>
                  </a:lnTo>
                  <a:lnTo>
                    <a:pt x="2" y="4"/>
                  </a:lnTo>
                  <a:lnTo>
                    <a:pt x="4" y="0"/>
                  </a:lnTo>
                  <a:lnTo>
                    <a:pt x="8" y="2"/>
                  </a:lnTo>
                  <a:lnTo>
                    <a:pt x="10" y="4"/>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7" name="Freeform 22"/>
            <p:cNvSpPr>
              <a:spLocks/>
            </p:cNvSpPr>
            <p:nvPr/>
          </p:nvSpPr>
          <p:spPr bwMode="auto">
            <a:xfrm>
              <a:off x="3101" y="668"/>
              <a:ext cx="140" cy="78"/>
            </a:xfrm>
            <a:custGeom>
              <a:avLst/>
              <a:gdLst>
                <a:gd name="T0" fmla="*/ 138 w 140"/>
                <a:gd name="T1" fmla="*/ 0 h 78"/>
                <a:gd name="T2" fmla="*/ 138 w 140"/>
                <a:gd name="T3" fmla="*/ 0 h 78"/>
                <a:gd name="T4" fmla="*/ 140 w 140"/>
                <a:gd name="T5" fmla="*/ 8 h 78"/>
                <a:gd name="T6" fmla="*/ 140 w 140"/>
                <a:gd name="T7" fmla="*/ 16 h 78"/>
                <a:gd name="T8" fmla="*/ 140 w 140"/>
                <a:gd name="T9" fmla="*/ 24 h 78"/>
                <a:gd name="T10" fmla="*/ 138 w 140"/>
                <a:gd name="T11" fmla="*/ 32 h 78"/>
                <a:gd name="T12" fmla="*/ 132 w 140"/>
                <a:gd name="T13" fmla="*/ 48 h 78"/>
                <a:gd name="T14" fmla="*/ 122 w 140"/>
                <a:gd name="T15" fmla="*/ 60 h 78"/>
                <a:gd name="T16" fmla="*/ 122 w 140"/>
                <a:gd name="T17" fmla="*/ 60 h 78"/>
                <a:gd name="T18" fmla="*/ 108 w 140"/>
                <a:gd name="T19" fmla="*/ 68 h 78"/>
                <a:gd name="T20" fmla="*/ 92 w 140"/>
                <a:gd name="T21" fmla="*/ 74 h 78"/>
                <a:gd name="T22" fmla="*/ 76 w 140"/>
                <a:gd name="T23" fmla="*/ 76 h 78"/>
                <a:gd name="T24" fmla="*/ 60 w 140"/>
                <a:gd name="T25" fmla="*/ 78 h 78"/>
                <a:gd name="T26" fmla="*/ 60 w 140"/>
                <a:gd name="T27" fmla="*/ 78 h 78"/>
                <a:gd name="T28" fmla="*/ 46 w 140"/>
                <a:gd name="T29" fmla="*/ 78 h 78"/>
                <a:gd name="T30" fmla="*/ 32 w 140"/>
                <a:gd name="T31" fmla="*/ 74 h 78"/>
                <a:gd name="T32" fmla="*/ 26 w 140"/>
                <a:gd name="T33" fmla="*/ 72 h 78"/>
                <a:gd name="T34" fmla="*/ 20 w 140"/>
                <a:gd name="T35" fmla="*/ 68 h 78"/>
                <a:gd name="T36" fmla="*/ 14 w 140"/>
                <a:gd name="T37" fmla="*/ 64 h 78"/>
                <a:gd name="T38" fmla="*/ 10 w 140"/>
                <a:gd name="T39" fmla="*/ 58 h 78"/>
                <a:gd name="T40" fmla="*/ 10 w 140"/>
                <a:gd name="T41" fmla="*/ 58 h 78"/>
                <a:gd name="T42" fmla="*/ 4 w 140"/>
                <a:gd name="T43" fmla="*/ 46 h 78"/>
                <a:gd name="T44" fmla="*/ 0 w 140"/>
                <a:gd name="T45" fmla="*/ 34 h 78"/>
                <a:gd name="T46" fmla="*/ 0 w 140"/>
                <a:gd name="T47" fmla="*/ 34 h 78"/>
                <a:gd name="T48" fmla="*/ 22 w 140"/>
                <a:gd name="T49" fmla="*/ 26 h 78"/>
                <a:gd name="T50" fmla="*/ 34 w 140"/>
                <a:gd name="T51" fmla="*/ 24 h 78"/>
                <a:gd name="T52" fmla="*/ 46 w 140"/>
                <a:gd name="T53" fmla="*/ 22 h 78"/>
                <a:gd name="T54" fmla="*/ 46 w 140"/>
                <a:gd name="T55" fmla="*/ 22 h 78"/>
                <a:gd name="T56" fmla="*/ 68 w 140"/>
                <a:gd name="T57" fmla="*/ 16 h 78"/>
                <a:gd name="T58" fmla="*/ 92 w 140"/>
                <a:gd name="T59" fmla="*/ 10 h 78"/>
                <a:gd name="T60" fmla="*/ 138 w 140"/>
                <a:gd name="T61" fmla="*/ 0 h 78"/>
                <a:gd name="T62" fmla="*/ 138 w 140"/>
                <a:gd name="T63" fmla="*/ 0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78">
                  <a:moveTo>
                    <a:pt x="138" y="0"/>
                  </a:moveTo>
                  <a:lnTo>
                    <a:pt x="138" y="0"/>
                  </a:lnTo>
                  <a:lnTo>
                    <a:pt x="140" y="8"/>
                  </a:lnTo>
                  <a:lnTo>
                    <a:pt x="140" y="16"/>
                  </a:lnTo>
                  <a:lnTo>
                    <a:pt x="140" y="24"/>
                  </a:lnTo>
                  <a:lnTo>
                    <a:pt x="138" y="32"/>
                  </a:lnTo>
                  <a:lnTo>
                    <a:pt x="132" y="48"/>
                  </a:lnTo>
                  <a:lnTo>
                    <a:pt x="122" y="60"/>
                  </a:lnTo>
                  <a:lnTo>
                    <a:pt x="108" y="68"/>
                  </a:lnTo>
                  <a:lnTo>
                    <a:pt x="92" y="74"/>
                  </a:lnTo>
                  <a:lnTo>
                    <a:pt x="76" y="76"/>
                  </a:lnTo>
                  <a:lnTo>
                    <a:pt x="60" y="78"/>
                  </a:lnTo>
                  <a:lnTo>
                    <a:pt x="46" y="78"/>
                  </a:lnTo>
                  <a:lnTo>
                    <a:pt x="32" y="74"/>
                  </a:lnTo>
                  <a:lnTo>
                    <a:pt x="26" y="72"/>
                  </a:lnTo>
                  <a:lnTo>
                    <a:pt x="20" y="68"/>
                  </a:lnTo>
                  <a:lnTo>
                    <a:pt x="14" y="64"/>
                  </a:lnTo>
                  <a:lnTo>
                    <a:pt x="10" y="58"/>
                  </a:lnTo>
                  <a:lnTo>
                    <a:pt x="4" y="46"/>
                  </a:lnTo>
                  <a:lnTo>
                    <a:pt x="0" y="34"/>
                  </a:lnTo>
                  <a:lnTo>
                    <a:pt x="22" y="26"/>
                  </a:lnTo>
                  <a:lnTo>
                    <a:pt x="34" y="24"/>
                  </a:lnTo>
                  <a:lnTo>
                    <a:pt x="46" y="22"/>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8" name="Freeform 23"/>
            <p:cNvSpPr>
              <a:spLocks/>
            </p:cNvSpPr>
            <p:nvPr/>
          </p:nvSpPr>
          <p:spPr bwMode="auto">
            <a:xfrm>
              <a:off x="3015" y="698"/>
              <a:ext cx="64" cy="70"/>
            </a:xfrm>
            <a:custGeom>
              <a:avLst/>
              <a:gdLst>
                <a:gd name="T0" fmla="*/ 34 w 64"/>
                <a:gd name="T1" fmla="*/ 2 h 70"/>
                <a:gd name="T2" fmla="*/ 36 w 64"/>
                <a:gd name="T3" fmla="*/ 10 h 70"/>
                <a:gd name="T4" fmla="*/ 34 w 64"/>
                <a:gd name="T5" fmla="*/ 12 h 70"/>
                <a:gd name="T6" fmla="*/ 26 w 64"/>
                <a:gd name="T7" fmla="*/ 14 h 70"/>
                <a:gd name="T8" fmla="*/ 18 w 64"/>
                <a:gd name="T9" fmla="*/ 20 h 70"/>
                <a:gd name="T10" fmla="*/ 12 w 64"/>
                <a:gd name="T11" fmla="*/ 36 h 70"/>
                <a:gd name="T12" fmla="*/ 10 w 64"/>
                <a:gd name="T13" fmla="*/ 44 h 70"/>
                <a:gd name="T14" fmla="*/ 20 w 64"/>
                <a:gd name="T15" fmla="*/ 54 h 70"/>
                <a:gd name="T16" fmla="*/ 32 w 64"/>
                <a:gd name="T17" fmla="*/ 58 h 70"/>
                <a:gd name="T18" fmla="*/ 38 w 64"/>
                <a:gd name="T19" fmla="*/ 58 h 70"/>
                <a:gd name="T20" fmla="*/ 50 w 64"/>
                <a:gd name="T21" fmla="*/ 52 h 70"/>
                <a:gd name="T22" fmla="*/ 52 w 64"/>
                <a:gd name="T23" fmla="*/ 46 h 70"/>
                <a:gd name="T24" fmla="*/ 50 w 64"/>
                <a:gd name="T25" fmla="*/ 40 h 70"/>
                <a:gd name="T26" fmla="*/ 46 w 64"/>
                <a:gd name="T27" fmla="*/ 36 h 70"/>
                <a:gd name="T28" fmla="*/ 36 w 64"/>
                <a:gd name="T29" fmla="*/ 42 h 70"/>
                <a:gd name="T30" fmla="*/ 38 w 64"/>
                <a:gd name="T31" fmla="*/ 46 h 70"/>
                <a:gd name="T32" fmla="*/ 38 w 64"/>
                <a:gd name="T33" fmla="*/ 50 h 70"/>
                <a:gd name="T34" fmla="*/ 30 w 64"/>
                <a:gd name="T35" fmla="*/ 52 h 70"/>
                <a:gd name="T36" fmla="*/ 26 w 64"/>
                <a:gd name="T37" fmla="*/ 48 h 70"/>
                <a:gd name="T38" fmla="*/ 24 w 64"/>
                <a:gd name="T39" fmla="*/ 46 h 70"/>
                <a:gd name="T40" fmla="*/ 26 w 64"/>
                <a:gd name="T41" fmla="*/ 36 h 70"/>
                <a:gd name="T42" fmla="*/ 34 w 64"/>
                <a:gd name="T43" fmla="*/ 30 h 70"/>
                <a:gd name="T44" fmla="*/ 44 w 64"/>
                <a:gd name="T45" fmla="*/ 24 h 70"/>
                <a:gd name="T46" fmla="*/ 48 w 64"/>
                <a:gd name="T47" fmla="*/ 26 h 70"/>
                <a:gd name="T48" fmla="*/ 58 w 64"/>
                <a:gd name="T49" fmla="*/ 34 h 70"/>
                <a:gd name="T50" fmla="*/ 64 w 64"/>
                <a:gd name="T51" fmla="*/ 44 h 70"/>
                <a:gd name="T52" fmla="*/ 64 w 64"/>
                <a:gd name="T53" fmla="*/ 50 h 70"/>
                <a:gd name="T54" fmla="*/ 58 w 64"/>
                <a:gd name="T55" fmla="*/ 60 h 70"/>
                <a:gd name="T56" fmla="*/ 54 w 64"/>
                <a:gd name="T57" fmla="*/ 64 h 70"/>
                <a:gd name="T58" fmla="*/ 34 w 64"/>
                <a:gd name="T59" fmla="*/ 70 h 70"/>
                <a:gd name="T60" fmla="*/ 28 w 64"/>
                <a:gd name="T61" fmla="*/ 70 h 70"/>
                <a:gd name="T62" fmla="*/ 12 w 64"/>
                <a:gd name="T63" fmla="*/ 62 h 70"/>
                <a:gd name="T64" fmla="*/ 0 w 64"/>
                <a:gd name="T65" fmla="*/ 48 h 70"/>
                <a:gd name="T66" fmla="*/ 0 w 64"/>
                <a:gd name="T67" fmla="*/ 36 h 70"/>
                <a:gd name="T68" fmla="*/ 10 w 64"/>
                <a:gd name="T69" fmla="*/ 12 h 70"/>
                <a:gd name="T70" fmla="*/ 20 w 64"/>
                <a:gd name="T71" fmla="*/ 4 h 70"/>
                <a:gd name="T72" fmla="*/ 28 w 64"/>
                <a:gd name="T73" fmla="*/ 2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6"/>
                  </a:lnTo>
                  <a:lnTo>
                    <a:pt x="36" y="10"/>
                  </a:lnTo>
                  <a:lnTo>
                    <a:pt x="34" y="12"/>
                  </a:lnTo>
                  <a:lnTo>
                    <a:pt x="32" y="12"/>
                  </a:lnTo>
                  <a:lnTo>
                    <a:pt x="26" y="14"/>
                  </a:lnTo>
                  <a:lnTo>
                    <a:pt x="18" y="20"/>
                  </a:lnTo>
                  <a:lnTo>
                    <a:pt x="14" y="26"/>
                  </a:lnTo>
                  <a:lnTo>
                    <a:pt x="12" y="36"/>
                  </a:lnTo>
                  <a:lnTo>
                    <a:pt x="10" y="44"/>
                  </a:lnTo>
                  <a:lnTo>
                    <a:pt x="14" y="50"/>
                  </a:lnTo>
                  <a:lnTo>
                    <a:pt x="20" y="54"/>
                  </a:lnTo>
                  <a:lnTo>
                    <a:pt x="26" y="58"/>
                  </a:lnTo>
                  <a:lnTo>
                    <a:pt x="32" y="58"/>
                  </a:lnTo>
                  <a:lnTo>
                    <a:pt x="38" y="58"/>
                  </a:lnTo>
                  <a:lnTo>
                    <a:pt x="44" y="56"/>
                  </a:lnTo>
                  <a:lnTo>
                    <a:pt x="50" y="52"/>
                  </a:lnTo>
                  <a:lnTo>
                    <a:pt x="52" y="46"/>
                  </a:lnTo>
                  <a:lnTo>
                    <a:pt x="52" y="44"/>
                  </a:lnTo>
                  <a:lnTo>
                    <a:pt x="50" y="40"/>
                  </a:lnTo>
                  <a:lnTo>
                    <a:pt x="46" y="36"/>
                  </a:lnTo>
                  <a:lnTo>
                    <a:pt x="40" y="38"/>
                  </a:lnTo>
                  <a:lnTo>
                    <a:pt x="36" y="42"/>
                  </a:lnTo>
                  <a:lnTo>
                    <a:pt x="38" y="46"/>
                  </a:lnTo>
                  <a:lnTo>
                    <a:pt x="38" y="50"/>
                  </a:lnTo>
                  <a:lnTo>
                    <a:pt x="34" y="52"/>
                  </a:lnTo>
                  <a:lnTo>
                    <a:pt x="30" y="52"/>
                  </a:lnTo>
                  <a:lnTo>
                    <a:pt x="26" y="48"/>
                  </a:lnTo>
                  <a:lnTo>
                    <a:pt x="24" y="46"/>
                  </a:lnTo>
                  <a:lnTo>
                    <a:pt x="24" y="40"/>
                  </a:lnTo>
                  <a:lnTo>
                    <a:pt x="26" y="36"/>
                  </a:lnTo>
                  <a:lnTo>
                    <a:pt x="34" y="30"/>
                  </a:lnTo>
                  <a:lnTo>
                    <a:pt x="40" y="26"/>
                  </a:lnTo>
                  <a:lnTo>
                    <a:pt x="44" y="24"/>
                  </a:lnTo>
                  <a:lnTo>
                    <a:pt x="48" y="26"/>
                  </a:lnTo>
                  <a:lnTo>
                    <a:pt x="54" y="28"/>
                  </a:lnTo>
                  <a:lnTo>
                    <a:pt x="58" y="34"/>
                  </a:lnTo>
                  <a:lnTo>
                    <a:pt x="62" y="38"/>
                  </a:lnTo>
                  <a:lnTo>
                    <a:pt x="64" y="44"/>
                  </a:lnTo>
                  <a:lnTo>
                    <a:pt x="64" y="50"/>
                  </a:lnTo>
                  <a:lnTo>
                    <a:pt x="62" y="56"/>
                  </a:lnTo>
                  <a:lnTo>
                    <a:pt x="58" y="60"/>
                  </a:lnTo>
                  <a:lnTo>
                    <a:pt x="54" y="64"/>
                  </a:lnTo>
                  <a:lnTo>
                    <a:pt x="42" y="70"/>
                  </a:lnTo>
                  <a:lnTo>
                    <a:pt x="34" y="70"/>
                  </a:lnTo>
                  <a:lnTo>
                    <a:pt x="28" y="70"/>
                  </a:lnTo>
                  <a:lnTo>
                    <a:pt x="18" y="66"/>
                  </a:lnTo>
                  <a:lnTo>
                    <a:pt x="12" y="62"/>
                  </a:lnTo>
                  <a:lnTo>
                    <a:pt x="4" y="56"/>
                  </a:lnTo>
                  <a:lnTo>
                    <a:pt x="0" y="48"/>
                  </a:lnTo>
                  <a:lnTo>
                    <a:pt x="0" y="36"/>
                  </a:lnTo>
                  <a:lnTo>
                    <a:pt x="4" y="22"/>
                  </a:lnTo>
                  <a:lnTo>
                    <a:pt x="10" y="12"/>
                  </a:lnTo>
                  <a:lnTo>
                    <a:pt x="14" y="8"/>
                  </a:lnTo>
                  <a:lnTo>
                    <a:pt x="20" y="4"/>
                  </a:lnTo>
                  <a:lnTo>
                    <a:pt x="28" y="2"/>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29" name="Freeform 24"/>
            <p:cNvSpPr>
              <a:spLocks/>
            </p:cNvSpPr>
            <p:nvPr/>
          </p:nvSpPr>
          <p:spPr bwMode="auto">
            <a:xfrm>
              <a:off x="3183" y="756"/>
              <a:ext cx="20" cy="22"/>
            </a:xfrm>
            <a:custGeom>
              <a:avLst/>
              <a:gdLst>
                <a:gd name="T0" fmla="*/ 20 w 20"/>
                <a:gd name="T1" fmla="*/ 18 h 22"/>
                <a:gd name="T2" fmla="*/ 20 w 20"/>
                <a:gd name="T3" fmla="*/ 18 h 22"/>
                <a:gd name="T4" fmla="*/ 18 w 20"/>
                <a:gd name="T5" fmla="*/ 20 h 22"/>
                <a:gd name="T6" fmla="*/ 14 w 20"/>
                <a:gd name="T7" fmla="*/ 22 h 22"/>
                <a:gd name="T8" fmla="*/ 10 w 20"/>
                <a:gd name="T9" fmla="*/ 22 h 22"/>
                <a:gd name="T10" fmla="*/ 8 w 20"/>
                <a:gd name="T11" fmla="*/ 20 h 22"/>
                <a:gd name="T12" fmla="*/ 8 w 20"/>
                <a:gd name="T13" fmla="*/ 20 h 22"/>
                <a:gd name="T14" fmla="*/ 4 w 20"/>
                <a:gd name="T15" fmla="*/ 18 h 22"/>
                <a:gd name="T16" fmla="*/ 2 w 20"/>
                <a:gd name="T17" fmla="*/ 16 h 22"/>
                <a:gd name="T18" fmla="*/ 0 w 20"/>
                <a:gd name="T19" fmla="*/ 8 h 22"/>
                <a:gd name="T20" fmla="*/ 0 w 20"/>
                <a:gd name="T21" fmla="*/ 8 h 22"/>
                <a:gd name="T22" fmla="*/ 0 w 20"/>
                <a:gd name="T23" fmla="*/ 4 h 22"/>
                <a:gd name="T24" fmla="*/ 0 w 20"/>
                <a:gd name="T25" fmla="*/ 2 h 22"/>
                <a:gd name="T26" fmla="*/ 2 w 20"/>
                <a:gd name="T27" fmla="*/ 0 h 22"/>
                <a:gd name="T28" fmla="*/ 2 w 20"/>
                <a:gd name="T29" fmla="*/ 0 h 22"/>
                <a:gd name="T30" fmla="*/ 8 w 20"/>
                <a:gd name="T31" fmla="*/ 4 h 22"/>
                <a:gd name="T32" fmla="*/ 14 w 20"/>
                <a:gd name="T33" fmla="*/ 8 h 22"/>
                <a:gd name="T34" fmla="*/ 18 w 20"/>
                <a:gd name="T35" fmla="*/ 10 h 22"/>
                <a:gd name="T36" fmla="*/ 20 w 20"/>
                <a:gd name="T37" fmla="*/ 14 h 22"/>
                <a:gd name="T38" fmla="*/ 20 w 20"/>
                <a:gd name="T39" fmla="*/ 18 h 22"/>
                <a:gd name="T40" fmla="*/ 20 w 20"/>
                <a:gd name="T41" fmla="*/ 18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2">
                  <a:moveTo>
                    <a:pt x="20" y="18"/>
                  </a:moveTo>
                  <a:lnTo>
                    <a:pt x="20" y="18"/>
                  </a:lnTo>
                  <a:lnTo>
                    <a:pt x="18" y="20"/>
                  </a:lnTo>
                  <a:lnTo>
                    <a:pt x="14" y="22"/>
                  </a:lnTo>
                  <a:lnTo>
                    <a:pt x="10" y="22"/>
                  </a:lnTo>
                  <a:lnTo>
                    <a:pt x="8" y="20"/>
                  </a:lnTo>
                  <a:lnTo>
                    <a:pt x="4" y="18"/>
                  </a:lnTo>
                  <a:lnTo>
                    <a:pt x="2" y="16"/>
                  </a:lnTo>
                  <a:lnTo>
                    <a:pt x="0" y="8"/>
                  </a:lnTo>
                  <a:lnTo>
                    <a:pt x="0" y="4"/>
                  </a:lnTo>
                  <a:lnTo>
                    <a:pt x="0" y="2"/>
                  </a:lnTo>
                  <a:lnTo>
                    <a:pt x="2" y="0"/>
                  </a:lnTo>
                  <a:lnTo>
                    <a:pt x="8" y="4"/>
                  </a:lnTo>
                  <a:lnTo>
                    <a:pt x="14" y="8"/>
                  </a:lnTo>
                  <a:lnTo>
                    <a:pt x="18" y="10"/>
                  </a:lnTo>
                  <a:lnTo>
                    <a:pt x="20" y="14"/>
                  </a:lnTo>
                  <a:lnTo>
                    <a:pt x="20" y="1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0" name="Freeform 25"/>
            <p:cNvSpPr>
              <a:spLocks/>
            </p:cNvSpPr>
            <p:nvPr/>
          </p:nvSpPr>
          <p:spPr bwMode="auto">
            <a:xfrm>
              <a:off x="3213" y="764"/>
              <a:ext cx="26" cy="14"/>
            </a:xfrm>
            <a:custGeom>
              <a:avLst/>
              <a:gdLst>
                <a:gd name="T0" fmla="*/ 26 w 26"/>
                <a:gd name="T1" fmla="*/ 8 h 14"/>
                <a:gd name="T2" fmla="*/ 26 w 26"/>
                <a:gd name="T3" fmla="*/ 8 h 14"/>
                <a:gd name="T4" fmla="*/ 26 w 26"/>
                <a:gd name="T5" fmla="*/ 10 h 14"/>
                <a:gd name="T6" fmla="*/ 26 w 26"/>
                <a:gd name="T7" fmla="*/ 12 h 14"/>
                <a:gd name="T8" fmla="*/ 26 w 26"/>
                <a:gd name="T9" fmla="*/ 12 h 14"/>
                <a:gd name="T10" fmla="*/ 20 w 26"/>
                <a:gd name="T11" fmla="*/ 14 h 14"/>
                <a:gd name="T12" fmla="*/ 16 w 26"/>
                <a:gd name="T13" fmla="*/ 14 h 14"/>
                <a:gd name="T14" fmla="*/ 16 w 26"/>
                <a:gd name="T15" fmla="*/ 14 h 14"/>
                <a:gd name="T16" fmla="*/ 12 w 26"/>
                <a:gd name="T17" fmla="*/ 10 h 14"/>
                <a:gd name="T18" fmla="*/ 6 w 26"/>
                <a:gd name="T19" fmla="*/ 8 h 14"/>
                <a:gd name="T20" fmla="*/ 2 w 26"/>
                <a:gd name="T21" fmla="*/ 4 h 14"/>
                <a:gd name="T22" fmla="*/ 0 w 26"/>
                <a:gd name="T23" fmla="*/ 2 h 14"/>
                <a:gd name="T24" fmla="*/ 0 w 26"/>
                <a:gd name="T25" fmla="*/ 0 h 14"/>
                <a:gd name="T26" fmla="*/ 0 w 26"/>
                <a:gd name="T27" fmla="*/ 0 h 14"/>
                <a:gd name="T28" fmla="*/ 16 w 26"/>
                <a:gd name="T29" fmla="*/ 0 h 14"/>
                <a:gd name="T30" fmla="*/ 22 w 26"/>
                <a:gd name="T31" fmla="*/ 2 h 14"/>
                <a:gd name="T32" fmla="*/ 24 w 26"/>
                <a:gd name="T33" fmla="*/ 4 h 14"/>
                <a:gd name="T34" fmla="*/ 26 w 26"/>
                <a:gd name="T35" fmla="*/ 8 h 14"/>
                <a:gd name="T36" fmla="*/ 26 w 26"/>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26" y="8"/>
                  </a:moveTo>
                  <a:lnTo>
                    <a:pt x="26" y="8"/>
                  </a:lnTo>
                  <a:lnTo>
                    <a:pt x="26" y="10"/>
                  </a:lnTo>
                  <a:lnTo>
                    <a:pt x="26" y="12"/>
                  </a:lnTo>
                  <a:lnTo>
                    <a:pt x="20" y="14"/>
                  </a:lnTo>
                  <a:lnTo>
                    <a:pt x="16" y="14"/>
                  </a:lnTo>
                  <a:lnTo>
                    <a:pt x="12" y="10"/>
                  </a:lnTo>
                  <a:lnTo>
                    <a:pt x="6" y="8"/>
                  </a:lnTo>
                  <a:lnTo>
                    <a:pt x="2" y="4"/>
                  </a:lnTo>
                  <a:lnTo>
                    <a:pt x="0" y="2"/>
                  </a:lnTo>
                  <a:lnTo>
                    <a:pt x="0" y="0"/>
                  </a:lnTo>
                  <a:lnTo>
                    <a:pt x="16" y="0"/>
                  </a:lnTo>
                  <a:lnTo>
                    <a:pt x="22" y="2"/>
                  </a:lnTo>
                  <a:lnTo>
                    <a:pt x="24" y="4"/>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1" name="Freeform 26"/>
            <p:cNvSpPr>
              <a:spLocks/>
            </p:cNvSpPr>
            <p:nvPr/>
          </p:nvSpPr>
          <p:spPr bwMode="auto">
            <a:xfrm>
              <a:off x="3167" y="782"/>
              <a:ext cx="18" cy="26"/>
            </a:xfrm>
            <a:custGeom>
              <a:avLst/>
              <a:gdLst>
                <a:gd name="T0" fmla="*/ 18 w 18"/>
                <a:gd name="T1" fmla="*/ 12 h 26"/>
                <a:gd name="T2" fmla="*/ 18 w 18"/>
                <a:gd name="T3" fmla="*/ 12 h 26"/>
                <a:gd name="T4" fmla="*/ 14 w 18"/>
                <a:gd name="T5" fmla="*/ 18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4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18"/>
                  </a:lnTo>
                  <a:lnTo>
                    <a:pt x="8" y="26"/>
                  </a:lnTo>
                  <a:lnTo>
                    <a:pt x="4" y="26"/>
                  </a:lnTo>
                  <a:lnTo>
                    <a:pt x="2" y="24"/>
                  </a:lnTo>
                  <a:lnTo>
                    <a:pt x="0" y="18"/>
                  </a:lnTo>
                  <a:lnTo>
                    <a:pt x="2" y="12"/>
                  </a:lnTo>
                  <a:lnTo>
                    <a:pt x="8" y="0"/>
                  </a:lnTo>
                  <a:lnTo>
                    <a:pt x="16" y="4"/>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2" name="Freeform 27"/>
            <p:cNvSpPr>
              <a:spLocks/>
            </p:cNvSpPr>
            <p:nvPr/>
          </p:nvSpPr>
          <p:spPr bwMode="auto">
            <a:xfrm>
              <a:off x="3073" y="788"/>
              <a:ext cx="92" cy="62"/>
            </a:xfrm>
            <a:custGeom>
              <a:avLst/>
              <a:gdLst>
                <a:gd name="T0" fmla="*/ 86 w 92"/>
                <a:gd name="T1" fmla="*/ 26 h 62"/>
                <a:gd name="T2" fmla="*/ 86 w 92"/>
                <a:gd name="T3" fmla="*/ 26 h 62"/>
                <a:gd name="T4" fmla="*/ 90 w 92"/>
                <a:gd name="T5" fmla="*/ 30 h 62"/>
                <a:gd name="T6" fmla="*/ 92 w 92"/>
                <a:gd name="T7" fmla="*/ 32 h 62"/>
                <a:gd name="T8" fmla="*/ 92 w 92"/>
                <a:gd name="T9" fmla="*/ 34 h 62"/>
                <a:gd name="T10" fmla="*/ 92 w 92"/>
                <a:gd name="T11" fmla="*/ 34 h 62"/>
                <a:gd name="T12" fmla="*/ 86 w 92"/>
                <a:gd name="T13" fmla="*/ 48 h 62"/>
                <a:gd name="T14" fmla="*/ 80 w 92"/>
                <a:gd name="T15" fmla="*/ 62 h 62"/>
                <a:gd name="T16" fmla="*/ 80 w 92"/>
                <a:gd name="T17" fmla="*/ 62 h 62"/>
                <a:gd name="T18" fmla="*/ 58 w 92"/>
                <a:gd name="T19" fmla="*/ 60 h 62"/>
                <a:gd name="T20" fmla="*/ 38 w 92"/>
                <a:gd name="T21" fmla="*/ 58 h 62"/>
                <a:gd name="T22" fmla="*/ 0 w 92"/>
                <a:gd name="T23" fmla="*/ 46 h 62"/>
                <a:gd name="T24" fmla="*/ 0 w 92"/>
                <a:gd name="T25" fmla="*/ 46 h 62"/>
                <a:gd name="T26" fmla="*/ 0 w 92"/>
                <a:gd name="T27" fmla="*/ 36 h 62"/>
                <a:gd name="T28" fmla="*/ 4 w 92"/>
                <a:gd name="T29" fmla="*/ 30 h 62"/>
                <a:gd name="T30" fmla="*/ 12 w 92"/>
                <a:gd name="T31" fmla="*/ 16 h 62"/>
                <a:gd name="T32" fmla="*/ 12 w 92"/>
                <a:gd name="T33" fmla="*/ 16 h 62"/>
                <a:gd name="T34" fmla="*/ 34 w 92"/>
                <a:gd name="T35" fmla="*/ 14 h 62"/>
                <a:gd name="T36" fmla="*/ 34 w 92"/>
                <a:gd name="T37" fmla="*/ 14 h 62"/>
                <a:gd name="T38" fmla="*/ 60 w 92"/>
                <a:gd name="T39" fmla="*/ 10 h 62"/>
                <a:gd name="T40" fmla="*/ 72 w 92"/>
                <a:gd name="T41" fmla="*/ 6 h 62"/>
                <a:gd name="T42" fmla="*/ 84 w 92"/>
                <a:gd name="T43" fmla="*/ 0 h 62"/>
                <a:gd name="T44" fmla="*/ 84 w 92"/>
                <a:gd name="T45" fmla="*/ 0 h 62"/>
                <a:gd name="T46" fmla="*/ 82 w 92"/>
                <a:gd name="T47" fmla="*/ 14 h 62"/>
                <a:gd name="T48" fmla="*/ 82 w 92"/>
                <a:gd name="T49" fmla="*/ 20 h 62"/>
                <a:gd name="T50" fmla="*/ 86 w 92"/>
                <a:gd name="T51" fmla="*/ 26 h 62"/>
                <a:gd name="T52" fmla="*/ 86 w 92"/>
                <a:gd name="T53" fmla="*/ 26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2">
                  <a:moveTo>
                    <a:pt x="86" y="26"/>
                  </a:moveTo>
                  <a:lnTo>
                    <a:pt x="86" y="26"/>
                  </a:lnTo>
                  <a:lnTo>
                    <a:pt x="90" y="30"/>
                  </a:lnTo>
                  <a:lnTo>
                    <a:pt x="92" y="32"/>
                  </a:lnTo>
                  <a:lnTo>
                    <a:pt x="92" y="34"/>
                  </a:lnTo>
                  <a:lnTo>
                    <a:pt x="86" y="48"/>
                  </a:lnTo>
                  <a:lnTo>
                    <a:pt x="80" y="62"/>
                  </a:lnTo>
                  <a:lnTo>
                    <a:pt x="58" y="60"/>
                  </a:lnTo>
                  <a:lnTo>
                    <a:pt x="38" y="58"/>
                  </a:lnTo>
                  <a:lnTo>
                    <a:pt x="0" y="46"/>
                  </a:lnTo>
                  <a:lnTo>
                    <a:pt x="0" y="36"/>
                  </a:lnTo>
                  <a:lnTo>
                    <a:pt x="4" y="30"/>
                  </a:lnTo>
                  <a:lnTo>
                    <a:pt x="12" y="16"/>
                  </a:lnTo>
                  <a:lnTo>
                    <a:pt x="34" y="14"/>
                  </a:lnTo>
                  <a:lnTo>
                    <a:pt x="60" y="10"/>
                  </a:lnTo>
                  <a:lnTo>
                    <a:pt x="72" y="6"/>
                  </a:lnTo>
                  <a:lnTo>
                    <a:pt x="84" y="0"/>
                  </a:lnTo>
                  <a:lnTo>
                    <a:pt x="82" y="14"/>
                  </a:lnTo>
                  <a:lnTo>
                    <a:pt x="82" y="20"/>
                  </a:lnTo>
                  <a:lnTo>
                    <a:pt x="86" y="2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3" name="Freeform 28"/>
            <p:cNvSpPr>
              <a:spLocks/>
            </p:cNvSpPr>
            <p:nvPr/>
          </p:nvSpPr>
          <p:spPr bwMode="auto">
            <a:xfrm>
              <a:off x="2903" y="824"/>
              <a:ext cx="98" cy="104"/>
            </a:xfrm>
            <a:custGeom>
              <a:avLst/>
              <a:gdLst>
                <a:gd name="T0" fmla="*/ 62 w 98"/>
                <a:gd name="T1" fmla="*/ 12 h 104"/>
                <a:gd name="T2" fmla="*/ 62 w 98"/>
                <a:gd name="T3" fmla="*/ 12 h 104"/>
                <a:gd name="T4" fmla="*/ 64 w 98"/>
                <a:gd name="T5" fmla="*/ 18 h 104"/>
                <a:gd name="T6" fmla="*/ 66 w 98"/>
                <a:gd name="T7" fmla="*/ 26 h 104"/>
                <a:gd name="T8" fmla="*/ 68 w 98"/>
                <a:gd name="T9" fmla="*/ 32 h 104"/>
                <a:gd name="T10" fmla="*/ 70 w 98"/>
                <a:gd name="T11" fmla="*/ 36 h 104"/>
                <a:gd name="T12" fmla="*/ 70 w 98"/>
                <a:gd name="T13" fmla="*/ 36 h 104"/>
                <a:gd name="T14" fmla="*/ 80 w 98"/>
                <a:gd name="T15" fmla="*/ 36 h 104"/>
                <a:gd name="T16" fmla="*/ 90 w 98"/>
                <a:gd name="T17" fmla="*/ 38 h 104"/>
                <a:gd name="T18" fmla="*/ 90 w 98"/>
                <a:gd name="T19" fmla="*/ 38 h 104"/>
                <a:gd name="T20" fmla="*/ 96 w 98"/>
                <a:gd name="T21" fmla="*/ 44 h 104"/>
                <a:gd name="T22" fmla="*/ 98 w 98"/>
                <a:gd name="T23" fmla="*/ 48 h 104"/>
                <a:gd name="T24" fmla="*/ 96 w 98"/>
                <a:gd name="T25" fmla="*/ 52 h 104"/>
                <a:gd name="T26" fmla="*/ 96 w 98"/>
                <a:gd name="T27" fmla="*/ 52 h 104"/>
                <a:gd name="T28" fmla="*/ 92 w 98"/>
                <a:gd name="T29" fmla="*/ 56 h 104"/>
                <a:gd name="T30" fmla="*/ 88 w 98"/>
                <a:gd name="T31" fmla="*/ 58 h 104"/>
                <a:gd name="T32" fmla="*/ 78 w 98"/>
                <a:gd name="T33" fmla="*/ 64 h 104"/>
                <a:gd name="T34" fmla="*/ 78 w 98"/>
                <a:gd name="T35" fmla="*/ 64 h 104"/>
                <a:gd name="T36" fmla="*/ 78 w 98"/>
                <a:gd name="T37" fmla="*/ 74 h 104"/>
                <a:gd name="T38" fmla="*/ 76 w 98"/>
                <a:gd name="T39" fmla="*/ 84 h 104"/>
                <a:gd name="T40" fmla="*/ 70 w 98"/>
                <a:gd name="T41" fmla="*/ 92 h 104"/>
                <a:gd name="T42" fmla="*/ 62 w 98"/>
                <a:gd name="T43" fmla="*/ 98 h 104"/>
                <a:gd name="T44" fmla="*/ 62 w 98"/>
                <a:gd name="T45" fmla="*/ 98 h 104"/>
                <a:gd name="T46" fmla="*/ 54 w 98"/>
                <a:gd name="T47" fmla="*/ 104 h 104"/>
                <a:gd name="T48" fmla="*/ 48 w 98"/>
                <a:gd name="T49" fmla="*/ 104 h 104"/>
                <a:gd name="T50" fmla="*/ 42 w 98"/>
                <a:gd name="T51" fmla="*/ 102 h 104"/>
                <a:gd name="T52" fmla="*/ 42 w 98"/>
                <a:gd name="T53" fmla="*/ 102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0 w 98"/>
                <a:gd name="T65" fmla="*/ 70 h 104"/>
                <a:gd name="T66" fmla="*/ 20 w 98"/>
                <a:gd name="T67" fmla="*/ 70 h 104"/>
                <a:gd name="T68" fmla="*/ 8 w 98"/>
                <a:gd name="T69" fmla="*/ 60 h 104"/>
                <a:gd name="T70" fmla="*/ 2 w 98"/>
                <a:gd name="T71" fmla="*/ 54 h 104"/>
                <a:gd name="T72" fmla="*/ 0 w 98"/>
                <a:gd name="T73" fmla="*/ 46 h 104"/>
                <a:gd name="T74" fmla="*/ 0 w 98"/>
                <a:gd name="T75" fmla="*/ 46 h 104"/>
                <a:gd name="T76" fmla="*/ 4 w 98"/>
                <a:gd name="T77" fmla="*/ 40 h 104"/>
                <a:gd name="T78" fmla="*/ 8 w 98"/>
                <a:gd name="T79" fmla="*/ 34 h 104"/>
                <a:gd name="T80" fmla="*/ 16 w 98"/>
                <a:gd name="T81" fmla="*/ 30 h 104"/>
                <a:gd name="T82" fmla="*/ 22 w 98"/>
                <a:gd name="T83" fmla="*/ 28 h 104"/>
                <a:gd name="T84" fmla="*/ 22 w 98"/>
                <a:gd name="T85" fmla="*/ 28 h 104"/>
                <a:gd name="T86" fmla="*/ 22 w 98"/>
                <a:gd name="T87" fmla="*/ 22 h 104"/>
                <a:gd name="T88" fmla="*/ 24 w 98"/>
                <a:gd name="T89" fmla="*/ 14 h 104"/>
                <a:gd name="T90" fmla="*/ 32 w 98"/>
                <a:gd name="T91" fmla="*/ 4 h 104"/>
                <a:gd name="T92" fmla="*/ 32 w 98"/>
                <a:gd name="T93" fmla="*/ 4 h 104"/>
                <a:gd name="T94" fmla="*/ 36 w 98"/>
                <a:gd name="T95" fmla="*/ 0 h 104"/>
                <a:gd name="T96" fmla="*/ 40 w 98"/>
                <a:gd name="T97" fmla="*/ 0 h 104"/>
                <a:gd name="T98" fmla="*/ 48 w 98"/>
                <a:gd name="T99" fmla="*/ 0 h 104"/>
                <a:gd name="T100" fmla="*/ 48 w 98"/>
                <a:gd name="T101" fmla="*/ 0 h 104"/>
                <a:gd name="T102" fmla="*/ 56 w 98"/>
                <a:gd name="T103" fmla="*/ 6 h 104"/>
                <a:gd name="T104" fmla="*/ 62 w 98"/>
                <a:gd name="T105" fmla="*/ 12 h 104"/>
                <a:gd name="T106" fmla="*/ 62 w 98"/>
                <a:gd name="T107" fmla="*/ 12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2"/>
                  </a:moveTo>
                  <a:lnTo>
                    <a:pt x="62" y="12"/>
                  </a:lnTo>
                  <a:lnTo>
                    <a:pt x="64" y="18"/>
                  </a:lnTo>
                  <a:lnTo>
                    <a:pt x="66" y="26"/>
                  </a:lnTo>
                  <a:lnTo>
                    <a:pt x="68" y="32"/>
                  </a:lnTo>
                  <a:lnTo>
                    <a:pt x="70" y="36"/>
                  </a:lnTo>
                  <a:lnTo>
                    <a:pt x="80" y="36"/>
                  </a:lnTo>
                  <a:lnTo>
                    <a:pt x="90" y="38"/>
                  </a:lnTo>
                  <a:lnTo>
                    <a:pt x="96" y="44"/>
                  </a:lnTo>
                  <a:lnTo>
                    <a:pt x="98" y="48"/>
                  </a:lnTo>
                  <a:lnTo>
                    <a:pt x="96" y="52"/>
                  </a:lnTo>
                  <a:lnTo>
                    <a:pt x="92" y="56"/>
                  </a:lnTo>
                  <a:lnTo>
                    <a:pt x="88" y="58"/>
                  </a:lnTo>
                  <a:lnTo>
                    <a:pt x="78" y="64"/>
                  </a:lnTo>
                  <a:lnTo>
                    <a:pt x="78" y="74"/>
                  </a:lnTo>
                  <a:lnTo>
                    <a:pt x="76" y="84"/>
                  </a:lnTo>
                  <a:lnTo>
                    <a:pt x="70" y="92"/>
                  </a:lnTo>
                  <a:lnTo>
                    <a:pt x="62" y="98"/>
                  </a:lnTo>
                  <a:lnTo>
                    <a:pt x="54" y="104"/>
                  </a:lnTo>
                  <a:lnTo>
                    <a:pt x="48" y="104"/>
                  </a:lnTo>
                  <a:lnTo>
                    <a:pt x="42" y="102"/>
                  </a:lnTo>
                  <a:lnTo>
                    <a:pt x="36" y="100"/>
                  </a:lnTo>
                  <a:lnTo>
                    <a:pt x="28" y="94"/>
                  </a:lnTo>
                  <a:lnTo>
                    <a:pt x="24" y="88"/>
                  </a:lnTo>
                  <a:lnTo>
                    <a:pt x="20" y="80"/>
                  </a:lnTo>
                  <a:lnTo>
                    <a:pt x="20" y="70"/>
                  </a:lnTo>
                  <a:lnTo>
                    <a:pt x="8" y="60"/>
                  </a:lnTo>
                  <a:lnTo>
                    <a:pt x="2" y="54"/>
                  </a:lnTo>
                  <a:lnTo>
                    <a:pt x="0" y="46"/>
                  </a:lnTo>
                  <a:lnTo>
                    <a:pt x="4" y="40"/>
                  </a:lnTo>
                  <a:lnTo>
                    <a:pt x="8" y="34"/>
                  </a:lnTo>
                  <a:lnTo>
                    <a:pt x="16" y="30"/>
                  </a:lnTo>
                  <a:lnTo>
                    <a:pt x="22" y="28"/>
                  </a:lnTo>
                  <a:lnTo>
                    <a:pt x="22" y="22"/>
                  </a:lnTo>
                  <a:lnTo>
                    <a:pt x="24" y="14"/>
                  </a:lnTo>
                  <a:lnTo>
                    <a:pt x="32" y="4"/>
                  </a:lnTo>
                  <a:lnTo>
                    <a:pt x="36" y="0"/>
                  </a:lnTo>
                  <a:lnTo>
                    <a:pt x="40" y="0"/>
                  </a:lnTo>
                  <a:lnTo>
                    <a:pt x="48" y="0"/>
                  </a:lnTo>
                  <a:lnTo>
                    <a:pt x="56" y="6"/>
                  </a:lnTo>
                  <a:lnTo>
                    <a:pt x="62"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4" name="Freeform 29"/>
            <p:cNvSpPr>
              <a:spLocks/>
            </p:cNvSpPr>
            <p:nvPr/>
          </p:nvSpPr>
          <p:spPr bwMode="auto">
            <a:xfrm>
              <a:off x="2835" y="832"/>
              <a:ext cx="32" cy="70"/>
            </a:xfrm>
            <a:custGeom>
              <a:avLst/>
              <a:gdLst>
                <a:gd name="T0" fmla="*/ 32 w 32"/>
                <a:gd name="T1" fmla="*/ 6 h 70"/>
                <a:gd name="T2" fmla="*/ 32 w 32"/>
                <a:gd name="T3" fmla="*/ 6 h 70"/>
                <a:gd name="T4" fmla="*/ 32 w 32"/>
                <a:gd name="T5" fmla="*/ 10 h 70"/>
                <a:gd name="T6" fmla="*/ 30 w 32"/>
                <a:gd name="T7" fmla="*/ 14 h 70"/>
                <a:gd name="T8" fmla="*/ 26 w 32"/>
                <a:gd name="T9" fmla="*/ 16 h 70"/>
                <a:gd name="T10" fmla="*/ 24 w 32"/>
                <a:gd name="T11" fmla="*/ 20 h 70"/>
                <a:gd name="T12" fmla="*/ 24 w 32"/>
                <a:gd name="T13" fmla="*/ 20 h 70"/>
                <a:gd name="T14" fmla="*/ 20 w 32"/>
                <a:gd name="T15" fmla="*/ 24 h 70"/>
                <a:gd name="T16" fmla="*/ 16 w 32"/>
                <a:gd name="T17" fmla="*/ 32 h 70"/>
                <a:gd name="T18" fmla="*/ 14 w 32"/>
                <a:gd name="T19" fmla="*/ 38 h 70"/>
                <a:gd name="T20" fmla="*/ 14 w 32"/>
                <a:gd name="T21" fmla="*/ 46 h 70"/>
                <a:gd name="T22" fmla="*/ 14 w 32"/>
                <a:gd name="T23" fmla="*/ 46 h 70"/>
                <a:gd name="T24" fmla="*/ 18 w 32"/>
                <a:gd name="T25" fmla="*/ 52 h 70"/>
                <a:gd name="T26" fmla="*/ 22 w 32"/>
                <a:gd name="T27" fmla="*/ 56 h 70"/>
                <a:gd name="T28" fmla="*/ 28 w 32"/>
                <a:gd name="T29" fmla="*/ 62 h 70"/>
                <a:gd name="T30" fmla="*/ 28 w 32"/>
                <a:gd name="T31" fmla="*/ 64 h 70"/>
                <a:gd name="T32" fmla="*/ 28 w 32"/>
                <a:gd name="T33" fmla="*/ 68 h 70"/>
                <a:gd name="T34" fmla="*/ 28 w 32"/>
                <a:gd name="T35" fmla="*/ 68 h 70"/>
                <a:gd name="T36" fmla="*/ 24 w 32"/>
                <a:gd name="T37" fmla="*/ 70 h 70"/>
                <a:gd name="T38" fmla="*/ 20 w 32"/>
                <a:gd name="T39" fmla="*/ 70 h 70"/>
                <a:gd name="T40" fmla="*/ 20 w 32"/>
                <a:gd name="T41" fmla="*/ 70 h 70"/>
                <a:gd name="T42" fmla="*/ 12 w 32"/>
                <a:gd name="T43" fmla="*/ 64 h 70"/>
                <a:gd name="T44" fmla="*/ 6 w 32"/>
                <a:gd name="T45" fmla="*/ 56 h 70"/>
                <a:gd name="T46" fmla="*/ 2 w 32"/>
                <a:gd name="T47" fmla="*/ 48 h 70"/>
                <a:gd name="T48" fmla="*/ 0 w 32"/>
                <a:gd name="T49" fmla="*/ 40 h 70"/>
                <a:gd name="T50" fmla="*/ 0 w 32"/>
                <a:gd name="T51" fmla="*/ 40 h 70"/>
                <a:gd name="T52" fmla="*/ 4 w 32"/>
                <a:gd name="T53" fmla="*/ 28 h 70"/>
                <a:gd name="T54" fmla="*/ 10 w 32"/>
                <a:gd name="T55" fmla="*/ 18 h 70"/>
                <a:gd name="T56" fmla="*/ 16 w 32"/>
                <a:gd name="T57" fmla="*/ 8 h 70"/>
                <a:gd name="T58" fmla="*/ 26 w 32"/>
                <a:gd name="T59" fmla="*/ 0 h 70"/>
                <a:gd name="T60" fmla="*/ 26 w 32"/>
                <a:gd name="T61" fmla="*/ 0 h 70"/>
                <a:gd name="T62" fmla="*/ 28 w 32"/>
                <a:gd name="T63" fmla="*/ 0 h 70"/>
                <a:gd name="T64" fmla="*/ 30 w 32"/>
                <a:gd name="T65" fmla="*/ 2 h 70"/>
                <a:gd name="T66" fmla="*/ 32 w 32"/>
                <a:gd name="T67" fmla="*/ 6 h 70"/>
                <a:gd name="T68" fmla="*/ 32 w 32"/>
                <a:gd name="T69" fmla="*/ 6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 h="70">
                  <a:moveTo>
                    <a:pt x="32" y="6"/>
                  </a:moveTo>
                  <a:lnTo>
                    <a:pt x="32" y="6"/>
                  </a:lnTo>
                  <a:lnTo>
                    <a:pt x="32" y="10"/>
                  </a:lnTo>
                  <a:lnTo>
                    <a:pt x="30" y="14"/>
                  </a:lnTo>
                  <a:lnTo>
                    <a:pt x="26" y="16"/>
                  </a:lnTo>
                  <a:lnTo>
                    <a:pt x="24" y="20"/>
                  </a:lnTo>
                  <a:lnTo>
                    <a:pt x="20" y="24"/>
                  </a:lnTo>
                  <a:lnTo>
                    <a:pt x="16" y="32"/>
                  </a:lnTo>
                  <a:lnTo>
                    <a:pt x="14" y="38"/>
                  </a:lnTo>
                  <a:lnTo>
                    <a:pt x="14" y="46"/>
                  </a:lnTo>
                  <a:lnTo>
                    <a:pt x="18" y="52"/>
                  </a:lnTo>
                  <a:lnTo>
                    <a:pt x="22" y="56"/>
                  </a:lnTo>
                  <a:lnTo>
                    <a:pt x="28" y="62"/>
                  </a:lnTo>
                  <a:lnTo>
                    <a:pt x="28" y="64"/>
                  </a:lnTo>
                  <a:lnTo>
                    <a:pt x="28" y="68"/>
                  </a:lnTo>
                  <a:lnTo>
                    <a:pt x="24" y="70"/>
                  </a:lnTo>
                  <a:lnTo>
                    <a:pt x="20" y="70"/>
                  </a:lnTo>
                  <a:lnTo>
                    <a:pt x="12" y="64"/>
                  </a:lnTo>
                  <a:lnTo>
                    <a:pt x="6" y="56"/>
                  </a:lnTo>
                  <a:lnTo>
                    <a:pt x="2" y="48"/>
                  </a:lnTo>
                  <a:lnTo>
                    <a:pt x="0" y="40"/>
                  </a:lnTo>
                  <a:lnTo>
                    <a:pt x="4" y="28"/>
                  </a:lnTo>
                  <a:lnTo>
                    <a:pt x="10" y="18"/>
                  </a:lnTo>
                  <a:lnTo>
                    <a:pt x="16" y="8"/>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5" name="Freeform 30"/>
            <p:cNvSpPr>
              <a:spLocks/>
            </p:cNvSpPr>
            <p:nvPr/>
          </p:nvSpPr>
          <p:spPr bwMode="auto">
            <a:xfrm>
              <a:off x="2869" y="834"/>
              <a:ext cx="32" cy="70"/>
            </a:xfrm>
            <a:custGeom>
              <a:avLst/>
              <a:gdLst>
                <a:gd name="T0" fmla="*/ 32 w 32"/>
                <a:gd name="T1" fmla="*/ 6 h 70"/>
                <a:gd name="T2" fmla="*/ 32 w 32"/>
                <a:gd name="T3" fmla="*/ 6 h 70"/>
                <a:gd name="T4" fmla="*/ 32 w 32"/>
                <a:gd name="T5" fmla="*/ 10 h 70"/>
                <a:gd name="T6" fmla="*/ 28 w 32"/>
                <a:gd name="T7" fmla="*/ 14 h 70"/>
                <a:gd name="T8" fmla="*/ 26 w 32"/>
                <a:gd name="T9" fmla="*/ 16 h 70"/>
                <a:gd name="T10" fmla="*/ 22 w 32"/>
                <a:gd name="T11" fmla="*/ 20 h 70"/>
                <a:gd name="T12" fmla="*/ 22 w 32"/>
                <a:gd name="T13" fmla="*/ 20 h 70"/>
                <a:gd name="T14" fmla="*/ 18 w 32"/>
                <a:gd name="T15" fmla="*/ 26 h 70"/>
                <a:gd name="T16" fmla="*/ 14 w 32"/>
                <a:gd name="T17" fmla="*/ 32 h 70"/>
                <a:gd name="T18" fmla="*/ 12 w 32"/>
                <a:gd name="T19" fmla="*/ 40 h 70"/>
                <a:gd name="T20" fmla="*/ 14 w 32"/>
                <a:gd name="T21" fmla="*/ 46 h 70"/>
                <a:gd name="T22" fmla="*/ 14 w 32"/>
                <a:gd name="T23" fmla="*/ 46 h 70"/>
                <a:gd name="T24" fmla="*/ 16 w 32"/>
                <a:gd name="T25" fmla="*/ 50 h 70"/>
                <a:gd name="T26" fmla="*/ 18 w 32"/>
                <a:gd name="T27" fmla="*/ 54 h 70"/>
                <a:gd name="T28" fmla="*/ 24 w 32"/>
                <a:gd name="T29" fmla="*/ 58 h 70"/>
                <a:gd name="T30" fmla="*/ 26 w 32"/>
                <a:gd name="T31" fmla="*/ 60 h 70"/>
                <a:gd name="T32" fmla="*/ 28 w 32"/>
                <a:gd name="T33" fmla="*/ 64 h 70"/>
                <a:gd name="T34" fmla="*/ 26 w 32"/>
                <a:gd name="T35" fmla="*/ 66 h 70"/>
                <a:gd name="T36" fmla="*/ 24 w 32"/>
                <a:gd name="T37" fmla="*/ 70 h 70"/>
                <a:gd name="T38" fmla="*/ 24 w 32"/>
                <a:gd name="T39" fmla="*/ 70 h 70"/>
                <a:gd name="T40" fmla="*/ 16 w 32"/>
                <a:gd name="T41" fmla="*/ 66 h 70"/>
                <a:gd name="T42" fmla="*/ 10 w 32"/>
                <a:gd name="T43" fmla="*/ 62 h 70"/>
                <a:gd name="T44" fmla="*/ 4 w 32"/>
                <a:gd name="T45" fmla="*/ 56 h 70"/>
                <a:gd name="T46" fmla="*/ 2 w 32"/>
                <a:gd name="T47" fmla="*/ 48 h 70"/>
                <a:gd name="T48" fmla="*/ 2 w 32"/>
                <a:gd name="T49" fmla="*/ 48 h 70"/>
                <a:gd name="T50" fmla="*/ 0 w 32"/>
                <a:gd name="T51" fmla="*/ 40 h 70"/>
                <a:gd name="T52" fmla="*/ 2 w 32"/>
                <a:gd name="T53" fmla="*/ 34 h 70"/>
                <a:gd name="T54" fmla="*/ 4 w 32"/>
                <a:gd name="T55" fmla="*/ 28 h 70"/>
                <a:gd name="T56" fmla="*/ 6 w 32"/>
                <a:gd name="T57" fmla="*/ 20 h 70"/>
                <a:gd name="T58" fmla="*/ 16 w 32"/>
                <a:gd name="T59" fmla="*/ 10 h 70"/>
                <a:gd name="T60" fmla="*/ 26 w 32"/>
                <a:gd name="T61" fmla="*/ 0 h 70"/>
                <a:gd name="T62" fmla="*/ 26 w 32"/>
                <a:gd name="T63" fmla="*/ 0 h 70"/>
                <a:gd name="T64" fmla="*/ 28 w 32"/>
                <a:gd name="T65" fmla="*/ 0 h 70"/>
                <a:gd name="T66" fmla="*/ 30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2" y="10"/>
                  </a:lnTo>
                  <a:lnTo>
                    <a:pt x="28" y="14"/>
                  </a:lnTo>
                  <a:lnTo>
                    <a:pt x="26" y="16"/>
                  </a:lnTo>
                  <a:lnTo>
                    <a:pt x="22" y="20"/>
                  </a:lnTo>
                  <a:lnTo>
                    <a:pt x="18" y="26"/>
                  </a:lnTo>
                  <a:lnTo>
                    <a:pt x="14" y="32"/>
                  </a:lnTo>
                  <a:lnTo>
                    <a:pt x="12" y="40"/>
                  </a:lnTo>
                  <a:lnTo>
                    <a:pt x="14" y="46"/>
                  </a:lnTo>
                  <a:lnTo>
                    <a:pt x="16" y="50"/>
                  </a:lnTo>
                  <a:lnTo>
                    <a:pt x="18" y="54"/>
                  </a:lnTo>
                  <a:lnTo>
                    <a:pt x="24" y="58"/>
                  </a:lnTo>
                  <a:lnTo>
                    <a:pt x="26" y="60"/>
                  </a:lnTo>
                  <a:lnTo>
                    <a:pt x="28" y="64"/>
                  </a:lnTo>
                  <a:lnTo>
                    <a:pt x="26" y="66"/>
                  </a:lnTo>
                  <a:lnTo>
                    <a:pt x="24" y="70"/>
                  </a:lnTo>
                  <a:lnTo>
                    <a:pt x="16" y="66"/>
                  </a:lnTo>
                  <a:lnTo>
                    <a:pt x="10" y="62"/>
                  </a:lnTo>
                  <a:lnTo>
                    <a:pt x="4" y="56"/>
                  </a:lnTo>
                  <a:lnTo>
                    <a:pt x="2" y="48"/>
                  </a:lnTo>
                  <a:lnTo>
                    <a:pt x="0" y="40"/>
                  </a:lnTo>
                  <a:lnTo>
                    <a:pt x="2" y="34"/>
                  </a:lnTo>
                  <a:lnTo>
                    <a:pt x="4" y="28"/>
                  </a:lnTo>
                  <a:lnTo>
                    <a:pt x="6" y="20"/>
                  </a:lnTo>
                  <a:lnTo>
                    <a:pt x="16" y="10"/>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6" name="Freeform 31"/>
            <p:cNvSpPr>
              <a:spLocks/>
            </p:cNvSpPr>
            <p:nvPr/>
          </p:nvSpPr>
          <p:spPr bwMode="auto">
            <a:xfrm>
              <a:off x="2917" y="836"/>
              <a:ext cx="58" cy="78"/>
            </a:xfrm>
            <a:custGeom>
              <a:avLst/>
              <a:gdLst>
                <a:gd name="T0" fmla="*/ 38 w 58"/>
                <a:gd name="T1" fmla="*/ 6 h 78"/>
                <a:gd name="T2" fmla="*/ 38 w 58"/>
                <a:gd name="T3" fmla="*/ 6 h 78"/>
                <a:gd name="T4" fmla="*/ 40 w 58"/>
                <a:gd name="T5" fmla="*/ 18 h 78"/>
                <a:gd name="T6" fmla="*/ 42 w 58"/>
                <a:gd name="T7" fmla="*/ 26 h 78"/>
                <a:gd name="T8" fmla="*/ 40 w 58"/>
                <a:gd name="T9" fmla="*/ 32 h 78"/>
                <a:gd name="T10" fmla="*/ 40 w 58"/>
                <a:gd name="T11" fmla="*/ 32 h 78"/>
                <a:gd name="T12" fmla="*/ 44 w 58"/>
                <a:gd name="T13" fmla="*/ 36 h 78"/>
                <a:gd name="T14" fmla="*/ 48 w 58"/>
                <a:gd name="T15" fmla="*/ 38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6 h 78"/>
                <a:gd name="T30" fmla="*/ 52 w 58"/>
                <a:gd name="T31" fmla="*/ 64 h 78"/>
                <a:gd name="T32" fmla="*/ 52 w 58"/>
                <a:gd name="T33" fmla="*/ 64 h 78"/>
                <a:gd name="T34" fmla="*/ 48 w 58"/>
                <a:gd name="T35" fmla="*/ 70 h 78"/>
                <a:gd name="T36" fmla="*/ 44 w 58"/>
                <a:gd name="T37" fmla="*/ 74 h 78"/>
                <a:gd name="T38" fmla="*/ 36 w 58"/>
                <a:gd name="T39" fmla="*/ 78 h 78"/>
                <a:gd name="T40" fmla="*/ 36 w 58"/>
                <a:gd name="T41" fmla="*/ 78 h 78"/>
                <a:gd name="T42" fmla="*/ 28 w 58"/>
                <a:gd name="T43" fmla="*/ 78 h 78"/>
                <a:gd name="T44" fmla="*/ 24 w 58"/>
                <a:gd name="T45" fmla="*/ 74 h 78"/>
                <a:gd name="T46" fmla="*/ 24 w 58"/>
                <a:gd name="T47" fmla="*/ 74 h 78"/>
                <a:gd name="T48" fmla="*/ 20 w 58"/>
                <a:gd name="T49" fmla="*/ 68 h 78"/>
                <a:gd name="T50" fmla="*/ 18 w 58"/>
                <a:gd name="T51" fmla="*/ 64 h 78"/>
                <a:gd name="T52" fmla="*/ 20 w 58"/>
                <a:gd name="T53" fmla="*/ 60 h 78"/>
                <a:gd name="T54" fmla="*/ 20 w 58"/>
                <a:gd name="T55" fmla="*/ 60 h 78"/>
                <a:gd name="T56" fmla="*/ 24 w 58"/>
                <a:gd name="T57" fmla="*/ 58 h 78"/>
                <a:gd name="T58" fmla="*/ 28 w 58"/>
                <a:gd name="T59" fmla="*/ 54 h 78"/>
                <a:gd name="T60" fmla="*/ 28 w 58"/>
                <a:gd name="T61" fmla="*/ 54 h 78"/>
                <a:gd name="T62" fmla="*/ 26 w 58"/>
                <a:gd name="T63" fmla="*/ 48 h 78"/>
                <a:gd name="T64" fmla="*/ 22 w 58"/>
                <a:gd name="T65" fmla="*/ 44 h 78"/>
                <a:gd name="T66" fmla="*/ 22 w 58"/>
                <a:gd name="T67" fmla="*/ 44 h 78"/>
                <a:gd name="T68" fmla="*/ 10 w 58"/>
                <a:gd name="T69" fmla="*/ 44 h 78"/>
                <a:gd name="T70" fmla="*/ 4 w 58"/>
                <a:gd name="T71" fmla="*/ 42 h 78"/>
                <a:gd name="T72" fmla="*/ 0 w 58"/>
                <a:gd name="T73" fmla="*/ 38 h 78"/>
                <a:gd name="T74" fmla="*/ 0 w 58"/>
                <a:gd name="T75" fmla="*/ 38 h 78"/>
                <a:gd name="T76" fmla="*/ 0 w 58"/>
                <a:gd name="T77" fmla="*/ 36 h 78"/>
                <a:gd name="T78" fmla="*/ 2 w 58"/>
                <a:gd name="T79" fmla="*/ 34 h 78"/>
                <a:gd name="T80" fmla="*/ 6 w 58"/>
                <a:gd name="T81" fmla="*/ 30 h 78"/>
                <a:gd name="T82" fmla="*/ 6 w 58"/>
                <a:gd name="T83" fmla="*/ 30 h 78"/>
                <a:gd name="T84" fmla="*/ 16 w 58"/>
                <a:gd name="T85" fmla="*/ 30 h 78"/>
                <a:gd name="T86" fmla="*/ 24 w 58"/>
                <a:gd name="T87" fmla="*/ 32 h 78"/>
                <a:gd name="T88" fmla="*/ 24 w 58"/>
                <a:gd name="T89" fmla="*/ 32 h 78"/>
                <a:gd name="T90" fmla="*/ 26 w 58"/>
                <a:gd name="T91" fmla="*/ 30 h 78"/>
                <a:gd name="T92" fmla="*/ 28 w 58"/>
                <a:gd name="T93" fmla="*/ 28 h 78"/>
                <a:gd name="T94" fmla="*/ 28 w 58"/>
                <a:gd name="T95" fmla="*/ 28 h 78"/>
                <a:gd name="T96" fmla="*/ 28 w 58"/>
                <a:gd name="T97" fmla="*/ 22 h 78"/>
                <a:gd name="T98" fmla="*/ 24 w 58"/>
                <a:gd name="T99" fmla="*/ 16 h 78"/>
                <a:gd name="T100" fmla="*/ 20 w 58"/>
                <a:gd name="T101" fmla="*/ 10 h 78"/>
                <a:gd name="T102" fmla="*/ 22 w 58"/>
                <a:gd name="T103" fmla="*/ 8 h 78"/>
                <a:gd name="T104" fmla="*/ 24 w 58"/>
                <a:gd name="T105" fmla="*/ 4 h 78"/>
                <a:gd name="T106" fmla="*/ 24 w 58"/>
                <a:gd name="T107" fmla="*/ 4 h 78"/>
                <a:gd name="T108" fmla="*/ 26 w 58"/>
                <a:gd name="T109" fmla="*/ 2 h 78"/>
                <a:gd name="T110" fmla="*/ 32 w 58"/>
                <a:gd name="T111" fmla="*/ 0 h 78"/>
                <a:gd name="T112" fmla="*/ 34 w 58"/>
                <a:gd name="T113" fmla="*/ 2 h 78"/>
                <a:gd name="T114" fmla="*/ 38 w 58"/>
                <a:gd name="T115" fmla="*/ 6 h 78"/>
                <a:gd name="T116" fmla="*/ 38 w 58"/>
                <a:gd name="T117" fmla="*/ 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6"/>
                  </a:moveTo>
                  <a:lnTo>
                    <a:pt x="38" y="6"/>
                  </a:lnTo>
                  <a:lnTo>
                    <a:pt x="40" y="18"/>
                  </a:lnTo>
                  <a:lnTo>
                    <a:pt x="42" y="26"/>
                  </a:lnTo>
                  <a:lnTo>
                    <a:pt x="40" y="32"/>
                  </a:lnTo>
                  <a:lnTo>
                    <a:pt x="44" y="36"/>
                  </a:lnTo>
                  <a:lnTo>
                    <a:pt x="48" y="38"/>
                  </a:lnTo>
                  <a:lnTo>
                    <a:pt x="58" y="38"/>
                  </a:lnTo>
                  <a:lnTo>
                    <a:pt x="52" y="42"/>
                  </a:lnTo>
                  <a:lnTo>
                    <a:pt x="50" y="44"/>
                  </a:lnTo>
                  <a:lnTo>
                    <a:pt x="48" y="48"/>
                  </a:lnTo>
                  <a:lnTo>
                    <a:pt x="52" y="56"/>
                  </a:lnTo>
                  <a:lnTo>
                    <a:pt x="52" y="64"/>
                  </a:lnTo>
                  <a:lnTo>
                    <a:pt x="48" y="70"/>
                  </a:lnTo>
                  <a:lnTo>
                    <a:pt x="44" y="74"/>
                  </a:lnTo>
                  <a:lnTo>
                    <a:pt x="36" y="78"/>
                  </a:lnTo>
                  <a:lnTo>
                    <a:pt x="28" y="78"/>
                  </a:lnTo>
                  <a:lnTo>
                    <a:pt x="24" y="74"/>
                  </a:lnTo>
                  <a:lnTo>
                    <a:pt x="20" y="68"/>
                  </a:lnTo>
                  <a:lnTo>
                    <a:pt x="18" y="64"/>
                  </a:lnTo>
                  <a:lnTo>
                    <a:pt x="20" y="60"/>
                  </a:lnTo>
                  <a:lnTo>
                    <a:pt x="24" y="58"/>
                  </a:lnTo>
                  <a:lnTo>
                    <a:pt x="28" y="54"/>
                  </a:lnTo>
                  <a:lnTo>
                    <a:pt x="26" y="48"/>
                  </a:lnTo>
                  <a:lnTo>
                    <a:pt x="22" y="44"/>
                  </a:lnTo>
                  <a:lnTo>
                    <a:pt x="10" y="44"/>
                  </a:lnTo>
                  <a:lnTo>
                    <a:pt x="4" y="42"/>
                  </a:lnTo>
                  <a:lnTo>
                    <a:pt x="0" y="38"/>
                  </a:lnTo>
                  <a:lnTo>
                    <a:pt x="0" y="36"/>
                  </a:lnTo>
                  <a:lnTo>
                    <a:pt x="2" y="34"/>
                  </a:lnTo>
                  <a:lnTo>
                    <a:pt x="6" y="30"/>
                  </a:lnTo>
                  <a:lnTo>
                    <a:pt x="16" y="30"/>
                  </a:lnTo>
                  <a:lnTo>
                    <a:pt x="24" y="32"/>
                  </a:lnTo>
                  <a:lnTo>
                    <a:pt x="26" y="30"/>
                  </a:lnTo>
                  <a:lnTo>
                    <a:pt x="28" y="28"/>
                  </a:lnTo>
                  <a:lnTo>
                    <a:pt x="28" y="22"/>
                  </a:lnTo>
                  <a:lnTo>
                    <a:pt x="24" y="16"/>
                  </a:lnTo>
                  <a:lnTo>
                    <a:pt x="20" y="10"/>
                  </a:lnTo>
                  <a:lnTo>
                    <a:pt x="22" y="8"/>
                  </a:lnTo>
                  <a:lnTo>
                    <a:pt x="24" y="4"/>
                  </a:lnTo>
                  <a:lnTo>
                    <a:pt x="26" y="2"/>
                  </a:lnTo>
                  <a:lnTo>
                    <a:pt x="32" y="0"/>
                  </a:lnTo>
                  <a:lnTo>
                    <a:pt x="34" y="2"/>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7" name="Freeform 32"/>
            <p:cNvSpPr>
              <a:spLocks/>
            </p:cNvSpPr>
            <p:nvPr/>
          </p:nvSpPr>
          <p:spPr bwMode="auto">
            <a:xfrm>
              <a:off x="2801" y="838"/>
              <a:ext cx="40" cy="74"/>
            </a:xfrm>
            <a:custGeom>
              <a:avLst/>
              <a:gdLst>
                <a:gd name="T0" fmla="*/ 30 w 40"/>
                <a:gd name="T1" fmla="*/ 4 h 74"/>
                <a:gd name="T2" fmla="*/ 30 w 40"/>
                <a:gd name="T3" fmla="*/ 10 h 74"/>
                <a:gd name="T4" fmla="*/ 30 w 40"/>
                <a:gd name="T5" fmla="*/ 10 h 74"/>
                <a:gd name="T6" fmla="*/ 24 w 40"/>
                <a:gd name="T7" fmla="*/ 16 h 74"/>
                <a:gd name="T8" fmla="*/ 18 w 40"/>
                <a:gd name="T9" fmla="*/ 22 h 74"/>
                <a:gd name="T10" fmla="*/ 12 w 40"/>
                <a:gd name="T11" fmla="*/ 38 h 74"/>
                <a:gd name="T12" fmla="*/ 12 w 40"/>
                <a:gd name="T13" fmla="*/ 38 h 74"/>
                <a:gd name="T14" fmla="*/ 12 w 40"/>
                <a:gd name="T15" fmla="*/ 44 h 74"/>
                <a:gd name="T16" fmla="*/ 14 w 40"/>
                <a:gd name="T17" fmla="*/ 50 h 74"/>
                <a:gd name="T18" fmla="*/ 18 w 40"/>
                <a:gd name="T19" fmla="*/ 56 h 74"/>
                <a:gd name="T20" fmla="*/ 24 w 40"/>
                <a:gd name="T21" fmla="*/ 58 h 74"/>
                <a:gd name="T22" fmla="*/ 24 w 40"/>
                <a:gd name="T23" fmla="*/ 58 h 74"/>
                <a:gd name="T24" fmla="*/ 28 w 40"/>
                <a:gd name="T25" fmla="*/ 60 h 74"/>
                <a:gd name="T26" fmla="*/ 34 w 40"/>
                <a:gd name="T27" fmla="*/ 62 h 74"/>
                <a:gd name="T28" fmla="*/ 38 w 40"/>
                <a:gd name="T29" fmla="*/ 64 h 74"/>
                <a:gd name="T30" fmla="*/ 40 w 40"/>
                <a:gd name="T31" fmla="*/ 70 h 74"/>
                <a:gd name="T32" fmla="*/ 40 w 40"/>
                <a:gd name="T33" fmla="*/ 70 h 74"/>
                <a:gd name="T34" fmla="*/ 38 w 40"/>
                <a:gd name="T35" fmla="*/ 72 h 74"/>
                <a:gd name="T36" fmla="*/ 36 w 40"/>
                <a:gd name="T37" fmla="*/ 74 h 74"/>
                <a:gd name="T38" fmla="*/ 36 w 40"/>
                <a:gd name="T39" fmla="*/ 74 h 74"/>
                <a:gd name="T40" fmla="*/ 24 w 40"/>
                <a:gd name="T41" fmla="*/ 70 h 74"/>
                <a:gd name="T42" fmla="*/ 12 w 40"/>
                <a:gd name="T43" fmla="*/ 64 h 74"/>
                <a:gd name="T44" fmla="*/ 4 w 40"/>
                <a:gd name="T45" fmla="*/ 56 h 74"/>
                <a:gd name="T46" fmla="*/ 0 w 40"/>
                <a:gd name="T47" fmla="*/ 50 h 74"/>
                <a:gd name="T48" fmla="*/ 0 w 40"/>
                <a:gd name="T49" fmla="*/ 44 h 74"/>
                <a:gd name="T50" fmla="*/ 0 w 40"/>
                <a:gd name="T51" fmla="*/ 44 h 74"/>
                <a:gd name="T52" fmla="*/ 2 w 40"/>
                <a:gd name="T53" fmla="*/ 32 h 74"/>
                <a:gd name="T54" fmla="*/ 6 w 40"/>
                <a:gd name="T55" fmla="*/ 20 h 74"/>
                <a:gd name="T56" fmla="*/ 12 w 40"/>
                <a:gd name="T57" fmla="*/ 8 h 74"/>
                <a:gd name="T58" fmla="*/ 22 w 40"/>
                <a:gd name="T59" fmla="*/ 0 h 74"/>
                <a:gd name="T60" fmla="*/ 22 w 40"/>
                <a:gd name="T61" fmla="*/ 0 h 74"/>
                <a:gd name="T62" fmla="*/ 24 w 40"/>
                <a:gd name="T63" fmla="*/ 0 h 74"/>
                <a:gd name="T64" fmla="*/ 26 w 40"/>
                <a:gd name="T65" fmla="*/ 2 h 74"/>
                <a:gd name="T66" fmla="*/ 30 w 40"/>
                <a:gd name="T67" fmla="*/ 4 h 74"/>
                <a:gd name="T68" fmla="*/ 30 w 40"/>
                <a:gd name="T69" fmla="*/ 4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4">
                  <a:moveTo>
                    <a:pt x="30" y="4"/>
                  </a:moveTo>
                  <a:lnTo>
                    <a:pt x="30" y="10"/>
                  </a:lnTo>
                  <a:lnTo>
                    <a:pt x="24" y="16"/>
                  </a:lnTo>
                  <a:lnTo>
                    <a:pt x="18" y="22"/>
                  </a:lnTo>
                  <a:lnTo>
                    <a:pt x="12" y="38"/>
                  </a:lnTo>
                  <a:lnTo>
                    <a:pt x="12" y="44"/>
                  </a:lnTo>
                  <a:lnTo>
                    <a:pt x="14" y="50"/>
                  </a:lnTo>
                  <a:lnTo>
                    <a:pt x="18" y="56"/>
                  </a:lnTo>
                  <a:lnTo>
                    <a:pt x="24" y="58"/>
                  </a:lnTo>
                  <a:lnTo>
                    <a:pt x="28" y="60"/>
                  </a:lnTo>
                  <a:lnTo>
                    <a:pt x="34" y="62"/>
                  </a:lnTo>
                  <a:lnTo>
                    <a:pt x="38" y="64"/>
                  </a:lnTo>
                  <a:lnTo>
                    <a:pt x="40" y="70"/>
                  </a:lnTo>
                  <a:lnTo>
                    <a:pt x="38" y="72"/>
                  </a:lnTo>
                  <a:lnTo>
                    <a:pt x="36" y="74"/>
                  </a:lnTo>
                  <a:lnTo>
                    <a:pt x="24" y="70"/>
                  </a:lnTo>
                  <a:lnTo>
                    <a:pt x="12" y="64"/>
                  </a:lnTo>
                  <a:lnTo>
                    <a:pt x="4" y="56"/>
                  </a:lnTo>
                  <a:lnTo>
                    <a:pt x="0" y="50"/>
                  </a:lnTo>
                  <a:lnTo>
                    <a:pt x="0" y="44"/>
                  </a:lnTo>
                  <a:lnTo>
                    <a:pt x="2" y="32"/>
                  </a:lnTo>
                  <a:lnTo>
                    <a:pt x="6" y="20"/>
                  </a:lnTo>
                  <a:lnTo>
                    <a:pt x="12" y="8"/>
                  </a:lnTo>
                  <a:lnTo>
                    <a:pt x="22" y="0"/>
                  </a:lnTo>
                  <a:lnTo>
                    <a:pt x="24" y="0"/>
                  </a:lnTo>
                  <a:lnTo>
                    <a:pt x="26" y="2"/>
                  </a:lnTo>
                  <a:lnTo>
                    <a:pt x="30" y="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8" name="Freeform 33"/>
            <p:cNvSpPr>
              <a:spLocks/>
            </p:cNvSpPr>
            <p:nvPr/>
          </p:nvSpPr>
          <p:spPr bwMode="auto">
            <a:xfrm>
              <a:off x="3265" y="706"/>
              <a:ext cx="62" cy="36"/>
            </a:xfrm>
            <a:custGeom>
              <a:avLst/>
              <a:gdLst>
                <a:gd name="T0" fmla="*/ 62 w 62"/>
                <a:gd name="T1" fmla="*/ 4 h 36"/>
                <a:gd name="T2" fmla="*/ 62 w 62"/>
                <a:gd name="T3" fmla="*/ 4 h 36"/>
                <a:gd name="T4" fmla="*/ 60 w 62"/>
                <a:gd name="T5" fmla="*/ 2 h 36"/>
                <a:gd name="T6" fmla="*/ 54 w 62"/>
                <a:gd name="T7" fmla="*/ 2 h 36"/>
                <a:gd name="T8" fmla="*/ 42 w 62"/>
                <a:gd name="T9" fmla="*/ 0 h 36"/>
                <a:gd name="T10" fmla="*/ 20 w 62"/>
                <a:gd name="T11" fmla="*/ 2 h 36"/>
                <a:gd name="T12" fmla="*/ 20 w 62"/>
                <a:gd name="T13" fmla="*/ 2 h 36"/>
                <a:gd name="T14" fmla="*/ 10 w 62"/>
                <a:gd name="T15" fmla="*/ 4 h 36"/>
                <a:gd name="T16" fmla="*/ 2 w 62"/>
                <a:gd name="T17" fmla="*/ 6 h 36"/>
                <a:gd name="T18" fmla="*/ 0 w 62"/>
                <a:gd name="T19" fmla="*/ 10 h 36"/>
                <a:gd name="T20" fmla="*/ 0 w 62"/>
                <a:gd name="T21" fmla="*/ 16 h 36"/>
                <a:gd name="T22" fmla="*/ 2 w 62"/>
                <a:gd name="T23" fmla="*/ 22 h 36"/>
                <a:gd name="T24" fmla="*/ 6 w 62"/>
                <a:gd name="T25" fmla="*/ 26 h 36"/>
                <a:gd name="T26" fmla="*/ 44 w 62"/>
                <a:gd name="T27" fmla="*/ 36 h 36"/>
                <a:gd name="T28" fmla="*/ 62 w 62"/>
                <a:gd name="T29" fmla="*/ 4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6">
                  <a:moveTo>
                    <a:pt x="62" y="4"/>
                  </a:moveTo>
                  <a:lnTo>
                    <a:pt x="62" y="4"/>
                  </a:lnTo>
                  <a:lnTo>
                    <a:pt x="60" y="2"/>
                  </a:lnTo>
                  <a:lnTo>
                    <a:pt x="54" y="2"/>
                  </a:lnTo>
                  <a:lnTo>
                    <a:pt x="42" y="0"/>
                  </a:lnTo>
                  <a:lnTo>
                    <a:pt x="20" y="2"/>
                  </a:lnTo>
                  <a:lnTo>
                    <a:pt x="10" y="4"/>
                  </a:lnTo>
                  <a:lnTo>
                    <a:pt x="2" y="6"/>
                  </a:lnTo>
                  <a:lnTo>
                    <a:pt x="0" y="10"/>
                  </a:lnTo>
                  <a:lnTo>
                    <a:pt x="0" y="16"/>
                  </a:lnTo>
                  <a:lnTo>
                    <a:pt x="2" y="22"/>
                  </a:lnTo>
                  <a:lnTo>
                    <a:pt x="6" y="26"/>
                  </a:lnTo>
                  <a:lnTo>
                    <a:pt x="44" y="36"/>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39" name="Freeform 34"/>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182 w 216"/>
                <a:gd name="T37" fmla="*/ 0 h 1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0" name="Freeform 35"/>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1" name="Freeform 36"/>
            <p:cNvSpPr>
              <a:spLocks/>
            </p:cNvSpPr>
            <p:nvPr/>
          </p:nvSpPr>
          <p:spPr bwMode="auto">
            <a:xfrm>
              <a:off x="3387" y="658"/>
              <a:ext cx="200" cy="198"/>
            </a:xfrm>
            <a:custGeom>
              <a:avLst/>
              <a:gdLst>
                <a:gd name="T0" fmla="*/ 0 w 200"/>
                <a:gd name="T1" fmla="*/ 104 h 198"/>
                <a:gd name="T2" fmla="*/ 0 w 200"/>
                <a:gd name="T3" fmla="*/ 104 h 198"/>
                <a:gd name="T4" fmla="*/ 4 w 200"/>
                <a:gd name="T5" fmla="*/ 124 h 198"/>
                <a:gd name="T6" fmla="*/ 10 w 200"/>
                <a:gd name="T7" fmla="*/ 142 h 198"/>
                <a:gd name="T8" fmla="*/ 20 w 200"/>
                <a:gd name="T9" fmla="*/ 158 h 198"/>
                <a:gd name="T10" fmla="*/ 32 w 200"/>
                <a:gd name="T11" fmla="*/ 172 h 198"/>
                <a:gd name="T12" fmla="*/ 48 w 200"/>
                <a:gd name="T13" fmla="*/ 184 h 198"/>
                <a:gd name="T14" fmla="*/ 66 w 200"/>
                <a:gd name="T15" fmla="*/ 192 h 198"/>
                <a:gd name="T16" fmla="*/ 84 w 200"/>
                <a:gd name="T17" fmla="*/ 198 h 198"/>
                <a:gd name="T18" fmla="*/ 104 w 200"/>
                <a:gd name="T19" fmla="*/ 198 h 198"/>
                <a:gd name="T20" fmla="*/ 104 w 200"/>
                <a:gd name="T21" fmla="*/ 198 h 198"/>
                <a:gd name="T22" fmla="*/ 124 w 200"/>
                <a:gd name="T23" fmla="*/ 196 h 198"/>
                <a:gd name="T24" fmla="*/ 142 w 200"/>
                <a:gd name="T25" fmla="*/ 190 h 198"/>
                <a:gd name="T26" fmla="*/ 158 w 200"/>
                <a:gd name="T27" fmla="*/ 180 h 198"/>
                <a:gd name="T28" fmla="*/ 174 w 200"/>
                <a:gd name="T29" fmla="*/ 166 h 198"/>
                <a:gd name="T30" fmla="*/ 184 w 200"/>
                <a:gd name="T31" fmla="*/ 152 h 198"/>
                <a:gd name="T32" fmla="*/ 192 w 200"/>
                <a:gd name="T33" fmla="*/ 134 h 198"/>
                <a:gd name="T34" fmla="*/ 198 w 200"/>
                <a:gd name="T35" fmla="*/ 116 h 198"/>
                <a:gd name="T36" fmla="*/ 200 w 200"/>
                <a:gd name="T37" fmla="*/ 96 h 198"/>
                <a:gd name="T38" fmla="*/ 200 w 200"/>
                <a:gd name="T39" fmla="*/ 96 h 198"/>
                <a:gd name="T40" fmla="*/ 196 w 200"/>
                <a:gd name="T41" fmla="*/ 76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2 h 198"/>
                <a:gd name="T54" fmla="*/ 96 w 200"/>
                <a:gd name="T55" fmla="*/ 0 h 198"/>
                <a:gd name="T56" fmla="*/ 96 w 200"/>
                <a:gd name="T57" fmla="*/ 0 h 198"/>
                <a:gd name="T58" fmla="*/ 76 w 200"/>
                <a:gd name="T59" fmla="*/ 4 h 198"/>
                <a:gd name="T60" fmla="*/ 58 w 200"/>
                <a:gd name="T61" fmla="*/ 10 h 198"/>
                <a:gd name="T62" fmla="*/ 40 w 200"/>
                <a:gd name="T63" fmla="*/ 20 h 198"/>
                <a:gd name="T64" fmla="*/ 26 w 200"/>
                <a:gd name="T65" fmla="*/ 32 h 198"/>
                <a:gd name="T66" fmla="*/ 16 w 200"/>
                <a:gd name="T67" fmla="*/ 48 h 198"/>
                <a:gd name="T68" fmla="*/ 6 w 200"/>
                <a:gd name="T69" fmla="*/ 64 h 198"/>
                <a:gd name="T70" fmla="*/ 2 w 200"/>
                <a:gd name="T71" fmla="*/ 84 h 198"/>
                <a:gd name="T72" fmla="*/ 0 w 200"/>
                <a:gd name="T73" fmla="*/ 104 h 198"/>
                <a:gd name="T74" fmla="*/ 0 w 200"/>
                <a:gd name="T75" fmla="*/ 104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4"/>
                  </a:moveTo>
                  <a:lnTo>
                    <a:pt x="0" y="104"/>
                  </a:lnTo>
                  <a:lnTo>
                    <a:pt x="4" y="124"/>
                  </a:lnTo>
                  <a:lnTo>
                    <a:pt x="10" y="142"/>
                  </a:lnTo>
                  <a:lnTo>
                    <a:pt x="20" y="158"/>
                  </a:lnTo>
                  <a:lnTo>
                    <a:pt x="32" y="172"/>
                  </a:lnTo>
                  <a:lnTo>
                    <a:pt x="48" y="184"/>
                  </a:lnTo>
                  <a:lnTo>
                    <a:pt x="66" y="192"/>
                  </a:lnTo>
                  <a:lnTo>
                    <a:pt x="84" y="198"/>
                  </a:lnTo>
                  <a:lnTo>
                    <a:pt x="104" y="198"/>
                  </a:lnTo>
                  <a:lnTo>
                    <a:pt x="124" y="196"/>
                  </a:lnTo>
                  <a:lnTo>
                    <a:pt x="142" y="190"/>
                  </a:lnTo>
                  <a:lnTo>
                    <a:pt x="158" y="180"/>
                  </a:lnTo>
                  <a:lnTo>
                    <a:pt x="174" y="166"/>
                  </a:lnTo>
                  <a:lnTo>
                    <a:pt x="184" y="152"/>
                  </a:lnTo>
                  <a:lnTo>
                    <a:pt x="192" y="134"/>
                  </a:lnTo>
                  <a:lnTo>
                    <a:pt x="198" y="116"/>
                  </a:lnTo>
                  <a:lnTo>
                    <a:pt x="200" y="96"/>
                  </a:lnTo>
                  <a:lnTo>
                    <a:pt x="196" y="76"/>
                  </a:lnTo>
                  <a:lnTo>
                    <a:pt x="190" y="56"/>
                  </a:lnTo>
                  <a:lnTo>
                    <a:pt x="180" y="40"/>
                  </a:lnTo>
                  <a:lnTo>
                    <a:pt x="168" y="26"/>
                  </a:lnTo>
                  <a:lnTo>
                    <a:pt x="152" y="14"/>
                  </a:lnTo>
                  <a:lnTo>
                    <a:pt x="134" y="6"/>
                  </a:lnTo>
                  <a:lnTo>
                    <a:pt x="116" y="2"/>
                  </a:lnTo>
                  <a:lnTo>
                    <a:pt x="96" y="0"/>
                  </a:lnTo>
                  <a:lnTo>
                    <a:pt x="76" y="4"/>
                  </a:lnTo>
                  <a:lnTo>
                    <a:pt x="58" y="10"/>
                  </a:lnTo>
                  <a:lnTo>
                    <a:pt x="40" y="20"/>
                  </a:lnTo>
                  <a:lnTo>
                    <a:pt x="26" y="32"/>
                  </a:lnTo>
                  <a:lnTo>
                    <a:pt x="16" y="48"/>
                  </a:lnTo>
                  <a:lnTo>
                    <a:pt x="6" y="64"/>
                  </a:lnTo>
                  <a:lnTo>
                    <a:pt x="2" y="84"/>
                  </a:lnTo>
                  <a:lnTo>
                    <a:pt x="0" y="104"/>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8542" name="Freeform 37"/>
            <p:cNvSpPr>
              <a:spLocks/>
            </p:cNvSpPr>
            <p:nvPr/>
          </p:nvSpPr>
          <p:spPr bwMode="auto">
            <a:xfrm>
              <a:off x="3413" y="684"/>
              <a:ext cx="146" cy="146"/>
            </a:xfrm>
            <a:custGeom>
              <a:avLst/>
              <a:gdLst>
                <a:gd name="T0" fmla="*/ 0 w 146"/>
                <a:gd name="T1" fmla="*/ 76 h 146"/>
                <a:gd name="T2" fmla="*/ 0 w 146"/>
                <a:gd name="T3" fmla="*/ 76 h 146"/>
                <a:gd name="T4" fmla="*/ 2 w 146"/>
                <a:gd name="T5" fmla="*/ 92 h 146"/>
                <a:gd name="T6" fmla="*/ 8 w 146"/>
                <a:gd name="T7" fmla="*/ 104 h 146"/>
                <a:gd name="T8" fmla="*/ 16 w 146"/>
                <a:gd name="T9" fmla="*/ 118 h 146"/>
                <a:gd name="T10" fmla="*/ 24 w 146"/>
                <a:gd name="T11" fmla="*/ 128 h 146"/>
                <a:gd name="T12" fmla="*/ 36 w 146"/>
                <a:gd name="T13" fmla="*/ 136 h 146"/>
                <a:gd name="T14" fmla="*/ 48 w 146"/>
                <a:gd name="T15" fmla="*/ 142 h 146"/>
                <a:gd name="T16" fmla="*/ 62 w 146"/>
                <a:gd name="T17" fmla="*/ 146 h 146"/>
                <a:gd name="T18" fmla="*/ 76 w 146"/>
                <a:gd name="T19" fmla="*/ 146 h 146"/>
                <a:gd name="T20" fmla="*/ 76 w 146"/>
                <a:gd name="T21" fmla="*/ 146 h 146"/>
                <a:gd name="T22" fmla="*/ 92 w 146"/>
                <a:gd name="T23" fmla="*/ 144 h 146"/>
                <a:gd name="T24" fmla="*/ 106 w 146"/>
                <a:gd name="T25" fmla="*/ 140 h 146"/>
                <a:gd name="T26" fmla="*/ 118 w 146"/>
                <a:gd name="T27" fmla="*/ 132 h 146"/>
                <a:gd name="T28" fmla="*/ 128 w 146"/>
                <a:gd name="T29" fmla="*/ 122 h 146"/>
                <a:gd name="T30" fmla="*/ 136 w 146"/>
                <a:gd name="T31" fmla="*/ 112 h 146"/>
                <a:gd name="T32" fmla="*/ 142 w 146"/>
                <a:gd name="T33" fmla="*/ 100 h 146"/>
                <a:gd name="T34" fmla="*/ 146 w 146"/>
                <a:gd name="T35" fmla="*/ 86 h 146"/>
                <a:gd name="T36" fmla="*/ 146 w 146"/>
                <a:gd name="T37" fmla="*/ 70 h 146"/>
                <a:gd name="T38" fmla="*/ 146 w 146"/>
                <a:gd name="T39" fmla="*/ 70 h 146"/>
                <a:gd name="T40" fmla="*/ 144 w 146"/>
                <a:gd name="T41" fmla="*/ 56 h 146"/>
                <a:gd name="T42" fmla="*/ 140 w 146"/>
                <a:gd name="T43" fmla="*/ 42 h 146"/>
                <a:gd name="T44" fmla="*/ 132 w 146"/>
                <a:gd name="T45" fmla="*/ 30 h 146"/>
                <a:gd name="T46" fmla="*/ 124 w 146"/>
                <a:gd name="T47" fmla="*/ 20 h 146"/>
                <a:gd name="T48" fmla="*/ 112 w 146"/>
                <a:gd name="T49" fmla="*/ 12 h 146"/>
                <a:gd name="T50" fmla="*/ 100 w 146"/>
                <a:gd name="T51" fmla="*/ 6 h 146"/>
                <a:gd name="T52" fmla="*/ 86 w 146"/>
                <a:gd name="T53" fmla="*/ 2 h 146"/>
                <a:gd name="T54" fmla="*/ 70 w 146"/>
                <a:gd name="T55" fmla="*/ 0 h 146"/>
                <a:gd name="T56" fmla="*/ 70 w 146"/>
                <a:gd name="T57" fmla="*/ 0 h 146"/>
                <a:gd name="T58" fmla="*/ 56 w 146"/>
                <a:gd name="T59" fmla="*/ 2 h 146"/>
                <a:gd name="T60" fmla="*/ 42 w 146"/>
                <a:gd name="T61" fmla="*/ 8 h 146"/>
                <a:gd name="T62" fmla="*/ 30 w 146"/>
                <a:gd name="T63" fmla="*/ 14 h 146"/>
                <a:gd name="T64" fmla="*/ 20 w 146"/>
                <a:gd name="T65" fmla="*/ 24 h 146"/>
                <a:gd name="T66" fmla="*/ 12 w 146"/>
                <a:gd name="T67" fmla="*/ 36 h 146"/>
                <a:gd name="T68" fmla="*/ 6 w 146"/>
                <a:gd name="T69" fmla="*/ 48 h 146"/>
                <a:gd name="T70" fmla="*/ 2 w 146"/>
                <a:gd name="T71" fmla="*/ 62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2" y="92"/>
                  </a:lnTo>
                  <a:lnTo>
                    <a:pt x="8" y="104"/>
                  </a:lnTo>
                  <a:lnTo>
                    <a:pt x="16" y="118"/>
                  </a:lnTo>
                  <a:lnTo>
                    <a:pt x="24" y="128"/>
                  </a:lnTo>
                  <a:lnTo>
                    <a:pt x="36" y="136"/>
                  </a:lnTo>
                  <a:lnTo>
                    <a:pt x="48" y="142"/>
                  </a:lnTo>
                  <a:lnTo>
                    <a:pt x="62" y="146"/>
                  </a:lnTo>
                  <a:lnTo>
                    <a:pt x="76" y="146"/>
                  </a:lnTo>
                  <a:lnTo>
                    <a:pt x="92" y="144"/>
                  </a:lnTo>
                  <a:lnTo>
                    <a:pt x="106" y="140"/>
                  </a:lnTo>
                  <a:lnTo>
                    <a:pt x="118" y="132"/>
                  </a:lnTo>
                  <a:lnTo>
                    <a:pt x="128" y="122"/>
                  </a:lnTo>
                  <a:lnTo>
                    <a:pt x="136" y="112"/>
                  </a:lnTo>
                  <a:lnTo>
                    <a:pt x="142" y="100"/>
                  </a:lnTo>
                  <a:lnTo>
                    <a:pt x="146" y="86"/>
                  </a:lnTo>
                  <a:lnTo>
                    <a:pt x="146" y="70"/>
                  </a:lnTo>
                  <a:lnTo>
                    <a:pt x="144" y="56"/>
                  </a:lnTo>
                  <a:lnTo>
                    <a:pt x="140" y="42"/>
                  </a:lnTo>
                  <a:lnTo>
                    <a:pt x="132" y="30"/>
                  </a:lnTo>
                  <a:lnTo>
                    <a:pt x="124" y="20"/>
                  </a:lnTo>
                  <a:lnTo>
                    <a:pt x="112" y="12"/>
                  </a:lnTo>
                  <a:lnTo>
                    <a:pt x="100" y="6"/>
                  </a:lnTo>
                  <a:lnTo>
                    <a:pt x="86" y="2"/>
                  </a:lnTo>
                  <a:lnTo>
                    <a:pt x="70" y="0"/>
                  </a:lnTo>
                  <a:lnTo>
                    <a:pt x="56" y="2"/>
                  </a:lnTo>
                  <a:lnTo>
                    <a:pt x="42" y="8"/>
                  </a:lnTo>
                  <a:lnTo>
                    <a:pt x="30" y="14"/>
                  </a:lnTo>
                  <a:lnTo>
                    <a:pt x="20" y="24"/>
                  </a:lnTo>
                  <a:lnTo>
                    <a:pt x="12" y="36"/>
                  </a:lnTo>
                  <a:lnTo>
                    <a:pt x="6" y="48"/>
                  </a:lnTo>
                  <a:lnTo>
                    <a:pt x="2" y="62"/>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8543" name="Freeform 38"/>
            <p:cNvSpPr>
              <a:spLocks/>
            </p:cNvSpPr>
            <p:nvPr/>
          </p:nvSpPr>
          <p:spPr bwMode="auto">
            <a:xfrm>
              <a:off x="3347" y="654"/>
              <a:ext cx="76" cy="56"/>
            </a:xfrm>
            <a:custGeom>
              <a:avLst/>
              <a:gdLst>
                <a:gd name="T0" fmla="*/ 58 w 76"/>
                <a:gd name="T1" fmla="*/ 2 h 56"/>
                <a:gd name="T2" fmla="*/ 58 w 76"/>
                <a:gd name="T3" fmla="*/ 2 h 56"/>
                <a:gd name="T4" fmla="*/ 64 w 76"/>
                <a:gd name="T5" fmla="*/ 4 h 56"/>
                <a:gd name="T6" fmla="*/ 68 w 76"/>
                <a:gd name="T7" fmla="*/ 8 h 56"/>
                <a:gd name="T8" fmla="*/ 72 w 76"/>
                <a:gd name="T9" fmla="*/ 12 h 56"/>
                <a:gd name="T10" fmla="*/ 74 w 76"/>
                <a:gd name="T11" fmla="*/ 18 h 56"/>
                <a:gd name="T12" fmla="*/ 74 w 76"/>
                <a:gd name="T13" fmla="*/ 18 h 56"/>
                <a:gd name="T14" fmla="*/ 76 w 76"/>
                <a:gd name="T15" fmla="*/ 24 h 56"/>
                <a:gd name="T16" fmla="*/ 74 w 76"/>
                <a:gd name="T17" fmla="*/ 28 h 56"/>
                <a:gd name="T18" fmla="*/ 70 w 76"/>
                <a:gd name="T19" fmla="*/ 34 h 56"/>
                <a:gd name="T20" fmla="*/ 70 w 76"/>
                <a:gd name="T21" fmla="*/ 34 h 56"/>
                <a:gd name="T22" fmla="*/ 64 w 76"/>
                <a:gd name="T23" fmla="*/ 40 h 56"/>
                <a:gd name="T24" fmla="*/ 58 w 76"/>
                <a:gd name="T25" fmla="*/ 44 h 56"/>
                <a:gd name="T26" fmla="*/ 50 w 76"/>
                <a:gd name="T27" fmla="*/ 44 h 56"/>
                <a:gd name="T28" fmla="*/ 42 w 76"/>
                <a:gd name="T29" fmla="*/ 44 h 56"/>
                <a:gd name="T30" fmla="*/ 42 w 76"/>
                <a:gd name="T31" fmla="*/ 44 h 56"/>
                <a:gd name="T32" fmla="*/ 28 w 76"/>
                <a:gd name="T33" fmla="*/ 50 h 56"/>
                <a:gd name="T34" fmla="*/ 12 w 76"/>
                <a:gd name="T35" fmla="*/ 56 h 56"/>
                <a:gd name="T36" fmla="*/ 12 w 76"/>
                <a:gd name="T37" fmla="*/ 56 h 56"/>
                <a:gd name="T38" fmla="*/ 6 w 76"/>
                <a:gd name="T39" fmla="*/ 52 h 56"/>
                <a:gd name="T40" fmla="*/ 0 w 76"/>
                <a:gd name="T41" fmla="*/ 46 h 56"/>
                <a:gd name="T42" fmla="*/ 0 w 76"/>
                <a:gd name="T43" fmla="*/ 46 h 56"/>
                <a:gd name="T44" fmla="*/ 0 w 76"/>
                <a:gd name="T45" fmla="*/ 40 h 56"/>
                <a:gd name="T46" fmla="*/ 0 w 76"/>
                <a:gd name="T47" fmla="*/ 34 h 56"/>
                <a:gd name="T48" fmla="*/ 6 w 76"/>
                <a:gd name="T49" fmla="*/ 22 h 56"/>
                <a:gd name="T50" fmla="*/ 6 w 76"/>
                <a:gd name="T51" fmla="*/ 22 h 56"/>
                <a:gd name="T52" fmla="*/ 16 w 76"/>
                <a:gd name="T53" fmla="*/ 12 h 56"/>
                <a:gd name="T54" fmla="*/ 28 w 76"/>
                <a:gd name="T55" fmla="*/ 4 h 56"/>
                <a:gd name="T56" fmla="*/ 44 w 76"/>
                <a:gd name="T57" fmla="*/ 0 h 56"/>
                <a:gd name="T58" fmla="*/ 50 w 76"/>
                <a:gd name="T59" fmla="*/ 0 h 56"/>
                <a:gd name="T60" fmla="*/ 58 w 76"/>
                <a:gd name="T61" fmla="*/ 2 h 56"/>
                <a:gd name="T62" fmla="*/ 58 w 76"/>
                <a:gd name="T63" fmla="*/ 2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6">
                  <a:moveTo>
                    <a:pt x="58" y="2"/>
                  </a:moveTo>
                  <a:lnTo>
                    <a:pt x="58" y="2"/>
                  </a:lnTo>
                  <a:lnTo>
                    <a:pt x="64" y="4"/>
                  </a:lnTo>
                  <a:lnTo>
                    <a:pt x="68" y="8"/>
                  </a:lnTo>
                  <a:lnTo>
                    <a:pt x="72" y="12"/>
                  </a:lnTo>
                  <a:lnTo>
                    <a:pt x="74" y="18"/>
                  </a:lnTo>
                  <a:lnTo>
                    <a:pt x="76" y="24"/>
                  </a:lnTo>
                  <a:lnTo>
                    <a:pt x="74" y="28"/>
                  </a:lnTo>
                  <a:lnTo>
                    <a:pt x="70" y="34"/>
                  </a:lnTo>
                  <a:lnTo>
                    <a:pt x="64" y="40"/>
                  </a:lnTo>
                  <a:lnTo>
                    <a:pt x="58" y="44"/>
                  </a:lnTo>
                  <a:lnTo>
                    <a:pt x="50" y="44"/>
                  </a:lnTo>
                  <a:lnTo>
                    <a:pt x="42" y="44"/>
                  </a:lnTo>
                  <a:lnTo>
                    <a:pt x="28" y="50"/>
                  </a:lnTo>
                  <a:lnTo>
                    <a:pt x="12" y="56"/>
                  </a:lnTo>
                  <a:lnTo>
                    <a:pt x="6" y="52"/>
                  </a:lnTo>
                  <a:lnTo>
                    <a:pt x="0" y="46"/>
                  </a:lnTo>
                  <a:lnTo>
                    <a:pt x="0" y="40"/>
                  </a:lnTo>
                  <a:lnTo>
                    <a:pt x="0" y="34"/>
                  </a:lnTo>
                  <a:lnTo>
                    <a:pt x="6" y="22"/>
                  </a:lnTo>
                  <a:lnTo>
                    <a:pt x="16" y="12"/>
                  </a:lnTo>
                  <a:lnTo>
                    <a:pt x="28" y="4"/>
                  </a:lnTo>
                  <a:lnTo>
                    <a:pt x="44" y="0"/>
                  </a:lnTo>
                  <a:lnTo>
                    <a:pt x="50" y="0"/>
                  </a:lnTo>
                  <a:lnTo>
                    <a:pt x="58" y="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4" name="Freeform 39"/>
            <p:cNvSpPr>
              <a:spLocks/>
            </p:cNvSpPr>
            <p:nvPr/>
          </p:nvSpPr>
          <p:spPr bwMode="auto">
            <a:xfrm>
              <a:off x="3359" y="664"/>
              <a:ext cx="50" cy="32"/>
            </a:xfrm>
            <a:custGeom>
              <a:avLst/>
              <a:gdLst>
                <a:gd name="T0" fmla="*/ 36 w 50"/>
                <a:gd name="T1" fmla="*/ 0 h 32"/>
                <a:gd name="T2" fmla="*/ 36 w 50"/>
                <a:gd name="T3" fmla="*/ 0 h 32"/>
                <a:gd name="T4" fmla="*/ 42 w 50"/>
                <a:gd name="T5" fmla="*/ 2 h 32"/>
                <a:gd name="T6" fmla="*/ 48 w 50"/>
                <a:gd name="T7" fmla="*/ 6 h 32"/>
                <a:gd name="T8" fmla="*/ 48 w 50"/>
                <a:gd name="T9" fmla="*/ 6 h 32"/>
                <a:gd name="T10" fmla="*/ 50 w 50"/>
                <a:gd name="T11" fmla="*/ 12 h 32"/>
                <a:gd name="T12" fmla="*/ 50 w 50"/>
                <a:gd name="T13" fmla="*/ 16 h 32"/>
                <a:gd name="T14" fmla="*/ 50 w 50"/>
                <a:gd name="T15" fmla="*/ 16 h 32"/>
                <a:gd name="T16" fmla="*/ 46 w 50"/>
                <a:gd name="T17" fmla="*/ 22 h 32"/>
                <a:gd name="T18" fmla="*/ 42 w 50"/>
                <a:gd name="T19" fmla="*/ 24 h 32"/>
                <a:gd name="T20" fmla="*/ 30 w 50"/>
                <a:gd name="T21" fmla="*/ 24 h 32"/>
                <a:gd name="T22" fmla="*/ 30 w 50"/>
                <a:gd name="T23" fmla="*/ 24 h 32"/>
                <a:gd name="T24" fmla="*/ 16 w 50"/>
                <a:gd name="T25" fmla="*/ 28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4 h 32"/>
                <a:gd name="T38" fmla="*/ 4 w 50"/>
                <a:gd name="T39" fmla="*/ 18 h 32"/>
                <a:gd name="T40" fmla="*/ 12 w 50"/>
                <a:gd name="T41" fmla="*/ 8 h 32"/>
                <a:gd name="T42" fmla="*/ 12 w 50"/>
                <a:gd name="T43" fmla="*/ 8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2" y="2"/>
                  </a:lnTo>
                  <a:lnTo>
                    <a:pt x="48" y="6"/>
                  </a:lnTo>
                  <a:lnTo>
                    <a:pt x="50" y="12"/>
                  </a:lnTo>
                  <a:lnTo>
                    <a:pt x="50" y="16"/>
                  </a:lnTo>
                  <a:lnTo>
                    <a:pt x="46" y="22"/>
                  </a:lnTo>
                  <a:lnTo>
                    <a:pt x="42" y="24"/>
                  </a:lnTo>
                  <a:lnTo>
                    <a:pt x="30" y="24"/>
                  </a:lnTo>
                  <a:lnTo>
                    <a:pt x="16" y="28"/>
                  </a:lnTo>
                  <a:lnTo>
                    <a:pt x="4" y="32"/>
                  </a:lnTo>
                  <a:lnTo>
                    <a:pt x="2" y="32"/>
                  </a:lnTo>
                  <a:lnTo>
                    <a:pt x="0" y="30"/>
                  </a:lnTo>
                  <a:lnTo>
                    <a:pt x="2" y="24"/>
                  </a:lnTo>
                  <a:lnTo>
                    <a:pt x="4" y="18"/>
                  </a:lnTo>
                  <a:lnTo>
                    <a:pt x="12" y="8"/>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5" name="Freeform 40"/>
            <p:cNvSpPr>
              <a:spLocks/>
            </p:cNvSpPr>
            <p:nvPr/>
          </p:nvSpPr>
          <p:spPr bwMode="auto">
            <a:xfrm>
              <a:off x="3095" y="772"/>
              <a:ext cx="62" cy="54"/>
            </a:xfrm>
            <a:custGeom>
              <a:avLst/>
              <a:gdLst>
                <a:gd name="T0" fmla="*/ 2 w 62"/>
                <a:gd name="T1" fmla="*/ 0 h 54"/>
                <a:gd name="T2" fmla="*/ 2 w 62"/>
                <a:gd name="T3" fmla="*/ 0 h 54"/>
                <a:gd name="T4" fmla="*/ 0 w 62"/>
                <a:gd name="T5" fmla="*/ 8 h 54"/>
                <a:gd name="T6" fmla="*/ 2 w 62"/>
                <a:gd name="T7" fmla="*/ 26 h 54"/>
                <a:gd name="T8" fmla="*/ 2 w 62"/>
                <a:gd name="T9" fmla="*/ 36 h 54"/>
                <a:gd name="T10" fmla="*/ 6 w 62"/>
                <a:gd name="T11" fmla="*/ 46 h 54"/>
                <a:gd name="T12" fmla="*/ 10 w 62"/>
                <a:gd name="T13" fmla="*/ 52 h 54"/>
                <a:gd name="T14" fmla="*/ 14 w 62"/>
                <a:gd name="T15" fmla="*/ 54 h 54"/>
                <a:gd name="T16" fmla="*/ 18 w 62"/>
                <a:gd name="T17" fmla="*/ 54 h 54"/>
                <a:gd name="T18" fmla="*/ 18 w 62"/>
                <a:gd name="T19" fmla="*/ 54 h 54"/>
                <a:gd name="T20" fmla="*/ 26 w 62"/>
                <a:gd name="T21" fmla="*/ 54 h 54"/>
                <a:gd name="T22" fmla="*/ 34 w 62"/>
                <a:gd name="T23" fmla="*/ 50 h 54"/>
                <a:gd name="T24" fmla="*/ 42 w 62"/>
                <a:gd name="T25" fmla="*/ 44 h 54"/>
                <a:gd name="T26" fmla="*/ 48 w 62"/>
                <a:gd name="T27" fmla="*/ 36 h 54"/>
                <a:gd name="T28" fmla="*/ 58 w 62"/>
                <a:gd name="T29" fmla="*/ 24 h 54"/>
                <a:gd name="T30" fmla="*/ 62 w 62"/>
                <a:gd name="T31" fmla="*/ 16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4">
                  <a:moveTo>
                    <a:pt x="2" y="0"/>
                  </a:moveTo>
                  <a:lnTo>
                    <a:pt x="2" y="0"/>
                  </a:lnTo>
                  <a:lnTo>
                    <a:pt x="0" y="8"/>
                  </a:lnTo>
                  <a:lnTo>
                    <a:pt x="2" y="26"/>
                  </a:lnTo>
                  <a:lnTo>
                    <a:pt x="2" y="36"/>
                  </a:lnTo>
                  <a:lnTo>
                    <a:pt x="6" y="46"/>
                  </a:lnTo>
                  <a:lnTo>
                    <a:pt x="10" y="52"/>
                  </a:lnTo>
                  <a:lnTo>
                    <a:pt x="14" y="54"/>
                  </a:lnTo>
                  <a:lnTo>
                    <a:pt x="18" y="54"/>
                  </a:lnTo>
                  <a:lnTo>
                    <a:pt x="26" y="54"/>
                  </a:lnTo>
                  <a:lnTo>
                    <a:pt x="34" y="50"/>
                  </a:lnTo>
                  <a:lnTo>
                    <a:pt x="42" y="44"/>
                  </a:lnTo>
                  <a:lnTo>
                    <a:pt x="48" y="36"/>
                  </a:lnTo>
                  <a:lnTo>
                    <a:pt x="58" y="24"/>
                  </a:lnTo>
                  <a:lnTo>
                    <a:pt x="62" y="16"/>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6" name="Freeform 41"/>
            <p:cNvSpPr>
              <a:spLocks/>
            </p:cNvSpPr>
            <p:nvPr/>
          </p:nvSpPr>
          <p:spPr bwMode="auto">
            <a:xfrm>
              <a:off x="3087" y="712"/>
              <a:ext cx="70" cy="38"/>
            </a:xfrm>
            <a:custGeom>
              <a:avLst/>
              <a:gdLst>
                <a:gd name="T0" fmla="*/ 70 w 70"/>
                <a:gd name="T1" fmla="*/ 8 h 38"/>
                <a:gd name="T2" fmla="*/ 70 w 70"/>
                <a:gd name="T3" fmla="*/ 8 h 38"/>
                <a:gd name="T4" fmla="*/ 60 w 70"/>
                <a:gd name="T5" fmla="*/ 4 h 38"/>
                <a:gd name="T6" fmla="*/ 48 w 70"/>
                <a:gd name="T7" fmla="*/ 2 h 38"/>
                <a:gd name="T8" fmla="*/ 26 w 70"/>
                <a:gd name="T9" fmla="*/ 0 h 38"/>
                <a:gd name="T10" fmla="*/ 26 w 70"/>
                <a:gd name="T11" fmla="*/ 0 h 38"/>
                <a:gd name="T12" fmla="*/ 10 w 70"/>
                <a:gd name="T13" fmla="*/ 2 h 38"/>
                <a:gd name="T14" fmla="*/ 2 w 70"/>
                <a:gd name="T15" fmla="*/ 4 h 38"/>
                <a:gd name="T16" fmla="*/ 0 w 70"/>
                <a:gd name="T17" fmla="*/ 6 h 38"/>
                <a:gd name="T18" fmla="*/ 0 w 70"/>
                <a:gd name="T19" fmla="*/ 10 h 38"/>
                <a:gd name="T20" fmla="*/ 2 w 70"/>
                <a:gd name="T21" fmla="*/ 14 h 38"/>
                <a:gd name="T22" fmla="*/ 6 w 70"/>
                <a:gd name="T23" fmla="*/ 20 h 38"/>
                <a:gd name="T24" fmla="*/ 10 w 70"/>
                <a:gd name="T25" fmla="*/ 24 h 38"/>
                <a:gd name="T26" fmla="*/ 16 w 70"/>
                <a:gd name="T27" fmla="*/ 28 h 38"/>
                <a:gd name="T28" fmla="*/ 54 w 70"/>
                <a:gd name="T29" fmla="*/ 38 h 38"/>
                <a:gd name="T30" fmla="*/ 70 w 70"/>
                <a:gd name="T31" fmla="*/ 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8"/>
                  </a:moveTo>
                  <a:lnTo>
                    <a:pt x="70" y="8"/>
                  </a:lnTo>
                  <a:lnTo>
                    <a:pt x="60" y="4"/>
                  </a:lnTo>
                  <a:lnTo>
                    <a:pt x="48" y="2"/>
                  </a:lnTo>
                  <a:lnTo>
                    <a:pt x="26" y="0"/>
                  </a:lnTo>
                  <a:lnTo>
                    <a:pt x="10" y="2"/>
                  </a:lnTo>
                  <a:lnTo>
                    <a:pt x="2" y="4"/>
                  </a:lnTo>
                  <a:lnTo>
                    <a:pt x="0" y="6"/>
                  </a:lnTo>
                  <a:lnTo>
                    <a:pt x="0" y="10"/>
                  </a:lnTo>
                  <a:lnTo>
                    <a:pt x="2" y="14"/>
                  </a:lnTo>
                  <a:lnTo>
                    <a:pt x="6" y="20"/>
                  </a:lnTo>
                  <a:lnTo>
                    <a:pt x="10" y="24"/>
                  </a:lnTo>
                  <a:lnTo>
                    <a:pt x="16" y="28"/>
                  </a:lnTo>
                  <a:lnTo>
                    <a:pt x="54" y="38"/>
                  </a:lnTo>
                  <a:lnTo>
                    <a:pt x="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7" name="Freeform 42"/>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8" name="Freeform 43"/>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49" name="Freeform 44"/>
            <p:cNvSpPr>
              <a:spLocks/>
            </p:cNvSpPr>
            <p:nvPr/>
          </p:nvSpPr>
          <p:spPr bwMode="auto">
            <a:xfrm>
              <a:off x="3215" y="670"/>
              <a:ext cx="188" cy="190"/>
            </a:xfrm>
            <a:custGeom>
              <a:avLst/>
              <a:gdLst>
                <a:gd name="T0" fmla="*/ 0 w 188"/>
                <a:gd name="T1" fmla="*/ 98 h 190"/>
                <a:gd name="T2" fmla="*/ 0 w 188"/>
                <a:gd name="T3" fmla="*/ 98 h 190"/>
                <a:gd name="T4" fmla="*/ 2 w 188"/>
                <a:gd name="T5" fmla="*/ 118 h 190"/>
                <a:gd name="T6" fmla="*/ 8 w 188"/>
                <a:gd name="T7" fmla="*/ 136 h 190"/>
                <a:gd name="T8" fmla="*/ 18 w 188"/>
                <a:gd name="T9" fmla="*/ 152 h 190"/>
                <a:gd name="T10" fmla="*/ 30 w 188"/>
                <a:gd name="T11" fmla="*/ 164 h 190"/>
                <a:gd name="T12" fmla="*/ 44 w 188"/>
                <a:gd name="T13" fmla="*/ 176 h 190"/>
                <a:gd name="T14" fmla="*/ 62 w 188"/>
                <a:gd name="T15" fmla="*/ 184 h 190"/>
                <a:gd name="T16" fmla="*/ 80 w 188"/>
                <a:gd name="T17" fmla="*/ 188 h 190"/>
                <a:gd name="T18" fmla="*/ 98 w 188"/>
                <a:gd name="T19" fmla="*/ 190 h 190"/>
                <a:gd name="T20" fmla="*/ 98 w 188"/>
                <a:gd name="T21" fmla="*/ 190 h 190"/>
                <a:gd name="T22" fmla="*/ 118 w 188"/>
                <a:gd name="T23" fmla="*/ 186 h 190"/>
                <a:gd name="T24" fmla="*/ 134 w 188"/>
                <a:gd name="T25" fmla="*/ 180 h 190"/>
                <a:gd name="T26" fmla="*/ 150 w 188"/>
                <a:gd name="T27" fmla="*/ 170 h 190"/>
                <a:gd name="T28" fmla="*/ 164 w 188"/>
                <a:gd name="T29" fmla="*/ 158 h 190"/>
                <a:gd name="T30" fmla="*/ 174 w 188"/>
                <a:gd name="T31" fmla="*/ 144 h 190"/>
                <a:gd name="T32" fmla="*/ 182 w 188"/>
                <a:gd name="T33" fmla="*/ 128 h 190"/>
                <a:gd name="T34" fmla="*/ 188 w 188"/>
                <a:gd name="T35" fmla="*/ 110 h 190"/>
                <a:gd name="T36" fmla="*/ 188 w 188"/>
                <a:gd name="T37" fmla="*/ 90 h 190"/>
                <a:gd name="T38" fmla="*/ 188 w 188"/>
                <a:gd name="T39" fmla="*/ 90 h 190"/>
                <a:gd name="T40" fmla="*/ 186 w 188"/>
                <a:gd name="T41" fmla="*/ 72 h 190"/>
                <a:gd name="T42" fmla="*/ 180 w 188"/>
                <a:gd name="T43" fmla="*/ 54 h 190"/>
                <a:gd name="T44" fmla="*/ 170 w 188"/>
                <a:gd name="T45" fmla="*/ 38 h 190"/>
                <a:gd name="T46" fmla="*/ 158 w 188"/>
                <a:gd name="T47" fmla="*/ 26 h 190"/>
                <a:gd name="T48" fmla="*/ 144 w 188"/>
                <a:gd name="T49" fmla="*/ 14 h 190"/>
                <a:gd name="T50" fmla="*/ 128 w 188"/>
                <a:gd name="T51" fmla="*/ 6 h 190"/>
                <a:gd name="T52" fmla="*/ 110 w 188"/>
                <a:gd name="T53" fmla="*/ 2 h 190"/>
                <a:gd name="T54" fmla="*/ 90 w 188"/>
                <a:gd name="T55" fmla="*/ 0 h 190"/>
                <a:gd name="T56" fmla="*/ 90 w 188"/>
                <a:gd name="T57" fmla="*/ 0 h 190"/>
                <a:gd name="T58" fmla="*/ 72 w 188"/>
                <a:gd name="T59" fmla="*/ 4 h 190"/>
                <a:gd name="T60" fmla="*/ 54 w 188"/>
                <a:gd name="T61" fmla="*/ 10 h 190"/>
                <a:gd name="T62" fmla="*/ 38 w 188"/>
                <a:gd name="T63" fmla="*/ 18 h 190"/>
                <a:gd name="T64" fmla="*/ 24 w 188"/>
                <a:gd name="T65" fmla="*/ 32 h 190"/>
                <a:gd name="T66" fmla="*/ 14 w 188"/>
                <a:gd name="T67" fmla="*/ 46 h 190"/>
                <a:gd name="T68" fmla="*/ 6 w 188"/>
                <a:gd name="T69" fmla="*/ 62 h 190"/>
                <a:gd name="T70" fmla="*/ 0 w 188"/>
                <a:gd name="T71" fmla="*/ 80 h 190"/>
                <a:gd name="T72" fmla="*/ 0 w 188"/>
                <a:gd name="T73" fmla="*/ 98 h 190"/>
                <a:gd name="T74" fmla="*/ 0 w 188"/>
                <a:gd name="T75" fmla="*/ 98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90">
                  <a:moveTo>
                    <a:pt x="0" y="98"/>
                  </a:moveTo>
                  <a:lnTo>
                    <a:pt x="0" y="98"/>
                  </a:lnTo>
                  <a:lnTo>
                    <a:pt x="2" y="118"/>
                  </a:lnTo>
                  <a:lnTo>
                    <a:pt x="8" y="136"/>
                  </a:lnTo>
                  <a:lnTo>
                    <a:pt x="18" y="152"/>
                  </a:lnTo>
                  <a:lnTo>
                    <a:pt x="30" y="164"/>
                  </a:lnTo>
                  <a:lnTo>
                    <a:pt x="44" y="176"/>
                  </a:lnTo>
                  <a:lnTo>
                    <a:pt x="62" y="184"/>
                  </a:lnTo>
                  <a:lnTo>
                    <a:pt x="80" y="188"/>
                  </a:lnTo>
                  <a:lnTo>
                    <a:pt x="98" y="190"/>
                  </a:lnTo>
                  <a:lnTo>
                    <a:pt x="118" y="186"/>
                  </a:lnTo>
                  <a:lnTo>
                    <a:pt x="134" y="180"/>
                  </a:lnTo>
                  <a:lnTo>
                    <a:pt x="150" y="170"/>
                  </a:lnTo>
                  <a:lnTo>
                    <a:pt x="164" y="158"/>
                  </a:lnTo>
                  <a:lnTo>
                    <a:pt x="174" y="144"/>
                  </a:lnTo>
                  <a:lnTo>
                    <a:pt x="182" y="128"/>
                  </a:lnTo>
                  <a:lnTo>
                    <a:pt x="188" y="110"/>
                  </a:lnTo>
                  <a:lnTo>
                    <a:pt x="188" y="90"/>
                  </a:lnTo>
                  <a:lnTo>
                    <a:pt x="186" y="72"/>
                  </a:lnTo>
                  <a:lnTo>
                    <a:pt x="180" y="54"/>
                  </a:lnTo>
                  <a:lnTo>
                    <a:pt x="170" y="38"/>
                  </a:lnTo>
                  <a:lnTo>
                    <a:pt x="158" y="26"/>
                  </a:lnTo>
                  <a:lnTo>
                    <a:pt x="144" y="14"/>
                  </a:lnTo>
                  <a:lnTo>
                    <a:pt x="128" y="6"/>
                  </a:lnTo>
                  <a:lnTo>
                    <a:pt x="110" y="2"/>
                  </a:lnTo>
                  <a:lnTo>
                    <a:pt x="90" y="0"/>
                  </a:lnTo>
                  <a:lnTo>
                    <a:pt x="72" y="4"/>
                  </a:lnTo>
                  <a:lnTo>
                    <a:pt x="54" y="10"/>
                  </a:lnTo>
                  <a:lnTo>
                    <a:pt x="38" y="18"/>
                  </a:lnTo>
                  <a:lnTo>
                    <a:pt x="24" y="32"/>
                  </a:lnTo>
                  <a:lnTo>
                    <a:pt x="14" y="46"/>
                  </a:lnTo>
                  <a:lnTo>
                    <a:pt x="6" y="62"/>
                  </a:lnTo>
                  <a:lnTo>
                    <a:pt x="0" y="80"/>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8550" name="Freeform 45"/>
            <p:cNvSpPr>
              <a:spLocks/>
            </p:cNvSpPr>
            <p:nvPr/>
          </p:nvSpPr>
          <p:spPr bwMode="auto">
            <a:xfrm>
              <a:off x="3239" y="696"/>
              <a:ext cx="140" cy="138"/>
            </a:xfrm>
            <a:custGeom>
              <a:avLst/>
              <a:gdLst>
                <a:gd name="T0" fmla="*/ 0 w 140"/>
                <a:gd name="T1" fmla="*/ 72 h 138"/>
                <a:gd name="T2" fmla="*/ 0 w 140"/>
                <a:gd name="T3" fmla="*/ 72 h 138"/>
                <a:gd name="T4" fmla="*/ 2 w 140"/>
                <a:gd name="T5" fmla="*/ 86 h 138"/>
                <a:gd name="T6" fmla="*/ 8 w 140"/>
                <a:gd name="T7" fmla="*/ 98 h 138"/>
                <a:gd name="T8" fmla="*/ 14 w 140"/>
                <a:gd name="T9" fmla="*/ 110 h 138"/>
                <a:gd name="T10" fmla="*/ 24 w 140"/>
                <a:gd name="T11" fmla="*/ 120 h 138"/>
                <a:gd name="T12" fmla="*/ 34 w 140"/>
                <a:gd name="T13" fmla="*/ 128 h 138"/>
                <a:gd name="T14" fmla="*/ 46 w 140"/>
                <a:gd name="T15" fmla="*/ 134 h 138"/>
                <a:gd name="T16" fmla="*/ 60 w 140"/>
                <a:gd name="T17" fmla="*/ 138 h 138"/>
                <a:gd name="T18" fmla="*/ 74 w 140"/>
                <a:gd name="T19" fmla="*/ 138 h 138"/>
                <a:gd name="T20" fmla="*/ 74 w 140"/>
                <a:gd name="T21" fmla="*/ 138 h 138"/>
                <a:gd name="T22" fmla="*/ 88 w 140"/>
                <a:gd name="T23" fmla="*/ 136 h 138"/>
                <a:gd name="T24" fmla="*/ 100 w 140"/>
                <a:gd name="T25" fmla="*/ 132 h 138"/>
                <a:gd name="T26" fmla="*/ 112 w 140"/>
                <a:gd name="T27" fmla="*/ 124 h 138"/>
                <a:gd name="T28" fmla="*/ 122 w 140"/>
                <a:gd name="T29" fmla="*/ 116 h 138"/>
                <a:gd name="T30" fmla="*/ 130 w 140"/>
                <a:gd name="T31" fmla="*/ 106 h 138"/>
                <a:gd name="T32" fmla="*/ 136 w 140"/>
                <a:gd name="T33" fmla="*/ 94 h 138"/>
                <a:gd name="T34" fmla="*/ 138 w 140"/>
                <a:gd name="T35" fmla="*/ 80 h 138"/>
                <a:gd name="T36" fmla="*/ 140 w 140"/>
                <a:gd name="T37" fmla="*/ 66 h 138"/>
                <a:gd name="T38" fmla="*/ 140 w 140"/>
                <a:gd name="T39" fmla="*/ 66 h 138"/>
                <a:gd name="T40" fmla="*/ 138 w 140"/>
                <a:gd name="T41" fmla="*/ 52 h 138"/>
                <a:gd name="T42" fmla="*/ 132 w 140"/>
                <a:gd name="T43" fmla="*/ 40 h 138"/>
                <a:gd name="T44" fmla="*/ 126 w 140"/>
                <a:gd name="T45" fmla="*/ 28 h 138"/>
                <a:gd name="T46" fmla="*/ 118 w 140"/>
                <a:gd name="T47" fmla="*/ 18 h 138"/>
                <a:gd name="T48" fmla="*/ 106 w 140"/>
                <a:gd name="T49" fmla="*/ 10 h 138"/>
                <a:gd name="T50" fmla="*/ 94 w 140"/>
                <a:gd name="T51" fmla="*/ 4 h 138"/>
                <a:gd name="T52" fmla="*/ 82 w 140"/>
                <a:gd name="T53" fmla="*/ 0 h 138"/>
                <a:gd name="T54" fmla="*/ 68 w 140"/>
                <a:gd name="T55" fmla="*/ 0 h 138"/>
                <a:gd name="T56" fmla="*/ 68 w 140"/>
                <a:gd name="T57" fmla="*/ 0 h 138"/>
                <a:gd name="T58" fmla="*/ 54 w 140"/>
                <a:gd name="T59" fmla="*/ 2 h 138"/>
                <a:gd name="T60" fmla="*/ 40 w 140"/>
                <a:gd name="T61" fmla="*/ 6 h 138"/>
                <a:gd name="T62" fmla="*/ 28 w 140"/>
                <a:gd name="T63" fmla="*/ 14 h 138"/>
                <a:gd name="T64" fmla="*/ 20 w 140"/>
                <a:gd name="T65" fmla="*/ 22 h 138"/>
                <a:gd name="T66" fmla="*/ 10 w 140"/>
                <a:gd name="T67" fmla="*/ 32 h 138"/>
                <a:gd name="T68" fmla="*/ 6 w 140"/>
                <a:gd name="T69" fmla="*/ 44 h 138"/>
                <a:gd name="T70" fmla="*/ 2 w 140"/>
                <a:gd name="T71" fmla="*/ 58 h 138"/>
                <a:gd name="T72" fmla="*/ 0 w 140"/>
                <a:gd name="T73" fmla="*/ 72 h 138"/>
                <a:gd name="T74" fmla="*/ 0 w 140"/>
                <a:gd name="T75" fmla="*/ 72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38">
                  <a:moveTo>
                    <a:pt x="0" y="72"/>
                  </a:moveTo>
                  <a:lnTo>
                    <a:pt x="0" y="72"/>
                  </a:lnTo>
                  <a:lnTo>
                    <a:pt x="2" y="86"/>
                  </a:lnTo>
                  <a:lnTo>
                    <a:pt x="8" y="98"/>
                  </a:lnTo>
                  <a:lnTo>
                    <a:pt x="14" y="110"/>
                  </a:lnTo>
                  <a:lnTo>
                    <a:pt x="24" y="120"/>
                  </a:lnTo>
                  <a:lnTo>
                    <a:pt x="34" y="128"/>
                  </a:lnTo>
                  <a:lnTo>
                    <a:pt x="46" y="134"/>
                  </a:lnTo>
                  <a:lnTo>
                    <a:pt x="60" y="138"/>
                  </a:lnTo>
                  <a:lnTo>
                    <a:pt x="74" y="138"/>
                  </a:lnTo>
                  <a:lnTo>
                    <a:pt x="88" y="136"/>
                  </a:lnTo>
                  <a:lnTo>
                    <a:pt x="100" y="132"/>
                  </a:lnTo>
                  <a:lnTo>
                    <a:pt x="112" y="124"/>
                  </a:lnTo>
                  <a:lnTo>
                    <a:pt x="122" y="116"/>
                  </a:lnTo>
                  <a:lnTo>
                    <a:pt x="130" y="106"/>
                  </a:lnTo>
                  <a:lnTo>
                    <a:pt x="136" y="94"/>
                  </a:lnTo>
                  <a:lnTo>
                    <a:pt x="138" y="80"/>
                  </a:lnTo>
                  <a:lnTo>
                    <a:pt x="140" y="66"/>
                  </a:lnTo>
                  <a:lnTo>
                    <a:pt x="138" y="52"/>
                  </a:lnTo>
                  <a:lnTo>
                    <a:pt x="132" y="40"/>
                  </a:lnTo>
                  <a:lnTo>
                    <a:pt x="126" y="28"/>
                  </a:lnTo>
                  <a:lnTo>
                    <a:pt x="118" y="18"/>
                  </a:lnTo>
                  <a:lnTo>
                    <a:pt x="106" y="10"/>
                  </a:lnTo>
                  <a:lnTo>
                    <a:pt x="94" y="4"/>
                  </a:lnTo>
                  <a:lnTo>
                    <a:pt x="82" y="0"/>
                  </a:lnTo>
                  <a:lnTo>
                    <a:pt x="68" y="0"/>
                  </a:lnTo>
                  <a:lnTo>
                    <a:pt x="54" y="2"/>
                  </a:lnTo>
                  <a:lnTo>
                    <a:pt x="40" y="6"/>
                  </a:lnTo>
                  <a:lnTo>
                    <a:pt x="28" y="14"/>
                  </a:lnTo>
                  <a:lnTo>
                    <a:pt x="20" y="22"/>
                  </a:lnTo>
                  <a:lnTo>
                    <a:pt x="10" y="32"/>
                  </a:lnTo>
                  <a:lnTo>
                    <a:pt x="6" y="44"/>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8551" name="Freeform 46"/>
            <p:cNvSpPr>
              <a:spLocks/>
            </p:cNvSpPr>
            <p:nvPr/>
          </p:nvSpPr>
          <p:spPr bwMode="auto">
            <a:xfrm>
              <a:off x="3127" y="734"/>
              <a:ext cx="132" cy="106"/>
            </a:xfrm>
            <a:custGeom>
              <a:avLst/>
              <a:gdLst>
                <a:gd name="T0" fmla="*/ 52 w 132"/>
                <a:gd name="T1" fmla="*/ 8 h 106"/>
                <a:gd name="T2" fmla="*/ 52 w 132"/>
                <a:gd name="T3" fmla="*/ 8 h 106"/>
                <a:gd name="T4" fmla="*/ 56 w 132"/>
                <a:gd name="T5" fmla="*/ 16 h 106"/>
                <a:gd name="T6" fmla="*/ 58 w 132"/>
                <a:gd name="T7" fmla="*/ 24 h 106"/>
                <a:gd name="T8" fmla="*/ 58 w 132"/>
                <a:gd name="T9" fmla="*/ 34 h 106"/>
                <a:gd name="T10" fmla="*/ 56 w 132"/>
                <a:gd name="T11" fmla="*/ 42 h 106"/>
                <a:gd name="T12" fmla="*/ 56 w 132"/>
                <a:gd name="T13" fmla="*/ 42 h 106"/>
                <a:gd name="T14" fmla="*/ 58 w 132"/>
                <a:gd name="T15" fmla="*/ 46 h 106"/>
                <a:gd name="T16" fmla="*/ 60 w 132"/>
                <a:gd name="T17" fmla="*/ 50 h 106"/>
                <a:gd name="T18" fmla="*/ 68 w 132"/>
                <a:gd name="T19" fmla="*/ 56 h 106"/>
                <a:gd name="T20" fmla="*/ 68 w 132"/>
                <a:gd name="T21" fmla="*/ 56 h 106"/>
                <a:gd name="T22" fmla="*/ 80 w 132"/>
                <a:gd name="T23" fmla="*/ 60 h 106"/>
                <a:gd name="T24" fmla="*/ 94 w 132"/>
                <a:gd name="T25" fmla="*/ 62 h 106"/>
                <a:gd name="T26" fmla="*/ 120 w 132"/>
                <a:gd name="T27" fmla="*/ 60 h 106"/>
                <a:gd name="T28" fmla="*/ 120 w 132"/>
                <a:gd name="T29" fmla="*/ 60 h 106"/>
                <a:gd name="T30" fmla="*/ 126 w 132"/>
                <a:gd name="T31" fmla="*/ 64 h 106"/>
                <a:gd name="T32" fmla="*/ 130 w 132"/>
                <a:gd name="T33" fmla="*/ 68 h 106"/>
                <a:gd name="T34" fmla="*/ 130 w 132"/>
                <a:gd name="T35" fmla="*/ 68 h 106"/>
                <a:gd name="T36" fmla="*/ 132 w 132"/>
                <a:gd name="T37" fmla="*/ 74 h 106"/>
                <a:gd name="T38" fmla="*/ 132 w 132"/>
                <a:gd name="T39" fmla="*/ 82 h 106"/>
                <a:gd name="T40" fmla="*/ 128 w 132"/>
                <a:gd name="T41" fmla="*/ 88 h 106"/>
                <a:gd name="T42" fmla="*/ 124 w 132"/>
                <a:gd name="T43" fmla="*/ 94 h 106"/>
                <a:gd name="T44" fmla="*/ 124 w 132"/>
                <a:gd name="T45" fmla="*/ 94 h 106"/>
                <a:gd name="T46" fmla="*/ 116 w 132"/>
                <a:gd name="T47" fmla="*/ 100 h 106"/>
                <a:gd name="T48" fmla="*/ 108 w 132"/>
                <a:gd name="T49" fmla="*/ 104 h 106"/>
                <a:gd name="T50" fmla="*/ 100 w 132"/>
                <a:gd name="T51" fmla="*/ 106 h 106"/>
                <a:gd name="T52" fmla="*/ 90 w 132"/>
                <a:gd name="T53" fmla="*/ 104 h 106"/>
                <a:gd name="T54" fmla="*/ 90 w 132"/>
                <a:gd name="T55" fmla="*/ 104 h 106"/>
                <a:gd name="T56" fmla="*/ 72 w 132"/>
                <a:gd name="T57" fmla="*/ 102 h 106"/>
                <a:gd name="T58" fmla="*/ 54 w 132"/>
                <a:gd name="T59" fmla="*/ 98 h 106"/>
                <a:gd name="T60" fmla="*/ 38 w 132"/>
                <a:gd name="T61" fmla="*/ 92 h 106"/>
                <a:gd name="T62" fmla="*/ 22 w 132"/>
                <a:gd name="T63" fmla="*/ 82 h 106"/>
                <a:gd name="T64" fmla="*/ 22 w 132"/>
                <a:gd name="T65" fmla="*/ 82 h 106"/>
                <a:gd name="T66" fmla="*/ 12 w 132"/>
                <a:gd name="T67" fmla="*/ 72 h 106"/>
                <a:gd name="T68" fmla="*/ 4 w 132"/>
                <a:gd name="T69" fmla="*/ 62 h 106"/>
                <a:gd name="T70" fmla="*/ 2 w 132"/>
                <a:gd name="T71" fmla="*/ 56 h 106"/>
                <a:gd name="T72" fmla="*/ 0 w 132"/>
                <a:gd name="T73" fmla="*/ 50 h 106"/>
                <a:gd name="T74" fmla="*/ 0 w 132"/>
                <a:gd name="T75" fmla="*/ 44 h 106"/>
                <a:gd name="T76" fmla="*/ 2 w 132"/>
                <a:gd name="T77" fmla="*/ 36 h 106"/>
                <a:gd name="T78" fmla="*/ 2 w 132"/>
                <a:gd name="T79" fmla="*/ 36 h 106"/>
                <a:gd name="T80" fmla="*/ 4 w 132"/>
                <a:gd name="T81" fmla="*/ 30 h 106"/>
                <a:gd name="T82" fmla="*/ 10 w 132"/>
                <a:gd name="T83" fmla="*/ 24 h 106"/>
                <a:gd name="T84" fmla="*/ 14 w 132"/>
                <a:gd name="T85" fmla="*/ 24 h 106"/>
                <a:gd name="T86" fmla="*/ 14 w 132"/>
                <a:gd name="T87" fmla="*/ 24 h 106"/>
                <a:gd name="T88" fmla="*/ 24 w 132"/>
                <a:gd name="T89" fmla="*/ 10 h 106"/>
                <a:gd name="T90" fmla="*/ 32 w 132"/>
                <a:gd name="T91" fmla="*/ 4 h 106"/>
                <a:gd name="T92" fmla="*/ 40 w 132"/>
                <a:gd name="T93" fmla="*/ 0 h 106"/>
                <a:gd name="T94" fmla="*/ 40 w 132"/>
                <a:gd name="T95" fmla="*/ 0 h 106"/>
                <a:gd name="T96" fmla="*/ 44 w 132"/>
                <a:gd name="T97" fmla="*/ 2 h 106"/>
                <a:gd name="T98" fmla="*/ 48 w 132"/>
                <a:gd name="T99" fmla="*/ 4 h 106"/>
                <a:gd name="T100" fmla="*/ 52 w 132"/>
                <a:gd name="T101" fmla="*/ 8 h 106"/>
                <a:gd name="T102" fmla="*/ 52 w 132"/>
                <a:gd name="T103" fmla="*/ 8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6">
                  <a:moveTo>
                    <a:pt x="52" y="8"/>
                  </a:moveTo>
                  <a:lnTo>
                    <a:pt x="52" y="8"/>
                  </a:lnTo>
                  <a:lnTo>
                    <a:pt x="56" y="16"/>
                  </a:lnTo>
                  <a:lnTo>
                    <a:pt x="58" y="24"/>
                  </a:lnTo>
                  <a:lnTo>
                    <a:pt x="58" y="34"/>
                  </a:lnTo>
                  <a:lnTo>
                    <a:pt x="56" y="42"/>
                  </a:lnTo>
                  <a:lnTo>
                    <a:pt x="58" y="46"/>
                  </a:lnTo>
                  <a:lnTo>
                    <a:pt x="60" y="50"/>
                  </a:lnTo>
                  <a:lnTo>
                    <a:pt x="68" y="56"/>
                  </a:lnTo>
                  <a:lnTo>
                    <a:pt x="80" y="60"/>
                  </a:lnTo>
                  <a:lnTo>
                    <a:pt x="94" y="62"/>
                  </a:lnTo>
                  <a:lnTo>
                    <a:pt x="120" y="60"/>
                  </a:lnTo>
                  <a:lnTo>
                    <a:pt x="126" y="64"/>
                  </a:lnTo>
                  <a:lnTo>
                    <a:pt x="130" y="68"/>
                  </a:lnTo>
                  <a:lnTo>
                    <a:pt x="132" y="74"/>
                  </a:lnTo>
                  <a:lnTo>
                    <a:pt x="132" y="82"/>
                  </a:lnTo>
                  <a:lnTo>
                    <a:pt x="128" y="88"/>
                  </a:lnTo>
                  <a:lnTo>
                    <a:pt x="124" y="94"/>
                  </a:lnTo>
                  <a:lnTo>
                    <a:pt x="116" y="100"/>
                  </a:lnTo>
                  <a:lnTo>
                    <a:pt x="108" y="104"/>
                  </a:lnTo>
                  <a:lnTo>
                    <a:pt x="100" y="106"/>
                  </a:lnTo>
                  <a:lnTo>
                    <a:pt x="90" y="104"/>
                  </a:lnTo>
                  <a:lnTo>
                    <a:pt x="72" y="102"/>
                  </a:lnTo>
                  <a:lnTo>
                    <a:pt x="54" y="98"/>
                  </a:lnTo>
                  <a:lnTo>
                    <a:pt x="38" y="92"/>
                  </a:lnTo>
                  <a:lnTo>
                    <a:pt x="22" y="82"/>
                  </a:lnTo>
                  <a:lnTo>
                    <a:pt x="12" y="72"/>
                  </a:lnTo>
                  <a:lnTo>
                    <a:pt x="4" y="62"/>
                  </a:lnTo>
                  <a:lnTo>
                    <a:pt x="2" y="56"/>
                  </a:lnTo>
                  <a:lnTo>
                    <a:pt x="0" y="50"/>
                  </a:lnTo>
                  <a:lnTo>
                    <a:pt x="0" y="44"/>
                  </a:lnTo>
                  <a:lnTo>
                    <a:pt x="2" y="36"/>
                  </a:lnTo>
                  <a:lnTo>
                    <a:pt x="4" y="30"/>
                  </a:lnTo>
                  <a:lnTo>
                    <a:pt x="10" y="24"/>
                  </a:lnTo>
                  <a:lnTo>
                    <a:pt x="14" y="24"/>
                  </a:lnTo>
                  <a:lnTo>
                    <a:pt x="24" y="10"/>
                  </a:lnTo>
                  <a:lnTo>
                    <a:pt x="32" y="4"/>
                  </a:lnTo>
                  <a:lnTo>
                    <a:pt x="40" y="0"/>
                  </a:lnTo>
                  <a:lnTo>
                    <a:pt x="44" y="2"/>
                  </a:lnTo>
                  <a:lnTo>
                    <a:pt x="48" y="4"/>
                  </a:lnTo>
                  <a:lnTo>
                    <a:pt x="5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552" name="Freeform 47"/>
            <p:cNvSpPr>
              <a:spLocks/>
            </p:cNvSpPr>
            <p:nvPr/>
          </p:nvSpPr>
          <p:spPr bwMode="auto">
            <a:xfrm>
              <a:off x="3141" y="748"/>
              <a:ext cx="106" cy="78"/>
            </a:xfrm>
            <a:custGeom>
              <a:avLst/>
              <a:gdLst>
                <a:gd name="T0" fmla="*/ 30 w 106"/>
                <a:gd name="T1" fmla="*/ 34 h 78"/>
                <a:gd name="T2" fmla="*/ 30 w 106"/>
                <a:gd name="T3" fmla="*/ 34 h 78"/>
                <a:gd name="T4" fmla="*/ 38 w 106"/>
                <a:gd name="T5" fmla="*/ 42 h 78"/>
                <a:gd name="T6" fmla="*/ 46 w 106"/>
                <a:gd name="T7" fmla="*/ 50 h 78"/>
                <a:gd name="T8" fmla="*/ 54 w 106"/>
                <a:gd name="T9" fmla="*/ 54 h 78"/>
                <a:gd name="T10" fmla="*/ 64 w 106"/>
                <a:gd name="T11" fmla="*/ 58 h 78"/>
                <a:gd name="T12" fmla="*/ 74 w 106"/>
                <a:gd name="T13" fmla="*/ 60 h 78"/>
                <a:gd name="T14" fmla="*/ 84 w 106"/>
                <a:gd name="T15" fmla="*/ 62 h 78"/>
                <a:gd name="T16" fmla="*/ 106 w 106"/>
                <a:gd name="T17" fmla="*/ 60 h 78"/>
                <a:gd name="T18" fmla="*/ 106 w 106"/>
                <a:gd name="T19" fmla="*/ 60 h 78"/>
                <a:gd name="T20" fmla="*/ 106 w 106"/>
                <a:gd name="T21" fmla="*/ 64 h 78"/>
                <a:gd name="T22" fmla="*/ 104 w 106"/>
                <a:gd name="T23" fmla="*/ 68 h 78"/>
                <a:gd name="T24" fmla="*/ 104 w 106"/>
                <a:gd name="T25" fmla="*/ 68 h 78"/>
                <a:gd name="T26" fmla="*/ 96 w 106"/>
                <a:gd name="T27" fmla="*/ 74 h 78"/>
                <a:gd name="T28" fmla="*/ 88 w 106"/>
                <a:gd name="T29" fmla="*/ 76 h 78"/>
                <a:gd name="T30" fmla="*/ 80 w 106"/>
                <a:gd name="T31" fmla="*/ 78 h 78"/>
                <a:gd name="T32" fmla="*/ 70 w 106"/>
                <a:gd name="T33" fmla="*/ 78 h 78"/>
                <a:gd name="T34" fmla="*/ 52 w 106"/>
                <a:gd name="T35" fmla="*/ 74 h 78"/>
                <a:gd name="T36" fmla="*/ 34 w 106"/>
                <a:gd name="T37" fmla="*/ 70 h 78"/>
                <a:gd name="T38" fmla="*/ 34 w 106"/>
                <a:gd name="T39" fmla="*/ 70 h 78"/>
                <a:gd name="T40" fmla="*/ 24 w 106"/>
                <a:gd name="T41" fmla="*/ 64 h 78"/>
                <a:gd name="T42" fmla="*/ 12 w 106"/>
                <a:gd name="T43" fmla="*/ 56 h 78"/>
                <a:gd name="T44" fmla="*/ 4 w 106"/>
                <a:gd name="T45" fmla="*/ 46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0 h 78"/>
                <a:gd name="T62" fmla="*/ 10 w 106"/>
                <a:gd name="T63" fmla="*/ 16 h 78"/>
                <a:gd name="T64" fmla="*/ 14 w 106"/>
                <a:gd name="T65" fmla="*/ 10 h 78"/>
                <a:gd name="T66" fmla="*/ 18 w 106"/>
                <a:gd name="T67" fmla="*/ 6 h 78"/>
                <a:gd name="T68" fmla="*/ 18 w 106"/>
                <a:gd name="T69" fmla="*/ 6 h 78"/>
                <a:gd name="T70" fmla="*/ 22 w 106"/>
                <a:gd name="T71" fmla="*/ 2 h 78"/>
                <a:gd name="T72" fmla="*/ 28 w 106"/>
                <a:gd name="T73" fmla="*/ 0 h 78"/>
                <a:gd name="T74" fmla="*/ 28 w 106"/>
                <a:gd name="T75" fmla="*/ 0 h 78"/>
                <a:gd name="T76" fmla="*/ 30 w 106"/>
                <a:gd name="T77" fmla="*/ 4 h 78"/>
                <a:gd name="T78" fmla="*/ 32 w 106"/>
                <a:gd name="T79" fmla="*/ 8 h 78"/>
                <a:gd name="T80" fmla="*/ 32 w 106"/>
                <a:gd name="T81" fmla="*/ 16 h 78"/>
                <a:gd name="T82" fmla="*/ 30 w 106"/>
                <a:gd name="T83" fmla="*/ 26 h 78"/>
                <a:gd name="T84" fmla="*/ 30 w 106"/>
                <a:gd name="T85" fmla="*/ 34 h 78"/>
                <a:gd name="T86" fmla="*/ 30 w 106"/>
                <a:gd name="T87" fmla="*/ 34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4"/>
                  </a:moveTo>
                  <a:lnTo>
                    <a:pt x="30" y="34"/>
                  </a:lnTo>
                  <a:lnTo>
                    <a:pt x="38" y="42"/>
                  </a:lnTo>
                  <a:lnTo>
                    <a:pt x="46" y="50"/>
                  </a:lnTo>
                  <a:lnTo>
                    <a:pt x="54" y="54"/>
                  </a:lnTo>
                  <a:lnTo>
                    <a:pt x="64" y="58"/>
                  </a:lnTo>
                  <a:lnTo>
                    <a:pt x="74" y="60"/>
                  </a:lnTo>
                  <a:lnTo>
                    <a:pt x="84" y="62"/>
                  </a:lnTo>
                  <a:lnTo>
                    <a:pt x="106" y="60"/>
                  </a:lnTo>
                  <a:lnTo>
                    <a:pt x="106" y="64"/>
                  </a:lnTo>
                  <a:lnTo>
                    <a:pt x="104" y="68"/>
                  </a:lnTo>
                  <a:lnTo>
                    <a:pt x="96" y="74"/>
                  </a:lnTo>
                  <a:lnTo>
                    <a:pt x="88" y="76"/>
                  </a:lnTo>
                  <a:lnTo>
                    <a:pt x="80" y="78"/>
                  </a:lnTo>
                  <a:lnTo>
                    <a:pt x="70" y="78"/>
                  </a:lnTo>
                  <a:lnTo>
                    <a:pt x="52" y="74"/>
                  </a:lnTo>
                  <a:lnTo>
                    <a:pt x="34" y="70"/>
                  </a:lnTo>
                  <a:lnTo>
                    <a:pt x="24" y="64"/>
                  </a:lnTo>
                  <a:lnTo>
                    <a:pt x="12" y="56"/>
                  </a:lnTo>
                  <a:lnTo>
                    <a:pt x="4" y="46"/>
                  </a:lnTo>
                  <a:lnTo>
                    <a:pt x="2" y="42"/>
                  </a:lnTo>
                  <a:lnTo>
                    <a:pt x="0" y="36"/>
                  </a:lnTo>
                  <a:lnTo>
                    <a:pt x="0" y="28"/>
                  </a:lnTo>
                  <a:lnTo>
                    <a:pt x="2" y="22"/>
                  </a:lnTo>
                  <a:lnTo>
                    <a:pt x="6" y="22"/>
                  </a:lnTo>
                  <a:lnTo>
                    <a:pt x="8" y="20"/>
                  </a:lnTo>
                  <a:lnTo>
                    <a:pt x="10" y="16"/>
                  </a:lnTo>
                  <a:lnTo>
                    <a:pt x="14" y="10"/>
                  </a:lnTo>
                  <a:lnTo>
                    <a:pt x="18" y="6"/>
                  </a:lnTo>
                  <a:lnTo>
                    <a:pt x="22" y="2"/>
                  </a:lnTo>
                  <a:lnTo>
                    <a:pt x="28" y="0"/>
                  </a:lnTo>
                  <a:lnTo>
                    <a:pt x="30" y="4"/>
                  </a:lnTo>
                  <a:lnTo>
                    <a:pt x="32" y="8"/>
                  </a:lnTo>
                  <a:lnTo>
                    <a:pt x="32" y="16"/>
                  </a:lnTo>
                  <a:lnTo>
                    <a:pt x="30" y="26"/>
                  </a:lnTo>
                  <a:lnTo>
                    <a:pt x="30" y="3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8438" name="Text Box 117"/>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1</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-5</a:t>
            </a:r>
          </a:p>
        </p:txBody>
      </p:sp>
      <p:sp>
        <p:nvSpPr>
          <p:cNvPr id="18439" name="Text Box 118"/>
          <p:cNvSpPr txBox="1">
            <a:spLocks noChangeArrowheads="1"/>
          </p:cNvSpPr>
          <p:nvPr/>
        </p:nvSpPr>
        <p:spPr bwMode="auto">
          <a:xfrm>
            <a:off x="963469" y="739060"/>
            <a:ext cx="3197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a:latin typeface="Meiryo UI" panose="020B0604030504040204" pitchFamily="50" charset="-128"/>
                <a:ea typeface="Meiryo UI" panose="020B0604030504040204" pitchFamily="50" charset="-128"/>
              </a:rPr>
              <a:t>情報を消去・廃棄するときは</a:t>
            </a:r>
          </a:p>
        </p:txBody>
      </p:sp>
      <p:sp>
        <p:nvSpPr>
          <p:cNvPr id="18440" name="Text Box 119"/>
          <p:cNvSpPr txBox="1">
            <a:spLocks noChangeArrowheads="1"/>
          </p:cNvSpPr>
          <p:nvPr/>
        </p:nvSpPr>
        <p:spPr bwMode="auto">
          <a:xfrm>
            <a:off x="275649" y="1709580"/>
            <a:ext cx="54120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不要となった情報</a:t>
            </a:r>
            <a:r>
              <a:rPr lang="ja-JP" altLang="en-US" sz="2400" b="1" dirty="0">
                <a:latin typeface="Meiryo UI" panose="020B0604030504040204" pitchFamily="50" charset="-128"/>
                <a:ea typeface="Meiryo UI" panose="020B0604030504040204" pitchFamily="50" charset="-128"/>
              </a:rPr>
              <a:t>は、パソコンや</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スマートフォンから</a:t>
            </a:r>
            <a:r>
              <a:rPr lang="ja-JP" altLang="en-US" sz="2400" b="1" dirty="0">
                <a:solidFill>
                  <a:srgbClr val="FF0000"/>
                </a:solidFill>
                <a:latin typeface="Meiryo UI" panose="020B0604030504040204" pitchFamily="50" charset="-128"/>
                <a:ea typeface="Meiryo UI" panose="020B0604030504040204" pitchFamily="50" charset="-128"/>
              </a:rPr>
              <a:t>速やかに消去</a:t>
            </a:r>
            <a:r>
              <a:rPr lang="ja-JP" altLang="en-US" sz="2400" b="1" dirty="0">
                <a:latin typeface="Meiryo UI" panose="020B0604030504040204" pitchFamily="50" charset="-128"/>
                <a:ea typeface="Meiryo UI" panose="020B0604030504040204" pitchFamily="50" charset="-128"/>
              </a:rPr>
              <a:t>しましょう。</a:t>
            </a:r>
          </a:p>
        </p:txBody>
      </p:sp>
      <p:sp>
        <p:nvSpPr>
          <p:cNvPr id="123" name="Text Box 121">
            <a:extLst>
              <a:ext uri="{FF2B5EF4-FFF2-40B4-BE49-F238E27FC236}">
                <a16:creationId xmlns:a16="http://schemas.microsoft.com/office/drawing/2014/main" id="{0E71E2FA-D40A-4215-B195-1ED056F7AA0B}"/>
              </a:ext>
            </a:extLst>
          </p:cNvPr>
          <p:cNvSpPr txBox="1">
            <a:spLocks noChangeArrowheads="1"/>
          </p:cNvSpPr>
          <p:nvPr/>
        </p:nvSpPr>
        <p:spPr bwMode="auto">
          <a:xfrm>
            <a:off x="324197" y="7542698"/>
            <a:ext cx="5400675" cy="13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a:t>
            </a:r>
            <a:r>
              <a:rPr lang="en-US" altLang="ja-JP" sz="1200" dirty="0">
                <a:uFill>
                  <a:solidFill>
                    <a:srgbClr val="FF0000"/>
                  </a:solidFill>
                </a:uFill>
                <a:latin typeface="Meiryo UI" panose="020B0604030504040204" pitchFamily="50" charset="-128"/>
                <a:ea typeface="Meiryo UI" panose="020B0604030504040204" pitchFamily="50" charset="-128"/>
              </a:rPr>
              <a:t>2016</a:t>
            </a:r>
            <a:r>
              <a:rPr lang="ja-JP" altLang="en-US" sz="1200" dirty="0">
                <a:uFill>
                  <a:solidFill>
                    <a:srgbClr val="FF0000"/>
                  </a:solidFill>
                </a:uFill>
                <a:latin typeface="Meiryo UI" panose="020B0604030504040204" pitchFamily="50" charset="-128"/>
                <a:ea typeface="Meiryo UI" panose="020B0604030504040204" pitchFamily="50" charset="-128"/>
              </a:rPr>
              <a:t>年７月：民間企業</a:t>
            </a:r>
          </a:p>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　顧客情報の保存されているパソコンを、適正にデータ消去せずに売却し、約</a:t>
            </a:r>
            <a:r>
              <a:rPr lang="en-US" altLang="ja-JP" sz="1200" dirty="0">
                <a:uFill>
                  <a:solidFill>
                    <a:srgbClr val="FF0000"/>
                  </a:solidFill>
                </a:uFill>
                <a:latin typeface="Meiryo UI" panose="020B0604030504040204" pitchFamily="50" charset="-128"/>
                <a:ea typeface="Meiryo UI" panose="020B0604030504040204" pitchFamily="50" charset="-128"/>
              </a:rPr>
              <a:t>400</a:t>
            </a:r>
            <a:r>
              <a:rPr lang="ja-JP" altLang="en-US" sz="1200" dirty="0">
                <a:uFill>
                  <a:solidFill>
                    <a:srgbClr val="FF0000"/>
                  </a:solidFill>
                </a:uFill>
                <a:latin typeface="Meiryo UI" panose="020B0604030504040204" pitchFamily="50" charset="-128"/>
                <a:ea typeface="Meiryo UI" panose="020B0604030504040204" pitchFamily="50" charset="-128"/>
              </a:rPr>
              <a:t>人分の顧客情報が流出していたと発表した。</a:t>
            </a:r>
          </a:p>
          <a:p>
            <a:pPr eaLnBrk="1" hangingPunct="1">
              <a:spcBef>
                <a:spcPct val="0"/>
              </a:spcBef>
              <a:buFontTx/>
              <a:buNone/>
              <a:defRPr/>
            </a:pPr>
            <a:endParaRPr lang="ja-JP" altLang="en-US" sz="1200" dirty="0">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a:t>
            </a:r>
            <a:r>
              <a:rPr lang="en-US" altLang="ja-JP" sz="1200" dirty="0">
                <a:uFill>
                  <a:solidFill>
                    <a:srgbClr val="FF0000"/>
                  </a:solidFill>
                </a:uFill>
                <a:latin typeface="Meiryo UI" panose="020B0604030504040204" pitchFamily="50" charset="-128"/>
                <a:ea typeface="Meiryo UI" panose="020B0604030504040204" pitchFamily="50" charset="-128"/>
              </a:rPr>
              <a:t>2018</a:t>
            </a:r>
            <a:r>
              <a:rPr lang="ja-JP" altLang="en-US" sz="1200" dirty="0">
                <a:uFill>
                  <a:solidFill>
                    <a:srgbClr val="FF0000"/>
                  </a:solidFill>
                </a:uFill>
                <a:latin typeface="Meiryo UI" panose="020B0604030504040204" pitchFamily="50" charset="-128"/>
                <a:ea typeface="Meiryo UI" panose="020B0604030504040204" pitchFamily="50" charset="-128"/>
              </a:rPr>
              <a:t>年</a:t>
            </a:r>
            <a:r>
              <a:rPr lang="en-US" altLang="ja-JP" sz="1200" dirty="0">
                <a:uFill>
                  <a:solidFill>
                    <a:srgbClr val="FF0000"/>
                  </a:solidFill>
                </a:uFill>
                <a:latin typeface="Meiryo UI" panose="020B0604030504040204" pitchFamily="50" charset="-128"/>
                <a:ea typeface="Meiryo UI" panose="020B0604030504040204" pitchFamily="50" charset="-128"/>
              </a:rPr>
              <a:t>6</a:t>
            </a:r>
            <a:r>
              <a:rPr lang="ja-JP" altLang="en-US" sz="1200" dirty="0">
                <a:uFill>
                  <a:solidFill>
                    <a:srgbClr val="FF0000"/>
                  </a:solidFill>
                </a:uFill>
                <a:latin typeface="Meiryo UI" panose="020B0604030504040204" pitchFamily="50" charset="-128"/>
                <a:ea typeface="Meiryo UI" panose="020B0604030504040204" pitchFamily="50" charset="-128"/>
              </a:rPr>
              <a:t>月：</a:t>
            </a:r>
            <a:r>
              <a:rPr lang="en-US" altLang="ja-JP" sz="1200" dirty="0">
                <a:uFill>
                  <a:solidFill>
                    <a:srgbClr val="FF0000"/>
                  </a:solidFill>
                </a:uFill>
                <a:latin typeface="Meiryo UI" panose="020B0604030504040204" pitchFamily="50" charset="-128"/>
                <a:ea typeface="Meiryo UI" panose="020B0604030504040204" pitchFamily="50" charset="-128"/>
              </a:rPr>
              <a:t>XX</a:t>
            </a:r>
            <a:r>
              <a:rPr lang="ja-JP" altLang="en-US" sz="1200" dirty="0">
                <a:uFill>
                  <a:solidFill>
                    <a:srgbClr val="FF0000"/>
                  </a:solidFill>
                </a:uFill>
                <a:latin typeface="Meiryo UI" panose="020B0604030504040204" pitchFamily="50" charset="-128"/>
                <a:ea typeface="Meiryo UI" panose="020B0604030504040204" pitchFamily="50" charset="-128"/>
              </a:rPr>
              <a:t>高専</a:t>
            </a:r>
          </a:p>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　廃棄紙の一時保管場所から個人情報</a:t>
            </a:r>
            <a:r>
              <a:rPr lang="en-US" altLang="ja-JP" sz="1200" dirty="0">
                <a:uFill>
                  <a:solidFill>
                    <a:srgbClr val="FF0000"/>
                  </a:solidFill>
                </a:uFill>
                <a:latin typeface="Meiryo UI" panose="020B0604030504040204" pitchFamily="50" charset="-128"/>
                <a:ea typeface="Meiryo UI" panose="020B0604030504040204" pitchFamily="50" charset="-128"/>
              </a:rPr>
              <a:t>20</a:t>
            </a:r>
            <a:r>
              <a:rPr lang="ja-JP" altLang="en-US" sz="1200" dirty="0">
                <a:uFill>
                  <a:solidFill>
                    <a:srgbClr val="FF0000"/>
                  </a:solidFill>
                </a:uFill>
                <a:latin typeface="Meiryo UI" panose="020B0604030504040204" pitchFamily="50" charset="-128"/>
                <a:ea typeface="Meiryo UI" panose="020B0604030504040204" pitchFamily="50" charset="-128"/>
              </a:rPr>
              <a:t>人分が記載されている資料が持ち出される事象が発生。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270"/>
          <p:cNvSpPr>
            <a:spLocks noChangeArrowheads="1"/>
          </p:cNvSpPr>
          <p:nvPr/>
        </p:nvSpPr>
        <p:spPr bwMode="auto">
          <a:xfrm>
            <a:off x="741363" y="6331970"/>
            <a:ext cx="5343525"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P25</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3.1.1(7)</a:t>
            </a:r>
            <a:r>
              <a:rPr lang="ja-JP" altLang="en-US" sz="900" dirty="0">
                <a:latin typeface="Meiryo UI" panose="020B0604030504040204" pitchFamily="50" charset="-128"/>
                <a:ea typeface="Meiryo UI" panose="020B0604030504040204" pitchFamily="50" charset="-128"/>
              </a:rPr>
              <a:t> 情報の消去</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職員等は、電磁的記録媒体に保存された情報が職務上不要となった場合は、速やかに情報を消去すること。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職員等は、電磁的記録媒体を廃棄する場合には、当該記録媒体内に情報が残留した状態とならないよう、全ての情報を復元できないように抹消すること。</a:t>
            </a:r>
          </a:p>
          <a:p>
            <a:pPr marL="228600" indent="-228600">
              <a:buAutoNum type="alphaLcParenBoth" startAt="3"/>
            </a:pPr>
            <a:r>
              <a:rPr lang="ja-JP" altLang="en-US" sz="900" dirty="0">
                <a:latin typeface="Meiryo UI" panose="020B0604030504040204" pitchFamily="50" charset="-128"/>
                <a:ea typeface="Meiryo UI" panose="020B0604030504040204" pitchFamily="50" charset="-128"/>
              </a:rPr>
              <a:t>職員等は、要機密情報である書面を廃棄する場合には、復元が困難な状態にすること。</a:t>
            </a:r>
          </a:p>
        </p:txBody>
      </p:sp>
      <p:grpSp>
        <p:nvGrpSpPr>
          <p:cNvPr id="19459" name="グループ化 1"/>
          <p:cNvGrpSpPr>
            <a:grpSpLocks/>
          </p:cNvGrpSpPr>
          <p:nvPr/>
        </p:nvGrpSpPr>
        <p:grpSpPr bwMode="auto">
          <a:xfrm>
            <a:off x="279400" y="306388"/>
            <a:ext cx="6273800" cy="8642350"/>
            <a:chOff x="279400" y="306388"/>
            <a:chExt cx="6273800" cy="8642350"/>
          </a:xfrm>
        </p:grpSpPr>
        <p:sp>
          <p:nvSpPr>
            <p:cNvPr id="19461" name="AutoShape 2"/>
            <p:cNvSpPr>
              <a:spLocks noChangeAspect="1" noChangeArrowheads="1" noTextEdit="1"/>
            </p:cNvSpPr>
            <p:nvPr/>
          </p:nvSpPr>
          <p:spPr bwMode="auto">
            <a:xfrm>
              <a:off x="352425" y="306388"/>
              <a:ext cx="620077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62" name="Rectangle 4"/>
            <p:cNvSpPr>
              <a:spLocks noChangeArrowheads="1"/>
            </p:cNvSpPr>
            <p:nvPr/>
          </p:nvSpPr>
          <p:spPr bwMode="auto">
            <a:xfrm>
              <a:off x="279400" y="447676"/>
              <a:ext cx="6200775" cy="171450"/>
            </a:xfrm>
            <a:prstGeom prst="rect">
              <a:avLst/>
            </a:prstGeom>
            <a:solidFill>
              <a:srgbClr val="E4AA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9463" name="Freeform 203"/>
            <p:cNvSpPr>
              <a:spLocks/>
            </p:cNvSpPr>
            <p:nvPr/>
          </p:nvSpPr>
          <p:spPr bwMode="auto">
            <a:xfrm>
              <a:off x="1963738" y="447676"/>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946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67063" y="30638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Freeform 227"/>
            <p:cNvSpPr>
              <a:spLocks/>
            </p:cNvSpPr>
            <p:nvPr/>
          </p:nvSpPr>
          <p:spPr bwMode="auto">
            <a:xfrm>
              <a:off x="3195638" y="31591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2"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20"/>
                  </a:lnTo>
                  <a:lnTo>
                    <a:pt x="66" y="10"/>
                  </a:lnTo>
                  <a:lnTo>
                    <a:pt x="86" y="2"/>
                  </a:lnTo>
                  <a:lnTo>
                    <a:pt x="108" y="0"/>
                  </a:lnTo>
                  <a:lnTo>
                    <a:pt x="128" y="2"/>
                  </a:lnTo>
                  <a:lnTo>
                    <a:pt x="150" y="10"/>
                  </a:lnTo>
                  <a:lnTo>
                    <a:pt x="168" y="20"/>
                  </a:lnTo>
                  <a:lnTo>
                    <a:pt x="184" y="32"/>
                  </a:lnTo>
                  <a:lnTo>
                    <a:pt x="196" y="48"/>
                  </a:lnTo>
                  <a:lnTo>
                    <a:pt x="206" y="66"/>
                  </a:lnTo>
                  <a:lnTo>
                    <a:pt x="212"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9466" name="Group 217"/>
            <p:cNvGrpSpPr>
              <a:grpSpLocks/>
            </p:cNvGrpSpPr>
            <p:nvPr/>
          </p:nvGrpSpPr>
          <p:grpSpPr bwMode="auto">
            <a:xfrm>
              <a:off x="2663825" y="735014"/>
              <a:ext cx="1584325" cy="276226"/>
              <a:chOff x="1629" y="515"/>
              <a:chExt cx="998" cy="174"/>
            </a:xfrm>
          </p:grpSpPr>
          <p:sp>
            <p:nvSpPr>
              <p:cNvPr id="19586" name="Rectangle 218"/>
              <p:cNvSpPr>
                <a:spLocks noChangeArrowheads="1"/>
              </p:cNvSpPr>
              <p:nvPr/>
            </p:nvSpPr>
            <p:spPr bwMode="auto">
              <a:xfrm>
                <a:off x="162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こ</a:t>
                </a:r>
              </a:p>
            </p:txBody>
          </p:sp>
          <p:sp>
            <p:nvSpPr>
              <p:cNvPr id="19587" name="Rectangle 219"/>
              <p:cNvSpPr>
                <a:spLocks noChangeArrowheads="1"/>
              </p:cNvSpPr>
              <p:nvPr/>
            </p:nvSpPr>
            <p:spPr bwMode="auto">
              <a:xfrm>
                <a:off x="174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こ</a:t>
                </a:r>
              </a:p>
            </p:txBody>
          </p:sp>
          <p:sp>
            <p:nvSpPr>
              <p:cNvPr id="19588" name="Rectangle 220"/>
              <p:cNvSpPr>
                <a:spLocks noChangeArrowheads="1"/>
              </p:cNvSpPr>
              <p:nvPr/>
            </p:nvSpPr>
            <p:spPr bwMode="auto">
              <a:xfrm>
                <a:off x="188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が</a:t>
                </a:r>
              </a:p>
            </p:txBody>
          </p:sp>
          <p:sp>
            <p:nvSpPr>
              <p:cNvPr id="19589" name="Rectangle 221"/>
              <p:cNvSpPr>
                <a:spLocks noChangeArrowheads="1"/>
              </p:cNvSpPr>
              <p:nvPr/>
            </p:nvSpPr>
            <p:spPr bwMode="auto">
              <a:xfrm>
                <a:off x="202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ポ</a:t>
                </a:r>
              </a:p>
            </p:txBody>
          </p:sp>
          <p:sp>
            <p:nvSpPr>
              <p:cNvPr id="19590" name="Rectangle 222"/>
              <p:cNvSpPr>
                <a:spLocks noChangeArrowheads="1"/>
              </p:cNvSpPr>
              <p:nvPr/>
            </p:nvSpPr>
            <p:spPr bwMode="auto">
              <a:xfrm>
                <a:off x="216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イ</a:t>
                </a:r>
              </a:p>
            </p:txBody>
          </p:sp>
          <p:sp>
            <p:nvSpPr>
              <p:cNvPr id="19591" name="Rectangle 223"/>
              <p:cNvSpPr>
                <a:spLocks noChangeArrowheads="1"/>
              </p:cNvSpPr>
              <p:nvPr/>
            </p:nvSpPr>
            <p:spPr bwMode="auto">
              <a:xfrm>
                <a:off x="228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ン</a:t>
                </a:r>
              </a:p>
            </p:txBody>
          </p:sp>
          <p:sp>
            <p:nvSpPr>
              <p:cNvPr id="19592" name="Rectangle 224"/>
              <p:cNvSpPr>
                <a:spLocks noChangeArrowheads="1"/>
              </p:cNvSpPr>
              <p:nvPr/>
            </p:nvSpPr>
            <p:spPr bwMode="auto">
              <a:xfrm>
                <a:off x="239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ト</a:t>
                </a:r>
              </a:p>
            </p:txBody>
          </p:sp>
          <p:sp>
            <p:nvSpPr>
              <p:cNvPr id="19593" name="Rectangle 225"/>
              <p:cNvSpPr>
                <a:spLocks noChangeArrowheads="1"/>
              </p:cNvSpPr>
              <p:nvPr/>
            </p:nvSpPr>
            <p:spPr bwMode="auto">
              <a:xfrm>
                <a:off x="248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latin typeface="Meiryo UI" panose="020B0604030504040204" pitchFamily="50" charset="-128"/>
                    <a:ea typeface="Meiryo UI" panose="020B0604030504040204" pitchFamily="50" charset="-128"/>
                  </a:rPr>
                  <a:t>！</a:t>
                </a:r>
              </a:p>
            </p:txBody>
          </p:sp>
        </p:grpSp>
        <p:sp>
          <p:nvSpPr>
            <p:cNvPr id="19467" name="Text Box 269"/>
            <p:cNvSpPr txBox="1">
              <a:spLocks noChangeArrowheads="1"/>
            </p:cNvSpPr>
            <p:nvPr/>
          </p:nvSpPr>
          <p:spPr bwMode="auto">
            <a:xfrm>
              <a:off x="647700" y="6049963"/>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19468" name="Group 423"/>
            <p:cNvGrpSpPr>
              <a:grpSpLocks/>
            </p:cNvGrpSpPr>
            <p:nvPr/>
          </p:nvGrpSpPr>
          <p:grpSpPr bwMode="auto">
            <a:xfrm>
              <a:off x="576263" y="1009651"/>
              <a:ext cx="5940425" cy="5040313"/>
              <a:chOff x="386" y="647"/>
              <a:chExt cx="3742" cy="3039"/>
            </a:xfrm>
          </p:grpSpPr>
          <p:grpSp>
            <p:nvGrpSpPr>
              <p:cNvPr id="19469" name="Group 424"/>
              <p:cNvGrpSpPr>
                <a:grpSpLocks/>
              </p:cNvGrpSpPr>
              <p:nvPr/>
            </p:nvGrpSpPr>
            <p:grpSpPr bwMode="auto">
              <a:xfrm>
                <a:off x="480" y="3686"/>
                <a:ext cx="3648" cy="0"/>
                <a:chOff x="480" y="3822"/>
                <a:chExt cx="3648" cy="0"/>
              </a:xfrm>
            </p:grpSpPr>
            <p:sp>
              <p:nvSpPr>
                <p:cNvPr id="19520" name="Line 71"/>
                <p:cNvSpPr>
                  <a:spLocks noChangeShapeType="1"/>
                </p:cNvSpPr>
                <p:nvPr/>
              </p:nvSpPr>
              <p:spPr bwMode="auto">
                <a:xfrm>
                  <a:off x="4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1" name="Line 72"/>
                <p:cNvSpPr>
                  <a:spLocks noChangeShapeType="1"/>
                </p:cNvSpPr>
                <p:nvPr/>
              </p:nvSpPr>
              <p:spPr bwMode="auto">
                <a:xfrm>
                  <a:off x="5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2" name="Line 73"/>
                <p:cNvSpPr>
                  <a:spLocks noChangeShapeType="1"/>
                </p:cNvSpPr>
                <p:nvPr/>
              </p:nvSpPr>
              <p:spPr bwMode="auto">
                <a:xfrm>
                  <a:off x="5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3" name="Line 74"/>
                <p:cNvSpPr>
                  <a:spLocks noChangeShapeType="1"/>
                </p:cNvSpPr>
                <p:nvPr/>
              </p:nvSpPr>
              <p:spPr bwMode="auto">
                <a:xfrm>
                  <a:off x="6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4" name="Line 75"/>
                <p:cNvSpPr>
                  <a:spLocks noChangeShapeType="1"/>
                </p:cNvSpPr>
                <p:nvPr/>
              </p:nvSpPr>
              <p:spPr bwMode="auto">
                <a:xfrm>
                  <a:off x="7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5" name="Line 76"/>
                <p:cNvSpPr>
                  <a:spLocks noChangeShapeType="1"/>
                </p:cNvSpPr>
                <p:nvPr/>
              </p:nvSpPr>
              <p:spPr bwMode="auto">
                <a:xfrm>
                  <a:off x="7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6" name="Line 77"/>
                <p:cNvSpPr>
                  <a:spLocks noChangeShapeType="1"/>
                </p:cNvSpPr>
                <p:nvPr/>
              </p:nvSpPr>
              <p:spPr bwMode="auto">
                <a:xfrm>
                  <a:off x="8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7" name="Line 78"/>
                <p:cNvSpPr>
                  <a:spLocks noChangeShapeType="1"/>
                </p:cNvSpPr>
                <p:nvPr/>
              </p:nvSpPr>
              <p:spPr bwMode="auto">
                <a:xfrm>
                  <a:off x="8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8" name="Line 79"/>
                <p:cNvSpPr>
                  <a:spLocks noChangeShapeType="1"/>
                </p:cNvSpPr>
                <p:nvPr/>
              </p:nvSpPr>
              <p:spPr bwMode="auto">
                <a:xfrm>
                  <a:off x="9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29" name="Line 80"/>
                <p:cNvSpPr>
                  <a:spLocks noChangeShapeType="1"/>
                </p:cNvSpPr>
                <p:nvPr/>
              </p:nvSpPr>
              <p:spPr bwMode="auto">
                <a:xfrm>
                  <a:off x="9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0" name="Line 81"/>
                <p:cNvSpPr>
                  <a:spLocks noChangeShapeType="1"/>
                </p:cNvSpPr>
                <p:nvPr/>
              </p:nvSpPr>
              <p:spPr bwMode="auto">
                <a:xfrm>
                  <a:off x="10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1" name="Line 82"/>
                <p:cNvSpPr>
                  <a:spLocks noChangeShapeType="1"/>
                </p:cNvSpPr>
                <p:nvPr/>
              </p:nvSpPr>
              <p:spPr bwMode="auto">
                <a:xfrm>
                  <a:off x="10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2" name="Line 83"/>
                <p:cNvSpPr>
                  <a:spLocks noChangeShapeType="1"/>
                </p:cNvSpPr>
                <p:nvPr/>
              </p:nvSpPr>
              <p:spPr bwMode="auto">
                <a:xfrm>
                  <a:off x="11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3" name="Line 84"/>
                <p:cNvSpPr>
                  <a:spLocks noChangeShapeType="1"/>
                </p:cNvSpPr>
                <p:nvPr/>
              </p:nvSpPr>
              <p:spPr bwMode="auto">
                <a:xfrm>
                  <a:off x="12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4" name="Line 85"/>
                <p:cNvSpPr>
                  <a:spLocks noChangeShapeType="1"/>
                </p:cNvSpPr>
                <p:nvPr/>
              </p:nvSpPr>
              <p:spPr bwMode="auto">
                <a:xfrm>
                  <a:off x="12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5" name="Line 86"/>
                <p:cNvSpPr>
                  <a:spLocks noChangeShapeType="1"/>
                </p:cNvSpPr>
                <p:nvPr/>
              </p:nvSpPr>
              <p:spPr bwMode="auto">
                <a:xfrm>
                  <a:off x="13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6" name="Line 87"/>
                <p:cNvSpPr>
                  <a:spLocks noChangeShapeType="1"/>
                </p:cNvSpPr>
                <p:nvPr/>
              </p:nvSpPr>
              <p:spPr bwMode="auto">
                <a:xfrm>
                  <a:off x="13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7" name="Line 88"/>
                <p:cNvSpPr>
                  <a:spLocks noChangeShapeType="1"/>
                </p:cNvSpPr>
                <p:nvPr/>
              </p:nvSpPr>
              <p:spPr bwMode="auto">
                <a:xfrm>
                  <a:off x="14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8" name="Line 89"/>
                <p:cNvSpPr>
                  <a:spLocks noChangeShapeType="1"/>
                </p:cNvSpPr>
                <p:nvPr/>
              </p:nvSpPr>
              <p:spPr bwMode="auto">
                <a:xfrm>
                  <a:off x="14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39" name="Line 90"/>
                <p:cNvSpPr>
                  <a:spLocks noChangeShapeType="1"/>
                </p:cNvSpPr>
                <p:nvPr/>
              </p:nvSpPr>
              <p:spPr bwMode="auto">
                <a:xfrm>
                  <a:off x="15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0" name="Line 91"/>
                <p:cNvSpPr>
                  <a:spLocks noChangeShapeType="1"/>
                </p:cNvSpPr>
                <p:nvPr/>
              </p:nvSpPr>
              <p:spPr bwMode="auto">
                <a:xfrm>
                  <a:off x="16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1" name="Line 92"/>
                <p:cNvSpPr>
                  <a:spLocks noChangeShapeType="1"/>
                </p:cNvSpPr>
                <p:nvPr/>
              </p:nvSpPr>
              <p:spPr bwMode="auto">
                <a:xfrm>
                  <a:off x="16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2" name="Line 93"/>
                <p:cNvSpPr>
                  <a:spLocks noChangeShapeType="1"/>
                </p:cNvSpPr>
                <p:nvPr/>
              </p:nvSpPr>
              <p:spPr bwMode="auto">
                <a:xfrm>
                  <a:off x="17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3" name="Line 94"/>
                <p:cNvSpPr>
                  <a:spLocks noChangeShapeType="1"/>
                </p:cNvSpPr>
                <p:nvPr/>
              </p:nvSpPr>
              <p:spPr bwMode="auto">
                <a:xfrm>
                  <a:off x="17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4" name="Line 95"/>
                <p:cNvSpPr>
                  <a:spLocks noChangeShapeType="1"/>
                </p:cNvSpPr>
                <p:nvPr/>
              </p:nvSpPr>
              <p:spPr bwMode="auto">
                <a:xfrm>
                  <a:off x="18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5" name="Line 96"/>
                <p:cNvSpPr>
                  <a:spLocks noChangeShapeType="1"/>
                </p:cNvSpPr>
                <p:nvPr/>
              </p:nvSpPr>
              <p:spPr bwMode="auto">
                <a:xfrm>
                  <a:off x="18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6" name="Line 97"/>
                <p:cNvSpPr>
                  <a:spLocks noChangeShapeType="1"/>
                </p:cNvSpPr>
                <p:nvPr/>
              </p:nvSpPr>
              <p:spPr bwMode="auto">
                <a:xfrm>
                  <a:off x="19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7" name="Line 98"/>
                <p:cNvSpPr>
                  <a:spLocks noChangeShapeType="1"/>
                </p:cNvSpPr>
                <p:nvPr/>
              </p:nvSpPr>
              <p:spPr bwMode="auto">
                <a:xfrm>
                  <a:off x="19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8" name="Line 99"/>
                <p:cNvSpPr>
                  <a:spLocks noChangeShapeType="1"/>
                </p:cNvSpPr>
                <p:nvPr/>
              </p:nvSpPr>
              <p:spPr bwMode="auto">
                <a:xfrm>
                  <a:off x="20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49" name="Line 100"/>
                <p:cNvSpPr>
                  <a:spLocks noChangeShapeType="1"/>
                </p:cNvSpPr>
                <p:nvPr/>
              </p:nvSpPr>
              <p:spPr bwMode="auto">
                <a:xfrm>
                  <a:off x="21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0" name="Line 101"/>
                <p:cNvSpPr>
                  <a:spLocks noChangeShapeType="1"/>
                </p:cNvSpPr>
                <p:nvPr/>
              </p:nvSpPr>
              <p:spPr bwMode="auto">
                <a:xfrm>
                  <a:off x="21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1" name="Line 102"/>
                <p:cNvSpPr>
                  <a:spLocks noChangeShapeType="1"/>
                </p:cNvSpPr>
                <p:nvPr/>
              </p:nvSpPr>
              <p:spPr bwMode="auto">
                <a:xfrm>
                  <a:off x="22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2" name="Line 103"/>
                <p:cNvSpPr>
                  <a:spLocks noChangeShapeType="1"/>
                </p:cNvSpPr>
                <p:nvPr/>
              </p:nvSpPr>
              <p:spPr bwMode="auto">
                <a:xfrm>
                  <a:off x="22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3" name="Line 104"/>
                <p:cNvSpPr>
                  <a:spLocks noChangeShapeType="1"/>
                </p:cNvSpPr>
                <p:nvPr/>
              </p:nvSpPr>
              <p:spPr bwMode="auto">
                <a:xfrm>
                  <a:off x="23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4" name="Line 105"/>
                <p:cNvSpPr>
                  <a:spLocks noChangeShapeType="1"/>
                </p:cNvSpPr>
                <p:nvPr/>
              </p:nvSpPr>
              <p:spPr bwMode="auto">
                <a:xfrm>
                  <a:off x="23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5" name="Line 106"/>
                <p:cNvSpPr>
                  <a:spLocks noChangeShapeType="1"/>
                </p:cNvSpPr>
                <p:nvPr/>
              </p:nvSpPr>
              <p:spPr bwMode="auto">
                <a:xfrm>
                  <a:off x="24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6" name="Line 107"/>
                <p:cNvSpPr>
                  <a:spLocks noChangeShapeType="1"/>
                </p:cNvSpPr>
                <p:nvPr/>
              </p:nvSpPr>
              <p:spPr bwMode="auto">
                <a:xfrm>
                  <a:off x="24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7" name="Line 108"/>
                <p:cNvSpPr>
                  <a:spLocks noChangeShapeType="1"/>
                </p:cNvSpPr>
                <p:nvPr/>
              </p:nvSpPr>
              <p:spPr bwMode="auto">
                <a:xfrm>
                  <a:off x="25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8" name="Line 109"/>
                <p:cNvSpPr>
                  <a:spLocks noChangeShapeType="1"/>
                </p:cNvSpPr>
                <p:nvPr/>
              </p:nvSpPr>
              <p:spPr bwMode="auto">
                <a:xfrm>
                  <a:off x="26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59" name="Line 110"/>
                <p:cNvSpPr>
                  <a:spLocks noChangeShapeType="1"/>
                </p:cNvSpPr>
                <p:nvPr/>
              </p:nvSpPr>
              <p:spPr bwMode="auto">
                <a:xfrm>
                  <a:off x="26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0" name="Line 111"/>
                <p:cNvSpPr>
                  <a:spLocks noChangeShapeType="1"/>
                </p:cNvSpPr>
                <p:nvPr/>
              </p:nvSpPr>
              <p:spPr bwMode="auto">
                <a:xfrm>
                  <a:off x="27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1" name="Line 112"/>
                <p:cNvSpPr>
                  <a:spLocks noChangeShapeType="1"/>
                </p:cNvSpPr>
                <p:nvPr/>
              </p:nvSpPr>
              <p:spPr bwMode="auto">
                <a:xfrm>
                  <a:off x="27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2" name="Line 113"/>
                <p:cNvSpPr>
                  <a:spLocks noChangeShapeType="1"/>
                </p:cNvSpPr>
                <p:nvPr/>
              </p:nvSpPr>
              <p:spPr bwMode="auto">
                <a:xfrm>
                  <a:off x="28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3" name="Line 114"/>
                <p:cNvSpPr>
                  <a:spLocks noChangeShapeType="1"/>
                </p:cNvSpPr>
                <p:nvPr/>
              </p:nvSpPr>
              <p:spPr bwMode="auto">
                <a:xfrm>
                  <a:off x="28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4" name="Line 115"/>
                <p:cNvSpPr>
                  <a:spLocks noChangeShapeType="1"/>
                </p:cNvSpPr>
                <p:nvPr/>
              </p:nvSpPr>
              <p:spPr bwMode="auto">
                <a:xfrm>
                  <a:off x="29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5" name="Line 116"/>
                <p:cNvSpPr>
                  <a:spLocks noChangeShapeType="1"/>
                </p:cNvSpPr>
                <p:nvPr/>
              </p:nvSpPr>
              <p:spPr bwMode="auto">
                <a:xfrm>
                  <a:off x="30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6" name="Line 117"/>
                <p:cNvSpPr>
                  <a:spLocks noChangeShapeType="1"/>
                </p:cNvSpPr>
                <p:nvPr/>
              </p:nvSpPr>
              <p:spPr bwMode="auto">
                <a:xfrm>
                  <a:off x="30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7" name="Line 118"/>
                <p:cNvSpPr>
                  <a:spLocks noChangeShapeType="1"/>
                </p:cNvSpPr>
                <p:nvPr/>
              </p:nvSpPr>
              <p:spPr bwMode="auto">
                <a:xfrm>
                  <a:off x="31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8" name="Line 119"/>
                <p:cNvSpPr>
                  <a:spLocks noChangeShapeType="1"/>
                </p:cNvSpPr>
                <p:nvPr/>
              </p:nvSpPr>
              <p:spPr bwMode="auto">
                <a:xfrm>
                  <a:off x="31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69" name="Line 120"/>
                <p:cNvSpPr>
                  <a:spLocks noChangeShapeType="1"/>
                </p:cNvSpPr>
                <p:nvPr/>
              </p:nvSpPr>
              <p:spPr bwMode="auto">
                <a:xfrm>
                  <a:off x="32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0" name="Line 121"/>
                <p:cNvSpPr>
                  <a:spLocks noChangeShapeType="1"/>
                </p:cNvSpPr>
                <p:nvPr/>
              </p:nvSpPr>
              <p:spPr bwMode="auto">
                <a:xfrm>
                  <a:off x="32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1" name="Line 122"/>
                <p:cNvSpPr>
                  <a:spLocks noChangeShapeType="1"/>
                </p:cNvSpPr>
                <p:nvPr/>
              </p:nvSpPr>
              <p:spPr bwMode="auto">
                <a:xfrm>
                  <a:off x="33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2" name="Line 123"/>
                <p:cNvSpPr>
                  <a:spLocks noChangeShapeType="1"/>
                </p:cNvSpPr>
                <p:nvPr/>
              </p:nvSpPr>
              <p:spPr bwMode="auto">
                <a:xfrm>
                  <a:off x="33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3" name="Line 124"/>
                <p:cNvSpPr>
                  <a:spLocks noChangeShapeType="1"/>
                </p:cNvSpPr>
                <p:nvPr/>
              </p:nvSpPr>
              <p:spPr bwMode="auto">
                <a:xfrm>
                  <a:off x="34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4" name="Line 125"/>
                <p:cNvSpPr>
                  <a:spLocks noChangeShapeType="1"/>
                </p:cNvSpPr>
                <p:nvPr/>
              </p:nvSpPr>
              <p:spPr bwMode="auto">
                <a:xfrm>
                  <a:off x="35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5" name="Line 126"/>
                <p:cNvSpPr>
                  <a:spLocks noChangeShapeType="1"/>
                </p:cNvSpPr>
                <p:nvPr/>
              </p:nvSpPr>
              <p:spPr bwMode="auto">
                <a:xfrm>
                  <a:off x="35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6" name="Line 127"/>
                <p:cNvSpPr>
                  <a:spLocks noChangeShapeType="1"/>
                </p:cNvSpPr>
                <p:nvPr/>
              </p:nvSpPr>
              <p:spPr bwMode="auto">
                <a:xfrm>
                  <a:off x="36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7" name="Line 128"/>
                <p:cNvSpPr>
                  <a:spLocks noChangeShapeType="1"/>
                </p:cNvSpPr>
                <p:nvPr/>
              </p:nvSpPr>
              <p:spPr bwMode="auto">
                <a:xfrm>
                  <a:off x="36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8" name="Line 129"/>
                <p:cNvSpPr>
                  <a:spLocks noChangeShapeType="1"/>
                </p:cNvSpPr>
                <p:nvPr/>
              </p:nvSpPr>
              <p:spPr bwMode="auto">
                <a:xfrm>
                  <a:off x="37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79" name="Line 130"/>
                <p:cNvSpPr>
                  <a:spLocks noChangeShapeType="1"/>
                </p:cNvSpPr>
                <p:nvPr/>
              </p:nvSpPr>
              <p:spPr bwMode="auto">
                <a:xfrm>
                  <a:off x="37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0" name="Line 131"/>
                <p:cNvSpPr>
                  <a:spLocks noChangeShapeType="1"/>
                </p:cNvSpPr>
                <p:nvPr/>
              </p:nvSpPr>
              <p:spPr bwMode="auto">
                <a:xfrm>
                  <a:off x="38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1" name="Line 132"/>
                <p:cNvSpPr>
                  <a:spLocks noChangeShapeType="1"/>
                </p:cNvSpPr>
                <p:nvPr/>
              </p:nvSpPr>
              <p:spPr bwMode="auto">
                <a:xfrm>
                  <a:off x="38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2" name="Line 133"/>
                <p:cNvSpPr>
                  <a:spLocks noChangeShapeType="1"/>
                </p:cNvSpPr>
                <p:nvPr/>
              </p:nvSpPr>
              <p:spPr bwMode="auto">
                <a:xfrm>
                  <a:off x="39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3" name="Line 134"/>
                <p:cNvSpPr>
                  <a:spLocks noChangeShapeType="1"/>
                </p:cNvSpPr>
                <p:nvPr/>
              </p:nvSpPr>
              <p:spPr bwMode="auto">
                <a:xfrm>
                  <a:off x="40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4" name="Line 135"/>
                <p:cNvSpPr>
                  <a:spLocks noChangeShapeType="1"/>
                </p:cNvSpPr>
                <p:nvPr/>
              </p:nvSpPr>
              <p:spPr bwMode="auto">
                <a:xfrm>
                  <a:off x="40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85" name="Line 136"/>
                <p:cNvSpPr>
                  <a:spLocks noChangeShapeType="1"/>
                </p:cNvSpPr>
                <p:nvPr/>
              </p:nvSpPr>
              <p:spPr bwMode="auto">
                <a:xfrm>
                  <a:off x="41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9470" name="Rectangle 204"/>
              <p:cNvSpPr>
                <a:spLocks noChangeArrowheads="1"/>
              </p:cNvSpPr>
              <p:nvPr/>
            </p:nvSpPr>
            <p:spPr bwMode="auto">
              <a:xfrm>
                <a:off x="486" y="647"/>
                <a:ext cx="3488" cy="2880"/>
              </a:xfrm>
              <a:prstGeom prst="rect">
                <a:avLst/>
              </a:prstGeom>
              <a:solidFill>
                <a:srgbClr val="0098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9471" name="Text Box 267"/>
              <p:cNvSpPr txBox="1">
                <a:spLocks noChangeArrowheads="1"/>
              </p:cNvSpPr>
              <p:nvPr/>
            </p:nvSpPr>
            <p:spPr bwMode="auto">
              <a:xfrm>
                <a:off x="987" y="1508"/>
                <a:ext cx="12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2400" b="1">
                  <a:latin typeface="Meiryo UI" panose="020B0604030504040204" pitchFamily="50" charset="-128"/>
                  <a:ea typeface="Meiryo UI" panose="020B0604030504040204" pitchFamily="50" charset="-128"/>
                </a:endParaRPr>
              </a:p>
            </p:txBody>
          </p:sp>
          <p:grpSp>
            <p:nvGrpSpPr>
              <p:cNvPr id="19472" name="Group 493"/>
              <p:cNvGrpSpPr>
                <a:grpSpLocks/>
              </p:cNvGrpSpPr>
              <p:nvPr/>
            </p:nvGrpSpPr>
            <p:grpSpPr bwMode="auto">
              <a:xfrm>
                <a:off x="386" y="2869"/>
                <a:ext cx="3672" cy="708"/>
                <a:chOff x="382" y="2139"/>
                <a:chExt cx="3672" cy="708"/>
              </a:xfrm>
            </p:grpSpPr>
            <p:grpSp>
              <p:nvGrpSpPr>
                <p:cNvPr id="19473" name="Group 205"/>
                <p:cNvGrpSpPr>
                  <a:grpSpLocks/>
                </p:cNvGrpSpPr>
                <p:nvPr/>
              </p:nvGrpSpPr>
              <p:grpSpPr bwMode="auto">
                <a:xfrm>
                  <a:off x="382" y="2591"/>
                  <a:ext cx="3672" cy="256"/>
                  <a:chOff x="359" y="2591"/>
                  <a:chExt cx="3672" cy="256"/>
                </a:xfrm>
              </p:grpSpPr>
              <p:sp>
                <p:nvSpPr>
                  <p:cNvPr id="19509" name="Freeform 206"/>
                  <p:cNvSpPr>
                    <a:spLocks/>
                  </p:cNvSpPr>
                  <p:nvPr/>
                </p:nvSpPr>
                <p:spPr bwMode="auto">
                  <a:xfrm>
                    <a:off x="56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2 w 344"/>
                      <a:gd name="T13" fmla="*/ 0 h 72"/>
                      <a:gd name="T14" fmla="*/ 22 w 344"/>
                      <a:gd name="T15" fmla="*/ 0 h 72"/>
                      <a:gd name="T16" fmla="*/ 14 w 344"/>
                      <a:gd name="T17" fmla="*/ 2 h 72"/>
                      <a:gd name="T18" fmla="*/ 6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2" y="0"/>
                        </a:lnTo>
                        <a:lnTo>
                          <a:pt x="14" y="2"/>
                        </a:lnTo>
                        <a:lnTo>
                          <a:pt x="6"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0" name="Freeform 207"/>
                  <p:cNvSpPr>
                    <a:spLocks/>
                  </p:cNvSpPr>
                  <p:nvPr/>
                </p:nvSpPr>
                <p:spPr bwMode="auto">
                  <a:xfrm>
                    <a:off x="561" y="2677"/>
                    <a:ext cx="344" cy="98"/>
                  </a:xfrm>
                  <a:custGeom>
                    <a:avLst/>
                    <a:gdLst>
                      <a:gd name="T0" fmla="*/ 0 w 344"/>
                      <a:gd name="T1" fmla="*/ 0 h 98"/>
                      <a:gd name="T2" fmla="*/ 0 w 344"/>
                      <a:gd name="T3" fmla="*/ 74 h 98"/>
                      <a:gd name="T4" fmla="*/ 0 w 344"/>
                      <a:gd name="T5" fmla="*/ 74 h 98"/>
                      <a:gd name="T6" fmla="*/ 2 w 344"/>
                      <a:gd name="T7" fmla="*/ 84 h 98"/>
                      <a:gd name="T8" fmla="*/ 6 w 344"/>
                      <a:gd name="T9" fmla="*/ 90 h 98"/>
                      <a:gd name="T10" fmla="*/ 14 w 344"/>
                      <a:gd name="T11" fmla="*/ 96 h 98"/>
                      <a:gd name="T12" fmla="*/ 22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6" y="90"/>
                        </a:lnTo>
                        <a:lnTo>
                          <a:pt x="14" y="96"/>
                        </a:lnTo>
                        <a:lnTo>
                          <a:pt x="22"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1" name="Freeform 208"/>
                  <p:cNvSpPr>
                    <a:spLocks/>
                  </p:cNvSpPr>
                  <p:nvPr/>
                </p:nvSpPr>
                <p:spPr bwMode="auto">
                  <a:xfrm>
                    <a:off x="583" y="2635"/>
                    <a:ext cx="26" cy="26"/>
                  </a:xfrm>
                  <a:custGeom>
                    <a:avLst/>
                    <a:gdLst>
                      <a:gd name="T0" fmla="*/ 26 w 26"/>
                      <a:gd name="T1" fmla="*/ 12 h 26"/>
                      <a:gd name="T2" fmla="*/ 26 w 26"/>
                      <a:gd name="T3" fmla="*/ 12 h 26"/>
                      <a:gd name="T4" fmla="*/ 24 w 26"/>
                      <a:gd name="T5" fmla="*/ 18 h 26"/>
                      <a:gd name="T6" fmla="*/ 22 w 26"/>
                      <a:gd name="T7" fmla="*/ 22 h 26"/>
                      <a:gd name="T8" fmla="*/ 18 w 26"/>
                      <a:gd name="T9" fmla="*/ 24 h 26"/>
                      <a:gd name="T10" fmla="*/ 12 w 26"/>
                      <a:gd name="T11" fmla="*/ 26 h 26"/>
                      <a:gd name="T12" fmla="*/ 12 w 26"/>
                      <a:gd name="T13" fmla="*/ 26 h 26"/>
                      <a:gd name="T14" fmla="*/ 8 w 26"/>
                      <a:gd name="T15" fmla="*/ 24 h 26"/>
                      <a:gd name="T16" fmla="*/ 4 w 26"/>
                      <a:gd name="T17" fmla="*/ 22 h 26"/>
                      <a:gd name="T18" fmla="*/ 2 w 26"/>
                      <a:gd name="T19" fmla="*/ 18 h 26"/>
                      <a:gd name="T20" fmla="*/ 0 w 26"/>
                      <a:gd name="T21" fmla="*/ 12 h 26"/>
                      <a:gd name="T22" fmla="*/ 0 w 26"/>
                      <a:gd name="T23" fmla="*/ 12 h 26"/>
                      <a:gd name="T24" fmla="*/ 2 w 26"/>
                      <a:gd name="T25" fmla="*/ 8 h 26"/>
                      <a:gd name="T26" fmla="*/ 4 w 26"/>
                      <a:gd name="T27" fmla="*/ 4 h 26"/>
                      <a:gd name="T28" fmla="*/ 8 w 26"/>
                      <a:gd name="T29" fmla="*/ 2 h 26"/>
                      <a:gd name="T30" fmla="*/ 12 w 26"/>
                      <a:gd name="T31" fmla="*/ 0 h 26"/>
                      <a:gd name="T32" fmla="*/ 12 w 26"/>
                      <a:gd name="T33" fmla="*/ 0 h 26"/>
                      <a:gd name="T34" fmla="*/ 18 w 26"/>
                      <a:gd name="T35" fmla="*/ 2 h 26"/>
                      <a:gd name="T36" fmla="*/ 22 w 26"/>
                      <a:gd name="T37" fmla="*/ 4 h 26"/>
                      <a:gd name="T38" fmla="*/ 24 w 26"/>
                      <a:gd name="T39" fmla="*/ 8 h 26"/>
                      <a:gd name="T40" fmla="*/ 26 w 26"/>
                      <a:gd name="T41" fmla="*/ 12 h 26"/>
                      <a:gd name="T42" fmla="*/ 26 w 26"/>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26" y="12"/>
                        </a:moveTo>
                        <a:lnTo>
                          <a:pt x="26"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2" name="Freeform 209"/>
                  <p:cNvSpPr>
                    <a:spLocks/>
                  </p:cNvSpPr>
                  <p:nvPr/>
                </p:nvSpPr>
                <p:spPr bwMode="auto">
                  <a:xfrm>
                    <a:off x="655" y="2635"/>
                    <a:ext cx="24" cy="26"/>
                  </a:xfrm>
                  <a:custGeom>
                    <a:avLst/>
                    <a:gdLst>
                      <a:gd name="T0" fmla="*/ 24 w 24"/>
                      <a:gd name="T1" fmla="*/ 12 h 26"/>
                      <a:gd name="T2" fmla="*/ 24 w 24"/>
                      <a:gd name="T3" fmla="*/ 12 h 26"/>
                      <a:gd name="T4" fmla="*/ 22 w 24"/>
                      <a:gd name="T5" fmla="*/ 18 h 26"/>
                      <a:gd name="T6" fmla="*/ 20 w 24"/>
                      <a:gd name="T7" fmla="*/ 22 h 26"/>
                      <a:gd name="T8" fmla="*/ 16 w 24"/>
                      <a:gd name="T9" fmla="*/ 24 h 26"/>
                      <a:gd name="T10" fmla="*/ 12 w 24"/>
                      <a:gd name="T11" fmla="*/ 26 h 26"/>
                      <a:gd name="T12" fmla="*/ 12 w 24"/>
                      <a:gd name="T13" fmla="*/ 26 h 26"/>
                      <a:gd name="T14" fmla="*/ 6 w 24"/>
                      <a:gd name="T15" fmla="*/ 24 h 26"/>
                      <a:gd name="T16" fmla="*/ 2 w 24"/>
                      <a:gd name="T17" fmla="*/ 22 h 26"/>
                      <a:gd name="T18" fmla="*/ 0 w 24"/>
                      <a:gd name="T19" fmla="*/ 18 h 26"/>
                      <a:gd name="T20" fmla="*/ 0 w 24"/>
                      <a:gd name="T21" fmla="*/ 12 h 26"/>
                      <a:gd name="T22" fmla="*/ 0 w 24"/>
                      <a:gd name="T23" fmla="*/ 12 h 26"/>
                      <a:gd name="T24" fmla="*/ 0 w 24"/>
                      <a:gd name="T25" fmla="*/ 8 h 26"/>
                      <a:gd name="T26" fmla="*/ 2 w 24"/>
                      <a:gd name="T27" fmla="*/ 4 h 26"/>
                      <a:gd name="T28" fmla="*/ 6 w 24"/>
                      <a:gd name="T29" fmla="*/ 2 h 26"/>
                      <a:gd name="T30" fmla="*/ 12 w 24"/>
                      <a:gd name="T31" fmla="*/ 0 h 26"/>
                      <a:gd name="T32" fmla="*/ 12 w 24"/>
                      <a:gd name="T33" fmla="*/ 0 h 26"/>
                      <a:gd name="T34" fmla="*/ 16 w 24"/>
                      <a:gd name="T35" fmla="*/ 2 h 26"/>
                      <a:gd name="T36" fmla="*/ 20 w 24"/>
                      <a:gd name="T37" fmla="*/ 4 h 26"/>
                      <a:gd name="T38" fmla="*/ 22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2" y="18"/>
                        </a:lnTo>
                        <a:lnTo>
                          <a:pt x="20" y="22"/>
                        </a:lnTo>
                        <a:lnTo>
                          <a:pt x="16" y="24"/>
                        </a:lnTo>
                        <a:lnTo>
                          <a:pt x="12" y="26"/>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3" name="Freeform 210"/>
                  <p:cNvSpPr>
                    <a:spLocks/>
                  </p:cNvSpPr>
                  <p:nvPr/>
                </p:nvSpPr>
                <p:spPr bwMode="auto">
                  <a:xfrm>
                    <a:off x="779" y="2635"/>
                    <a:ext cx="24" cy="26"/>
                  </a:xfrm>
                  <a:custGeom>
                    <a:avLst/>
                    <a:gdLst>
                      <a:gd name="T0" fmla="*/ 24 w 24"/>
                      <a:gd name="T1" fmla="*/ 12 h 26"/>
                      <a:gd name="T2" fmla="*/ 24 w 24"/>
                      <a:gd name="T3" fmla="*/ 12 h 26"/>
                      <a:gd name="T4" fmla="*/ 24 w 24"/>
                      <a:gd name="T5" fmla="*/ 18 h 26"/>
                      <a:gd name="T6" fmla="*/ 22 w 24"/>
                      <a:gd name="T7" fmla="*/ 22 h 26"/>
                      <a:gd name="T8" fmla="*/ 18 w 24"/>
                      <a:gd name="T9" fmla="*/ 24 h 26"/>
                      <a:gd name="T10" fmla="*/ 12 w 24"/>
                      <a:gd name="T11" fmla="*/ 26 h 26"/>
                      <a:gd name="T12" fmla="*/ 12 w 24"/>
                      <a:gd name="T13" fmla="*/ 26 h 26"/>
                      <a:gd name="T14" fmla="*/ 8 w 24"/>
                      <a:gd name="T15" fmla="*/ 24 h 26"/>
                      <a:gd name="T16" fmla="*/ 4 w 24"/>
                      <a:gd name="T17" fmla="*/ 22 h 26"/>
                      <a:gd name="T18" fmla="*/ 2 w 24"/>
                      <a:gd name="T19" fmla="*/ 18 h 26"/>
                      <a:gd name="T20" fmla="*/ 0 w 24"/>
                      <a:gd name="T21" fmla="*/ 12 h 26"/>
                      <a:gd name="T22" fmla="*/ 0 w 24"/>
                      <a:gd name="T23" fmla="*/ 12 h 26"/>
                      <a:gd name="T24" fmla="*/ 2 w 24"/>
                      <a:gd name="T25" fmla="*/ 8 h 26"/>
                      <a:gd name="T26" fmla="*/ 4 w 24"/>
                      <a:gd name="T27" fmla="*/ 4 h 26"/>
                      <a:gd name="T28" fmla="*/ 8 w 24"/>
                      <a:gd name="T29" fmla="*/ 2 h 26"/>
                      <a:gd name="T30" fmla="*/ 12 w 24"/>
                      <a:gd name="T31" fmla="*/ 0 h 26"/>
                      <a:gd name="T32" fmla="*/ 12 w 24"/>
                      <a:gd name="T33" fmla="*/ 0 h 26"/>
                      <a:gd name="T34" fmla="*/ 18 w 24"/>
                      <a:gd name="T35" fmla="*/ 2 h 26"/>
                      <a:gd name="T36" fmla="*/ 22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4" name="Freeform 211"/>
                  <p:cNvSpPr>
                    <a:spLocks/>
                  </p:cNvSpPr>
                  <p:nvPr/>
                </p:nvSpPr>
                <p:spPr bwMode="auto">
                  <a:xfrm>
                    <a:off x="851" y="2635"/>
                    <a:ext cx="24" cy="26"/>
                  </a:xfrm>
                  <a:custGeom>
                    <a:avLst/>
                    <a:gdLst>
                      <a:gd name="T0" fmla="*/ 24 w 24"/>
                      <a:gd name="T1" fmla="*/ 12 h 26"/>
                      <a:gd name="T2" fmla="*/ 24 w 24"/>
                      <a:gd name="T3" fmla="*/ 12 h 26"/>
                      <a:gd name="T4" fmla="*/ 24 w 24"/>
                      <a:gd name="T5" fmla="*/ 18 h 26"/>
                      <a:gd name="T6" fmla="*/ 20 w 24"/>
                      <a:gd name="T7" fmla="*/ 22 h 26"/>
                      <a:gd name="T8" fmla="*/ 16 w 24"/>
                      <a:gd name="T9" fmla="*/ 24 h 26"/>
                      <a:gd name="T10" fmla="*/ 12 w 24"/>
                      <a:gd name="T11" fmla="*/ 26 h 26"/>
                      <a:gd name="T12" fmla="*/ 12 w 24"/>
                      <a:gd name="T13" fmla="*/ 26 h 26"/>
                      <a:gd name="T14" fmla="*/ 8 w 24"/>
                      <a:gd name="T15" fmla="*/ 24 h 26"/>
                      <a:gd name="T16" fmla="*/ 4 w 24"/>
                      <a:gd name="T17" fmla="*/ 22 h 26"/>
                      <a:gd name="T18" fmla="*/ 0 w 24"/>
                      <a:gd name="T19" fmla="*/ 18 h 26"/>
                      <a:gd name="T20" fmla="*/ 0 w 24"/>
                      <a:gd name="T21" fmla="*/ 12 h 26"/>
                      <a:gd name="T22" fmla="*/ 0 w 24"/>
                      <a:gd name="T23" fmla="*/ 12 h 26"/>
                      <a:gd name="T24" fmla="*/ 0 w 24"/>
                      <a:gd name="T25" fmla="*/ 8 h 26"/>
                      <a:gd name="T26" fmla="*/ 4 w 24"/>
                      <a:gd name="T27" fmla="*/ 4 h 26"/>
                      <a:gd name="T28" fmla="*/ 8 w 24"/>
                      <a:gd name="T29" fmla="*/ 2 h 26"/>
                      <a:gd name="T30" fmla="*/ 12 w 24"/>
                      <a:gd name="T31" fmla="*/ 0 h 26"/>
                      <a:gd name="T32" fmla="*/ 12 w 24"/>
                      <a:gd name="T33" fmla="*/ 0 h 26"/>
                      <a:gd name="T34" fmla="*/ 16 w 24"/>
                      <a:gd name="T35" fmla="*/ 2 h 26"/>
                      <a:gd name="T36" fmla="*/ 20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0" y="22"/>
                        </a:lnTo>
                        <a:lnTo>
                          <a:pt x="16" y="24"/>
                        </a:lnTo>
                        <a:lnTo>
                          <a:pt x="12" y="26"/>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5" name="Rectangle 212"/>
                  <p:cNvSpPr>
                    <a:spLocks noChangeArrowheads="1"/>
                  </p:cNvSpPr>
                  <p:nvPr/>
                </p:nvSpPr>
                <p:spPr bwMode="auto">
                  <a:xfrm>
                    <a:off x="71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9516" name="Freeform 213"/>
                  <p:cNvSpPr>
                    <a:spLocks/>
                  </p:cNvSpPr>
                  <p:nvPr/>
                </p:nvSpPr>
                <p:spPr bwMode="auto">
                  <a:xfrm>
                    <a:off x="955"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7" name="Freeform 214"/>
                  <p:cNvSpPr>
                    <a:spLocks/>
                  </p:cNvSpPr>
                  <p:nvPr/>
                </p:nvSpPr>
                <p:spPr bwMode="auto">
                  <a:xfrm>
                    <a:off x="1227"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8" name="Freeform 215"/>
                  <p:cNvSpPr>
                    <a:spLocks/>
                  </p:cNvSpPr>
                  <p:nvPr/>
                </p:nvSpPr>
                <p:spPr bwMode="auto">
                  <a:xfrm>
                    <a:off x="1499"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19" name="Rectangle 216"/>
                  <p:cNvSpPr>
                    <a:spLocks noChangeArrowheads="1"/>
                  </p:cNvSpPr>
                  <p:nvPr/>
                </p:nvSpPr>
                <p:spPr bwMode="auto">
                  <a:xfrm>
                    <a:off x="35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19474" name="Group 231"/>
                <p:cNvGrpSpPr>
                  <a:grpSpLocks/>
                </p:cNvGrpSpPr>
                <p:nvPr/>
              </p:nvGrpSpPr>
              <p:grpSpPr bwMode="auto">
                <a:xfrm>
                  <a:off x="3360" y="2139"/>
                  <a:ext cx="654" cy="684"/>
                  <a:chOff x="3337" y="2139"/>
                  <a:chExt cx="654" cy="684"/>
                </a:xfrm>
              </p:grpSpPr>
              <p:sp>
                <p:nvSpPr>
                  <p:cNvPr id="19475" name="Freeform 232"/>
                  <p:cNvSpPr>
                    <a:spLocks noEditPoints="1"/>
                  </p:cNvSpPr>
                  <p:nvPr/>
                </p:nvSpPr>
                <p:spPr bwMode="auto">
                  <a:xfrm>
                    <a:off x="3337" y="2139"/>
                    <a:ext cx="548" cy="684"/>
                  </a:xfrm>
                  <a:custGeom>
                    <a:avLst/>
                    <a:gdLst>
                      <a:gd name="T0" fmla="*/ 528 w 548"/>
                      <a:gd name="T1" fmla="*/ 196 h 684"/>
                      <a:gd name="T2" fmla="*/ 528 w 548"/>
                      <a:gd name="T3" fmla="*/ 178 h 684"/>
                      <a:gd name="T4" fmla="*/ 458 w 548"/>
                      <a:gd name="T5" fmla="*/ 220 h 684"/>
                      <a:gd name="T6" fmla="*/ 454 w 548"/>
                      <a:gd name="T7" fmla="*/ 150 h 684"/>
                      <a:gd name="T8" fmla="*/ 426 w 548"/>
                      <a:gd name="T9" fmla="*/ 128 h 684"/>
                      <a:gd name="T10" fmla="*/ 374 w 548"/>
                      <a:gd name="T11" fmla="*/ 120 h 684"/>
                      <a:gd name="T12" fmla="*/ 310 w 548"/>
                      <a:gd name="T13" fmla="*/ 50 h 684"/>
                      <a:gd name="T14" fmla="*/ 332 w 548"/>
                      <a:gd name="T15" fmla="*/ 18 h 684"/>
                      <a:gd name="T16" fmla="*/ 306 w 548"/>
                      <a:gd name="T17" fmla="*/ 2 h 684"/>
                      <a:gd name="T18" fmla="*/ 264 w 548"/>
                      <a:gd name="T19" fmla="*/ 0 h 684"/>
                      <a:gd name="T20" fmla="*/ 238 w 548"/>
                      <a:gd name="T21" fmla="*/ 18 h 684"/>
                      <a:gd name="T22" fmla="*/ 222 w 548"/>
                      <a:gd name="T23" fmla="*/ 62 h 684"/>
                      <a:gd name="T24" fmla="*/ 150 w 548"/>
                      <a:gd name="T25" fmla="*/ 146 h 684"/>
                      <a:gd name="T26" fmla="*/ 88 w 548"/>
                      <a:gd name="T27" fmla="*/ 110 h 684"/>
                      <a:gd name="T28" fmla="*/ 80 w 548"/>
                      <a:gd name="T29" fmla="*/ 168 h 684"/>
                      <a:gd name="T30" fmla="*/ 64 w 548"/>
                      <a:gd name="T31" fmla="*/ 244 h 684"/>
                      <a:gd name="T32" fmla="*/ 14 w 548"/>
                      <a:gd name="T33" fmla="*/ 200 h 684"/>
                      <a:gd name="T34" fmla="*/ 50 w 548"/>
                      <a:gd name="T35" fmla="*/ 250 h 684"/>
                      <a:gd name="T36" fmla="*/ 6 w 548"/>
                      <a:gd name="T37" fmla="*/ 250 h 684"/>
                      <a:gd name="T38" fmla="*/ 8 w 548"/>
                      <a:gd name="T39" fmla="*/ 264 h 684"/>
                      <a:gd name="T40" fmla="*/ 50 w 548"/>
                      <a:gd name="T41" fmla="*/ 276 h 684"/>
                      <a:gd name="T42" fmla="*/ 36 w 548"/>
                      <a:gd name="T43" fmla="*/ 290 h 684"/>
                      <a:gd name="T44" fmla="*/ 38 w 548"/>
                      <a:gd name="T45" fmla="*/ 370 h 684"/>
                      <a:gd name="T46" fmla="*/ 0 w 548"/>
                      <a:gd name="T47" fmla="*/ 414 h 684"/>
                      <a:gd name="T48" fmla="*/ 46 w 548"/>
                      <a:gd name="T49" fmla="*/ 466 h 684"/>
                      <a:gd name="T50" fmla="*/ 106 w 548"/>
                      <a:gd name="T51" fmla="*/ 496 h 684"/>
                      <a:gd name="T52" fmla="*/ 178 w 548"/>
                      <a:gd name="T53" fmla="*/ 496 h 684"/>
                      <a:gd name="T54" fmla="*/ 180 w 548"/>
                      <a:gd name="T55" fmla="*/ 542 h 684"/>
                      <a:gd name="T56" fmla="*/ 240 w 548"/>
                      <a:gd name="T57" fmla="*/ 590 h 684"/>
                      <a:gd name="T58" fmla="*/ 186 w 548"/>
                      <a:gd name="T59" fmla="*/ 608 h 684"/>
                      <a:gd name="T60" fmla="*/ 136 w 548"/>
                      <a:gd name="T61" fmla="*/ 646 h 684"/>
                      <a:gd name="T62" fmla="*/ 148 w 548"/>
                      <a:gd name="T63" fmla="*/ 674 h 684"/>
                      <a:gd name="T64" fmla="*/ 252 w 548"/>
                      <a:gd name="T65" fmla="*/ 664 h 684"/>
                      <a:gd name="T66" fmla="*/ 346 w 548"/>
                      <a:gd name="T67" fmla="*/ 674 h 684"/>
                      <a:gd name="T68" fmla="*/ 418 w 548"/>
                      <a:gd name="T69" fmla="*/ 678 h 684"/>
                      <a:gd name="T70" fmla="*/ 424 w 548"/>
                      <a:gd name="T71" fmla="*/ 642 h 684"/>
                      <a:gd name="T72" fmla="*/ 336 w 548"/>
                      <a:gd name="T73" fmla="*/ 616 h 684"/>
                      <a:gd name="T74" fmla="*/ 332 w 548"/>
                      <a:gd name="T75" fmla="*/ 586 h 684"/>
                      <a:gd name="T76" fmla="*/ 352 w 548"/>
                      <a:gd name="T77" fmla="*/ 588 h 684"/>
                      <a:gd name="T78" fmla="*/ 434 w 548"/>
                      <a:gd name="T79" fmla="*/ 616 h 684"/>
                      <a:gd name="T80" fmla="*/ 480 w 548"/>
                      <a:gd name="T81" fmla="*/ 570 h 684"/>
                      <a:gd name="T82" fmla="*/ 522 w 548"/>
                      <a:gd name="T83" fmla="*/ 554 h 684"/>
                      <a:gd name="T84" fmla="*/ 524 w 548"/>
                      <a:gd name="T85" fmla="*/ 510 h 684"/>
                      <a:gd name="T86" fmla="*/ 480 w 548"/>
                      <a:gd name="T87" fmla="*/ 494 h 684"/>
                      <a:gd name="T88" fmla="*/ 440 w 548"/>
                      <a:gd name="T89" fmla="*/ 530 h 684"/>
                      <a:gd name="T90" fmla="*/ 430 w 548"/>
                      <a:gd name="T91" fmla="*/ 576 h 684"/>
                      <a:gd name="T92" fmla="*/ 386 w 548"/>
                      <a:gd name="T93" fmla="*/ 556 h 684"/>
                      <a:gd name="T94" fmla="*/ 380 w 548"/>
                      <a:gd name="T95" fmla="*/ 480 h 684"/>
                      <a:gd name="T96" fmla="*/ 412 w 548"/>
                      <a:gd name="T97" fmla="*/ 440 h 684"/>
                      <a:gd name="T98" fmla="*/ 404 w 548"/>
                      <a:gd name="T99" fmla="*/ 402 h 684"/>
                      <a:gd name="T100" fmla="*/ 356 w 548"/>
                      <a:gd name="T101" fmla="*/ 378 h 684"/>
                      <a:gd name="T102" fmla="*/ 404 w 548"/>
                      <a:gd name="T103" fmla="*/ 356 h 684"/>
                      <a:gd name="T104" fmla="*/ 498 w 548"/>
                      <a:gd name="T105" fmla="*/ 316 h 684"/>
                      <a:gd name="T106" fmla="*/ 502 w 548"/>
                      <a:gd name="T107" fmla="*/ 262 h 684"/>
                      <a:gd name="T108" fmla="*/ 522 w 548"/>
                      <a:gd name="T109" fmla="*/ 238 h 684"/>
                      <a:gd name="T110" fmla="*/ 540 w 548"/>
                      <a:gd name="T111" fmla="*/ 216 h 684"/>
                      <a:gd name="T112" fmla="*/ 130 w 548"/>
                      <a:gd name="T113" fmla="*/ 456 h 684"/>
                      <a:gd name="T114" fmla="*/ 160 w 548"/>
                      <a:gd name="T115" fmla="*/ 448 h 684"/>
                      <a:gd name="T116" fmla="*/ 148 w 548"/>
                      <a:gd name="T117" fmla="*/ 402 h 684"/>
                      <a:gd name="T118" fmla="*/ 124 w 548"/>
                      <a:gd name="T119" fmla="*/ 356 h 684"/>
                      <a:gd name="T120" fmla="*/ 94 w 548"/>
                      <a:gd name="T121" fmla="*/ 350 h 684"/>
                      <a:gd name="T122" fmla="*/ 180 w 548"/>
                      <a:gd name="T123" fmla="*/ 356 h 684"/>
                      <a:gd name="T124" fmla="*/ 148 w 548"/>
                      <a:gd name="T125" fmla="*/ 402 h 6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48" h="684">
                        <a:moveTo>
                          <a:pt x="540" y="216"/>
                        </a:moveTo>
                        <a:lnTo>
                          <a:pt x="540" y="216"/>
                        </a:lnTo>
                        <a:lnTo>
                          <a:pt x="518" y="224"/>
                        </a:lnTo>
                        <a:lnTo>
                          <a:pt x="496" y="234"/>
                        </a:lnTo>
                        <a:lnTo>
                          <a:pt x="510" y="214"/>
                        </a:lnTo>
                        <a:lnTo>
                          <a:pt x="528" y="196"/>
                        </a:lnTo>
                        <a:lnTo>
                          <a:pt x="534" y="192"/>
                        </a:lnTo>
                        <a:lnTo>
                          <a:pt x="536" y="188"/>
                        </a:lnTo>
                        <a:lnTo>
                          <a:pt x="534" y="182"/>
                        </a:lnTo>
                        <a:lnTo>
                          <a:pt x="528" y="178"/>
                        </a:lnTo>
                        <a:lnTo>
                          <a:pt x="514" y="190"/>
                        </a:lnTo>
                        <a:lnTo>
                          <a:pt x="500" y="204"/>
                        </a:lnTo>
                        <a:lnTo>
                          <a:pt x="478" y="232"/>
                        </a:lnTo>
                        <a:lnTo>
                          <a:pt x="476" y="232"/>
                        </a:lnTo>
                        <a:lnTo>
                          <a:pt x="466" y="226"/>
                        </a:lnTo>
                        <a:lnTo>
                          <a:pt x="458" y="220"/>
                        </a:lnTo>
                        <a:lnTo>
                          <a:pt x="438" y="208"/>
                        </a:lnTo>
                        <a:lnTo>
                          <a:pt x="442" y="194"/>
                        </a:lnTo>
                        <a:lnTo>
                          <a:pt x="448" y="180"/>
                        </a:lnTo>
                        <a:lnTo>
                          <a:pt x="452" y="166"/>
                        </a:lnTo>
                        <a:lnTo>
                          <a:pt x="454" y="158"/>
                        </a:lnTo>
                        <a:lnTo>
                          <a:pt x="454" y="150"/>
                        </a:lnTo>
                        <a:lnTo>
                          <a:pt x="454" y="142"/>
                        </a:lnTo>
                        <a:lnTo>
                          <a:pt x="452" y="136"/>
                        </a:lnTo>
                        <a:lnTo>
                          <a:pt x="448" y="130"/>
                        </a:lnTo>
                        <a:lnTo>
                          <a:pt x="444" y="124"/>
                        </a:lnTo>
                        <a:lnTo>
                          <a:pt x="426" y="128"/>
                        </a:lnTo>
                        <a:lnTo>
                          <a:pt x="412" y="136"/>
                        </a:lnTo>
                        <a:lnTo>
                          <a:pt x="396" y="144"/>
                        </a:lnTo>
                        <a:lnTo>
                          <a:pt x="382" y="156"/>
                        </a:lnTo>
                        <a:lnTo>
                          <a:pt x="380" y="156"/>
                        </a:lnTo>
                        <a:lnTo>
                          <a:pt x="378" y="138"/>
                        </a:lnTo>
                        <a:lnTo>
                          <a:pt x="374" y="120"/>
                        </a:lnTo>
                        <a:lnTo>
                          <a:pt x="368" y="104"/>
                        </a:lnTo>
                        <a:lnTo>
                          <a:pt x="358" y="90"/>
                        </a:lnTo>
                        <a:lnTo>
                          <a:pt x="348" y="78"/>
                        </a:lnTo>
                        <a:lnTo>
                          <a:pt x="336" y="68"/>
                        </a:lnTo>
                        <a:lnTo>
                          <a:pt x="322" y="58"/>
                        </a:lnTo>
                        <a:lnTo>
                          <a:pt x="310" y="50"/>
                        </a:lnTo>
                        <a:lnTo>
                          <a:pt x="322" y="44"/>
                        </a:lnTo>
                        <a:lnTo>
                          <a:pt x="326" y="38"/>
                        </a:lnTo>
                        <a:lnTo>
                          <a:pt x="330" y="32"/>
                        </a:lnTo>
                        <a:lnTo>
                          <a:pt x="332" y="26"/>
                        </a:lnTo>
                        <a:lnTo>
                          <a:pt x="332" y="18"/>
                        </a:lnTo>
                        <a:lnTo>
                          <a:pt x="330" y="12"/>
                        </a:lnTo>
                        <a:lnTo>
                          <a:pt x="326" y="6"/>
                        </a:lnTo>
                        <a:lnTo>
                          <a:pt x="320" y="2"/>
                        </a:lnTo>
                        <a:lnTo>
                          <a:pt x="314" y="0"/>
                        </a:lnTo>
                        <a:lnTo>
                          <a:pt x="306" y="2"/>
                        </a:lnTo>
                        <a:lnTo>
                          <a:pt x="298" y="8"/>
                        </a:lnTo>
                        <a:lnTo>
                          <a:pt x="284" y="20"/>
                        </a:lnTo>
                        <a:lnTo>
                          <a:pt x="278" y="10"/>
                        </a:lnTo>
                        <a:lnTo>
                          <a:pt x="270" y="2"/>
                        </a:lnTo>
                        <a:lnTo>
                          <a:pt x="264" y="0"/>
                        </a:lnTo>
                        <a:lnTo>
                          <a:pt x="258" y="0"/>
                        </a:lnTo>
                        <a:lnTo>
                          <a:pt x="250" y="2"/>
                        </a:lnTo>
                        <a:lnTo>
                          <a:pt x="246" y="6"/>
                        </a:lnTo>
                        <a:lnTo>
                          <a:pt x="240" y="12"/>
                        </a:lnTo>
                        <a:lnTo>
                          <a:pt x="238" y="18"/>
                        </a:lnTo>
                        <a:lnTo>
                          <a:pt x="238" y="26"/>
                        </a:lnTo>
                        <a:lnTo>
                          <a:pt x="242" y="34"/>
                        </a:lnTo>
                        <a:lnTo>
                          <a:pt x="246" y="40"/>
                        </a:lnTo>
                        <a:lnTo>
                          <a:pt x="254" y="46"/>
                        </a:lnTo>
                        <a:lnTo>
                          <a:pt x="236" y="54"/>
                        </a:lnTo>
                        <a:lnTo>
                          <a:pt x="222" y="62"/>
                        </a:lnTo>
                        <a:lnTo>
                          <a:pt x="206" y="74"/>
                        </a:lnTo>
                        <a:lnTo>
                          <a:pt x="192" y="86"/>
                        </a:lnTo>
                        <a:lnTo>
                          <a:pt x="180" y="98"/>
                        </a:lnTo>
                        <a:lnTo>
                          <a:pt x="168" y="114"/>
                        </a:lnTo>
                        <a:lnTo>
                          <a:pt x="158" y="130"/>
                        </a:lnTo>
                        <a:lnTo>
                          <a:pt x="152" y="146"/>
                        </a:lnTo>
                        <a:lnTo>
                          <a:pt x="150" y="146"/>
                        </a:lnTo>
                        <a:lnTo>
                          <a:pt x="124" y="128"/>
                        </a:lnTo>
                        <a:lnTo>
                          <a:pt x="100" y="112"/>
                        </a:lnTo>
                        <a:lnTo>
                          <a:pt x="94" y="110"/>
                        </a:lnTo>
                        <a:lnTo>
                          <a:pt x="92" y="108"/>
                        </a:lnTo>
                        <a:lnTo>
                          <a:pt x="88" y="110"/>
                        </a:lnTo>
                        <a:lnTo>
                          <a:pt x="84" y="114"/>
                        </a:lnTo>
                        <a:lnTo>
                          <a:pt x="82" y="118"/>
                        </a:lnTo>
                        <a:lnTo>
                          <a:pt x="78" y="130"/>
                        </a:lnTo>
                        <a:lnTo>
                          <a:pt x="78" y="150"/>
                        </a:lnTo>
                        <a:lnTo>
                          <a:pt x="80" y="168"/>
                        </a:lnTo>
                        <a:lnTo>
                          <a:pt x="86" y="206"/>
                        </a:lnTo>
                        <a:lnTo>
                          <a:pt x="74" y="226"/>
                        </a:lnTo>
                        <a:lnTo>
                          <a:pt x="68" y="236"/>
                        </a:lnTo>
                        <a:lnTo>
                          <a:pt x="66" y="240"/>
                        </a:lnTo>
                        <a:lnTo>
                          <a:pt x="64" y="244"/>
                        </a:lnTo>
                        <a:lnTo>
                          <a:pt x="44" y="220"/>
                        </a:lnTo>
                        <a:lnTo>
                          <a:pt x="34" y="208"/>
                        </a:lnTo>
                        <a:lnTo>
                          <a:pt x="20" y="198"/>
                        </a:lnTo>
                        <a:lnTo>
                          <a:pt x="18" y="198"/>
                        </a:lnTo>
                        <a:lnTo>
                          <a:pt x="14" y="200"/>
                        </a:lnTo>
                        <a:lnTo>
                          <a:pt x="14" y="206"/>
                        </a:lnTo>
                        <a:lnTo>
                          <a:pt x="16" y="208"/>
                        </a:lnTo>
                        <a:lnTo>
                          <a:pt x="22" y="214"/>
                        </a:lnTo>
                        <a:lnTo>
                          <a:pt x="38" y="232"/>
                        </a:lnTo>
                        <a:lnTo>
                          <a:pt x="50" y="250"/>
                        </a:lnTo>
                        <a:lnTo>
                          <a:pt x="52" y="252"/>
                        </a:lnTo>
                        <a:lnTo>
                          <a:pt x="52" y="254"/>
                        </a:lnTo>
                        <a:lnTo>
                          <a:pt x="50" y="254"/>
                        </a:lnTo>
                        <a:lnTo>
                          <a:pt x="28" y="250"/>
                        </a:lnTo>
                        <a:lnTo>
                          <a:pt x="6" y="250"/>
                        </a:lnTo>
                        <a:lnTo>
                          <a:pt x="2" y="252"/>
                        </a:lnTo>
                        <a:lnTo>
                          <a:pt x="0" y="256"/>
                        </a:lnTo>
                        <a:lnTo>
                          <a:pt x="2" y="258"/>
                        </a:lnTo>
                        <a:lnTo>
                          <a:pt x="4" y="260"/>
                        </a:lnTo>
                        <a:lnTo>
                          <a:pt x="8" y="264"/>
                        </a:lnTo>
                        <a:lnTo>
                          <a:pt x="30" y="266"/>
                        </a:lnTo>
                        <a:lnTo>
                          <a:pt x="48" y="268"/>
                        </a:lnTo>
                        <a:lnTo>
                          <a:pt x="52" y="270"/>
                        </a:lnTo>
                        <a:lnTo>
                          <a:pt x="52" y="272"/>
                        </a:lnTo>
                        <a:lnTo>
                          <a:pt x="50" y="276"/>
                        </a:lnTo>
                        <a:lnTo>
                          <a:pt x="50" y="280"/>
                        </a:lnTo>
                        <a:lnTo>
                          <a:pt x="46" y="282"/>
                        </a:lnTo>
                        <a:lnTo>
                          <a:pt x="44" y="286"/>
                        </a:lnTo>
                        <a:lnTo>
                          <a:pt x="40" y="288"/>
                        </a:lnTo>
                        <a:lnTo>
                          <a:pt x="36" y="290"/>
                        </a:lnTo>
                        <a:lnTo>
                          <a:pt x="30" y="300"/>
                        </a:lnTo>
                        <a:lnTo>
                          <a:pt x="28" y="308"/>
                        </a:lnTo>
                        <a:lnTo>
                          <a:pt x="26" y="320"/>
                        </a:lnTo>
                        <a:lnTo>
                          <a:pt x="26" y="330"/>
                        </a:lnTo>
                        <a:lnTo>
                          <a:pt x="28" y="340"/>
                        </a:lnTo>
                        <a:lnTo>
                          <a:pt x="30" y="350"/>
                        </a:lnTo>
                        <a:lnTo>
                          <a:pt x="38" y="370"/>
                        </a:lnTo>
                        <a:lnTo>
                          <a:pt x="30" y="372"/>
                        </a:lnTo>
                        <a:lnTo>
                          <a:pt x="24" y="376"/>
                        </a:lnTo>
                        <a:lnTo>
                          <a:pt x="12" y="386"/>
                        </a:lnTo>
                        <a:lnTo>
                          <a:pt x="4" y="400"/>
                        </a:lnTo>
                        <a:lnTo>
                          <a:pt x="0" y="414"/>
                        </a:lnTo>
                        <a:lnTo>
                          <a:pt x="0" y="428"/>
                        </a:lnTo>
                        <a:lnTo>
                          <a:pt x="2" y="440"/>
                        </a:lnTo>
                        <a:lnTo>
                          <a:pt x="10" y="452"/>
                        </a:lnTo>
                        <a:lnTo>
                          <a:pt x="20" y="460"/>
                        </a:lnTo>
                        <a:lnTo>
                          <a:pt x="32" y="466"/>
                        </a:lnTo>
                        <a:lnTo>
                          <a:pt x="46" y="466"/>
                        </a:lnTo>
                        <a:lnTo>
                          <a:pt x="60" y="464"/>
                        </a:lnTo>
                        <a:lnTo>
                          <a:pt x="74" y="460"/>
                        </a:lnTo>
                        <a:lnTo>
                          <a:pt x="80" y="470"/>
                        </a:lnTo>
                        <a:lnTo>
                          <a:pt x="88" y="480"/>
                        </a:lnTo>
                        <a:lnTo>
                          <a:pt x="106" y="496"/>
                        </a:lnTo>
                        <a:lnTo>
                          <a:pt x="118" y="502"/>
                        </a:lnTo>
                        <a:lnTo>
                          <a:pt x="132" y="506"/>
                        </a:lnTo>
                        <a:lnTo>
                          <a:pt x="146" y="506"/>
                        </a:lnTo>
                        <a:lnTo>
                          <a:pt x="160" y="504"/>
                        </a:lnTo>
                        <a:lnTo>
                          <a:pt x="172" y="500"/>
                        </a:lnTo>
                        <a:lnTo>
                          <a:pt x="178" y="496"/>
                        </a:lnTo>
                        <a:lnTo>
                          <a:pt x="184" y="490"/>
                        </a:lnTo>
                        <a:lnTo>
                          <a:pt x="184" y="492"/>
                        </a:lnTo>
                        <a:lnTo>
                          <a:pt x="180" y="516"/>
                        </a:lnTo>
                        <a:lnTo>
                          <a:pt x="178" y="528"/>
                        </a:lnTo>
                        <a:lnTo>
                          <a:pt x="180" y="542"/>
                        </a:lnTo>
                        <a:lnTo>
                          <a:pt x="186" y="548"/>
                        </a:lnTo>
                        <a:lnTo>
                          <a:pt x="192" y="554"/>
                        </a:lnTo>
                        <a:lnTo>
                          <a:pt x="206" y="562"/>
                        </a:lnTo>
                        <a:lnTo>
                          <a:pt x="238" y="576"/>
                        </a:lnTo>
                        <a:lnTo>
                          <a:pt x="240" y="582"/>
                        </a:lnTo>
                        <a:lnTo>
                          <a:pt x="240" y="590"/>
                        </a:lnTo>
                        <a:lnTo>
                          <a:pt x="240" y="604"/>
                        </a:lnTo>
                        <a:lnTo>
                          <a:pt x="238" y="608"/>
                        </a:lnTo>
                        <a:lnTo>
                          <a:pt x="226" y="606"/>
                        </a:lnTo>
                        <a:lnTo>
                          <a:pt x="212" y="604"/>
                        </a:lnTo>
                        <a:lnTo>
                          <a:pt x="198" y="604"/>
                        </a:lnTo>
                        <a:lnTo>
                          <a:pt x="186" y="608"/>
                        </a:lnTo>
                        <a:lnTo>
                          <a:pt x="170" y="612"/>
                        </a:lnTo>
                        <a:lnTo>
                          <a:pt x="156" y="620"/>
                        </a:lnTo>
                        <a:lnTo>
                          <a:pt x="148" y="624"/>
                        </a:lnTo>
                        <a:lnTo>
                          <a:pt x="144" y="630"/>
                        </a:lnTo>
                        <a:lnTo>
                          <a:pt x="140" y="638"/>
                        </a:lnTo>
                        <a:lnTo>
                          <a:pt x="136" y="646"/>
                        </a:lnTo>
                        <a:lnTo>
                          <a:pt x="136" y="650"/>
                        </a:lnTo>
                        <a:lnTo>
                          <a:pt x="136" y="654"/>
                        </a:lnTo>
                        <a:lnTo>
                          <a:pt x="138" y="662"/>
                        </a:lnTo>
                        <a:lnTo>
                          <a:pt x="142" y="668"/>
                        </a:lnTo>
                        <a:lnTo>
                          <a:pt x="148" y="674"/>
                        </a:lnTo>
                        <a:lnTo>
                          <a:pt x="154" y="678"/>
                        </a:lnTo>
                        <a:lnTo>
                          <a:pt x="162" y="680"/>
                        </a:lnTo>
                        <a:lnTo>
                          <a:pt x="176" y="682"/>
                        </a:lnTo>
                        <a:lnTo>
                          <a:pt x="192" y="682"/>
                        </a:lnTo>
                        <a:lnTo>
                          <a:pt x="240" y="668"/>
                        </a:lnTo>
                        <a:lnTo>
                          <a:pt x="252" y="664"/>
                        </a:lnTo>
                        <a:lnTo>
                          <a:pt x="262" y="658"/>
                        </a:lnTo>
                        <a:lnTo>
                          <a:pt x="274" y="652"/>
                        </a:lnTo>
                        <a:lnTo>
                          <a:pt x="284" y="644"/>
                        </a:lnTo>
                        <a:lnTo>
                          <a:pt x="298" y="654"/>
                        </a:lnTo>
                        <a:lnTo>
                          <a:pt x="330" y="668"/>
                        </a:lnTo>
                        <a:lnTo>
                          <a:pt x="346" y="674"/>
                        </a:lnTo>
                        <a:lnTo>
                          <a:pt x="364" y="680"/>
                        </a:lnTo>
                        <a:lnTo>
                          <a:pt x="376" y="682"/>
                        </a:lnTo>
                        <a:lnTo>
                          <a:pt x="392" y="684"/>
                        </a:lnTo>
                        <a:lnTo>
                          <a:pt x="406" y="682"/>
                        </a:lnTo>
                        <a:lnTo>
                          <a:pt x="418" y="678"/>
                        </a:lnTo>
                        <a:lnTo>
                          <a:pt x="424" y="672"/>
                        </a:lnTo>
                        <a:lnTo>
                          <a:pt x="428" y="666"/>
                        </a:lnTo>
                        <a:lnTo>
                          <a:pt x="428" y="658"/>
                        </a:lnTo>
                        <a:lnTo>
                          <a:pt x="428" y="650"/>
                        </a:lnTo>
                        <a:lnTo>
                          <a:pt x="426" y="646"/>
                        </a:lnTo>
                        <a:lnTo>
                          <a:pt x="424" y="642"/>
                        </a:lnTo>
                        <a:lnTo>
                          <a:pt x="416" y="634"/>
                        </a:lnTo>
                        <a:lnTo>
                          <a:pt x="398" y="624"/>
                        </a:lnTo>
                        <a:lnTo>
                          <a:pt x="384" y="620"/>
                        </a:lnTo>
                        <a:lnTo>
                          <a:pt x="368" y="618"/>
                        </a:lnTo>
                        <a:lnTo>
                          <a:pt x="336" y="616"/>
                        </a:lnTo>
                        <a:lnTo>
                          <a:pt x="334" y="614"/>
                        </a:lnTo>
                        <a:lnTo>
                          <a:pt x="334" y="612"/>
                        </a:lnTo>
                        <a:lnTo>
                          <a:pt x="334" y="606"/>
                        </a:lnTo>
                        <a:lnTo>
                          <a:pt x="334" y="600"/>
                        </a:lnTo>
                        <a:lnTo>
                          <a:pt x="332" y="592"/>
                        </a:lnTo>
                        <a:lnTo>
                          <a:pt x="332" y="586"/>
                        </a:lnTo>
                        <a:lnTo>
                          <a:pt x="334" y="584"/>
                        </a:lnTo>
                        <a:lnTo>
                          <a:pt x="338" y="582"/>
                        </a:lnTo>
                        <a:lnTo>
                          <a:pt x="340" y="580"/>
                        </a:lnTo>
                        <a:lnTo>
                          <a:pt x="342" y="580"/>
                        </a:lnTo>
                        <a:lnTo>
                          <a:pt x="346" y="584"/>
                        </a:lnTo>
                        <a:lnTo>
                          <a:pt x="352" y="588"/>
                        </a:lnTo>
                        <a:lnTo>
                          <a:pt x="356" y="590"/>
                        </a:lnTo>
                        <a:lnTo>
                          <a:pt x="374" y="602"/>
                        </a:lnTo>
                        <a:lnTo>
                          <a:pt x="392" y="610"/>
                        </a:lnTo>
                        <a:lnTo>
                          <a:pt x="412" y="616"/>
                        </a:lnTo>
                        <a:lnTo>
                          <a:pt x="422" y="616"/>
                        </a:lnTo>
                        <a:lnTo>
                          <a:pt x="434" y="616"/>
                        </a:lnTo>
                        <a:lnTo>
                          <a:pt x="446" y="614"/>
                        </a:lnTo>
                        <a:lnTo>
                          <a:pt x="456" y="608"/>
                        </a:lnTo>
                        <a:lnTo>
                          <a:pt x="466" y="600"/>
                        </a:lnTo>
                        <a:lnTo>
                          <a:pt x="472" y="590"/>
                        </a:lnTo>
                        <a:lnTo>
                          <a:pt x="480" y="570"/>
                        </a:lnTo>
                        <a:lnTo>
                          <a:pt x="486" y="548"/>
                        </a:lnTo>
                        <a:lnTo>
                          <a:pt x="500" y="556"/>
                        </a:lnTo>
                        <a:lnTo>
                          <a:pt x="504" y="558"/>
                        </a:lnTo>
                        <a:lnTo>
                          <a:pt x="510" y="558"/>
                        </a:lnTo>
                        <a:lnTo>
                          <a:pt x="516" y="556"/>
                        </a:lnTo>
                        <a:lnTo>
                          <a:pt x="522" y="554"/>
                        </a:lnTo>
                        <a:lnTo>
                          <a:pt x="526" y="546"/>
                        </a:lnTo>
                        <a:lnTo>
                          <a:pt x="530" y="536"/>
                        </a:lnTo>
                        <a:lnTo>
                          <a:pt x="530" y="526"/>
                        </a:lnTo>
                        <a:lnTo>
                          <a:pt x="528" y="518"/>
                        </a:lnTo>
                        <a:lnTo>
                          <a:pt x="524" y="510"/>
                        </a:lnTo>
                        <a:lnTo>
                          <a:pt x="516" y="502"/>
                        </a:lnTo>
                        <a:lnTo>
                          <a:pt x="508" y="496"/>
                        </a:lnTo>
                        <a:lnTo>
                          <a:pt x="498" y="492"/>
                        </a:lnTo>
                        <a:lnTo>
                          <a:pt x="490" y="490"/>
                        </a:lnTo>
                        <a:lnTo>
                          <a:pt x="480" y="494"/>
                        </a:lnTo>
                        <a:lnTo>
                          <a:pt x="470" y="496"/>
                        </a:lnTo>
                        <a:lnTo>
                          <a:pt x="460" y="502"/>
                        </a:lnTo>
                        <a:lnTo>
                          <a:pt x="450" y="510"/>
                        </a:lnTo>
                        <a:lnTo>
                          <a:pt x="444" y="516"/>
                        </a:lnTo>
                        <a:lnTo>
                          <a:pt x="442" y="522"/>
                        </a:lnTo>
                        <a:lnTo>
                          <a:pt x="440" y="530"/>
                        </a:lnTo>
                        <a:lnTo>
                          <a:pt x="440" y="538"/>
                        </a:lnTo>
                        <a:lnTo>
                          <a:pt x="440" y="554"/>
                        </a:lnTo>
                        <a:lnTo>
                          <a:pt x="440" y="562"/>
                        </a:lnTo>
                        <a:lnTo>
                          <a:pt x="438" y="568"/>
                        </a:lnTo>
                        <a:lnTo>
                          <a:pt x="434" y="574"/>
                        </a:lnTo>
                        <a:lnTo>
                          <a:pt x="430" y="576"/>
                        </a:lnTo>
                        <a:lnTo>
                          <a:pt x="426" y="576"/>
                        </a:lnTo>
                        <a:lnTo>
                          <a:pt x="420" y="576"/>
                        </a:lnTo>
                        <a:lnTo>
                          <a:pt x="398" y="572"/>
                        </a:lnTo>
                        <a:lnTo>
                          <a:pt x="392" y="564"/>
                        </a:lnTo>
                        <a:lnTo>
                          <a:pt x="386" y="556"/>
                        </a:lnTo>
                        <a:lnTo>
                          <a:pt x="390" y="544"/>
                        </a:lnTo>
                        <a:lnTo>
                          <a:pt x="392" y="530"/>
                        </a:lnTo>
                        <a:lnTo>
                          <a:pt x="392" y="518"/>
                        </a:lnTo>
                        <a:lnTo>
                          <a:pt x="390" y="504"/>
                        </a:lnTo>
                        <a:lnTo>
                          <a:pt x="386" y="492"/>
                        </a:lnTo>
                        <a:lnTo>
                          <a:pt x="380" y="480"/>
                        </a:lnTo>
                        <a:lnTo>
                          <a:pt x="376" y="468"/>
                        </a:lnTo>
                        <a:lnTo>
                          <a:pt x="374" y="456"/>
                        </a:lnTo>
                        <a:lnTo>
                          <a:pt x="394" y="448"/>
                        </a:lnTo>
                        <a:lnTo>
                          <a:pt x="402" y="444"/>
                        </a:lnTo>
                        <a:lnTo>
                          <a:pt x="412" y="440"/>
                        </a:lnTo>
                        <a:lnTo>
                          <a:pt x="422" y="430"/>
                        </a:lnTo>
                        <a:lnTo>
                          <a:pt x="426" y="426"/>
                        </a:lnTo>
                        <a:lnTo>
                          <a:pt x="428" y="420"/>
                        </a:lnTo>
                        <a:lnTo>
                          <a:pt x="416" y="410"/>
                        </a:lnTo>
                        <a:lnTo>
                          <a:pt x="404" y="402"/>
                        </a:lnTo>
                        <a:lnTo>
                          <a:pt x="390" y="396"/>
                        </a:lnTo>
                        <a:lnTo>
                          <a:pt x="376" y="388"/>
                        </a:lnTo>
                        <a:lnTo>
                          <a:pt x="366" y="384"/>
                        </a:lnTo>
                        <a:lnTo>
                          <a:pt x="360" y="382"/>
                        </a:lnTo>
                        <a:lnTo>
                          <a:pt x="356" y="378"/>
                        </a:lnTo>
                        <a:lnTo>
                          <a:pt x="366" y="368"/>
                        </a:lnTo>
                        <a:lnTo>
                          <a:pt x="374" y="356"/>
                        </a:lnTo>
                        <a:lnTo>
                          <a:pt x="382" y="358"/>
                        </a:lnTo>
                        <a:lnTo>
                          <a:pt x="390" y="358"/>
                        </a:lnTo>
                        <a:lnTo>
                          <a:pt x="398" y="356"/>
                        </a:lnTo>
                        <a:lnTo>
                          <a:pt x="404" y="356"/>
                        </a:lnTo>
                        <a:lnTo>
                          <a:pt x="434" y="350"/>
                        </a:lnTo>
                        <a:lnTo>
                          <a:pt x="462" y="344"/>
                        </a:lnTo>
                        <a:lnTo>
                          <a:pt x="482" y="332"/>
                        </a:lnTo>
                        <a:lnTo>
                          <a:pt x="490" y="326"/>
                        </a:lnTo>
                        <a:lnTo>
                          <a:pt x="498" y="316"/>
                        </a:lnTo>
                        <a:lnTo>
                          <a:pt x="504" y="304"/>
                        </a:lnTo>
                        <a:lnTo>
                          <a:pt x="508" y="290"/>
                        </a:lnTo>
                        <a:lnTo>
                          <a:pt x="508" y="276"/>
                        </a:lnTo>
                        <a:lnTo>
                          <a:pt x="506" y="268"/>
                        </a:lnTo>
                        <a:lnTo>
                          <a:pt x="502" y="262"/>
                        </a:lnTo>
                        <a:lnTo>
                          <a:pt x="500" y="258"/>
                        </a:lnTo>
                        <a:lnTo>
                          <a:pt x="498" y="256"/>
                        </a:lnTo>
                        <a:lnTo>
                          <a:pt x="498" y="254"/>
                        </a:lnTo>
                        <a:lnTo>
                          <a:pt x="500" y="250"/>
                        </a:lnTo>
                        <a:lnTo>
                          <a:pt x="510" y="244"/>
                        </a:lnTo>
                        <a:lnTo>
                          <a:pt x="522" y="238"/>
                        </a:lnTo>
                        <a:lnTo>
                          <a:pt x="544" y="230"/>
                        </a:lnTo>
                        <a:lnTo>
                          <a:pt x="546" y="228"/>
                        </a:lnTo>
                        <a:lnTo>
                          <a:pt x="546" y="226"/>
                        </a:lnTo>
                        <a:lnTo>
                          <a:pt x="548" y="222"/>
                        </a:lnTo>
                        <a:lnTo>
                          <a:pt x="540" y="216"/>
                        </a:lnTo>
                        <a:close/>
                        <a:moveTo>
                          <a:pt x="152" y="460"/>
                        </a:moveTo>
                        <a:lnTo>
                          <a:pt x="152" y="460"/>
                        </a:lnTo>
                        <a:lnTo>
                          <a:pt x="148" y="462"/>
                        </a:lnTo>
                        <a:lnTo>
                          <a:pt x="142" y="462"/>
                        </a:lnTo>
                        <a:lnTo>
                          <a:pt x="136" y="460"/>
                        </a:lnTo>
                        <a:lnTo>
                          <a:pt x="130" y="456"/>
                        </a:lnTo>
                        <a:lnTo>
                          <a:pt x="124" y="448"/>
                        </a:lnTo>
                        <a:lnTo>
                          <a:pt x="118" y="436"/>
                        </a:lnTo>
                        <a:lnTo>
                          <a:pt x="130" y="428"/>
                        </a:lnTo>
                        <a:lnTo>
                          <a:pt x="144" y="438"/>
                        </a:lnTo>
                        <a:lnTo>
                          <a:pt x="160" y="448"/>
                        </a:lnTo>
                        <a:lnTo>
                          <a:pt x="158" y="452"/>
                        </a:lnTo>
                        <a:lnTo>
                          <a:pt x="158" y="454"/>
                        </a:lnTo>
                        <a:lnTo>
                          <a:pt x="152" y="460"/>
                        </a:lnTo>
                        <a:close/>
                        <a:moveTo>
                          <a:pt x="148" y="402"/>
                        </a:moveTo>
                        <a:lnTo>
                          <a:pt x="148" y="402"/>
                        </a:lnTo>
                        <a:lnTo>
                          <a:pt x="150" y="392"/>
                        </a:lnTo>
                        <a:lnTo>
                          <a:pt x="150" y="382"/>
                        </a:lnTo>
                        <a:lnTo>
                          <a:pt x="146" y="374"/>
                        </a:lnTo>
                        <a:lnTo>
                          <a:pt x="140" y="368"/>
                        </a:lnTo>
                        <a:lnTo>
                          <a:pt x="132" y="360"/>
                        </a:lnTo>
                        <a:lnTo>
                          <a:pt x="124" y="356"/>
                        </a:lnTo>
                        <a:lnTo>
                          <a:pt x="116" y="352"/>
                        </a:lnTo>
                        <a:lnTo>
                          <a:pt x="106" y="352"/>
                        </a:lnTo>
                        <a:lnTo>
                          <a:pt x="100" y="354"/>
                        </a:lnTo>
                        <a:lnTo>
                          <a:pt x="94" y="356"/>
                        </a:lnTo>
                        <a:lnTo>
                          <a:pt x="94" y="350"/>
                        </a:lnTo>
                        <a:lnTo>
                          <a:pt x="94" y="346"/>
                        </a:lnTo>
                        <a:lnTo>
                          <a:pt x="96" y="346"/>
                        </a:lnTo>
                        <a:lnTo>
                          <a:pt x="98" y="348"/>
                        </a:lnTo>
                        <a:lnTo>
                          <a:pt x="138" y="352"/>
                        </a:lnTo>
                        <a:lnTo>
                          <a:pt x="180" y="356"/>
                        </a:lnTo>
                        <a:lnTo>
                          <a:pt x="184" y="360"/>
                        </a:lnTo>
                        <a:lnTo>
                          <a:pt x="184" y="366"/>
                        </a:lnTo>
                        <a:lnTo>
                          <a:pt x="188" y="378"/>
                        </a:lnTo>
                        <a:lnTo>
                          <a:pt x="168" y="388"/>
                        </a:lnTo>
                        <a:lnTo>
                          <a:pt x="148" y="4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76" name="Freeform 233"/>
                  <p:cNvSpPr>
                    <a:spLocks/>
                  </p:cNvSpPr>
                  <p:nvPr/>
                </p:nvSpPr>
                <p:spPr bwMode="auto">
                  <a:xfrm>
                    <a:off x="3589" y="2153"/>
                    <a:ext cx="20" cy="26"/>
                  </a:xfrm>
                  <a:custGeom>
                    <a:avLst/>
                    <a:gdLst>
                      <a:gd name="T0" fmla="*/ 18 w 20"/>
                      <a:gd name="T1" fmla="*/ 10 h 26"/>
                      <a:gd name="T2" fmla="*/ 18 w 20"/>
                      <a:gd name="T3" fmla="*/ 10 h 26"/>
                      <a:gd name="T4" fmla="*/ 20 w 20"/>
                      <a:gd name="T5" fmla="*/ 18 h 26"/>
                      <a:gd name="T6" fmla="*/ 20 w 20"/>
                      <a:gd name="T7" fmla="*/ 26 h 26"/>
                      <a:gd name="T8" fmla="*/ 20 w 20"/>
                      <a:gd name="T9" fmla="*/ 26 h 26"/>
                      <a:gd name="T10" fmla="*/ 8 w 20"/>
                      <a:gd name="T11" fmla="*/ 22 h 26"/>
                      <a:gd name="T12" fmla="*/ 2 w 20"/>
                      <a:gd name="T13" fmla="*/ 16 h 26"/>
                      <a:gd name="T14" fmla="*/ 0 w 20"/>
                      <a:gd name="T15" fmla="*/ 10 h 26"/>
                      <a:gd name="T16" fmla="*/ 0 w 20"/>
                      <a:gd name="T17" fmla="*/ 10 h 26"/>
                      <a:gd name="T18" fmla="*/ 2 w 20"/>
                      <a:gd name="T19" fmla="*/ 4 h 26"/>
                      <a:gd name="T20" fmla="*/ 6 w 20"/>
                      <a:gd name="T21" fmla="*/ 0 h 26"/>
                      <a:gd name="T22" fmla="*/ 6 w 20"/>
                      <a:gd name="T23" fmla="*/ 0 h 26"/>
                      <a:gd name="T24" fmla="*/ 12 w 20"/>
                      <a:gd name="T25" fmla="*/ 0 h 26"/>
                      <a:gd name="T26" fmla="*/ 14 w 20"/>
                      <a:gd name="T27" fmla="*/ 2 h 26"/>
                      <a:gd name="T28" fmla="*/ 18 w 20"/>
                      <a:gd name="T29" fmla="*/ 10 h 26"/>
                      <a:gd name="T30" fmla="*/ 18 w 20"/>
                      <a:gd name="T31" fmla="*/ 1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26">
                        <a:moveTo>
                          <a:pt x="18" y="10"/>
                        </a:moveTo>
                        <a:lnTo>
                          <a:pt x="18" y="10"/>
                        </a:lnTo>
                        <a:lnTo>
                          <a:pt x="20" y="18"/>
                        </a:lnTo>
                        <a:lnTo>
                          <a:pt x="20" y="26"/>
                        </a:lnTo>
                        <a:lnTo>
                          <a:pt x="8" y="22"/>
                        </a:lnTo>
                        <a:lnTo>
                          <a:pt x="2" y="16"/>
                        </a:lnTo>
                        <a:lnTo>
                          <a:pt x="0" y="10"/>
                        </a:lnTo>
                        <a:lnTo>
                          <a:pt x="2" y="4"/>
                        </a:lnTo>
                        <a:lnTo>
                          <a:pt x="6" y="0"/>
                        </a:lnTo>
                        <a:lnTo>
                          <a:pt x="12" y="0"/>
                        </a:lnTo>
                        <a:lnTo>
                          <a:pt x="14" y="2"/>
                        </a:lnTo>
                        <a:lnTo>
                          <a:pt x="18" y="1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77" name="Freeform 234"/>
                  <p:cNvSpPr>
                    <a:spLocks/>
                  </p:cNvSpPr>
                  <p:nvPr/>
                </p:nvSpPr>
                <p:spPr bwMode="auto">
                  <a:xfrm>
                    <a:off x="3629" y="2153"/>
                    <a:ext cx="26" cy="24"/>
                  </a:xfrm>
                  <a:custGeom>
                    <a:avLst/>
                    <a:gdLst>
                      <a:gd name="T0" fmla="*/ 26 w 26"/>
                      <a:gd name="T1" fmla="*/ 6 h 24"/>
                      <a:gd name="T2" fmla="*/ 26 w 26"/>
                      <a:gd name="T3" fmla="*/ 6 h 24"/>
                      <a:gd name="T4" fmla="*/ 24 w 26"/>
                      <a:gd name="T5" fmla="*/ 14 h 24"/>
                      <a:gd name="T6" fmla="*/ 22 w 26"/>
                      <a:gd name="T7" fmla="*/ 18 h 24"/>
                      <a:gd name="T8" fmla="*/ 18 w 26"/>
                      <a:gd name="T9" fmla="*/ 20 h 24"/>
                      <a:gd name="T10" fmla="*/ 18 w 26"/>
                      <a:gd name="T11" fmla="*/ 20 h 24"/>
                      <a:gd name="T12" fmla="*/ 10 w 26"/>
                      <a:gd name="T13" fmla="*/ 22 h 24"/>
                      <a:gd name="T14" fmla="*/ 2 w 26"/>
                      <a:gd name="T15" fmla="*/ 24 h 24"/>
                      <a:gd name="T16" fmla="*/ 0 w 26"/>
                      <a:gd name="T17" fmla="*/ 24 h 24"/>
                      <a:gd name="T18" fmla="*/ 0 w 26"/>
                      <a:gd name="T19" fmla="*/ 24 h 24"/>
                      <a:gd name="T20" fmla="*/ 4 w 26"/>
                      <a:gd name="T21" fmla="*/ 16 h 24"/>
                      <a:gd name="T22" fmla="*/ 8 w 26"/>
                      <a:gd name="T23" fmla="*/ 10 h 24"/>
                      <a:gd name="T24" fmla="*/ 14 w 26"/>
                      <a:gd name="T25" fmla="*/ 4 h 24"/>
                      <a:gd name="T26" fmla="*/ 22 w 26"/>
                      <a:gd name="T27" fmla="*/ 0 h 24"/>
                      <a:gd name="T28" fmla="*/ 22 w 26"/>
                      <a:gd name="T29" fmla="*/ 0 h 24"/>
                      <a:gd name="T30" fmla="*/ 26 w 26"/>
                      <a:gd name="T31" fmla="*/ 2 h 24"/>
                      <a:gd name="T32" fmla="*/ 26 w 26"/>
                      <a:gd name="T33" fmla="*/ 6 h 24"/>
                      <a:gd name="T34" fmla="*/ 26 w 2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4">
                        <a:moveTo>
                          <a:pt x="26" y="6"/>
                        </a:moveTo>
                        <a:lnTo>
                          <a:pt x="26" y="6"/>
                        </a:lnTo>
                        <a:lnTo>
                          <a:pt x="24" y="14"/>
                        </a:lnTo>
                        <a:lnTo>
                          <a:pt x="22" y="18"/>
                        </a:lnTo>
                        <a:lnTo>
                          <a:pt x="18" y="20"/>
                        </a:lnTo>
                        <a:lnTo>
                          <a:pt x="10" y="22"/>
                        </a:lnTo>
                        <a:lnTo>
                          <a:pt x="2" y="24"/>
                        </a:lnTo>
                        <a:lnTo>
                          <a:pt x="0" y="24"/>
                        </a:lnTo>
                        <a:lnTo>
                          <a:pt x="4" y="16"/>
                        </a:lnTo>
                        <a:lnTo>
                          <a:pt x="8" y="10"/>
                        </a:lnTo>
                        <a:lnTo>
                          <a:pt x="14" y="4"/>
                        </a:lnTo>
                        <a:lnTo>
                          <a:pt x="22" y="0"/>
                        </a:lnTo>
                        <a:lnTo>
                          <a:pt x="26" y="2"/>
                        </a:lnTo>
                        <a:lnTo>
                          <a:pt x="2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9478" name="Picture 23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3" y="2189"/>
                    <a:ext cx="1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Freeform 236"/>
                  <p:cNvSpPr>
                    <a:spLocks/>
                  </p:cNvSpPr>
                  <p:nvPr/>
                </p:nvSpPr>
                <p:spPr bwMode="auto">
                  <a:xfrm>
                    <a:off x="3641" y="2203"/>
                    <a:ext cx="60" cy="100"/>
                  </a:xfrm>
                  <a:custGeom>
                    <a:avLst/>
                    <a:gdLst>
                      <a:gd name="T0" fmla="*/ 38 w 60"/>
                      <a:gd name="T1" fmla="*/ 26 h 100"/>
                      <a:gd name="T2" fmla="*/ 38 w 60"/>
                      <a:gd name="T3" fmla="*/ 26 h 100"/>
                      <a:gd name="T4" fmla="*/ 44 w 60"/>
                      <a:gd name="T5" fmla="*/ 34 h 100"/>
                      <a:gd name="T6" fmla="*/ 50 w 60"/>
                      <a:gd name="T7" fmla="*/ 42 h 100"/>
                      <a:gd name="T8" fmla="*/ 58 w 60"/>
                      <a:gd name="T9" fmla="*/ 60 h 100"/>
                      <a:gd name="T10" fmla="*/ 60 w 60"/>
                      <a:gd name="T11" fmla="*/ 78 h 100"/>
                      <a:gd name="T12" fmla="*/ 60 w 60"/>
                      <a:gd name="T13" fmla="*/ 98 h 100"/>
                      <a:gd name="T14" fmla="*/ 60 w 60"/>
                      <a:gd name="T15" fmla="*/ 98 h 100"/>
                      <a:gd name="T16" fmla="*/ 60 w 60"/>
                      <a:gd name="T17" fmla="*/ 100 h 100"/>
                      <a:gd name="T18" fmla="*/ 58 w 60"/>
                      <a:gd name="T19" fmla="*/ 100 h 100"/>
                      <a:gd name="T20" fmla="*/ 24 w 60"/>
                      <a:gd name="T21" fmla="*/ 100 h 100"/>
                      <a:gd name="T22" fmla="*/ 22 w 60"/>
                      <a:gd name="T23" fmla="*/ 100 h 100"/>
                      <a:gd name="T24" fmla="*/ 22 w 60"/>
                      <a:gd name="T25" fmla="*/ 100 h 100"/>
                      <a:gd name="T26" fmla="*/ 22 w 60"/>
                      <a:gd name="T27" fmla="*/ 80 h 100"/>
                      <a:gd name="T28" fmla="*/ 20 w 60"/>
                      <a:gd name="T29" fmla="*/ 62 h 100"/>
                      <a:gd name="T30" fmla="*/ 18 w 60"/>
                      <a:gd name="T31" fmla="*/ 44 h 100"/>
                      <a:gd name="T32" fmla="*/ 12 w 60"/>
                      <a:gd name="T33" fmla="*/ 26 h 100"/>
                      <a:gd name="T34" fmla="*/ 0 w 60"/>
                      <a:gd name="T35" fmla="*/ 0 h 100"/>
                      <a:gd name="T36" fmla="*/ 0 w 60"/>
                      <a:gd name="T37" fmla="*/ 0 h 100"/>
                      <a:gd name="T38" fmla="*/ 10 w 60"/>
                      <a:gd name="T39" fmla="*/ 4 h 100"/>
                      <a:gd name="T40" fmla="*/ 20 w 60"/>
                      <a:gd name="T41" fmla="*/ 12 h 100"/>
                      <a:gd name="T42" fmla="*/ 30 w 60"/>
                      <a:gd name="T43" fmla="*/ 20 h 100"/>
                      <a:gd name="T44" fmla="*/ 38 w 60"/>
                      <a:gd name="T45" fmla="*/ 26 h 100"/>
                      <a:gd name="T46" fmla="*/ 38 w 60"/>
                      <a:gd name="T47" fmla="*/ 2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100">
                        <a:moveTo>
                          <a:pt x="38" y="26"/>
                        </a:moveTo>
                        <a:lnTo>
                          <a:pt x="38" y="26"/>
                        </a:lnTo>
                        <a:lnTo>
                          <a:pt x="44" y="34"/>
                        </a:lnTo>
                        <a:lnTo>
                          <a:pt x="50" y="42"/>
                        </a:lnTo>
                        <a:lnTo>
                          <a:pt x="58" y="60"/>
                        </a:lnTo>
                        <a:lnTo>
                          <a:pt x="60" y="78"/>
                        </a:lnTo>
                        <a:lnTo>
                          <a:pt x="60" y="98"/>
                        </a:lnTo>
                        <a:lnTo>
                          <a:pt x="60" y="100"/>
                        </a:lnTo>
                        <a:lnTo>
                          <a:pt x="58" y="100"/>
                        </a:lnTo>
                        <a:lnTo>
                          <a:pt x="24" y="100"/>
                        </a:lnTo>
                        <a:lnTo>
                          <a:pt x="22" y="100"/>
                        </a:lnTo>
                        <a:lnTo>
                          <a:pt x="22" y="80"/>
                        </a:lnTo>
                        <a:lnTo>
                          <a:pt x="20" y="62"/>
                        </a:lnTo>
                        <a:lnTo>
                          <a:pt x="18" y="44"/>
                        </a:lnTo>
                        <a:lnTo>
                          <a:pt x="12" y="26"/>
                        </a:lnTo>
                        <a:lnTo>
                          <a:pt x="0" y="0"/>
                        </a:lnTo>
                        <a:lnTo>
                          <a:pt x="10" y="4"/>
                        </a:lnTo>
                        <a:lnTo>
                          <a:pt x="20" y="12"/>
                        </a:lnTo>
                        <a:lnTo>
                          <a:pt x="30" y="20"/>
                        </a:lnTo>
                        <a:lnTo>
                          <a:pt x="38" y="2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0" name="Freeform 237"/>
                  <p:cNvSpPr>
                    <a:spLocks/>
                  </p:cNvSpPr>
                  <p:nvPr/>
                </p:nvSpPr>
                <p:spPr bwMode="auto">
                  <a:xfrm>
                    <a:off x="3401" y="2263"/>
                    <a:ext cx="152" cy="210"/>
                  </a:xfrm>
                  <a:custGeom>
                    <a:avLst/>
                    <a:gdLst>
                      <a:gd name="T0" fmla="*/ 152 w 152"/>
                      <a:gd name="T1" fmla="*/ 98 h 210"/>
                      <a:gd name="T2" fmla="*/ 152 w 152"/>
                      <a:gd name="T3" fmla="*/ 98 h 210"/>
                      <a:gd name="T4" fmla="*/ 144 w 152"/>
                      <a:gd name="T5" fmla="*/ 92 h 210"/>
                      <a:gd name="T6" fmla="*/ 118 w 152"/>
                      <a:gd name="T7" fmla="*/ 94 h 210"/>
                      <a:gd name="T8" fmla="*/ 118 w 152"/>
                      <a:gd name="T9" fmla="*/ 94 h 210"/>
                      <a:gd name="T10" fmla="*/ 102 w 152"/>
                      <a:gd name="T11" fmla="*/ 90 h 210"/>
                      <a:gd name="T12" fmla="*/ 88 w 152"/>
                      <a:gd name="T13" fmla="*/ 86 h 210"/>
                      <a:gd name="T14" fmla="*/ 80 w 152"/>
                      <a:gd name="T15" fmla="*/ 84 h 210"/>
                      <a:gd name="T16" fmla="*/ 74 w 152"/>
                      <a:gd name="T17" fmla="*/ 78 h 210"/>
                      <a:gd name="T18" fmla="*/ 68 w 152"/>
                      <a:gd name="T19" fmla="*/ 74 h 210"/>
                      <a:gd name="T20" fmla="*/ 64 w 152"/>
                      <a:gd name="T21" fmla="*/ 66 h 210"/>
                      <a:gd name="T22" fmla="*/ 64 w 152"/>
                      <a:gd name="T23" fmla="*/ 66 h 210"/>
                      <a:gd name="T24" fmla="*/ 64 w 152"/>
                      <a:gd name="T25" fmla="*/ 60 h 210"/>
                      <a:gd name="T26" fmla="*/ 64 w 152"/>
                      <a:gd name="T27" fmla="*/ 54 h 210"/>
                      <a:gd name="T28" fmla="*/ 70 w 152"/>
                      <a:gd name="T29" fmla="*/ 42 h 210"/>
                      <a:gd name="T30" fmla="*/ 70 w 152"/>
                      <a:gd name="T31" fmla="*/ 42 h 210"/>
                      <a:gd name="T32" fmla="*/ 76 w 152"/>
                      <a:gd name="T33" fmla="*/ 38 h 210"/>
                      <a:gd name="T34" fmla="*/ 78 w 152"/>
                      <a:gd name="T35" fmla="*/ 36 h 210"/>
                      <a:gd name="T36" fmla="*/ 78 w 152"/>
                      <a:gd name="T37" fmla="*/ 34 h 210"/>
                      <a:gd name="T38" fmla="*/ 78 w 152"/>
                      <a:gd name="T39" fmla="*/ 34 h 210"/>
                      <a:gd name="T40" fmla="*/ 56 w 152"/>
                      <a:gd name="T41" fmla="*/ 16 h 210"/>
                      <a:gd name="T42" fmla="*/ 44 w 152"/>
                      <a:gd name="T43" fmla="*/ 8 h 210"/>
                      <a:gd name="T44" fmla="*/ 32 w 152"/>
                      <a:gd name="T45" fmla="*/ 0 h 210"/>
                      <a:gd name="T46" fmla="*/ 32 w 152"/>
                      <a:gd name="T47" fmla="*/ 0 h 210"/>
                      <a:gd name="T48" fmla="*/ 30 w 152"/>
                      <a:gd name="T49" fmla="*/ 16 h 210"/>
                      <a:gd name="T50" fmla="*/ 30 w 152"/>
                      <a:gd name="T51" fmla="*/ 34 h 210"/>
                      <a:gd name="T52" fmla="*/ 30 w 152"/>
                      <a:gd name="T53" fmla="*/ 34 h 210"/>
                      <a:gd name="T54" fmla="*/ 32 w 152"/>
                      <a:gd name="T55" fmla="*/ 44 h 210"/>
                      <a:gd name="T56" fmla="*/ 34 w 152"/>
                      <a:gd name="T57" fmla="*/ 56 h 210"/>
                      <a:gd name="T58" fmla="*/ 34 w 152"/>
                      <a:gd name="T59" fmla="*/ 66 h 210"/>
                      <a:gd name="T60" fmla="*/ 38 w 152"/>
                      <a:gd name="T61" fmla="*/ 76 h 210"/>
                      <a:gd name="T62" fmla="*/ 38 w 152"/>
                      <a:gd name="T63" fmla="*/ 76 h 210"/>
                      <a:gd name="T64" fmla="*/ 36 w 152"/>
                      <a:gd name="T65" fmla="*/ 82 h 210"/>
                      <a:gd name="T66" fmla="*/ 36 w 152"/>
                      <a:gd name="T67" fmla="*/ 90 h 210"/>
                      <a:gd name="T68" fmla="*/ 36 w 152"/>
                      <a:gd name="T69" fmla="*/ 90 h 210"/>
                      <a:gd name="T70" fmla="*/ 20 w 152"/>
                      <a:gd name="T71" fmla="*/ 114 h 210"/>
                      <a:gd name="T72" fmla="*/ 8 w 152"/>
                      <a:gd name="T73" fmla="*/ 138 h 210"/>
                      <a:gd name="T74" fmla="*/ 8 w 152"/>
                      <a:gd name="T75" fmla="*/ 138 h 210"/>
                      <a:gd name="T76" fmla="*/ 4 w 152"/>
                      <a:gd name="T77" fmla="*/ 150 h 210"/>
                      <a:gd name="T78" fmla="*/ 0 w 152"/>
                      <a:gd name="T79" fmla="*/ 160 h 210"/>
                      <a:gd name="T80" fmla="*/ 0 w 152"/>
                      <a:gd name="T81" fmla="*/ 160 h 210"/>
                      <a:gd name="T82" fmla="*/ 12 w 152"/>
                      <a:gd name="T83" fmla="*/ 170 h 210"/>
                      <a:gd name="T84" fmla="*/ 20 w 152"/>
                      <a:gd name="T85" fmla="*/ 182 h 210"/>
                      <a:gd name="T86" fmla="*/ 26 w 152"/>
                      <a:gd name="T87" fmla="*/ 196 h 210"/>
                      <a:gd name="T88" fmla="*/ 28 w 152"/>
                      <a:gd name="T89" fmla="*/ 210 h 210"/>
                      <a:gd name="T90" fmla="*/ 32 w 152"/>
                      <a:gd name="T91" fmla="*/ 210 h 210"/>
                      <a:gd name="T92" fmla="*/ 32 w 152"/>
                      <a:gd name="T93" fmla="*/ 210 h 210"/>
                      <a:gd name="T94" fmla="*/ 38 w 152"/>
                      <a:gd name="T95" fmla="*/ 210 h 210"/>
                      <a:gd name="T96" fmla="*/ 38 w 152"/>
                      <a:gd name="T97" fmla="*/ 210 h 210"/>
                      <a:gd name="T98" fmla="*/ 42 w 152"/>
                      <a:gd name="T99" fmla="*/ 208 h 210"/>
                      <a:gd name="T100" fmla="*/ 42 w 152"/>
                      <a:gd name="T101" fmla="*/ 208 h 210"/>
                      <a:gd name="T102" fmla="*/ 60 w 152"/>
                      <a:gd name="T103" fmla="*/ 198 h 210"/>
                      <a:gd name="T104" fmla="*/ 76 w 152"/>
                      <a:gd name="T105" fmla="*/ 188 h 210"/>
                      <a:gd name="T106" fmla="*/ 92 w 152"/>
                      <a:gd name="T107" fmla="*/ 176 h 210"/>
                      <a:gd name="T108" fmla="*/ 106 w 152"/>
                      <a:gd name="T109" fmla="*/ 162 h 210"/>
                      <a:gd name="T110" fmla="*/ 120 w 152"/>
                      <a:gd name="T111" fmla="*/ 148 h 210"/>
                      <a:gd name="T112" fmla="*/ 132 w 152"/>
                      <a:gd name="T113" fmla="*/ 132 h 210"/>
                      <a:gd name="T114" fmla="*/ 144 w 152"/>
                      <a:gd name="T115" fmla="*/ 116 h 210"/>
                      <a:gd name="T116" fmla="*/ 152 w 152"/>
                      <a:gd name="T117" fmla="*/ 98 h 210"/>
                      <a:gd name="T118" fmla="*/ 152 w 152"/>
                      <a:gd name="T119" fmla="*/ 98 h 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210">
                        <a:moveTo>
                          <a:pt x="152" y="98"/>
                        </a:moveTo>
                        <a:lnTo>
                          <a:pt x="152" y="98"/>
                        </a:lnTo>
                        <a:lnTo>
                          <a:pt x="144" y="92"/>
                        </a:lnTo>
                        <a:lnTo>
                          <a:pt x="118" y="94"/>
                        </a:lnTo>
                        <a:lnTo>
                          <a:pt x="102" y="90"/>
                        </a:lnTo>
                        <a:lnTo>
                          <a:pt x="88" y="86"/>
                        </a:lnTo>
                        <a:lnTo>
                          <a:pt x="80" y="84"/>
                        </a:lnTo>
                        <a:lnTo>
                          <a:pt x="74" y="78"/>
                        </a:lnTo>
                        <a:lnTo>
                          <a:pt x="68" y="74"/>
                        </a:lnTo>
                        <a:lnTo>
                          <a:pt x="64" y="66"/>
                        </a:lnTo>
                        <a:lnTo>
                          <a:pt x="64" y="60"/>
                        </a:lnTo>
                        <a:lnTo>
                          <a:pt x="64" y="54"/>
                        </a:lnTo>
                        <a:lnTo>
                          <a:pt x="70" y="42"/>
                        </a:lnTo>
                        <a:lnTo>
                          <a:pt x="76" y="38"/>
                        </a:lnTo>
                        <a:lnTo>
                          <a:pt x="78" y="36"/>
                        </a:lnTo>
                        <a:lnTo>
                          <a:pt x="78" y="34"/>
                        </a:lnTo>
                        <a:lnTo>
                          <a:pt x="56" y="16"/>
                        </a:lnTo>
                        <a:lnTo>
                          <a:pt x="44" y="8"/>
                        </a:lnTo>
                        <a:lnTo>
                          <a:pt x="32" y="0"/>
                        </a:lnTo>
                        <a:lnTo>
                          <a:pt x="30" y="16"/>
                        </a:lnTo>
                        <a:lnTo>
                          <a:pt x="30" y="34"/>
                        </a:lnTo>
                        <a:lnTo>
                          <a:pt x="32" y="44"/>
                        </a:lnTo>
                        <a:lnTo>
                          <a:pt x="34" y="56"/>
                        </a:lnTo>
                        <a:lnTo>
                          <a:pt x="34" y="66"/>
                        </a:lnTo>
                        <a:lnTo>
                          <a:pt x="38" y="76"/>
                        </a:lnTo>
                        <a:lnTo>
                          <a:pt x="36" y="82"/>
                        </a:lnTo>
                        <a:lnTo>
                          <a:pt x="36" y="90"/>
                        </a:lnTo>
                        <a:lnTo>
                          <a:pt x="20" y="114"/>
                        </a:lnTo>
                        <a:lnTo>
                          <a:pt x="8" y="138"/>
                        </a:lnTo>
                        <a:lnTo>
                          <a:pt x="4" y="150"/>
                        </a:lnTo>
                        <a:lnTo>
                          <a:pt x="0" y="160"/>
                        </a:lnTo>
                        <a:lnTo>
                          <a:pt x="12" y="170"/>
                        </a:lnTo>
                        <a:lnTo>
                          <a:pt x="20" y="182"/>
                        </a:lnTo>
                        <a:lnTo>
                          <a:pt x="26" y="196"/>
                        </a:lnTo>
                        <a:lnTo>
                          <a:pt x="28" y="210"/>
                        </a:lnTo>
                        <a:lnTo>
                          <a:pt x="32" y="210"/>
                        </a:lnTo>
                        <a:lnTo>
                          <a:pt x="38" y="210"/>
                        </a:lnTo>
                        <a:lnTo>
                          <a:pt x="42" y="208"/>
                        </a:lnTo>
                        <a:lnTo>
                          <a:pt x="60" y="198"/>
                        </a:lnTo>
                        <a:lnTo>
                          <a:pt x="76" y="188"/>
                        </a:lnTo>
                        <a:lnTo>
                          <a:pt x="92" y="176"/>
                        </a:lnTo>
                        <a:lnTo>
                          <a:pt x="106" y="162"/>
                        </a:lnTo>
                        <a:lnTo>
                          <a:pt x="120" y="148"/>
                        </a:lnTo>
                        <a:lnTo>
                          <a:pt x="132" y="132"/>
                        </a:lnTo>
                        <a:lnTo>
                          <a:pt x="144" y="116"/>
                        </a:lnTo>
                        <a:lnTo>
                          <a:pt x="152" y="98"/>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1" name="Freeform 238"/>
                  <p:cNvSpPr>
                    <a:spLocks/>
                  </p:cNvSpPr>
                  <p:nvPr/>
                </p:nvSpPr>
                <p:spPr bwMode="auto">
                  <a:xfrm>
                    <a:off x="3439" y="2319"/>
                    <a:ext cx="386" cy="194"/>
                  </a:xfrm>
                  <a:custGeom>
                    <a:avLst/>
                    <a:gdLst>
                      <a:gd name="T0" fmla="*/ 244 w 386"/>
                      <a:gd name="T1" fmla="*/ 0 h 194"/>
                      <a:gd name="T2" fmla="*/ 208 w 386"/>
                      <a:gd name="T3" fmla="*/ 4 h 194"/>
                      <a:gd name="T4" fmla="*/ 184 w 386"/>
                      <a:gd name="T5" fmla="*/ 18 h 194"/>
                      <a:gd name="T6" fmla="*/ 158 w 386"/>
                      <a:gd name="T7" fmla="*/ 30 h 194"/>
                      <a:gd name="T8" fmla="*/ 150 w 386"/>
                      <a:gd name="T9" fmla="*/ 32 h 194"/>
                      <a:gd name="T10" fmla="*/ 142 w 386"/>
                      <a:gd name="T11" fmla="*/ 36 h 194"/>
                      <a:gd name="T12" fmla="*/ 146 w 386"/>
                      <a:gd name="T13" fmla="*/ 40 h 194"/>
                      <a:gd name="T14" fmla="*/ 140 w 386"/>
                      <a:gd name="T15" fmla="*/ 50 h 194"/>
                      <a:gd name="T16" fmla="*/ 136 w 386"/>
                      <a:gd name="T17" fmla="*/ 54 h 194"/>
                      <a:gd name="T18" fmla="*/ 114 w 386"/>
                      <a:gd name="T19" fmla="*/ 42 h 194"/>
                      <a:gd name="T20" fmla="*/ 106 w 386"/>
                      <a:gd name="T21" fmla="*/ 60 h 194"/>
                      <a:gd name="T22" fmla="*/ 82 w 386"/>
                      <a:gd name="T23" fmla="*/ 92 h 194"/>
                      <a:gd name="T24" fmla="*/ 54 w 386"/>
                      <a:gd name="T25" fmla="*/ 120 h 194"/>
                      <a:gd name="T26" fmla="*/ 22 w 386"/>
                      <a:gd name="T27" fmla="*/ 142 h 194"/>
                      <a:gd name="T28" fmla="*/ 4 w 386"/>
                      <a:gd name="T29" fmla="*/ 152 h 194"/>
                      <a:gd name="T30" fmla="*/ 0 w 386"/>
                      <a:gd name="T31" fmla="*/ 154 h 194"/>
                      <a:gd name="T32" fmla="*/ 50 w 386"/>
                      <a:gd name="T33" fmla="*/ 160 h 194"/>
                      <a:gd name="T34" fmla="*/ 58 w 386"/>
                      <a:gd name="T35" fmla="*/ 160 h 194"/>
                      <a:gd name="T36" fmla="*/ 74 w 386"/>
                      <a:gd name="T37" fmla="*/ 160 h 194"/>
                      <a:gd name="T38" fmla="*/ 80 w 386"/>
                      <a:gd name="T39" fmla="*/ 156 h 194"/>
                      <a:gd name="T40" fmla="*/ 98 w 386"/>
                      <a:gd name="T41" fmla="*/ 154 h 194"/>
                      <a:gd name="T42" fmla="*/ 156 w 386"/>
                      <a:gd name="T43" fmla="*/ 156 h 194"/>
                      <a:gd name="T44" fmla="*/ 160 w 386"/>
                      <a:gd name="T45" fmla="*/ 156 h 194"/>
                      <a:gd name="T46" fmla="*/ 172 w 386"/>
                      <a:gd name="T47" fmla="*/ 162 h 194"/>
                      <a:gd name="T48" fmla="*/ 170 w 386"/>
                      <a:gd name="T49" fmla="*/ 170 h 194"/>
                      <a:gd name="T50" fmla="*/ 162 w 386"/>
                      <a:gd name="T51" fmla="*/ 192 h 194"/>
                      <a:gd name="T52" fmla="*/ 186 w 386"/>
                      <a:gd name="T53" fmla="*/ 194 h 194"/>
                      <a:gd name="T54" fmla="*/ 182 w 386"/>
                      <a:gd name="T55" fmla="*/ 184 h 194"/>
                      <a:gd name="T56" fmla="*/ 176 w 386"/>
                      <a:gd name="T57" fmla="*/ 176 h 194"/>
                      <a:gd name="T58" fmla="*/ 176 w 386"/>
                      <a:gd name="T59" fmla="*/ 162 h 194"/>
                      <a:gd name="T60" fmla="*/ 178 w 386"/>
                      <a:gd name="T61" fmla="*/ 156 h 194"/>
                      <a:gd name="T62" fmla="*/ 200 w 386"/>
                      <a:gd name="T63" fmla="*/ 154 h 194"/>
                      <a:gd name="T64" fmla="*/ 220 w 386"/>
                      <a:gd name="T65" fmla="*/ 152 h 194"/>
                      <a:gd name="T66" fmla="*/ 250 w 386"/>
                      <a:gd name="T67" fmla="*/ 150 h 194"/>
                      <a:gd name="T68" fmla="*/ 264 w 386"/>
                      <a:gd name="T69" fmla="*/ 152 h 194"/>
                      <a:gd name="T70" fmla="*/ 274 w 386"/>
                      <a:gd name="T71" fmla="*/ 162 h 194"/>
                      <a:gd name="T72" fmla="*/ 280 w 386"/>
                      <a:gd name="T73" fmla="*/ 164 h 194"/>
                      <a:gd name="T74" fmla="*/ 298 w 386"/>
                      <a:gd name="T75" fmla="*/ 162 h 194"/>
                      <a:gd name="T76" fmla="*/ 322 w 386"/>
                      <a:gd name="T77" fmla="*/ 158 h 194"/>
                      <a:gd name="T78" fmla="*/ 354 w 386"/>
                      <a:gd name="T79" fmla="*/ 150 h 194"/>
                      <a:gd name="T80" fmla="*/ 374 w 386"/>
                      <a:gd name="T81" fmla="*/ 140 h 194"/>
                      <a:gd name="T82" fmla="*/ 382 w 386"/>
                      <a:gd name="T83" fmla="*/ 130 h 194"/>
                      <a:gd name="T84" fmla="*/ 386 w 386"/>
                      <a:gd name="T85" fmla="*/ 124 h 194"/>
                      <a:gd name="T86" fmla="*/ 352 w 386"/>
                      <a:gd name="T87" fmla="*/ 120 h 194"/>
                      <a:gd name="T88" fmla="*/ 316 w 386"/>
                      <a:gd name="T89" fmla="*/ 108 h 194"/>
                      <a:gd name="T90" fmla="*/ 300 w 386"/>
                      <a:gd name="T91" fmla="*/ 100 h 194"/>
                      <a:gd name="T92" fmla="*/ 274 w 386"/>
                      <a:gd name="T93" fmla="*/ 78 h 194"/>
                      <a:gd name="T94" fmla="*/ 254 w 386"/>
                      <a:gd name="T95" fmla="*/ 50 h 194"/>
                      <a:gd name="T96" fmla="*/ 246 w 386"/>
                      <a:gd name="T97" fmla="*/ 18 h 194"/>
                      <a:gd name="T98" fmla="*/ 244 w 38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194">
                        <a:moveTo>
                          <a:pt x="244" y="0"/>
                        </a:moveTo>
                        <a:lnTo>
                          <a:pt x="244" y="0"/>
                        </a:lnTo>
                        <a:lnTo>
                          <a:pt x="212" y="0"/>
                        </a:lnTo>
                        <a:lnTo>
                          <a:pt x="208" y="4"/>
                        </a:lnTo>
                        <a:lnTo>
                          <a:pt x="184" y="18"/>
                        </a:lnTo>
                        <a:lnTo>
                          <a:pt x="170" y="24"/>
                        </a:lnTo>
                        <a:lnTo>
                          <a:pt x="158" y="30"/>
                        </a:lnTo>
                        <a:lnTo>
                          <a:pt x="150" y="32"/>
                        </a:lnTo>
                        <a:lnTo>
                          <a:pt x="146" y="34"/>
                        </a:lnTo>
                        <a:lnTo>
                          <a:pt x="142" y="36"/>
                        </a:lnTo>
                        <a:lnTo>
                          <a:pt x="146" y="40"/>
                        </a:lnTo>
                        <a:lnTo>
                          <a:pt x="142" y="48"/>
                        </a:lnTo>
                        <a:lnTo>
                          <a:pt x="140" y="50"/>
                        </a:lnTo>
                        <a:lnTo>
                          <a:pt x="136" y="54"/>
                        </a:lnTo>
                        <a:lnTo>
                          <a:pt x="124" y="48"/>
                        </a:lnTo>
                        <a:lnTo>
                          <a:pt x="114" y="42"/>
                        </a:lnTo>
                        <a:lnTo>
                          <a:pt x="106" y="60"/>
                        </a:lnTo>
                        <a:lnTo>
                          <a:pt x="94" y="76"/>
                        </a:lnTo>
                        <a:lnTo>
                          <a:pt x="82" y="92"/>
                        </a:lnTo>
                        <a:lnTo>
                          <a:pt x="68" y="106"/>
                        </a:lnTo>
                        <a:lnTo>
                          <a:pt x="54" y="120"/>
                        </a:lnTo>
                        <a:lnTo>
                          <a:pt x="38" y="132"/>
                        </a:lnTo>
                        <a:lnTo>
                          <a:pt x="22" y="142"/>
                        </a:lnTo>
                        <a:lnTo>
                          <a:pt x="4" y="152"/>
                        </a:lnTo>
                        <a:lnTo>
                          <a:pt x="0" y="154"/>
                        </a:lnTo>
                        <a:lnTo>
                          <a:pt x="26" y="156"/>
                        </a:lnTo>
                        <a:lnTo>
                          <a:pt x="50" y="160"/>
                        </a:lnTo>
                        <a:lnTo>
                          <a:pt x="58" y="160"/>
                        </a:lnTo>
                        <a:lnTo>
                          <a:pt x="66" y="160"/>
                        </a:lnTo>
                        <a:lnTo>
                          <a:pt x="74" y="160"/>
                        </a:lnTo>
                        <a:lnTo>
                          <a:pt x="76" y="158"/>
                        </a:lnTo>
                        <a:lnTo>
                          <a:pt x="80" y="156"/>
                        </a:lnTo>
                        <a:lnTo>
                          <a:pt x="98" y="154"/>
                        </a:lnTo>
                        <a:lnTo>
                          <a:pt x="118" y="154"/>
                        </a:lnTo>
                        <a:lnTo>
                          <a:pt x="156" y="156"/>
                        </a:lnTo>
                        <a:lnTo>
                          <a:pt x="160" y="156"/>
                        </a:lnTo>
                        <a:lnTo>
                          <a:pt x="164" y="156"/>
                        </a:lnTo>
                        <a:lnTo>
                          <a:pt x="172" y="162"/>
                        </a:lnTo>
                        <a:lnTo>
                          <a:pt x="170" y="170"/>
                        </a:lnTo>
                        <a:lnTo>
                          <a:pt x="168" y="178"/>
                        </a:lnTo>
                        <a:lnTo>
                          <a:pt x="162" y="192"/>
                        </a:lnTo>
                        <a:lnTo>
                          <a:pt x="186" y="194"/>
                        </a:lnTo>
                        <a:lnTo>
                          <a:pt x="184" y="190"/>
                        </a:lnTo>
                        <a:lnTo>
                          <a:pt x="182" y="184"/>
                        </a:lnTo>
                        <a:lnTo>
                          <a:pt x="176" y="176"/>
                        </a:lnTo>
                        <a:lnTo>
                          <a:pt x="174" y="166"/>
                        </a:lnTo>
                        <a:lnTo>
                          <a:pt x="176" y="162"/>
                        </a:lnTo>
                        <a:lnTo>
                          <a:pt x="178" y="156"/>
                        </a:lnTo>
                        <a:lnTo>
                          <a:pt x="188" y="154"/>
                        </a:lnTo>
                        <a:lnTo>
                          <a:pt x="200" y="154"/>
                        </a:lnTo>
                        <a:lnTo>
                          <a:pt x="220" y="152"/>
                        </a:lnTo>
                        <a:lnTo>
                          <a:pt x="236" y="152"/>
                        </a:lnTo>
                        <a:lnTo>
                          <a:pt x="250" y="150"/>
                        </a:lnTo>
                        <a:lnTo>
                          <a:pt x="258" y="152"/>
                        </a:lnTo>
                        <a:lnTo>
                          <a:pt x="264" y="152"/>
                        </a:lnTo>
                        <a:lnTo>
                          <a:pt x="270" y="156"/>
                        </a:lnTo>
                        <a:lnTo>
                          <a:pt x="274" y="162"/>
                        </a:lnTo>
                        <a:lnTo>
                          <a:pt x="280" y="164"/>
                        </a:lnTo>
                        <a:lnTo>
                          <a:pt x="286" y="162"/>
                        </a:lnTo>
                        <a:lnTo>
                          <a:pt x="298" y="162"/>
                        </a:lnTo>
                        <a:lnTo>
                          <a:pt x="322" y="158"/>
                        </a:lnTo>
                        <a:lnTo>
                          <a:pt x="344" y="154"/>
                        </a:lnTo>
                        <a:lnTo>
                          <a:pt x="354" y="150"/>
                        </a:lnTo>
                        <a:lnTo>
                          <a:pt x="364" y="146"/>
                        </a:lnTo>
                        <a:lnTo>
                          <a:pt x="374" y="140"/>
                        </a:lnTo>
                        <a:lnTo>
                          <a:pt x="382" y="130"/>
                        </a:lnTo>
                        <a:lnTo>
                          <a:pt x="386" y="124"/>
                        </a:lnTo>
                        <a:lnTo>
                          <a:pt x="368" y="124"/>
                        </a:lnTo>
                        <a:lnTo>
                          <a:pt x="352" y="120"/>
                        </a:lnTo>
                        <a:lnTo>
                          <a:pt x="334" y="116"/>
                        </a:lnTo>
                        <a:lnTo>
                          <a:pt x="316" y="108"/>
                        </a:lnTo>
                        <a:lnTo>
                          <a:pt x="300" y="100"/>
                        </a:lnTo>
                        <a:lnTo>
                          <a:pt x="286" y="90"/>
                        </a:lnTo>
                        <a:lnTo>
                          <a:pt x="274" y="78"/>
                        </a:lnTo>
                        <a:lnTo>
                          <a:pt x="264" y="64"/>
                        </a:lnTo>
                        <a:lnTo>
                          <a:pt x="254" y="50"/>
                        </a:lnTo>
                        <a:lnTo>
                          <a:pt x="248" y="34"/>
                        </a:lnTo>
                        <a:lnTo>
                          <a:pt x="246" y="18"/>
                        </a:lnTo>
                        <a:lnTo>
                          <a:pt x="24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2" name="Freeform 239"/>
                  <p:cNvSpPr>
                    <a:spLocks/>
                  </p:cNvSpPr>
                  <p:nvPr/>
                </p:nvSpPr>
                <p:spPr bwMode="auto">
                  <a:xfrm>
                    <a:off x="3683" y="2279"/>
                    <a:ext cx="146" cy="164"/>
                  </a:xfrm>
                  <a:custGeom>
                    <a:avLst/>
                    <a:gdLst>
                      <a:gd name="T0" fmla="*/ 140 w 146"/>
                      <a:gd name="T1" fmla="*/ 122 h 164"/>
                      <a:gd name="T2" fmla="*/ 140 w 146"/>
                      <a:gd name="T3" fmla="*/ 122 h 164"/>
                      <a:gd name="T4" fmla="*/ 130 w 146"/>
                      <a:gd name="T5" fmla="*/ 110 h 164"/>
                      <a:gd name="T6" fmla="*/ 118 w 146"/>
                      <a:gd name="T7" fmla="*/ 98 h 164"/>
                      <a:gd name="T8" fmla="*/ 104 w 146"/>
                      <a:gd name="T9" fmla="*/ 90 h 164"/>
                      <a:gd name="T10" fmla="*/ 90 w 146"/>
                      <a:gd name="T11" fmla="*/ 82 h 164"/>
                      <a:gd name="T12" fmla="*/ 90 w 146"/>
                      <a:gd name="T13" fmla="*/ 82 h 164"/>
                      <a:gd name="T14" fmla="*/ 80 w 146"/>
                      <a:gd name="T15" fmla="*/ 74 h 164"/>
                      <a:gd name="T16" fmla="*/ 78 w 146"/>
                      <a:gd name="T17" fmla="*/ 70 h 164"/>
                      <a:gd name="T18" fmla="*/ 76 w 146"/>
                      <a:gd name="T19" fmla="*/ 64 h 164"/>
                      <a:gd name="T20" fmla="*/ 76 w 146"/>
                      <a:gd name="T21" fmla="*/ 64 h 164"/>
                      <a:gd name="T22" fmla="*/ 84 w 146"/>
                      <a:gd name="T23" fmla="*/ 40 h 164"/>
                      <a:gd name="T24" fmla="*/ 92 w 146"/>
                      <a:gd name="T25" fmla="*/ 16 h 164"/>
                      <a:gd name="T26" fmla="*/ 92 w 146"/>
                      <a:gd name="T27" fmla="*/ 16 h 164"/>
                      <a:gd name="T28" fmla="*/ 94 w 146"/>
                      <a:gd name="T29" fmla="*/ 8 h 164"/>
                      <a:gd name="T30" fmla="*/ 92 w 146"/>
                      <a:gd name="T31" fmla="*/ 0 h 164"/>
                      <a:gd name="T32" fmla="*/ 92 w 146"/>
                      <a:gd name="T33" fmla="*/ 0 h 164"/>
                      <a:gd name="T34" fmla="*/ 74 w 146"/>
                      <a:gd name="T35" fmla="*/ 8 h 164"/>
                      <a:gd name="T36" fmla="*/ 58 w 146"/>
                      <a:gd name="T37" fmla="*/ 16 h 164"/>
                      <a:gd name="T38" fmla="*/ 44 w 146"/>
                      <a:gd name="T39" fmla="*/ 28 h 164"/>
                      <a:gd name="T40" fmla="*/ 30 w 146"/>
                      <a:gd name="T41" fmla="*/ 44 h 164"/>
                      <a:gd name="T42" fmla="*/ 30 w 146"/>
                      <a:gd name="T43" fmla="*/ 44 h 164"/>
                      <a:gd name="T44" fmla="*/ 26 w 146"/>
                      <a:gd name="T45" fmla="*/ 42 h 164"/>
                      <a:gd name="T46" fmla="*/ 22 w 146"/>
                      <a:gd name="T47" fmla="*/ 40 h 164"/>
                      <a:gd name="T48" fmla="*/ 22 w 146"/>
                      <a:gd name="T49" fmla="*/ 40 h 164"/>
                      <a:gd name="T50" fmla="*/ 0 w 146"/>
                      <a:gd name="T51" fmla="*/ 40 h 164"/>
                      <a:gd name="T52" fmla="*/ 0 w 146"/>
                      <a:gd name="T53" fmla="*/ 40 h 164"/>
                      <a:gd name="T54" fmla="*/ 2 w 146"/>
                      <a:gd name="T55" fmla="*/ 58 h 164"/>
                      <a:gd name="T56" fmla="*/ 4 w 146"/>
                      <a:gd name="T57" fmla="*/ 74 h 164"/>
                      <a:gd name="T58" fmla="*/ 10 w 146"/>
                      <a:gd name="T59" fmla="*/ 90 h 164"/>
                      <a:gd name="T60" fmla="*/ 20 w 146"/>
                      <a:gd name="T61" fmla="*/ 104 h 164"/>
                      <a:gd name="T62" fmla="*/ 30 w 146"/>
                      <a:gd name="T63" fmla="*/ 118 h 164"/>
                      <a:gd name="T64" fmla="*/ 42 w 146"/>
                      <a:gd name="T65" fmla="*/ 130 h 164"/>
                      <a:gd name="T66" fmla="*/ 56 w 146"/>
                      <a:gd name="T67" fmla="*/ 140 h 164"/>
                      <a:gd name="T68" fmla="*/ 72 w 146"/>
                      <a:gd name="T69" fmla="*/ 148 h 164"/>
                      <a:gd name="T70" fmla="*/ 72 w 146"/>
                      <a:gd name="T71" fmla="*/ 148 h 164"/>
                      <a:gd name="T72" fmla="*/ 90 w 146"/>
                      <a:gd name="T73" fmla="*/ 156 h 164"/>
                      <a:gd name="T74" fmla="*/ 108 w 146"/>
                      <a:gd name="T75" fmla="*/ 160 h 164"/>
                      <a:gd name="T76" fmla="*/ 124 w 146"/>
                      <a:gd name="T77" fmla="*/ 164 h 164"/>
                      <a:gd name="T78" fmla="*/ 142 w 146"/>
                      <a:gd name="T79" fmla="*/ 164 h 164"/>
                      <a:gd name="T80" fmla="*/ 142 w 146"/>
                      <a:gd name="T81" fmla="*/ 164 h 164"/>
                      <a:gd name="T82" fmla="*/ 146 w 146"/>
                      <a:gd name="T83" fmla="*/ 154 h 164"/>
                      <a:gd name="T84" fmla="*/ 146 w 146"/>
                      <a:gd name="T85" fmla="*/ 144 h 164"/>
                      <a:gd name="T86" fmla="*/ 144 w 146"/>
                      <a:gd name="T87" fmla="*/ 134 h 164"/>
                      <a:gd name="T88" fmla="*/ 140 w 146"/>
                      <a:gd name="T89" fmla="*/ 122 h 164"/>
                      <a:gd name="T90" fmla="*/ 140 w 146"/>
                      <a:gd name="T91" fmla="*/ 122 h 1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6" h="164">
                        <a:moveTo>
                          <a:pt x="140" y="122"/>
                        </a:moveTo>
                        <a:lnTo>
                          <a:pt x="140" y="122"/>
                        </a:lnTo>
                        <a:lnTo>
                          <a:pt x="130" y="110"/>
                        </a:lnTo>
                        <a:lnTo>
                          <a:pt x="118" y="98"/>
                        </a:lnTo>
                        <a:lnTo>
                          <a:pt x="104" y="90"/>
                        </a:lnTo>
                        <a:lnTo>
                          <a:pt x="90" y="82"/>
                        </a:lnTo>
                        <a:lnTo>
                          <a:pt x="80" y="74"/>
                        </a:lnTo>
                        <a:lnTo>
                          <a:pt x="78" y="70"/>
                        </a:lnTo>
                        <a:lnTo>
                          <a:pt x="76" y="64"/>
                        </a:lnTo>
                        <a:lnTo>
                          <a:pt x="84" y="40"/>
                        </a:lnTo>
                        <a:lnTo>
                          <a:pt x="92" y="16"/>
                        </a:lnTo>
                        <a:lnTo>
                          <a:pt x="94" y="8"/>
                        </a:lnTo>
                        <a:lnTo>
                          <a:pt x="92" y="0"/>
                        </a:lnTo>
                        <a:lnTo>
                          <a:pt x="74" y="8"/>
                        </a:lnTo>
                        <a:lnTo>
                          <a:pt x="58" y="16"/>
                        </a:lnTo>
                        <a:lnTo>
                          <a:pt x="44" y="28"/>
                        </a:lnTo>
                        <a:lnTo>
                          <a:pt x="30" y="44"/>
                        </a:lnTo>
                        <a:lnTo>
                          <a:pt x="26" y="42"/>
                        </a:lnTo>
                        <a:lnTo>
                          <a:pt x="22" y="40"/>
                        </a:lnTo>
                        <a:lnTo>
                          <a:pt x="0" y="40"/>
                        </a:lnTo>
                        <a:lnTo>
                          <a:pt x="2" y="58"/>
                        </a:lnTo>
                        <a:lnTo>
                          <a:pt x="4" y="74"/>
                        </a:lnTo>
                        <a:lnTo>
                          <a:pt x="10" y="90"/>
                        </a:lnTo>
                        <a:lnTo>
                          <a:pt x="20" y="104"/>
                        </a:lnTo>
                        <a:lnTo>
                          <a:pt x="30" y="118"/>
                        </a:lnTo>
                        <a:lnTo>
                          <a:pt x="42" y="130"/>
                        </a:lnTo>
                        <a:lnTo>
                          <a:pt x="56" y="140"/>
                        </a:lnTo>
                        <a:lnTo>
                          <a:pt x="72" y="148"/>
                        </a:lnTo>
                        <a:lnTo>
                          <a:pt x="90" y="156"/>
                        </a:lnTo>
                        <a:lnTo>
                          <a:pt x="108" y="160"/>
                        </a:lnTo>
                        <a:lnTo>
                          <a:pt x="124" y="164"/>
                        </a:lnTo>
                        <a:lnTo>
                          <a:pt x="142" y="164"/>
                        </a:lnTo>
                        <a:lnTo>
                          <a:pt x="146" y="154"/>
                        </a:lnTo>
                        <a:lnTo>
                          <a:pt x="146" y="144"/>
                        </a:lnTo>
                        <a:lnTo>
                          <a:pt x="144" y="134"/>
                        </a:lnTo>
                        <a:lnTo>
                          <a:pt x="140" y="122"/>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3" name="Freeform 240"/>
                  <p:cNvSpPr>
                    <a:spLocks/>
                  </p:cNvSpPr>
                  <p:nvPr/>
                </p:nvSpPr>
                <p:spPr bwMode="auto">
                  <a:xfrm>
                    <a:off x="3479" y="2305"/>
                    <a:ext cx="144" cy="38"/>
                  </a:xfrm>
                  <a:custGeom>
                    <a:avLst/>
                    <a:gdLst>
                      <a:gd name="T0" fmla="*/ 46 w 144"/>
                      <a:gd name="T1" fmla="*/ 6 h 38"/>
                      <a:gd name="T2" fmla="*/ 46 w 144"/>
                      <a:gd name="T3" fmla="*/ 6 h 38"/>
                      <a:gd name="T4" fmla="*/ 70 w 144"/>
                      <a:gd name="T5" fmla="*/ 8 h 38"/>
                      <a:gd name="T6" fmla="*/ 94 w 144"/>
                      <a:gd name="T7" fmla="*/ 10 h 38"/>
                      <a:gd name="T8" fmla="*/ 144 w 144"/>
                      <a:gd name="T9" fmla="*/ 14 h 38"/>
                      <a:gd name="T10" fmla="*/ 144 w 144"/>
                      <a:gd name="T11" fmla="*/ 14 h 38"/>
                      <a:gd name="T12" fmla="*/ 130 w 144"/>
                      <a:gd name="T13" fmla="*/ 22 h 38"/>
                      <a:gd name="T14" fmla="*/ 114 w 144"/>
                      <a:gd name="T15" fmla="*/ 28 h 38"/>
                      <a:gd name="T16" fmla="*/ 100 w 144"/>
                      <a:gd name="T17" fmla="*/ 34 h 38"/>
                      <a:gd name="T18" fmla="*/ 84 w 144"/>
                      <a:gd name="T19" fmla="*/ 36 h 38"/>
                      <a:gd name="T20" fmla="*/ 84 w 144"/>
                      <a:gd name="T21" fmla="*/ 36 h 38"/>
                      <a:gd name="T22" fmla="*/ 76 w 144"/>
                      <a:gd name="T23" fmla="*/ 32 h 38"/>
                      <a:gd name="T24" fmla="*/ 74 w 144"/>
                      <a:gd name="T25" fmla="*/ 30 h 38"/>
                      <a:gd name="T26" fmla="*/ 70 w 144"/>
                      <a:gd name="T27" fmla="*/ 32 h 38"/>
                      <a:gd name="T28" fmla="*/ 66 w 144"/>
                      <a:gd name="T29" fmla="*/ 36 h 38"/>
                      <a:gd name="T30" fmla="*/ 66 w 144"/>
                      <a:gd name="T31" fmla="*/ 36 h 38"/>
                      <a:gd name="T32" fmla="*/ 50 w 144"/>
                      <a:gd name="T33" fmla="*/ 38 h 38"/>
                      <a:gd name="T34" fmla="*/ 36 w 144"/>
                      <a:gd name="T35" fmla="*/ 36 h 38"/>
                      <a:gd name="T36" fmla="*/ 20 w 144"/>
                      <a:gd name="T37" fmla="*/ 34 h 38"/>
                      <a:gd name="T38" fmla="*/ 8 w 144"/>
                      <a:gd name="T39" fmla="*/ 28 h 38"/>
                      <a:gd name="T40" fmla="*/ 8 w 144"/>
                      <a:gd name="T41" fmla="*/ 28 h 38"/>
                      <a:gd name="T42" fmla="*/ 2 w 144"/>
                      <a:gd name="T43" fmla="*/ 24 h 38"/>
                      <a:gd name="T44" fmla="*/ 0 w 144"/>
                      <a:gd name="T45" fmla="*/ 20 h 38"/>
                      <a:gd name="T46" fmla="*/ 0 w 144"/>
                      <a:gd name="T47" fmla="*/ 18 h 38"/>
                      <a:gd name="T48" fmla="*/ 0 w 144"/>
                      <a:gd name="T49" fmla="*/ 18 h 38"/>
                      <a:gd name="T50" fmla="*/ 2 w 144"/>
                      <a:gd name="T51" fmla="*/ 12 h 38"/>
                      <a:gd name="T52" fmla="*/ 6 w 144"/>
                      <a:gd name="T53" fmla="*/ 8 h 38"/>
                      <a:gd name="T54" fmla="*/ 16 w 144"/>
                      <a:gd name="T55" fmla="*/ 0 h 38"/>
                      <a:gd name="T56" fmla="*/ 16 w 144"/>
                      <a:gd name="T57" fmla="*/ 0 h 38"/>
                      <a:gd name="T58" fmla="*/ 32 w 144"/>
                      <a:gd name="T59" fmla="*/ 4 h 38"/>
                      <a:gd name="T60" fmla="*/ 38 w 144"/>
                      <a:gd name="T61" fmla="*/ 6 h 38"/>
                      <a:gd name="T62" fmla="*/ 46 w 144"/>
                      <a:gd name="T63" fmla="*/ 6 h 38"/>
                      <a:gd name="T64" fmla="*/ 46 w 144"/>
                      <a:gd name="T65" fmla="*/ 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38">
                        <a:moveTo>
                          <a:pt x="46" y="6"/>
                        </a:moveTo>
                        <a:lnTo>
                          <a:pt x="46" y="6"/>
                        </a:lnTo>
                        <a:lnTo>
                          <a:pt x="70" y="8"/>
                        </a:lnTo>
                        <a:lnTo>
                          <a:pt x="94" y="10"/>
                        </a:lnTo>
                        <a:lnTo>
                          <a:pt x="144" y="14"/>
                        </a:lnTo>
                        <a:lnTo>
                          <a:pt x="130" y="22"/>
                        </a:lnTo>
                        <a:lnTo>
                          <a:pt x="114" y="28"/>
                        </a:lnTo>
                        <a:lnTo>
                          <a:pt x="100" y="34"/>
                        </a:lnTo>
                        <a:lnTo>
                          <a:pt x="84" y="36"/>
                        </a:lnTo>
                        <a:lnTo>
                          <a:pt x="76" y="32"/>
                        </a:lnTo>
                        <a:lnTo>
                          <a:pt x="74" y="30"/>
                        </a:lnTo>
                        <a:lnTo>
                          <a:pt x="70" y="32"/>
                        </a:lnTo>
                        <a:lnTo>
                          <a:pt x="66" y="36"/>
                        </a:lnTo>
                        <a:lnTo>
                          <a:pt x="50" y="38"/>
                        </a:lnTo>
                        <a:lnTo>
                          <a:pt x="36" y="36"/>
                        </a:lnTo>
                        <a:lnTo>
                          <a:pt x="20" y="34"/>
                        </a:lnTo>
                        <a:lnTo>
                          <a:pt x="8" y="28"/>
                        </a:lnTo>
                        <a:lnTo>
                          <a:pt x="2" y="24"/>
                        </a:lnTo>
                        <a:lnTo>
                          <a:pt x="0" y="20"/>
                        </a:lnTo>
                        <a:lnTo>
                          <a:pt x="0" y="18"/>
                        </a:lnTo>
                        <a:lnTo>
                          <a:pt x="2" y="12"/>
                        </a:lnTo>
                        <a:lnTo>
                          <a:pt x="6" y="8"/>
                        </a:lnTo>
                        <a:lnTo>
                          <a:pt x="16" y="0"/>
                        </a:lnTo>
                        <a:lnTo>
                          <a:pt x="32" y="4"/>
                        </a:lnTo>
                        <a:lnTo>
                          <a:pt x="38" y="6"/>
                        </a:lnTo>
                        <a:lnTo>
                          <a:pt x="4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4" name="Freeform 241"/>
                  <p:cNvSpPr>
                    <a:spLocks/>
                  </p:cNvSpPr>
                  <p:nvPr/>
                </p:nvSpPr>
                <p:spPr bwMode="auto">
                  <a:xfrm>
                    <a:off x="3631" y="2327"/>
                    <a:ext cx="42" cy="38"/>
                  </a:xfrm>
                  <a:custGeom>
                    <a:avLst/>
                    <a:gdLst>
                      <a:gd name="T0" fmla="*/ 42 w 42"/>
                      <a:gd name="T1" fmla="*/ 10 h 38"/>
                      <a:gd name="T2" fmla="*/ 42 w 42"/>
                      <a:gd name="T3" fmla="*/ 14 h 38"/>
                      <a:gd name="T4" fmla="*/ 42 w 42"/>
                      <a:gd name="T5" fmla="*/ 14 h 38"/>
                      <a:gd name="T6" fmla="*/ 28 w 42"/>
                      <a:gd name="T7" fmla="*/ 26 h 38"/>
                      <a:gd name="T8" fmla="*/ 16 w 42"/>
                      <a:gd name="T9" fmla="*/ 38 h 38"/>
                      <a:gd name="T10" fmla="*/ 16 w 42"/>
                      <a:gd name="T11" fmla="*/ 38 h 38"/>
                      <a:gd name="T12" fmla="*/ 10 w 42"/>
                      <a:gd name="T13" fmla="*/ 38 h 38"/>
                      <a:gd name="T14" fmla="*/ 6 w 42"/>
                      <a:gd name="T15" fmla="*/ 36 h 38"/>
                      <a:gd name="T16" fmla="*/ 0 w 42"/>
                      <a:gd name="T17" fmla="*/ 28 h 38"/>
                      <a:gd name="T18" fmla="*/ 0 w 42"/>
                      <a:gd name="T19" fmla="*/ 24 h 38"/>
                      <a:gd name="T20" fmla="*/ 0 w 42"/>
                      <a:gd name="T21" fmla="*/ 24 h 38"/>
                      <a:gd name="T22" fmla="*/ 14 w 42"/>
                      <a:gd name="T23" fmla="*/ 12 h 38"/>
                      <a:gd name="T24" fmla="*/ 26 w 42"/>
                      <a:gd name="T25" fmla="*/ 0 h 38"/>
                      <a:gd name="T26" fmla="*/ 26 w 42"/>
                      <a:gd name="T27" fmla="*/ 0 h 38"/>
                      <a:gd name="T28" fmla="*/ 36 w 42"/>
                      <a:gd name="T29" fmla="*/ 4 h 38"/>
                      <a:gd name="T30" fmla="*/ 40 w 42"/>
                      <a:gd name="T31" fmla="*/ 6 h 38"/>
                      <a:gd name="T32" fmla="*/ 42 w 42"/>
                      <a:gd name="T33" fmla="*/ 10 h 38"/>
                      <a:gd name="T34" fmla="*/ 42 w 42"/>
                      <a:gd name="T35" fmla="*/ 1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42" y="10"/>
                        </a:moveTo>
                        <a:lnTo>
                          <a:pt x="42" y="14"/>
                        </a:lnTo>
                        <a:lnTo>
                          <a:pt x="28" y="26"/>
                        </a:lnTo>
                        <a:lnTo>
                          <a:pt x="16" y="38"/>
                        </a:lnTo>
                        <a:lnTo>
                          <a:pt x="10" y="38"/>
                        </a:lnTo>
                        <a:lnTo>
                          <a:pt x="6" y="36"/>
                        </a:lnTo>
                        <a:lnTo>
                          <a:pt x="0" y="28"/>
                        </a:lnTo>
                        <a:lnTo>
                          <a:pt x="0" y="24"/>
                        </a:lnTo>
                        <a:lnTo>
                          <a:pt x="14" y="12"/>
                        </a:lnTo>
                        <a:lnTo>
                          <a:pt x="26" y="0"/>
                        </a:lnTo>
                        <a:lnTo>
                          <a:pt x="36" y="4"/>
                        </a:lnTo>
                        <a:lnTo>
                          <a:pt x="40" y="6"/>
                        </a:lnTo>
                        <a:lnTo>
                          <a:pt x="4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5" name="Freeform 242"/>
                  <p:cNvSpPr>
                    <a:spLocks/>
                  </p:cNvSpPr>
                  <p:nvPr/>
                </p:nvSpPr>
                <p:spPr bwMode="auto">
                  <a:xfrm>
                    <a:off x="3609" y="2377"/>
                    <a:ext cx="14" cy="14"/>
                  </a:xfrm>
                  <a:custGeom>
                    <a:avLst/>
                    <a:gdLst>
                      <a:gd name="T0" fmla="*/ 14 w 14"/>
                      <a:gd name="T1" fmla="*/ 6 h 14"/>
                      <a:gd name="T2" fmla="*/ 14 w 14"/>
                      <a:gd name="T3" fmla="*/ 6 h 14"/>
                      <a:gd name="T4" fmla="*/ 12 w 14"/>
                      <a:gd name="T5" fmla="*/ 12 h 14"/>
                      <a:gd name="T6" fmla="*/ 12 w 14"/>
                      <a:gd name="T7" fmla="*/ 14 h 14"/>
                      <a:gd name="T8" fmla="*/ 8 w 14"/>
                      <a:gd name="T9" fmla="*/ 14 h 14"/>
                      <a:gd name="T10" fmla="*/ 8 w 14"/>
                      <a:gd name="T11" fmla="*/ 14 h 14"/>
                      <a:gd name="T12" fmla="*/ 4 w 14"/>
                      <a:gd name="T13" fmla="*/ 12 h 14"/>
                      <a:gd name="T14" fmla="*/ 0 w 14"/>
                      <a:gd name="T15" fmla="*/ 8 h 14"/>
                      <a:gd name="T16" fmla="*/ 0 w 14"/>
                      <a:gd name="T17" fmla="*/ 8 h 14"/>
                      <a:gd name="T18" fmla="*/ 2 w 14"/>
                      <a:gd name="T19" fmla="*/ 4 h 14"/>
                      <a:gd name="T20" fmla="*/ 6 w 14"/>
                      <a:gd name="T21" fmla="*/ 0 h 14"/>
                      <a:gd name="T22" fmla="*/ 6 w 14"/>
                      <a:gd name="T23" fmla="*/ 0 h 14"/>
                      <a:gd name="T24" fmla="*/ 8 w 14"/>
                      <a:gd name="T25" fmla="*/ 0 h 14"/>
                      <a:gd name="T26" fmla="*/ 10 w 14"/>
                      <a:gd name="T27" fmla="*/ 2 h 14"/>
                      <a:gd name="T28" fmla="*/ 14 w 14"/>
                      <a:gd name="T29" fmla="*/ 6 h 14"/>
                      <a:gd name="T30" fmla="*/ 14 w 14"/>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14" y="6"/>
                        </a:moveTo>
                        <a:lnTo>
                          <a:pt x="14" y="6"/>
                        </a:lnTo>
                        <a:lnTo>
                          <a:pt x="12" y="12"/>
                        </a:lnTo>
                        <a:lnTo>
                          <a:pt x="12" y="14"/>
                        </a:lnTo>
                        <a:lnTo>
                          <a:pt x="8" y="14"/>
                        </a:lnTo>
                        <a:lnTo>
                          <a:pt x="4" y="12"/>
                        </a:lnTo>
                        <a:lnTo>
                          <a:pt x="0" y="8"/>
                        </a:lnTo>
                        <a:lnTo>
                          <a:pt x="2" y="4"/>
                        </a:lnTo>
                        <a:lnTo>
                          <a:pt x="6" y="0"/>
                        </a:lnTo>
                        <a:lnTo>
                          <a:pt x="8"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6" name="Freeform 243"/>
                  <p:cNvSpPr>
                    <a:spLocks/>
                  </p:cNvSpPr>
                  <p:nvPr/>
                </p:nvSpPr>
                <p:spPr bwMode="auto">
                  <a:xfrm>
                    <a:off x="3587" y="2379"/>
                    <a:ext cx="14" cy="12"/>
                  </a:xfrm>
                  <a:custGeom>
                    <a:avLst/>
                    <a:gdLst>
                      <a:gd name="T0" fmla="*/ 14 w 14"/>
                      <a:gd name="T1" fmla="*/ 6 h 12"/>
                      <a:gd name="T2" fmla="*/ 14 w 14"/>
                      <a:gd name="T3" fmla="*/ 6 h 12"/>
                      <a:gd name="T4" fmla="*/ 12 w 14"/>
                      <a:gd name="T5" fmla="*/ 10 h 12"/>
                      <a:gd name="T6" fmla="*/ 12 w 14"/>
                      <a:gd name="T7" fmla="*/ 10 h 12"/>
                      <a:gd name="T8" fmla="*/ 10 w 14"/>
                      <a:gd name="T9" fmla="*/ 12 h 12"/>
                      <a:gd name="T10" fmla="*/ 10 w 14"/>
                      <a:gd name="T11" fmla="*/ 12 h 12"/>
                      <a:gd name="T12" fmla="*/ 6 w 14"/>
                      <a:gd name="T13" fmla="*/ 12 h 12"/>
                      <a:gd name="T14" fmla="*/ 4 w 14"/>
                      <a:gd name="T15" fmla="*/ 12 h 12"/>
                      <a:gd name="T16" fmla="*/ 0 w 14"/>
                      <a:gd name="T17" fmla="*/ 6 h 12"/>
                      <a:gd name="T18" fmla="*/ 0 w 14"/>
                      <a:gd name="T19" fmla="*/ 6 h 12"/>
                      <a:gd name="T20" fmla="*/ 0 w 14"/>
                      <a:gd name="T21" fmla="*/ 2 h 12"/>
                      <a:gd name="T22" fmla="*/ 2 w 14"/>
                      <a:gd name="T23" fmla="*/ 0 h 12"/>
                      <a:gd name="T24" fmla="*/ 4 w 14"/>
                      <a:gd name="T25" fmla="*/ 0 h 12"/>
                      <a:gd name="T26" fmla="*/ 4 w 14"/>
                      <a:gd name="T27" fmla="*/ 0 h 12"/>
                      <a:gd name="T28" fmla="*/ 10 w 14"/>
                      <a:gd name="T29" fmla="*/ 0 h 12"/>
                      <a:gd name="T30" fmla="*/ 14 w 14"/>
                      <a:gd name="T31" fmla="*/ 6 h 12"/>
                      <a:gd name="T32" fmla="*/ 14 w 14"/>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2">
                        <a:moveTo>
                          <a:pt x="14" y="6"/>
                        </a:moveTo>
                        <a:lnTo>
                          <a:pt x="14" y="6"/>
                        </a:lnTo>
                        <a:lnTo>
                          <a:pt x="12" y="10"/>
                        </a:lnTo>
                        <a:lnTo>
                          <a:pt x="10" y="12"/>
                        </a:lnTo>
                        <a:lnTo>
                          <a:pt x="6" y="12"/>
                        </a:lnTo>
                        <a:lnTo>
                          <a:pt x="4" y="12"/>
                        </a:lnTo>
                        <a:lnTo>
                          <a:pt x="0" y="6"/>
                        </a:lnTo>
                        <a:lnTo>
                          <a:pt x="0" y="2"/>
                        </a:lnTo>
                        <a:lnTo>
                          <a:pt x="2" y="0"/>
                        </a:lnTo>
                        <a:lnTo>
                          <a:pt x="4" y="0"/>
                        </a:lnTo>
                        <a:lnTo>
                          <a:pt x="10" y="0"/>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7" name="Freeform 244"/>
                  <p:cNvSpPr>
                    <a:spLocks/>
                  </p:cNvSpPr>
                  <p:nvPr/>
                </p:nvSpPr>
                <p:spPr bwMode="auto">
                  <a:xfrm>
                    <a:off x="3377" y="2435"/>
                    <a:ext cx="38" cy="56"/>
                  </a:xfrm>
                  <a:custGeom>
                    <a:avLst/>
                    <a:gdLst>
                      <a:gd name="T0" fmla="*/ 36 w 38"/>
                      <a:gd name="T1" fmla="*/ 28 h 56"/>
                      <a:gd name="T2" fmla="*/ 34 w 38"/>
                      <a:gd name="T3" fmla="*/ 26 h 56"/>
                      <a:gd name="T4" fmla="*/ 34 w 38"/>
                      <a:gd name="T5" fmla="*/ 26 h 56"/>
                      <a:gd name="T6" fmla="*/ 28 w 38"/>
                      <a:gd name="T7" fmla="*/ 12 h 56"/>
                      <a:gd name="T8" fmla="*/ 24 w 38"/>
                      <a:gd name="T9" fmla="*/ 4 h 56"/>
                      <a:gd name="T10" fmla="*/ 18 w 38"/>
                      <a:gd name="T11" fmla="*/ 0 h 56"/>
                      <a:gd name="T12" fmla="*/ 18 w 38"/>
                      <a:gd name="T13" fmla="*/ 0 h 56"/>
                      <a:gd name="T14" fmla="*/ 12 w 38"/>
                      <a:gd name="T15" fmla="*/ 2 h 56"/>
                      <a:gd name="T16" fmla="*/ 6 w 38"/>
                      <a:gd name="T17" fmla="*/ 8 h 56"/>
                      <a:gd name="T18" fmla="*/ 6 w 38"/>
                      <a:gd name="T19" fmla="*/ 8 h 56"/>
                      <a:gd name="T20" fmla="*/ 2 w 38"/>
                      <a:gd name="T21" fmla="*/ 20 h 56"/>
                      <a:gd name="T22" fmla="*/ 0 w 38"/>
                      <a:gd name="T23" fmla="*/ 32 h 56"/>
                      <a:gd name="T24" fmla="*/ 2 w 38"/>
                      <a:gd name="T25" fmla="*/ 44 h 56"/>
                      <a:gd name="T26" fmla="*/ 6 w 38"/>
                      <a:gd name="T27" fmla="*/ 56 h 56"/>
                      <a:gd name="T28" fmla="*/ 6 w 38"/>
                      <a:gd name="T29" fmla="*/ 56 h 56"/>
                      <a:gd name="T30" fmla="*/ 22 w 38"/>
                      <a:gd name="T31" fmla="*/ 54 h 56"/>
                      <a:gd name="T32" fmla="*/ 38 w 38"/>
                      <a:gd name="T33" fmla="*/ 48 h 56"/>
                      <a:gd name="T34" fmla="*/ 38 w 38"/>
                      <a:gd name="T35" fmla="*/ 48 h 56"/>
                      <a:gd name="T36" fmla="*/ 36 w 38"/>
                      <a:gd name="T37" fmla="*/ 28 h 56"/>
                      <a:gd name="T38" fmla="*/ 36 w 38"/>
                      <a:gd name="T39" fmla="*/ 28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 h="56">
                        <a:moveTo>
                          <a:pt x="36" y="28"/>
                        </a:moveTo>
                        <a:lnTo>
                          <a:pt x="34" y="26"/>
                        </a:lnTo>
                        <a:lnTo>
                          <a:pt x="28" y="12"/>
                        </a:lnTo>
                        <a:lnTo>
                          <a:pt x="24" y="4"/>
                        </a:lnTo>
                        <a:lnTo>
                          <a:pt x="18" y="0"/>
                        </a:lnTo>
                        <a:lnTo>
                          <a:pt x="12" y="2"/>
                        </a:lnTo>
                        <a:lnTo>
                          <a:pt x="6" y="8"/>
                        </a:lnTo>
                        <a:lnTo>
                          <a:pt x="2" y="20"/>
                        </a:lnTo>
                        <a:lnTo>
                          <a:pt x="0" y="32"/>
                        </a:lnTo>
                        <a:lnTo>
                          <a:pt x="2" y="44"/>
                        </a:lnTo>
                        <a:lnTo>
                          <a:pt x="6" y="56"/>
                        </a:lnTo>
                        <a:lnTo>
                          <a:pt x="22" y="54"/>
                        </a:lnTo>
                        <a:lnTo>
                          <a:pt x="38" y="48"/>
                        </a:lnTo>
                        <a:lnTo>
                          <a:pt x="36"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88" name="Freeform 245"/>
                  <p:cNvSpPr>
                    <a:spLocks/>
                  </p:cNvSpPr>
                  <p:nvPr/>
                </p:nvSpPr>
                <p:spPr bwMode="auto">
                  <a:xfrm>
                    <a:off x="3351" y="2483"/>
                    <a:ext cx="172" cy="148"/>
                  </a:xfrm>
                  <a:custGeom>
                    <a:avLst/>
                    <a:gdLst>
                      <a:gd name="T0" fmla="*/ 144 w 172"/>
                      <a:gd name="T1" fmla="*/ 132 h 148"/>
                      <a:gd name="T2" fmla="*/ 132 w 172"/>
                      <a:gd name="T3" fmla="*/ 134 h 148"/>
                      <a:gd name="T4" fmla="*/ 112 w 172"/>
                      <a:gd name="T5" fmla="*/ 126 h 148"/>
                      <a:gd name="T6" fmla="*/ 102 w 172"/>
                      <a:gd name="T7" fmla="*/ 118 h 148"/>
                      <a:gd name="T8" fmla="*/ 88 w 172"/>
                      <a:gd name="T9" fmla="*/ 92 h 148"/>
                      <a:gd name="T10" fmla="*/ 90 w 172"/>
                      <a:gd name="T11" fmla="*/ 84 h 148"/>
                      <a:gd name="T12" fmla="*/ 92 w 172"/>
                      <a:gd name="T13" fmla="*/ 80 h 148"/>
                      <a:gd name="T14" fmla="*/ 100 w 172"/>
                      <a:gd name="T15" fmla="*/ 78 h 148"/>
                      <a:gd name="T16" fmla="*/ 110 w 172"/>
                      <a:gd name="T17" fmla="*/ 70 h 148"/>
                      <a:gd name="T18" fmla="*/ 120 w 172"/>
                      <a:gd name="T19" fmla="*/ 50 h 148"/>
                      <a:gd name="T20" fmla="*/ 120 w 172"/>
                      <a:gd name="T21" fmla="*/ 38 h 148"/>
                      <a:gd name="T22" fmla="*/ 114 w 172"/>
                      <a:gd name="T23" fmla="*/ 30 h 148"/>
                      <a:gd name="T24" fmla="*/ 104 w 172"/>
                      <a:gd name="T25" fmla="*/ 24 h 148"/>
                      <a:gd name="T26" fmla="*/ 94 w 172"/>
                      <a:gd name="T27" fmla="*/ 22 h 148"/>
                      <a:gd name="T28" fmla="*/ 84 w 172"/>
                      <a:gd name="T29" fmla="*/ 28 h 148"/>
                      <a:gd name="T30" fmla="*/ 74 w 172"/>
                      <a:gd name="T31" fmla="*/ 36 h 148"/>
                      <a:gd name="T32" fmla="*/ 70 w 172"/>
                      <a:gd name="T33" fmla="*/ 50 h 148"/>
                      <a:gd name="T34" fmla="*/ 74 w 172"/>
                      <a:gd name="T35" fmla="*/ 50 h 148"/>
                      <a:gd name="T36" fmla="*/ 86 w 172"/>
                      <a:gd name="T37" fmla="*/ 44 h 148"/>
                      <a:gd name="T38" fmla="*/ 90 w 172"/>
                      <a:gd name="T39" fmla="*/ 42 h 148"/>
                      <a:gd name="T40" fmla="*/ 98 w 172"/>
                      <a:gd name="T41" fmla="*/ 48 h 148"/>
                      <a:gd name="T42" fmla="*/ 98 w 172"/>
                      <a:gd name="T43" fmla="*/ 52 h 148"/>
                      <a:gd name="T44" fmla="*/ 92 w 172"/>
                      <a:gd name="T45" fmla="*/ 60 h 148"/>
                      <a:gd name="T46" fmla="*/ 78 w 172"/>
                      <a:gd name="T47" fmla="*/ 66 h 148"/>
                      <a:gd name="T48" fmla="*/ 66 w 172"/>
                      <a:gd name="T49" fmla="*/ 62 h 148"/>
                      <a:gd name="T50" fmla="*/ 56 w 172"/>
                      <a:gd name="T51" fmla="*/ 54 h 148"/>
                      <a:gd name="T52" fmla="*/ 56 w 172"/>
                      <a:gd name="T53" fmla="*/ 46 h 148"/>
                      <a:gd name="T54" fmla="*/ 60 w 172"/>
                      <a:gd name="T55" fmla="*/ 28 h 148"/>
                      <a:gd name="T56" fmla="*/ 66 w 172"/>
                      <a:gd name="T57" fmla="*/ 20 h 148"/>
                      <a:gd name="T58" fmla="*/ 64 w 172"/>
                      <a:gd name="T59" fmla="*/ 0 h 148"/>
                      <a:gd name="T60" fmla="*/ 32 w 172"/>
                      <a:gd name="T61" fmla="*/ 8 h 148"/>
                      <a:gd name="T62" fmla="*/ 42 w 172"/>
                      <a:gd name="T63" fmla="*/ 30 h 148"/>
                      <a:gd name="T64" fmla="*/ 42 w 172"/>
                      <a:gd name="T65" fmla="*/ 34 h 148"/>
                      <a:gd name="T66" fmla="*/ 40 w 172"/>
                      <a:gd name="T67" fmla="*/ 38 h 148"/>
                      <a:gd name="T68" fmla="*/ 28 w 172"/>
                      <a:gd name="T69" fmla="*/ 40 h 148"/>
                      <a:gd name="T70" fmla="*/ 22 w 172"/>
                      <a:gd name="T71" fmla="*/ 42 h 148"/>
                      <a:gd name="T72" fmla="*/ 8 w 172"/>
                      <a:gd name="T73" fmla="*/ 54 h 148"/>
                      <a:gd name="T74" fmla="*/ 0 w 172"/>
                      <a:gd name="T75" fmla="*/ 70 h 148"/>
                      <a:gd name="T76" fmla="*/ 0 w 172"/>
                      <a:gd name="T77" fmla="*/ 80 h 148"/>
                      <a:gd name="T78" fmla="*/ 6 w 172"/>
                      <a:gd name="T79" fmla="*/ 96 h 148"/>
                      <a:gd name="T80" fmla="*/ 12 w 172"/>
                      <a:gd name="T81" fmla="*/ 104 h 148"/>
                      <a:gd name="T82" fmla="*/ 30 w 172"/>
                      <a:gd name="T83" fmla="*/ 108 h 148"/>
                      <a:gd name="T84" fmla="*/ 38 w 172"/>
                      <a:gd name="T85" fmla="*/ 108 h 148"/>
                      <a:gd name="T86" fmla="*/ 62 w 172"/>
                      <a:gd name="T87" fmla="*/ 102 h 148"/>
                      <a:gd name="T88" fmla="*/ 68 w 172"/>
                      <a:gd name="T89" fmla="*/ 104 h 148"/>
                      <a:gd name="T90" fmla="*/ 72 w 172"/>
                      <a:gd name="T91" fmla="*/ 108 h 148"/>
                      <a:gd name="T92" fmla="*/ 82 w 172"/>
                      <a:gd name="T93" fmla="*/ 126 h 148"/>
                      <a:gd name="T94" fmla="*/ 94 w 172"/>
                      <a:gd name="T95" fmla="*/ 136 h 148"/>
                      <a:gd name="T96" fmla="*/ 122 w 172"/>
                      <a:gd name="T97" fmla="*/ 148 h 148"/>
                      <a:gd name="T98" fmla="*/ 138 w 172"/>
                      <a:gd name="T99" fmla="*/ 148 h 148"/>
                      <a:gd name="T100" fmla="*/ 156 w 172"/>
                      <a:gd name="T101" fmla="*/ 138 h 148"/>
                      <a:gd name="T102" fmla="*/ 172 w 172"/>
                      <a:gd name="T103" fmla="*/ 120 h 148"/>
                      <a:gd name="T104" fmla="*/ 166 w 172"/>
                      <a:gd name="T105" fmla="*/ 116 h 148"/>
                      <a:gd name="T106" fmla="*/ 160 w 172"/>
                      <a:gd name="T107" fmla="*/ 112 h 148"/>
                      <a:gd name="T108" fmla="*/ 150 w 172"/>
                      <a:gd name="T109" fmla="*/ 128 h 148"/>
                      <a:gd name="T110" fmla="*/ 144 w 172"/>
                      <a:gd name="T111" fmla="*/ 132 h 1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2" h="148">
                        <a:moveTo>
                          <a:pt x="144" y="132"/>
                        </a:moveTo>
                        <a:lnTo>
                          <a:pt x="144" y="132"/>
                        </a:lnTo>
                        <a:lnTo>
                          <a:pt x="138" y="132"/>
                        </a:lnTo>
                        <a:lnTo>
                          <a:pt x="132" y="134"/>
                        </a:lnTo>
                        <a:lnTo>
                          <a:pt x="122" y="130"/>
                        </a:lnTo>
                        <a:lnTo>
                          <a:pt x="112" y="126"/>
                        </a:lnTo>
                        <a:lnTo>
                          <a:pt x="102" y="118"/>
                        </a:lnTo>
                        <a:lnTo>
                          <a:pt x="92" y="102"/>
                        </a:lnTo>
                        <a:lnTo>
                          <a:pt x="88" y="92"/>
                        </a:lnTo>
                        <a:lnTo>
                          <a:pt x="88" y="88"/>
                        </a:lnTo>
                        <a:lnTo>
                          <a:pt x="90" y="84"/>
                        </a:lnTo>
                        <a:lnTo>
                          <a:pt x="92" y="80"/>
                        </a:lnTo>
                        <a:lnTo>
                          <a:pt x="94" y="80"/>
                        </a:lnTo>
                        <a:lnTo>
                          <a:pt x="100" y="78"/>
                        </a:lnTo>
                        <a:lnTo>
                          <a:pt x="110" y="70"/>
                        </a:lnTo>
                        <a:lnTo>
                          <a:pt x="116" y="62"/>
                        </a:lnTo>
                        <a:lnTo>
                          <a:pt x="120" y="50"/>
                        </a:lnTo>
                        <a:lnTo>
                          <a:pt x="120" y="38"/>
                        </a:lnTo>
                        <a:lnTo>
                          <a:pt x="118" y="34"/>
                        </a:lnTo>
                        <a:lnTo>
                          <a:pt x="114" y="30"/>
                        </a:lnTo>
                        <a:lnTo>
                          <a:pt x="104" y="24"/>
                        </a:lnTo>
                        <a:lnTo>
                          <a:pt x="98" y="22"/>
                        </a:lnTo>
                        <a:lnTo>
                          <a:pt x="94" y="22"/>
                        </a:lnTo>
                        <a:lnTo>
                          <a:pt x="84" y="28"/>
                        </a:lnTo>
                        <a:lnTo>
                          <a:pt x="78" y="32"/>
                        </a:lnTo>
                        <a:lnTo>
                          <a:pt x="74" y="36"/>
                        </a:lnTo>
                        <a:lnTo>
                          <a:pt x="72" y="42"/>
                        </a:lnTo>
                        <a:lnTo>
                          <a:pt x="70" y="50"/>
                        </a:lnTo>
                        <a:lnTo>
                          <a:pt x="74" y="50"/>
                        </a:lnTo>
                        <a:lnTo>
                          <a:pt x="78" y="50"/>
                        </a:lnTo>
                        <a:lnTo>
                          <a:pt x="86" y="44"/>
                        </a:lnTo>
                        <a:lnTo>
                          <a:pt x="90" y="42"/>
                        </a:lnTo>
                        <a:lnTo>
                          <a:pt x="92" y="44"/>
                        </a:lnTo>
                        <a:lnTo>
                          <a:pt x="98" y="48"/>
                        </a:lnTo>
                        <a:lnTo>
                          <a:pt x="98" y="52"/>
                        </a:lnTo>
                        <a:lnTo>
                          <a:pt x="96" y="54"/>
                        </a:lnTo>
                        <a:lnTo>
                          <a:pt x="92" y="60"/>
                        </a:lnTo>
                        <a:lnTo>
                          <a:pt x="78" y="66"/>
                        </a:lnTo>
                        <a:lnTo>
                          <a:pt x="72" y="64"/>
                        </a:lnTo>
                        <a:lnTo>
                          <a:pt x="66" y="62"/>
                        </a:lnTo>
                        <a:lnTo>
                          <a:pt x="60" y="58"/>
                        </a:lnTo>
                        <a:lnTo>
                          <a:pt x="56" y="54"/>
                        </a:lnTo>
                        <a:lnTo>
                          <a:pt x="56" y="46"/>
                        </a:lnTo>
                        <a:lnTo>
                          <a:pt x="56" y="36"/>
                        </a:lnTo>
                        <a:lnTo>
                          <a:pt x="60" y="28"/>
                        </a:lnTo>
                        <a:lnTo>
                          <a:pt x="66" y="20"/>
                        </a:lnTo>
                        <a:lnTo>
                          <a:pt x="64" y="0"/>
                        </a:lnTo>
                        <a:lnTo>
                          <a:pt x="48" y="6"/>
                        </a:lnTo>
                        <a:lnTo>
                          <a:pt x="32" y="8"/>
                        </a:lnTo>
                        <a:lnTo>
                          <a:pt x="42" y="30"/>
                        </a:lnTo>
                        <a:lnTo>
                          <a:pt x="42" y="34"/>
                        </a:lnTo>
                        <a:lnTo>
                          <a:pt x="42" y="38"/>
                        </a:lnTo>
                        <a:lnTo>
                          <a:pt x="40" y="38"/>
                        </a:lnTo>
                        <a:lnTo>
                          <a:pt x="36" y="40"/>
                        </a:lnTo>
                        <a:lnTo>
                          <a:pt x="28" y="40"/>
                        </a:lnTo>
                        <a:lnTo>
                          <a:pt x="22" y="42"/>
                        </a:lnTo>
                        <a:lnTo>
                          <a:pt x="14" y="46"/>
                        </a:lnTo>
                        <a:lnTo>
                          <a:pt x="8" y="54"/>
                        </a:lnTo>
                        <a:lnTo>
                          <a:pt x="4" y="62"/>
                        </a:lnTo>
                        <a:lnTo>
                          <a:pt x="0" y="70"/>
                        </a:lnTo>
                        <a:lnTo>
                          <a:pt x="0" y="80"/>
                        </a:lnTo>
                        <a:lnTo>
                          <a:pt x="2" y="88"/>
                        </a:lnTo>
                        <a:lnTo>
                          <a:pt x="6" y="96"/>
                        </a:lnTo>
                        <a:lnTo>
                          <a:pt x="12" y="104"/>
                        </a:lnTo>
                        <a:lnTo>
                          <a:pt x="20" y="108"/>
                        </a:lnTo>
                        <a:lnTo>
                          <a:pt x="30" y="108"/>
                        </a:lnTo>
                        <a:lnTo>
                          <a:pt x="38" y="108"/>
                        </a:lnTo>
                        <a:lnTo>
                          <a:pt x="46" y="106"/>
                        </a:lnTo>
                        <a:lnTo>
                          <a:pt x="62" y="102"/>
                        </a:lnTo>
                        <a:lnTo>
                          <a:pt x="68" y="104"/>
                        </a:lnTo>
                        <a:lnTo>
                          <a:pt x="72" y="108"/>
                        </a:lnTo>
                        <a:lnTo>
                          <a:pt x="76" y="116"/>
                        </a:lnTo>
                        <a:lnTo>
                          <a:pt x="82" y="126"/>
                        </a:lnTo>
                        <a:lnTo>
                          <a:pt x="94" y="136"/>
                        </a:lnTo>
                        <a:lnTo>
                          <a:pt x="108" y="144"/>
                        </a:lnTo>
                        <a:lnTo>
                          <a:pt x="122" y="148"/>
                        </a:lnTo>
                        <a:lnTo>
                          <a:pt x="138" y="148"/>
                        </a:lnTo>
                        <a:lnTo>
                          <a:pt x="148" y="144"/>
                        </a:lnTo>
                        <a:lnTo>
                          <a:pt x="156" y="138"/>
                        </a:lnTo>
                        <a:lnTo>
                          <a:pt x="170" y="126"/>
                        </a:lnTo>
                        <a:lnTo>
                          <a:pt x="172" y="120"/>
                        </a:lnTo>
                        <a:lnTo>
                          <a:pt x="166" y="116"/>
                        </a:lnTo>
                        <a:lnTo>
                          <a:pt x="160" y="112"/>
                        </a:lnTo>
                        <a:lnTo>
                          <a:pt x="154" y="122"/>
                        </a:lnTo>
                        <a:lnTo>
                          <a:pt x="150" y="128"/>
                        </a:lnTo>
                        <a:lnTo>
                          <a:pt x="144" y="13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9489" name="Picture 2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21" y="247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0" name="Picture 24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 y="2481"/>
                    <a:ext cx="1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1" name="Freeform 248"/>
                  <p:cNvSpPr>
                    <a:spLocks/>
                  </p:cNvSpPr>
                  <p:nvPr/>
                </p:nvSpPr>
                <p:spPr bwMode="auto">
                  <a:xfrm>
                    <a:off x="3569" y="2527"/>
                    <a:ext cx="78" cy="30"/>
                  </a:xfrm>
                  <a:custGeom>
                    <a:avLst/>
                    <a:gdLst>
                      <a:gd name="T0" fmla="*/ 74 w 78"/>
                      <a:gd name="T1" fmla="*/ 6 h 30"/>
                      <a:gd name="T2" fmla="*/ 74 w 78"/>
                      <a:gd name="T3" fmla="*/ 6 h 30"/>
                      <a:gd name="T4" fmla="*/ 78 w 78"/>
                      <a:gd name="T5" fmla="*/ 10 h 30"/>
                      <a:gd name="T6" fmla="*/ 78 w 78"/>
                      <a:gd name="T7" fmla="*/ 16 h 30"/>
                      <a:gd name="T8" fmla="*/ 78 w 78"/>
                      <a:gd name="T9" fmla="*/ 28 h 30"/>
                      <a:gd name="T10" fmla="*/ 78 w 78"/>
                      <a:gd name="T11" fmla="*/ 28 h 30"/>
                      <a:gd name="T12" fmla="*/ 74 w 78"/>
                      <a:gd name="T13" fmla="*/ 30 h 30"/>
                      <a:gd name="T14" fmla="*/ 72 w 78"/>
                      <a:gd name="T15" fmla="*/ 30 h 30"/>
                      <a:gd name="T16" fmla="*/ 64 w 78"/>
                      <a:gd name="T17" fmla="*/ 30 h 30"/>
                      <a:gd name="T18" fmla="*/ 64 w 78"/>
                      <a:gd name="T19" fmla="*/ 30 h 30"/>
                      <a:gd name="T20" fmla="*/ 32 w 78"/>
                      <a:gd name="T21" fmla="*/ 28 h 30"/>
                      <a:gd name="T22" fmla="*/ 18 w 78"/>
                      <a:gd name="T23" fmla="*/ 28 h 30"/>
                      <a:gd name="T24" fmla="*/ 2 w 78"/>
                      <a:gd name="T25" fmla="*/ 24 h 30"/>
                      <a:gd name="T26" fmla="*/ 2 w 78"/>
                      <a:gd name="T27" fmla="*/ 24 h 30"/>
                      <a:gd name="T28" fmla="*/ 0 w 78"/>
                      <a:gd name="T29" fmla="*/ 14 h 30"/>
                      <a:gd name="T30" fmla="*/ 0 w 78"/>
                      <a:gd name="T31" fmla="*/ 10 h 30"/>
                      <a:gd name="T32" fmla="*/ 2 w 78"/>
                      <a:gd name="T33" fmla="*/ 6 h 30"/>
                      <a:gd name="T34" fmla="*/ 2 w 78"/>
                      <a:gd name="T35" fmla="*/ 6 h 30"/>
                      <a:gd name="T36" fmla="*/ 6 w 78"/>
                      <a:gd name="T37" fmla="*/ 2 h 30"/>
                      <a:gd name="T38" fmla="*/ 8 w 78"/>
                      <a:gd name="T39" fmla="*/ 0 h 30"/>
                      <a:gd name="T40" fmla="*/ 16 w 78"/>
                      <a:gd name="T41" fmla="*/ 0 h 30"/>
                      <a:gd name="T42" fmla="*/ 22 w 78"/>
                      <a:gd name="T43" fmla="*/ 0 h 30"/>
                      <a:gd name="T44" fmla="*/ 30 w 78"/>
                      <a:gd name="T45" fmla="*/ 0 h 30"/>
                      <a:gd name="T46" fmla="*/ 30 w 78"/>
                      <a:gd name="T47" fmla="*/ 0 h 30"/>
                      <a:gd name="T48" fmla="*/ 52 w 78"/>
                      <a:gd name="T49" fmla="*/ 2 h 30"/>
                      <a:gd name="T50" fmla="*/ 64 w 78"/>
                      <a:gd name="T51" fmla="*/ 2 h 30"/>
                      <a:gd name="T52" fmla="*/ 74 w 78"/>
                      <a:gd name="T53" fmla="*/ 6 h 30"/>
                      <a:gd name="T54" fmla="*/ 74 w 78"/>
                      <a:gd name="T55" fmla="*/ 6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30">
                        <a:moveTo>
                          <a:pt x="74" y="6"/>
                        </a:moveTo>
                        <a:lnTo>
                          <a:pt x="74" y="6"/>
                        </a:lnTo>
                        <a:lnTo>
                          <a:pt x="78" y="10"/>
                        </a:lnTo>
                        <a:lnTo>
                          <a:pt x="78" y="16"/>
                        </a:lnTo>
                        <a:lnTo>
                          <a:pt x="78" y="28"/>
                        </a:lnTo>
                        <a:lnTo>
                          <a:pt x="74" y="30"/>
                        </a:lnTo>
                        <a:lnTo>
                          <a:pt x="72" y="30"/>
                        </a:lnTo>
                        <a:lnTo>
                          <a:pt x="64" y="30"/>
                        </a:lnTo>
                        <a:lnTo>
                          <a:pt x="32" y="28"/>
                        </a:lnTo>
                        <a:lnTo>
                          <a:pt x="18" y="28"/>
                        </a:lnTo>
                        <a:lnTo>
                          <a:pt x="2" y="24"/>
                        </a:lnTo>
                        <a:lnTo>
                          <a:pt x="0" y="14"/>
                        </a:lnTo>
                        <a:lnTo>
                          <a:pt x="0" y="10"/>
                        </a:lnTo>
                        <a:lnTo>
                          <a:pt x="2" y="6"/>
                        </a:lnTo>
                        <a:lnTo>
                          <a:pt x="6" y="2"/>
                        </a:lnTo>
                        <a:lnTo>
                          <a:pt x="8" y="0"/>
                        </a:lnTo>
                        <a:lnTo>
                          <a:pt x="16" y="0"/>
                        </a:lnTo>
                        <a:lnTo>
                          <a:pt x="22" y="0"/>
                        </a:lnTo>
                        <a:lnTo>
                          <a:pt x="30" y="0"/>
                        </a:lnTo>
                        <a:lnTo>
                          <a:pt x="52" y="2"/>
                        </a:lnTo>
                        <a:lnTo>
                          <a:pt x="64" y="2"/>
                        </a:lnTo>
                        <a:lnTo>
                          <a:pt x="74"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2" name="Freeform 249"/>
                  <p:cNvSpPr>
                    <a:spLocks/>
                  </p:cNvSpPr>
                  <p:nvPr/>
                </p:nvSpPr>
                <p:spPr bwMode="auto">
                  <a:xfrm>
                    <a:off x="3573" y="2531"/>
                    <a:ext cx="14" cy="14"/>
                  </a:xfrm>
                  <a:custGeom>
                    <a:avLst/>
                    <a:gdLst>
                      <a:gd name="T0" fmla="*/ 14 w 14"/>
                      <a:gd name="T1" fmla="*/ 8 h 14"/>
                      <a:gd name="T2" fmla="*/ 14 w 14"/>
                      <a:gd name="T3" fmla="*/ 8 h 14"/>
                      <a:gd name="T4" fmla="*/ 14 w 14"/>
                      <a:gd name="T5" fmla="*/ 10 h 14"/>
                      <a:gd name="T6" fmla="*/ 14 w 14"/>
                      <a:gd name="T7" fmla="*/ 12 h 14"/>
                      <a:gd name="T8" fmla="*/ 14 w 14"/>
                      <a:gd name="T9" fmla="*/ 12 h 14"/>
                      <a:gd name="T10" fmla="*/ 12 w 14"/>
                      <a:gd name="T11" fmla="*/ 14 h 14"/>
                      <a:gd name="T12" fmla="*/ 8 w 14"/>
                      <a:gd name="T13" fmla="*/ 14 h 14"/>
                      <a:gd name="T14" fmla="*/ 4 w 14"/>
                      <a:gd name="T15" fmla="*/ 14 h 14"/>
                      <a:gd name="T16" fmla="*/ 4 w 14"/>
                      <a:gd name="T17" fmla="*/ 14 h 14"/>
                      <a:gd name="T18" fmla="*/ 0 w 14"/>
                      <a:gd name="T19" fmla="*/ 8 h 14"/>
                      <a:gd name="T20" fmla="*/ 0 w 14"/>
                      <a:gd name="T21" fmla="*/ 6 h 14"/>
                      <a:gd name="T22" fmla="*/ 2 w 14"/>
                      <a:gd name="T23" fmla="*/ 4 h 14"/>
                      <a:gd name="T24" fmla="*/ 2 w 14"/>
                      <a:gd name="T25" fmla="*/ 4 h 14"/>
                      <a:gd name="T26" fmla="*/ 4 w 14"/>
                      <a:gd name="T27" fmla="*/ 2 h 14"/>
                      <a:gd name="T28" fmla="*/ 8 w 14"/>
                      <a:gd name="T29" fmla="*/ 0 h 14"/>
                      <a:gd name="T30" fmla="*/ 10 w 14"/>
                      <a:gd name="T31" fmla="*/ 2 h 14"/>
                      <a:gd name="T32" fmla="*/ 10 w 14"/>
                      <a:gd name="T33" fmla="*/ 2 h 14"/>
                      <a:gd name="T34" fmla="*/ 14 w 14"/>
                      <a:gd name="T35" fmla="*/ 8 h 14"/>
                      <a:gd name="T36" fmla="*/ 14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4" y="8"/>
                        </a:moveTo>
                        <a:lnTo>
                          <a:pt x="14" y="8"/>
                        </a:lnTo>
                        <a:lnTo>
                          <a:pt x="14" y="10"/>
                        </a:lnTo>
                        <a:lnTo>
                          <a:pt x="14" y="12"/>
                        </a:lnTo>
                        <a:lnTo>
                          <a:pt x="12" y="14"/>
                        </a:lnTo>
                        <a:lnTo>
                          <a:pt x="8" y="14"/>
                        </a:lnTo>
                        <a:lnTo>
                          <a:pt x="4" y="14"/>
                        </a:lnTo>
                        <a:lnTo>
                          <a:pt x="0" y="8"/>
                        </a:lnTo>
                        <a:lnTo>
                          <a:pt x="0" y="6"/>
                        </a:lnTo>
                        <a:lnTo>
                          <a:pt x="2" y="4"/>
                        </a:lnTo>
                        <a:lnTo>
                          <a:pt x="4" y="2"/>
                        </a:lnTo>
                        <a:lnTo>
                          <a:pt x="8" y="0"/>
                        </a:lnTo>
                        <a:lnTo>
                          <a:pt x="10" y="2"/>
                        </a:lnTo>
                        <a:lnTo>
                          <a:pt x="1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3" name="Freeform 250"/>
                  <p:cNvSpPr>
                    <a:spLocks/>
                  </p:cNvSpPr>
                  <p:nvPr/>
                </p:nvSpPr>
                <p:spPr bwMode="auto">
                  <a:xfrm>
                    <a:off x="3621" y="2537"/>
                    <a:ext cx="14" cy="14"/>
                  </a:xfrm>
                  <a:custGeom>
                    <a:avLst/>
                    <a:gdLst>
                      <a:gd name="T0" fmla="*/ 14 w 14"/>
                      <a:gd name="T1" fmla="*/ 6 h 14"/>
                      <a:gd name="T2" fmla="*/ 14 w 14"/>
                      <a:gd name="T3" fmla="*/ 6 h 14"/>
                      <a:gd name="T4" fmla="*/ 12 w 14"/>
                      <a:gd name="T5" fmla="*/ 10 h 14"/>
                      <a:gd name="T6" fmla="*/ 10 w 14"/>
                      <a:gd name="T7" fmla="*/ 14 h 14"/>
                      <a:gd name="T8" fmla="*/ 10 w 14"/>
                      <a:gd name="T9" fmla="*/ 14 h 14"/>
                      <a:gd name="T10" fmla="*/ 6 w 14"/>
                      <a:gd name="T11" fmla="*/ 14 h 14"/>
                      <a:gd name="T12" fmla="*/ 4 w 14"/>
                      <a:gd name="T13" fmla="*/ 12 h 14"/>
                      <a:gd name="T14" fmla="*/ 4 w 14"/>
                      <a:gd name="T15" fmla="*/ 12 h 14"/>
                      <a:gd name="T16" fmla="*/ 0 w 14"/>
                      <a:gd name="T17" fmla="*/ 8 h 14"/>
                      <a:gd name="T18" fmla="*/ 0 w 14"/>
                      <a:gd name="T19" fmla="*/ 4 h 14"/>
                      <a:gd name="T20" fmla="*/ 0 w 14"/>
                      <a:gd name="T21" fmla="*/ 4 h 14"/>
                      <a:gd name="T22" fmla="*/ 2 w 14"/>
                      <a:gd name="T23" fmla="*/ 2 h 14"/>
                      <a:gd name="T24" fmla="*/ 4 w 14"/>
                      <a:gd name="T25" fmla="*/ 0 h 14"/>
                      <a:gd name="T26" fmla="*/ 4 w 14"/>
                      <a:gd name="T27" fmla="*/ 0 h 14"/>
                      <a:gd name="T28" fmla="*/ 10 w 14"/>
                      <a:gd name="T29" fmla="*/ 2 h 14"/>
                      <a:gd name="T30" fmla="*/ 14 w 14"/>
                      <a:gd name="T31" fmla="*/ 6 h 14"/>
                      <a:gd name="T32" fmla="*/ 14 w 14"/>
                      <a:gd name="T33" fmla="*/ 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4">
                        <a:moveTo>
                          <a:pt x="14" y="6"/>
                        </a:moveTo>
                        <a:lnTo>
                          <a:pt x="14" y="6"/>
                        </a:lnTo>
                        <a:lnTo>
                          <a:pt x="12" y="10"/>
                        </a:lnTo>
                        <a:lnTo>
                          <a:pt x="10" y="14"/>
                        </a:lnTo>
                        <a:lnTo>
                          <a:pt x="6" y="14"/>
                        </a:lnTo>
                        <a:lnTo>
                          <a:pt x="4" y="12"/>
                        </a:lnTo>
                        <a:lnTo>
                          <a:pt x="0" y="8"/>
                        </a:lnTo>
                        <a:lnTo>
                          <a:pt x="0" y="4"/>
                        </a:lnTo>
                        <a:lnTo>
                          <a:pt x="2" y="2"/>
                        </a:lnTo>
                        <a:lnTo>
                          <a:pt x="4"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4" name="Freeform 251"/>
                  <p:cNvSpPr>
                    <a:spLocks/>
                  </p:cNvSpPr>
                  <p:nvPr/>
                </p:nvSpPr>
                <p:spPr bwMode="auto">
                  <a:xfrm>
                    <a:off x="3535" y="2569"/>
                    <a:ext cx="174" cy="78"/>
                  </a:xfrm>
                  <a:custGeom>
                    <a:avLst/>
                    <a:gdLst>
                      <a:gd name="T0" fmla="*/ 100 w 174"/>
                      <a:gd name="T1" fmla="*/ 2 h 78"/>
                      <a:gd name="T2" fmla="*/ 100 w 174"/>
                      <a:gd name="T3" fmla="*/ 2 h 78"/>
                      <a:gd name="T4" fmla="*/ 102 w 174"/>
                      <a:gd name="T5" fmla="*/ 8 h 78"/>
                      <a:gd name="T6" fmla="*/ 102 w 174"/>
                      <a:gd name="T7" fmla="*/ 12 h 78"/>
                      <a:gd name="T8" fmla="*/ 102 w 174"/>
                      <a:gd name="T9" fmla="*/ 12 h 78"/>
                      <a:gd name="T10" fmla="*/ 104 w 174"/>
                      <a:gd name="T11" fmla="*/ 28 h 78"/>
                      <a:gd name="T12" fmla="*/ 110 w 174"/>
                      <a:gd name="T13" fmla="*/ 42 h 78"/>
                      <a:gd name="T14" fmla="*/ 110 w 174"/>
                      <a:gd name="T15" fmla="*/ 42 h 78"/>
                      <a:gd name="T16" fmla="*/ 112 w 174"/>
                      <a:gd name="T17" fmla="*/ 44 h 78"/>
                      <a:gd name="T18" fmla="*/ 116 w 174"/>
                      <a:gd name="T19" fmla="*/ 46 h 78"/>
                      <a:gd name="T20" fmla="*/ 116 w 174"/>
                      <a:gd name="T21" fmla="*/ 46 h 78"/>
                      <a:gd name="T22" fmla="*/ 140 w 174"/>
                      <a:gd name="T23" fmla="*/ 40 h 78"/>
                      <a:gd name="T24" fmla="*/ 160 w 174"/>
                      <a:gd name="T25" fmla="*/ 32 h 78"/>
                      <a:gd name="T26" fmla="*/ 160 w 174"/>
                      <a:gd name="T27" fmla="*/ 32 h 78"/>
                      <a:gd name="T28" fmla="*/ 168 w 174"/>
                      <a:gd name="T29" fmla="*/ 52 h 78"/>
                      <a:gd name="T30" fmla="*/ 174 w 174"/>
                      <a:gd name="T31" fmla="*/ 72 h 78"/>
                      <a:gd name="T32" fmla="*/ 174 w 174"/>
                      <a:gd name="T33" fmla="*/ 72 h 78"/>
                      <a:gd name="T34" fmla="*/ 138 w 174"/>
                      <a:gd name="T35" fmla="*/ 76 h 78"/>
                      <a:gd name="T36" fmla="*/ 120 w 174"/>
                      <a:gd name="T37" fmla="*/ 76 h 78"/>
                      <a:gd name="T38" fmla="*/ 102 w 174"/>
                      <a:gd name="T39" fmla="*/ 76 h 78"/>
                      <a:gd name="T40" fmla="*/ 102 w 174"/>
                      <a:gd name="T41" fmla="*/ 76 h 78"/>
                      <a:gd name="T42" fmla="*/ 90 w 174"/>
                      <a:gd name="T43" fmla="*/ 78 h 78"/>
                      <a:gd name="T44" fmla="*/ 80 w 174"/>
                      <a:gd name="T45" fmla="*/ 76 h 78"/>
                      <a:gd name="T46" fmla="*/ 68 w 174"/>
                      <a:gd name="T47" fmla="*/ 76 h 78"/>
                      <a:gd name="T48" fmla="*/ 56 w 174"/>
                      <a:gd name="T49" fmla="*/ 74 h 78"/>
                      <a:gd name="T50" fmla="*/ 56 w 174"/>
                      <a:gd name="T51" fmla="*/ 74 h 78"/>
                      <a:gd name="T52" fmla="*/ 0 w 174"/>
                      <a:gd name="T53" fmla="*/ 72 h 78"/>
                      <a:gd name="T54" fmla="*/ 0 w 174"/>
                      <a:gd name="T55" fmla="*/ 72 h 78"/>
                      <a:gd name="T56" fmla="*/ 4 w 174"/>
                      <a:gd name="T57" fmla="*/ 44 h 78"/>
                      <a:gd name="T58" fmla="*/ 4 w 174"/>
                      <a:gd name="T59" fmla="*/ 44 h 78"/>
                      <a:gd name="T60" fmla="*/ 20 w 174"/>
                      <a:gd name="T61" fmla="*/ 48 h 78"/>
                      <a:gd name="T62" fmla="*/ 20 w 174"/>
                      <a:gd name="T63" fmla="*/ 48 h 78"/>
                      <a:gd name="T64" fmla="*/ 28 w 174"/>
                      <a:gd name="T65" fmla="*/ 50 h 78"/>
                      <a:gd name="T66" fmla="*/ 32 w 174"/>
                      <a:gd name="T67" fmla="*/ 48 h 78"/>
                      <a:gd name="T68" fmla="*/ 36 w 174"/>
                      <a:gd name="T69" fmla="*/ 46 h 78"/>
                      <a:gd name="T70" fmla="*/ 36 w 174"/>
                      <a:gd name="T71" fmla="*/ 46 h 78"/>
                      <a:gd name="T72" fmla="*/ 40 w 174"/>
                      <a:gd name="T73" fmla="*/ 34 h 78"/>
                      <a:gd name="T74" fmla="*/ 44 w 174"/>
                      <a:gd name="T75" fmla="*/ 24 h 78"/>
                      <a:gd name="T76" fmla="*/ 48 w 174"/>
                      <a:gd name="T77" fmla="*/ 12 h 78"/>
                      <a:gd name="T78" fmla="*/ 52 w 174"/>
                      <a:gd name="T79" fmla="*/ 0 h 78"/>
                      <a:gd name="T80" fmla="*/ 52 w 174"/>
                      <a:gd name="T81" fmla="*/ 0 h 78"/>
                      <a:gd name="T82" fmla="*/ 76 w 174"/>
                      <a:gd name="T83" fmla="*/ 2 h 78"/>
                      <a:gd name="T84" fmla="*/ 100 w 174"/>
                      <a:gd name="T85" fmla="*/ 2 h 78"/>
                      <a:gd name="T86" fmla="*/ 100 w 174"/>
                      <a:gd name="T87" fmla="*/ 2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4" h="78">
                        <a:moveTo>
                          <a:pt x="100" y="2"/>
                        </a:moveTo>
                        <a:lnTo>
                          <a:pt x="100" y="2"/>
                        </a:lnTo>
                        <a:lnTo>
                          <a:pt x="102" y="8"/>
                        </a:lnTo>
                        <a:lnTo>
                          <a:pt x="102" y="12"/>
                        </a:lnTo>
                        <a:lnTo>
                          <a:pt x="104" y="28"/>
                        </a:lnTo>
                        <a:lnTo>
                          <a:pt x="110" y="42"/>
                        </a:lnTo>
                        <a:lnTo>
                          <a:pt x="112" y="44"/>
                        </a:lnTo>
                        <a:lnTo>
                          <a:pt x="116" y="46"/>
                        </a:lnTo>
                        <a:lnTo>
                          <a:pt x="140" y="40"/>
                        </a:lnTo>
                        <a:lnTo>
                          <a:pt x="160" y="32"/>
                        </a:lnTo>
                        <a:lnTo>
                          <a:pt x="168" y="52"/>
                        </a:lnTo>
                        <a:lnTo>
                          <a:pt x="174" y="72"/>
                        </a:lnTo>
                        <a:lnTo>
                          <a:pt x="138" y="76"/>
                        </a:lnTo>
                        <a:lnTo>
                          <a:pt x="120" y="76"/>
                        </a:lnTo>
                        <a:lnTo>
                          <a:pt x="102" y="76"/>
                        </a:lnTo>
                        <a:lnTo>
                          <a:pt x="90" y="78"/>
                        </a:lnTo>
                        <a:lnTo>
                          <a:pt x="80" y="76"/>
                        </a:lnTo>
                        <a:lnTo>
                          <a:pt x="68" y="76"/>
                        </a:lnTo>
                        <a:lnTo>
                          <a:pt x="56" y="74"/>
                        </a:lnTo>
                        <a:lnTo>
                          <a:pt x="0" y="72"/>
                        </a:lnTo>
                        <a:lnTo>
                          <a:pt x="4" y="44"/>
                        </a:lnTo>
                        <a:lnTo>
                          <a:pt x="20" y="48"/>
                        </a:lnTo>
                        <a:lnTo>
                          <a:pt x="28" y="50"/>
                        </a:lnTo>
                        <a:lnTo>
                          <a:pt x="32" y="48"/>
                        </a:lnTo>
                        <a:lnTo>
                          <a:pt x="36" y="46"/>
                        </a:lnTo>
                        <a:lnTo>
                          <a:pt x="40" y="34"/>
                        </a:lnTo>
                        <a:lnTo>
                          <a:pt x="44" y="24"/>
                        </a:lnTo>
                        <a:lnTo>
                          <a:pt x="48" y="12"/>
                        </a:lnTo>
                        <a:lnTo>
                          <a:pt x="52" y="0"/>
                        </a:lnTo>
                        <a:lnTo>
                          <a:pt x="76" y="2"/>
                        </a:lnTo>
                        <a:lnTo>
                          <a:pt x="100" y="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5" name="Freeform 252"/>
                  <p:cNvSpPr>
                    <a:spLocks/>
                  </p:cNvSpPr>
                  <p:nvPr/>
                </p:nvSpPr>
                <p:spPr bwMode="auto">
                  <a:xfrm>
                    <a:off x="3697" y="2645"/>
                    <a:ext cx="156" cy="96"/>
                  </a:xfrm>
                  <a:custGeom>
                    <a:avLst/>
                    <a:gdLst>
                      <a:gd name="T0" fmla="*/ 152 w 156"/>
                      <a:gd name="T1" fmla="*/ 12 h 96"/>
                      <a:gd name="T2" fmla="*/ 156 w 156"/>
                      <a:gd name="T3" fmla="*/ 24 h 96"/>
                      <a:gd name="T4" fmla="*/ 152 w 156"/>
                      <a:gd name="T5" fmla="*/ 36 h 96"/>
                      <a:gd name="T6" fmla="*/ 148 w 156"/>
                      <a:gd name="T7" fmla="*/ 38 h 96"/>
                      <a:gd name="T8" fmla="*/ 142 w 156"/>
                      <a:gd name="T9" fmla="*/ 38 h 96"/>
                      <a:gd name="T10" fmla="*/ 132 w 156"/>
                      <a:gd name="T11" fmla="*/ 30 h 96"/>
                      <a:gd name="T12" fmla="*/ 120 w 156"/>
                      <a:gd name="T13" fmla="*/ 20 h 96"/>
                      <a:gd name="T14" fmla="*/ 116 w 156"/>
                      <a:gd name="T15" fmla="*/ 20 h 96"/>
                      <a:gd name="T16" fmla="*/ 112 w 156"/>
                      <a:gd name="T17" fmla="*/ 24 h 96"/>
                      <a:gd name="T18" fmla="*/ 108 w 156"/>
                      <a:gd name="T19" fmla="*/ 48 h 96"/>
                      <a:gd name="T20" fmla="*/ 102 w 156"/>
                      <a:gd name="T21" fmla="*/ 70 h 96"/>
                      <a:gd name="T22" fmla="*/ 98 w 156"/>
                      <a:gd name="T23" fmla="*/ 78 h 96"/>
                      <a:gd name="T24" fmla="*/ 86 w 156"/>
                      <a:gd name="T25" fmla="*/ 90 h 96"/>
                      <a:gd name="T26" fmla="*/ 78 w 156"/>
                      <a:gd name="T27" fmla="*/ 94 h 96"/>
                      <a:gd name="T28" fmla="*/ 58 w 156"/>
                      <a:gd name="T29" fmla="*/ 96 h 96"/>
                      <a:gd name="T30" fmla="*/ 36 w 156"/>
                      <a:gd name="T31" fmla="*/ 92 h 96"/>
                      <a:gd name="T32" fmla="*/ 0 w 156"/>
                      <a:gd name="T33" fmla="*/ 72 h 96"/>
                      <a:gd name="T34" fmla="*/ 8 w 156"/>
                      <a:gd name="T35" fmla="*/ 66 h 96"/>
                      <a:gd name="T36" fmla="*/ 16 w 156"/>
                      <a:gd name="T37" fmla="*/ 62 h 96"/>
                      <a:gd name="T38" fmla="*/ 22 w 156"/>
                      <a:gd name="T39" fmla="*/ 68 h 96"/>
                      <a:gd name="T40" fmla="*/ 34 w 156"/>
                      <a:gd name="T41" fmla="*/ 78 h 96"/>
                      <a:gd name="T42" fmla="*/ 58 w 156"/>
                      <a:gd name="T43" fmla="*/ 82 h 96"/>
                      <a:gd name="T44" fmla="*/ 74 w 156"/>
                      <a:gd name="T45" fmla="*/ 84 h 96"/>
                      <a:gd name="T46" fmla="*/ 88 w 156"/>
                      <a:gd name="T47" fmla="*/ 74 h 96"/>
                      <a:gd name="T48" fmla="*/ 94 w 156"/>
                      <a:gd name="T49" fmla="*/ 60 h 96"/>
                      <a:gd name="T50" fmla="*/ 94 w 156"/>
                      <a:gd name="T51" fmla="*/ 46 h 96"/>
                      <a:gd name="T52" fmla="*/ 94 w 156"/>
                      <a:gd name="T53" fmla="*/ 32 h 96"/>
                      <a:gd name="T54" fmla="*/ 98 w 156"/>
                      <a:gd name="T55" fmla="*/ 18 h 96"/>
                      <a:gd name="T56" fmla="*/ 110 w 156"/>
                      <a:gd name="T57" fmla="*/ 6 h 96"/>
                      <a:gd name="T58" fmla="*/ 118 w 156"/>
                      <a:gd name="T59" fmla="*/ 2 h 96"/>
                      <a:gd name="T60" fmla="*/ 134 w 156"/>
                      <a:gd name="T61" fmla="*/ 0 h 96"/>
                      <a:gd name="T62" fmla="*/ 142 w 156"/>
                      <a:gd name="T63" fmla="*/ 2 h 96"/>
                      <a:gd name="T64" fmla="*/ 152 w 156"/>
                      <a:gd name="T65" fmla="*/ 12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6" h="96">
                        <a:moveTo>
                          <a:pt x="152" y="12"/>
                        </a:moveTo>
                        <a:lnTo>
                          <a:pt x="152" y="12"/>
                        </a:lnTo>
                        <a:lnTo>
                          <a:pt x="154" y="18"/>
                        </a:lnTo>
                        <a:lnTo>
                          <a:pt x="156" y="24"/>
                        </a:lnTo>
                        <a:lnTo>
                          <a:pt x="152" y="36"/>
                        </a:lnTo>
                        <a:lnTo>
                          <a:pt x="150" y="38"/>
                        </a:lnTo>
                        <a:lnTo>
                          <a:pt x="148" y="38"/>
                        </a:lnTo>
                        <a:lnTo>
                          <a:pt x="142" y="38"/>
                        </a:lnTo>
                        <a:lnTo>
                          <a:pt x="136" y="34"/>
                        </a:lnTo>
                        <a:lnTo>
                          <a:pt x="132" y="30"/>
                        </a:lnTo>
                        <a:lnTo>
                          <a:pt x="126" y="24"/>
                        </a:lnTo>
                        <a:lnTo>
                          <a:pt x="120" y="20"/>
                        </a:lnTo>
                        <a:lnTo>
                          <a:pt x="116" y="20"/>
                        </a:lnTo>
                        <a:lnTo>
                          <a:pt x="112" y="24"/>
                        </a:lnTo>
                        <a:lnTo>
                          <a:pt x="110" y="36"/>
                        </a:lnTo>
                        <a:lnTo>
                          <a:pt x="108" y="48"/>
                        </a:lnTo>
                        <a:lnTo>
                          <a:pt x="106" y="60"/>
                        </a:lnTo>
                        <a:lnTo>
                          <a:pt x="102" y="70"/>
                        </a:lnTo>
                        <a:lnTo>
                          <a:pt x="98" y="78"/>
                        </a:lnTo>
                        <a:lnTo>
                          <a:pt x="94" y="86"/>
                        </a:lnTo>
                        <a:lnTo>
                          <a:pt x="86" y="90"/>
                        </a:lnTo>
                        <a:lnTo>
                          <a:pt x="78" y="94"/>
                        </a:lnTo>
                        <a:lnTo>
                          <a:pt x="68" y="96"/>
                        </a:lnTo>
                        <a:lnTo>
                          <a:pt x="58" y="96"/>
                        </a:lnTo>
                        <a:lnTo>
                          <a:pt x="46" y="94"/>
                        </a:lnTo>
                        <a:lnTo>
                          <a:pt x="36" y="92"/>
                        </a:lnTo>
                        <a:lnTo>
                          <a:pt x="18" y="82"/>
                        </a:lnTo>
                        <a:lnTo>
                          <a:pt x="0" y="72"/>
                        </a:lnTo>
                        <a:lnTo>
                          <a:pt x="8" y="66"/>
                        </a:lnTo>
                        <a:lnTo>
                          <a:pt x="12" y="64"/>
                        </a:lnTo>
                        <a:lnTo>
                          <a:pt x="16" y="62"/>
                        </a:lnTo>
                        <a:lnTo>
                          <a:pt x="22" y="68"/>
                        </a:lnTo>
                        <a:lnTo>
                          <a:pt x="28" y="74"/>
                        </a:lnTo>
                        <a:lnTo>
                          <a:pt x="34" y="78"/>
                        </a:lnTo>
                        <a:lnTo>
                          <a:pt x="42" y="80"/>
                        </a:lnTo>
                        <a:lnTo>
                          <a:pt x="58" y="82"/>
                        </a:lnTo>
                        <a:lnTo>
                          <a:pt x="74" y="84"/>
                        </a:lnTo>
                        <a:lnTo>
                          <a:pt x="82" y="80"/>
                        </a:lnTo>
                        <a:lnTo>
                          <a:pt x="88" y="74"/>
                        </a:lnTo>
                        <a:lnTo>
                          <a:pt x="92" y="68"/>
                        </a:lnTo>
                        <a:lnTo>
                          <a:pt x="94" y="60"/>
                        </a:lnTo>
                        <a:lnTo>
                          <a:pt x="94" y="46"/>
                        </a:lnTo>
                        <a:lnTo>
                          <a:pt x="94" y="32"/>
                        </a:lnTo>
                        <a:lnTo>
                          <a:pt x="94" y="24"/>
                        </a:lnTo>
                        <a:lnTo>
                          <a:pt x="98" y="18"/>
                        </a:lnTo>
                        <a:lnTo>
                          <a:pt x="104" y="10"/>
                        </a:lnTo>
                        <a:lnTo>
                          <a:pt x="110" y="6"/>
                        </a:lnTo>
                        <a:lnTo>
                          <a:pt x="118" y="2"/>
                        </a:lnTo>
                        <a:lnTo>
                          <a:pt x="126" y="0"/>
                        </a:lnTo>
                        <a:lnTo>
                          <a:pt x="134" y="0"/>
                        </a:lnTo>
                        <a:lnTo>
                          <a:pt x="142" y="2"/>
                        </a:lnTo>
                        <a:lnTo>
                          <a:pt x="148" y="6"/>
                        </a:lnTo>
                        <a:lnTo>
                          <a:pt x="152" y="1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6" name="Freeform 253"/>
                  <p:cNvSpPr>
                    <a:spLocks/>
                  </p:cNvSpPr>
                  <p:nvPr/>
                </p:nvSpPr>
                <p:spPr bwMode="auto">
                  <a:xfrm>
                    <a:off x="3489" y="2655"/>
                    <a:ext cx="262" cy="154"/>
                  </a:xfrm>
                  <a:custGeom>
                    <a:avLst/>
                    <a:gdLst>
                      <a:gd name="T0" fmla="*/ 128 w 262"/>
                      <a:gd name="T1" fmla="*/ 6 h 154"/>
                      <a:gd name="T2" fmla="*/ 176 w 262"/>
                      <a:gd name="T3" fmla="*/ 6 h 154"/>
                      <a:gd name="T4" fmla="*/ 188 w 262"/>
                      <a:gd name="T5" fmla="*/ 4 h 154"/>
                      <a:gd name="T6" fmla="*/ 212 w 262"/>
                      <a:gd name="T7" fmla="*/ 2 h 154"/>
                      <a:gd name="T8" fmla="*/ 224 w 262"/>
                      <a:gd name="T9" fmla="*/ 0 h 154"/>
                      <a:gd name="T10" fmla="*/ 224 w 262"/>
                      <a:gd name="T11" fmla="*/ 20 h 154"/>
                      <a:gd name="T12" fmla="*/ 216 w 262"/>
                      <a:gd name="T13" fmla="*/ 38 h 154"/>
                      <a:gd name="T14" fmla="*/ 210 w 262"/>
                      <a:gd name="T15" fmla="*/ 42 h 154"/>
                      <a:gd name="T16" fmla="*/ 188 w 262"/>
                      <a:gd name="T17" fmla="*/ 50 h 154"/>
                      <a:gd name="T18" fmla="*/ 174 w 262"/>
                      <a:gd name="T19" fmla="*/ 58 h 154"/>
                      <a:gd name="T20" fmla="*/ 166 w 262"/>
                      <a:gd name="T21" fmla="*/ 70 h 154"/>
                      <a:gd name="T22" fmla="*/ 168 w 262"/>
                      <a:gd name="T23" fmla="*/ 108 h 154"/>
                      <a:gd name="T24" fmla="*/ 174 w 262"/>
                      <a:gd name="T25" fmla="*/ 112 h 154"/>
                      <a:gd name="T26" fmla="*/ 182 w 262"/>
                      <a:gd name="T27" fmla="*/ 114 h 154"/>
                      <a:gd name="T28" fmla="*/ 202 w 262"/>
                      <a:gd name="T29" fmla="*/ 116 h 154"/>
                      <a:gd name="T30" fmla="*/ 232 w 262"/>
                      <a:gd name="T31" fmla="*/ 118 h 154"/>
                      <a:gd name="T32" fmla="*/ 250 w 262"/>
                      <a:gd name="T33" fmla="*/ 124 h 154"/>
                      <a:gd name="T34" fmla="*/ 258 w 262"/>
                      <a:gd name="T35" fmla="*/ 130 h 154"/>
                      <a:gd name="T36" fmla="*/ 262 w 262"/>
                      <a:gd name="T37" fmla="*/ 144 h 154"/>
                      <a:gd name="T38" fmla="*/ 258 w 262"/>
                      <a:gd name="T39" fmla="*/ 148 h 154"/>
                      <a:gd name="T40" fmla="*/ 244 w 262"/>
                      <a:gd name="T41" fmla="*/ 154 h 154"/>
                      <a:gd name="T42" fmla="*/ 222 w 262"/>
                      <a:gd name="T43" fmla="*/ 152 h 154"/>
                      <a:gd name="T44" fmla="*/ 202 w 262"/>
                      <a:gd name="T45" fmla="*/ 146 h 154"/>
                      <a:gd name="T46" fmla="*/ 182 w 262"/>
                      <a:gd name="T47" fmla="*/ 140 h 154"/>
                      <a:gd name="T48" fmla="*/ 146 w 262"/>
                      <a:gd name="T49" fmla="*/ 122 h 154"/>
                      <a:gd name="T50" fmla="*/ 136 w 262"/>
                      <a:gd name="T51" fmla="*/ 114 h 154"/>
                      <a:gd name="T52" fmla="*/ 136 w 262"/>
                      <a:gd name="T53" fmla="*/ 108 h 154"/>
                      <a:gd name="T54" fmla="*/ 138 w 262"/>
                      <a:gd name="T55" fmla="*/ 106 h 154"/>
                      <a:gd name="T56" fmla="*/ 140 w 262"/>
                      <a:gd name="T57" fmla="*/ 84 h 154"/>
                      <a:gd name="T58" fmla="*/ 138 w 262"/>
                      <a:gd name="T59" fmla="*/ 62 h 154"/>
                      <a:gd name="T60" fmla="*/ 134 w 262"/>
                      <a:gd name="T61" fmla="*/ 58 h 154"/>
                      <a:gd name="T62" fmla="*/ 128 w 262"/>
                      <a:gd name="T63" fmla="*/ 58 h 154"/>
                      <a:gd name="T64" fmla="*/ 124 w 262"/>
                      <a:gd name="T65" fmla="*/ 60 h 154"/>
                      <a:gd name="T66" fmla="*/ 124 w 262"/>
                      <a:gd name="T67" fmla="*/ 72 h 154"/>
                      <a:gd name="T68" fmla="*/ 124 w 262"/>
                      <a:gd name="T69" fmla="*/ 88 h 154"/>
                      <a:gd name="T70" fmla="*/ 120 w 262"/>
                      <a:gd name="T71" fmla="*/ 112 h 154"/>
                      <a:gd name="T72" fmla="*/ 112 w 262"/>
                      <a:gd name="T73" fmla="*/ 126 h 154"/>
                      <a:gd name="T74" fmla="*/ 104 w 262"/>
                      <a:gd name="T75" fmla="*/ 130 h 154"/>
                      <a:gd name="T76" fmla="*/ 70 w 262"/>
                      <a:gd name="T77" fmla="*/ 142 h 154"/>
                      <a:gd name="T78" fmla="*/ 34 w 262"/>
                      <a:gd name="T79" fmla="*/ 152 h 154"/>
                      <a:gd name="T80" fmla="*/ 10 w 262"/>
                      <a:gd name="T81" fmla="*/ 150 h 154"/>
                      <a:gd name="T82" fmla="*/ 4 w 262"/>
                      <a:gd name="T83" fmla="*/ 146 h 154"/>
                      <a:gd name="T84" fmla="*/ 0 w 262"/>
                      <a:gd name="T85" fmla="*/ 140 h 154"/>
                      <a:gd name="T86" fmla="*/ 0 w 262"/>
                      <a:gd name="T87" fmla="*/ 130 h 154"/>
                      <a:gd name="T88" fmla="*/ 10 w 262"/>
                      <a:gd name="T89" fmla="*/ 118 h 154"/>
                      <a:gd name="T90" fmla="*/ 24 w 262"/>
                      <a:gd name="T91" fmla="*/ 110 h 154"/>
                      <a:gd name="T92" fmla="*/ 56 w 262"/>
                      <a:gd name="T93" fmla="*/ 102 h 154"/>
                      <a:gd name="T94" fmla="*/ 68 w 262"/>
                      <a:gd name="T95" fmla="*/ 102 h 154"/>
                      <a:gd name="T96" fmla="*/ 100 w 262"/>
                      <a:gd name="T97" fmla="*/ 108 h 154"/>
                      <a:gd name="T98" fmla="*/ 102 w 262"/>
                      <a:gd name="T99" fmla="*/ 106 h 154"/>
                      <a:gd name="T100" fmla="*/ 104 w 262"/>
                      <a:gd name="T101" fmla="*/ 98 h 154"/>
                      <a:gd name="T102" fmla="*/ 104 w 262"/>
                      <a:gd name="T103" fmla="*/ 84 h 154"/>
                      <a:gd name="T104" fmla="*/ 104 w 262"/>
                      <a:gd name="T105" fmla="*/ 64 h 154"/>
                      <a:gd name="T106" fmla="*/ 98 w 262"/>
                      <a:gd name="T107" fmla="*/ 52 h 154"/>
                      <a:gd name="T108" fmla="*/ 92 w 262"/>
                      <a:gd name="T109" fmla="*/ 48 h 154"/>
                      <a:gd name="T110" fmla="*/ 48 w 262"/>
                      <a:gd name="T111" fmla="*/ 28 h 154"/>
                      <a:gd name="T112" fmla="*/ 44 w 262"/>
                      <a:gd name="T113" fmla="*/ 22 h 154"/>
                      <a:gd name="T114" fmla="*/ 42 w 262"/>
                      <a:gd name="T115" fmla="*/ 8 h 154"/>
                      <a:gd name="T116" fmla="*/ 44 w 262"/>
                      <a:gd name="T117" fmla="*/ 0 h 154"/>
                      <a:gd name="T118" fmla="*/ 86 w 262"/>
                      <a:gd name="T119" fmla="*/ 2 h 154"/>
                      <a:gd name="T120" fmla="*/ 128 w 262"/>
                      <a:gd name="T121" fmla="*/ 6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2" h="154">
                        <a:moveTo>
                          <a:pt x="128" y="6"/>
                        </a:moveTo>
                        <a:lnTo>
                          <a:pt x="128" y="6"/>
                        </a:lnTo>
                        <a:lnTo>
                          <a:pt x="152" y="6"/>
                        </a:lnTo>
                        <a:lnTo>
                          <a:pt x="176" y="6"/>
                        </a:lnTo>
                        <a:lnTo>
                          <a:pt x="188" y="4"/>
                        </a:lnTo>
                        <a:lnTo>
                          <a:pt x="200" y="4"/>
                        </a:lnTo>
                        <a:lnTo>
                          <a:pt x="212" y="2"/>
                        </a:lnTo>
                        <a:lnTo>
                          <a:pt x="224" y="0"/>
                        </a:lnTo>
                        <a:lnTo>
                          <a:pt x="226" y="10"/>
                        </a:lnTo>
                        <a:lnTo>
                          <a:pt x="224" y="20"/>
                        </a:lnTo>
                        <a:lnTo>
                          <a:pt x="222" y="30"/>
                        </a:lnTo>
                        <a:lnTo>
                          <a:pt x="216" y="38"/>
                        </a:lnTo>
                        <a:lnTo>
                          <a:pt x="210" y="42"/>
                        </a:lnTo>
                        <a:lnTo>
                          <a:pt x="202" y="46"/>
                        </a:lnTo>
                        <a:lnTo>
                          <a:pt x="188" y="50"/>
                        </a:lnTo>
                        <a:lnTo>
                          <a:pt x="180" y="54"/>
                        </a:lnTo>
                        <a:lnTo>
                          <a:pt x="174" y="58"/>
                        </a:lnTo>
                        <a:lnTo>
                          <a:pt x="168" y="62"/>
                        </a:lnTo>
                        <a:lnTo>
                          <a:pt x="166" y="70"/>
                        </a:lnTo>
                        <a:lnTo>
                          <a:pt x="168" y="108"/>
                        </a:lnTo>
                        <a:lnTo>
                          <a:pt x="174" y="112"/>
                        </a:lnTo>
                        <a:lnTo>
                          <a:pt x="178" y="114"/>
                        </a:lnTo>
                        <a:lnTo>
                          <a:pt x="182" y="114"/>
                        </a:lnTo>
                        <a:lnTo>
                          <a:pt x="202" y="116"/>
                        </a:lnTo>
                        <a:lnTo>
                          <a:pt x="222" y="116"/>
                        </a:lnTo>
                        <a:lnTo>
                          <a:pt x="232" y="118"/>
                        </a:lnTo>
                        <a:lnTo>
                          <a:pt x="242" y="120"/>
                        </a:lnTo>
                        <a:lnTo>
                          <a:pt x="250" y="124"/>
                        </a:lnTo>
                        <a:lnTo>
                          <a:pt x="258" y="130"/>
                        </a:lnTo>
                        <a:lnTo>
                          <a:pt x="262" y="136"/>
                        </a:lnTo>
                        <a:lnTo>
                          <a:pt x="262" y="144"/>
                        </a:lnTo>
                        <a:lnTo>
                          <a:pt x="258" y="148"/>
                        </a:lnTo>
                        <a:lnTo>
                          <a:pt x="254" y="152"/>
                        </a:lnTo>
                        <a:lnTo>
                          <a:pt x="244" y="154"/>
                        </a:lnTo>
                        <a:lnTo>
                          <a:pt x="232" y="152"/>
                        </a:lnTo>
                        <a:lnTo>
                          <a:pt x="222" y="152"/>
                        </a:lnTo>
                        <a:lnTo>
                          <a:pt x="202" y="146"/>
                        </a:lnTo>
                        <a:lnTo>
                          <a:pt x="182" y="140"/>
                        </a:lnTo>
                        <a:lnTo>
                          <a:pt x="158" y="128"/>
                        </a:lnTo>
                        <a:lnTo>
                          <a:pt x="146" y="122"/>
                        </a:lnTo>
                        <a:lnTo>
                          <a:pt x="136" y="114"/>
                        </a:lnTo>
                        <a:lnTo>
                          <a:pt x="136" y="110"/>
                        </a:lnTo>
                        <a:lnTo>
                          <a:pt x="136" y="108"/>
                        </a:lnTo>
                        <a:lnTo>
                          <a:pt x="138" y="106"/>
                        </a:lnTo>
                        <a:lnTo>
                          <a:pt x="140" y="96"/>
                        </a:lnTo>
                        <a:lnTo>
                          <a:pt x="140" y="84"/>
                        </a:lnTo>
                        <a:lnTo>
                          <a:pt x="138" y="74"/>
                        </a:lnTo>
                        <a:lnTo>
                          <a:pt x="138" y="62"/>
                        </a:lnTo>
                        <a:lnTo>
                          <a:pt x="134" y="58"/>
                        </a:lnTo>
                        <a:lnTo>
                          <a:pt x="130" y="56"/>
                        </a:lnTo>
                        <a:lnTo>
                          <a:pt x="128" y="58"/>
                        </a:lnTo>
                        <a:lnTo>
                          <a:pt x="124" y="60"/>
                        </a:lnTo>
                        <a:lnTo>
                          <a:pt x="124" y="64"/>
                        </a:lnTo>
                        <a:lnTo>
                          <a:pt x="124" y="72"/>
                        </a:lnTo>
                        <a:lnTo>
                          <a:pt x="124" y="88"/>
                        </a:lnTo>
                        <a:lnTo>
                          <a:pt x="122" y="106"/>
                        </a:lnTo>
                        <a:lnTo>
                          <a:pt x="120" y="112"/>
                        </a:lnTo>
                        <a:lnTo>
                          <a:pt x="116" y="120"/>
                        </a:lnTo>
                        <a:lnTo>
                          <a:pt x="112" y="126"/>
                        </a:lnTo>
                        <a:lnTo>
                          <a:pt x="104" y="130"/>
                        </a:lnTo>
                        <a:lnTo>
                          <a:pt x="88" y="138"/>
                        </a:lnTo>
                        <a:lnTo>
                          <a:pt x="70" y="142"/>
                        </a:lnTo>
                        <a:lnTo>
                          <a:pt x="34" y="152"/>
                        </a:lnTo>
                        <a:lnTo>
                          <a:pt x="18" y="152"/>
                        </a:lnTo>
                        <a:lnTo>
                          <a:pt x="10" y="150"/>
                        </a:lnTo>
                        <a:lnTo>
                          <a:pt x="4" y="146"/>
                        </a:lnTo>
                        <a:lnTo>
                          <a:pt x="0" y="144"/>
                        </a:lnTo>
                        <a:lnTo>
                          <a:pt x="0" y="140"/>
                        </a:lnTo>
                        <a:lnTo>
                          <a:pt x="0" y="130"/>
                        </a:lnTo>
                        <a:lnTo>
                          <a:pt x="4" y="124"/>
                        </a:lnTo>
                        <a:lnTo>
                          <a:pt x="10" y="118"/>
                        </a:lnTo>
                        <a:lnTo>
                          <a:pt x="16" y="112"/>
                        </a:lnTo>
                        <a:lnTo>
                          <a:pt x="24" y="110"/>
                        </a:lnTo>
                        <a:lnTo>
                          <a:pt x="40" y="106"/>
                        </a:lnTo>
                        <a:lnTo>
                          <a:pt x="56" y="102"/>
                        </a:lnTo>
                        <a:lnTo>
                          <a:pt x="68" y="102"/>
                        </a:lnTo>
                        <a:lnTo>
                          <a:pt x="78" y="104"/>
                        </a:lnTo>
                        <a:lnTo>
                          <a:pt x="100" y="108"/>
                        </a:lnTo>
                        <a:lnTo>
                          <a:pt x="102" y="106"/>
                        </a:lnTo>
                        <a:lnTo>
                          <a:pt x="102" y="104"/>
                        </a:lnTo>
                        <a:lnTo>
                          <a:pt x="104" y="98"/>
                        </a:lnTo>
                        <a:lnTo>
                          <a:pt x="104" y="84"/>
                        </a:lnTo>
                        <a:lnTo>
                          <a:pt x="104" y="70"/>
                        </a:lnTo>
                        <a:lnTo>
                          <a:pt x="104" y="64"/>
                        </a:lnTo>
                        <a:lnTo>
                          <a:pt x="102" y="58"/>
                        </a:lnTo>
                        <a:lnTo>
                          <a:pt x="98" y="52"/>
                        </a:lnTo>
                        <a:lnTo>
                          <a:pt x="92" y="48"/>
                        </a:lnTo>
                        <a:lnTo>
                          <a:pt x="70" y="40"/>
                        </a:lnTo>
                        <a:lnTo>
                          <a:pt x="48" y="28"/>
                        </a:lnTo>
                        <a:lnTo>
                          <a:pt x="44" y="22"/>
                        </a:lnTo>
                        <a:lnTo>
                          <a:pt x="42" y="16"/>
                        </a:lnTo>
                        <a:lnTo>
                          <a:pt x="42" y="8"/>
                        </a:lnTo>
                        <a:lnTo>
                          <a:pt x="42" y="2"/>
                        </a:lnTo>
                        <a:lnTo>
                          <a:pt x="44" y="0"/>
                        </a:lnTo>
                        <a:lnTo>
                          <a:pt x="86" y="2"/>
                        </a:lnTo>
                        <a:lnTo>
                          <a:pt x="128"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7" name="Freeform 254"/>
                  <p:cNvSpPr>
                    <a:spLocks/>
                  </p:cNvSpPr>
                  <p:nvPr/>
                </p:nvSpPr>
                <p:spPr bwMode="auto">
                  <a:xfrm>
                    <a:off x="3585" y="2443"/>
                    <a:ext cx="38" cy="28"/>
                  </a:xfrm>
                  <a:custGeom>
                    <a:avLst/>
                    <a:gdLst>
                      <a:gd name="T0" fmla="*/ 16 w 38"/>
                      <a:gd name="T1" fmla="*/ 20 h 28"/>
                      <a:gd name="T2" fmla="*/ 16 w 38"/>
                      <a:gd name="T3" fmla="*/ 20 h 28"/>
                      <a:gd name="T4" fmla="*/ 20 w 38"/>
                      <a:gd name="T5" fmla="*/ 18 h 28"/>
                      <a:gd name="T6" fmla="*/ 24 w 38"/>
                      <a:gd name="T7" fmla="*/ 16 h 28"/>
                      <a:gd name="T8" fmla="*/ 28 w 38"/>
                      <a:gd name="T9" fmla="*/ 8 h 28"/>
                      <a:gd name="T10" fmla="*/ 28 w 38"/>
                      <a:gd name="T11" fmla="*/ 8 h 28"/>
                      <a:gd name="T12" fmla="*/ 28 w 38"/>
                      <a:gd name="T13" fmla="*/ 4 h 28"/>
                      <a:gd name="T14" fmla="*/ 30 w 38"/>
                      <a:gd name="T15" fmla="*/ 0 h 28"/>
                      <a:gd name="T16" fmla="*/ 30 w 38"/>
                      <a:gd name="T17" fmla="*/ 0 h 28"/>
                      <a:gd name="T18" fmla="*/ 34 w 38"/>
                      <a:gd name="T19" fmla="*/ 0 h 28"/>
                      <a:gd name="T20" fmla="*/ 38 w 38"/>
                      <a:gd name="T21" fmla="*/ 2 h 28"/>
                      <a:gd name="T22" fmla="*/ 38 w 38"/>
                      <a:gd name="T23" fmla="*/ 2 h 28"/>
                      <a:gd name="T24" fmla="*/ 36 w 38"/>
                      <a:gd name="T25" fmla="*/ 10 h 28"/>
                      <a:gd name="T26" fmla="*/ 34 w 38"/>
                      <a:gd name="T27" fmla="*/ 16 h 28"/>
                      <a:gd name="T28" fmla="*/ 30 w 38"/>
                      <a:gd name="T29" fmla="*/ 22 h 28"/>
                      <a:gd name="T30" fmla="*/ 24 w 38"/>
                      <a:gd name="T31" fmla="*/ 26 h 28"/>
                      <a:gd name="T32" fmla="*/ 24 w 38"/>
                      <a:gd name="T33" fmla="*/ 26 h 28"/>
                      <a:gd name="T34" fmla="*/ 16 w 38"/>
                      <a:gd name="T35" fmla="*/ 28 h 28"/>
                      <a:gd name="T36" fmla="*/ 10 w 38"/>
                      <a:gd name="T37" fmla="*/ 26 h 28"/>
                      <a:gd name="T38" fmla="*/ 10 w 38"/>
                      <a:gd name="T39" fmla="*/ 26 h 28"/>
                      <a:gd name="T40" fmla="*/ 4 w 38"/>
                      <a:gd name="T41" fmla="*/ 20 h 28"/>
                      <a:gd name="T42" fmla="*/ 2 w 38"/>
                      <a:gd name="T43" fmla="*/ 14 h 28"/>
                      <a:gd name="T44" fmla="*/ 0 w 38"/>
                      <a:gd name="T45" fmla="*/ 8 h 28"/>
                      <a:gd name="T46" fmla="*/ 2 w 38"/>
                      <a:gd name="T47" fmla="*/ 0 h 28"/>
                      <a:gd name="T48" fmla="*/ 2 w 38"/>
                      <a:gd name="T49" fmla="*/ 0 h 28"/>
                      <a:gd name="T50" fmla="*/ 4 w 38"/>
                      <a:gd name="T51" fmla="*/ 2 h 28"/>
                      <a:gd name="T52" fmla="*/ 6 w 38"/>
                      <a:gd name="T53" fmla="*/ 4 h 28"/>
                      <a:gd name="T54" fmla="*/ 8 w 38"/>
                      <a:gd name="T55" fmla="*/ 10 h 28"/>
                      <a:gd name="T56" fmla="*/ 10 w 38"/>
                      <a:gd name="T57" fmla="*/ 16 h 28"/>
                      <a:gd name="T58" fmla="*/ 12 w 38"/>
                      <a:gd name="T59" fmla="*/ 18 h 28"/>
                      <a:gd name="T60" fmla="*/ 16 w 38"/>
                      <a:gd name="T61" fmla="*/ 20 h 28"/>
                      <a:gd name="T62" fmla="*/ 16 w 38"/>
                      <a:gd name="T63" fmla="*/ 2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 h="28">
                        <a:moveTo>
                          <a:pt x="16" y="20"/>
                        </a:moveTo>
                        <a:lnTo>
                          <a:pt x="16" y="20"/>
                        </a:lnTo>
                        <a:lnTo>
                          <a:pt x="20" y="18"/>
                        </a:lnTo>
                        <a:lnTo>
                          <a:pt x="24" y="16"/>
                        </a:lnTo>
                        <a:lnTo>
                          <a:pt x="28" y="8"/>
                        </a:lnTo>
                        <a:lnTo>
                          <a:pt x="28" y="4"/>
                        </a:lnTo>
                        <a:lnTo>
                          <a:pt x="30" y="0"/>
                        </a:lnTo>
                        <a:lnTo>
                          <a:pt x="34" y="0"/>
                        </a:lnTo>
                        <a:lnTo>
                          <a:pt x="38" y="2"/>
                        </a:lnTo>
                        <a:lnTo>
                          <a:pt x="36" y="10"/>
                        </a:lnTo>
                        <a:lnTo>
                          <a:pt x="34" y="16"/>
                        </a:lnTo>
                        <a:lnTo>
                          <a:pt x="30" y="22"/>
                        </a:lnTo>
                        <a:lnTo>
                          <a:pt x="24" y="26"/>
                        </a:lnTo>
                        <a:lnTo>
                          <a:pt x="16" y="28"/>
                        </a:lnTo>
                        <a:lnTo>
                          <a:pt x="10" y="26"/>
                        </a:lnTo>
                        <a:lnTo>
                          <a:pt x="4" y="20"/>
                        </a:lnTo>
                        <a:lnTo>
                          <a:pt x="2" y="14"/>
                        </a:lnTo>
                        <a:lnTo>
                          <a:pt x="0" y="8"/>
                        </a:lnTo>
                        <a:lnTo>
                          <a:pt x="2" y="0"/>
                        </a:lnTo>
                        <a:lnTo>
                          <a:pt x="4" y="2"/>
                        </a:lnTo>
                        <a:lnTo>
                          <a:pt x="6" y="4"/>
                        </a:lnTo>
                        <a:lnTo>
                          <a:pt x="8" y="10"/>
                        </a:lnTo>
                        <a:lnTo>
                          <a:pt x="10" y="16"/>
                        </a:lnTo>
                        <a:lnTo>
                          <a:pt x="12" y="18"/>
                        </a:lnTo>
                        <a:lnTo>
                          <a:pt x="16"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8" name="Freeform 255"/>
                  <p:cNvSpPr>
                    <a:spLocks/>
                  </p:cNvSpPr>
                  <p:nvPr/>
                </p:nvSpPr>
                <p:spPr bwMode="auto">
                  <a:xfrm>
                    <a:off x="3707" y="2489"/>
                    <a:ext cx="114" cy="148"/>
                  </a:xfrm>
                  <a:custGeom>
                    <a:avLst/>
                    <a:gdLst>
                      <a:gd name="T0" fmla="*/ 114 w 114"/>
                      <a:gd name="T1" fmla="*/ 20 h 148"/>
                      <a:gd name="T2" fmla="*/ 114 w 114"/>
                      <a:gd name="T3" fmla="*/ 20 h 148"/>
                      <a:gd name="T4" fmla="*/ 106 w 114"/>
                      <a:gd name="T5" fmla="*/ 38 h 148"/>
                      <a:gd name="T6" fmla="*/ 96 w 114"/>
                      <a:gd name="T7" fmla="*/ 56 h 148"/>
                      <a:gd name="T8" fmla="*/ 96 w 114"/>
                      <a:gd name="T9" fmla="*/ 56 h 148"/>
                      <a:gd name="T10" fmla="*/ 102 w 114"/>
                      <a:gd name="T11" fmla="*/ 62 h 148"/>
                      <a:gd name="T12" fmla="*/ 106 w 114"/>
                      <a:gd name="T13" fmla="*/ 68 h 148"/>
                      <a:gd name="T14" fmla="*/ 108 w 114"/>
                      <a:gd name="T15" fmla="*/ 76 h 148"/>
                      <a:gd name="T16" fmla="*/ 106 w 114"/>
                      <a:gd name="T17" fmla="*/ 84 h 148"/>
                      <a:gd name="T18" fmla="*/ 106 w 114"/>
                      <a:gd name="T19" fmla="*/ 84 h 148"/>
                      <a:gd name="T20" fmla="*/ 96 w 114"/>
                      <a:gd name="T21" fmla="*/ 102 h 148"/>
                      <a:gd name="T22" fmla="*/ 86 w 114"/>
                      <a:gd name="T23" fmla="*/ 120 h 148"/>
                      <a:gd name="T24" fmla="*/ 86 w 114"/>
                      <a:gd name="T25" fmla="*/ 120 h 148"/>
                      <a:gd name="T26" fmla="*/ 82 w 114"/>
                      <a:gd name="T27" fmla="*/ 124 h 148"/>
                      <a:gd name="T28" fmla="*/ 80 w 114"/>
                      <a:gd name="T29" fmla="*/ 126 h 148"/>
                      <a:gd name="T30" fmla="*/ 76 w 114"/>
                      <a:gd name="T31" fmla="*/ 132 h 148"/>
                      <a:gd name="T32" fmla="*/ 76 w 114"/>
                      <a:gd name="T33" fmla="*/ 132 h 148"/>
                      <a:gd name="T34" fmla="*/ 70 w 114"/>
                      <a:gd name="T35" fmla="*/ 138 h 148"/>
                      <a:gd name="T36" fmla="*/ 62 w 114"/>
                      <a:gd name="T37" fmla="*/ 144 h 148"/>
                      <a:gd name="T38" fmla="*/ 54 w 114"/>
                      <a:gd name="T39" fmla="*/ 148 h 148"/>
                      <a:gd name="T40" fmla="*/ 46 w 114"/>
                      <a:gd name="T41" fmla="*/ 148 h 148"/>
                      <a:gd name="T42" fmla="*/ 46 w 114"/>
                      <a:gd name="T43" fmla="*/ 148 h 148"/>
                      <a:gd name="T44" fmla="*/ 34 w 114"/>
                      <a:gd name="T45" fmla="*/ 146 h 148"/>
                      <a:gd name="T46" fmla="*/ 24 w 114"/>
                      <a:gd name="T47" fmla="*/ 142 h 148"/>
                      <a:gd name="T48" fmla="*/ 16 w 114"/>
                      <a:gd name="T49" fmla="*/ 134 h 148"/>
                      <a:gd name="T50" fmla="*/ 10 w 114"/>
                      <a:gd name="T51" fmla="*/ 124 h 148"/>
                      <a:gd name="T52" fmla="*/ 10 w 114"/>
                      <a:gd name="T53" fmla="*/ 124 h 148"/>
                      <a:gd name="T54" fmla="*/ 10 w 114"/>
                      <a:gd name="T55" fmla="*/ 116 h 148"/>
                      <a:gd name="T56" fmla="*/ 10 w 114"/>
                      <a:gd name="T57" fmla="*/ 110 h 148"/>
                      <a:gd name="T58" fmla="*/ 12 w 114"/>
                      <a:gd name="T59" fmla="*/ 106 h 148"/>
                      <a:gd name="T60" fmla="*/ 12 w 114"/>
                      <a:gd name="T61" fmla="*/ 106 h 148"/>
                      <a:gd name="T62" fmla="*/ 10 w 114"/>
                      <a:gd name="T63" fmla="*/ 102 h 148"/>
                      <a:gd name="T64" fmla="*/ 6 w 114"/>
                      <a:gd name="T65" fmla="*/ 100 h 148"/>
                      <a:gd name="T66" fmla="*/ 6 w 114"/>
                      <a:gd name="T67" fmla="*/ 100 h 148"/>
                      <a:gd name="T68" fmla="*/ 2 w 114"/>
                      <a:gd name="T69" fmla="*/ 94 h 148"/>
                      <a:gd name="T70" fmla="*/ 0 w 114"/>
                      <a:gd name="T71" fmla="*/ 88 h 148"/>
                      <a:gd name="T72" fmla="*/ 0 w 114"/>
                      <a:gd name="T73" fmla="*/ 82 h 148"/>
                      <a:gd name="T74" fmla="*/ 0 w 114"/>
                      <a:gd name="T75" fmla="*/ 74 h 148"/>
                      <a:gd name="T76" fmla="*/ 0 w 114"/>
                      <a:gd name="T77" fmla="*/ 74 h 148"/>
                      <a:gd name="T78" fmla="*/ 4 w 114"/>
                      <a:gd name="T79" fmla="*/ 66 h 148"/>
                      <a:gd name="T80" fmla="*/ 10 w 114"/>
                      <a:gd name="T81" fmla="*/ 58 h 148"/>
                      <a:gd name="T82" fmla="*/ 16 w 114"/>
                      <a:gd name="T83" fmla="*/ 52 h 148"/>
                      <a:gd name="T84" fmla="*/ 26 w 114"/>
                      <a:gd name="T85" fmla="*/ 48 h 148"/>
                      <a:gd name="T86" fmla="*/ 26 w 114"/>
                      <a:gd name="T87" fmla="*/ 48 h 148"/>
                      <a:gd name="T88" fmla="*/ 30 w 114"/>
                      <a:gd name="T89" fmla="*/ 48 h 148"/>
                      <a:gd name="T90" fmla="*/ 32 w 114"/>
                      <a:gd name="T91" fmla="*/ 48 h 148"/>
                      <a:gd name="T92" fmla="*/ 34 w 114"/>
                      <a:gd name="T93" fmla="*/ 46 h 148"/>
                      <a:gd name="T94" fmla="*/ 34 w 114"/>
                      <a:gd name="T95" fmla="*/ 46 h 148"/>
                      <a:gd name="T96" fmla="*/ 36 w 114"/>
                      <a:gd name="T97" fmla="*/ 40 h 148"/>
                      <a:gd name="T98" fmla="*/ 42 w 114"/>
                      <a:gd name="T99" fmla="*/ 36 h 148"/>
                      <a:gd name="T100" fmla="*/ 42 w 114"/>
                      <a:gd name="T101" fmla="*/ 36 h 148"/>
                      <a:gd name="T102" fmla="*/ 48 w 114"/>
                      <a:gd name="T103" fmla="*/ 34 h 148"/>
                      <a:gd name="T104" fmla="*/ 54 w 114"/>
                      <a:gd name="T105" fmla="*/ 34 h 148"/>
                      <a:gd name="T106" fmla="*/ 54 w 114"/>
                      <a:gd name="T107" fmla="*/ 34 h 148"/>
                      <a:gd name="T108" fmla="*/ 64 w 114"/>
                      <a:gd name="T109" fmla="*/ 16 h 148"/>
                      <a:gd name="T110" fmla="*/ 70 w 114"/>
                      <a:gd name="T111" fmla="*/ 8 h 148"/>
                      <a:gd name="T112" fmla="*/ 78 w 114"/>
                      <a:gd name="T113" fmla="*/ 0 h 148"/>
                      <a:gd name="T114" fmla="*/ 78 w 114"/>
                      <a:gd name="T115" fmla="*/ 0 h 148"/>
                      <a:gd name="T116" fmla="*/ 88 w 114"/>
                      <a:gd name="T117" fmla="*/ 2 h 148"/>
                      <a:gd name="T118" fmla="*/ 98 w 114"/>
                      <a:gd name="T119" fmla="*/ 6 h 148"/>
                      <a:gd name="T120" fmla="*/ 106 w 114"/>
                      <a:gd name="T121" fmla="*/ 12 h 148"/>
                      <a:gd name="T122" fmla="*/ 114 w 114"/>
                      <a:gd name="T123" fmla="*/ 20 h 148"/>
                      <a:gd name="T124" fmla="*/ 114 w 114"/>
                      <a:gd name="T125" fmla="*/ 2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4" h="148">
                        <a:moveTo>
                          <a:pt x="114" y="20"/>
                        </a:moveTo>
                        <a:lnTo>
                          <a:pt x="114" y="20"/>
                        </a:lnTo>
                        <a:lnTo>
                          <a:pt x="106" y="38"/>
                        </a:lnTo>
                        <a:lnTo>
                          <a:pt x="96" y="56"/>
                        </a:lnTo>
                        <a:lnTo>
                          <a:pt x="102" y="62"/>
                        </a:lnTo>
                        <a:lnTo>
                          <a:pt x="106" y="68"/>
                        </a:lnTo>
                        <a:lnTo>
                          <a:pt x="108" y="76"/>
                        </a:lnTo>
                        <a:lnTo>
                          <a:pt x="106" y="84"/>
                        </a:lnTo>
                        <a:lnTo>
                          <a:pt x="96" y="102"/>
                        </a:lnTo>
                        <a:lnTo>
                          <a:pt x="86" y="120"/>
                        </a:lnTo>
                        <a:lnTo>
                          <a:pt x="82" y="124"/>
                        </a:lnTo>
                        <a:lnTo>
                          <a:pt x="80" y="126"/>
                        </a:lnTo>
                        <a:lnTo>
                          <a:pt x="76" y="132"/>
                        </a:lnTo>
                        <a:lnTo>
                          <a:pt x="70" y="138"/>
                        </a:lnTo>
                        <a:lnTo>
                          <a:pt x="62" y="144"/>
                        </a:lnTo>
                        <a:lnTo>
                          <a:pt x="54" y="148"/>
                        </a:lnTo>
                        <a:lnTo>
                          <a:pt x="46" y="148"/>
                        </a:lnTo>
                        <a:lnTo>
                          <a:pt x="34" y="146"/>
                        </a:lnTo>
                        <a:lnTo>
                          <a:pt x="24" y="142"/>
                        </a:lnTo>
                        <a:lnTo>
                          <a:pt x="16" y="134"/>
                        </a:lnTo>
                        <a:lnTo>
                          <a:pt x="10" y="124"/>
                        </a:lnTo>
                        <a:lnTo>
                          <a:pt x="10" y="116"/>
                        </a:lnTo>
                        <a:lnTo>
                          <a:pt x="10" y="110"/>
                        </a:lnTo>
                        <a:lnTo>
                          <a:pt x="12" y="106"/>
                        </a:lnTo>
                        <a:lnTo>
                          <a:pt x="10" y="102"/>
                        </a:lnTo>
                        <a:lnTo>
                          <a:pt x="6" y="100"/>
                        </a:lnTo>
                        <a:lnTo>
                          <a:pt x="2" y="94"/>
                        </a:lnTo>
                        <a:lnTo>
                          <a:pt x="0" y="88"/>
                        </a:lnTo>
                        <a:lnTo>
                          <a:pt x="0" y="82"/>
                        </a:lnTo>
                        <a:lnTo>
                          <a:pt x="0" y="74"/>
                        </a:lnTo>
                        <a:lnTo>
                          <a:pt x="4" y="66"/>
                        </a:lnTo>
                        <a:lnTo>
                          <a:pt x="10" y="58"/>
                        </a:lnTo>
                        <a:lnTo>
                          <a:pt x="16" y="52"/>
                        </a:lnTo>
                        <a:lnTo>
                          <a:pt x="26" y="48"/>
                        </a:lnTo>
                        <a:lnTo>
                          <a:pt x="30" y="48"/>
                        </a:lnTo>
                        <a:lnTo>
                          <a:pt x="32" y="48"/>
                        </a:lnTo>
                        <a:lnTo>
                          <a:pt x="34" y="46"/>
                        </a:lnTo>
                        <a:lnTo>
                          <a:pt x="36" y="40"/>
                        </a:lnTo>
                        <a:lnTo>
                          <a:pt x="42" y="36"/>
                        </a:lnTo>
                        <a:lnTo>
                          <a:pt x="48" y="34"/>
                        </a:lnTo>
                        <a:lnTo>
                          <a:pt x="54" y="34"/>
                        </a:lnTo>
                        <a:lnTo>
                          <a:pt x="64" y="16"/>
                        </a:lnTo>
                        <a:lnTo>
                          <a:pt x="70" y="8"/>
                        </a:lnTo>
                        <a:lnTo>
                          <a:pt x="78" y="0"/>
                        </a:lnTo>
                        <a:lnTo>
                          <a:pt x="88" y="2"/>
                        </a:lnTo>
                        <a:lnTo>
                          <a:pt x="98" y="6"/>
                        </a:lnTo>
                        <a:lnTo>
                          <a:pt x="106" y="12"/>
                        </a:lnTo>
                        <a:lnTo>
                          <a:pt x="114"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499" name="Freeform 256"/>
                  <p:cNvSpPr>
                    <a:spLocks/>
                  </p:cNvSpPr>
                  <p:nvPr/>
                </p:nvSpPr>
                <p:spPr bwMode="auto">
                  <a:xfrm>
                    <a:off x="3787" y="2505"/>
                    <a:ext cx="16" cy="8"/>
                  </a:xfrm>
                  <a:custGeom>
                    <a:avLst/>
                    <a:gdLst>
                      <a:gd name="T0" fmla="*/ 16 w 16"/>
                      <a:gd name="T1" fmla="*/ 6 h 8"/>
                      <a:gd name="T2" fmla="*/ 16 w 16"/>
                      <a:gd name="T3" fmla="*/ 8 h 8"/>
                      <a:gd name="T4" fmla="*/ 0 w 16"/>
                      <a:gd name="T5" fmla="*/ 4 h 8"/>
                      <a:gd name="T6" fmla="*/ 0 w 16"/>
                      <a:gd name="T7" fmla="*/ 4 h 8"/>
                      <a:gd name="T8" fmla="*/ 0 w 16"/>
                      <a:gd name="T9" fmla="*/ 2 h 8"/>
                      <a:gd name="T10" fmla="*/ 2 w 16"/>
                      <a:gd name="T11" fmla="*/ 0 h 8"/>
                      <a:gd name="T12" fmla="*/ 2 w 16"/>
                      <a:gd name="T13" fmla="*/ 0 h 8"/>
                      <a:gd name="T14" fmla="*/ 10 w 16"/>
                      <a:gd name="T15" fmla="*/ 2 h 8"/>
                      <a:gd name="T16" fmla="*/ 16 w 16"/>
                      <a:gd name="T17" fmla="*/ 6 h 8"/>
                      <a:gd name="T18" fmla="*/ 16 w 16"/>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8">
                        <a:moveTo>
                          <a:pt x="16" y="6"/>
                        </a:moveTo>
                        <a:lnTo>
                          <a:pt x="16" y="8"/>
                        </a:lnTo>
                        <a:lnTo>
                          <a:pt x="0" y="4"/>
                        </a:lnTo>
                        <a:lnTo>
                          <a:pt x="0" y="2"/>
                        </a:lnTo>
                        <a:lnTo>
                          <a:pt x="2" y="0"/>
                        </a:lnTo>
                        <a:lnTo>
                          <a:pt x="10" y="2"/>
                        </a:lnTo>
                        <a:lnTo>
                          <a:pt x="16" y="6"/>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0" name="Freeform 257"/>
                  <p:cNvSpPr>
                    <a:spLocks/>
                  </p:cNvSpPr>
                  <p:nvPr/>
                </p:nvSpPr>
                <p:spPr bwMode="auto">
                  <a:xfrm>
                    <a:off x="3777" y="2521"/>
                    <a:ext cx="18" cy="14"/>
                  </a:xfrm>
                  <a:custGeom>
                    <a:avLst/>
                    <a:gdLst>
                      <a:gd name="T0" fmla="*/ 18 w 18"/>
                      <a:gd name="T1" fmla="*/ 6 h 14"/>
                      <a:gd name="T2" fmla="*/ 18 w 18"/>
                      <a:gd name="T3" fmla="*/ 6 h 14"/>
                      <a:gd name="T4" fmla="*/ 16 w 18"/>
                      <a:gd name="T5" fmla="*/ 10 h 14"/>
                      <a:gd name="T6" fmla="*/ 14 w 18"/>
                      <a:gd name="T7" fmla="*/ 14 h 14"/>
                      <a:gd name="T8" fmla="*/ 14 w 18"/>
                      <a:gd name="T9" fmla="*/ 14 h 14"/>
                      <a:gd name="T10" fmla="*/ 6 w 18"/>
                      <a:gd name="T11" fmla="*/ 12 h 14"/>
                      <a:gd name="T12" fmla="*/ 0 w 18"/>
                      <a:gd name="T13" fmla="*/ 6 h 14"/>
                      <a:gd name="T14" fmla="*/ 0 w 18"/>
                      <a:gd name="T15" fmla="*/ 6 h 14"/>
                      <a:gd name="T16" fmla="*/ 0 w 18"/>
                      <a:gd name="T17" fmla="*/ 4 h 14"/>
                      <a:gd name="T18" fmla="*/ 2 w 18"/>
                      <a:gd name="T19" fmla="*/ 0 h 14"/>
                      <a:gd name="T20" fmla="*/ 18 w 18"/>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4">
                        <a:moveTo>
                          <a:pt x="18" y="6"/>
                        </a:moveTo>
                        <a:lnTo>
                          <a:pt x="18" y="6"/>
                        </a:lnTo>
                        <a:lnTo>
                          <a:pt x="16" y="10"/>
                        </a:lnTo>
                        <a:lnTo>
                          <a:pt x="14" y="14"/>
                        </a:lnTo>
                        <a:lnTo>
                          <a:pt x="6" y="12"/>
                        </a:lnTo>
                        <a:lnTo>
                          <a:pt x="0" y="6"/>
                        </a:lnTo>
                        <a:lnTo>
                          <a:pt x="0" y="4"/>
                        </a:lnTo>
                        <a:lnTo>
                          <a:pt x="2" y="0"/>
                        </a:lnTo>
                        <a:lnTo>
                          <a:pt x="18" y="6"/>
                        </a:lnTo>
                        <a:close/>
                      </a:path>
                    </a:pathLst>
                  </a:custGeom>
                  <a:solidFill>
                    <a:srgbClr val="91A9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1" name="Freeform 258"/>
                  <p:cNvSpPr>
                    <a:spLocks/>
                  </p:cNvSpPr>
                  <p:nvPr/>
                </p:nvSpPr>
                <p:spPr bwMode="auto">
                  <a:xfrm>
                    <a:off x="3731" y="2539"/>
                    <a:ext cx="68" cy="84"/>
                  </a:xfrm>
                  <a:custGeom>
                    <a:avLst/>
                    <a:gdLst>
                      <a:gd name="T0" fmla="*/ 34 w 68"/>
                      <a:gd name="T1" fmla="*/ 0 h 84"/>
                      <a:gd name="T2" fmla="*/ 34 w 68"/>
                      <a:gd name="T3" fmla="*/ 0 h 84"/>
                      <a:gd name="T4" fmla="*/ 52 w 68"/>
                      <a:gd name="T5" fmla="*/ 8 h 84"/>
                      <a:gd name="T6" fmla="*/ 60 w 68"/>
                      <a:gd name="T7" fmla="*/ 14 h 84"/>
                      <a:gd name="T8" fmla="*/ 68 w 68"/>
                      <a:gd name="T9" fmla="*/ 20 h 84"/>
                      <a:gd name="T10" fmla="*/ 68 w 68"/>
                      <a:gd name="T11" fmla="*/ 20 h 84"/>
                      <a:gd name="T12" fmla="*/ 66 w 68"/>
                      <a:gd name="T13" fmla="*/ 32 h 84"/>
                      <a:gd name="T14" fmla="*/ 62 w 68"/>
                      <a:gd name="T15" fmla="*/ 44 h 84"/>
                      <a:gd name="T16" fmla="*/ 48 w 68"/>
                      <a:gd name="T17" fmla="*/ 64 h 84"/>
                      <a:gd name="T18" fmla="*/ 48 w 68"/>
                      <a:gd name="T19" fmla="*/ 64 h 84"/>
                      <a:gd name="T20" fmla="*/ 36 w 68"/>
                      <a:gd name="T21" fmla="*/ 78 h 84"/>
                      <a:gd name="T22" fmla="*/ 28 w 68"/>
                      <a:gd name="T23" fmla="*/ 84 h 84"/>
                      <a:gd name="T24" fmla="*/ 24 w 68"/>
                      <a:gd name="T25" fmla="*/ 84 h 84"/>
                      <a:gd name="T26" fmla="*/ 20 w 68"/>
                      <a:gd name="T27" fmla="*/ 84 h 84"/>
                      <a:gd name="T28" fmla="*/ 20 w 68"/>
                      <a:gd name="T29" fmla="*/ 84 h 84"/>
                      <a:gd name="T30" fmla="*/ 8 w 68"/>
                      <a:gd name="T31" fmla="*/ 82 h 84"/>
                      <a:gd name="T32" fmla="*/ 4 w 68"/>
                      <a:gd name="T33" fmla="*/ 78 h 84"/>
                      <a:gd name="T34" fmla="*/ 2 w 68"/>
                      <a:gd name="T35" fmla="*/ 74 h 84"/>
                      <a:gd name="T36" fmla="*/ 2 w 68"/>
                      <a:gd name="T37" fmla="*/ 74 h 84"/>
                      <a:gd name="T38" fmla="*/ 0 w 68"/>
                      <a:gd name="T39" fmla="*/ 70 h 84"/>
                      <a:gd name="T40" fmla="*/ 0 w 68"/>
                      <a:gd name="T41" fmla="*/ 64 h 84"/>
                      <a:gd name="T42" fmla="*/ 0 w 68"/>
                      <a:gd name="T43" fmla="*/ 64 h 84"/>
                      <a:gd name="T44" fmla="*/ 6 w 68"/>
                      <a:gd name="T45" fmla="*/ 60 h 84"/>
                      <a:gd name="T46" fmla="*/ 8 w 68"/>
                      <a:gd name="T47" fmla="*/ 56 h 84"/>
                      <a:gd name="T48" fmla="*/ 8 w 68"/>
                      <a:gd name="T49" fmla="*/ 54 h 84"/>
                      <a:gd name="T50" fmla="*/ 8 w 68"/>
                      <a:gd name="T51" fmla="*/ 54 h 84"/>
                      <a:gd name="T52" fmla="*/ 6 w 68"/>
                      <a:gd name="T53" fmla="*/ 50 h 84"/>
                      <a:gd name="T54" fmla="*/ 8 w 68"/>
                      <a:gd name="T55" fmla="*/ 46 h 84"/>
                      <a:gd name="T56" fmla="*/ 8 w 68"/>
                      <a:gd name="T57" fmla="*/ 46 h 84"/>
                      <a:gd name="T58" fmla="*/ 12 w 68"/>
                      <a:gd name="T59" fmla="*/ 42 h 84"/>
                      <a:gd name="T60" fmla="*/ 14 w 68"/>
                      <a:gd name="T61" fmla="*/ 40 h 84"/>
                      <a:gd name="T62" fmla="*/ 16 w 68"/>
                      <a:gd name="T63" fmla="*/ 36 h 84"/>
                      <a:gd name="T64" fmla="*/ 16 w 68"/>
                      <a:gd name="T65" fmla="*/ 36 h 84"/>
                      <a:gd name="T66" fmla="*/ 14 w 68"/>
                      <a:gd name="T67" fmla="*/ 32 h 84"/>
                      <a:gd name="T68" fmla="*/ 14 w 68"/>
                      <a:gd name="T69" fmla="*/ 28 h 84"/>
                      <a:gd name="T70" fmla="*/ 14 w 68"/>
                      <a:gd name="T71" fmla="*/ 28 h 84"/>
                      <a:gd name="T72" fmla="*/ 18 w 68"/>
                      <a:gd name="T73" fmla="*/ 26 h 84"/>
                      <a:gd name="T74" fmla="*/ 24 w 68"/>
                      <a:gd name="T75" fmla="*/ 26 h 84"/>
                      <a:gd name="T76" fmla="*/ 28 w 68"/>
                      <a:gd name="T77" fmla="*/ 24 h 84"/>
                      <a:gd name="T78" fmla="*/ 28 w 68"/>
                      <a:gd name="T79" fmla="*/ 18 h 84"/>
                      <a:gd name="T80" fmla="*/ 28 w 68"/>
                      <a:gd name="T81" fmla="*/ 18 h 84"/>
                      <a:gd name="T82" fmla="*/ 24 w 68"/>
                      <a:gd name="T83" fmla="*/ 10 h 84"/>
                      <a:gd name="T84" fmla="*/ 22 w 68"/>
                      <a:gd name="T85" fmla="*/ 6 h 84"/>
                      <a:gd name="T86" fmla="*/ 24 w 68"/>
                      <a:gd name="T87" fmla="*/ 0 h 84"/>
                      <a:gd name="T88" fmla="*/ 24 w 68"/>
                      <a:gd name="T89" fmla="*/ 0 h 84"/>
                      <a:gd name="T90" fmla="*/ 26 w 68"/>
                      <a:gd name="T91" fmla="*/ 0 h 84"/>
                      <a:gd name="T92" fmla="*/ 28 w 68"/>
                      <a:gd name="T93" fmla="*/ 0 h 84"/>
                      <a:gd name="T94" fmla="*/ 34 w 68"/>
                      <a:gd name="T95" fmla="*/ 0 h 84"/>
                      <a:gd name="T96" fmla="*/ 34 w 68"/>
                      <a:gd name="T97" fmla="*/ 0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8" h="84">
                        <a:moveTo>
                          <a:pt x="34" y="0"/>
                        </a:moveTo>
                        <a:lnTo>
                          <a:pt x="34" y="0"/>
                        </a:lnTo>
                        <a:lnTo>
                          <a:pt x="52" y="8"/>
                        </a:lnTo>
                        <a:lnTo>
                          <a:pt x="60" y="14"/>
                        </a:lnTo>
                        <a:lnTo>
                          <a:pt x="68" y="20"/>
                        </a:lnTo>
                        <a:lnTo>
                          <a:pt x="66" y="32"/>
                        </a:lnTo>
                        <a:lnTo>
                          <a:pt x="62" y="44"/>
                        </a:lnTo>
                        <a:lnTo>
                          <a:pt x="48" y="64"/>
                        </a:lnTo>
                        <a:lnTo>
                          <a:pt x="36" y="78"/>
                        </a:lnTo>
                        <a:lnTo>
                          <a:pt x="28" y="84"/>
                        </a:lnTo>
                        <a:lnTo>
                          <a:pt x="24" y="84"/>
                        </a:lnTo>
                        <a:lnTo>
                          <a:pt x="20" y="84"/>
                        </a:lnTo>
                        <a:lnTo>
                          <a:pt x="8" y="82"/>
                        </a:lnTo>
                        <a:lnTo>
                          <a:pt x="4" y="78"/>
                        </a:lnTo>
                        <a:lnTo>
                          <a:pt x="2" y="74"/>
                        </a:lnTo>
                        <a:lnTo>
                          <a:pt x="0" y="70"/>
                        </a:lnTo>
                        <a:lnTo>
                          <a:pt x="0" y="64"/>
                        </a:lnTo>
                        <a:lnTo>
                          <a:pt x="6" y="60"/>
                        </a:lnTo>
                        <a:lnTo>
                          <a:pt x="8" y="56"/>
                        </a:lnTo>
                        <a:lnTo>
                          <a:pt x="8" y="54"/>
                        </a:lnTo>
                        <a:lnTo>
                          <a:pt x="6" y="50"/>
                        </a:lnTo>
                        <a:lnTo>
                          <a:pt x="8" y="46"/>
                        </a:lnTo>
                        <a:lnTo>
                          <a:pt x="12" y="42"/>
                        </a:lnTo>
                        <a:lnTo>
                          <a:pt x="14" y="40"/>
                        </a:lnTo>
                        <a:lnTo>
                          <a:pt x="16" y="36"/>
                        </a:lnTo>
                        <a:lnTo>
                          <a:pt x="14" y="32"/>
                        </a:lnTo>
                        <a:lnTo>
                          <a:pt x="14" y="28"/>
                        </a:lnTo>
                        <a:lnTo>
                          <a:pt x="18" y="26"/>
                        </a:lnTo>
                        <a:lnTo>
                          <a:pt x="24" y="26"/>
                        </a:lnTo>
                        <a:lnTo>
                          <a:pt x="28" y="24"/>
                        </a:lnTo>
                        <a:lnTo>
                          <a:pt x="28" y="18"/>
                        </a:lnTo>
                        <a:lnTo>
                          <a:pt x="24" y="10"/>
                        </a:lnTo>
                        <a:lnTo>
                          <a:pt x="22" y="6"/>
                        </a:lnTo>
                        <a:lnTo>
                          <a:pt x="24" y="0"/>
                        </a:lnTo>
                        <a:lnTo>
                          <a:pt x="26" y="0"/>
                        </a:lnTo>
                        <a:lnTo>
                          <a:pt x="28" y="0"/>
                        </a:lnTo>
                        <a:lnTo>
                          <a:pt x="3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2" name="Freeform 259"/>
                  <p:cNvSpPr>
                    <a:spLocks/>
                  </p:cNvSpPr>
                  <p:nvPr/>
                </p:nvSpPr>
                <p:spPr bwMode="auto">
                  <a:xfrm>
                    <a:off x="3721" y="2553"/>
                    <a:ext cx="16" cy="24"/>
                  </a:xfrm>
                  <a:custGeom>
                    <a:avLst/>
                    <a:gdLst>
                      <a:gd name="T0" fmla="*/ 12 w 16"/>
                      <a:gd name="T1" fmla="*/ 6 h 24"/>
                      <a:gd name="T2" fmla="*/ 12 w 16"/>
                      <a:gd name="T3" fmla="*/ 6 h 24"/>
                      <a:gd name="T4" fmla="*/ 10 w 16"/>
                      <a:gd name="T5" fmla="*/ 12 h 24"/>
                      <a:gd name="T6" fmla="*/ 8 w 16"/>
                      <a:gd name="T7" fmla="*/ 20 h 24"/>
                      <a:gd name="T8" fmla="*/ 8 w 16"/>
                      <a:gd name="T9" fmla="*/ 20 h 24"/>
                      <a:gd name="T10" fmla="*/ 6 w 16"/>
                      <a:gd name="T11" fmla="*/ 20 h 24"/>
                      <a:gd name="T12" fmla="*/ 4 w 16"/>
                      <a:gd name="T13" fmla="*/ 22 h 24"/>
                      <a:gd name="T14" fmla="*/ 4 w 16"/>
                      <a:gd name="T15" fmla="*/ 24 h 24"/>
                      <a:gd name="T16" fmla="*/ 0 w 16"/>
                      <a:gd name="T17" fmla="*/ 24 h 24"/>
                      <a:gd name="T18" fmla="*/ 0 w 16"/>
                      <a:gd name="T19" fmla="*/ 24 h 24"/>
                      <a:gd name="T20" fmla="*/ 0 w 16"/>
                      <a:gd name="T21" fmla="*/ 14 h 24"/>
                      <a:gd name="T22" fmla="*/ 2 w 16"/>
                      <a:gd name="T23" fmla="*/ 10 h 24"/>
                      <a:gd name="T24" fmla="*/ 4 w 16"/>
                      <a:gd name="T25" fmla="*/ 6 h 24"/>
                      <a:gd name="T26" fmla="*/ 4 w 16"/>
                      <a:gd name="T27" fmla="*/ 6 h 24"/>
                      <a:gd name="T28" fmla="*/ 10 w 16"/>
                      <a:gd name="T29" fmla="*/ 2 h 24"/>
                      <a:gd name="T30" fmla="*/ 12 w 16"/>
                      <a:gd name="T31" fmla="*/ 0 h 24"/>
                      <a:gd name="T32" fmla="*/ 16 w 16"/>
                      <a:gd name="T33" fmla="*/ 0 h 24"/>
                      <a:gd name="T34" fmla="*/ 12 w 1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24">
                        <a:moveTo>
                          <a:pt x="12" y="6"/>
                        </a:moveTo>
                        <a:lnTo>
                          <a:pt x="12" y="6"/>
                        </a:lnTo>
                        <a:lnTo>
                          <a:pt x="10" y="12"/>
                        </a:lnTo>
                        <a:lnTo>
                          <a:pt x="8" y="20"/>
                        </a:lnTo>
                        <a:lnTo>
                          <a:pt x="6" y="20"/>
                        </a:lnTo>
                        <a:lnTo>
                          <a:pt x="4" y="22"/>
                        </a:lnTo>
                        <a:lnTo>
                          <a:pt x="4" y="24"/>
                        </a:lnTo>
                        <a:lnTo>
                          <a:pt x="0" y="24"/>
                        </a:lnTo>
                        <a:lnTo>
                          <a:pt x="0" y="14"/>
                        </a:lnTo>
                        <a:lnTo>
                          <a:pt x="2" y="10"/>
                        </a:lnTo>
                        <a:lnTo>
                          <a:pt x="4" y="6"/>
                        </a:lnTo>
                        <a:lnTo>
                          <a:pt x="10" y="2"/>
                        </a:lnTo>
                        <a:lnTo>
                          <a:pt x="12" y="0"/>
                        </a:lnTo>
                        <a:lnTo>
                          <a:pt x="16" y="0"/>
                        </a:lnTo>
                        <a:lnTo>
                          <a:pt x="12" y="6"/>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3" name="Freeform 260"/>
                  <p:cNvSpPr>
                    <a:spLocks/>
                  </p:cNvSpPr>
                  <p:nvPr/>
                </p:nvSpPr>
                <p:spPr bwMode="auto">
                  <a:xfrm>
                    <a:off x="3725" y="2239"/>
                    <a:ext cx="266" cy="266"/>
                  </a:xfrm>
                  <a:custGeom>
                    <a:avLst/>
                    <a:gdLst>
                      <a:gd name="T0" fmla="*/ 266 w 266"/>
                      <a:gd name="T1" fmla="*/ 144 h 266"/>
                      <a:gd name="T2" fmla="*/ 258 w 266"/>
                      <a:gd name="T3" fmla="*/ 178 h 266"/>
                      <a:gd name="T4" fmla="*/ 252 w 266"/>
                      <a:gd name="T5" fmla="*/ 194 h 266"/>
                      <a:gd name="T6" fmla="*/ 242 w 266"/>
                      <a:gd name="T7" fmla="*/ 210 h 266"/>
                      <a:gd name="T8" fmla="*/ 206 w 266"/>
                      <a:gd name="T9" fmla="*/ 246 h 266"/>
                      <a:gd name="T10" fmla="*/ 184 w 266"/>
                      <a:gd name="T11" fmla="*/ 258 h 266"/>
                      <a:gd name="T12" fmla="*/ 158 w 266"/>
                      <a:gd name="T13" fmla="*/ 264 h 266"/>
                      <a:gd name="T14" fmla="*/ 142 w 266"/>
                      <a:gd name="T15" fmla="*/ 266 h 266"/>
                      <a:gd name="T16" fmla="*/ 124 w 266"/>
                      <a:gd name="T17" fmla="*/ 266 h 266"/>
                      <a:gd name="T18" fmla="*/ 96 w 266"/>
                      <a:gd name="T19" fmla="*/ 262 h 266"/>
                      <a:gd name="T20" fmla="*/ 72 w 266"/>
                      <a:gd name="T21" fmla="*/ 252 h 266"/>
                      <a:gd name="T22" fmla="*/ 50 w 266"/>
                      <a:gd name="T23" fmla="*/ 238 h 266"/>
                      <a:gd name="T24" fmla="*/ 32 w 266"/>
                      <a:gd name="T25" fmla="*/ 220 h 266"/>
                      <a:gd name="T26" fmla="*/ 18 w 266"/>
                      <a:gd name="T27" fmla="*/ 200 h 266"/>
                      <a:gd name="T28" fmla="*/ 8 w 266"/>
                      <a:gd name="T29" fmla="*/ 176 h 266"/>
                      <a:gd name="T30" fmla="*/ 2 w 266"/>
                      <a:gd name="T31" fmla="*/ 150 h 266"/>
                      <a:gd name="T32" fmla="*/ 0 w 266"/>
                      <a:gd name="T33" fmla="*/ 124 h 266"/>
                      <a:gd name="T34" fmla="*/ 2 w 266"/>
                      <a:gd name="T35" fmla="*/ 110 h 266"/>
                      <a:gd name="T36" fmla="*/ 10 w 266"/>
                      <a:gd name="T37" fmla="*/ 86 h 266"/>
                      <a:gd name="T38" fmla="*/ 22 w 266"/>
                      <a:gd name="T39" fmla="*/ 62 h 266"/>
                      <a:gd name="T40" fmla="*/ 36 w 266"/>
                      <a:gd name="T41" fmla="*/ 42 h 266"/>
                      <a:gd name="T42" fmla="*/ 56 w 266"/>
                      <a:gd name="T43" fmla="*/ 26 h 266"/>
                      <a:gd name="T44" fmla="*/ 78 w 266"/>
                      <a:gd name="T45" fmla="*/ 12 h 266"/>
                      <a:gd name="T46" fmla="*/ 102 w 266"/>
                      <a:gd name="T47" fmla="*/ 4 h 266"/>
                      <a:gd name="T48" fmla="*/ 130 w 266"/>
                      <a:gd name="T49" fmla="*/ 0 h 266"/>
                      <a:gd name="T50" fmla="*/ 142 w 266"/>
                      <a:gd name="T51" fmla="*/ 2 h 266"/>
                      <a:gd name="T52" fmla="*/ 170 w 266"/>
                      <a:gd name="T53" fmla="*/ 6 h 266"/>
                      <a:gd name="T54" fmla="*/ 194 w 266"/>
                      <a:gd name="T55" fmla="*/ 16 h 266"/>
                      <a:gd name="T56" fmla="*/ 216 w 266"/>
                      <a:gd name="T57" fmla="*/ 30 h 266"/>
                      <a:gd name="T58" fmla="*/ 234 w 266"/>
                      <a:gd name="T59" fmla="*/ 46 h 266"/>
                      <a:gd name="T60" fmla="*/ 248 w 266"/>
                      <a:gd name="T61" fmla="*/ 68 h 266"/>
                      <a:gd name="T62" fmla="*/ 258 w 266"/>
                      <a:gd name="T63" fmla="*/ 92 h 266"/>
                      <a:gd name="T64" fmla="*/ 264 w 266"/>
                      <a:gd name="T65" fmla="*/ 116 h 266"/>
                      <a:gd name="T66" fmla="*/ 266 w 266"/>
                      <a:gd name="T67" fmla="*/ 144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6">
                        <a:moveTo>
                          <a:pt x="266" y="144"/>
                        </a:moveTo>
                        <a:lnTo>
                          <a:pt x="266" y="144"/>
                        </a:lnTo>
                        <a:lnTo>
                          <a:pt x="264" y="162"/>
                        </a:lnTo>
                        <a:lnTo>
                          <a:pt x="258" y="178"/>
                        </a:lnTo>
                        <a:lnTo>
                          <a:pt x="252" y="194"/>
                        </a:lnTo>
                        <a:lnTo>
                          <a:pt x="242" y="210"/>
                        </a:lnTo>
                        <a:lnTo>
                          <a:pt x="226" y="228"/>
                        </a:lnTo>
                        <a:lnTo>
                          <a:pt x="206" y="246"/>
                        </a:lnTo>
                        <a:lnTo>
                          <a:pt x="196" y="252"/>
                        </a:lnTo>
                        <a:lnTo>
                          <a:pt x="184" y="258"/>
                        </a:lnTo>
                        <a:lnTo>
                          <a:pt x="172" y="262"/>
                        </a:lnTo>
                        <a:lnTo>
                          <a:pt x="158" y="264"/>
                        </a:lnTo>
                        <a:lnTo>
                          <a:pt x="142" y="266"/>
                        </a:lnTo>
                        <a:lnTo>
                          <a:pt x="124" y="266"/>
                        </a:lnTo>
                        <a:lnTo>
                          <a:pt x="110" y="264"/>
                        </a:lnTo>
                        <a:lnTo>
                          <a:pt x="96" y="262"/>
                        </a:lnTo>
                        <a:lnTo>
                          <a:pt x="84" y="258"/>
                        </a:lnTo>
                        <a:lnTo>
                          <a:pt x="72" y="252"/>
                        </a:lnTo>
                        <a:lnTo>
                          <a:pt x="62" y="246"/>
                        </a:lnTo>
                        <a:lnTo>
                          <a:pt x="50" y="238"/>
                        </a:lnTo>
                        <a:lnTo>
                          <a:pt x="42" y="230"/>
                        </a:lnTo>
                        <a:lnTo>
                          <a:pt x="32" y="220"/>
                        </a:lnTo>
                        <a:lnTo>
                          <a:pt x="24" y="210"/>
                        </a:lnTo>
                        <a:lnTo>
                          <a:pt x="18" y="200"/>
                        </a:lnTo>
                        <a:lnTo>
                          <a:pt x="12" y="188"/>
                        </a:lnTo>
                        <a:lnTo>
                          <a:pt x="8" y="176"/>
                        </a:lnTo>
                        <a:lnTo>
                          <a:pt x="4" y="164"/>
                        </a:lnTo>
                        <a:lnTo>
                          <a:pt x="2" y="150"/>
                        </a:lnTo>
                        <a:lnTo>
                          <a:pt x="0" y="138"/>
                        </a:lnTo>
                        <a:lnTo>
                          <a:pt x="0" y="124"/>
                        </a:lnTo>
                        <a:lnTo>
                          <a:pt x="2" y="110"/>
                        </a:lnTo>
                        <a:lnTo>
                          <a:pt x="6" y="98"/>
                        </a:lnTo>
                        <a:lnTo>
                          <a:pt x="10" y="86"/>
                        </a:lnTo>
                        <a:lnTo>
                          <a:pt x="14" y="74"/>
                        </a:lnTo>
                        <a:lnTo>
                          <a:pt x="22" y="62"/>
                        </a:lnTo>
                        <a:lnTo>
                          <a:pt x="28" y="52"/>
                        </a:lnTo>
                        <a:lnTo>
                          <a:pt x="36" y="42"/>
                        </a:lnTo>
                        <a:lnTo>
                          <a:pt x="46" y="34"/>
                        </a:lnTo>
                        <a:lnTo>
                          <a:pt x="56" y="26"/>
                        </a:lnTo>
                        <a:lnTo>
                          <a:pt x="66" y="18"/>
                        </a:lnTo>
                        <a:lnTo>
                          <a:pt x="78" y="12"/>
                        </a:lnTo>
                        <a:lnTo>
                          <a:pt x="90" y="8"/>
                        </a:lnTo>
                        <a:lnTo>
                          <a:pt x="102" y="4"/>
                        </a:lnTo>
                        <a:lnTo>
                          <a:pt x="116" y="2"/>
                        </a:lnTo>
                        <a:lnTo>
                          <a:pt x="130" y="0"/>
                        </a:lnTo>
                        <a:lnTo>
                          <a:pt x="142" y="2"/>
                        </a:lnTo>
                        <a:lnTo>
                          <a:pt x="156" y="2"/>
                        </a:lnTo>
                        <a:lnTo>
                          <a:pt x="170" y="6"/>
                        </a:lnTo>
                        <a:lnTo>
                          <a:pt x="182" y="10"/>
                        </a:lnTo>
                        <a:lnTo>
                          <a:pt x="194" y="16"/>
                        </a:lnTo>
                        <a:lnTo>
                          <a:pt x="204" y="22"/>
                        </a:lnTo>
                        <a:lnTo>
                          <a:pt x="216" y="30"/>
                        </a:lnTo>
                        <a:lnTo>
                          <a:pt x="224" y="38"/>
                        </a:lnTo>
                        <a:lnTo>
                          <a:pt x="234" y="46"/>
                        </a:lnTo>
                        <a:lnTo>
                          <a:pt x="242" y="56"/>
                        </a:lnTo>
                        <a:lnTo>
                          <a:pt x="248" y="68"/>
                        </a:lnTo>
                        <a:lnTo>
                          <a:pt x="254" y="80"/>
                        </a:lnTo>
                        <a:lnTo>
                          <a:pt x="258" y="92"/>
                        </a:lnTo>
                        <a:lnTo>
                          <a:pt x="262" y="104"/>
                        </a:lnTo>
                        <a:lnTo>
                          <a:pt x="264" y="116"/>
                        </a:lnTo>
                        <a:lnTo>
                          <a:pt x="266" y="130"/>
                        </a:lnTo>
                        <a:lnTo>
                          <a:pt x="266" y="144"/>
                        </a:lnTo>
                        <a:close/>
                      </a:path>
                    </a:pathLst>
                  </a:custGeom>
                  <a:solidFill>
                    <a:srgbClr val="DCDCDC"/>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9504" name="Freeform 261"/>
                  <p:cNvSpPr>
                    <a:spLocks/>
                  </p:cNvSpPr>
                  <p:nvPr/>
                </p:nvSpPr>
                <p:spPr bwMode="auto">
                  <a:xfrm>
                    <a:off x="3761" y="2277"/>
                    <a:ext cx="194" cy="192"/>
                  </a:xfrm>
                  <a:custGeom>
                    <a:avLst/>
                    <a:gdLst>
                      <a:gd name="T0" fmla="*/ 194 w 194"/>
                      <a:gd name="T1" fmla="*/ 102 h 192"/>
                      <a:gd name="T2" fmla="*/ 194 w 194"/>
                      <a:gd name="T3" fmla="*/ 102 h 192"/>
                      <a:gd name="T4" fmla="*/ 190 w 194"/>
                      <a:gd name="T5" fmla="*/ 122 h 192"/>
                      <a:gd name="T6" fmla="*/ 184 w 194"/>
                      <a:gd name="T7" fmla="*/ 140 h 192"/>
                      <a:gd name="T8" fmla="*/ 174 w 194"/>
                      <a:gd name="T9" fmla="*/ 156 h 192"/>
                      <a:gd name="T10" fmla="*/ 160 w 194"/>
                      <a:gd name="T11" fmla="*/ 170 h 192"/>
                      <a:gd name="T12" fmla="*/ 146 w 194"/>
                      <a:gd name="T13" fmla="*/ 180 h 192"/>
                      <a:gd name="T14" fmla="*/ 128 w 194"/>
                      <a:gd name="T15" fmla="*/ 188 h 192"/>
                      <a:gd name="T16" fmla="*/ 110 w 194"/>
                      <a:gd name="T17" fmla="*/ 192 h 192"/>
                      <a:gd name="T18" fmla="*/ 90 w 194"/>
                      <a:gd name="T19" fmla="*/ 192 h 192"/>
                      <a:gd name="T20" fmla="*/ 90 w 194"/>
                      <a:gd name="T21" fmla="*/ 192 h 192"/>
                      <a:gd name="T22" fmla="*/ 70 w 194"/>
                      <a:gd name="T23" fmla="*/ 190 h 192"/>
                      <a:gd name="T24" fmla="*/ 52 w 194"/>
                      <a:gd name="T25" fmla="*/ 182 h 192"/>
                      <a:gd name="T26" fmla="*/ 38 w 194"/>
                      <a:gd name="T27" fmla="*/ 172 h 192"/>
                      <a:gd name="T28" fmla="*/ 24 w 194"/>
                      <a:gd name="T29" fmla="*/ 160 h 192"/>
                      <a:gd name="T30" fmla="*/ 12 w 194"/>
                      <a:gd name="T31" fmla="*/ 144 h 192"/>
                      <a:gd name="T32" fmla="*/ 6 w 194"/>
                      <a:gd name="T33" fmla="*/ 126 h 192"/>
                      <a:gd name="T34" fmla="*/ 0 w 194"/>
                      <a:gd name="T35" fmla="*/ 108 h 192"/>
                      <a:gd name="T36" fmla="*/ 0 w 194"/>
                      <a:gd name="T37" fmla="*/ 88 h 192"/>
                      <a:gd name="T38" fmla="*/ 0 w 194"/>
                      <a:gd name="T39" fmla="*/ 88 h 192"/>
                      <a:gd name="T40" fmla="*/ 4 w 194"/>
                      <a:gd name="T41" fmla="*/ 70 h 192"/>
                      <a:gd name="T42" fmla="*/ 10 w 194"/>
                      <a:gd name="T43" fmla="*/ 52 h 192"/>
                      <a:gd name="T44" fmla="*/ 20 w 194"/>
                      <a:gd name="T45" fmla="*/ 36 h 192"/>
                      <a:gd name="T46" fmla="*/ 34 w 194"/>
                      <a:gd name="T47" fmla="*/ 22 h 192"/>
                      <a:gd name="T48" fmla="*/ 48 w 194"/>
                      <a:gd name="T49" fmla="*/ 12 h 192"/>
                      <a:gd name="T50" fmla="*/ 66 w 194"/>
                      <a:gd name="T51" fmla="*/ 4 h 192"/>
                      <a:gd name="T52" fmla="*/ 84 w 194"/>
                      <a:gd name="T53" fmla="*/ 0 h 192"/>
                      <a:gd name="T54" fmla="*/ 104 w 194"/>
                      <a:gd name="T55" fmla="*/ 0 h 192"/>
                      <a:gd name="T56" fmla="*/ 104 w 194"/>
                      <a:gd name="T57" fmla="*/ 0 h 192"/>
                      <a:gd name="T58" fmla="*/ 124 w 194"/>
                      <a:gd name="T59" fmla="*/ 2 h 192"/>
                      <a:gd name="T60" fmla="*/ 142 w 194"/>
                      <a:gd name="T61" fmla="*/ 10 h 192"/>
                      <a:gd name="T62" fmla="*/ 156 w 194"/>
                      <a:gd name="T63" fmla="*/ 20 h 192"/>
                      <a:gd name="T64" fmla="*/ 170 w 194"/>
                      <a:gd name="T65" fmla="*/ 32 h 192"/>
                      <a:gd name="T66" fmla="*/ 182 w 194"/>
                      <a:gd name="T67" fmla="*/ 48 h 192"/>
                      <a:gd name="T68" fmla="*/ 188 w 194"/>
                      <a:gd name="T69" fmla="*/ 64 h 192"/>
                      <a:gd name="T70" fmla="*/ 194 w 194"/>
                      <a:gd name="T71" fmla="*/ 84 h 192"/>
                      <a:gd name="T72" fmla="*/ 194 w 194"/>
                      <a:gd name="T73" fmla="*/ 102 h 192"/>
                      <a:gd name="T74" fmla="*/ 194 w 194"/>
                      <a:gd name="T75" fmla="*/ 102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4" h="192">
                        <a:moveTo>
                          <a:pt x="194" y="102"/>
                        </a:moveTo>
                        <a:lnTo>
                          <a:pt x="194" y="102"/>
                        </a:lnTo>
                        <a:lnTo>
                          <a:pt x="190" y="122"/>
                        </a:lnTo>
                        <a:lnTo>
                          <a:pt x="184" y="140"/>
                        </a:lnTo>
                        <a:lnTo>
                          <a:pt x="174" y="156"/>
                        </a:lnTo>
                        <a:lnTo>
                          <a:pt x="160" y="170"/>
                        </a:lnTo>
                        <a:lnTo>
                          <a:pt x="146" y="180"/>
                        </a:lnTo>
                        <a:lnTo>
                          <a:pt x="128" y="188"/>
                        </a:lnTo>
                        <a:lnTo>
                          <a:pt x="110" y="192"/>
                        </a:lnTo>
                        <a:lnTo>
                          <a:pt x="90" y="192"/>
                        </a:lnTo>
                        <a:lnTo>
                          <a:pt x="70" y="190"/>
                        </a:lnTo>
                        <a:lnTo>
                          <a:pt x="52" y="182"/>
                        </a:lnTo>
                        <a:lnTo>
                          <a:pt x="38" y="172"/>
                        </a:lnTo>
                        <a:lnTo>
                          <a:pt x="24" y="160"/>
                        </a:lnTo>
                        <a:lnTo>
                          <a:pt x="12" y="144"/>
                        </a:lnTo>
                        <a:lnTo>
                          <a:pt x="6" y="126"/>
                        </a:lnTo>
                        <a:lnTo>
                          <a:pt x="0" y="108"/>
                        </a:lnTo>
                        <a:lnTo>
                          <a:pt x="0" y="88"/>
                        </a:lnTo>
                        <a:lnTo>
                          <a:pt x="4" y="70"/>
                        </a:lnTo>
                        <a:lnTo>
                          <a:pt x="10" y="52"/>
                        </a:lnTo>
                        <a:lnTo>
                          <a:pt x="20" y="36"/>
                        </a:lnTo>
                        <a:lnTo>
                          <a:pt x="34" y="22"/>
                        </a:lnTo>
                        <a:lnTo>
                          <a:pt x="48" y="12"/>
                        </a:lnTo>
                        <a:lnTo>
                          <a:pt x="66" y="4"/>
                        </a:lnTo>
                        <a:lnTo>
                          <a:pt x="84" y="0"/>
                        </a:lnTo>
                        <a:lnTo>
                          <a:pt x="104" y="0"/>
                        </a:lnTo>
                        <a:lnTo>
                          <a:pt x="124" y="2"/>
                        </a:lnTo>
                        <a:lnTo>
                          <a:pt x="142" y="10"/>
                        </a:lnTo>
                        <a:lnTo>
                          <a:pt x="156" y="20"/>
                        </a:lnTo>
                        <a:lnTo>
                          <a:pt x="170" y="32"/>
                        </a:lnTo>
                        <a:lnTo>
                          <a:pt x="182" y="48"/>
                        </a:lnTo>
                        <a:lnTo>
                          <a:pt x="188" y="64"/>
                        </a:lnTo>
                        <a:lnTo>
                          <a:pt x="194" y="84"/>
                        </a:lnTo>
                        <a:lnTo>
                          <a:pt x="194" y="102"/>
                        </a:lnTo>
                        <a:close/>
                      </a:path>
                    </a:pathLst>
                  </a:custGeom>
                  <a:solidFill>
                    <a:srgbClr val="C6E2F8"/>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9505" name="Freeform 262"/>
                  <p:cNvSpPr>
                    <a:spLocks/>
                  </p:cNvSpPr>
                  <p:nvPr/>
                </p:nvSpPr>
                <p:spPr bwMode="auto">
                  <a:xfrm>
                    <a:off x="3781" y="2327"/>
                    <a:ext cx="74" cy="104"/>
                  </a:xfrm>
                  <a:custGeom>
                    <a:avLst/>
                    <a:gdLst>
                      <a:gd name="T0" fmla="*/ 42 w 74"/>
                      <a:gd name="T1" fmla="*/ 8 h 104"/>
                      <a:gd name="T2" fmla="*/ 42 w 74"/>
                      <a:gd name="T3" fmla="*/ 8 h 104"/>
                      <a:gd name="T4" fmla="*/ 50 w 74"/>
                      <a:gd name="T5" fmla="*/ 16 h 104"/>
                      <a:gd name="T6" fmla="*/ 50 w 74"/>
                      <a:gd name="T7" fmla="*/ 20 h 104"/>
                      <a:gd name="T8" fmla="*/ 52 w 74"/>
                      <a:gd name="T9" fmla="*/ 24 h 104"/>
                      <a:gd name="T10" fmla="*/ 52 w 74"/>
                      <a:gd name="T11" fmla="*/ 24 h 104"/>
                      <a:gd name="T12" fmla="*/ 46 w 74"/>
                      <a:gd name="T13" fmla="*/ 34 h 104"/>
                      <a:gd name="T14" fmla="*/ 44 w 74"/>
                      <a:gd name="T15" fmla="*/ 44 h 104"/>
                      <a:gd name="T16" fmla="*/ 44 w 74"/>
                      <a:gd name="T17" fmla="*/ 54 h 104"/>
                      <a:gd name="T18" fmla="*/ 48 w 74"/>
                      <a:gd name="T19" fmla="*/ 64 h 104"/>
                      <a:gd name="T20" fmla="*/ 48 w 74"/>
                      <a:gd name="T21" fmla="*/ 64 h 104"/>
                      <a:gd name="T22" fmla="*/ 54 w 74"/>
                      <a:gd name="T23" fmla="*/ 66 h 104"/>
                      <a:gd name="T24" fmla="*/ 62 w 74"/>
                      <a:gd name="T25" fmla="*/ 66 h 104"/>
                      <a:gd name="T26" fmla="*/ 62 w 74"/>
                      <a:gd name="T27" fmla="*/ 66 h 104"/>
                      <a:gd name="T28" fmla="*/ 66 w 74"/>
                      <a:gd name="T29" fmla="*/ 70 h 104"/>
                      <a:gd name="T30" fmla="*/ 70 w 74"/>
                      <a:gd name="T31" fmla="*/ 74 h 104"/>
                      <a:gd name="T32" fmla="*/ 74 w 74"/>
                      <a:gd name="T33" fmla="*/ 82 h 104"/>
                      <a:gd name="T34" fmla="*/ 74 w 74"/>
                      <a:gd name="T35" fmla="*/ 82 h 104"/>
                      <a:gd name="T36" fmla="*/ 74 w 74"/>
                      <a:gd name="T37" fmla="*/ 88 h 104"/>
                      <a:gd name="T38" fmla="*/ 72 w 74"/>
                      <a:gd name="T39" fmla="*/ 92 h 104"/>
                      <a:gd name="T40" fmla="*/ 70 w 74"/>
                      <a:gd name="T41" fmla="*/ 96 h 104"/>
                      <a:gd name="T42" fmla="*/ 66 w 74"/>
                      <a:gd name="T43" fmla="*/ 100 h 104"/>
                      <a:gd name="T44" fmla="*/ 66 w 74"/>
                      <a:gd name="T45" fmla="*/ 100 h 104"/>
                      <a:gd name="T46" fmla="*/ 56 w 74"/>
                      <a:gd name="T47" fmla="*/ 100 h 104"/>
                      <a:gd name="T48" fmla="*/ 48 w 74"/>
                      <a:gd name="T49" fmla="*/ 102 h 104"/>
                      <a:gd name="T50" fmla="*/ 40 w 74"/>
                      <a:gd name="T51" fmla="*/ 104 h 104"/>
                      <a:gd name="T52" fmla="*/ 30 w 74"/>
                      <a:gd name="T53" fmla="*/ 104 h 104"/>
                      <a:gd name="T54" fmla="*/ 30 w 74"/>
                      <a:gd name="T55" fmla="*/ 104 h 104"/>
                      <a:gd name="T56" fmla="*/ 20 w 74"/>
                      <a:gd name="T57" fmla="*/ 98 h 104"/>
                      <a:gd name="T58" fmla="*/ 12 w 74"/>
                      <a:gd name="T59" fmla="*/ 92 h 104"/>
                      <a:gd name="T60" fmla="*/ 6 w 74"/>
                      <a:gd name="T61" fmla="*/ 82 h 104"/>
                      <a:gd name="T62" fmla="*/ 2 w 74"/>
                      <a:gd name="T63" fmla="*/ 70 h 104"/>
                      <a:gd name="T64" fmla="*/ 2 w 74"/>
                      <a:gd name="T65" fmla="*/ 70 h 104"/>
                      <a:gd name="T66" fmla="*/ 2 w 74"/>
                      <a:gd name="T67" fmla="*/ 62 h 104"/>
                      <a:gd name="T68" fmla="*/ 0 w 74"/>
                      <a:gd name="T69" fmla="*/ 54 h 104"/>
                      <a:gd name="T70" fmla="*/ 2 w 74"/>
                      <a:gd name="T71" fmla="*/ 38 h 104"/>
                      <a:gd name="T72" fmla="*/ 2 w 74"/>
                      <a:gd name="T73" fmla="*/ 38 h 104"/>
                      <a:gd name="T74" fmla="*/ 4 w 74"/>
                      <a:gd name="T75" fmla="*/ 28 h 104"/>
                      <a:gd name="T76" fmla="*/ 8 w 74"/>
                      <a:gd name="T77" fmla="*/ 18 h 104"/>
                      <a:gd name="T78" fmla="*/ 12 w 74"/>
                      <a:gd name="T79" fmla="*/ 8 h 104"/>
                      <a:gd name="T80" fmla="*/ 20 w 74"/>
                      <a:gd name="T81" fmla="*/ 0 h 104"/>
                      <a:gd name="T82" fmla="*/ 20 w 74"/>
                      <a:gd name="T83" fmla="*/ 0 h 104"/>
                      <a:gd name="T84" fmla="*/ 26 w 74"/>
                      <a:gd name="T85" fmla="*/ 0 h 104"/>
                      <a:gd name="T86" fmla="*/ 32 w 74"/>
                      <a:gd name="T87" fmla="*/ 2 h 104"/>
                      <a:gd name="T88" fmla="*/ 36 w 74"/>
                      <a:gd name="T89" fmla="*/ 6 h 104"/>
                      <a:gd name="T90" fmla="*/ 42 w 74"/>
                      <a:gd name="T91" fmla="*/ 8 h 104"/>
                      <a:gd name="T92" fmla="*/ 42 w 74"/>
                      <a:gd name="T93" fmla="*/ 8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4" h="104">
                        <a:moveTo>
                          <a:pt x="42" y="8"/>
                        </a:moveTo>
                        <a:lnTo>
                          <a:pt x="42" y="8"/>
                        </a:lnTo>
                        <a:lnTo>
                          <a:pt x="50" y="16"/>
                        </a:lnTo>
                        <a:lnTo>
                          <a:pt x="50" y="20"/>
                        </a:lnTo>
                        <a:lnTo>
                          <a:pt x="52" y="24"/>
                        </a:lnTo>
                        <a:lnTo>
                          <a:pt x="46" y="34"/>
                        </a:lnTo>
                        <a:lnTo>
                          <a:pt x="44" y="44"/>
                        </a:lnTo>
                        <a:lnTo>
                          <a:pt x="44" y="54"/>
                        </a:lnTo>
                        <a:lnTo>
                          <a:pt x="48" y="64"/>
                        </a:lnTo>
                        <a:lnTo>
                          <a:pt x="54" y="66"/>
                        </a:lnTo>
                        <a:lnTo>
                          <a:pt x="62" y="66"/>
                        </a:lnTo>
                        <a:lnTo>
                          <a:pt x="66" y="70"/>
                        </a:lnTo>
                        <a:lnTo>
                          <a:pt x="70" y="74"/>
                        </a:lnTo>
                        <a:lnTo>
                          <a:pt x="74" y="82"/>
                        </a:lnTo>
                        <a:lnTo>
                          <a:pt x="74" y="88"/>
                        </a:lnTo>
                        <a:lnTo>
                          <a:pt x="72" y="92"/>
                        </a:lnTo>
                        <a:lnTo>
                          <a:pt x="70" y="96"/>
                        </a:lnTo>
                        <a:lnTo>
                          <a:pt x="66" y="100"/>
                        </a:lnTo>
                        <a:lnTo>
                          <a:pt x="56" y="100"/>
                        </a:lnTo>
                        <a:lnTo>
                          <a:pt x="48" y="102"/>
                        </a:lnTo>
                        <a:lnTo>
                          <a:pt x="40" y="104"/>
                        </a:lnTo>
                        <a:lnTo>
                          <a:pt x="30" y="104"/>
                        </a:lnTo>
                        <a:lnTo>
                          <a:pt x="20" y="98"/>
                        </a:lnTo>
                        <a:lnTo>
                          <a:pt x="12" y="92"/>
                        </a:lnTo>
                        <a:lnTo>
                          <a:pt x="6" y="82"/>
                        </a:lnTo>
                        <a:lnTo>
                          <a:pt x="2" y="70"/>
                        </a:lnTo>
                        <a:lnTo>
                          <a:pt x="2" y="62"/>
                        </a:lnTo>
                        <a:lnTo>
                          <a:pt x="0" y="54"/>
                        </a:lnTo>
                        <a:lnTo>
                          <a:pt x="2" y="38"/>
                        </a:lnTo>
                        <a:lnTo>
                          <a:pt x="4" y="28"/>
                        </a:lnTo>
                        <a:lnTo>
                          <a:pt x="8" y="18"/>
                        </a:lnTo>
                        <a:lnTo>
                          <a:pt x="12" y="8"/>
                        </a:lnTo>
                        <a:lnTo>
                          <a:pt x="20" y="0"/>
                        </a:lnTo>
                        <a:lnTo>
                          <a:pt x="26" y="0"/>
                        </a:lnTo>
                        <a:lnTo>
                          <a:pt x="32" y="2"/>
                        </a:lnTo>
                        <a:lnTo>
                          <a:pt x="36" y="6"/>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6" name="Freeform 263"/>
                  <p:cNvSpPr>
                    <a:spLocks/>
                  </p:cNvSpPr>
                  <p:nvPr/>
                </p:nvSpPr>
                <p:spPr bwMode="auto">
                  <a:xfrm>
                    <a:off x="3509" y="2383"/>
                    <a:ext cx="186" cy="66"/>
                  </a:xfrm>
                  <a:custGeom>
                    <a:avLst/>
                    <a:gdLst>
                      <a:gd name="T0" fmla="*/ 60 w 186"/>
                      <a:gd name="T1" fmla="*/ 14 h 66"/>
                      <a:gd name="T2" fmla="*/ 68 w 186"/>
                      <a:gd name="T3" fmla="*/ 28 h 66"/>
                      <a:gd name="T4" fmla="*/ 80 w 186"/>
                      <a:gd name="T5" fmla="*/ 28 h 66"/>
                      <a:gd name="T6" fmla="*/ 122 w 186"/>
                      <a:gd name="T7" fmla="*/ 28 h 66"/>
                      <a:gd name="T8" fmla="*/ 126 w 186"/>
                      <a:gd name="T9" fmla="*/ 16 h 66"/>
                      <a:gd name="T10" fmla="*/ 134 w 186"/>
                      <a:gd name="T11" fmla="*/ 8 h 66"/>
                      <a:gd name="T12" fmla="*/ 148 w 186"/>
                      <a:gd name="T13" fmla="*/ 2 h 66"/>
                      <a:gd name="T14" fmla="*/ 162 w 186"/>
                      <a:gd name="T15" fmla="*/ 4 h 66"/>
                      <a:gd name="T16" fmla="*/ 172 w 186"/>
                      <a:gd name="T17" fmla="*/ 10 h 66"/>
                      <a:gd name="T18" fmla="*/ 184 w 186"/>
                      <a:gd name="T19" fmla="*/ 30 h 66"/>
                      <a:gd name="T20" fmla="*/ 186 w 186"/>
                      <a:gd name="T21" fmla="*/ 42 h 66"/>
                      <a:gd name="T22" fmla="*/ 182 w 186"/>
                      <a:gd name="T23" fmla="*/ 50 h 66"/>
                      <a:gd name="T24" fmla="*/ 164 w 186"/>
                      <a:gd name="T25" fmla="*/ 66 h 66"/>
                      <a:gd name="T26" fmla="*/ 158 w 186"/>
                      <a:gd name="T27" fmla="*/ 66 h 66"/>
                      <a:gd name="T28" fmla="*/ 140 w 186"/>
                      <a:gd name="T29" fmla="*/ 62 h 66"/>
                      <a:gd name="T30" fmla="*/ 122 w 186"/>
                      <a:gd name="T31" fmla="*/ 42 h 66"/>
                      <a:gd name="T32" fmla="*/ 114 w 186"/>
                      <a:gd name="T33" fmla="*/ 42 h 66"/>
                      <a:gd name="T34" fmla="*/ 84 w 186"/>
                      <a:gd name="T35" fmla="*/ 40 h 66"/>
                      <a:gd name="T36" fmla="*/ 76 w 186"/>
                      <a:gd name="T37" fmla="*/ 42 h 66"/>
                      <a:gd name="T38" fmla="*/ 66 w 186"/>
                      <a:gd name="T39" fmla="*/ 42 h 66"/>
                      <a:gd name="T40" fmla="*/ 62 w 186"/>
                      <a:gd name="T41" fmla="*/ 50 h 66"/>
                      <a:gd name="T42" fmla="*/ 56 w 186"/>
                      <a:gd name="T43" fmla="*/ 58 h 66"/>
                      <a:gd name="T44" fmla="*/ 52 w 186"/>
                      <a:gd name="T45" fmla="*/ 62 h 66"/>
                      <a:gd name="T46" fmla="*/ 42 w 186"/>
                      <a:gd name="T47" fmla="*/ 64 h 66"/>
                      <a:gd name="T48" fmla="*/ 38 w 186"/>
                      <a:gd name="T49" fmla="*/ 66 h 66"/>
                      <a:gd name="T50" fmla="*/ 28 w 186"/>
                      <a:gd name="T51" fmla="*/ 64 h 66"/>
                      <a:gd name="T52" fmla="*/ 8 w 186"/>
                      <a:gd name="T53" fmla="*/ 52 h 66"/>
                      <a:gd name="T54" fmla="*/ 2 w 186"/>
                      <a:gd name="T55" fmla="*/ 42 h 66"/>
                      <a:gd name="T56" fmla="*/ 0 w 186"/>
                      <a:gd name="T57" fmla="*/ 26 h 66"/>
                      <a:gd name="T58" fmla="*/ 8 w 186"/>
                      <a:gd name="T59" fmla="*/ 12 h 66"/>
                      <a:gd name="T60" fmla="*/ 16 w 186"/>
                      <a:gd name="T61" fmla="*/ 6 h 66"/>
                      <a:gd name="T62" fmla="*/ 36 w 186"/>
                      <a:gd name="T63" fmla="*/ 0 h 66"/>
                      <a:gd name="T64" fmla="*/ 46 w 186"/>
                      <a:gd name="T65" fmla="*/ 2 h 66"/>
                      <a:gd name="T66" fmla="*/ 54 w 186"/>
                      <a:gd name="T67" fmla="*/ 6 h 66"/>
                      <a:gd name="T68" fmla="*/ 60 w 186"/>
                      <a:gd name="T69" fmla="*/ 14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6" h="66">
                        <a:moveTo>
                          <a:pt x="60" y="14"/>
                        </a:moveTo>
                        <a:lnTo>
                          <a:pt x="60" y="14"/>
                        </a:lnTo>
                        <a:lnTo>
                          <a:pt x="64" y="22"/>
                        </a:lnTo>
                        <a:lnTo>
                          <a:pt x="68" y="28"/>
                        </a:lnTo>
                        <a:lnTo>
                          <a:pt x="80" y="28"/>
                        </a:lnTo>
                        <a:lnTo>
                          <a:pt x="94" y="28"/>
                        </a:lnTo>
                        <a:lnTo>
                          <a:pt x="122" y="28"/>
                        </a:lnTo>
                        <a:lnTo>
                          <a:pt x="126" y="16"/>
                        </a:lnTo>
                        <a:lnTo>
                          <a:pt x="128" y="12"/>
                        </a:lnTo>
                        <a:lnTo>
                          <a:pt x="134" y="8"/>
                        </a:lnTo>
                        <a:lnTo>
                          <a:pt x="148" y="2"/>
                        </a:lnTo>
                        <a:lnTo>
                          <a:pt x="154" y="2"/>
                        </a:lnTo>
                        <a:lnTo>
                          <a:pt x="162" y="4"/>
                        </a:lnTo>
                        <a:lnTo>
                          <a:pt x="172" y="10"/>
                        </a:lnTo>
                        <a:lnTo>
                          <a:pt x="180" y="20"/>
                        </a:lnTo>
                        <a:lnTo>
                          <a:pt x="184" y="30"/>
                        </a:lnTo>
                        <a:lnTo>
                          <a:pt x="186" y="36"/>
                        </a:lnTo>
                        <a:lnTo>
                          <a:pt x="186" y="42"/>
                        </a:lnTo>
                        <a:lnTo>
                          <a:pt x="182" y="50"/>
                        </a:lnTo>
                        <a:lnTo>
                          <a:pt x="178" y="56"/>
                        </a:lnTo>
                        <a:lnTo>
                          <a:pt x="164" y="66"/>
                        </a:lnTo>
                        <a:lnTo>
                          <a:pt x="158" y="66"/>
                        </a:lnTo>
                        <a:lnTo>
                          <a:pt x="152" y="66"/>
                        </a:lnTo>
                        <a:lnTo>
                          <a:pt x="140" y="62"/>
                        </a:lnTo>
                        <a:lnTo>
                          <a:pt x="130" y="54"/>
                        </a:lnTo>
                        <a:lnTo>
                          <a:pt x="122" y="42"/>
                        </a:lnTo>
                        <a:lnTo>
                          <a:pt x="114" y="42"/>
                        </a:lnTo>
                        <a:lnTo>
                          <a:pt x="104" y="42"/>
                        </a:lnTo>
                        <a:lnTo>
                          <a:pt x="84" y="40"/>
                        </a:lnTo>
                        <a:lnTo>
                          <a:pt x="76" y="42"/>
                        </a:lnTo>
                        <a:lnTo>
                          <a:pt x="66" y="42"/>
                        </a:lnTo>
                        <a:lnTo>
                          <a:pt x="64" y="46"/>
                        </a:lnTo>
                        <a:lnTo>
                          <a:pt x="62" y="50"/>
                        </a:lnTo>
                        <a:lnTo>
                          <a:pt x="60" y="54"/>
                        </a:lnTo>
                        <a:lnTo>
                          <a:pt x="56" y="58"/>
                        </a:lnTo>
                        <a:lnTo>
                          <a:pt x="52" y="62"/>
                        </a:lnTo>
                        <a:lnTo>
                          <a:pt x="48" y="62"/>
                        </a:lnTo>
                        <a:lnTo>
                          <a:pt x="42" y="64"/>
                        </a:lnTo>
                        <a:lnTo>
                          <a:pt x="38" y="66"/>
                        </a:lnTo>
                        <a:lnTo>
                          <a:pt x="32" y="66"/>
                        </a:lnTo>
                        <a:lnTo>
                          <a:pt x="28" y="64"/>
                        </a:lnTo>
                        <a:lnTo>
                          <a:pt x="18" y="60"/>
                        </a:lnTo>
                        <a:lnTo>
                          <a:pt x="8" y="52"/>
                        </a:lnTo>
                        <a:lnTo>
                          <a:pt x="2" y="42"/>
                        </a:lnTo>
                        <a:lnTo>
                          <a:pt x="0" y="34"/>
                        </a:lnTo>
                        <a:lnTo>
                          <a:pt x="0" y="26"/>
                        </a:lnTo>
                        <a:lnTo>
                          <a:pt x="4" y="18"/>
                        </a:lnTo>
                        <a:lnTo>
                          <a:pt x="8" y="12"/>
                        </a:lnTo>
                        <a:lnTo>
                          <a:pt x="16" y="6"/>
                        </a:lnTo>
                        <a:lnTo>
                          <a:pt x="26" y="2"/>
                        </a:lnTo>
                        <a:lnTo>
                          <a:pt x="36" y="0"/>
                        </a:lnTo>
                        <a:lnTo>
                          <a:pt x="46" y="2"/>
                        </a:lnTo>
                        <a:lnTo>
                          <a:pt x="50" y="4"/>
                        </a:lnTo>
                        <a:lnTo>
                          <a:pt x="54" y="6"/>
                        </a:lnTo>
                        <a:lnTo>
                          <a:pt x="60"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7" name="Freeform 264"/>
                  <p:cNvSpPr>
                    <a:spLocks/>
                  </p:cNvSpPr>
                  <p:nvPr/>
                </p:nvSpPr>
                <p:spPr bwMode="auto">
                  <a:xfrm>
                    <a:off x="3525" y="2397"/>
                    <a:ext cx="34" cy="38"/>
                  </a:xfrm>
                  <a:custGeom>
                    <a:avLst/>
                    <a:gdLst>
                      <a:gd name="T0" fmla="*/ 32 w 34"/>
                      <a:gd name="T1" fmla="*/ 6 h 38"/>
                      <a:gd name="T2" fmla="*/ 32 w 34"/>
                      <a:gd name="T3" fmla="*/ 6 h 38"/>
                      <a:gd name="T4" fmla="*/ 34 w 34"/>
                      <a:gd name="T5" fmla="*/ 12 h 38"/>
                      <a:gd name="T6" fmla="*/ 34 w 34"/>
                      <a:gd name="T7" fmla="*/ 18 h 38"/>
                      <a:gd name="T8" fmla="*/ 32 w 34"/>
                      <a:gd name="T9" fmla="*/ 30 h 38"/>
                      <a:gd name="T10" fmla="*/ 32 w 34"/>
                      <a:gd name="T11" fmla="*/ 30 h 38"/>
                      <a:gd name="T12" fmla="*/ 28 w 34"/>
                      <a:gd name="T13" fmla="*/ 36 h 38"/>
                      <a:gd name="T14" fmla="*/ 24 w 34"/>
                      <a:gd name="T15" fmla="*/ 38 h 38"/>
                      <a:gd name="T16" fmla="*/ 12 w 34"/>
                      <a:gd name="T17" fmla="*/ 38 h 38"/>
                      <a:gd name="T18" fmla="*/ 12 w 34"/>
                      <a:gd name="T19" fmla="*/ 38 h 38"/>
                      <a:gd name="T20" fmla="*/ 8 w 34"/>
                      <a:gd name="T21" fmla="*/ 34 h 38"/>
                      <a:gd name="T22" fmla="*/ 4 w 34"/>
                      <a:gd name="T23" fmla="*/ 32 h 38"/>
                      <a:gd name="T24" fmla="*/ 0 w 34"/>
                      <a:gd name="T25" fmla="*/ 26 h 38"/>
                      <a:gd name="T26" fmla="*/ 0 w 34"/>
                      <a:gd name="T27" fmla="*/ 22 h 38"/>
                      <a:gd name="T28" fmla="*/ 0 w 34"/>
                      <a:gd name="T29" fmla="*/ 22 h 38"/>
                      <a:gd name="T30" fmla="*/ 0 w 34"/>
                      <a:gd name="T31" fmla="*/ 16 h 38"/>
                      <a:gd name="T32" fmla="*/ 2 w 34"/>
                      <a:gd name="T33" fmla="*/ 10 h 38"/>
                      <a:gd name="T34" fmla="*/ 6 w 34"/>
                      <a:gd name="T35" fmla="*/ 6 h 38"/>
                      <a:gd name="T36" fmla="*/ 10 w 34"/>
                      <a:gd name="T37" fmla="*/ 4 h 38"/>
                      <a:gd name="T38" fmla="*/ 10 w 34"/>
                      <a:gd name="T39" fmla="*/ 4 h 38"/>
                      <a:gd name="T40" fmla="*/ 16 w 34"/>
                      <a:gd name="T41" fmla="*/ 2 h 38"/>
                      <a:gd name="T42" fmla="*/ 22 w 34"/>
                      <a:gd name="T43" fmla="*/ 0 h 38"/>
                      <a:gd name="T44" fmla="*/ 28 w 34"/>
                      <a:gd name="T45" fmla="*/ 2 h 38"/>
                      <a:gd name="T46" fmla="*/ 32 w 34"/>
                      <a:gd name="T47" fmla="*/ 6 h 38"/>
                      <a:gd name="T48" fmla="*/ 32 w 34"/>
                      <a:gd name="T49" fmla="*/ 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8">
                        <a:moveTo>
                          <a:pt x="32" y="6"/>
                        </a:moveTo>
                        <a:lnTo>
                          <a:pt x="32" y="6"/>
                        </a:lnTo>
                        <a:lnTo>
                          <a:pt x="34" y="12"/>
                        </a:lnTo>
                        <a:lnTo>
                          <a:pt x="34" y="18"/>
                        </a:lnTo>
                        <a:lnTo>
                          <a:pt x="32" y="30"/>
                        </a:lnTo>
                        <a:lnTo>
                          <a:pt x="28" y="36"/>
                        </a:lnTo>
                        <a:lnTo>
                          <a:pt x="24" y="38"/>
                        </a:lnTo>
                        <a:lnTo>
                          <a:pt x="12" y="38"/>
                        </a:lnTo>
                        <a:lnTo>
                          <a:pt x="8" y="34"/>
                        </a:lnTo>
                        <a:lnTo>
                          <a:pt x="4" y="32"/>
                        </a:lnTo>
                        <a:lnTo>
                          <a:pt x="0" y="26"/>
                        </a:lnTo>
                        <a:lnTo>
                          <a:pt x="0" y="22"/>
                        </a:lnTo>
                        <a:lnTo>
                          <a:pt x="0" y="16"/>
                        </a:lnTo>
                        <a:lnTo>
                          <a:pt x="2" y="10"/>
                        </a:lnTo>
                        <a:lnTo>
                          <a:pt x="6" y="6"/>
                        </a:lnTo>
                        <a:lnTo>
                          <a:pt x="10" y="4"/>
                        </a:lnTo>
                        <a:lnTo>
                          <a:pt x="16" y="2"/>
                        </a:lnTo>
                        <a:lnTo>
                          <a:pt x="22" y="0"/>
                        </a:lnTo>
                        <a:lnTo>
                          <a:pt x="28" y="2"/>
                        </a:lnTo>
                        <a:lnTo>
                          <a:pt x="3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08" name="Freeform 265"/>
                  <p:cNvSpPr>
                    <a:spLocks/>
                  </p:cNvSpPr>
                  <p:nvPr/>
                </p:nvSpPr>
                <p:spPr bwMode="auto">
                  <a:xfrm>
                    <a:off x="3645" y="2399"/>
                    <a:ext cx="36" cy="36"/>
                  </a:xfrm>
                  <a:custGeom>
                    <a:avLst/>
                    <a:gdLst>
                      <a:gd name="T0" fmla="*/ 32 w 36"/>
                      <a:gd name="T1" fmla="*/ 8 h 36"/>
                      <a:gd name="T2" fmla="*/ 32 w 36"/>
                      <a:gd name="T3" fmla="*/ 8 h 36"/>
                      <a:gd name="T4" fmla="*/ 34 w 36"/>
                      <a:gd name="T5" fmla="*/ 16 h 36"/>
                      <a:gd name="T6" fmla="*/ 36 w 36"/>
                      <a:gd name="T7" fmla="*/ 20 h 36"/>
                      <a:gd name="T8" fmla="*/ 34 w 36"/>
                      <a:gd name="T9" fmla="*/ 24 h 36"/>
                      <a:gd name="T10" fmla="*/ 34 w 36"/>
                      <a:gd name="T11" fmla="*/ 24 h 36"/>
                      <a:gd name="T12" fmla="*/ 30 w 36"/>
                      <a:gd name="T13" fmla="*/ 32 h 36"/>
                      <a:gd name="T14" fmla="*/ 24 w 36"/>
                      <a:gd name="T15" fmla="*/ 36 h 36"/>
                      <a:gd name="T16" fmla="*/ 24 w 36"/>
                      <a:gd name="T17" fmla="*/ 36 h 36"/>
                      <a:gd name="T18" fmla="*/ 18 w 36"/>
                      <a:gd name="T19" fmla="*/ 36 h 36"/>
                      <a:gd name="T20" fmla="*/ 12 w 36"/>
                      <a:gd name="T21" fmla="*/ 34 h 36"/>
                      <a:gd name="T22" fmla="*/ 4 w 36"/>
                      <a:gd name="T23" fmla="*/ 30 h 36"/>
                      <a:gd name="T24" fmla="*/ 4 w 36"/>
                      <a:gd name="T25" fmla="*/ 30 h 36"/>
                      <a:gd name="T26" fmla="*/ 2 w 36"/>
                      <a:gd name="T27" fmla="*/ 24 h 36"/>
                      <a:gd name="T28" fmla="*/ 0 w 36"/>
                      <a:gd name="T29" fmla="*/ 18 h 36"/>
                      <a:gd name="T30" fmla="*/ 2 w 36"/>
                      <a:gd name="T31" fmla="*/ 8 h 36"/>
                      <a:gd name="T32" fmla="*/ 2 w 36"/>
                      <a:gd name="T33" fmla="*/ 8 h 36"/>
                      <a:gd name="T34" fmla="*/ 8 w 36"/>
                      <a:gd name="T35" fmla="*/ 2 h 36"/>
                      <a:gd name="T36" fmla="*/ 18 w 36"/>
                      <a:gd name="T37" fmla="*/ 0 h 36"/>
                      <a:gd name="T38" fmla="*/ 22 w 36"/>
                      <a:gd name="T39" fmla="*/ 0 h 36"/>
                      <a:gd name="T40" fmla="*/ 26 w 36"/>
                      <a:gd name="T41" fmla="*/ 2 h 36"/>
                      <a:gd name="T42" fmla="*/ 30 w 36"/>
                      <a:gd name="T43" fmla="*/ 4 h 36"/>
                      <a:gd name="T44" fmla="*/ 32 w 36"/>
                      <a:gd name="T45" fmla="*/ 8 h 36"/>
                      <a:gd name="T46" fmla="*/ 32 w 36"/>
                      <a:gd name="T47" fmla="*/ 8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6">
                        <a:moveTo>
                          <a:pt x="32" y="8"/>
                        </a:moveTo>
                        <a:lnTo>
                          <a:pt x="32" y="8"/>
                        </a:lnTo>
                        <a:lnTo>
                          <a:pt x="34" y="16"/>
                        </a:lnTo>
                        <a:lnTo>
                          <a:pt x="36" y="20"/>
                        </a:lnTo>
                        <a:lnTo>
                          <a:pt x="34" y="24"/>
                        </a:lnTo>
                        <a:lnTo>
                          <a:pt x="30" y="32"/>
                        </a:lnTo>
                        <a:lnTo>
                          <a:pt x="24" y="36"/>
                        </a:lnTo>
                        <a:lnTo>
                          <a:pt x="18" y="36"/>
                        </a:lnTo>
                        <a:lnTo>
                          <a:pt x="12" y="34"/>
                        </a:lnTo>
                        <a:lnTo>
                          <a:pt x="4" y="30"/>
                        </a:lnTo>
                        <a:lnTo>
                          <a:pt x="2" y="24"/>
                        </a:lnTo>
                        <a:lnTo>
                          <a:pt x="0" y="18"/>
                        </a:lnTo>
                        <a:lnTo>
                          <a:pt x="2" y="8"/>
                        </a:lnTo>
                        <a:lnTo>
                          <a:pt x="8" y="2"/>
                        </a:lnTo>
                        <a:lnTo>
                          <a:pt x="18" y="0"/>
                        </a:lnTo>
                        <a:lnTo>
                          <a:pt x="22" y="0"/>
                        </a:lnTo>
                        <a:lnTo>
                          <a:pt x="26" y="2"/>
                        </a:lnTo>
                        <a:lnTo>
                          <a:pt x="30" y="4"/>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grpSp>
      <p:sp>
        <p:nvSpPr>
          <p:cNvPr id="19460" name="Text Box 267"/>
          <p:cNvSpPr txBox="1">
            <a:spLocks noChangeArrowheads="1"/>
          </p:cNvSpPr>
          <p:nvPr/>
        </p:nvSpPr>
        <p:spPr bwMode="auto">
          <a:xfrm>
            <a:off x="879475" y="1301041"/>
            <a:ext cx="524351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 indent="-180975">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パソコンや</a:t>
            </a:r>
            <a:r>
              <a:rPr lang="en-US" altLang="ja-JP" sz="2400" b="1" dirty="0">
                <a:solidFill>
                  <a:schemeClr val="bg1"/>
                </a:solidFill>
                <a:latin typeface="Meiryo UI" panose="020B0604030504040204" pitchFamily="50" charset="-128"/>
                <a:ea typeface="Meiryo UI" panose="020B0604030504040204" pitchFamily="50" charset="-128"/>
              </a:rPr>
              <a:t>USB</a:t>
            </a:r>
            <a:r>
              <a:rPr lang="ja-JP" altLang="en-US" sz="2400" b="1" dirty="0">
                <a:solidFill>
                  <a:schemeClr val="bg1"/>
                </a:solidFill>
                <a:latin typeface="Meiryo UI" panose="020B0604030504040204" pitchFamily="50" charset="-128"/>
                <a:ea typeface="Meiryo UI" panose="020B0604030504040204" pitchFamily="50" charset="-128"/>
              </a:rPr>
              <a:t>メモリ等を廃棄する場合は、勝手に廃棄せず、組織で決められた手順に従い処置すること。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要機密情報を含む書類を破棄する場合は、シュレッダーでの裁断等を行うこと。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メモ頁"/>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4300" y="306388"/>
            <a:ext cx="58801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2章扉レイアウト"/>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3200" y="250825"/>
            <a:ext cx="6350000" cy="955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4"/>
          <p:cNvSpPr txBox="1">
            <a:spLocks noChangeArrowheads="1"/>
          </p:cNvSpPr>
          <p:nvPr/>
        </p:nvSpPr>
        <p:spPr bwMode="auto">
          <a:xfrm>
            <a:off x="1260475" y="336550"/>
            <a:ext cx="166423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4400">
                <a:latin typeface="Meiryo UI" panose="020B0604030504040204" pitchFamily="50" charset="-128"/>
                <a:ea typeface="Meiryo UI" panose="020B0604030504040204" pitchFamily="50" charset="-128"/>
              </a:rPr>
              <a:t>第</a:t>
            </a:r>
            <a:r>
              <a:rPr lang="en-US" altLang="ja-JP" sz="4400">
                <a:latin typeface="Meiryo UI" panose="020B0604030504040204" pitchFamily="50" charset="-128"/>
                <a:ea typeface="Meiryo UI" panose="020B0604030504040204" pitchFamily="50" charset="-128"/>
              </a:rPr>
              <a:t>2</a:t>
            </a:r>
            <a:r>
              <a:rPr lang="ja-JP" altLang="en-US" sz="4400">
                <a:latin typeface="Meiryo UI" panose="020B0604030504040204" pitchFamily="50" charset="-128"/>
                <a:ea typeface="Meiryo UI" panose="020B0604030504040204" pitchFamily="50" charset="-128"/>
              </a:rPr>
              <a:t>章</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122"/>
          <p:cNvSpPr txBox="1">
            <a:spLocks noChangeArrowheads="1"/>
          </p:cNvSpPr>
          <p:nvPr/>
        </p:nvSpPr>
        <p:spPr bwMode="auto">
          <a:xfrm>
            <a:off x="951580" y="562242"/>
            <a:ext cx="428995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パソコン・スマートフォンを利用するときは</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（その１）</a:t>
            </a:r>
          </a:p>
        </p:txBody>
      </p:sp>
      <p:sp>
        <p:nvSpPr>
          <p:cNvPr id="22533" name="Text Box 124"/>
          <p:cNvSpPr txBox="1">
            <a:spLocks noChangeArrowheads="1"/>
          </p:cNvSpPr>
          <p:nvPr/>
        </p:nvSpPr>
        <p:spPr bwMode="auto">
          <a:xfrm>
            <a:off x="288685" y="1542040"/>
            <a:ext cx="540885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情報システムは業務に必要な最低限の</a:t>
            </a: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範囲に限って利用が原則！　</a:t>
            </a:r>
            <a:r>
              <a:rPr lang="ja-JP" altLang="en-US" sz="2400" b="1" dirty="0">
                <a:solidFill>
                  <a:srgbClr val="FF0000"/>
                </a:solidFill>
                <a:latin typeface="Meiryo UI" panose="020B0604030504040204" pitchFamily="50" charset="-128"/>
                <a:ea typeface="Meiryo UI" panose="020B0604030504040204" pitchFamily="50" charset="-128"/>
              </a:rPr>
              <a:t>離席時は</a:t>
            </a: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ロック、利用後はサインアウトを忘れずに！</a:t>
            </a:r>
          </a:p>
        </p:txBody>
      </p:sp>
      <p:sp>
        <p:nvSpPr>
          <p:cNvPr id="22531" name="Text Box 121"/>
          <p:cNvSpPr txBox="1">
            <a:spLocks noChangeArrowheads="1"/>
          </p:cNvSpPr>
          <p:nvPr/>
        </p:nvSpPr>
        <p:spPr bwMode="auto">
          <a:xfrm>
            <a:off x="0"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-1</a:t>
            </a:r>
          </a:p>
        </p:txBody>
      </p:sp>
      <p:grpSp>
        <p:nvGrpSpPr>
          <p:cNvPr id="22539" name="Group 111"/>
          <p:cNvGrpSpPr>
            <a:grpSpLocks/>
          </p:cNvGrpSpPr>
          <p:nvPr/>
        </p:nvGrpSpPr>
        <p:grpSpPr bwMode="auto">
          <a:xfrm>
            <a:off x="0" y="377825"/>
            <a:ext cx="6226175" cy="3171825"/>
            <a:chOff x="0" y="238"/>
            <a:chExt cx="3922" cy="1998"/>
          </a:xfrm>
        </p:grpSpPr>
        <p:sp>
          <p:nvSpPr>
            <p:cNvPr id="22612" name="Freeform 5"/>
            <p:cNvSpPr>
              <a:spLocks/>
            </p:cNvSpPr>
            <p:nvPr/>
          </p:nvSpPr>
          <p:spPr bwMode="auto">
            <a:xfrm>
              <a:off x="59" y="802"/>
              <a:ext cx="3624" cy="1104"/>
            </a:xfrm>
            <a:custGeom>
              <a:avLst/>
              <a:gdLst>
                <a:gd name="T0" fmla="*/ 5753100 w 3624"/>
                <a:gd name="T1" fmla="*/ 1606550 h 1104"/>
                <a:gd name="T2" fmla="*/ 5753100 w 3624"/>
                <a:gd name="T3" fmla="*/ 1606550 h 1104"/>
                <a:gd name="T4" fmla="*/ 5749925 w 3624"/>
                <a:gd name="T5" fmla="*/ 1635125 h 1104"/>
                <a:gd name="T6" fmla="*/ 5740400 w 3624"/>
                <a:gd name="T7" fmla="*/ 1663700 h 1104"/>
                <a:gd name="T8" fmla="*/ 5727700 w 3624"/>
                <a:gd name="T9" fmla="*/ 1685925 h 1104"/>
                <a:gd name="T10" fmla="*/ 5708650 w 3624"/>
                <a:gd name="T11" fmla="*/ 1708150 h 1104"/>
                <a:gd name="T12" fmla="*/ 5686425 w 3624"/>
                <a:gd name="T13" fmla="*/ 1727200 h 1104"/>
                <a:gd name="T14" fmla="*/ 5661025 w 3624"/>
                <a:gd name="T15" fmla="*/ 1739900 h 1104"/>
                <a:gd name="T16" fmla="*/ 5632450 w 3624"/>
                <a:gd name="T17" fmla="*/ 1749425 h 1104"/>
                <a:gd name="T18" fmla="*/ 5600700 w 3624"/>
                <a:gd name="T19" fmla="*/ 1752600 h 1104"/>
                <a:gd name="T20" fmla="*/ 152400 w 3624"/>
                <a:gd name="T21" fmla="*/ 1752600 h 1104"/>
                <a:gd name="T22" fmla="*/ 152400 w 3624"/>
                <a:gd name="T23" fmla="*/ 1752600 h 1104"/>
                <a:gd name="T24" fmla="*/ 123825 w 3624"/>
                <a:gd name="T25" fmla="*/ 1749425 h 1104"/>
                <a:gd name="T26" fmla="*/ 95250 w 3624"/>
                <a:gd name="T27" fmla="*/ 1739900 h 1104"/>
                <a:gd name="T28" fmla="*/ 66675 w 3624"/>
                <a:gd name="T29" fmla="*/ 1727200 h 1104"/>
                <a:gd name="T30" fmla="*/ 44450 w 3624"/>
                <a:gd name="T31" fmla="*/ 1708150 h 1104"/>
                <a:gd name="T32" fmla="*/ 25400 w 3624"/>
                <a:gd name="T33" fmla="*/ 1685925 h 1104"/>
                <a:gd name="T34" fmla="*/ 12700 w 3624"/>
                <a:gd name="T35" fmla="*/ 1663700 h 1104"/>
                <a:gd name="T36" fmla="*/ 3175 w 3624"/>
                <a:gd name="T37" fmla="*/ 1635125 h 1104"/>
                <a:gd name="T38" fmla="*/ 0 w 3624"/>
                <a:gd name="T39" fmla="*/ 1606550 h 1104"/>
                <a:gd name="T40" fmla="*/ 0 w 3624"/>
                <a:gd name="T41" fmla="*/ 142875 h 1104"/>
                <a:gd name="T42" fmla="*/ 0 w 3624"/>
                <a:gd name="T43" fmla="*/ 142875 h 1104"/>
                <a:gd name="T44" fmla="*/ 3175 w 3624"/>
                <a:gd name="T45" fmla="*/ 114300 h 1104"/>
                <a:gd name="T46" fmla="*/ 12700 w 3624"/>
                <a:gd name="T47" fmla="*/ 85725 h 1104"/>
                <a:gd name="T48" fmla="*/ 25400 w 3624"/>
                <a:gd name="T49" fmla="*/ 63500 h 1104"/>
                <a:gd name="T50" fmla="*/ 44450 w 3624"/>
                <a:gd name="T51" fmla="*/ 41275 h 1104"/>
                <a:gd name="T52" fmla="*/ 66675 w 3624"/>
                <a:gd name="T53" fmla="*/ 22225 h 1104"/>
                <a:gd name="T54" fmla="*/ 95250 w 3624"/>
                <a:gd name="T55" fmla="*/ 9525 h 1104"/>
                <a:gd name="T56" fmla="*/ 123825 w 3624"/>
                <a:gd name="T57" fmla="*/ 0 h 1104"/>
                <a:gd name="T58" fmla="*/ 152400 w 3624"/>
                <a:gd name="T59" fmla="*/ 0 h 1104"/>
                <a:gd name="T60" fmla="*/ 5600700 w 3624"/>
                <a:gd name="T61" fmla="*/ 0 h 1104"/>
                <a:gd name="T62" fmla="*/ 5600700 w 3624"/>
                <a:gd name="T63" fmla="*/ 0 h 1104"/>
                <a:gd name="T64" fmla="*/ 5632450 w 3624"/>
                <a:gd name="T65" fmla="*/ 0 h 1104"/>
                <a:gd name="T66" fmla="*/ 5661025 w 3624"/>
                <a:gd name="T67" fmla="*/ 9525 h 1104"/>
                <a:gd name="T68" fmla="*/ 5686425 w 3624"/>
                <a:gd name="T69" fmla="*/ 22225 h 1104"/>
                <a:gd name="T70" fmla="*/ 5708650 w 3624"/>
                <a:gd name="T71" fmla="*/ 41275 h 1104"/>
                <a:gd name="T72" fmla="*/ 5727700 w 3624"/>
                <a:gd name="T73" fmla="*/ 63500 h 1104"/>
                <a:gd name="T74" fmla="*/ 5740400 w 3624"/>
                <a:gd name="T75" fmla="*/ 85725 h 1104"/>
                <a:gd name="T76" fmla="*/ 5749925 w 3624"/>
                <a:gd name="T77" fmla="*/ 114300 h 1104"/>
                <a:gd name="T78" fmla="*/ 5753100 w 3624"/>
                <a:gd name="T79" fmla="*/ 142875 h 1104"/>
                <a:gd name="T80" fmla="*/ 5753100 w 3624"/>
                <a:gd name="T81" fmla="*/ 1606550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6" y="1048"/>
                  </a:lnTo>
                  <a:lnTo>
                    <a:pt x="3608" y="1062"/>
                  </a:lnTo>
                  <a:lnTo>
                    <a:pt x="3596" y="1076"/>
                  </a:lnTo>
                  <a:lnTo>
                    <a:pt x="3582" y="1088"/>
                  </a:lnTo>
                  <a:lnTo>
                    <a:pt x="3566" y="1096"/>
                  </a:lnTo>
                  <a:lnTo>
                    <a:pt x="3548" y="1102"/>
                  </a:lnTo>
                  <a:lnTo>
                    <a:pt x="3528" y="1104"/>
                  </a:lnTo>
                  <a:lnTo>
                    <a:pt x="96" y="1104"/>
                  </a:lnTo>
                  <a:lnTo>
                    <a:pt x="78" y="1102"/>
                  </a:lnTo>
                  <a:lnTo>
                    <a:pt x="60" y="1096"/>
                  </a:lnTo>
                  <a:lnTo>
                    <a:pt x="42" y="1088"/>
                  </a:lnTo>
                  <a:lnTo>
                    <a:pt x="28" y="1076"/>
                  </a:lnTo>
                  <a:lnTo>
                    <a:pt x="16" y="1062"/>
                  </a:lnTo>
                  <a:lnTo>
                    <a:pt x="8" y="1048"/>
                  </a:lnTo>
                  <a:lnTo>
                    <a:pt x="2" y="1030"/>
                  </a:lnTo>
                  <a:lnTo>
                    <a:pt x="0" y="1012"/>
                  </a:lnTo>
                  <a:lnTo>
                    <a:pt x="0" y="90"/>
                  </a:lnTo>
                  <a:lnTo>
                    <a:pt x="2" y="72"/>
                  </a:lnTo>
                  <a:lnTo>
                    <a:pt x="8" y="54"/>
                  </a:lnTo>
                  <a:lnTo>
                    <a:pt x="16" y="40"/>
                  </a:lnTo>
                  <a:lnTo>
                    <a:pt x="28" y="26"/>
                  </a:lnTo>
                  <a:lnTo>
                    <a:pt x="42" y="14"/>
                  </a:lnTo>
                  <a:lnTo>
                    <a:pt x="60" y="6"/>
                  </a:lnTo>
                  <a:lnTo>
                    <a:pt x="78" y="0"/>
                  </a:lnTo>
                  <a:lnTo>
                    <a:pt x="96" y="0"/>
                  </a:lnTo>
                  <a:lnTo>
                    <a:pt x="3528" y="0"/>
                  </a:lnTo>
                  <a:lnTo>
                    <a:pt x="3548" y="0"/>
                  </a:lnTo>
                  <a:lnTo>
                    <a:pt x="3566" y="6"/>
                  </a:lnTo>
                  <a:lnTo>
                    <a:pt x="3582" y="14"/>
                  </a:lnTo>
                  <a:lnTo>
                    <a:pt x="3596" y="26"/>
                  </a:lnTo>
                  <a:lnTo>
                    <a:pt x="3608" y="40"/>
                  </a:lnTo>
                  <a:lnTo>
                    <a:pt x="3616"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2613" name="Group 6"/>
            <p:cNvGrpSpPr>
              <a:grpSpLocks/>
            </p:cNvGrpSpPr>
            <p:nvPr/>
          </p:nvGrpSpPr>
          <p:grpSpPr bwMode="auto">
            <a:xfrm>
              <a:off x="3137" y="1726"/>
              <a:ext cx="462" cy="510"/>
              <a:chOff x="3137" y="1726"/>
              <a:chExt cx="462" cy="510"/>
            </a:xfrm>
          </p:grpSpPr>
          <p:sp>
            <p:nvSpPr>
              <p:cNvPr id="22638" name="Freeform 7"/>
              <p:cNvSpPr>
                <a:spLocks/>
              </p:cNvSpPr>
              <p:nvPr/>
            </p:nvSpPr>
            <p:spPr bwMode="auto">
              <a:xfrm>
                <a:off x="3251" y="1726"/>
                <a:ext cx="348" cy="348"/>
              </a:xfrm>
              <a:custGeom>
                <a:avLst/>
                <a:gdLst>
                  <a:gd name="T0" fmla="*/ 348 w 348"/>
                  <a:gd name="T1" fmla="*/ 174 h 348"/>
                  <a:gd name="T2" fmla="*/ 344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4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4" y="208"/>
                    </a:lnTo>
                    <a:lnTo>
                      <a:pt x="340" y="224"/>
                    </a:lnTo>
                    <a:lnTo>
                      <a:pt x="334" y="240"/>
                    </a:lnTo>
                    <a:lnTo>
                      <a:pt x="328" y="256"/>
                    </a:lnTo>
                    <a:lnTo>
                      <a:pt x="318" y="270"/>
                    </a:lnTo>
                    <a:lnTo>
                      <a:pt x="308" y="284"/>
                    </a:lnTo>
                    <a:lnTo>
                      <a:pt x="298" y="296"/>
                    </a:lnTo>
                    <a:lnTo>
                      <a:pt x="284"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4" y="38"/>
                    </a:lnTo>
                    <a:lnTo>
                      <a:pt x="298" y="50"/>
                    </a:lnTo>
                    <a:lnTo>
                      <a:pt x="308" y="62"/>
                    </a:lnTo>
                    <a:lnTo>
                      <a:pt x="318" y="76"/>
                    </a:lnTo>
                    <a:lnTo>
                      <a:pt x="328" y="90"/>
                    </a:lnTo>
                    <a:lnTo>
                      <a:pt x="334" y="106"/>
                    </a:lnTo>
                    <a:lnTo>
                      <a:pt x="340" y="122"/>
                    </a:lnTo>
                    <a:lnTo>
                      <a:pt x="344"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22639" name="Freeform 8"/>
              <p:cNvSpPr>
                <a:spLocks/>
              </p:cNvSpPr>
              <p:nvPr/>
            </p:nvSpPr>
            <p:spPr bwMode="auto">
              <a:xfrm>
                <a:off x="3137" y="2080"/>
                <a:ext cx="156" cy="156"/>
              </a:xfrm>
              <a:custGeom>
                <a:avLst/>
                <a:gdLst>
                  <a:gd name="T0" fmla="*/ 156 w 156"/>
                  <a:gd name="T1" fmla="*/ 78 h 156"/>
                  <a:gd name="T2" fmla="*/ 156 w 156"/>
                  <a:gd name="T3" fmla="*/ 78 h 156"/>
                  <a:gd name="T4" fmla="*/ 154 w 156"/>
                  <a:gd name="T5" fmla="*/ 92 h 156"/>
                  <a:gd name="T6" fmla="*/ 150 w 156"/>
                  <a:gd name="T7" fmla="*/ 108 h 156"/>
                  <a:gd name="T8" fmla="*/ 142 w 156"/>
                  <a:gd name="T9" fmla="*/ 120 h 156"/>
                  <a:gd name="T10" fmla="*/ 134 w 156"/>
                  <a:gd name="T11" fmla="*/ 132 h 156"/>
                  <a:gd name="T12" fmla="*/ 122 w 156"/>
                  <a:gd name="T13" fmla="*/ 142 h 156"/>
                  <a:gd name="T14" fmla="*/ 108 w 156"/>
                  <a:gd name="T15" fmla="*/ 148 h 156"/>
                  <a:gd name="T16" fmla="*/ 94 w 156"/>
                  <a:gd name="T17" fmla="*/ 154 h 156"/>
                  <a:gd name="T18" fmla="*/ 78 w 156"/>
                  <a:gd name="T19" fmla="*/ 156 h 156"/>
                  <a:gd name="T20" fmla="*/ 78 w 156"/>
                  <a:gd name="T21" fmla="*/ 156 h 156"/>
                  <a:gd name="T22" fmla="*/ 62 w 156"/>
                  <a:gd name="T23" fmla="*/ 154 h 156"/>
                  <a:gd name="T24" fmla="*/ 48 w 156"/>
                  <a:gd name="T25" fmla="*/ 148 h 156"/>
                  <a:gd name="T26" fmla="*/ 34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4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2 w 156"/>
                  <a:gd name="T67" fmla="*/ 34 h 156"/>
                  <a:gd name="T68" fmla="*/ 150 w 156"/>
                  <a:gd name="T69" fmla="*/ 46 h 156"/>
                  <a:gd name="T70" fmla="*/ 154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4" y="92"/>
                    </a:lnTo>
                    <a:lnTo>
                      <a:pt x="150" y="108"/>
                    </a:lnTo>
                    <a:lnTo>
                      <a:pt x="142" y="120"/>
                    </a:lnTo>
                    <a:lnTo>
                      <a:pt x="134" y="132"/>
                    </a:lnTo>
                    <a:lnTo>
                      <a:pt x="122" y="142"/>
                    </a:lnTo>
                    <a:lnTo>
                      <a:pt x="108" y="148"/>
                    </a:lnTo>
                    <a:lnTo>
                      <a:pt x="94" y="154"/>
                    </a:lnTo>
                    <a:lnTo>
                      <a:pt x="78" y="156"/>
                    </a:lnTo>
                    <a:lnTo>
                      <a:pt x="62" y="154"/>
                    </a:lnTo>
                    <a:lnTo>
                      <a:pt x="48" y="148"/>
                    </a:lnTo>
                    <a:lnTo>
                      <a:pt x="34" y="142"/>
                    </a:lnTo>
                    <a:lnTo>
                      <a:pt x="24" y="132"/>
                    </a:lnTo>
                    <a:lnTo>
                      <a:pt x="14" y="120"/>
                    </a:lnTo>
                    <a:lnTo>
                      <a:pt x="6" y="108"/>
                    </a:lnTo>
                    <a:lnTo>
                      <a:pt x="2" y="92"/>
                    </a:lnTo>
                    <a:lnTo>
                      <a:pt x="0" y="78"/>
                    </a:lnTo>
                    <a:lnTo>
                      <a:pt x="2" y="62"/>
                    </a:lnTo>
                    <a:lnTo>
                      <a:pt x="6" y="46"/>
                    </a:lnTo>
                    <a:lnTo>
                      <a:pt x="14" y="34"/>
                    </a:lnTo>
                    <a:lnTo>
                      <a:pt x="24" y="22"/>
                    </a:lnTo>
                    <a:lnTo>
                      <a:pt x="34" y="12"/>
                    </a:lnTo>
                    <a:lnTo>
                      <a:pt x="48" y="6"/>
                    </a:lnTo>
                    <a:lnTo>
                      <a:pt x="62" y="0"/>
                    </a:lnTo>
                    <a:lnTo>
                      <a:pt x="78" y="0"/>
                    </a:lnTo>
                    <a:lnTo>
                      <a:pt x="94" y="0"/>
                    </a:lnTo>
                    <a:lnTo>
                      <a:pt x="108" y="6"/>
                    </a:lnTo>
                    <a:lnTo>
                      <a:pt x="122" y="12"/>
                    </a:lnTo>
                    <a:lnTo>
                      <a:pt x="134" y="22"/>
                    </a:lnTo>
                    <a:lnTo>
                      <a:pt x="142" y="34"/>
                    </a:lnTo>
                    <a:lnTo>
                      <a:pt x="150" y="46"/>
                    </a:lnTo>
                    <a:lnTo>
                      <a:pt x="154"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2614" name="Group 9"/>
            <p:cNvGrpSpPr>
              <a:grpSpLocks/>
            </p:cNvGrpSpPr>
            <p:nvPr/>
          </p:nvGrpSpPr>
          <p:grpSpPr bwMode="auto">
            <a:xfrm>
              <a:off x="3211" y="438"/>
              <a:ext cx="508" cy="486"/>
              <a:chOff x="3211" y="438"/>
              <a:chExt cx="508" cy="486"/>
            </a:xfrm>
          </p:grpSpPr>
          <p:sp>
            <p:nvSpPr>
              <p:cNvPr id="22616" name="Freeform 10"/>
              <p:cNvSpPr>
                <a:spLocks/>
              </p:cNvSpPr>
              <p:nvPr/>
            </p:nvSpPr>
            <p:spPr bwMode="auto">
              <a:xfrm>
                <a:off x="3301" y="438"/>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38 h 48"/>
                  <a:gd name="T22" fmla="*/ 24 w 62"/>
                  <a:gd name="T23" fmla="*/ 38 h 48"/>
                  <a:gd name="T24" fmla="*/ 16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38"/>
                    </a:lnTo>
                    <a:lnTo>
                      <a:pt x="16"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17" name="Freeform 11"/>
              <p:cNvSpPr>
                <a:spLocks/>
              </p:cNvSpPr>
              <p:nvPr/>
            </p:nvSpPr>
            <p:spPr bwMode="auto">
              <a:xfrm>
                <a:off x="3311" y="450"/>
                <a:ext cx="38" cy="20"/>
              </a:xfrm>
              <a:custGeom>
                <a:avLst/>
                <a:gdLst>
                  <a:gd name="T0" fmla="*/ 36 w 38"/>
                  <a:gd name="T1" fmla="*/ 14 h 20"/>
                  <a:gd name="T2" fmla="*/ 38 w 38"/>
                  <a:gd name="T3" fmla="*/ 20 h 20"/>
                  <a:gd name="T4" fmla="*/ 38 w 38"/>
                  <a:gd name="T5" fmla="*/ 20 h 20"/>
                  <a:gd name="T6" fmla="*/ 22 w 38"/>
                  <a:gd name="T7" fmla="*/ 18 h 20"/>
                  <a:gd name="T8" fmla="*/ 6 w 38"/>
                  <a:gd name="T9" fmla="*/ 14 h 20"/>
                  <a:gd name="T10" fmla="*/ 6 w 38"/>
                  <a:gd name="T11" fmla="*/ 14 h 20"/>
                  <a:gd name="T12" fmla="*/ 2 w 38"/>
                  <a:gd name="T13" fmla="*/ 10 h 20"/>
                  <a:gd name="T14" fmla="*/ 0 w 38"/>
                  <a:gd name="T15" fmla="*/ 8 h 20"/>
                  <a:gd name="T16" fmla="*/ 2 w 38"/>
                  <a:gd name="T17" fmla="*/ 6 h 20"/>
                  <a:gd name="T18" fmla="*/ 2 w 38"/>
                  <a:gd name="T19" fmla="*/ 6 h 20"/>
                  <a:gd name="T20" fmla="*/ 6 w 38"/>
                  <a:gd name="T21" fmla="*/ 2 h 20"/>
                  <a:gd name="T22" fmla="*/ 14 w 38"/>
                  <a:gd name="T23" fmla="*/ 0 h 20"/>
                  <a:gd name="T24" fmla="*/ 14 w 38"/>
                  <a:gd name="T25" fmla="*/ 0 h 20"/>
                  <a:gd name="T26" fmla="*/ 20 w 38"/>
                  <a:gd name="T27" fmla="*/ 0 h 20"/>
                  <a:gd name="T28" fmla="*/ 26 w 38"/>
                  <a:gd name="T29" fmla="*/ 4 h 20"/>
                  <a:gd name="T30" fmla="*/ 36 w 38"/>
                  <a:gd name="T31" fmla="*/ 14 h 20"/>
                  <a:gd name="T32" fmla="*/ 36 w 38"/>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20">
                    <a:moveTo>
                      <a:pt x="36" y="14"/>
                    </a:moveTo>
                    <a:lnTo>
                      <a:pt x="38" y="20"/>
                    </a:lnTo>
                    <a:lnTo>
                      <a:pt x="22" y="18"/>
                    </a:lnTo>
                    <a:lnTo>
                      <a:pt x="6" y="14"/>
                    </a:lnTo>
                    <a:lnTo>
                      <a:pt x="2" y="10"/>
                    </a:lnTo>
                    <a:lnTo>
                      <a:pt x="0" y="8"/>
                    </a:lnTo>
                    <a:lnTo>
                      <a:pt x="2" y="6"/>
                    </a:lnTo>
                    <a:lnTo>
                      <a:pt x="6" y="2"/>
                    </a:lnTo>
                    <a:lnTo>
                      <a:pt x="14" y="0"/>
                    </a:lnTo>
                    <a:lnTo>
                      <a:pt x="20" y="0"/>
                    </a:lnTo>
                    <a:lnTo>
                      <a:pt x="26" y="4"/>
                    </a:lnTo>
                    <a:lnTo>
                      <a:pt x="36"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18" name="Freeform 12"/>
              <p:cNvSpPr>
                <a:spLocks/>
              </p:cNvSpPr>
              <p:nvPr/>
            </p:nvSpPr>
            <p:spPr bwMode="auto">
              <a:xfrm>
                <a:off x="3211" y="476"/>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28 w 508"/>
                  <a:gd name="T29" fmla="*/ 338 h 448"/>
                  <a:gd name="T30" fmla="*/ 406 w 508"/>
                  <a:gd name="T31" fmla="*/ 330 h 448"/>
                  <a:gd name="T32" fmla="*/ 404 w 508"/>
                  <a:gd name="T33" fmla="*/ 366 h 448"/>
                  <a:gd name="T34" fmla="*/ 420 w 508"/>
                  <a:gd name="T35" fmla="*/ 402 h 448"/>
                  <a:gd name="T36" fmla="*/ 396 w 508"/>
                  <a:gd name="T37" fmla="*/ 432 h 448"/>
                  <a:gd name="T38" fmla="*/ 332 w 508"/>
                  <a:gd name="T39" fmla="*/ 446 h 448"/>
                  <a:gd name="T40" fmla="*/ 230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6 w 508"/>
                  <a:gd name="T79" fmla="*/ 426 h 448"/>
                  <a:gd name="T80" fmla="*/ 412 w 508"/>
                  <a:gd name="T81" fmla="*/ 396 h 448"/>
                  <a:gd name="T82" fmla="*/ 396 w 508"/>
                  <a:gd name="T83" fmla="*/ 372 h 448"/>
                  <a:gd name="T84" fmla="*/ 326 w 508"/>
                  <a:gd name="T85" fmla="*/ 356 h 448"/>
                  <a:gd name="T86" fmla="*/ 204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0 h 448"/>
                  <a:gd name="T102" fmla="*/ 130 w 508"/>
                  <a:gd name="T103" fmla="*/ 264 h 448"/>
                  <a:gd name="T104" fmla="*/ 90 w 508"/>
                  <a:gd name="T105" fmla="*/ 232 h 448"/>
                  <a:gd name="T106" fmla="*/ 70 w 508"/>
                  <a:gd name="T107" fmla="*/ 186 h 448"/>
                  <a:gd name="T108" fmla="*/ 86 w 508"/>
                  <a:gd name="T109" fmla="*/ 114 h 448"/>
                  <a:gd name="T110" fmla="*/ 130 w 508"/>
                  <a:gd name="T111" fmla="*/ 56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0" y="18"/>
                    </a:lnTo>
                    <a:lnTo>
                      <a:pt x="370" y="32"/>
                    </a:lnTo>
                    <a:lnTo>
                      <a:pt x="374" y="38"/>
                    </a:lnTo>
                    <a:lnTo>
                      <a:pt x="380" y="36"/>
                    </a:lnTo>
                    <a:lnTo>
                      <a:pt x="386" y="34"/>
                    </a:lnTo>
                    <a:lnTo>
                      <a:pt x="390" y="32"/>
                    </a:lnTo>
                    <a:lnTo>
                      <a:pt x="396" y="30"/>
                    </a:lnTo>
                    <a:lnTo>
                      <a:pt x="410" y="32"/>
                    </a:lnTo>
                    <a:lnTo>
                      <a:pt x="424" y="36"/>
                    </a:lnTo>
                    <a:lnTo>
                      <a:pt x="436" y="42"/>
                    </a:lnTo>
                    <a:lnTo>
                      <a:pt x="446" y="52"/>
                    </a:lnTo>
                    <a:lnTo>
                      <a:pt x="466"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4"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6" y="290"/>
                    </a:lnTo>
                    <a:lnTo>
                      <a:pt x="492" y="296"/>
                    </a:lnTo>
                    <a:lnTo>
                      <a:pt x="496" y="304"/>
                    </a:lnTo>
                    <a:lnTo>
                      <a:pt x="496" y="314"/>
                    </a:lnTo>
                    <a:lnTo>
                      <a:pt x="494" y="324"/>
                    </a:lnTo>
                    <a:lnTo>
                      <a:pt x="486" y="330"/>
                    </a:lnTo>
                    <a:lnTo>
                      <a:pt x="476" y="332"/>
                    </a:lnTo>
                    <a:lnTo>
                      <a:pt x="468" y="334"/>
                    </a:lnTo>
                    <a:lnTo>
                      <a:pt x="458" y="332"/>
                    </a:lnTo>
                    <a:lnTo>
                      <a:pt x="452" y="338"/>
                    </a:lnTo>
                    <a:lnTo>
                      <a:pt x="446" y="342"/>
                    </a:lnTo>
                    <a:lnTo>
                      <a:pt x="442" y="342"/>
                    </a:lnTo>
                    <a:lnTo>
                      <a:pt x="436" y="342"/>
                    </a:lnTo>
                    <a:lnTo>
                      <a:pt x="428" y="338"/>
                    </a:lnTo>
                    <a:lnTo>
                      <a:pt x="424" y="330"/>
                    </a:lnTo>
                    <a:lnTo>
                      <a:pt x="422" y="322"/>
                    </a:lnTo>
                    <a:lnTo>
                      <a:pt x="406" y="330"/>
                    </a:lnTo>
                    <a:lnTo>
                      <a:pt x="392" y="338"/>
                    </a:lnTo>
                    <a:lnTo>
                      <a:pt x="384" y="356"/>
                    </a:lnTo>
                    <a:lnTo>
                      <a:pt x="394" y="360"/>
                    </a:lnTo>
                    <a:lnTo>
                      <a:pt x="404" y="366"/>
                    </a:lnTo>
                    <a:lnTo>
                      <a:pt x="414" y="374"/>
                    </a:lnTo>
                    <a:lnTo>
                      <a:pt x="418" y="384"/>
                    </a:lnTo>
                    <a:lnTo>
                      <a:pt x="422" y="394"/>
                    </a:lnTo>
                    <a:lnTo>
                      <a:pt x="420" y="402"/>
                    </a:lnTo>
                    <a:lnTo>
                      <a:pt x="418" y="412"/>
                    </a:lnTo>
                    <a:lnTo>
                      <a:pt x="412" y="420"/>
                    </a:lnTo>
                    <a:lnTo>
                      <a:pt x="406" y="428"/>
                    </a:lnTo>
                    <a:lnTo>
                      <a:pt x="396" y="432"/>
                    </a:lnTo>
                    <a:lnTo>
                      <a:pt x="378" y="440"/>
                    </a:lnTo>
                    <a:lnTo>
                      <a:pt x="368" y="444"/>
                    </a:lnTo>
                    <a:lnTo>
                      <a:pt x="356" y="446"/>
                    </a:lnTo>
                    <a:lnTo>
                      <a:pt x="332" y="446"/>
                    </a:lnTo>
                    <a:lnTo>
                      <a:pt x="306" y="448"/>
                    </a:lnTo>
                    <a:lnTo>
                      <a:pt x="280" y="446"/>
                    </a:lnTo>
                    <a:lnTo>
                      <a:pt x="254" y="440"/>
                    </a:lnTo>
                    <a:lnTo>
                      <a:pt x="230" y="430"/>
                    </a:lnTo>
                    <a:lnTo>
                      <a:pt x="218"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2"/>
                    </a:lnTo>
                    <a:lnTo>
                      <a:pt x="364" y="380"/>
                    </a:lnTo>
                    <a:lnTo>
                      <a:pt x="368" y="384"/>
                    </a:lnTo>
                    <a:lnTo>
                      <a:pt x="370" y="390"/>
                    </a:lnTo>
                    <a:lnTo>
                      <a:pt x="370" y="394"/>
                    </a:lnTo>
                    <a:lnTo>
                      <a:pt x="370" y="398"/>
                    </a:lnTo>
                    <a:lnTo>
                      <a:pt x="364" y="406"/>
                    </a:lnTo>
                    <a:lnTo>
                      <a:pt x="358" y="412"/>
                    </a:lnTo>
                    <a:lnTo>
                      <a:pt x="350" y="418"/>
                    </a:lnTo>
                    <a:lnTo>
                      <a:pt x="336" y="422"/>
                    </a:lnTo>
                    <a:lnTo>
                      <a:pt x="318" y="424"/>
                    </a:lnTo>
                    <a:lnTo>
                      <a:pt x="302" y="424"/>
                    </a:lnTo>
                    <a:lnTo>
                      <a:pt x="284" y="424"/>
                    </a:lnTo>
                    <a:lnTo>
                      <a:pt x="276" y="420"/>
                    </a:lnTo>
                    <a:lnTo>
                      <a:pt x="270" y="418"/>
                    </a:lnTo>
                    <a:lnTo>
                      <a:pt x="268" y="414"/>
                    </a:lnTo>
                    <a:lnTo>
                      <a:pt x="264" y="408"/>
                    </a:lnTo>
                    <a:lnTo>
                      <a:pt x="264" y="404"/>
                    </a:lnTo>
                    <a:lnTo>
                      <a:pt x="264" y="402"/>
                    </a:lnTo>
                    <a:lnTo>
                      <a:pt x="268" y="398"/>
                    </a:lnTo>
                    <a:lnTo>
                      <a:pt x="274" y="394"/>
                    </a:lnTo>
                    <a:lnTo>
                      <a:pt x="284" y="390"/>
                    </a:lnTo>
                    <a:lnTo>
                      <a:pt x="304" y="388"/>
                    </a:lnTo>
                    <a:lnTo>
                      <a:pt x="312" y="388"/>
                    </a:lnTo>
                    <a:lnTo>
                      <a:pt x="322" y="390"/>
                    </a:lnTo>
                    <a:lnTo>
                      <a:pt x="324" y="392"/>
                    </a:lnTo>
                    <a:lnTo>
                      <a:pt x="324" y="396"/>
                    </a:lnTo>
                    <a:lnTo>
                      <a:pt x="320" y="400"/>
                    </a:lnTo>
                    <a:lnTo>
                      <a:pt x="316" y="400"/>
                    </a:lnTo>
                    <a:lnTo>
                      <a:pt x="310" y="398"/>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2"/>
                    </a:lnTo>
                    <a:lnTo>
                      <a:pt x="360" y="396"/>
                    </a:lnTo>
                    <a:lnTo>
                      <a:pt x="356"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6" y="426"/>
                    </a:lnTo>
                    <a:lnTo>
                      <a:pt x="398" y="420"/>
                    </a:lnTo>
                    <a:lnTo>
                      <a:pt x="404" y="414"/>
                    </a:lnTo>
                    <a:lnTo>
                      <a:pt x="408" y="408"/>
                    </a:lnTo>
                    <a:lnTo>
                      <a:pt x="412" y="396"/>
                    </a:lnTo>
                    <a:lnTo>
                      <a:pt x="410" y="388"/>
                    </a:lnTo>
                    <a:lnTo>
                      <a:pt x="406" y="382"/>
                    </a:lnTo>
                    <a:lnTo>
                      <a:pt x="402" y="376"/>
                    </a:lnTo>
                    <a:lnTo>
                      <a:pt x="396" y="372"/>
                    </a:lnTo>
                    <a:lnTo>
                      <a:pt x="372" y="364"/>
                    </a:lnTo>
                    <a:lnTo>
                      <a:pt x="346" y="358"/>
                    </a:lnTo>
                    <a:lnTo>
                      <a:pt x="326" y="356"/>
                    </a:lnTo>
                    <a:lnTo>
                      <a:pt x="302" y="356"/>
                    </a:lnTo>
                    <a:lnTo>
                      <a:pt x="278" y="356"/>
                    </a:lnTo>
                    <a:lnTo>
                      <a:pt x="254" y="356"/>
                    </a:lnTo>
                    <a:lnTo>
                      <a:pt x="204"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6"/>
                    </a:lnTo>
                    <a:lnTo>
                      <a:pt x="60" y="364"/>
                    </a:lnTo>
                    <a:lnTo>
                      <a:pt x="80" y="362"/>
                    </a:lnTo>
                    <a:lnTo>
                      <a:pt x="126" y="358"/>
                    </a:lnTo>
                    <a:lnTo>
                      <a:pt x="170" y="354"/>
                    </a:lnTo>
                    <a:lnTo>
                      <a:pt x="216" y="348"/>
                    </a:lnTo>
                    <a:lnTo>
                      <a:pt x="260" y="346"/>
                    </a:lnTo>
                    <a:lnTo>
                      <a:pt x="268" y="328"/>
                    </a:lnTo>
                    <a:lnTo>
                      <a:pt x="278" y="310"/>
                    </a:lnTo>
                    <a:lnTo>
                      <a:pt x="302" y="278"/>
                    </a:lnTo>
                    <a:lnTo>
                      <a:pt x="270" y="280"/>
                    </a:lnTo>
                    <a:lnTo>
                      <a:pt x="238" y="282"/>
                    </a:lnTo>
                    <a:lnTo>
                      <a:pt x="226" y="284"/>
                    </a:lnTo>
                    <a:lnTo>
                      <a:pt x="216" y="282"/>
                    </a:lnTo>
                    <a:lnTo>
                      <a:pt x="204" y="280"/>
                    </a:lnTo>
                    <a:lnTo>
                      <a:pt x="192" y="280"/>
                    </a:lnTo>
                    <a:lnTo>
                      <a:pt x="160" y="276"/>
                    </a:lnTo>
                    <a:lnTo>
                      <a:pt x="144" y="272"/>
                    </a:lnTo>
                    <a:lnTo>
                      <a:pt x="130" y="264"/>
                    </a:lnTo>
                    <a:lnTo>
                      <a:pt x="118" y="258"/>
                    </a:lnTo>
                    <a:lnTo>
                      <a:pt x="108" y="250"/>
                    </a:lnTo>
                    <a:lnTo>
                      <a:pt x="98" y="242"/>
                    </a:lnTo>
                    <a:lnTo>
                      <a:pt x="90" y="232"/>
                    </a:lnTo>
                    <a:lnTo>
                      <a:pt x="82" y="222"/>
                    </a:lnTo>
                    <a:lnTo>
                      <a:pt x="76" y="210"/>
                    </a:lnTo>
                    <a:lnTo>
                      <a:pt x="72" y="200"/>
                    </a:lnTo>
                    <a:lnTo>
                      <a:pt x="70" y="186"/>
                    </a:lnTo>
                    <a:lnTo>
                      <a:pt x="70" y="168"/>
                    </a:lnTo>
                    <a:lnTo>
                      <a:pt x="72" y="148"/>
                    </a:lnTo>
                    <a:lnTo>
                      <a:pt x="78" y="130"/>
                    </a:lnTo>
                    <a:lnTo>
                      <a:pt x="82" y="122"/>
                    </a:lnTo>
                    <a:lnTo>
                      <a:pt x="86" y="114"/>
                    </a:lnTo>
                    <a:lnTo>
                      <a:pt x="94" y="98"/>
                    </a:lnTo>
                    <a:lnTo>
                      <a:pt x="106" y="82"/>
                    </a:lnTo>
                    <a:lnTo>
                      <a:pt x="118" y="70"/>
                    </a:lnTo>
                    <a:lnTo>
                      <a:pt x="130" y="56"/>
                    </a:lnTo>
                    <a:lnTo>
                      <a:pt x="144" y="46"/>
                    </a:lnTo>
                    <a:lnTo>
                      <a:pt x="160" y="36"/>
                    </a:lnTo>
                    <a:lnTo>
                      <a:pt x="192" y="18"/>
                    </a:lnTo>
                    <a:lnTo>
                      <a:pt x="208" y="12"/>
                    </a:lnTo>
                    <a:lnTo>
                      <a:pt x="224"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19" name="Freeform 13"/>
              <p:cNvSpPr>
                <a:spLocks/>
              </p:cNvSpPr>
              <p:nvPr/>
            </p:nvSpPr>
            <p:spPr bwMode="auto">
              <a:xfrm>
                <a:off x="3237" y="484"/>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6 w 68"/>
                  <a:gd name="T15" fmla="*/ 36 h 38"/>
                  <a:gd name="T16" fmla="*/ 32 w 68"/>
                  <a:gd name="T17" fmla="*/ 38 h 38"/>
                  <a:gd name="T18" fmla="*/ 18 w 68"/>
                  <a:gd name="T19" fmla="*/ 38 h 38"/>
                  <a:gd name="T20" fmla="*/ 10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0 w 68"/>
                  <a:gd name="T47" fmla="*/ 2 h 38"/>
                  <a:gd name="T48" fmla="*/ 50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6" y="36"/>
                    </a:lnTo>
                    <a:lnTo>
                      <a:pt x="32" y="38"/>
                    </a:lnTo>
                    <a:lnTo>
                      <a:pt x="18" y="38"/>
                    </a:lnTo>
                    <a:lnTo>
                      <a:pt x="10" y="38"/>
                    </a:lnTo>
                    <a:lnTo>
                      <a:pt x="4" y="36"/>
                    </a:lnTo>
                    <a:lnTo>
                      <a:pt x="2" y="32"/>
                    </a:lnTo>
                    <a:lnTo>
                      <a:pt x="0" y="28"/>
                    </a:lnTo>
                    <a:lnTo>
                      <a:pt x="0" y="22"/>
                    </a:lnTo>
                    <a:lnTo>
                      <a:pt x="2" y="18"/>
                    </a:lnTo>
                    <a:lnTo>
                      <a:pt x="6" y="10"/>
                    </a:lnTo>
                    <a:lnTo>
                      <a:pt x="12" y="6"/>
                    </a:lnTo>
                    <a:lnTo>
                      <a:pt x="20" y="2"/>
                    </a:lnTo>
                    <a:lnTo>
                      <a:pt x="30" y="0"/>
                    </a:lnTo>
                    <a:lnTo>
                      <a:pt x="40" y="2"/>
                    </a:lnTo>
                    <a:lnTo>
                      <a:pt x="50"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2620" name="Picture 1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77" y="476"/>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21" name="Freeform 15"/>
              <p:cNvSpPr>
                <a:spLocks/>
              </p:cNvSpPr>
              <p:nvPr/>
            </p:nvSpPr>
            <p:spPr bwMode="auto">
              <a:xfrm>
                <a:off x="3247" y="496"/>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2" name="Freeform 16"/>
              <p:cNvSpPr>
                <a:spLocks/>
              </p:cNvSpPr>
              <p:nvPr/>
            </p:nvSpPr>
            <p:spPr bwMode="auto">
              <a:xfrm>
                <a:off x="3503" y="516"/>
                <a:ext cx="150" cy="64"/>
              </a:xfrm>
              <a:custGeom>
                <a:avLst/>
                <a:gdLst>
                  <a:gd name="T0" fmla="*/ 144 w 150"/>
                  <a:gd name="T1" fmla="*/ 16 h 64"/>
                  <a:gd name="T2" fmla="*/ 144 w 150"/>
                  <a:gd name="T3" fmla="*/ 16 h 64"/>
                  <a:gd name="T4" fmla="*/ 148 w 150"/>
                  <a:gd name="T5" fmla="*/ 22 h 64"/>
                  <a:gd name="T6" fmla="*/ 150 w 150"/>
                  <a:gd name="T7" fmla="*/ 26 h 64"/>
                  <a:gd name="T8" fmla="*/ 150 w 150"/>
                  <a:gd name="T9" fmla="*/ 28 h 64"/>
                  <a:gd name="T10" fmla="*/ 150 w 150"/>
                  <a:gd name="T11" fmla="*/ 28 h 64"/>
                  <a:gd name="T12" fmla="*/ 144 w 150"/>
                  <a:gd name="T13" fmla="*/ 32 h 64"/>
                  <a:gd name="T14" fmla="*/ 138 w 150"/>
                  <a:gd name="T15" fmla="*/ 32 h 64"/>
                  <a:gd name="T16" fmla="*/ 138 w 150"/>
                  <a:gd name="T17" fmla="*/ 32 h 64"/>
                  <a:gd name="T18" fmla="*/ 72 w 150"/>
                  <a:gd name="T19" fmla="*/ 50 h 64"/>
                  <a:gd name="T20" fmla="*/ 38 w 150"/>
                  <a:gd name="T21" fmla="*/ 58 h 64"/>
                  <a:gd name="T22" fmla="*/ 4 w 150"/>
                  <a:gd name="T23" fmla="*/ 64 h 64"/>
                  <a:gd name="T24" fmla="*/ 4 w 150"/>
                  <a:gd name="T25" fmla="*/ 64 h 64"/>
                  <a:gd name="T26" fmla="*/ 2 w 150"/>
                  <a:gd name="T27" fmla="*/ 58 h 64"/>
                  <a:gd name="T28" fmla="*/ 0 w 150"/>
                  <a:gd name="T29" fmla="*/ 52 h 64"/>
                  <a:gd name="T30" fmla="*/ 4 w 150"/>
                  <a:gd name="T31" fmla="*/ 42 h 64"/>
                  <a:gd name="T32" fmla="*/ 4 w 150"/>
                  <a:gd name="T33" fmla="*/ 42 h 64"/>
                  <a:gd name="T34" fmla="*/ 12 w 150"/>
                  <a:gd name="T35" fmla="*/ 32 h 64"/>
                  <a:gd name="T36" fmla="*/ 22 w 150"/>
                  <a:gd name="T37" fmla="*/ 26 h 64"/>
                  <a:gd name="T38" fmla="*/ 32 w 150"/>
                  <a:gd name="T39" fmla="*/ 22 h 64"/>
                  <a:gd name="T40" fmla="*/ 44 w 150"/>
                  <a:gd name="T41" fmla="*/ 20 h 64"/>
                  <a:gd name="T42" fmla="*/ 44 w 150"/>
                  <a:gd name="T43" fmla="*/ 20 h 64"/>
                  <a:gd name="T44" fmla="*/ 56 w 150"/>
                  <a:gd name="T45" fmla="*/ 22 h 64"/>
                  <a:gd name="T46" fmla="*/ 66 w 150"/>
                  <a:gd name="T47" fmla="*/ 28 h 64"/>
                  <a:gd name="T48" fmla="*/ 66 w 150"/>
                  <a:gd name="T49" fmla="*/ 28 h 64"/>
                  <a:gd name="T50" fmla="*/ 72 w 150"/>
                  <a:gd name="T51" fmla="*/ 26 h 64"/>
                  <a:gd name="T52" fmla="*/ 74 w 150"/>
                  <a:gd name="T53" fmla="*/ 22 h 64"/>
                  <a:gd name="T54" fmla="*/ 76 w 150"/>
                  <a:gd name="T55" fmla="*/ 18 h 64"/>
                  <a:gd name="T56" fmla="*/ 80 w 150"/>
                  <a:gd name="T57" fmla="*/ 16 h 64"/>
                  <a:gd name="T58" fmla="*/ 80 w 150"/>
                  <a:gd name="T59" fmla="*/ 16 h 64"/>
                  <a:gd name="T60" fmla="*/ 88 w 150"/>
                  <a:gd name="T61" fmla="*/ 8 h 64"/>
                  <a:gd name="T62" fmla="*/ 98 w 150"/>
                  <a:gd name="T63" fmla="*/ 2 h 64"/>
                  <a:gd name="T64" fmla="*/ 108 w 150"/>
                  <a:gd name="T65" fmla="*/ 0 h 64"/>
                  <a:gd name="T66" fmla="*/ 120 w 150"/>
                  <a:gd name="T67" fmla="*/ 2 h 64"/>
                  <a:gd name="T68" fmla="*/ 120 w 150"/>
                  <a:gd name="T69" fmla="*/ 2 h 64"/>
                  <a:gd name="T70" fmla="*/ 126 w 150"/>
                  <a:gd name="T71" fmla="*/ 4 h 64"/>
                  <a:gd name="T72" fmla="*/ 134 w 150"/>
                  <a:gd name="T73" fmla="*/ 8 h 64"/>
                  <a:gd name="T74" fmla="*/ 144 w 150"/>
                  <a:gd name="T75" fmla="*/ 16 h 64"/>
                  <a:gd name="T76" fmla="*/ 144 w 150"/>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0" h="64">
                    <a:moveTo>
                      <a:pt x="144" y="16"/>
                    </a:moveTo>
                    <a:lnTo>
                      <a:pt x="144" y="16"/>
                    </a:lnTo>
                    <a:lnTo>
                      <a:pt x="148" y="22"/>
                    </a:lnTo>
                    <a:lnTo>
                      <a:pt x="150" y="26"/>
                    </a:lnTo>
                    <a:lnTo>
                      <a:pt x="150" y="28"/>
                    </a:lnTo>
                    <a:lnTo>
                      <a:pt x="144" y="32"/>
                    </a:lnTo>
                    <a:lnTo>
                      <a:pt x="138" y="32"/>
                    </a:lnTo>
                    <a:lnTo>
                      <a:pt x="72" y="50"/>
                    </a:lnTo>
                    <a:lnTo>
                      <a:pt x="38" y="58"/>
                    </a:lnTo>
                    <a:lnTo>
                      <a:pt x="4" y="64"/>
                    </a:lnTo>
                    <a:lnTo>
                      <a:pt x="2" y="58"/>
                    </a:lnTo>
                    <a:lnTo>
                      <a:pt x="0" y="52"/>
                    </a:lnTo>
                    <a:lnTo>
                      <a:pt x="4" y="42"/>
                    </a:lnTo>
                    <a:lnTo>
                      <a:pt x="12" y="32"/>
                    </a:lnTo>
                    <a:lnTo>
                      <a:pt x="22" y="26"/>
                    </a:lnTo>
                    <a:lnTo>
                      <a:pt x="32" y="22"/>
                    </a:lnTo>
                    <a:lnTo>
                      <a:pt x="44" y="20"/>
                    </a:lnTo>
                    <a:lnTo>
                      <a:pt x="56" y="22"/>
                    </a:lnTo>
                    <a:lnTo>
                      <a:pt x="66" y="28"/>
                    </a:lnTo>
                    <a:lnTo>
                      <a:pt x="72" y="26"/>
                    </a:lnTo>
                    <a:lnTo>
                      <a:pt x="74" y="22"/>
                    </a:lnTo>
                    <a:lnTo>
                      <a:pt x="76" y="18"/>
                    </a:lnTo>
                    <a:lnTo>
                      <a:pt x="80" y="16"/>
                    </a:lnTo>
                    <a:lnTo>
                      <a:pt x="88" y="8"/>
                    </a:lnTo>
                    <a:lnTo>
                      <a:pt x="98" y="2"/>
                    </a:lnTo>
                    <a:lnTo>
                      <a:pt x="108" y="0"/>
                    </a:lnTo>
                    <a:lnTo>
                      <a:pt x="120" y="2"/>
                    </a:lnTo>
                    <a:lnTo>
                      <a:pt x="126" y="4"/>
                    </a:lnTo>
                    <a:lnTo>
                      <a:pt x="134" y="8"/>
                    </a:lnTo>
                    <a:lnTo>
                      <a:pt x="144"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3" name="Freeform 17"/>
              <p:cNvSpPr>
                <a:spLocks/>
              </p:cNvSpPr>
              <p:nvPr/>
            </p:nvSpPr>
            <p:spPr bwMode="auto">
              <a:xfrm>
                <a:off x="3627" y="528"/>
                <a:ext cx="82" cy="40"/>
              </a:xfrm>
              <a:custGeom>
                <a:avLst/>
                <a:gdLst>
                  <a:gd name="T0" fmla="*/ 80 w 82"/>
                  <a:gd name="T1" fmla="*/ 8 h 40"/>
                  <a:gd name="T2" fmla="*/ 80 w 82"/>
                  <a:gd name="T3" fmla="*/ 8 h 40"/>
                  <a:gd name="T4" fmla="*/ 82 w 82"/>
                  <a:gd name="T5" fmla="*/ 12 h 40"/>
                  <a:gd name="T6" fmla="*/ 82 w 82"/>
                  <a:gd name="T7" fmla="*/ 16 h 40"/>
                  <a:gd name="T8" fmla="*/ 82 w 82"/>
                  <a:gd name="T9" fmla="*/ 24 h 40"/>
                  <a:gd name="T10" fmla="*/ 82 w 82"/>
                  <a:gd name="T11" fmla="*/ 24 h 40"/>
                  <a:gd name="T12" fmla="*/ 72 w 82"/>
                  <a:gd name="T13" fmla="*/ 30 h 40"/>
                  <a:gd name="T14" fmla="*/ 62 w 82"/>
                  <a:gd name="T15" fmla="*/ 36 h 40"/>
                  <a:gd name="T16" fmla="*/ 50 w 82"/>
                  <a:gd name="T17" fmla="*/ 38 h 40"/>
                  <a:gd name="T18" fmla="*/ 36 w 82"/>
                  <a:gd name="T19" fmla="*/ 40 h 40"/>
                  <a:gd name="T20" fmla="*/ 36 w 82"/>
                  <a:gd name="T21" fmla="*/ 40 h 40"/>
                  <a:gd name="T22" fmla="*/ 18 w 82"/>
                  <a:gd name="T23" fmla="*/ 40 h 40"/>
                  <a:gd name="T24" fmla="*/ 10 w 82"/>
                  <a:gd name="T25" fmla="*/ 40 h 40"/>
                  <a:gd name="T26" fmla="*/ 0 w 82"/>
                  <a:gd name="T27" fmla="*/ 36 h 40"/>
                  <a:gd name="T28" fmla="*/ 0 w 82"/>
                  <a:gd name="T29" fmla="*/ 36 h 40"/>
                  <a:gd name="T30" fmla="*/ 0 w 82"/>
                  <a:gd name="T31" fmla="*/ 36 h 40"/>
                  <a:gd name="T32" fmla="*/ 10 w 82"/>
                  <a:gd name="T33" fmla="*/ 32 h 40"/>
                  <a:gd name="T34" fmla="*/ 20 w 82"/>
                  <a:gd name="T35" fmla="*/ 30 h 40"/>
                  <a:gd name="T36" fmla="*/ 30 w 82"/>
                  <a:gd name="T37" fmla="*/ 26 h 40"/>
                  <a:gd name="T38" fmla="*/ 34 w 82"/>
                  <a:gd name="T39" fmla="*/ 24 h 40"/>
                  <a:gd name="T40" fmla="*/ 38 w 82"/>
                  <a:gd name="T41" fmla="*/ 20 h 40"/>
                  <a:gd name="T42" fmla="*/ 38 w 82"/>
                  <a:gd name="T43" fmla="*/ 20 h 40"/>
                  <a:gd name="T44" fmla="*/ 36 w 82"/>
                  <a:gd name="T45" fmla="*/ 14 h 40"/>
                  <a:gd name="T46" fmla="*/ 36 w 82"/>
                  <a:gd name="T47" fmla="*/ 10 h 40"/>
                  <a:gd name="T48" fmla="*/ 36 w 82"/>
                  <a:gd name="T49" fmla="*/ 10 h 40"/>
                  <a:gd name="T50" fmla="*/ 50 w 82"/>
                  <a:gd name="T51" fmla="*/ 4 h 40"/>
                  <a:gd name="T52" fmla="*/ 66 w 82"/>
                  <a:gd name="T53" fmla="*/ 0 h 40"/>
                  <a:gd name="T54" fmla="*/ 66 w 82"/>
                  <a:gd name="T55" fmla="*/ 0 h 40"/>
                  <a:gd name="T56" fmla="*/ 70 w 82"/>
                  <a:gd name="T57" fmla="*/ 0 h 40"/>
                  <a:gd name="T58" fmla="*/ 74 w 82"/>
                  <a:gd name="T59" fmla="*/ 2 h 40"/>
                  <a:gd name="T60" fmla="*/ 78 w 82"/>
                  <a:gd name="T61" fmla="*/ 4 h 40"/>
                  <a:gd name="T62" fmla="*/ 80 w 82"/>
                  <a:gd name="T63" fmla="*/ 8 h 40"/>
                  <a:gd name="T64" fmla="*/ 80 w 82"/>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 h="40">
                    <a:moveTo>
                      <a:pt x="80" y="8"/>
                    </a:moveTo>
                    <a:lnTo>
                      <a:pt x="80" y="8"/>
                    </a:lnTo>
                    <a:lnTo>
                      <a:pt x="82" y="12"/>
                    </a:lnTo>
                    <a:lnTo>
                      <a:pt x="82" y="16"/>
                    </a:lnTo>
                    <a:lnTo>
                      <a:pt x="82" y="24"/>
                    </a:lnTo>
                    <a:lnTo>
                      <a:pt x="72" y="30"/>
                    </a:lnTo>
                    <a:lnTo>
                      <a:pt x="62" y="36"/>
                    </a:lnTo>
                    <a:lnTo>
                      <a:pt x="50" y="38"/>
                    </a:lnTo>
                    <a:lnTo>
                      <a:pt x="36" y="40"/>
                    </a:lnTo>
                    <a:lnTo>
                      <a:pt x="18" y="40"/>
                    </a:lnTo>
                    <a:lnTo>
                      <a:pt x="10" y="40"/>
                    </a:lnTo>
                    <a:lnTo>
                      <a:pt x="0" y="36"/>
                    </a:lnTo>
                    <a:lnTo>
                      <a:pt x="10" y="32"/>
                    </a:lnTo>
                    <a:lnTo>
                      <a:pt x="20" y="30"/>
                    </a:lnTo>
                    <a:lnTo>
                      <a:pt x="30" y="26"/>
                    </a:lnTo>
                    <a:lnTo>
                      <a:pt x="34" y="24"/>
                    </a:lnTo>
                    <a:lnTo>
                      <a:pt x="38" y="20"/>
                    </a:lnTo>
                    <a:lnTo>
                      <a:pt x="36" y="14"/>
                    </a:lnTo>
                    <a:lnTo>
                      <a:pt x="36" y="10"/>
                    </a:lnTo>
                    <a:lnTo>
                      <a:pt x="50" y="4"/>
                    </a:lnTo>
                    <a:lnTo>
                      <a:pt x="66" y="0"/>
                    </a:lnTo>
                    <a:lnTo>
                      <a:pt x="70" y="0"/>
                    </a:lnTo>
                    <a:lnTo>
                      <a:pt x="74" y="2"/>
                    </a:lnTo>
                    <a:lnTo>
                      <a:pt x="78" y="4"/>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4" name="Freeform 18"/>
              <p:cNvSpPr>
                <a:spLocks/>
              </p:cNvSpPr>
              <p:nvPr/>
            </p:nvSpPr>
            <p:spPr bwMode="auto">
              <a:xfrm>
                <a:off x="3521" y="568"/>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6 w 138"/>
                  <a:gd name="T17" fmla="*/ 18 h 32"/>
                  <a:gd name="T18" fmla="*/ 136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6"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5" name="Freeform 19"/>
              <p:cNvSpPr>
                <a:spLocks/>
              </p:cNvSpPr>
              <p:nvPr/>
            </p:nvSpPr>
            <p:spPr bwMode="auto">
              <a:xfrm>
                <a:off x="3531" y="662"/>
                <a:ext cx="136" cy="56"/>
              </a:xfrm>
              <a:custGeom>
                <a:avLst/>
                <a:gdLst>
                  <a:gd name="T0" fmla="*/ 132 w 136"/>
                  <a:gd name="T1" fmla="*/ 0 h 56"/>
                  <a:gd name="T2" fmla="*/ 132 w 136"/>
                  <a:gd name="T3" fmla="*/ 0 h 56"/>
                  <a:gd name="T4" fmla="*/ 132 w 136"/>
                  <a:gd name="T5" fmla="*/ 12 h 56"/>
                  <a:gd name="T6" fmla="*/ 134 w 136"/>
                  <a:gd name="T7" fmla="*/ 24 h 56"/>
                  <a:gd name="T8" fmla="*/ 136 w 136"/>
                  <a:gd name="T9" fmla="*/ 40 h 56"/>
                  <a:gd name="T10" fmla="*/ 136 w 136"/>
                  <a:gd name="T11" fmla="*/ 40 h 56"/>
                  <a:gd name="T12" fmla="*/ 130 w 136"/>
                  <a:gd name="T13" fmla="*/ 44 h 56"/>
                  <a:gd name="T14" fmla="*/ 124 w 136"/>
                  <a:gd name="T15" fmla="*/ 48 h 56"/>
                  <a:gd name="T16" fmla="*/ 124 w 136"/>
                  <a:gd name="T17" fmla="*/ 48 h 56"/>
                  <a:gd name="T18" fmla="*/ 112 w 136"/>
                  <a:gd name="T19" fmla="*/ 46 h 56"/>
                  <a:gd name="T20" fmla="*/ 100 w 136"/>
                  <a:gd name="T21" fmla="*/ 46 h 56"/>
                  <a:gd name="T22" fmla="*/ 88 w 136"/>
                  <a:gd name="T23" fmla="*/ 50 h 56"/>
                  <a:gd name="T24" fmla="*/ 82 w 136"/>
                  <a:gd name="T25" fmla="*/ 52 h 56"/>
                  <a:gd name="T26" fmla="*/ 78 w 136"/>
                  <a:gd name="T27" fmla="*/ 56 h 56"/>
                  <a:gd name="T28" fmla="*/ 78 w 136"/>
                  <a:gd name="T29" fmla="*/ 56 h 56"/>
                  <a:gd name="T30" fmla="*/ 60 w 136"/>
                  <a:gd name="T31" fmla="*/ 52 h 56"/>
                  <a:gd name="T32" fmla="*/ 40 w 136"/>
                  <a:gd name="T33" fmla="*/ 46 h 56"/>
                  <a:gd name="T34" fmla="*/ 4 w 136"/>
                  <a:gd name="T35" fmla="*/ 30 h 56"/>
                  <a:gd name="T36" fmla="*/ 4 w 136"/>
                  <a:gd name="T37" fmla="*/ 30 h 56"/>
                  <a:gd name="T38" fmla="*/ 2 w 136"/>
                  <a:gd name="T39" fmla="*/ 26 h 56"/>
                  <a:gd name="T40" fmla="*/ 0 w 136"/>
                  <a:gd name="T41" fmla="*/ 20 h 56"/>
                  <a:gd name="T42" fmla="*/ 0 w 136"/>
                  <a:gd name="T43" fmla="*/ 8 h 56"/>
                  <a:gd name="T44" fmla="*/ 0 w 136"/>
                  <a:gd name="T45" fmla="*/ 8 h 56"/>
                  <a:gd name="T46" fmla="*/ 66 w 136"/>
                  <a:gd name="T47" fmla="*/ 2 h 56"/>
                  <a:gd name="T48" fmla="*/ 98 w 136"/>
                  <a:gd name="T49" fmla="*/ 0 h 56"/>
                  <a:gd name="T50" fmla="*/ 132 w 136"/>
                  <a:gd name="T51" fmla="*/ 0 h 56"/>
                  <a:gd name="T52" fmla="*/ 132 w 136"/>
                  <a:gd name="T53" fmla="*/ 0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6">
                    <a:moveTo>
                      <a:pt x="132" y="0"/>
                    </a:moveTo>
                    <a:lnTo>
                      <a:pt x="132" y="0"/>
                    </a:lnTo>
                    <a:lnTo>
                      <a:pt x="132" y="12"/>
                    </a:lnTo>
                    <a:lnTo>
                      <a:pt x="134" y="24"/>
                    </a:lnTo>
                    <a:lnTo>
                      <a:pt x="136" y="40"/>
                    </a:lnTo>
                    <a:lnTo>
                      <a:pt x="130" y="44"/>
                    </a:lnTo>
                    <a:lnTo>
                      <a:pt x="124" y="48"/>
                    </a:lnTo>
                    <a:lnTo>
                      <a:pt x="112" y="46"/>
                    </a:lnTo>
                    <a:lnTo>
                      <a:pt x="100" y="46"/>
                    </a:lnTo>
                    <a:lnTo>
                      <a:pt x="88" y="50"/>
                    </a:lnTo>
                    <a:lnTo>
                      <a:pt x="82" y="52"/>
                    </a:lnTo>
                    <a:lnTo>
                      <a:pt x="78" y="56"/>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6" name="Freeform 20"/>
              <p:cNvSpPr>
                <a:spLocks/>
              </p:cNvSpPr>
              <p:nvPr/>
            </p:nvSpPr>
            <p:spPr bwMode="auto">
              <a:xfrm>
                <a:off x="3663" y="708"/>
                <a:ext cx="42" cy="46"/>
              </a:xfrm>
              <a:custGeom>
                <a:avLst/>
                <a:gdLst>
                  <a:gd name="T0" fmla="*/ 40 w 42"/>
                  <a:gd name="T1" fmla="*/ 10 h 46"/>
                  <a:gd name="T2" fmla="*/ 40 w 42"/>
                  <a:gd name="T3" fmla="*/ 10 h 46"/>
                  <a:gd name="T4" fmla="*/ 42 w 42"/>
                  <a:gd name="T5" fmla="*/ 16 h 46"/>
                  <a:gd name="T6" fmla="*/ 42 w 42"/>
                  <a:gd name="T7" fmla="*/ 24 h 46"/>
                  <a:gd name="T8" fmla="*/ 38 w 42"/>
                  <a:gd name="T9" fmla="*/ 36 h 46"/>
                  <a:gd name="T10" fmla="*/ 38 w 42"/>
                  <a:gd name="T11" fmla="*/ 36 h 46"/>
                  <a:gd name="T12" fmla="*/ 34 w 42"/>
                  <a:gd name="T13" fmla="*/ 40 h 46"/>
                  <a:gd name="T14" fmla="*/ 26 w 42"/>
                  <a:gd name="T15" fmla="*/ 42 h 46"/>
                  <a:gd name="T16" fmla="*/ 14 w 42"/>
                  <a:gd name="T17" fmla="*/ 46 h 46"/>
                  <a:gd name="T18" fmla="*/ 10 w 42"/>
                  <a:gd name="T19" fmla="*/ 44 h 46"/>
                  <a:gd name="T20" fmla="*/ 10 w 42"/>
                  <a:gd name="T21" fmla="*/ 44 h 46"/>
                  <a:gd name="T22" fmla="*/ 10 w 42"/>
                  <a:gd name="T23" fmla="*/ 36 h 46"/>
                  <a:gd name="T24" fmla="*/ 10 w 42"/>
                  <a:gd name="T25" fmla="*/ 26 h 46"/>
                  <a:gd name="T26" fmla="*/ 6 w 42"/>
                  <a:gd name="T27" fmla="*/ 18 h 46"/>
                  <a:gd name="T28" fmla="*/ 0 w 42"/>
                  <a:gd name="T29" fmla="*/ 10 h 46"/>
                  <a:gd name="T30" fmla="*/ 0 w 42"/>
                  <a:gd name="T31" fmla="*/ 10 h 46"/>
                  <a:gd name="T32" fmla="*/ 4 w 42"/>
                  <a:gd name="T33" fmla="*/ 6 h 46"/>
                  <a:gd name="T34" fmla="*/ 8 w 42"/>
                  <a:gd name="T35" fmla="*/ 2 h 46"/>
                  <a:gd name="T36" fmla="*/ 8 w 42"/>
                  <a:gd name="T37" fmla="*/ 2 h 46"/>
                  <a:gd name="T38" fmla="*/ 16 w 42"/>
                  <a:gd name="T39" fmla="*/ 0 h 46"/>
                  <a:gd name="T40" fmla="*/ 26 w 42"/>
                  <a:gd name="T41" fmla="*/ 0 h 46"/>
                  <a:gd name="T42" fmla="*/ 34 w 42"/>
                  <a:gd name="T43" fmla="*/ 4 h 46"/>
                  <a:gd name="T44" fmla="*/ 38 w 42"/>
                  <a:gd name="T45" fmla="*/ 6 h 46"/>
                  <a:gd name="T46" fmla="*/ 40 w 42"/>
                  <a:gd name="T47" fmla="*/ 10 h 46"/>
                  <a:gd name="T48" fmla="*/ 40 w 42"/>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46">
                    <a:moveTo>
                      <a:pt x="40" y="10"/>
                    </a:moveTo>
                    <a:lnTo>
                      <a:pt x="40" y="10"/>
                    </a:lnTo>
                    <a:lnTo>
                      <a:pt x="42" y="16"/>
                    </a:lnTo>
                    <a:lnTo>
                      <a:pt x="42" y="24"/>
                    </a:lnTo>
                    <a:lnTo>
                      <a:pt x="38" y="36"/>
                    </a:lnTo>
                    <a:lnTo>
                      <a:pt x="34" y="40"/>
                    </a:lnTo>
                    <a:lnTo>
                      <a:pt x="26" y="42"/>
                    </a:lnTo>
                    <a:lnTo>
                      <a:pt x="14" y="46"/>
                    </a:lnTo>
                    <a:lnTo>
                      <a:pt x="10" y="44"/>
                    </a:lnTo>
                    <a:lnTo>
                      <a:pt x="10" y="36"/>
                    </a:lnTo>
                    <a:lnTo>
                      <a:pt x="10" y="26"/>
                    </a:lnTo>
                    <a:lnTo>
                      <a:pt x="6" y="18"/>
                    </a:lnTo>
                    <a:lnTo>
                      <a:pt x="0" y="10"/>
                    </a:lnTo>
                    <a:lnTo>
                      <a:pt x="4" y="6"/>
                    </a:lnTo>
                    <a:lnTo>
                      <a:pt x="8" y="2"/>
                    </a:lnTo>
                    <a:lnTo>
                      <a:pt x="16" y="0"/>
                    </a:lnTo>
                    <a:lnTo>
                      <a:pt x="26" y="0"/>
                    </a:lnTo>
                    <a:lnTo>
                      <a:pt x="34" y="4"/>
                    </a:lnTo>
                    <a:lnTo>
                      <a:pt x="38" y="6"/>
                    </a:lnTo>
                    <a:lnTo>
                      <a:pt x="4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7" name="Freeform 21"/>
              <p:cNvSpPr>
                <a:spLocks/>
              </p:cNvSpPr>
              <p:nvPr/>
            </p:nvSpPr>
            <p:spPr bwMode="auto">
              <a:xfrm>
                <a:off x="3609" y="718"/>
                <a:ext cx="54" cy="44"/>
              </a:xfrm>
              <a:custGeom>
                <a:avLst/>
                <a:gdLst>
                  <a:gd name="T0" fmla="*/ 38 w 54"/>
                  <a:gd name="T1" fmla="*/ 0 h 44"/>
                  <a:gd name="T2" fmla="*/ 38 w 54"/>
                  <a:gd name="T3" fmla="*/ 0 h 44"/>
                  <a:gd name="T4" fmla="*/ 46 w 54"/>
                  <a:gd name="T5" fmla="*/ 2 h 44"/>
                  <a:gd name="T6" fmla="*/ 48 w 54"/>
                  <a:gd name="T7" fmla="*/ 4 h 44"/>
                  <a:gd name="T8" fmla="*/ 50 w 54"/>
                  <a:gd name="T9" fmla="*/ 8 h 44"/>
                  <a:gd name="T10" fmla="*/ 50 w 54"/>
                  <a:gd name="T11" fmla="*/ 8 h 44"/>
                  <a:gd name="T12" fmla="*/ 54 w 54"/>
                  <a:gd name="T13" fmla="*/ 16 h 44"/>
                  <a:gd name="T14" fmla="*/ 54 w 54"/>
                  <a:gd name="T15" fmla="*/ 26 h 44"/>
                  <a:gd name="T16" fmla="*/ 54 w 54"/>
                  <a:gd name="T17" fmla="*/ 26 h 44"/>
                  <a:gd name="T18" fmla="*/ 52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0 w 54"/>
                  <a:gd name="T37" fmla="*/ 28 h 44"/>
                  <a:gd name="T38" fmla="*/ 0 w 54"/>
                  <a:gd name="T39" fmla="*/ 24 h 44"/>
                  <a:gd name="T40" fmla="*/ 0 w 54"/>
                  <a:gd name="T41" fmla="*/ 24 h 44"/>
                  <a:gd name="T42" fmla="*/ 4 w 54"/>
                  <a:gd name="T43" fmla="*/ 12 h 44"/>
                  <a:gd name="T44" fmla="*/ 8 w 54"/>
                  <a:gd name="T45" fmla="*/ 8 h 44"/>
                  <a:gd name="T46" fmla="*/ 12 w 54"/>
                  <a:gd name="T47" fmla="*/ 4 h 44"/>
                  <a:gd name="T48" fmla="*/ 12 w 54"/>
                  <a:gd name="T49" fmla="*/ 4 h 44"/>
                  <a:gd name="T50" fmla="*/ 20 w 54"/>
                  <a:gd name="T51" fmla="*/ 0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48" y="4"/>
                    </a:lnTo>
                    <a:lnTo>
                      <a:pt x="50" y="8"/>
                    </a:lnTo>
                    <a:lnTo>
                      <a:pt x="54" y="16"/>
                    </a:lnTo>
                    <a:lnTo>
                      <a:pt x="54" y="26"/>
                    </a:lnTo>
                    <a:lnTo>
                      <a:pt x="52" y="30"/>
                    </a:lnTo>
                    <a:lnTo>
                      <a:pt x="50" y="34"/>
                    </a:lnTo>
                    <a:lnTo>
                      <a:pt x="42" y="40"/>
                    </a:lnTo>
                    <a:lnTo>
                      <a:pt x="26" y="44"/>
                    </a:lnTo>
                    <a:lnTo>
                      <a:pt x="18" y="44"/>
                    </a:lnTo>
                    <a:lnTo>
                      <a:pt x="10" y="40"/>
                    </a:lnTo>
                    <a:lnTo>
                      <a:pt x="4" y="34"/>
                    </a:lnTo>
                    <a:lnTo>
                      <a:pt x="0" y="28"/>
                    </a:lnTo>
                    <a:lnTo>
                      <a:pt x="0" y="24"/>
                    </a:lnTo>
                    <a:lnTo>
                      <a:pt x="4" y="12"/>
                    </a:lnTo>
                    <a:lnTo>
                      <a:pt x="8" y="8"/>
                    </a:lnTo>
                    <a:lnTo>
                      <a:pt x="12" y="4"/>
                    </a:lnTo>
                    <a:lnTo>
                      <a:pt x="20" y="0"/>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8" name="Freeform 22"/>
              <p:cNvSpPr>
                <a:spLocks/>
              </p:cNvSpPr>
              <p:nvPr/>
            </p:nvSpPr>
            <p:spPr bwMode="auto">
              <a:xfrm>
                <a:off x="3483" y="750"/>
                <a:ext cx="126" cy="78"/>
              </a:xfrm>
              <a:custGeom>
                <a:avLst/>
                <a:gdLst>
                  <a:gd name="T0" fmla="*/ 120 w 126"/>
                  <a:gd name="T1" fmla="*/ 2 h 78"/>
                  <a:gd name="T2" fmla="*/ 120 w 126"/>
                  <a:gd name="T3" fmla="*/ 2 h 78"/>
                  <a:gd name="T4" fmla="*/ 126 w 126"/>
                  <a:gd name="T5" fmla="*/ 10 h 78"/>
                  <a:gd name="T6" fmla="*/ 126 w 126"/>
                  <a:gd name="T7" fmla="*/ 14 h 78"/>
                  <a:gd name="T8" fmla="*/ 124 w 126"/>
                  <a:gd name="T9" fmla="*/ 18 h 78"/>
                  <a:gd name="T10" fmla="*/ 124 w 126"/>
                  <a:gd name="T11" fmla="*/ 18 h 78"/>
                  <a:gd name="T12" fmla="*/ 118 w 126"/>
                  <a:gd name="T13" fmla="*/ 24 h 78"/>
                  <a:gd name="T14" fmla="*/ 110 w 126"/>
                  <a:gd name="T15" fmla="*/ 26 h 78"/>
                  <a:gd name="T16" fmla="*/ 102 w 126"/>
                  <a:gd name="T17" fmla="*/ 28 h 78"/>
                  <a:gd name="T18" fmla="*/ 94 w 126"/>
                  <a:gd name="T19" fmla="*/ 28 h 78"/>
                  <a:gd name="T20" fmla="*/ 94 w 126"/>
                  <a:gd name="T21" fmla="*/ 28 h 78"/>
                  <a:gd name="T22" fmla="*/ 80 w 126"/>
                  <a:gd name="T23" fmla="*/ 16 h 78"/>
                  <a:gd name="T24" fmla="*/ 80 w 126"/>
                  <a:gd name="T25" fmla="*/ 16 h 78"/>
                  <a:gd name="T26" fmla="*/ 76 w 126"/>
                  <a:gd name="T27" fmla="*/ 10 h 78"/>
                  <a:gd name="T28" fmla="*/ 70 w 126"/>
                  <a:gd name="T29" fmla="*/ 4 h 78"/>
                  <a:gd name="T30" fmla="*/ 70 w 126"/>
                  <a:gd name="T31" fmla="*/ 4 h 78"/>
                  <a:gd name="T32" fmla="*/ 66 w 126"/>
                  <a:gd name="T33" fmla="*/ 2 h 78"/>
                  <a:gd name="T34" fmla="*/ 62 w 126"/>
                  <a:gd name="T35" fmla="*/ 2 h 78"/>
                  <a:gd name="T36" fmla="*/ 56 w 126"/>
                  <a:gd name="T37" fmla="*/ 6 h 78"/>
                  <a:gd name="T38" fmla="*/ 56 w 126"/>
                  <a:gd name="T39" fmla="*/ 6 h 78"/>
                  <a:gd name="T40" fmla="*/ 54 w 126"/>
                  <a:gd name="T41" fmla="*/ 10 h 78"/>
                  <a:gd name="T42" fmla="*/ 52 w 126"/>
                  <a:gd name="T43" fmla="*/ 16 h 78"/>
                  <a:gd name="T44" fmla="*/ 52 w 126"/>
                  <a:gd name="T45" fmla="*/ 26 h 78"/>
                  <a:gd name="T46" fmla="*/ 54 w 126"/>
                  <a:gd name="T47" fmla="*/ 34 h 78"/>
                  <a:gd name="T48" fmla="*/ 58 w 126"/>
                  <a:gd name="T49" fmla="*/ 42 h 78"/>
                  <a:gd name="T50" fmla="*/ 58 w 126"/>
                  <a:gd name="T51" fmla="*/ 42 h 78"/>
                  <a:gd name="T52" fmla="*/ 68 w 126"/>
                  <a:gd name="T53" fmla="*/ 52 h 78"/>
                  <a:gd name="T54" fmla="*/ 80 w 126"/>
                  <a:gd name="T55" fmla="*/ 60 h 78"/>
                  <a:gd name="T56" fmla="*/ 86 w 126"/>
                  <a:gd name="T57" fmla="*/ 64 h 78"/>
                  <a:gd name="T58" fmla="*/ 92 w 126"/>
                  <a:gd name="T59" fmla="*/ 64 h 78"/>
                  <a:gd name="T60" fmla="*/ 98 w 126"/>
                  <a:gd name="T61" fmla="*/ 66 h 78"/>
                  <a:gd name="T62" fmla="*/ 106 w 126"/>
                  <a:gd name="T63" fmla="*/ 64 h 78"/>
                  <a:gd name="T64" fmla="*/ 106 w 126"/>
                  <a:gd name="T65" fmla="*/ 64 h 78"/>
                  <a:gd name="T66" fmla="*/ 104 w 126"/>
                  <a:gd name="T67" fmla="*/ 72 h 78"/>
                  <a:gd name="T68" fmla="*/ 102 w 126"/>
                  <a:gd name="T69" fmla="*/ 78 h 78"/>
                  <a:gd name="T70" fmla="*/ 102 w 126"/>
                  <a:gd name="T71" fmla="*/ 78 h 78"/>
                  <a:gd name="T72" fmla="*/ 52 w 126"/>
                  <a:gd name="T73" fmla="*/ 72 h 78"/>
                  <a:gd name="T74" fmla="*/ 26 w 126"/>
                  <a:gd name="T75" fmla="*/ 70 h 78"/>
                  <a:gd name="T76" fmla="*/ 0 w 126"/>
                  <a:gd name="T77" fmla="*/ 70 h 78"/>
                  <a:gd name="T78" fmla="*/ 0 w 126"/>
                  <a:gd name="T79" fmla="*/ 70 h 78"/>
                  <a:gd name="T80" fmla="*/ 8 w 126"/>
                  <a:gd name="T81" fmla="*/ 54 h 78"/>
                  <a:gd name="T82" fmla="*/ 18 w 126"/>
                  <a:gd name="T83" fmla="*/ 38 h 78"/>
                  <a:gd name="T84" fmla="*/ 40 w 126"/>
                  <a:gd name="T85" fmla="*/ 8 h 78"/>
                  <a:gd name="T86" fmla="*/ 40 w 126"/>
                  <a:gd name="T87" fmla="*/ 8 h 78"/>
                  <a:gd name="T88" fmla="*/ 44 w 126"/>
                  <a:gd name="T89" fmla="*/ 2 h 78"/>
                  <a:gd name="T90" fmla="*/ 50 w 126"/>
                  <a:gd name="T91" fmla="*/ 0 h 78"/>
                  <a:gd name="T92" fmla="*/ 58 w 126"/>
                  <a:gd name="T93" fmla="*/ 2 h 78"/>
                  <a:gd name="T94" fmla="*/ 120 w 126"/>
                  <a:gd name="T95" fmla="*/ 2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78">
                    <a:moveTo>
                      <a:pt x="120" y="2"/>
                    </a:moveTo>
                    <a:lnTo>
                      <a:pt x="120" y="2"/>
                    </a:lnTo>
                    <a:lnTo>
                      <a:pt x="126" y="10"/>
                    </a:lnTo>
                    <a:lnTo>
                      <a:pt x="126"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4"/>
                    </a:lnTo>
                    <a:lnTo>
                      <a:pt x="98" y="66"/>
                    </a:lnTo>
                    <a:lnTo>
                      <a:pt x="106" y="64"/>
                    </a:lnTo>
                    <a:lnTo>
                      <a:pt x="104" y="72"/>
                    </a:lnTo>
                    <a:lnTo>
                      <a:pt x="102" y="78"/>
                    </a:lnTo>
                    <a:lnTo>
                      <a:pt x="52" y="72"/>
                    </a:lnTo>
                    <a:lnTo>
                      <a:pt x="26" y="70"/>
                    </a:lnTo>
                    <a:lnTo>
                      <a:pt x="0" y="70"/>
                    </a:lnTo>
                    <a:lnTo>
                      <a:pt x="8" y="54"/>
                    </a:lnTo>
                    <a:lnTo>
                      <a:pt x="18" y="38"/>
                    </a:lnTo>
                    <a:lnTo>
                      <a:pt x="40" y="8"/>
                    </a:lnTo>
                    <a:lnTo>
                      <a:pt x="44"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29" name="Freeform 23"/>
              <p:cNvSpPr>
                <a:spLocks/>
              </p:cNvSpPr>
              <p:nvPr/>
            </p:nvSpPr>
            <p:spPr bwMode="auto">
              <a:xfrm>
                <a:off x="3665" y="762"/>
                <a:ext cx="32" cy="38"/>
              </a:xfrm>
              <a:custGeom>
                <a:avLst/>
                <a:gdLst>
                  <a:gd name="T0" fmla="*/ 20 w 32"/>
                  <a:gd name="T1" fmla="*/ 6 h 38"/>
                  <a:gd name="T2" fmla="*/ 20 w 32"/>
                  <a:gd name="T3" fmla="*/ 6 h 38"/>
                  <a:gd name="T4" fmla="*/ 26 w 32"/>
                  <a:gd name="T5" fmla="*/ 12 h 38"/>
                  <a:gd name="T6" fmla="*/ 32 w 32"/>
                  <a:gd name="T7" fmla="*/ 20 h 38"/>
                  <a:gd name="T8" fmla="*/ 32 w 32"/>
                  <a:gd name="T9" fmla="*/ 20 h 38"/>
                  <a:gd name="T10" fmla="*/ 32 w 32"/>
                  <a:gd name="T11" fmla="*/ 28 h 38"/>
                  <a:gd name="T12" fmla="*/ 30 w 32"/>
                  <a:gd name="T13" fmla="*/ 32 h 38"/>
                  <a:gd name="T14" fmla="*/ 28 w 32"/>
                  <a:gd name="T15" fmla="*/ 34 h 38"/>
                  <a:gd name="T16" fmla="*/ 28 w 32"/>
                  <a:gd name="T17" fmla="*/ 34 h 38"/>
                  <a:gd name="T18" fmla="*/ 18 w 32"/>
                  <a:gd name="T19" fmla="*/ 38 h 38"/>
                  <a:gd name="T20" fmla="*/ 14 w 32"/>
                  <a:gd name="T21" fmla="*/ 38 h 38"/>
                  <a:gd name="T22" fmla="*/ 10 w 32"/>
                  <a:gd name="T23" fmla="*/ 36 h 38"/>
                  <a:gd name="T24" fmla="*/ 10 w 32"/>
                  <a:gd name="T25" fmla="*/ 36 h 38"/>
                  <a:gd name="T26" fmla="*/ 8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4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6" y="12"/>
                    </a:lnTo>
                    <a:lnTo>
                      <a:pt x="32" y="20"/>
                    </a:lnTo>
                    <a:lnTo>
                      <a:pt x="32" y="28"/>
                    </a:lnTo>
                    <a:lnTo>
                      <a:pt x="30" y="32"/>
                    </a:lnTo>
                    <a:lnTo>
                      <a:pt x="28" y="34"/>
                    </a:lnTo>
                    <a:lnTo>
                      <a:pt x="18" y="38"/>
                    </a:lnTo>
                    <a:lnTo>
                      <a:pt x="14" y="38"/>
                    </a:lnTo>
                    <a:lnTo>
                      <a:pt x="10" y="36"/>
                    </a:lnTo>
                    <a:lnTo>
                      <a:pt x="8" y="28"/>
                    </a:lnTo>
                    <a:lnTo>
                      <a:pt x="8" y="18"/>
                    </a:lnTo>
                    <a:lnTo>
                      <a:pt x="6" y="8"/>
                    </a:lnTo>
                    <a:lnTo>
                      <a:pt x="4" y="4"/>
                    </a:lnTo>
                    <a:lnTo>
                      <a:pt x="0" y="2"/>
                    </a:lnTo>
                    <a:lnTo>
                      <a:pt x="4" y="0"/>
                    </a:lnTo>
                    <a:lnTo>
                      <a:pt x="8" y="0"/>
                    </a:lnTo>
                    <a:lnTo>
                      <a:pt x="14"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0" name="Freeform 24"/>
              <p:cNvSpPr>
                <a:spLocks/>
              </p:cNvSpPr>
              <p:nvPr/>
            </p:nvSpPr>
            <p:spPr bwMode="auto">
              <a:xfrm>
                <a:off x="3543" y="762"/>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0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2 w 92"/>
                  <a:gd name="T47" fmla="*/ 18 h 42"/>
                  <a:gd name="T48" fmla="*/ 0 w 92"/>
                  <a:gd name="T49" fmla="*/ 14 h 42"/>
                  <a:gd name="T50" fmla="*/ 0 w 92"/>
                  <a:gd name="T51" fmla="*/ 8 h 42"/>
                  <a:gd name="T52" fmla="*/ 0 w 92"/>
                  <a:gd name="T53" fmla="*/ 8 h 42"/>
                  <a:gd name="T54" fmla="*/ 0 w 92"/>
                  <a:gd name="T55" fmla="*/ 4 h 42"/>
                  <a:gd name="T56" fmla="*/ 2 w 92"/>
                  <a:gd name="T57" fmla="*/ 2 h 42"/>
                  <a:gd name="T58" fmla="*/ 4 w 92"/>
                  <a:gd name="T59" fmla="*/ 0 h 42"/>
                  <a:gd name="T60" fmla="*/ 4 w 92"/>
                  <a:gd name="T61" fmla="*/ 0 h 42"/>
                  <a:gd name="T62" fmla="*/ 20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0" y="14"/>
                    </a:lnTo>
                    <a:lnTo>
                      <a:pt x="88" y="18"/>
                    </a:lnTo>
                    <a:lnTo>
                      <a:pt x="82" y="26"/>
                    </a:lnTo>
                    <a:lnTo>
                      <a:pt x="76" y="32"/>
                    </a:lnTo>
                    <a:lnTo>
                      <a:pt x="70" y="36"/>
                    </a:lnTo>
                    <a:lnTo>
                      <a:pt x="56" y="40"/>
                    </a:lnTo>
                    <a:lnTo>
                      <a:pt x="42" y="42"/>
                    </a:lnTo>
                    <a:lnTo>
                      <a:pt x="28" y="40"/>
                    </a:lnTo>
                    <a:lnTo>
                      <a:pt x="20" y="34"/>
                    </a:lnTo>
                    <a:lnTo>
                      <a:pt x="10" y="28"/>
                    </a:lnTo>
                    <a:lnTo>
                      <a:pt x="2" y="18"/>
                    </a:lnTo>
                    <a:lnTo>
                      <a:pt x="0" y="14"/>
                    </a:lnTo>
                    <a:lnTo>
                      <a:pt x="0" y="8"/>
                    </a:lnTo>
                    <a:lnTo>
                      <a:pt x="0" y="4"/>
                    </a:lnTo>
                    <a:lnTo>
                      <a:pt x="2" y="2"/>
                    </a:lnTo>
                    <a:lnTo>
                      <a:pt x="4" y="0"/>
                    </a:lnTo>
                    <a:lnTo>
                      <a:pt x="20"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1" name="Freeform 25"/>
              <p:cNvSpPr>
                <a:spLocks/>
              </p:cNvSpPr>
              <p:nvPr/>
            </p:nvSpPr>
            <p:spPr bwMode="auto">
              <a:xfrm>
                <a:off x="3643" y="768"/>
                <a:ext cx="20" cy="40"/>
              </a:xfrm>
              <a:custGeom>
                <a:avLst/>
                <a:gdLst>
                  <a:gd name="T0" fmla="*/ 12 w 20"/>
                  <a:gd name="T1" fmla="*/ 0 h 40"/>
                  <a:gd name="T2" fmla="*/ 12 w 20"/>
                  <a:gd name="T3" fmla="*/ 0 h 40"/>
                  <a:gd name="T4" fmla="*/ 16 w 20"/>
                  <a:gd name="T5" fmla="*/ 4 h 40"/>
                  <a:gd name="T6" fmla="*/ 18 w 20"/>
                  <a:gd name="T7" fmla="*/ 6 h 40"/>
                  <a:gd name="T8" fmla="*/ 20 w 20"/>
                  <a:gd name="T9" fmla="*/ 16 h 40"/>
                  <a:gd name="T10" fmla="*/ 20 w 20"/>
                  <a:gd name="T11" fmla="*/ 24 h 40"/>
                  <a:gd name="T12" fmla="*/ 18 w 20"/>
                  <a:gd name="T13" fmla="*/ 34 h 40"/>
                  <a:gd name="T14" fmla="*/ 18 w 20"/>
                  <a:gd name="T15" fmla="*/ 34 h 40"/>
                  <a:gd name="T16" fmla="*/ 12 w 20"/>
                  <a:gd name="T17" fmla="*/ 40 h 40"/>
                  <a:gd name="T18" fmla="*/ 8 w 20"/>
                  <a:gd name="T19" fmla="*/ 40 h 40"/>
                  <a:gd name="T20" fmla="*/ 4 w 20"/>
                  <a:gd name="T21" fmla="*/ 40 h 40"/>
                  <a:gd name="T22" fmla="*/ 4 w 20"/>
                  <a:gd name="T23" fmla="*/ 40 h 40"/>
                  <a:gd name="T24" fmla="*/ 2 w 20"/>
                  <a:gd name="T25" fmla="*/ 34 h 40"/>
                  <a:gd name="T26" fmla="*/ 0 w 20"/>
                  <a:gd name="T27" fmla="*/ 30 h 40"/>
                  <a:gd name="T28" fmla="*/ 0 w 20"/>
                  <a:gd name="T29" fmla="*/ 18 h 40"/>
                  <a:gd name="T30" fmla="*/ 0 w 20"/>
                  <a:gd name="T31" fmla="*/ 18 h 40"/>
                  <a:gd name="T32" fmla="*/ 2 w 20"/>
                  <a:gd name="T33" fmla="*/ 14 h 40"/>
                  <a:gd name="T34" fmla="*/ 4 w 20"/>
                  <a:gd name="T35" fmla="*/ 10 h 40"/>
                  <a:gd name="T36" fmla="*/ 6 w 20"/>
                  <a:gd name="T37" fmla="*/ 8 h 40"/>
                  <a:gd name="T38" fmla="*/ 6 w 20"/>
                  <a:gd name="T39" fmla="*/ 4 h 40"/>
                  <a:gd name="T40" fmla="*/ 6 w 20"/>
                  <a:gd name="T41" fmla="*/ 4 h 40"/>
                  <a:gd name="T42" fmla="*/ 10 w 20"/>
                  <a:gd name="T43" fmla="*/ 0 h 40"/>
                  <a:gd name="T44" fmla="*/ 12 w 20"/>
                  <a:gd name="T45" fmla="*/ 0 h 40"/>
                  <a:gd name="T46" fmla="*/ 12 w 20"/>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0">
                    <a:moveTo>
                      <a:pt x="12" y="0"/>
                    </a:moveTo>
                    <a:lnTo>
                      <a:pt x="12" y="0"/>
                    </a:lnTo>
                    <a:lnTo>
                      <a:pt x="16" y="4"/>
                    </a:lnTo>
                    <a:lnTo>
                      <a:pt x="18" y="6"/>
                    </a:lnTo>
                    <a:lnTo>
                      <a:pt x="20" y="16"/>
                    </a:lnTo>
                    <a:lnTo>
                      <a:pt x="20" y="24"/>
                    </a:lnTo>
                    <a:lnTo>
                      <a:pt x="18" y="34"/>
                    </a:lnTo>
                    <a:lnTo>
                      <a:pt x="12" y="40"/>
                    </a:lnTo>
                    <a:lnTo>
                      <a:pt x="8" y="40"/>
                    </a:lnTo>
                    <a:lnTo>
                      <a:pt x="4" y="40"/>
                    </a:lnTo>
                    <a:lnTo>
                      <a:pt x="2" y="34"/>
                    </a:lnTo>
                    <a:lnTo>
                      <a:pt x="0" y="30"/>
                    </a:lnTo>
                    <a:lnTo>
                      <a:pt x="0" y="18"/>
                    </a:lnTo>
                    <a:lnTo>
                      <a:pt x="2" y="14"/>
                    </a:lnTo>
                    <a:lnTo>
                      <a:pt x="4" y="10"/>
                    </a:lnTo>
                    <a:lnTo>
                      <a:pt x="6" y="8"/>
                    </a:lnTo>
                    <a:lnTo>
                      <a:pt x="6" y="4"/>
                    </a:lnTo>
                    <a:lnTo>
                      <a:pt x="10" y="0"/>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2" name="Freeform 26"/>
              <p:cNvSpPr>
                <a:spLocks/>
              </p:cNvSpPr>
              <p:nvPr/>
            </p:nvSpPr>
            <p:spPr bwMode="auto">
              <a:xfrm>
                <a:off x="3243" y="864"/>
                <a:ext cx="148" cy="24"/>
              </a:xfrm>
              <a:custGeom>
                <a:avLst/>
                <a:gdLst>
                  <a:gd name="T0" fmla="*/ 148 w 148"/>
                  <a:gd name="T1" fmla="*/ 2 h 24"/>
                  <a:gd name="T2" fmla="*/ 148 w 148"/>
                  <a:gd name="T3" fmla="*/ 2 h 24"/>
                  <a:gd name="T4" fmla="*/ 146 w 148"/>
                  <a:gd name="T5" fmla="*/ 6 h 24"/>
                  <a:gd name="T6" fmla="*/ 144 w 148"/>
                  <a:gd name="T7" fmla="*/ 8 h 24"/>
                  <a:gd name="T8" fmla="*/ 138 w 148"/>
                  <a:gd name="T9" fmla="*/ 10 h 24"/>
                  <a:gd name="T10" fmla="*/ 132 w 148"/>
                  <a:gd name="T11" fmla="*/ 10 h 24"/>
                  <a:gd name="T12" fmla="*/ 124 w 148"/>
                  <a:gd name="T13" fmla="*/ 10 h 24"/>
                  <a:gd name="T14" fmla="*/ 124 w 148"/>
                  <a:gd name="T15" fmla="*/ 10 h 24"/>
                  <a:gd name="T16" fmla="*/ 102 w 148"/>
                  <a:gd name="T17" fmla="*/ 14 h 24"/>
                  <a:gd name="T18" fmla="*/ 82 w 148"/>
                  <a:gd name="T19" fmla="*/ 16 h 24"/>
                  <a:gd name="T20" fmla="*/ 40 w 148"/>
                  <a:gd name="T21" fmla="*/ 20 h 24"/>
                  <a:gd name="T22" fmla="*/ 6 w 148"/>
                  <a:gd name="T23" fmla="*/ 24 h 24"/>
                  <a:gd name="T24" fmla="*/ 6 w 148"/>
                  <a:gd name="T25" fmla="*/ 24 h 24"/>
                  <a:gd name="T26" fmla="*/ 2 w 148"/>
                  <a:gd name="T27" fmla="*/ 22 h 24"/>
                  <a:gd name="T28" fmla="*/ 2 w 148"/>
                  <a:gd name="T29" fmla="*/ 20 h 24"/>
                  <a:gd name="T30" fmla="*/ 2 w 148"/>
                  <a:gd name="T31" fmla="*/ 20 h 24"/>
                  <a:gd name="T32" fmla="*/ 0 w 148"/>
                  <a:gd name="T33" fmla="*/ 18 h 24"/>
                  <a:gd name="T34" fmla="*/ 2 w 148"/>
                  <a:gd name="T35" fmla="*/ 16 h 24"/>
                  <a:gd name="T36" fmla="*/ 4 w 148"/>
                  <a:gd name="T37" fmla="*/ 14 h 24"/>
                  <a:gd name="T38" fmla="*/ 4 w 148"/>
                  <a:gd name="T39" fmla="*/ 14 h 24"/>
                  <a:gd name="T40" fmla="*/ 36 w 148"/>
                  <a:gd name="T41" fmla="*/ 10 h 24"/>
                  <a:gd name="T42" fmla="*/ 70 w 148"/>
                  <a:gd name="T43" fmla="*/ 8 h 24"/>
                  <a:gd name="T44" fmla="*/ 102 w 148"/>
                  <a:gd name="T45" fmla="*/ 4 h 24"/>
                  <a:gd name="T46" fmla="*/ 134 w 148"/>
                  <a:gd name="T47" fmla="*/ 0 h 24"/>
                  <a:gd name="T48" fmla="*/ 134 w 148"/>
                  <a:gd name="T49" fmla="*/ 0 h 24"/>
                  <a:gd name="T50" fmla="*/ 142 w 148"/>
                  <a:gd name="T51" fmla="*/ 0 h 24"/>
                  <a:gd name="T52" fmla="*/ 146 w 148"/>
                  <a:gd name="T53" fmla="*/ 0 h 24"/>
                  <a:gd name="T54" fmla="*/ 148 w 148"/>
                  <a:gd name="T55" fmla="*/ 2 h 24"/>
                  <a:gd name="T56" fmla="*/ 148 w 148"/>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8" h="24">
                    <a:moveTo>
                      <a:pt x="148" y="2"/>
                    </a:moveTo>
                    <a:lnTo>
                      <a:pt x="148" y="2"/>
                    </a:lnTo>
                    <a:lnTo>
                      <a:pt x="146" y="6"/>
                    </a:lnTo>
                    <a:lnTo>
                      <a:pt x="144" y="8"/>
                    </a:lnTo>
                    <a:lnTo>
                      <a:pt x="138" y="10"/>
                    </a:lnTo>
                    <a:lnTo>
                      <a:pt x="132" y="10"/>
                    </a:lnTo>
                    <a:lnTo>
                      <a:pt x="124" y="10"/>
                    </a:lnTo>
                    <a:lnTo>
                      <a:pt x="102" y="14"/>
                    </a:lnTo>
                    <a:lnTo>
                      <a:pt x="82" y="16"/>
                    </a:lnTo>
                    <a:lnTo>
                      <a:pt x="40" y="20"/>
                    </a:lnTo>
                    <a:lnTo>
                      <a:pt x="6" y="24"/>
                    </a:lnTo>
                    <a:lnTo>
                      <a:pt x="2" y="22"/>
                    </a:lnTo>
                    <a:lnTo>
                      <a:pt x="2" y="20"/>
                    </a:lnTo>
                    <a:lnTo>
                      <a:pt x="0" y="18"/>
                    </a:lnTo>
                    <a:lnTo>
                      <a:pt x="2" y="16"/>
                    </a:lnTo>
                    <a:lnTo>
                      <a:pt x="4" y="14"/>
                    </a:lnTo>
                    <a:lnTo>
                      <a:pt x="36" y="10"/>
                    </a:lnTo>
                    <a:lnTo>
                      <a:pt x="70" y="8"/>
                    </a:lnTo>
                    <a:lnTo>
                      <a:pt x="102" y="4"/>
                    </a:lnTo>
                    <a:lnTo>
                      <a:pt x="134" y="0"/>
                    </a:lnTo>
                    <a:lnTo>
                      <a:pt x="142" y="0"/>
                    </a:lnTo>
                    <a:lnTo>
                      <a:pt x="146" y="0"/>
                    </a:lnTo>
                    <a:lnTo>
                      <a:pt x="14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3" name="Freeform 27"/>
              <p:cNvSpPr>
                <a:spLocks/>
              </p:cNvSpPr>
              <p:nvPr/>
            </p:nvSpPr>
            <p:spPr bwMode="auto">
              <a:xfrm>
                <a:off x="3297" y="896"/>
                <a:ext cx="80" cy="16"/>
              </a:xfrm>
              <a:custGeom>
                <a:avLst/>
                <a:gdLst>
                  <a:gd name="T0" fmla="*/ 80 w 80"/>
                  <a:gd name="T1" fmla="*/ 4 h 16"/>
                  <a:gd name="T2" fmla="*/ 80 w 80"/>
                  <a:gd name="T3" fmla="*/ 4 h 16"/>
                  <a:gd name="T4" fmla="*/ 80 w 80"/>
                  <a:gd name="T5" fmla="*/ 8 h 16"/>
                  <a:gd name="T6" fmla="*/ 78 w 80"/>
                  <a:gd name="T7" fmla="*/ 10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2 w 80"/>
                  <a:gd name="T23" fmla="*/ 14 h 16"/>
                  <a:gd name="T24" fmla="*/ 0 w 80"/>
                  <a:gd name="T25" fmla="*/ 12 h 16"/>
                  <a:gd name="T26" fmla="*/ 0 w 80"/>
                  <a:gd name="T27" fmla="*/ 12 h 16"/>
                  <a:gd name="T28" fmla="*/ 2 w 80"/>
                  <a:gd name="T29" fmla="*/ 8 h 16"/>
                  <a:gd name="T30" fmla="*/ 2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0"/>
                    </a:lnTo>
                    <a:lnTo>
                      <a:pt x="70" y="12"/>
                    </a:lnTo>
                    <a:lnTo>
                      <a:pt x="62" y="12"/>
                    </a:lnTo>
                    <a:lnTo>
                      <a:pt x="56" y="14"/>
                    </a:lnTo>
                    <a:lnTo>
                      <a:pt x="32" y="14"/>
                    </a:lnTo>
                    <a:lnTo>
                      <a:pt x="6" y="16"/>
                    </a:lnTo>
                    <a:lnTo>
                      <a:pt x="2" y="14"/>
                    </a:lnTo>
                    <a:lnTo>
                      <a:pt x="0" y="12"/>
                    </a:lnTo>
                    <a:lnTo>
                      <a:pt x="2" y="8"/>
                    </a:lnTo>
                    <a:lnTo>
                      <a:pt x="2"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4" name="Freeform 28"/>
              <p:cNvSpPr>
                <a:spLocks/>
              </p:cNvSpPr>
              <p:nvPr/>
            </p:nvSpPr>
            <p:spPr bwMode="auto">
              <a:xfrm>
                <a:off x="3541" y="604"/>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2 w 46"/>
                  <a:gd name="T11" fmla="*/ 46 h 46"/>
                  <a:gd name="T12" fmla="*/ 22 w 46"/>
                  <a:gd name="T13" fmla="*/ 46 h 46"/>
                  <a:gd name="T14" fmla="*/ 14 w 46"/>
                  <a:gd name="T15" fmla="*/ 44 h 46"/>
                  <a:gd name="T16" fmla="*/ 6 w 46"/>
                  <a:gd name="T17" fmla="*/ 40 h 46"/>
                  <a:gd name="T18" fmla="*/ 2 w 46"/>
                  <a:gd name="T19" fmla="*/ 32 h 46"/>
                  <a:gd name="T20" fmla="*/ 0 w 46"/>
                  <a:gd name="T21" fmla="*/ 24 h 46"/>
                  <a:gd name="T22" fmla="*/ 0 w 46"/>
                  <a:gd name="T23" fmla="*/ 24 h 46"/>
                  <a:gd name="T24" fmla="*/ 2 w 46"/>
                  <a:gd name="T25" fmla="*/ 14 h 46"/>
                  <a:gd name="T26" fmla="*/ 6 w 46"/>
                  <a:gd name="T27" fmla="*/ 8 h 46"/>
                  <a:gd name="T28" fmla="*/ 14 w 46"/>
                  <a:gd name="T29" fmla="*/ 2 h 46"/>
                  <a:gd name="T30" fmla="*/ 22 w 46"/>
                  <a:gd name="T31" fmla="*/ 0 h 46"/>
                  <a:gd name="T32" fmla="*/ 22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2" y="46"/>
                    </a:lnTo>
                    <a:lnTo>
                      <a:pt x="14" y="44"/>
                    </a:lnTo>
                    <a:lnTo>
                      <a:pt x="6" y="40"/>
                    </a:lnTo>
                    <a:lnTo>
                      <a:pt x="2" y="32"/>
                    </a:lnTo>
                    <a:lnTo>
                      <a:pt x="0" y="24"/>
                    </a:lnTo>
                    <a:lnTo>
                      <a:pt x="2" y="14"/>
                    </a:lnTo>
                    <a:lnTo>
                      <a:pt x="6" y="8"/>
                    </a:lnTo>
                    <a:lnTo>
                      <a:pt x="14" y="2"/>
                    </a:lnTo>
                    <a:lnTo>
                      <a:pt x="22"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5" name="Freeform 29"/>
              <p:cNvSpPr>
                <a:spLocks/>
              </p:cNvSpPr>
              <p:nvPr/>
            </p:nvSpPr>
            <p:spPr bwMode="auto">
              <a:xfrm>
                <a:off x="3629" y="600"/>
                <a:ext cx="32" cy="46"/>
              </a:xfrm>
              <a:custGeom>
                <a:avLst/>
                <a:gdLst>
                  <a:gd name="T0" fmla="*/ 24 w 32"/>
                  <a:gd name="T1" fmla="*/ 0 h 46"/>
                  <a:gd name="T2" fmla="*/ 24 w 32"/>
                  <a:gd name="T3" fmla="*/ 0 h 46"/>
                  <a:gd name="T4" fmla="*/ 14 w 32"/>
                  <a:gd name="T5" fmla="*/ 2 h 46"/>
                  <a:gd name="T6" fmla="*/ 8 w 32"/>
                  <a:gd name="T7" fmla="*/ 6 h 46"/>
                  <a:gd name="T8" fmla="*/ 2 w 32"/>
                  <a:gd name="T9" fmla="*/ 14 h 46"/>
                  <a:gd name="T10" fmla="*/ 0 w 32"/>
                  <a:gd name="T11" fmla="*/ 22 h 46"/>
                  <a:gd name="T12" fmla="*/ 0 w 32"/>
                  <a:gd name="T13" fmla="*/ 22 h 46"/>
                  <a:gd name="T14" fmla="*/ 2 w 32"/>
                  <a:gd name="T15" fmla="*/ 32 h 46"/>
                  <a:gd name="T16" fmla="*/ 8 w 32"/>
                  <a:gd name="T17" fmla="*/ 38 h 46"/>
                  <a:gd name="T18" fmla="*/ 14 w 32"/>
                  <a:gd name="T19" fmla="*/ 44 h 46"/>
                  <a:gd name="T20" fmla="*/ 24 w 32"/>
                  <a:gd name="T21" fmla="*/ 46 h 46"/>
                  <a:gd name="T22" fmla="*/ 24 w 32"/>
                  <a:gd name="T23" fmla="*/ 46 h 46"/>
                  <a:gd name="T24" fmla="*/ 32 w 32"/>
                  <a:gd name="T25" fmla="*/ 44 h 46"/>
                  <a:gd name="T26" fmla="*/ 30 w 32"/>
                  <a:gd name="T27" fmla="*/ 0 h 46"/>
                  <a:gd name="T28" fmla="*/ 30 w 32"/>
                  <a:gd name="T29" fmla="*/ 0 h 46"/>
                  <a:gd name="T30" fmla="*/ 24 w 32"/>
                  <a:gd name="T31" fmla="*/ 0 h 46"/>
                  <a:gd name="T32" fmla="*/ 24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4" y="0"/>
                    </a:moveTo>
                    <a:lnTo>
                      <a:pt x="24" y="0"/>
                    </a:lnTo>
                    <a:lnTo>
                      <a:pt x="14" y="2"/>
                    </a:lnTo>
                    <a:lnTo>
                      <a:pt x="8" y="6"/>
                    </a:lnTo>
                    <a:lnTo>
                      <a:pt x="2" y="14"/>
                    </a:lnTo>
                    <a:lnTo>
                      <a:pt x="0" y="22"/>
                    </a:lnTo>
                    <a:lnTo>
                      <a:pt x="2" y="32"/>
                    </a:lnTo>
                    <a:lnTo>
                      <a:pt x="8" y="38"/>
                    </a:lnTo>
                    <a:lnTo>
                      <a:pt x="14" y="44"/>
                    </a:lnTo>
                    <a:lnTo>
                      <a:pt x="24" y="46"/>
                    </a:lnTo>
                    <a:lnTo>
                      <a:pt x="32" y="44"/>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6" name="Freeform 30"/>
              <p:cNvSpPr>
                <a:spLocks/>
              </p:cNvSpPr>
              <p:nvPr/>
            </p:nvSpPr>
            <p:spPr bwMode="auto">
              <a:xfrm>
                <a:off x="3557" y="622"/>
                <a:ext cx="16" cy="16"/>
              </a:xfrm>
              <a:custGeom>
                <a:avLst/>
                <a:gdLst>
                  <a:gd name="T0" fmla="*/ 16 w 16"/>
                  <a:gd name="T1" fmla="*/ 8 h 16"/>
                  <a:gd name="T2" fmla="*/ 16 w 16"/>
                  <a:gd name="T3" fmla="*/ 8 h 16"/>
                  <a:gd name="T4" fmla="*/ 16 w 16"/>
                  <a:gd name="T5" fmla="*/ 10 h 16"/>
                  <a:gd name="T6" fmla="*/ 14 w 16"/>
                  <a:gd name="T7" fmla="*/ 12 h 16"/>
                  <a:gd name="T8" fmla="*/ 12 w 16"/>
                  <a:gd name="T9" fmla="*/ 14 h 16"/>
                  <a:gd name="T10" fmla="*/ 8 w 16"/>
                  <a:gd name="T11" fmla="*/ 16 h 16"/>
                  <a:gd name="T12" fmla="*/ 8 w 16"/>
                  <a:gd name="T13" fmla="*/ 16 h 16"/>
                  <a:gd name="T14" fmla="*/ 6 w 16"/>
                  <a:gd name="T15" fmla="*/ 14 h 16"/>
                  <a:gd name="T16" fmla="*/ 4 w 16"/>
                  <a:gd name="T17" fmla="*/ 12 h 16"/>
                  <a:gd name="T18" fmla="*/ 2 w 16"/>
                  <a:gd name="T19" fmla="*/ 10 h 16"/>
                  <a:gd name="T20" fmla="*/ 0 w 16"/>
                  <a:gd name="T21" fmla="*/ 8 h 16"/>
                  <a:gd name="T22" fmla="*/ 0 w 16"/>
                  <a:gd name="T23" fmla="*/ 8 h 16"/>
                  <a:gd name="T24" fmla="*/ 2 w 16"/>
                  <a:gd name="T25" fmla="*/ 4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6">
                    <a:moveTo>
                      <a:pt x="16" y="8"/>
                    </a:moveTo>
                    <a:lnTo>
                      <a:pt x="16" y="8"/>
                    </a:lnTo>
                    <a:lnTo>
                      <a:pt x="16" y="10"/>
                    </a:lnTo>
                    <a:lnTo>
                      <a:pt x="14" y="12"/>
                    </a:lnTo>
                    <a:lnTo>
                      <a:pt x="12" y="14"/>
                    </a:lnTo>
                    <a:lnTo>
                      <a:pt x="8" y="16"/>
                    </a:lnTo>
                    <a:lnTo>
                      <a:pt x="6" y="14"/>
                    </a:lnTo>
                    <a:lnTo>
                      <a:pt x="4" y="12"/>
                    </a:lnTo>
                    <a:lnTo>
                      <a:pt x="2" y="10"/>
                    </a:lnTo>
                    <a:lnTo>
                      <a:pt x="0" y="8"/>
                    </a:lnTo>
                    <a:lnTo>
                      <a:pt x="2" y="4"/>
                    </a:lnTo>
                    <a:lnTo>
                      <a:pt x="4" y="2"/>
                    </a:lnTo>
                    <a:lnTo>
                      <a:pt x="6" y="0"/>
                    </a:lnTo>
                    <a:lnTo>
                      <a:pt x="8" y="0"/>
                    </a:lnTo>
                    <a:lnTo>
                      <a:pt x="12" y="0"/>
                    </a:lnTo>
                    <a:lnTo>
                      <a:pt x="14" y="2"/>
                    </a:lnTo>
                    <a:lnTo>
                      <a:pt x="16" y="4"/>
                    </a:lnTo>
                    <a:lnTo>
                      <a:pt x="16"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37" name="Freeform 31"/>
              <p:cNvSpPr>
                <a:spLocks/>
              </p:cNvSpPr>
              <p:nvPr/>
            </p:nvSpPr>
            <p:spPr bwMode="auto">
              <a:xfrm>
                <a:off x="3645" y="618"/>
                <a:ext cx="16" cy="14"/>
              </a:xfrm>
              <a:custGeom>
                <a:avLst/>
                <a:gdLst>
                  <a:gd name="T0" fmla="*/ 16 w 16"/>
                  <a:gd name="T1" fmla="*/ 6 h 14"/>
                  <a:gd name="T2" fmla="*/ 16 w 16"/>
                  <a:gd name="T3" fmla="*/ 6 h 14"/>
                  <a:gd name="T4" fmla="*/ 14 w 16"/>
                  <a:gd name="T5" fmla="*/ 10 h 14"/>
                  <a:gd name="T6" fmla="*/ 12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2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2" y="12"/>
                    </a:lnTo>
                    <a:lnTo>
                      <a:pt x="10" y="14"/>
                    </a:lnTo>
                    <a:lnTo>
                      <a:pt x="8" y="14"/>
                    </a:lnTo>
                    <a:lnTo>
                      <a:pt x="4" y="14"/>
                    </a:lnTo>
                    <a:lnTo>
                      <a:pt x="2" y="12"/>
                    </a:lnTo>
                    <a:lnTo>
                      <a:pt x="0" y="10"/>
                    </a:lnTo>
                    <a:lnTo>
                      <a:pt x="0" y="6"/>
                    </a:lnTo>
                    <a:lnTo>
                      <a:pt x="0" y="4"/>
                    </a:lnTo>
                    <a:lnTo>
                      <a:pt x="2" y="2"/>
                    </a:lnTo>
                    <a:lnTo>
                      <a:pt x="4" y="0"/>
                    </a:lnTo>
                    <a:lnTo>
                      <a:pt x="8" y="0"/>
                    </a:lnTo>
                    <a:lnTo>
                      <a:pt x="10" y="0"/>
                    </a:lnTo>
                    <a:lnTo>
                      <a:pt x="12"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2615" name="Freeform 32"/>
            <p:cNvSpPr>
              <a:spLocks/>
            </p:cNvSpPr>
            <p:nvPr/>
          </p:nvSpPr>
          <p:spPr bwMode="auto">
            <a:xfrm>
              <a:off x="0" y="238"/>
              <a:ext cx="3922" cy="288"/>
            </a:xfrm>
            <a:custGeom>
              <a:avLst/>
              <a:gdLst>
                <a:gd name="T0" fmla="*/ 0 w 3922"/>
                <a:gd name="T1" fmla="*/ 0 h 288"/>
                <a:gd name="T2" fmla="*/ 0 w 3922"/>
                <a:gd name="T3" fmla="*/ 457200 h 288"/>
                <a:gd name="T4" fmla="*/ 781050 w 3922"/>
                <a:gd name="T5" fmla="*/ 457200 h 288"/>
                <a:gd name="T6" fmla="*/ 1050925 w 3922"/>
                <a:gd name="T7" fmla="*/ 171450 h 288"/>
                <a:gd name="T8" fmla="*/ 6226175 w 3922"/>
                <a:gd name="T9" fmla="*/ 171450 h 288"/>
                <a:gd name="T10" fmla="*/ 6226175 w 3922"/>
                <a:gd name="T11" fmla="*/ 0 h 288"/>
                <a:gd name="T12" fmla="*/ 0 w 3922"/>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22" h="288">
                  <a:moveTo>
                    <a:pt x="0" y="0"/>
                  </a:moveTo>
                  <a:lnTo>
                    <a:pt x="0" y="288"/>
                  </a:lnTo>
                  <a:lnTo>
                    <a:pt x="492" y="288"/>
                  </a:lnTo>
                  <a:lnTo>
                    <a:pt x="662" y="108"/>
                  </a:lnTo>
                  <a:lnTo>
                    <a:pt x="3922" y="108"/>
                  </a:lnTo>
                  <a:lnTo>
                    <a:pt x="3922" y="0"/>
                  </a:lnTo>
                  <a:lnTo>
                    <a:pt x="0" y="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2540" name="Group 109"/>
          <p:cNvGrpSpPr>
            <a:grpSpLocks/>
          </p:cNvGrpSpPr>
          <p:nvPr/>
        </p:nvGrpSpPr>
        <p:grpSpPr bwMode="auto">
          <a:xfrm>
            <a:off x="171449" y="7464425"/>
            <a:ext cx="6054725" cy="1692904"/>
            <a:chOff x="119" y="4450"/>
            <a:chExt cx="3615" cy="1276"/>
          </a:xfrm>
        </p:grpSpPr>
        <p:sp>
          <p:nvSpPr>
            <p:cNvPr id="22610" name="Freeform 3"/>
            <p:cNvSpPr>
              <a:spLocks/>
            </p:cNvSpPr>
            <p:nvPr/>
          </p:nvSpPr>
          <p:spPr bwMode="auto">
            <a:xfrm>
              <a:off x="119" y="4450"/>
              <a:ext cx="3606" cy="1265"/>
            </a:xfrm>
            <a:custGeom>
              <a:avLst/>
              <a:gdLst>
                <a:gd name="T0" fmla="*/ 5518150 w 3606"/>
                <a:gd name="T1" fmla="*/ 1812925 h 1142"/>
                <a:gd name="T2" fmla="*/ 0 w 3606"/>
                <a:gd name="T3" fmla="*/ 1812925 h 1142"/>
                <a:gd name="T4" fmla="*/ 0 w 3606"/>
                <a:gd name="T5" fmla="*/ 0 h 1142"/>
                <a:gd name="T6" fmla="*/ 5724525 w 3606"/>
                <a:gd name="T7" fmla="*/ 0 h 1142"/>
                <a:gd name="T8" fmla="*/ 5724525 w 3606"/>
                <a:gd name="T9" fmla="*/ 1574800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11" name="Freeform 4"/>
            <p:cNvSpPr>
              <a:spLocks/>
            </p:cNvSpPr>
            <p:nvPr/>
          </p:nvSpPr>
          <p:spPr bwMode="auto">
            <a:xfrm>
              <a:off x="3564" y="5539"/>
              <a:ext cx="170" cy="187"/>
            </a:xfrm>
            <a:custGeom>
              <a:avLst/>
              <a:gdLst>
                <a:gd name="T0" fmla="*/ 273050 w 172"/>
                <a:gd name="T1" fmla="*/ 0 h 162"/>
                <a:gd name="T2" fmla="*/ 50800 w 172"/>
                <a:gd name="T3" fmla="*/ 257175 h 162"/>
                <a:gd name="T4" fmla="*/ 0 w 172"/>
                <a:gd name="T5" fmla="*/ 73025 h 162"/>
                <a:gd name="T6" fmla="*/ 273050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2542" name="Line 34"/>
          <p:cNvSpPr>
            <a:spLocks noChangeShapeType="1"/>
          </p:cNvSpPr>
          <p:nvPr/>
        </p:nvSpPr>
        <p:spPr bwMode="auto">
          <a:xfrm>
            <a:off x="76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3" name="Line 35"/>
          <p:cNvSpPr>
            <a:spLocks noChangeShapeType="1"/>
          </p:cNvSpPr>
          <p:nvPr/>
        </p:nvSpPr>
        <p:spPr bwMode="auto">
          <a:xfrm>
            <a:off x="165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4" name="Line 36"/>
          <p:cNvSpPr>
            <a:spLocks noChangeShapeType="1"/>
          </p:cNvSpPr>
          <p:nvPr/>
        </p:nvSpPr>
        <p:spPr bwMode="auto">
          <a:xfrm>
            <a:off x="254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5" name="Line 37"/>
          <p:cNvSpPr>
            <a:spLocks noChangeShapeType="1"/>
          </p:cNvSpPr>
          <p:nvPr/>
        </p:nvSpPr>
        <p:spPr bwMode="auto">
          <a:xfrm>
            <a:off x="342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6" name="Line 38"/>
          <p:cNvSpPr>
            <a:spLocks noChangeShapeType="1"/>
          </p:cNvSpPr>
          <p:nvPr/>
        </p:nvSpPr>
        <p:spPr bwMode="auto">
          <a:xfrm>
            <a:off x="431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7" name="Line 39"/>
          <p:cNvSpPr>
            <a:spLocks noChangeShapeType="1"/>
          </p:cNvSpPr>
          <p:nvPr/>
        </p:nvSpPr>
        <p:spPr bwMode="auto">
          <a:xfrm>
            <a:off x="520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8" name="Line 40"/>
          <p:cNvSpPr>
            <a:spLocks noChangeShapeType="1"/>
          </p:cNvSpPr>
          <p:nvPr/>
        </p:nvSpPr>
        <p:spPr bwMode="auto">
          <a:xfrm>
            <a:off x="609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49" name="Line 41"/>
          <p:cNvSpPr>
            <a:spLocks noChangeShapeType="1"/>
          </p:cNvSpPr>
          <p:nvPr/>
        </p:nvSpPr>
        <p:spPr bwMode="auto">
          <a:xfrm>
            <a:off x="698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0" name="Line 42"/>
          <p:cNvSpPr>
            <a:spLocks noChangeShapeType="1"/>
          </p:cNvSpPr>
          <p:nvPr/>
        </p:nvSpPr>
        <p:spPr bwMode="auto">
          <a:xfrm>
            <a:off x="787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1" name="Line 43"/>
          <p:cNvSpPr>
            <a:spLocks noChangeShapeType="1"/>
          </p:cNvSpPr>
          <p:nvPr/>
        </p:nvSpPr>
        <p:spPr bwMode="auto">
          <a:xfrm>
            <a:off x="876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2" name="Line 44"/>
          <p:cNvSpPr>
            <a:spLocks noChangeShapeType="1"/>
          </p:cNvSpPr>
          <p:nvPr/>
        </p:nvSpPr>
        <p:spPr bwMode="auto">
          <a:xfrm>
            <a:off x="965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3" name="Line 45"/>
          <p:cNvSpPr>
            <a:spLocks noChangeShapeType="1"/>
          </p:cNvSpPr>
          <p:nvPr/>
        </p:nvSpPr>
        <p:spPr bwMode="auto">
          <a:xfrm>
            <a:off x="1054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4" name="Line 46"/>
          <p:cNvSpPr>
            <a:spLocks noChangeShapeType="1"/>
          </p:cNvSpPr>
          <p:nvPr/>
        </p:nvSpPr>
        <p:spPr bwMode="auto">
          <a:xfrm>
            <a:off x="1143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5" name="Line 47"/>
          <p:cNvSpPr>
            <a:spLocks noChangeShapeType="1"/>
          </p:cNvSpPr>
          <p:nvPr/>
        </p:nvSpPr>
        <p:spPr bwMode="auto">
          <a:xfrm>
            <a:off x="1231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6" name="Line 48"/>
          <p:cNvSpPr>
            <a:spLocks noChangeShapeType="1"/>
          </p:cNvSpPr>
          <p:nvPr/>
        </p:nvSpPr>
        <p:spPr bwMode="auto">
          <a:xfrm>
            <a:off x="1320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7" name="Line 49"/>
          <p:cNvSpPr>
            <a:spLocks noChangeShapeType="1"/>
          </p:cNvSpPr>
          <p:nvPr/>
        </p:nvSpPr>
        <p:spPr bwMode="auto">
          <a:xfrm>
            <a:off x="1409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8" name="Line 50"/>
          <p:cNvSpPr>
            <a:spLocks noChangeShapeType="1"/>
          </p:cNvSpPr>
          <p:nvPr/>
        </p:nvSpPr>
        <p:spPr bwMode="auto">
          <a:xfrm>
            <a:off x="1498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59" name="Line 51"/>
          <p:cNvSpPr>
            <a:spLocks noChangeShapeType="1"/>
          </p:cNvSpPr>
          <p:nvPr/>
        </p:nvSpPr>
        <p:spPr bwMode="auto">
          <a:xfrm>
            <a:off x="1587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0" name="Line 52"/>
          <p:cNvSpPr>
            <a:spLocks noChangeShapeType="1"/>
          </p:cNvSpPr>
          <p:nvPr/>
        </p:nvSpPr>
        <p:spPr bwMode="auto">
          <a:xfrm>
            <a:off x="1676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1" name="Line 53"/>
          <p:cNvSpPr>
            <a:spLocks noChangeShapeType="1"/>
          </p:cNvSpPr>
          <p:nvPr/>
        </p:nvSpPr>
        <p:spPr bwMode="auto">
          <a:xfrm>
            <a:off x="1765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2" name="Line 54"/>
          <p:cNvSpPr>
            <a:spLocks noChangeShapeType="1"/>
          </p:cNvSpPr>
          <p:nvPr/>
        </p:nvSpPr>
        <p:spPr bwMode="auto">
          <a:xfrm>
            <a:off x="1854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3" name="Line 55"/>
          <p:cNvSpPr>
            <a:spLocks noChangeShapeType="1"/>
          </p:cNvSpPr>
          <p:nvPr/>
        </p:nvSpPr>
        <p:spPr bwMode="auto">
          <a:xfrm>
            <a:off x="1943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4" name="Line 56"/>
          <p:cNvSpPr>
            <a:spLocks noChangeShapeType="1"/>
          </p:cNvSpPr>
          <p:nvPr/>
        </p:nvSpPr>
        <p:spPr bwMode="auto">
          <a:xfrm>
            <a:off x="2032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5" name="Line 57"/>
          <p:cNvSpPr>
            <a:spLocks noChangeShapeType="1"/>
          </p:cNvSpPr>
          <p:nvPr/>
        </p:nvSpPr>
        <p:spPr bwMode="auto">
          <a:xfrm>
            <a:off x="2120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6" name="Line 58"/>
          <p:cNvSpPr>
            <a:spLocks noChangeShapeType="1"/>
          </p:cNvSpPr>
          <p:nvPr/>
        </p:nvSpPr>
        <p:spPr bwMode="auto">
          <a:xfrm>
            <a:off x="2209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7" name="Line 59"/>
          <p:cNvSpPr>
            <a:spLocks noChangeShapeType="1"/>
          </p:cNvSpPr>
          <p:nvPr/>
        </p:nvSpPr>
        <p:spPr bwMode="auto">
          <a:xfrm>
            <a:off x="2298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8" name="Line 60"/>
          <p:cNvSpPr>
            <a:spLocks noChangeShapeType="1"/>
          </p:cNvSpPr>
          <p:nvPr/>
        </p:nvSpPr>
        <p:spPr bwMode="auto">
          <a:xfrm>
            <a:off x="2387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69" name="Line 61"/>
          <p:cNvSpPr>
            <a:spLocks noChangeShapeType="1"/>
          </p:cNvSpPr>
          <p:nvPr/>
        </p:nvSpPr>
        <p:spPr bwMode="auto">
          <a:xfrm>
            <a:off x="2476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0" name="Line 62"/>
          <p:cNvSpPr>
            <a:spLocks noChangeShapeType="1"/>
          </p:cNvSpPr>
          <p:nvPr/>
        </p:nvSpPr>
        <p:spPr bwMode="auto">
          <a:xfrm>
            <a:off x="2565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1" name="Line 63"/>
          <p:cNvSpPr>
            <a:spLocks noChangeShapeType="1"/>
          </p:cNvSpPr>
          <p:nvPr/>
        </p:nvSpPr>
        <p:spPr bwMode="auto">
          <a:xfrm>
            <a:off x="2654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2" name="Line 64"/>
          <p:cNvSpPr>
            <a:spLocks noChangeShapeType="1"/>
          </p:cNvSpPr>
          <p:nvPr/>
        </p:nvSpPr>
        <p:spPr bwMode="auto">
          <a:xfrm>
            <a:off x="2743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3" name="Line 65"/>
          <p:cNvSpPr>
            <a:spLocks noChangeShapeType="1"/>
          </p:cNvSpPr>
          <p:nvPr/>
        </p:nvSpPr>
        <p:spPr bwMode="auto">
          <a:xfrm>
            <a:off x="2832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4" name="Line 66"/>
          <p:cNvSpPr>
            <a:spLocks noChangeShapeType="1"/>
          </p:cNvSpPr>
          <p:nvPr/>
        </p:nvSpPr>
        <p:spPr bwMode="auto">
          <a:xfrm>
            <a:off x="2921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5" name="Line 67"/>
          <p:cNvSpPr>
            <a:spLocks noChangeShapeType="1"/>
          </p:cNvSpPr>
          <p:nvPr/>
        </p:nvSpPr>
        <p:spPr bwMode="auto">
          <a:xfrm>
            <a:off x="3009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6" name="Line 68"/>
          <p:cNvSpPr>
            <a:spLocks noChangeShapeType="1"/>
          </p:cNvSpPr>
          <p:nvPr/>
        </p:nvSpPr>
        <p:spPr bwMode="auto">
          <a:xfrm>
            <a:off x="3098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7" name="Line 69"/>
          <p:cNvSpPr>
            <a:spLocks noChangeShapeType="1"/>
          </p:cNvSpPr>
          <p:nvPr/>
        </p:nvSpPr>
        <p:spPr bwMode="auto">
          <a:xfrm>
            <a:off x="3187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8" name="Line 70"/>
          <p:cNvSpPr>
            <a:spLocks noChangeShapeType="1"/>
          </p:cNvSpPr>
          <p:nvPr/>
        </p:nvSpPr>
        <p:spPr bwMode="auto">
          <a:xfrm>
            <a:off x="3276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79" name="Line 71"/>
          <p:cNvSpPr>
            <a:spLocks noChangeShapeType="1"/>
          </p:cNvSpPr>
          <p:nvPr/>
        </p:nvSpPr>
        <p:spPr bwMode="auto">
          <a:xfrm>
            <a:off x="3365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0" name="Line 72"/>
          <p:cNvSpPr>
            <a:spLocks noChangeShapeType="1"/>
          </p:cNvSpPr>
          <p:nvPr/>
        </p:nvSpPr>
        <p:spPr bwMode="auto">
          <a:xfrm>
            <a:off x="3454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1" name="Line 73"/>
          <p:cNvSpPr>
            <a:spLocks noChangeShapeType="1"/>
          </p:cNvSpPr>
          <p:nvPr/>
        </p:nvSpPr>
        <p:spPr bwMode="auto">
          <a:xfrm>
            <a:off x="3543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2" name="Line 74"/>
          <p:cNvSpPr>
            <a:spLocks noChangeShapeType="1"/>
          </p:cNvSpPr>
          <p:nvPr/>
        </p:nvSpPr>
        <p:spPr bwMode="auto">
          <a:xfrm>
            <a:off x="3632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3" name="Line 75"/>
          <p:cNvSpPr>
            <a:spLocks noChangeShapeType="1"/>
          </p:cNvSpPr>
          <p:nvPr/>
        </p:nvSpPr>
        <p:spPr bwMode="auto">
          <a:xfrm>
            <a:off x="3721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4" name="Line 76"/>
          <p:cNvSpPr>
            <a:spLocks noChangeShapeType="1"/>
          </p:cNvSpPr>
          <p:nvPr/>
        </p:nvSpPr>
        <p:spPr bwMode="auto">
          <a:xfrm>
            <a:off x="3810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5" name="Line 77"/>
          <p:cNvSpPr>
            <a:spLocks noChangeShapeType="1"/>
          </p:cNvSpPr>
          <p:nvPr/>
        </p:nvSpPr>
        <p:spPr bwMode="auto">
          <a:xfrm>
            <a:off x="3898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6" name="Line 78"/>
          <p:cNvSpPr>
            <a:spLocks noChangeShapeType="1"/>
          </p:cNvSpPr>
          <p:nvPr/>
        </p:nvSpPr>
        <p:spPr bwMode="auto">
          <a:xfrm>
            <a:off x="3987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7" name="Line 79"/>
          <p:cNvSpPr>
            <a:spLocks noChangeShapeType="1"/>
          </p:cNvSpPr>
          <p:nvPr/>
        </p:nvSpPr>
        <p:spPr bwMode="auto">
          <a:xfrm>
            <a:off x="4076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8" name="Line 80"/>
          <p:cNvSpPr>
            <a:spLocks noChangeShapeType="1"/>
          </p:cNvSpPr>
          <p:nvPr/>
        </p:nvSpPr>
        <p:spPr bwMode="auto">
          <a:xfrm>
            <a:off x="4165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89" name="Line 81"/>
          <p:cNvSpPr>
            <a:spLocks noChangeShapeType="1"/>
          </p:cNvSpPr>
          <p:nvPr/>
        </p:nvSpPr>
        <p:spPr bwMode="auto">
          <a:xfrm>
            <a:off x="4254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0" name="Line 82"/>
          <p:cNvSpPr>
            <a:spLocks noChangeShapeType="1"/>
          </p:cNvSpPr>
          <p:nvPr/>
        </p:nvSpPr>
        <p:spPr bwMode="auto">
          <a:xfrm>
            <a:off x="4343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1" name="Line 83"/>
          <p:cNvSpPr>
            <a:spLocks noChangeShapeType="1"/>
          </p:cNvSpPr>
          <p:nvPr/>
        </p:nvSpPr>
        <p:spPr bwMode="auto">
          <a:xfrm>
            <a:off x="4432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2" name="Line 84"/>
          <p:cNvSpPr>
            <a:spLocks noChangeShapeType="1"/>
          </p:cNvSpPr>
          <p:nvPr/>
        </p:nvSpPr>
        <p:spPr bwMode="auto">
          <a:xfrm>
            <a:off x="4521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3" name="Line 85"/>
          <p:cNvSpPr>
            <a:spLocks noChangeShapeType="1"/>
          </p:cNvSpPr>
          <p:nvPr/>
        </p:nvSpPr>
        <p:spPr bwMode="auto">
          <a:xfrm>
            <a:off x="4610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4" name="Line 86"/>
          <p:cNvSpPr>
            <a:spLocks noChangeShapeType="1"/>
          </p:cNvSpPr>
          <p:nvPr/>
        </p:nvSpPr>
        <p:spPr bwMode="auto">
          <a:xfrm>
            <a:off x="4699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5" name="Line 87"/>
          <p:cNvSpPr>
            <a:spLocks noChangeShapeType="1"/>
          </p:cNvSpPr>
          <p:nvPr/>
        </p:nvSpPr>
        <p:spPr bwMode="auto">
          <a:xfrm>
            <a:off x="4787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6" name="Line 88"/>
          <p:cNvSpPr>
            <a:spLocks noChangeShapeType="1"/>
          </p:cNvSpPr>
          <p:nvPr/>
        </p:nvSpPr>
        <p:spPr bwMode="auto">
          <a:xfrm>
            <a:off x="4876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7" name="Line 89"/>
          <p:cNvSpPr>
            <a:spLocks noChangeShapeType="1"/>
          </p:cNvSpPr>
          <p:nvPr/>
        </p:nvSpPr>
        <p:spPr bwMode="auto">
          <a:xfrm>
            <a:off x="4965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8" name="Line 90"/>
          <p:cNvSpPr>
            <a:spLocks noChangeShapeType="1"/>
          </p:cNvSpPr>
          <p:nvPr/>
        </p:nvSpPr>
        <p:spPr bwMode="auto">
          <a:xfrm>
            <a:off x="50546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99" name="Line 91"/>
          <p:cNvSpPr>
            <a:spLocks noChangeShapeType="1"/>
          </p:cNvSpPr>
          <p:nvPr/>
        </p:nvSpPr>
        <p:spPr bwMode="auto">
          <a:xfrm>
            <a:off x="51435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0" name="Line 92"/>
          <p:cNvSpPr>
            <a:spLocks noChangeShapeType="1"/>
          </p:cNvSpPr>
          <p:nvPr/>
        </p:nvSpPr>
        <p:spPr bwMode="auto">
          <a:xfrm>
            <a:off x="52324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1" name="Line 93"/>
          <p:cNvSpPr>
            <a:spLocks noChangeShapeType="1"/>
          </p:cNvSpPr>
          <p:nvPr/>
        </p:nvSpPr>
        <p:spPr bwMode="auto">
          <a:xfrm>
            <a:off x="53213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2" name="Line 94"/>
          <p:cNvSpPr>
            <a:spLocks noChangeShapeType="1"/>
          </p:cNvSpPr>
          <p:nvPr/>
        </p:nvSpPr>
        <p:spPr bwMode="auto">
          <a:xfrm>
            <a:off x="54102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3" name="Line 95"/>
          <p:cNvSpPr>
            <a:spLocks noChangeShapeType="1"/>
          </p:cNvSpPr>
          <p:nvPr/>
        </p:nvSpPr>
        <p:spPr bwMode="auto">
          <a:xfrm>
            <a:off x="54991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4" name="Line 96"/>
          <p:cNvSpPr>
            <a:spLocks noChangeShapeType="1"/>
          </p:cNvSpPr>
          <p:nvPr/>
        </p:nvSpPr>
        <p:spPr bwMode="auto">
          <a:xfrm>
            <a:off x="55880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5" name="Line 97"/>
          <p:cNvSpPr>
            <a:spLocks noChangeShapeType="1"/>
          </p:cNvSpPr>
          <p:nvPr/>
        </p:nvSpPr>
        <p:spPr bwMode="auto">
          <a:xfrm>
            <a:off x="56769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6" name="Line 98"/>
          <p:cNvSpPr>
            <a:spLocks noChangeShapeType="1"/>
          </p:cNvSpPr>
          <p:nvPr/>
        </p:nvSpPr>
        <p:spPr bwMode="auto">
          <a:xfrm>
            <a:off x="57658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7" name="Line 99"/>
          <p:cNvSpPr>
            <a:spLocks noChangeShapeType="1"/>
          </p:cNvSpPr>
          <p:nvPr/>
        </p:nvSpPr>
        <p:spPr bwMode="auto">
          <a:xfrm>
            <a:off x="5854700" y="7231698"/>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8" name="Freeform 100"/>
          <p:cNvSpPr>
            <a:spLocks/>
          </p:cNvSpPr>
          <p:nvPr/>
        </p:nvSpPr>
        <p:spPr bwMode="auto">
          <a:xfrm>
            <a:off x="66675" y="7309168"/>
            <a:ext cx="4453200" cy="298800"/>
          </a:xfrm>
          <a:custGeom>
            <a:avLst/>
            <a:gdLst>
              <a:gd name="T0" fmla="*/ 2176 w 2176"/>
              <a:gd name="T1" fmla="*/ 130 h 184"/>
              <a:gd name="T2" fmla="*/ 2176 w 2176"/>
              <a:gd name="T3" fmla="*/ 130 h 184"/>
              <a:gd name="T4" fmla="*/ 2176 w 2176"/>
              <a:gd name="T5" fmla="*/ 142 h 184"/>
              <a:gd name="T6" fmla="*/ 2172 w 2176"/>
              <a:gd name="T7" fmla="*/ 152 h 184"/>
              <a:gd name="T8" fmla="*/ 2168 w 2176"/>
              <a:gd name="T9" fmla="*/ 160 h 184"/>
              <a:gd name="T10" fmla="*/ 2162 w 2176"/>
              <a:gd name="T11" fmla="*/ 168 h 184"/>
              <a:gd name="T12" fmla="*/ 2154 w 2176"/>
              <a:gd name="T13" fmla="*/ 174 h 184"/>
              <a:gd name="T14" fmla="*/ 2146 w 2176"/>
              <a:gd name="T15" fmla="*/ 180 h 184"/>
              <a:gd name="T16" fmla="*/ 2138 w 2176"/>
              <a:gd name="T17" fmla="*/ 182 h 184"/>
              <a:gd name="T18" fmla="*/ 2128 w 2176"/>
              <a:gd name="T19" fmla="*/ 184 h 184"/>
              <a:gd name="T20" fmla="*/ 50 w 2176"/>
              <a:gd name="T21" fmla="*/ 184 h 184"/>
              <a:gd name="T22" fmla="*/ 50 w 2176"/>
              <a:gd name="T23" fmla="*/ 184 h 184"/>
              <a:gd name="T24" fmla="*/ 40 w 2176"/>
              <a:gd name="T25" fmla="*/ 182 h 184"/>
              <a:gd name="T26" fmla="*/ 30 w 2176"/>
              <a:gd name="T27" fmla="*/ 180 h 184"/>
              <a:gd name="T28" fmla="*/ 22 w 2176"/>
              <a:gd name="T29" fmla="*/ 174 h 184"/>
              <a:gd name="T30" fmla="*/ 14 w 2176"/>
              <a:gd name="T31" fmla="*/ 168 h 184"/>
              <a:gd name="T32" fmla="*/ 8 w 2176"/>
              <a:gd name="T33" fmla="*/ 160 h 184"/>
              <a:gd name="T34" fmla="*/ 4 w 2176"/>
              <a:gd name="T35" fmla="*/ 152 h 184"/>
              <a:gd name="T36" fmla="*/ 0 w 2176"/>
              <a:gd name="T37" fmla="*/ 142 h 184"/>
              <a:gd name="T38" fmla="*/ 0 w 2176"/>
              <a:gd name="T39" fmla="*/ 130 h 184"/>
              <a:gd name="T40" fmla="*/ 0 w 2176"/>
              <a:gd name="T41" fmla="*/ 52 h 184"/>
              <a:gd name="T42" fmla="*/ 0 w 2176"/>
              <a:gd name="T43" fmla="*/ 52 h 184"/>
              <a:gd name="T44" fmla="*/ 0 w 2176"/>
              <a:gd name="T45" fmla="*/ 42 h 184"/>
              <a:gd name="T46" fmla="*/ 4 w 2176"/>
              <a:gd name="T47" fmla="*/ 32 h 184"/>
              <a:gd name="T48" fmla="*/ 8 w 2176"/>
              <a:gd name="T49" fmla="*/ 24 h 184"/>
              <a:gd name="T50" fmla="*/ 14 w 2176"/>
              <a:gd name="T51" fmla="*/ 16 h 184"/>
              <a:gd name="T52" fmla="*/ 22 w 2176"/>
              <a:gd name="T53" fmla="*/ 10 h 184"/>
              <a:gd name="T54" fmla="*/ 30 w 2176"/>
              <a:gd name="T55" fmla="*/ 4 h 184"/>
              <a:gd name="T56" fmla="*/ 40 w 2176"/>
              <a:gd name="T57" fmla="*/ 2 h 184"/>
              <a:gd name="T58" fmla="*/ 50 w 2176"/>
              <a:gd name="T59" fmla="*/ 0 h 184"/>
              <a:gd name="T60" fmla="*/ 2128 w 2176"/>
              <a:gd name="T61" fmla="*/ 0 h 184"/>
              <a:gd name="T62" fmla="*/ 2128 w 2176"/>
              <a:gd name="T63" fmla="*/ 0 h 184"/>
              <a:gd name="T64" fmla="*/ 2138 w 2176"/>
              <a:gd name="T65" fmla="*/ 2 h 184"/>
              <a:gd name="T66" fmla="*/ 2146 w 2176"/>
              <a:gd name="T67" fmla="*/ 4 h 184"/>
              <a:gd name="T68" fmla="*/ 2154 w 2176"/>
              <a:gd name="T69" fmla="*/ 10 h 184"/>
              <a:gd name="T70" fmla="*/ 2162 w 2176"/>
              <a:gd name="T71" fmla="*/ 16 h 184"/>
              <a:gd name="T72" fmla="*/ 2168 w 2176"/>
              <a:gd name="T73" fmla="*/ 24 h 184"/>
              <a:gd name="T74" fmla="*/ 2172 w 2176"/>
              <a:gd name="T75" fmla="*/ 32 h 184"/>
              <a:gd name="T76" fmla="*/ 2176 w 2176"/>
              <a:gd name="T77" fmla="*/ 42 h 184"/>
              <a:gd name="T78" fmla="*/ 2176 w 2176"/>
              <a:gd name="T79" fmla="*/ 52 h 184"/>
              <a:gd name="T80" fmla="*/ 2176 w 2176"/>
              <a:gd name="T81" fmla="*/ 13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6" h="184">
                <a:moveTo>
                  <a:pt x="2176" y="130"/>
                </a:moveTo>
                <a:lnTo>
                  <a:pt x="2176" y="130"/>
                </a:lnTo>
                <a:lnTo>
                  <a:pt x="2176" y="142"/>
                </a:lnTo>
                <a:lnTo>
                  <a:pt x="2172" y="152"/>
                </a:lnTo>
                <a:lnTo>
                  <a:pt x="2168" y="160"/>
                </a:lnTo>
                <a:lnTo>
                  <a:pt x="2162" y="168"/>
                </a:lnTo>
                <a:lnTo>
                  <a:pt x="2154"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4" y="10"/>
                </a:lnTo>
                <a:lnTo>
                  <a:pt x="2162" y="16"/>
                </a:lnTo>
                <a:lnTo>
                  <a:pt x="2168" y="24"/>
                </a:lnTo>
                <a:lnTo>
                  <a:pt x="2172" y="32"/>
                </a:lnTo>
                <a:lnTo>
                  <a:pt x="2176" y="42"/>
                </a:lnTo>
                <a:lnTo>
                  <a:pt x="2176" y="52"/>
                </a:lnTo>
                <a:lnTo>
                  <a:pt x="2176"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09" name="Text Box 101"/>
          <p:cNvSpPr txBox="1">
            <a:spLocks noChangeArrowheads="1"/>
          </p:cNvSpPr>
          <p:nvPr/>
        </p:nvSpPr>
        <p:spPr bwMode="auto">
          <a:xfrm>
            <a:off x="163513" y="7294880"/>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22536" name="Text Box 125"/>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-1</a:t>
            </a:r>
          </a:p>
        </p:txBody>
      </p:sp>
      <p:sp>
        <p:nvSpPr>
          <p:cNvPr id="113" name="Text Box 114"/>
          <p:cNvSpPr txBox="1">
            <a:spLocks noChangeArrowheads="1"/>
          </p:cNvSpPr>
          <p:nvPr/>
        </p:nvSpPr>
        <p:spPr bwMode="auto">
          <a:xfrm>
            <a:off x="4716727" y="7647631"/>
            <a:ext cx="1406845" cy="954107"/>
          </a:xfrm>
          <a:prstGeom prst="rect">
            <a:avLst/>
          </a:prstGeom>
          <a:solidFill>
            <a:srgbClr val="FFFF99"/>
          </a:solidFill>
          <a:ln>
            <a:noFill/>
          </a:ln>
          <a:effectLs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dirty="0">
                <a:latin typeface="Meiryo UI" panose="020B0604030504040204" pitchFamily="50" charset="-128"/>
                <a:ea typeface="Meiryo UI" panose="020B0604030504040204" pitchFamily="50" charset="-128"/>
              </a:rPr>
              <a:t>ルール違反が</a:t>
            </a:r>
            <a:endParaRPr lang="en-US" altLang="ja-JP" sz="1400" dirty="0">
              <a:latin typeface="Meiryo UI" panose="020B0604030504040204" pitchFamily="50" charset="-128"/>
              <a:ea typeface="Meiryo UI" panose="020B0604030504040204" pitchFamily="50" charset="-128"/>
            </a:endParaRPr>
          </a:p>
          <a:p>
            <a:pPr>
              <a:spcBef>
                <a:spcPct val="0"/>
              </a:spcBef>
              <a:buFontTx/>
              <a:buNone/>
            </a:pPr>
            <a:r>
              <a:rPr lang="ja-JP" altLang="en-US" sz="1400" dirty="0">
                <a:uFill>
                  <a:solidFill>
                    <a:srgbClr val="FF0000"/>
                  </a:solidFill>
                </a:uFill>
                <a:latin typeface="Meiryo UI" panose="020B0604030504040204" pitchFamily="50" charset="-128"/>
                <a:ea typeface="Meiryo UI" panose="020B0604030504040204" pitchFamily="50" charset="-128"/>
              </a:rPr>
              <a:t>情報セキュリティインシデント</a:t>
            </a:r>
            <a:r>
              <a:rPr lang="ja-JP" altLang="en-US" sz="1400" dirty="0">
                <a:latin typeface="Meiryo UI" panose="020B0604030504040204" pitchFamily="50" charset="-128"/>
                <a:ea typeface="Meiryo UI" panose="020B0604030504040204" pitchFamily="50" charset="-128"/>
              </a:rPr>
              <a:t>を誘発します。</a:t>
            </a:r>
            <a:endParaRPr lang="en-US" altLang="ja-JP" sz="14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DE727FE-7D4C-4143-A684-6C3CBBF729FE}"/>
              </a:ext>
            </a:extLst>
          </p:cNvPr>
          <p:cNvGrpSpPr/>
          <p:nvPr/>
        </p:nvGrpSpPr>
        <p:grpSpPr>
          <a:xfrm>
            <a:off x="36240" y="3330625"/>
            <a:ext cx="6435774" cy="3890864"/>
            <a:chOff x="36240" y="3330625"/>
            <a:chExt cx="6435774" cy="3890864"/>
          </a:xfrm>
        </p:grpSpPr>
        <p:pic>
          <p:nvPicPr>
            <p:cNvPr id="4" name="図 3">
              <a:extLst>
                <a:ext uri="{FF2B5EF4-FFF2-40B4-BE49-F238E27FC236}">
                  <a16:creationId xmlns:a16="http://schemas.microsoft.com/office/drawing/2014/main" id="{34B3BC3E-1039-49A0-A486-D8552817E5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240" y="3330625"/>
              <a:ext cx="6435774" cy="3890864"/>
            </a:xfrm>
            <a:prstGeom prst="rect">
              <a:avLst/>
            </a:prstGeom>
          </p:spPr>
        </p:pic>
        <p:sp>
          <p:nvSpPr>
            <p:cNvPr id="3" name="円/楕円 2"/>
            <p:cNvSpPr/>
            <p:nvPr/>
          </p:nvSpPr>
          <p:spPr>
            <a:xfrm>
              <a:off x="3445419" y="3594088"/>
              <a:ext cx="1545084" cy="648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stretch>
              <a:fillRect/>
            </a:stretch>
          </p:blipFill>
          <p:spPr>
            <a:xfrm>
              <a:off x="3641700" y="3725155"/>
              <a:ext cx="1147068" cy="380897"/>
            </a:xfrm>
            <a:prstGeom prst="rect">
              <a:avLst/>
            </a:prstGeom>
          </p:spPr>
        </p:pic>
      </p:grpSp>
      <p:sp>
        <p:nvSpPr>
          <p:cNvPr id="6" name="正方形/長方形 5"/>
          <p:cNvSpPr/>
          <p:nvPr/>
        </p:nvSpPr>
        <p:spPr bwMode="auto">
          <a:xfrm>
            <a:off x="288543" y="7632131"/>
            <a:ext cx="4338320" cy="1404000"/>
          </a:xfrm>
          <a:prstGeom prst="rect">
            <a:avLst/>
          </a:prstGeom>
          <a:solidFill>
            <a:srgbClr val="C1E5F5"/>
          </a:solidFill>
          <a:ln>
            <a:solidFill>
              <a:schemeClr val="accent1">
                <a:lumMod val="50000"/>
              </a:schemeClr>
            </a:solidFill>
          </a:ln>
          <a:ex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18" name="Text Box 127"/>
          <p:cNvSpPr txBox="1">
            <a:spLocks noChangeArrowheads="1"/>
          </p:cNvSpPr>
          <p:nvPr/>
        </p:nvSpPr>
        <p:spPr bwMode="auto">
          <a:xfrm>
            <a:off x="398950" y="7870478"/>
            <a:ext cx="4117506" cy="1080000"/>
          </a:xfrm>
          <a:prstGeom prst="rect">
            <a:avLst/>
          </a:prstGeom>
          <a:solidFill>
            <a:schemeClr val="bg1"/>
          </a:solidFill>
          <a:ln>
            <a:solidFill>
              <a:schemeClr val="accent1">
                <a:lumMod val="50000"/>
              </a:schemeClr>
            </a:solidFill>
          </a:ln>
          <a:effectLst/>
          <a:extLst/>
        </p:spPr>
        <p:txBody>
          <a:bodyPr wrap="square" tIns="36000" bIns="36000"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None/>
            </a:pPr>
            <a:r>
              <a:rPr lang="ja-JP" altLang="en-US" sz="1000" dirty="0">
                <a:latin typeface="Meiryo UI" panose="020B0604030504040204" pitchFamily="50" charset="-128"/>
                <a:ea typeface="Meiryo UI" panose="020B0604030504040204" pitchFamily="50" charset="-128"/>
              </a:rPr>
              <a:t>◆内部不正経験者が起こした内部不正の詳細</a:t>
            </a:r>
          </a:p>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　</a:t>
            </a:r>
            <a:r>
              <a:rPr lang="ja-JP" altLang="en-US" sz="1000" dirty="0">
                <a:solidFill>
                  <a:srgbClr val="FF0000"/>
                </a:solidFill>
                <a:latin typeface="Meiryo UI" panose="020B0604030504040204" pitchFamily="50" charset="-128"/>
                <a:ea typeface="Meiryo UI" panose="020B0604030504040204" pitchFamily="50" charset="-128"/>
              </a:rPr>
              <a:t>　・うっかりミスや不注意によるルールや規則の違反　　　　　　　　      </a:t>
            </a:r>
            <a:r>
              <a:rPr lang="en-US" altLang="ja-JP" sz="1000" dirty="0">
                <a:solidFill>
                  <a:srgbClr val="FF0000"/>
                </a:solidFill>
                <a:latin typeface="Meiryo UI" panose="020B0604030504040204" pitchFamily="50" charset="-128"/>
                <a:ea typeface="Meiryo UI" panose="020B0604030504040204" pitchFamily="50" charset="-128"/>
              </a:rPr>
              <a:t>66.5</a:t>
            </a:r>
            <a:r>
              <a:rPr lang="ja-JP" altLang="en-US" sz="1000" dirty="0">
                <a:solidFill>
                  <a:srgbClr val="FF0000"/>
                </a:solidFill>
                <a:latin typeface="Meiryo UI" panose="020B0604030504040204" pitchFamily="50" charset="-128"/>
                <a:ea typeface="Meiryo UI" panose="020B0604030504040204" pitchFamily="50" charset="-128"/>
              </a:rPr>
              <a:t>％</a:t>
            </a:r>
            <a:endParaRPr lang="en-US" altLang="ja-JP" sz="1000"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　　・顧客情報等の職務で知り得た情報の持ち出し　　　　　　　　　    </a:t>
            </a:r>
            <a:r>
              <a:rPr lang="en-US" altLang="ja-JP" sz="1000" dirty="0">
                <a:latin typeface="Meiryo UI" panose="020B0604030504040204" pitchFamily="50" charset="-128"/>
                <a:ea typeface="Meiryo UI" panose="020B0604030504040204" pitchFamily="50" charset="-128"/>
              </a:rPr>
              <a:t>58.5</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　　・個人情報を売買するなど職務で知り得た情報の目的外利用   　</a:t>
            </a:r>
            <a:r>
              <a:rPr lang="en-US" altLang="ja-JP" sz="1000" dirty="0">
                <a:latin typeface="Meiryo UI" panose="020B0604030504040204" pitchFamily="50" charset="-128"/>
                <a:ea typeface="Meiryo UI" panose="020B0604030504040204" pitchFamily="50" charset="-128"/>
              </a:rPr>
              <a:t>40.5</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　　・システムの破壊・改ざん　　　　　　　　　　　　　　　　　　　　　　　    </a:t>
            </a:r>
            <a:r>
              <a:rPr lang="en-US" altLang="ja-JP" sz="1000" dirty="0">
                <a:latin typeface="Meiryo UI" panose="020B0604030504040204" pitchFamily="50" charset="-128"/>
                <a:ea typeface="Meiryo UI" panose="020B0604030504040204" pitchFamily="50" charset="-128"/>
              </a:rPr>
              <a:t>36.5</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　　・上記以外の何らかのルールや規則の違反                            </a:t>
            </a:r>
            <a:r>
              <a:rPr lang="en-US" altLang="ja-JP" sz="1000" dirty="0">
                <a:latin typeface="Meiryo UI" panose="020B0604030504040204" pitchFamily="50" charset="-128"/>
                <a:ea typeface="Meiryo UI" panose="020B0604030504040204" pitchFamily="50" charset="-128"/>
              </a:rPr>
              <a:t>23.0</a:t>
            </a:r>
            <a:r>
              <a:rPr lang="ja-JP" altLang="en-US" sz="1000" dirty="0">
                <a:latin typeface="Meiryo UI" panose="020B0604030504040204" pitchFamily="50" charset="-128"/>
                <a:ea typeface="Meiryo UI" panose="020B0604030504040204" pitchFamily="50" charset="-128"/>
              </a:rPr>
              <a:t>％</a:t>
            </a:r>
          </a:p>
        </p:txBody>
      </p:sp>
      <p:sp>
        <p:nvSpPr>
          <p:cNvPr id="22534" name="Text Box 127"/>
          <p:cNvSpPr txBox="1">
            <a:spLocks noChangeArrowheads="1"/>
          </p:cNvSpPr>
          <p:nvPr/>
        </p:nvSpPr>
        <p:spPr bwMode="auto">
          <a:xfrm>
            <a:off x="408104" y="7625336"/>
            <a:ext cx="4099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000" dirty="0">
                <a:latin typeface="Meiryo UI" panose="020B0604030504040204" pitchFamily="50" charset="-128"/>
                <a:ea typeface="Meiryo UI" panose="020B0604030504040204" pitchFamily="50" charset="-128"/>
              </a:rPr>
              <a:t>■IPA</a:t>
            </a:r>
            <a:r>
              <a:rPr lang="ja-JP" altLang="en-US" sz="1000" dirty="0">
                <a:latin typeface="Meiryo UI" panose="020B0604030504040204" pitchFamily="50" charset="-128"/>
                <a:ea typeface="Meiryo UI" panose="020B0604030504040204" pitchFamily="50" charset="-128"/>
              </a:rPr>
              <a:t>：内部不正による情報セキュリティインシデント実態調査　</a:t>
            </a:r>
            <a:r>
              <a:rPr lang="en-US" altLang="ja-JP" sz="1000" dirty="0">
                <a:latin typeface="Meiryo UI" panose="020B0604030504040204" pitchFamily="50" charset="-128"/>
                <a:ea typeface="Meiryo UI" panose="020B0604030504040204" pitchFamily="50" charset="-128"/>
              </a:rPr>
              <a:t>2016</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3</a:t>
            </a:r>
            <a:r>
              <a:rPr lang="ja-JP" altLang="en-US" sz="1000" dirty="0">
                <a:latin typeface="Meiryo UI" panose="020B0604030504040204" pitchFamily="50" charset="-128"/>
                <a:ea typeface="Meiryo UI" panose="020B0604030504040204" pitchFamily="50" charset="-128"/>
              </a:rPr>
              <a:t>月</a:t>
            </a:r>
          </a:p>
        </p:txBody>
      </p:sp>
      <p:grpSp>
        <p:nvGrpSpPr>
          <p:cNvPr id="115" name="Group 231"/>
          <p:cNvGrpSpPr>
            <a:grpSpLocks/>
          </p:cNvGrpSpPr>
          <p:nvPr/>
        </p:nvGrpSpPr>
        <p:grpSpPr bwMode="auto">
          <a:xfrm>
            <a:off x="5596970" y="8356478"/>
            <a:ext cx="569436" cy="592952"/>
            <a:chOff x="3345" y="2125"/>
            <a:chExt cx="678" cy="706"/>
          </a:xfrm>
        </p:grpSpPr>
        <p:sp>
          <p:nvSpPr>
            <p:cNvPr id="116"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7"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9"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0"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1"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2"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23" name="Picture 23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5"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6"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7"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8"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29"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0"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1"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2"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35" name="Picture 25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51"/>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8"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9"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0"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1"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2"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70"/>
          <p:cNvSpPr>
            <a:spLocks noChangeArrowheads="1"/>
          </p:cNvSpPr>
          <p:nvPr/>
        </p:nvSpPr>
        <p:spPr bwMode="auto">
          <a:xfrm>
            <a:off x="807087" y="6341586"/>
            <a:ext cx="542226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uFill>
                  <a:solidFill>
                    <a:srgbClr val="FF0000"/>
                  </a:solidFill>
                </a:uFill>
                <a:latin typeface="Meiryo UI" panose="020B0604030504040204" pitchFamily="50" charset="-128"/>
                <a:ea typeface="Meiryo UI" panose="020B0604030504040204" pitchFamily="50" charset="-128"/>
              </a:rPr>
              <a:t>P76</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8.1.1(3)</a:t>
            </a:r>
            <a:r>
              <a:rPr lang="ja-JP" altLang="en-US" sz="900" dirty="0">
                <a:latin typeface="Meiryo UI" panose="020B0604030504040204" pitchFamily="50" charset="-128"/>
                <a:ea typeface="Meiryo UI" panose="020B0604030504040204" pitchFamily="50" charset="-128"/>
              </a:rPr>
              <a:t> 情報システムの利用時の基本的対策</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職員等は、業務の遂行以外の目的で情報システムを利用しないこと。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職員等は、情報システムセキュリティ責任者が接続許可を与えた通信回線以外に機関等の情報システムを接続しないこと。</a:t>
            </a:r>
          </a:p>
          <a:p>
            <a:pPr marL="228600" indent="-228600">
              <a:buAutoNum type="alphaLcParenBoth" startAt="3"/>
            </a:pPr>
            <a:r>
              <a:rPr lang="ja-JP" altLang="en-US" sz="900" dirty="0">
                <a:latin typeface="Meiryo UI" panose="020B0604030504040204" pitchFamily="50" charset="-128"/>
                <a:ea typeface="Meiryo UI" panose="020B0604030504040204" pitchFamily="50" charset="-128"/>
              </a:rPr>
              <a:t>職員等は、機関等内通信回線に、情報システムセキュリティ責任者の接続許可を受けていない情報システムを接続しないこと。</a:t>
            </a:r>
            <a:endParaRPr lang="en-US" altLang="ja-JP" sz="900" dirty="0">
              <a:latin typeface="Meiryo UI" panose="020B0604030504040204" pitchFamily="50" charset="-128"/>
              <a:ea typeface="Meiryo UI" panose="020B0604030504040204" pitchFamily="50" charset="-128"/>
            </a:endParaRPr>
          </a:p>
          <a:p>
            <a:pPr marL="228600" indent="-228600">
              <a:buFont typeface="Wingdings" panose="05000000000000000000" pitchFamily="2" charset="2"/>
              <a:buAutoNum type="alphaLcParenBoth" startAt="5"/>
            </a:pPr>
            <a:r>
              <a:rPr lang="ja-JP" altLang="en-US" sz="900" dirty="0">
                <a:latin typeface="Meiryo UI" panose="020B0604030504040204" pitchFamily="50" charset="-128"/>
                <a:ea typeface="Meiryo UI" panose="020B0604030504040204" pitchFamily="50" charset="-128"/>
              </a:rPr>
              <a:t>職員等は、接続が許可されていない機器等を情報システムに接続しないこと。</a:t>
            </a:r>
          </a:p>
          <a:p>
            <a:pPr marL="228600" indent="-228600">
              <a:buAutoNum type="alphaLcParenBoth" startAt="5"/>
            </a:pPr>
            <a:r>
              <a:rPr lang="ja-JP" altLang="en-US" sz="900" dirty="0">
                <a:latin typeface="Meiryo UI" panose="020B0604030504040204" pitchFamily="50" charset="-128"/>
                <a:ea typeface="Meiryo UI" panose="020B0604030504040204" pitchFamily="50" charset="-128"/>
              </a:rPr>
              <a:t>職員等は、情報システムの設置場所から離れる場合等、第三者による不正操作のおそれがある場合は、情報システムを不正操作から保護するための措置を講ずること。</a:t>
            </a:r>
          </a:p>
        </p:txBody>
      </p:sp>
      <p:sp>
        <p:nvSpPr>
          <p:cNvPr id="23554" name="AutoShape 6"/>
          <p:cNvSpPr>
            <a:spLocks noChangeAspect="1" noChangeArrowheads="1" noTextEdit="1"/>
          </p:cNvSpPr>
          <p:nvPr/>
        </p:nvSpPr>
        <p:spPr bwMode="auto">
          <a:xfrm>
            <a:off x="309563" y="306388"/>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56" name="AutoShape 2"/>
          <p:cNvSpPr>
            <a:spLocks noChangeAspect="1" noChangeArrowheads="1" noTextEdit="1"/>
          </p:cNvSpPr>
          <p:nvPr/>
        </p:nvSpPr>
        <p:spPr bwMode="auto">
          <a:xfrm>
            <a:off x="309563" y="234950"/>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3557" name="グループ化 2"/>
          <p:cNvGrpSpPr>
            <a:grpSpLocks/>
          </p:cNvGrpSpPr>
          <p:nvPr/>
        </p:nvGrpSpPr>
        <p:grpSpPr bwMode="auto">
          <a:xfrm>
            <a:off x="754063" y="6051550"/>
            <a:ext cx="5791200" cy="0"/>
            <a:chOff x="-2278063" y="5317587"/>
            <a:chExt cx="5791200" cy="0"/>
          </a:xfrm>
        </p:grpSpPr>
        <p:sp>
          <p:nvSpPr>
            <p:cNvPr id="23616" name="Line 71"/>
            <p:cNvSpPr>
              <a:spLocks noChangeShapeType="1"/>
            </p:cNvSpPr>
            <p:nvPr/>
          </p:nvSpPr>
          <p:spPr bwMode="auto">
            <a:xfrm>
              <a:off x="-2278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7" name="Line 72"/>
            <p:cNvSpPr>
              <a:spLocks noChangeShapeType="1"/>
            </p:cNvSpPr>
            <p:nvPr/>
          </p:nvSpPr>
          <p:spPr bwMode="auto">
            <a:xfrm>
              <a:off x="-2189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8" name="Line 73"/>
            <p:cNvSpPr>
              <a:spLocks noChangeShapeType="1"/>
            </p:cNvSpPr>
            <p:nvPr/>
          </p:nvSpPr>
          <p:spPr bwMode="auto">
            <a:xfrm>
              <a:off x="-2100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9" name="Line 74"/>
            <p:cNvSpPr>
              <a:spLocks noChangeShapeType="1"/>
            </p:cNvSpPr>
            <p:nvPr/>
          </p:nvSpPr>
          <p:spPr bwMode="auto">
            <a:xfrm>
              <a:off x="-2011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0" name="Line 75"/>
            <p:cNvSpPr>
              <a:spLocks noChangeShapeType="1"/>
            </p:cNvSpPr>
            <p:nvPr/>
          </p:nvSpPr>
          <p:spPr bwMode="auto">
            <a:xfrm>
              <a:off x="-1922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1" name="Line 76"/>
            <p:cNvSpPr>
              <a:spLocks noChangeShapeType="1"/>
            </p:cNvSpPr>
            <p:nvPr/>
          </p:nvSpPr>
          <p:spPr bwMode="auto">
            <a:xfrm>
              <a:off x="-1833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2" name="Line 77"/>
            <p:cNvSpPr>
              <a:spLocks noChangeShapeType="1"/>
            </p:cNvSpPr>
            <p:nvPr/>
          </p:nvSpPr>
          <p:spPr bwMode="auto">
            <a:xfrm>
              <a:off x="-1744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3" name="Line 78"/>
            <p:cNvSpPr>
              <a:spLocks noChangeShapeType="1"/>
            </p:cNvSpPr>
            <p:nvPr/>
          </p:nvSpPr>
          <p:spPr bwMode="auto">
            <a:xfrm>
              <a:off x="-1655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4" name="Line 79"/>
            <p:cNvSpPr>
              <a:spLocks noChangeShapeType="1"/>
            </p:cNvSpPr>
            <p:nvPr/>
          </p:nvSpPr>
          <p:spPr bwMode="auto">
            <a:xfrm>
              <a:off x="-1566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5" name="Line 80"/>
            <p:cNvSpPr>
              <a:spLocks noChangeShapeType="1"/>
            </p:cNvSpPr>
            <p:nvPr/>
          </p:nvSpPr>
          <p:spPr bwMode="auto">
            <a:xfrm>
              <a:off x="-1477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6" name="Line 81"/>
            <p:cNvSpPr>
              <a:spLocks noChangeShapeType="1"/>
            </p:cNvSpPr>
            <p:nvPr/>
          </p:nvSpPr>
          <p:spPr bwMode="auto">
            <a:xfrm>
              <a:off x="-1389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7" name="Line 82"/>
            <p:cNvSpPr>
              <a:spLocks noChangeShapeType="1"/>
            </p:cNvSpPr>
            <p:nvPr/>
          </p:nvSpPr>
          <p:spPr bwMode="auto">
            <a:xfrm>
              <a:off x="-1300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8" name="Line 83"/>
            <p:cNvSpPr>
              <a:spLocks noChangeShapeType="1"/>
            </p:cNvSpPr>
            <p:nvPr/>
          </p:nvSpPr>
          <p:spPr bwMode="auto">
            <a:xfrm>
              <a:off x="-1211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29" name="Line 84"/>
            <p:cNvSpPr>
              <a:spLocks noChangeShapeType="1"/>
            </p:cNvSpPr>
            <p:nvPr/>
          </p:nvSpPr>
          <p:spPr bwMode="auto">
            <a:xfrm>
              <a:off x="-1122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0" name="Line 85"/>
            <p:cNvSpPr>
              <a:spLocks noChangeShapeType="1"/>
            </p:cNvSpPr>
            <p:nvPr/>
          </p:nvSpPr>
          <p:spPr bwMode="auto">
            <a:xfrm>
              <a:off x="-1033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1" name="Line 86"/>
            <p:cNvSpPr>
              <a:spLocks noChangeShapeType="1"/>
            </p:cNvSpPr>
            <p:nvPr/>
          </p:nvSpPr>
          <p:spPr bwMode="auto">
            <a:xfrm>
              <a:off x="-944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2" name="Line 87"/>
            <p:cNvSpPr>
              <a:spLocks noChangeShapeType="1"/>
            </p:cNvSpPr>
            <p:nvPr/>
          </p:nvSpPr>
          <p:spPr bwMode="auto">
            <a:xfrm>
              <a:off x="-855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3" name="Line 88"/>
            <p:cNvSpPr>
              <a:spLocks noChangeShapeType="1"/>
            </p:cNvSpPr>
            <p:nvPr/>
          </p:nvSpPr>
          <p:spPr bwMode="auto">
            <a:xfrm>
              <a:off x="-766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4" name="Line 89"/>
            <p:cNvSpPr>
              <a:spLocks noChangeShapeType="1"/>
            </p:cNvSpPr>
            <p:nvPr/>
          </p:nvSpPr>
          <p:spPr bwMode="auto">
            <a:xfrm>
              <a:off x="-677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5" name="Line 90"/>
            <p:cNvSpPr>
              <a:spLocks noChangeShapeType="1"/>
            </p:cNvSpPr>
            <p:nvPr/>
          </p:nvSpPr>
          <p:spPr bwMode="auto">
            <a:xfrm>
              <a:off x="-588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6" name="Line 91"/>
            <p:cNvSpPr>
              <a:spLocks noChangeShapeType="1"/>
            </p:cNvSpPr>
            <p:nvPr/>
          </p:nvSpPr>
          <p:spPr bwMode="auto">
            <a:xfrm>
              <a:off x="-500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7" name="Line 92"/>
            <p:cNvSpPr>
              <a:spLocks noChangeShapeType="1"/>
            </p:cNvSpPr>
            <p:nvPr/>
          </p:nvSpPr>
          <p:spPr bwMode="auto">
            <a:xfrm>
              <a:off x="-411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8" name="Line 93"/>
            <p:cNvSpPr>
              <a:spLocks noChangeShapeType="1"/>
            </p:cNvSpPr>
            <p:nvPr/>
          </p:nvSpPr>
          <p:spPr bwMode="auto">
            <a:xfrm>
              <a:off x="-322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39" name="Line 94"/>
            <p:cNvSpPr>
              <a:spLocks noChangeShapeType="1"/>
            </p:cNvSpPr>
            <p:nvPr/>
          </p:nvSpPr>
          <p:spPr bwMode="auto">
            <a:xfrm>
              <a:off x="-233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0" name="Line 95"/>
            <p:cNvSpPr>
              <a:spLocks noChangeShapeType="1"/>
            </p:cNvSpPr>
            <p:nvPr/>
          </p:nvSpPr>
          <p:spPr bwMode="auto">
            <a:xfrm>
              <a:off x="-144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1" name="Line 96"/>
            <p:cNvSpPr>
              <a:spLocks noChangeShapeType="1"/>
            </p:cNvSpPr>
            <p:nvPr/>
          </p:nvSpPr>
          <p:spPr bwMode="auto">
            <a:xfrm>
              <a:off x="-55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2" name="Line 97"/>
            <p:cNvSpPr>
              <a:spLocks noChangeShapeType="1"/>
            </p:cNvSpPr>
            <p:nvPr/>
          </p:nvSpPr>
          <p:spPr bwMode="auto">
            <a:xfrm>
              <a:off x="33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3" name="Line 98"/>
            <p:cNvSpPr>
              <a:spLocks noChangeShapeType="1"/>
            </p:cNvSpPr>
            <p:nvPr/>
          </p:nvSpPr>
          <p:spPr bwMode="auto">
            <a:xfrm>
              <a:off x="122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4" name="Line 99"/>
            <p:cNvSpPr>
              <a:spLocks noChangeShapeType="1"/>
            </p:cNvSpPr>
            <p:nvPr/>
          </p:nvSpPr>
          <p:spPr bwMode="auto">
            <a:xfrm>
              <a:off x="211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5" name="Line 100"/>
            <p:cNvSpPr>
              <a:spLocks noChangeShapeType="1"/>
            </p:cNvSpPr>
            <p:nvPr/>
          </p:nvSpPr>
          <p:spPr bwMode="auto">
            <a:xfrm>
              <a:off x="300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6" name="Line 101"/>
            <p:cNvSpPr>
              <a:spLocks noChangeShapeType="1"/>
            </p:cNvSpPr>
            <p:nvPr/>
          </p:nvSpPr>
          <p:spPr bwMode="auto">
            <a:xfrm>
              <a:off x="388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7" name="Line 102"/>
            <p:cNvSpPr>
              <a:spLocks noChangeShapeType="1"/>
            </p:cNvSpPr>
            <p:nvPr/>
          </p:nvSpPr>
          <p:spPr bwMode="auto">
            <a:xfrm>
              <a:off x="477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8" name="Line 103"/>
            <p:cNvSpPr>
              <a:spLocks noChangeShapeType="1"/>
            </p:cNvSpPr>
            <p:nvPr/>
          </p:nvSpPr>
          <p:spPr bwMode="auto">
            <a:xfrm>
              <a:off x="566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49" name="Line 104"/>
            <p:cNvSpPr>
              <a:spLocks noChangeShapeType="1"/>
            </p:cNvSpPr>
            <p:nvPr/>
          </p:nvSpPr>
          <p:spPr bwMode="auto">
            <a:xfrm>
              <a:off x="655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0" name="Line 105"/>
            <p:cNvSpPr>
              <a:spLocks noChangeShapeType="1"/>
            </p:cNvSpPr>
            <p:nvPr/>
          </p:nvSpPr>
          <p:spPr bwMode="auto">
            <a:xfrm>
              <a:off x="744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1" name="Line 106"/>
            <p:cNvSpPr>
              <a:spLocks noChangeShapeType="1"/>
            </p:cNvSpPr>
            <p:nvPr/>
          </p:nvSpPr>
          <p:spPr bwMode="auto">
            <a:xfrm>
              <a:off x="833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2" name="Line 107"/>
            <p:cNvSpPr>
              <a:spLocks noChangeShapeType="1"/>
            </p:cNvSpPr>
            <p:nvPr/>
          </p:nvSpPr>
          <p:spPr bwMode="auto">
            <a:xfrm>
              <a:off x="922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3" name="Line 108"/>
            <p:cNvSpPr>
              <a:spLocks noChangeShapeType="1"/>
            </p:cNvSpPr>
            <p:nvPr/>
          </p:nvSpPr>
          <p:spPr bwMode="auto">
            <a:xfrm>
              <a:off x="1011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4" name="Line 109"/>
            <p:cNvSpPr>
              <a:spLocks noChangeShapeType="1"/>
            </p:cNvSpPr>
            <p:nvPr/>
          </p:nvSpPr>
          <p:spPr bwMode="auto">
            <a:xfrm>
              <a:off x="1100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5" name="Line 110"/>
            <p:cNvSpPr>
              <a:spLocks noChangeShapeType="1"/>
            </p:cNvSpPr>
            <p:nvPr/>
          </p:nvSpPr>
          <p:spPr bwMode="auto">
            <a:xfrm>
              <a:off x="1189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6" name="Line 111"/>
            <p:cNvSpPr>
              <a:spLocks noChangeShapeType="1"/>
            </p:cNvSpPr>
            <p:nvPr/>
          </p:nvSpPr>
          <p:spPr bwMode="auto">
            <a:xfrm>
              <a:off x="1277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7" name="Line 112"/>
            <p:cNvSpPr>
              <a:spLocks noChangeShapeType="1"/>
            </p:cNvSpPr>
            <p:nvPr/>
          </p:nvSpPr>
          <p:spPr bwMode="auto">
            <a:xfrm>
              <a:off x="1366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8" name="Line 113"/>
            <p:cNvSpPr>
              <a:spLocks noChangeShapeType="1"/>
            </p:cNvSpPr>
            <p:nvPr/>
          </p:nvSpPr>
          <p:spPr bwMode="auto">
            <a:xfrm>
              <a:off x="1455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59" name="Line 114"/>
            <p:cNvSpPr>
              <a:spLocks noChangeShapeType="1"/>
            </p:cNvSpPr>
            <p:nvPr/>
          </p:nvSpPr>
          <p:spPr bwMode="auto">
            <a:xfrm>
              <a:off x="1544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0" name="Line 115"/>
            <p:cNvSpPr>
              <a:spLocks noChangeShapeType="1"/>
            </p:cNvSpPr>
            <p:nvPr/>
          </p:nvSpPr>
          <p:spPr bwMode="auto">
            <a:xfrm>
              <a:off x="1633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1" name="Line 116"/>
            <p:cNvSpPr>
              <a:spLocks noChangeShapeType="1"/>
            </p:cNvSpPr>
            <p:nvPr/>
          </p:nvSpPr>
          <p:spPr bwMode="auto">
            <a:xfrm>
              <a:off x="1722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2" name="Line 117"/>
            <p:cNvSpPr>
              <a:spLocks noChangeShapeType="1"/>
            </p:cNvSpPr>
            <p:nvPr/>
          </p:nvSpPr>
          <p:spPr bwMode="auto">
            <a:xfrm>
              <a:off x="1811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3" name="Line 118"/>
            <p:cNvSpPr>
              <a:spLocks noChangeShapeType="1"/>
            </p:cNvSpPr>
            <p:nvPr/>
          </p:nvSpPr>
          <p:spPr bwMode="auto">
            <a:xfrm>
              <a:off x="1900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4" name="Line 119"/>
            <p:cNvSpPr>
              <a:spLocks noChangeShapeType="1"/>
            </p:cNvSpPr>
            <p:nvPr/>
          </p:nvSpPr>
          <p:spPr bwMode="auto">
            <a:xfrm>
              <a:off x="1989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5" name="Line 120"/>
            <p:cNvSpPr>
              <a:spLocks noChangeShapeType="1"/>
            </p:cNvSpPr>
            <p:nvPr/>
          </p:nvSpPr>
          <p:spPr bwMode="auto">
            <a:xfrm>
              <a:off x="2078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6" name="Line 121"/>
            <p:cNvSpPr>
              <a:spLocks noChangeShapeType="1"/>
            </p:cNvSpPr>
            <p:nvPr/>
          </p:nvSpPr>
          <p:spPr bwMode="auto">
            <a:xfrm>
              <a:off x="2166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7" name="Line 122"/>
            <p:cNvSpPr>
              <a:spLocks noChangeShapeType="1"/>
            </p:cNvSpPr>
            <p:nvPr/>
          </p:nvSpPr>
          <p:spPr bwMode="auto">
            <a:xfrm>
              <a:off x="2255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8" name="Line 123"/>
            <p:cNvSpPr>
              <a:spLocks noChangeShapeType="1"/>
            </p:cNvSpPr>
            <p:nvPr/>
          </p:nvSpPr>
          <p:spPr bwMode="auto">
            <a:xfrm>
              <a:off x="2344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69" name="Line 124"/>
            <p:cNvSpPr>
              <a:spLocks noChangeShapeType="1"/>
            </p:cNvSpPr>
            <p:nvPr/>
          </p:nvSpPr>
          <p:spPr bwMode="auto">
            <a:xfrm>
              <a:off x="2433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0" name="Line 125"/>
            <p:cNvSpPr>
              <a:spLocks noChangeShapeType="1"/>
            </p:cNvSpPr>
            <p:nvPr/>
          </p:nvSpPr>
          <p:spPr bwMode="auto">
            <a:xfrm>
              <a:off x="2522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1" name="Line 126"/>
            <p:cNvSpPr>
              <a:spLocks noChangeShapeType="1"/>
            </p:cNvSpPr>
            <p:nvPr/>
          </p:nvSpPr>
          <p:spPr bwMode="auto">
            <a:xfrm>
              <a:off x="2611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2" name="Line 127"/>
            <p:cNvSpPr>
              <a:spLocks noChangeShapeType="1"/>
            </p:cNvSpPr>
            <p:nvPr/>
          </p:nvSpPr>
          <p:spPr bwMode="auto">
            <a:xfrm>
              <a:off x="2700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3" name="Line 128"/>
            <p:cNvSpPr>
              <a:spLocks noChangeShapeType="1"/>
            </p:cNvSpPr>
            <p:nvPr/>
          </p:nvSpPr>
          <p:spPr bwMode="auto">
            <a:xfrm>
              <a:off x="2789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4" name="Line 129"/>
            <p:cNvSpPr>
              <a:spLocks noChangeShapeType="1"/>
            </p:cNvSpPr>
            <p:nvPr/>
          </p:nvSpPr>
          <p:spPr bwMode="auto">
            <a:xfrm>
              <a:off x="2878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5" name="Line 130"/>
            <p:cNvSpPr>
              <a:spLocks noChangeShapeType="1"/>
            </p:cNvSpPr>
            <p:nvPr/>
          </p:nvSpPr>
          <p:spPr bwMode="auto">
            <a:xfrm>
              <a:off x="2967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6" name="Line 131"/>
            <p:cNvSpPr>
              <a:spLocks noChangeShapeType="1"/>
            </p:cNvSpPr>
            <p:nvPr/>
          </p:nvSpPr>
          <p:spPr bwMode="auto">
            <a:xfrm>
              <a:off x="3055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7" name="Line 132"/>
            <p:cNvSpPr>
              <a:spLocks noChangeShapeType="1"/>
            </p:cNvSpPr>
            <p:nvPr/>
          </p:nvSpPr>
          <p:spPr bwMode="auto">
            <a:xfrm>
              <a:off x="3144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8" name="Line 133"/>
            <p:cNvSpPr>
              <a:spLocks noChangeShapeType="1"/>
            </p:cNvSpPr>
            <p:nvPr/>
          </p:nvSpPr>
          <p:spPr bwMode="auto">
            <a:xfrm>
              <a:off x="3233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79" name="Line 134"/>
            <p:cNvSpPr>
              <a:spLocks noChangeShapeType="1"/>
            </p:cNvSpPr>
            <p:nvPr/>
          </p:nvSpPr>
          <p:spPr bwMode="auto">
            <a:xfrm>
              <a:off x="3322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80" name="Line 135"/>
            <p:cNvSpPr>
              <a:spLocks noChangeShapeType="1"/>
            </p:cNvSpPr>
            <p:nvPr/>
          </p:nvSpPr>
          <p:spPr bwMode="auto">
            <a:xfrm>
              <a:off x="3411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81" name="Line 136"/>
            <p:cNvSpPr>
              <a:spLocks noChangeShapeType="1"/>
            </p:cNvSpPr>
            <p:nvPr/>
          </p:nvSpPr>
          <p:spPr bwMode="auto">
            <a:xfrm>
              <a:off x="3500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3558" name="グループ化 1"/>
          <p:cNvGrpSpPr>
            <a:grpSpLocks/>
          </p:cNvGrpSpPr>
          <p:nvPr/>
        </p:nvGrpSpPr>
        <p:grpSpPr bwMode="auto">
          <a:xfrm>
            <a:off x="311150" y="449263"/>
            <a:ext cx="6199188" cy="801687"/>
            <a:chOff x="-2674938" y="448786"/>
            <a:chExt cx="6199188" cy="801558"/>
          </a:xfrm>
        </p:grpSpPr>
        <p:sp>
          <p:nvSpPr>
            <p:cNvPr id="23614" name="Rectangle 4"/>
            <p:cNvSpPr>
              <a:spLocks noChangeArrowheads="1"/>
            </p:cNvSpPr>
            <p:nvPr/>
          </p:nvSpPr>
          <p:spPr bwMode="auto">
            <a:xfrm>
              <a:off x="-2674938" y="448786"/>
              <a:ext cx="6199188" cy="171450"/>
            </a:xfrm>
            <a:prstGeom prst="rect">
              <a:avLst/>
            </a:prstGeom>
            <a:solidFill>
              <a:srgbClr val="B3D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200">
                <a:latin typeface="Meiryo UI" panose="020B0604030504040204" pitchFamily="50" charset="-128"/>
                <a:ea typeface="Meiryo UI" panose="020B0604030504040204" pitchFamily="50" charset="-128"/>
              </a:endParaRPr>
            </a:p>
          </p:txBody>
        </p:sp>
        <p:sp>
          <p:nvSpPr>
            <p:cNvPr id="23615" name="Freeform 203"/>
            <p:cNvSpPr>
              <a:spLocks/>
            </p:cNvSpPr>
            <p:nvPr/>
          </p:nvSpPr>
          <p:spPr bwMode="auto">
            <a:xfrm>
              <a:off x="-996910" y="450244"/>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3559" name="Rectangle 204"/>
          <p:cNvSpPr>
            <a:spLocks noChangeArrowheads="1"/>
          </p:cNvSpPr>
          <p:nvPr/>
        </p:nvSpPr>
        <p:spPr bwMode="auto">
          <a:xfrm>
            <a:off x="765175" y="1012825"/>
            <a:ext cx="5537200" cy="4776788"/>
          </a:xfrm>
          <a:prstGeom prst="rect">
            <a:avLst/>
          </a:prstGeom>
          <a:solidFill>
            <a:srgbClr val="D781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1800">
              <a:latin typeface="Meiryo UI" panose="020B0604030504040204" pitchFamily="50" charset="-128"/>
              <a:ea typeface="Meiryo UI" panose="020B0604030504040204" pitchFamily="50" charset="-128"/>
            </a:endParaRPr>
          </a:p>
        </p:txBody>
      </p:sp>
      <p:grpSp>
        <p:nvGrpSpPr>
          <p:cNvPr id="23560" name="Group 205"/>
          <p:cNvGrpSpPr>
            <a:grpSpLocks/>
          </p:cNvGrpSpPr>
          <p:nvPr/>
        </p:nvGrpSpPr>
        <p:grpSpPr bwMode="auto">
          <a:xfrm>
            <a:off x="606425" y="5457825"/>
            <a:ext cx="5829300" cy="406400"/>
            <a:chOff x="399" y="2591"/>
            <a:chExt cx="3672" cy="256"/>
          </a:xfrm>
        </p:grpSpPr>
        <p:sp>
          <p:nvSpPr>
            <p:cNvPr id="23603" name="Freeform 206"/>
            <p:cNvSpPr>
              <a:spLocks/>
            </p:cNvSpPr>
            <p:nvPr/>
          </p:nvSpPr>
          <p:spPr bwMode="auto">
            <a:xfrm>
              <a:off x="60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4 w 344"/>
                <a:gd name="T13" fmla="*/ 0 h 72"/>
                <a:gd name="T14" fmla="*/ 24 w 344"/>
                <a:gd name="T15" fmla="*/ 0 h 72"/>
                <a:gd name="T16" fmla="*/ 14 w 344"/>
                <a:gd name="T17" fmla="*/ 2 h 72"/>
                <a:gd name="T18" fmla="*/ 8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4" name="Freeform 207"/>
            <p:cNvSpPr>
              <a:spLocks/>
            </p:cNvSpPr>
            <p:nvPr/>
          </p:nvSpPr>
          <p:spPr bwMode="auto">
            <a:xfrm>
              <a:off x="601" y="2677"/>
              <a:ext cx="344" cy="98"/>
            </a:xfrm>
            <a:custGeom>
              <a:avLst/>
              <a:gdLst>
                <a:gd name="T0" fmla="*/ 0 w 344"/>
                <a:gd name="T1" fmla="*/ 0 h 98"/>
                <a:gd name="T2" fmla="*/ 0 w 344"/>
                <a:gd name="T3" fmla="*/ 74 h 98"/>
                <a:gd name="T4" fmla="*/ 0 w 344"/>
                <a:gd name="T5" fmla="*/ 74 h 98"/>
                <a:gd name="T6" fmla="*/ 2 w 344"/>
                <a:gd name="T7" fmla="*/ 84 h 98"/>
                <a:gd name="T8" fmla="*/ 8 w 344"/>
                <a:gd name="T9" fmla="*/ 90 h 98"/>
                <a:gd name="T10" fmla="*/ 14 w 344"/>
                <a:gd name="T11" fmla="*/ 96 h 98"/>
                <a:gd name="T12" fmla="*/ 24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5" name="Freeform 208"/>
            <p:cNvSpPr>
              <a:spLocks/>
            </p:cNvSpPr>
            <p:nvPr/>
          </p:nvSpPr>
          <p:spPr bwMode="auto">
            <a:xfrm>
              <a:off x="623"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4 w 26"/>
                <a:gd name="T11" fmla="*/ 24 h 24"/>
                <a:gd name="T12" fmla="*/ 14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4 w 26"/>
                <a:gd name="T31" fmla="*/ 0 h 24"/>
                <a:gd name="T32" fmla="*/ 14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4" y="24"/>
                  </a:lnTo>
                  <a:lnTo>
                    <a:pt x="8" y="24"/>
                  </a:lnTo>
                  <a:lnTo>
                    <a:pt x="4" y="22"/>
                  </a:lnTo>
                  <a:lnTo>
                    <a:pt x="2" y="18"/>
                  </a:lnTo>
                  <a:lnTo>
                    <a:pt x="0" y="12"/>
                  </a:lnTo>
                  <a:lnTo>
                    <a:pt x="2" y="8"/>
                  </a:lnTo>
                  <a:lnTo>
                    <a:pt x="4" y="4"/>
                  </a:lnTo>
                  <a:lnTo>
                    <a:pt x="8" y="2"/>
                  </a:lnTo>
                  <a:lnTo>
                    <a:pt x="14"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6" name="Freeform 209"/>
            <p:cNvSpPr>
              <a:spLocks/>
            </p:cNvSpPr>
            <p:nvPr/>
          </p:nvSpPr>
          <p:spPr bwMode="auto">
            <a:xfrm>
              <a:off x="695"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6 w 24"/>
                <a:gd name="T15" fmla="*/ 24 h 24"/>
                <a:gd name="T16" fmla="*/ 2 w 24"/>
                <a:gd name="T17" fmla="*/ 22 h 24"/>
                <a:gd name="T18" fmla="*/ 0 w 24"/>
                <a:gd name="T19" fmla="*/ 18 h 24"/>
                <a:gd name="T20" fmla="*/ 0 w 24"/>
                <a:gd name="T21" fmla="*/ 12 h 24"/>
                <a:gd name="T22" fmla="*/ 0 w 24"/>
                <a:gd name="T23" fmla="*/ 12 h 24"/>
                <a:gd name="T24" fmla="*/ 0 w 24"/>
                <a:gd name="T25" fmla="*/ 8 h 24"/>
                <a:gd name="T26" fmla="*/ 2 w 24"/>
                <a:gd name="T27" fmla="*/ 4 h 24"/>
                <a:gd name="T28" fmla="*/ 6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7" name="Freeform 210"/>
            <p:cNvSpPr>
              <a:spLocks/>
            </p:cNvSpPr>
            <p:nvPr/>
          </p:nvSpPr>
          <p:spPr bwMode="auto">
            <a:xfrm>
              <a:off x="819" y="2635"/>
              <a:ext cx="24" cy="24"/>
            </a:xfrm>
            <a:custGeom>
              <a:avLst/>
              <a:gdLst>
                <a:gd name="T0" fmla="*/ 24 w 24"/>
                <a:gd name="T1" fmla="*/ 12 h 24"/>
                <a:gd name="T2" fmla="*/ 24 w 24"/>
                <a:gd name="T3" fmla="*/ 12 h 24"/>
                <a:gd name="T4" fmla="*/ 24 w 24"/>
                <a:gd name="T5" fmla="*/ 18 h 24"/>
                <a:gd name="T6" fmla="*/ 22 w 24"/>
                <a:gd name="T7" fmla="*/ 22 h 24"/>
                <a:gd name="T8" fmla="*/ 18 w 24"/>
                <a:gd name="T9" fmla="*/ 24 h 24"/>
                <a:gd name="T10" fmla="*/ 12 w 24"/>
                <a:gd name="T11" fmla="*/ 24 h 24"/>
                <a:gd name="T12" fmla="*/ 12 w 24"/>
                <a:gd name="T13" fmla="*/ 24 h 24"/>
                <a:gd name="T14" fmla="*/ 8 w 24"/>
                <a:gd name="T15" fmla="*/ 24 h 24"/>
                <a:gd name="T16" fmla="*/ 4 w 24"/>
                <a:gd name="T17" fmla="*/ 22 h 24"/>
                <a:gd name="T18" fmla="*/ 2 w 24"/>
                <a:gd name="T19" fmla="*/ 18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8" name="Freeform 211"/>
            <p:cNvSpPr>
              <a:spLocks/>
            </p:cNvSpPr>
            <p:nvPr/>
          </p:nvSpPr>
          <p:spPr bwMode="auto">
            <a:xfrm>
              <a:off x="891"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09" name="Rectangle 212"/>
            <p:cNvSpPr>
              <a:spLocks noChangeArrowheads="1"/>
            </p:cNvSpPr>
            <p:nvPr/>
          </p:nvSpPr>
          <p:spPr bwMode="auto">
            <a:xfrm>
              <a:off x="75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23610" name="Freeform 213"/>
            <p:cNvSpPr>
              <a:spLocks/>
            </p:cNvSpPr>
            <p:nvPr/>
          </p:nvSpPr>
          <p:spPr bwMode="auto">
            <a:xfrm>
              <a:off x="995"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1" name="Freeform 214"/>
            <p:cNvSpPr>
              <a:spLocks/>
            </p:cNvSpPr>
            <p:nvPr/>
          </p:nvSpPr>
          <p:spPr bwMode="auto">
            <a:xfrm>
              <a:off x="1267"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2" name="Freeform 215"/>
            <p:cNvSpPr>
              <a:spLocks/>
            </p:cNvSpPr>
            <p:nvPr/>
          </p:nvSpPr>
          <p:spPr bwMode="auto">
            <a:xfrm>
              <a:off x="1539"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7E34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13" name="Rectangle 216"/>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23561" name="Group 217"/>
          <p:cNvGrpSpPr>
            <a:grpSpLocks/>
          </p:cNvGrpSpPr>
          <p:nvPr/>
        </p:nvGrpSpPr>
        <p:grpSpPr bwMode="auto">
          <a:xfrm>
            <a:off x="2695575" y="735012"/>
            <a:ext cx="1584325" cy="276224"/>
            <a:chOff x="1669" y="515"/>
            <a:chExt cx="998" cy="174"/>
          </a:xfrm>
        </p:grpSpPr>
        <p:sp>
          <p:nvSpPr>
            <p:cNvPr id="23595"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3596"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3597"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23598" name="Rectangle 221"/>
            <p:cNvSpPr>
              <a:spLocks noChangeArrowheads="1"/>
            </p:cNvSpPr>
            <p:nvPr/>
          </p:nvSpPr>
          <p:spPr bwMode="auto">
            <a:xfrm>
              <a:off x="206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23599"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23600"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23601"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23602"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dirty="0">
                  <a:solidFill>
                    <a:srgbClr val="C50018"/>
                  </a:solidFill>
                  <a:latin typeface="Meiryo UI" panose="020B0604030504040204" pitchFamily="50" charset="-128"/>
                  <a:ea typeface="Meiryo UI" panose="020B0604030504040204" pitchFamily="50" charset="-128"/>
                </a:rPr>
                <a:t>！</a:t>
              </a:r>
              <a:endParaRPr lang="ja-JP" altLang="en-US" sz="1800" b="1" dirty="0">
                <a:latin typeface="Meiryo UI" panose="020B0604030504040204" pitchFamily="50" charset="-128"/>
                <a:ea typeface="Meiryo UI" panose="020B0604030504040204" pitchFamily="50" charset="-128"/>
              </a:endParaRPr>
            </a:p>
          </p:txBody>
        </p:sp>
      </p:grpSp>
      <p:pic>
        <p:nvPicPr>
          <p:cNvPr id="23562"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5638" y="307975"/>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Freeform 227"/>
          <p:cNvSpPr>
            <a:spLocks/>
          </p:cNvSpPr>
          <p:nvPr/>
        </p:nvSpPr>
        <p:spPr bwMode="auto">
          <a:xfrm>
            <a:off x="3224213" y="330200"/>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18"/>
                </a:lnTo>
                <a:lnTo>
                  <a:pt x="66" y="8"/>
                </a:lnTo>
                <a:lnTo>
                  <a:pt x="86" y="2"/>
                </a:lnTo>
                <a:lnTo>
                  <a:pt x="108" y="0"/>
                </a:lnTo>
                <a:lnTo>
                  <a:pt x="128" y="2"/>
                </a:lnTo>
                <a:lnTo>
                  <a:pt x="150" y="8"/>
                </a:lnTo>
                <a:lnTo>
                  <a:pt x="168" y="18"/>
                </a:lnTo>
                <a:lnTo>
                  <a:pt x="184" y="32"/>
                </a:lnTo>
                <a:lnTo>
                  <a:pt x="196" y="48"/>
                </a:lnTo>
                <a:lnTo>
                  <a:pt x="206"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3564" name="Group 231"/>
          <p:cNvGrpSpPr>
            <a:grpSpLocks/>
          </p:cNvGrpSpPr>
          <p:nvPr/>
        </p:nvGrpSpPr>
        <p:grpSpPr bwMode="auto">
          <a:xfrm>
            <a:off x="5310188" y="4702175"/>
            <a:ext cx="1076325" cy="1120775"/>
            <a:chOff x="3345" y="2125"/>
            <a:chExt cx="678" cy="706"/>
          </a:xfrm>
        </p:grpSpPr>
        <p:sp>
          <p:nvSpPr>
            <p:cNvPr id="23568"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69"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0"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1"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2"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3"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3574" name="Picture 23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5"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6"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7"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8"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79"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0"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1"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2"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3"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4"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5"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3586" name="Picture 2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7" name="Picture 25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8"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89"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90"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91"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92"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93"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94"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3565" name="Text Box 259"/>
          <p:cNvSpPr txBox="1">
            <a:spLocks noChangeArrowheads="1"/>
          </p:cNvSpPr>
          <p:nvPr/>
        </p:nvSpPr>
        <p:spPr bwMode="auto">
          <a:xfrm>
            <a:off x="682625"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23566" name="Text Box 265"/>
          <p:cNvSpPr txBox="1">
            <a:spLocks noChangeArrowheads="1"/>
          </p:cNvSpPr>
          <p:nvPr/>
        </p:nvSpPr>
        <p:spPr bwMode="auto">
          <a:xfrm>
            <a:off x="900113" y="1323975"/>
            <a:ext cx="53292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許可された通信回線以外の回線にパソコンやスマートフォンを接続しないこと。</a:t>
            </a: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私物パソコンや私物スマートフォンを勝手に自組織の</a:t>
            </a:r>
            <a:r>
              <a:rPr lang="en-US" altLang="ja-JP" sz="2400" b="1" dirty="0">
                <a:solidFill>
                  <a:schemeClr val="bg1"/>
                </a:solidFill>
                <a:latin typeface="Meiryo UI" panose="020B0604030504040204" pitchFamily="50" charset="-128"/>
                <a:ea typeface="Meiryo UI" panose="020B0604030504040204" pitchFamily="50" charset="-128"/>
              </a:rPr>
              <a:t>LAN</a:t>
            </a:r>
            <a:r>
              <a:rPr lang="ja-JP" altLang="en-US" sz="2400" b="1" dirty="0">
                <a:solidFill>
                  <a:schemeClr val="bg1"/>
                </a:solidFill>
                <a:latin typeface="Meiryo UI" panose="020B0604030504040204" pitchFamily="50" charset="-128"/>
                <a:ea typeface="Meiryo UI" panose="020B0604030504040204" pitchFamily="50" charset="-128"/>
              </a:rPr>
              <a:t>に接続しないこと。</a:t>
            </a: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パソコンやスマートフォンの設定を勝手に変更しないこと。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1A1E434-C72F-49DC-BFBB-AC0697C612E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690665"/>
            <a:ext cx="5839722" cy="3560910"/>
          </a:xfrm>
          <a:prstGeom prst="rect">
            <a:avLst/>
          </a:prstGeom>
        </p:spPr>
      </p:pic>
      <p:grpSp>
        <p:nvGrpSpPr>
          <p:cNvPr id="24578" name="グループ化 1"/>
          <p:cNvGrpSpPr>
            <a:grpSpLocks/>
          </p:cNvGrpSpPr>
          <p:nvPr/>
        </p:nvGrpSpPr>
        <p:grpSpPr bwMode="auto">
          <a:xfrm>
            <a:off x="0" y="377825"/>
            <a:ext cx="6226175" cy="8578850"/>
            <a:chOff x="0" y="377825"/>
            <a:chExt cx="6226175" cy="8578850"/>
          </a:xfrm>
        </p:grpSpPr>
        <p:grpSp>
          <p:nvGrpSpPr>
            <p:cNvPr id="24585" name="Group 111"/>
            <p:cNvGrpSpPr>
              <a:grpSpLocks/>
            </p:cNvGrpSpPr>
            <p:nvPr/>
          </p:nvGrpSpPr>
          <p:grpSpPr bwMode="auto">
            <a:xfrm>
              <a:off x="0" y="377825"/>
              <a:ext cx="6226175" cy="3171825"/>
              <a:chOff x="0" y="238"/>
              <a:chExt cx="3922" cy="1998"/>
            </a:xfrm>
          </p:grpSpPr>
          <p:sp>
            <p:nvSpPr>
              <p:cNvPr id="24658" name="Freeform 5"/>
              <p:cNvSpPr>
                <a:spLocks/>
              </p:cNvSpPr>
              <p:nvPr/>
            </p:nvSpPr>
            <p:spPr bwMode="auto">
              <a:xfrm>
                <a:off x="59" y="802"/>
                <a:ext cx="3624" cy="1104"/>
              </a:xfrm>
              <a:custGeom>
                <a:avLst/>
                <a:gdLst>
                  <a:gd name="T0" fmla="*/ 5753100 w 3624"/>
                  <a:gd name="T1" fmla="*/ 1606550 h 1104"/>
                  <a:gd name="T2" fmla="*/ 5753100 w 3624"/>
                  <a:gd name="T3" fmla="*/ 1606550 h 1104"/>
                  <a:gd name="T4" fmla="*/ 5749925 w 3624"/>
                  <a:gd name="T5" fmla="*/ 1635125 h 1104"/>
                  <a:gd name="T6" fmla="*/ 5740400 w 3624"/>
                  <a:gd name="T7" fmla="*/ 1663700 h 1104"/>
                  <a:gd name="T8" fmla="*/ 5727700 w 3624"/>
                  <a:gd name="T9" fmla="*/ 1685925 h 1104"/>
                  <a:gd name="T10" fmla="*/ 5708650 w 3624"/>
                  <a:gd name="T11" fmla="*/ 1708150 h 1104"/>
                  <a:gd name="T12" fmla="*/ 5686425 w 3624"/>
                  <a:gd name="T13" fmla="*/ 1727200 h 1104"/>
                  <a:gd name="T14" fmla="*/ 5661025 w 3624"/>
                  <a:gd name="T15" fmla="*/ 1739900 h 1104"/>
                  <a:gd name="T16" fmla="*/ 5632450 w 3624"/>
                  <a:gd name="T17" fmla="*/ 1749425 h 1104"/>
                  <a:gd name="T18" fmla="*/ 5600700 w 3624"/>
                  <a:gd name="T19" fmla="*/ 1752600 h 1104"/>
                  <a:gd name="T20" fmla="*/ 152400 w 3624"/>
                  <a:gd name="T21" fmla="*/ 1752600 h 1104"/>
                  <a:gd name="T22" fmla="*/ 152400 w 3624"/>
                  <a:gd name="T23" fmla="*/ 1752600 h 1104"/>
                  <a:gd name="T24" fmla="*/ 123825 w 3624"/>
                  <a:gd name="T25" fmla="*/ 1749425 h 1104"/>
                  <a:gd name="T26" fmla="*/ 95250 w 3624"/>
                  <a:gd name="T27" fmla="*/ 1739900 h 1104"/>
                  <a:gd name="T28" fmla="*/ 66675 w 3624"/>
                  <a:gd name="T29" fmla="*/ 1727200 h 1104"/>
                  <a:gd name="T30" fmla="*/ 44450 w 3624"/>
                  <a:gd name="T31" fmla="*/ 1708150 h 1104"/>
                  <a:gd name="T32" fmla="*/ 25400 w 3624"/>
                  <a:gd name="T33" fmla="*/ 1685925 h 1104"/>
                  <a:gd name="T34" fmla="*/ 12700 w 3624"/>
                  <a:gd name="T35" fmla="*/ 1663700 h 1104"/>
                  <a:gd name="T36" fmla="*/ 3175 w 3624"/>
                  <a:gd name="T37" fmla="*/ 1635125 h 1104"/>
                  <a:gd name="T38" fmla="*/ 0 w 3624"/>
                  <a:gd name="T39" fmla="*/ 1606550 h 1104"/>
                  <a:gd name="T40" fmla="*/ 0 w 3624"/>
                  <a:gd name="T41" fmla="*/ 142875 h 1104"/>
                  <a:gd name="T42" fmla="*/ 0 w 3624"/>
                  <a:gd name="T43" fmla="*/ 142875 h 1104"/>
                  <a:gd name="T44" fmla="*/ 3175 w 3624"/>
                  <a:gd name="T45" fmla="*/ 114300 h 1104"/>
                  <a:gd name="T46" fmla="*/ 12700 w 3624"/>
                  <a:gd name="T47" fmla="*/ 85725 h 1104"/>
                  <a:gd name="T48" fmla="*/ 25400 w 3624"/>
                  <a:gd name="T49" fmla="*/ 63500 h 1104"/>
                  <a:gd name="T50" fmla="*/ 44450 w 3624"/>
                  <a:gd name="T51" fmla="*/ 41275 h 1104"/>
                  <a:gd name="T52" fmla="*/ 66675 w 3624"/>
                  <a:gd name="T53" fmla="*/ 22225 h 1104"/>
                  <a:gd name="T54" fmla="*/ 95250 w 3624"/>
                  <a:gd name="T55" fmla="*/ 9525 h 1104"/>
                  <a:gd name="T56" fmla="*/ 123825 w 3624"/>
                  <a:gd name="T57" fmla="*/ 0 h 1104"/>
                  <a:gd name="T58" fmla="*/ 152400 w 3624"/>
                  <a:gd name="T59" fmla="*/ 0 h 1104"/>
                  <a:gd name="T60" fmla="*/ 5600700 w 3624"/>
                  <a:gd name="T61" fmla="*/ 0 h 1104"/>
                  <a:gd name="T62" fmla="*/ 5600700 w 3624"/>
                  <a:gd name="T63" fmla="*/ 0 h 1104"/>
                  <a:gd name="T64" fmla="*/ 5632450 w 3624"/>
                  <a:gd name="T65" fmla="*/ 0 h 1104"/>
                  <a:gd name="T66" fmla="*/ 5661025 w 3624"/>
                  <a:gd name="T67" fmla="*/ 9525 h 1104"/>
                  <a:gd name="T68" fmla="*/ 5686425 w 3624"/>
                  <a:gd name="T69" fmla="*/ 22225 h 1104"/>
                  <a:gd name="T70" fmla="*/ 5708650 w 3624"/>
                  <a:gd name="T71" fmla="*/ 41275 h 1104"/>
                  <a:gd name="T72" fmla="*/ 5727700 w 3624"/>
                  <a:gd name="T73" fmla="*/ 63500 h 1104"/>
                  <a:gd name="T74" fmla="*/ 5740400 w 3624"/>
                  <a:gd name="T75" fmla="*/ 85725 h 1104"/>
                  <a:gd name="T76" fmla="*/ 5749925 w 3624"/>
                  <a:gd name="T77" fmla="*/ 114300 h 1104"/>
                  <a:gd name="T78" fmla="*/ 5753100 w 3624"/>
                  <a:gd name="T79" fmla="*/ 142875 h 1104"/>
                  <a:gd name="T80" fmla="*/ 5753100 w 3624"/>
                  <a:gd name="T81" fmla="*/ 1606550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6" y="1048"/>
                    </a:lnTo>
                    <a:lnTo>
                      <a:pt x="3608" y="1062"/>
                    </a:lnTo>
                    <a:lnTo>
                      <a:pt x="3596" y="1076"/>
                    </a:lnTo>
                    <a:lnTo>
                      <a:pt x="3582" y="1088"/>
                    </a:lnTo>
                    <a:lnTo>
                      <a:pt x="3566" y="1096"/>
                    </a:lnTo>
                    <a:lnTo>
                      <a:pt x="3548" y="1102"/>
                    </a:lnTo>
                    <a:lnTo>
                      <a:pt x="3528" y="1104"/>
                    </a:lnTo>
                    <a:lnTo>
                      <a:pt x="96" y="1104"/>
                    </a:lnTo>
                    <a:lnTo>
                      <a:pt x="78" y="1102"/>
                    </a:lnTo>
                    <a:lnTo>
                      <a:pt x="60" y="1096"/>
                    </a:lnTo>
                    <a:lnTo>
                      <a:pt x="42" y="1088"/>
                    </a:lnTo>
                    <a:lnTo>
                      <a:pt x="28" y="1076"/>
                    </a:lnTo>
                    <a:lnTo>
                      <a:pt x="16" y="1062"/>
                    </a:lnTo>
                    <a:lnTo>
                      <a:pt x="8" y="1048"/>
                    </a:lnTo>
                    <a:lnTo>
                      <a:pt x="2" y="1030"/>
                    </a:lnTo>
                    <a:lnTo>
                      <a:pt x="0" y="1012"/>
                    </a:lnTo>
                    <a:lnTo>
                      <a:pt x="0" y="90"/>
                    </a:lnTo>
                    <a:lnTo>
                      <a:pt x="2" y="72"/>
                    </a:lnTo>
                    <a:lnTo>
                      <a:pt x="8" y="54"/>
                    </a:lnTo>
                    <a:lnTo>
                      <a:pt x="16" y="40"/>
                    </a:lnTo>
                    <a:lnTo>
                      <a:pt x="28" y="26"/>
                    </a:lnTo>
                    <a:lnTo>
                      <a:pt x="42" y="14"/>
                    </a:lnTo>
                    <a:lnTo>
                      <a:pt x="60" y="6"/>
                    </a:lnTo>
                    <a:lnTo>
                      <a:pt x="78" y="0"/>
                    </a:lnTo>
                    <a:lnTo>
                      <a:pt x="96" y="0"/>
                    </a:lnTo>
                    <a:lnTo>
                      <a:pt x="3528" y="0"/>
                    </a:lnTo>
                    <a:lnTo>
                      <a:pt x="3548" y="0"/>
                    </a:lnTo>
                    <a:lnTo>
                      <a:pt x="3566" y="6"/>
                    </a:lnTo>
                    <a:lnTo>
                      <a:pt x="3582" y="14"/>
                    </a:lnTo>
                    <a:lnTo>
                      <a:pt x="3596" y="26"/>
                    </a:lnTo>
                    <a:lnTo>
                      <a:pt x="3608" y="40"/>
                    </a:lnTo>
                    <a:lnTo>
                      <a:pt x="3616"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4659" name="Group 6"/>
              <p:cNvGrpSpPr>
                <a:grpSpLocks/>
              </p:cNvGrpSpPr>
              <p:nvPr/>
            </p:nvGrpSpPr>
            <p:grpSpPr bwMode="auto">
              <a:xfrm>
                <a:off x="3137" y="1726"/>
                <a:ext cx="462" cy="510"/>
                <a:chOff x="3137" y="1726"/>
                <a:chExt cx="462" cy="510"/>
              </a:xfrm>
            </p:grpSpPr>
            <p:sp>
              <p:nvSpPr>
                <p:cNvPr id="24684" name="Freeform 7"/>
                <p:cNvSpPr>
                  <a:spLocks/>
                </p:cNvSpPr>
                <p:nvPr/>
              </p:nvSpPr>
              <p:spPr bwMode="auto">
                <a:xfrm>
                  <a:off x="3251" y="1726"/>
                  <a:ext cx="348" cy="348"/>
                </a:xfrm>
                <a:custGeom>
                  <a:avLst/>
                  <a:gdLst>
                    <a:gd name="T0" fmla="*/ 348 w 348"/>
                    <a:gd name="T1" fmla="*/ 174 h 348"/>
                    <a:gd name="T2" fmla="*/ 344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4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4" y="208"/>
                      </a:lnTo>
                      <a:lnTo>
                        <a:pt x="340" y="224"/>
                      </a:lnTo>
                      <a:lnTo>
                        <a:pt x="334" y="240"/>
                      </a:lnTo>
                      <a:lnTo>
                        <a:pt x="328" y="256"/>
                      </a:lnTo>
                      <a:lnTo>
                        <a:pt x="318" y="270"/>
                      </a:lnTo>
                      <a:lnTo>
                        <a:pt x="308" y="284"/>
                      </a:lnTo>
                      <a:lnTo>
                        <a:pt x="298" y="296"/>
                      </a:lnTo>
                      <a:lnTo>
                        <a:pt x="284"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4" y="38"/>
                      </a:lnTo>
                      <a:lnTo>
                        <a:pt x="298" y="50"/>
                      </a:lnTo>
                      <a:lnTo>
                        <a:pt x="308" y="62"/>
                      </a:lnTo>
                      <a:lnTo>
                        <a:pt x="318" y="76"/>
                      </a:lnTo>
                      <a:lnTo>
                        <a:pt x="328" y="90"/>
                      </a:lnTo>
                      <a:lnTo>
                        <a:pt x="334" y="106"/>
                      </a:lnTo>
                      <a:lnTo>
                        <a:pt x="340" y="122"/>
                      </a:lnTo>
                      <a:lnTo>
                        <a:pt x="344"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24685" name="Freeform 8"/>
                <p:cNvSpPr>
                  <a:spLocks/>
                </p:cNvSpPr>
                <p:nvPr/>
              </p:nvSpPr>
              <p:spPr bwMode="auto">
                <a:xfrm>
                  <a:off x="3137" y="2080"/>
                  <a:ext cx="156" cy="156"/>
                </a:xfrm>
                <a:custGeom>
                  <a:avLst/>
                  <a:gdLst>
                    <a:gd name="T0" fmla="*/ 156 w 156"/>
                    <a:gd name="T1" fmla="*/ 78 h 156"/>
                    <a:gd name="T2" fmla="*/ 156 w 156"/>
                    <a:gd name="T3" fmla="*/ 78 h 156"/>
                    <a:gd name="T4" fmla="*/ 154 w 156"/>
                    <a:gd name="T5" fmla="*/ 92 h 156"/>
                    <a:gd name="T6" fmla="*/ 150 w 156"/>
                    <a:gd name="T7" fmla="*/ 108 h 156"/>
                    <a:gd name="T8" fmla="*/ 142 w 156"/>
                    <a:gd name="T9" fmla="*/ 120 h 156"/>
                    <a:gd name="T10" fmla="*/ 134 w 156"/>
                    <a:gd name="T11" fmla="*/ 132 h 156"/>
                    <a:gd name="T12" fmla="*/ 122 w 156"/>
                    <a:gd name="T13" fmla="*/ 142 h 156"/>
                    <a:gd name="T14" fmla="*/ 108 w 156"/>
                    <a:gd name="T15" fmla="*/ 148 h 156"/>
                    <a:gd name="T16" fmla="*/ 94 w 156"/>
                    <a:gd name="T17" fmla="*/ 154 h 156"/>
                    <a:gd name="T18" fmla="*/ 78 w 156"/>
                    <a:gd name="T19" fmla="*/ 156 h 156"/>
                    <a:gd name="T20" fmla="*/ 78 w 156"/>
                    <a:gd name="T21" fmla="*/ 156 h 156"/>
                    <a:gd name="T22" fmla="*/ 62 w 156"/>
                    <a:gd name="T23" fmla="*/ 154 h 156"/>
                    <a:gd name="T24" fmla="*/ 48 w 156"/>
                    <a:gd name="T25" fmla="*/ 148 h 156"/>
                    <a:gd name="T26" fmla="*/ 34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4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2 w 156"/>
                    <a:gd name="T67" fmla="*/ 34 h 156"/>
                    <a:gd name="T68" fmla="*/ 150 w 156"/>
                    <a:gd name="T69" fmla="*/ 46 h 156"/>
                    <a:gd name="T70" fmla="*/ 154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4" y="92"/>
                      </a:lnTo>
                      <a:lnTo>
                        <a:pt x="150" y="108"/>
                      </a:lnTo>
                      <a:lnTo>
                        <a:pt x="142" y="120"/>
                      </a:lnTo>
                      <a:lnTo>
                        <a:pt x="134" y="132"/>
                      </a:lnTo>
                      <a:lnTo>
                        <a:pt x="122" y="142"/>
                      </a:lnTo>
                      <a:lnTo>
                        <a:pt x="108" y="148"/>
                      </a:lnTo>
                      <a:lnTo>
                        <a:pt x="94" y="154"/>
                      </a:lnTo>
                      <a:lnTo>
                        <a:pt x="78" y="156"/>
                      </a:lnTo>
                      <a:lnTo>
                        <a:pt x="62" y="154"/>
                      </a:lnTo>
                      <a:lnTo>
                        <a:pt x="48" y="148"/>
                      </a:lnTo>
                      <a:lnTo>
                        <a:pt x="34" y="142"/>
                      </a:lnTo>
                      <a:lnTo>
                        <a:pt x="24" y="132"/>
                      </a:lnTo>
                      <a:lnTo>
                        <a:pt x="14" y="120"/>
                      </a:lnTo>
                      <a:lnTo>
                        <a:pt x="6" y="108"/>
                      </a:lnTo>
                      <a:lnTo>
                        <a:pt x="2" y="92"/>
                      </a:lnTo>
                      <a:lnTo>
                        <a:pt x="0" y="78"/>
                      </a:lnTo>
                      <a:lnTo>
                        <a:pt x="2" y="62"/>
                      </a:lnTo>
                      <a:lnTo>
                        <a:pt x="6" y="46"/>
                      </a:lnTo>
                      <a:lnTo>
                        <a:pt x="14" y="34"/>
                      </a:lnTo>
                      <a:lnTo>
                        <a:pt x="24" y="22"/>
                      </a:lnTo>
                      <a:lnTo>
                        <a:pt x="34" y="12"/>
                      </a:lnTo>
                      <a:lnTo>
                        <a:pt x="48" y="6"/>
                      </a:lnTo>
                      <a:lnTo>
                        <a:pt x="62" y="0"/>
                      </a:lnTo>
                      <a:lnTo>
                        <a:pt x="78" y="0"/>
                      </a:lnTo>
                      <a:lnTo>
                        <a:pt x="94" y="0"/>
                      </a:lnTo>
                      <a:lnTo>
                        <a:pt x="108" y="6"/>
                      </a:lnTo>
                      <a:lnTo>
                        <a:pt x="122" y="12"/>
                      </a:lnTo>
                      <a:lnTo>
                        <a:pt x="134" y="22"/>
                      </a:lnTo>
                      <a:lnTo>
                        <a:pt x="142" y="34"/>
                      </a:lnTo>
                      <a:lnTo>
                        <a:pt x="150" y="46"/>
                      </a:lnTo>
                      <a:lnTo>
                        <a:pt x="154"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4660" name="Group 9"/>
              <p:cNvGrpSpPr>
                <a:grpSpLocks/>
              </p:cNvGrpSpPr>
              <p:nvPr/>
            </p:nvGrpSpPr>
            <p:grpSpPr bwMode="auto">
              <a:xfrm>
                <a:off x="3211" y="438"/>
                <a:ext cx="508" cy="486"/>
                <a:chOff x="3211" y="438"/>
                <a:chExt cx="508" cy="486"/>
              </a:xfrm>
            </p:grpSpPr>
            <p:sp>
              <p:nvSpPr>
                <p:cNvPr id="24662" name="Freeform 10"/>
                <p:cNvSpPr>
                  <a:spLocks/>
                </p:cNvSpPr>
                <p:nvPr/>
              </p:nvSpPr>
              <p:spPr bwMode="auto">
                <a:xfrm>
                  <a:off x="3301" y="438"/>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38 h 48"/>
                    <a:gd name="T22" fmla="*/ 24 w 62"/>
                    <a:gd name="T23" fmla="*/ 38 h 48"/>
                    <a:gd name="T24" fmla="*/ 16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38"/>
                      </a:lnTo>
                      <a:lnTo>
                        <a:pt x="16"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63" name="Freeform 11"/>
                <p:cNvSpPr>
                  <a:spLocks/>
                </p:cNvSpPr>
                <p:nvPr/>
              </p:nvSpPr>
              <p:spPr bwMode="auto">
                <a:xfrm>
                  <a:off x="3311" y="450"/>
                  <a:ext cx="38" cy="20"/>
                </a:xfrm>
                <a:custGeom>
                  <a:avLst/>
                  <a:gdLst>
                    <a:gd name="T0" fmla="*/ 36 w 38"/>
                    <a:gd name="T1" fmla="*/ 14 h 20"/>
                    <a:gd name="T2" fmla="*/ 38 w 38"/>
                    <a:gd name="T3" fmla="*/ 20 h 20"/>
                    <a:gd name="T4" fmla="*/ 38 w 38"/>
                    <a:gd name="T5" fmla="*/ 20 h 20"/>
                    <a:gd name="T6" fmla="*/ 22 w 38"/>
                    <a:gd name="T7" fmla="*/ 18 h 20"/>
                    <a:gd name="T8" fmla="*/ 6 w 38"/>
                    <a:gd name="T9" fmla="*/ 14 h 20"/>
                    <a:gd name="T10" fmla="*/ 6 w 38"/>
                    <a:gd name="T11" fmla="*/ 14 h 20"/>
                    <a:gd name="T12" fmla="*/ 2 w 38"/>
                    <a:gd name="T13" fmla="*/ 10 h 20"/>
                    <a:gd name="T14" fmla="*/ 0 w 38"/>
                    <a:gd name="T15" fmla="*/ 8 h 20"/>
                    <a:gd name="T16" fmla="*/ 2 w 38"/>
                    <a:gd name="T17" fmla="*/ 6 h 20"/>
                    <a:gd name="T18" fmla="*/ 2 w 38"/>
                    <a:gd name="T19" fmla="*/ 6 h 20"/>
                    <a:gd name="T20" fmla="*/ 6 w 38"/>
                    <a:gd name="T21" fmla="*/ 2 h 20"/>
                    <a:gd name="T22" fmla="*/ 14 w 38"/>
                    <a:gd name="T23" fmla="*/ 0 h 20"/>
                    <a:gd name="T24" fmla="*/ 14 w 38"/>
                    <a:gd name="T25" fmla="*/ 0 h 20"/>
                    <a:gd name="T26" fmla="*/ 20 w 38"/>
                    <a:gd name="T27" fmla="*/ 0 h 20"/>
                    <a:gd name="T28" fmla="*/ 26 w 38"/>
                    <a:gd name="T29" fmla="*/ 4 h 20"/>
                    <a:gd name="T30" fmla="*/ 36 w 38"/>
                    <a:gd name="T31" fmla="*/ 14 h 20"/>
                    <a:gd name="T32" fmla="*/ 36 w 38"/>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20">
                      <a:moveTo>
                        <a:pt x="36" y="14"/>
                      </a:moveTo>
                      <a:lnTo>
                        <a:pt x="38" y="20"/>
                      </a:lnTo>
                      <a:lnTo>
                        <a:pt x="22" y="18"/>
                      </a:lnTo>
                      <a:lnTo>
                        <a:pt x="6" y="14"/>
                      </a:lnTo>
                      <a:lnTo>
                        <a:pt x="2" y="10"/>
                      </a:lnTo>
                      <a:lnTo>
                        <a:pt x="0" y="8"/>
                      </a:lnTo>
                      <a:lnTo>
                        <a:pt x="2" y="6"/>
                      </a:lnTo>
                      <a:lnTo>
                        <a:pt x="6" y="2"/>
                      </a:lnTo>
                      <a:lnTo>
                        <a:pt x="14" y="0"/>
                      </a:lnTo>
                      <a:lnTo>
                        <a:pt x="20" y="0"/>
                      </a:lnTo>
                      <a:lnTo>
                        <a:pt x="26" y="4"/>
                      </a:lnTo>
                      <a:lnTo>
                        <a:pt x="36"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64" name="Freeform 12"/>
                <p:cNvSpPr>
                  <a:spLocks/>
                </p:cNvSpPr>
                <p:nvPr/>
              </p:nvSpPr>
              <p:spPr bwMode="auto">
                <a:xfrm>
                  <a:off x="3211" y="476"/>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28 w 508"/>
                    <a:gd name="T29" fmla="*/ 338 h 448"/>
                    <a:gd name="T30" fmla="*/ 406 w 508"/>
                    <a:gd name="T31" fmla="*/ 330 h 448"/>
                    <a:gd name="T32" fmla="*/ 404 w 508"/>
                    <a:gd name="T33" fmla="*/ 366 h 448"/>
                    <a:gd name="T34" fmla="*/ 420 w 508"/>
                    <a:gd name="T35" fmla="*/ 402 h 448"/>
                    <a:gd name="T36" fmla="*/ 396 w 508"/>
                    <a:gd name="T37" fmla="*/ 432 h 448"/>
                    <a:gd name="T38" fmla="*/ 332 w 508"/>
                    <a:gd name="T39" fmla="*/ 446 h 448"/>
                    <a:gd name="T40" fmla="*/ 230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6 w 508"/>
                    <a:gd name="T79" fmla="*/ 426 h 448"/>
                    <a:gd name="T80" fmla="*/ 412 w 508"/>
                    <a:gd name="T81" fmla="*/ 396 h 448"/>
                    <a:gd name="T82" fmla="*/ 396 w 508"/>
                    <a:gd name="T83" fmla="*/ 372 h 448"/>
                    <a:gd name="T84" fmla="*/ 326 w 508"/>
                    <a:gd name="T85" fmla="*/ 356 h 448"/>
                    <a:gd name="T86" fmla="*/ 204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0 h 448"/>
                    <a:gd name="T102" fmla="*/ 130 w 508"/>
                    <a:gd name="T103" fmla="*/ 264 h 448"/>
                    <a:gd name="T104" fmla="*/ 90 w 508"/>
                    <a:gd name="T105" fmla="*/ 232 h 448"/>
                    <a:gd name="T106" fmla="*/ 70 w 508"/>
                    <a:gd name="T107" fmla="*/ 186 h 448"/>
                    <a:gd name="T108" fmla="*/ 86 w 508"/>
                    <a:gd name="T109" fmla="*/ 114 h 448"/>
                    <a:gd name="T110" fmla="*/ 130 w 508"/>
                    <a:gd name="T111" fmla="*/ 56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0" y="18"/>
                      </a:lnTo>
                      <a:lnTo>
                        <a:pt x="370" y="32"/>
                      </a:lnTo>
                      <a:lnTo>
                        <a:pt x="374" y="38"/>
                      </a:lnTo>
                      <a:lnTo>
                        <a:pt x="380" y="36"/>
                      </a:lnTo>
                      <a:lnTo>
                        <a:pt x="386" y="34"/>
                      </a:lnTo>
                      <a:lnTo>
                        <a:pt x="390" y="32"/>
                      </a:lnTo>
                      <a:lnTo>
                        <a:pt x="396" y="30"/>
                      </a:lnTo>
                      <a:lnTo>
                        <a:pt x="410" y="32"/>
                      </a:lnTo>
                      <a:lnTo>
                        <a:pt x="424" y="36"/>
                      </a:lnTo>
                      <a:lnTo>
                        <a:pt x="436" y="42"/>
                      </a:lnTo>
                      <a:lnTo>
                        <a:pt x="446" y="52"/>
                      </a:lnTo>
                      <a:lnTo>
                        <a:pt x="466"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4"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6" y="290"/>
                      </a:lnTo>
                      <a:lnTo>
                        <a:pt x="492" y="296"/>
                      </a:lnTo>
                      <a:lnTo>
                        <a:pt x="496" y="304"/>
                      </a:lnTo>
                      <a:lnTo>
                        <a:pt x="496" y="314"/>
                      </a:lnTo>
                      <a:lnTo>
                        <a:pt x="494" y="324"/>
                      </a:lnTo>
                      <a:lnTo>
                        <a:pt x="486" y="330"/>
                      </a:lnTo>
                      <a:lnTo>
                        <a:pt x="476" y="332"/>
                      </a:lnTo>
                      <a:lnTo>
                        <a:pt x="468" y="334"/>
                      </a:lnTo>
                      <a:lnTo>
                        <a:pt x="458" y="332"/>
                      </a:lnTo>
                      <a:lnTo>
                        <a:pt x="452" y="338"/>
                      </a:lnTo>
                      <a:lnTo>
                        <a:pt x="446" y="342"/>
                      </a:lnTo>
                      <a:lnTo>
                        <a:pt x="442" y="342"/>
                      </a:lnTo>
                      <a:lnTo>
                        <a:pt x="436" y="342"/>
                      </a:lnTo>
                      <a:lnTo>
                        <a:pt x="428" y="338"/>
                      </a:lnTo>
                      <a:lnTo>
                        <a:pt x="424" y="330"/>
                      </a:lnTo>
                      <a:lnTo>
                        <a:pt x="422" y="322"/>
                      </a:lnTo>
                      <a:lnTo>
                        <a:pt x="406" y="330"/>
                      </a:lnTo>
                      <a:lnTo>
                        <a:pt x="392" y="338"/>
                      </a:lnTo>
                      <a:lnTo>
                        <a:pt x="384" y="356"/>
                      </a:lnTo>
                      <a:lnTo>
                        <a:pt x="394" y="360"/>
                      </a:lnTo>
                      <a:lnTo>
                        <a:pt x="404" y="366"/>
                      </a:lnTo>
                      <a:lnTo>
                        <a:pt x="414" y="374"/>
                      </a:lnTo>
                      <a:lnTo>
                        <a:pt x="418" y="384"/>
                      </a:lnTo>
                      <a:lnTo>
                        <a:pt x="422" y="394"/>
                      </a:lnTo>
                      <a:lnTo>
                        <a:pt x="420" y="402"/>
                      </a:lnTo>
                      <a:lnTo>
                        <a:pt x="418" y="412"/>
                      </a:lnTo>
                      <a:lnTo>
                        <a:pt x="412" y="420"/>
                      </a:lnTo>
                      <a:lnTo>
                        <a:pt x="406" y="428"/>
                      </a:lnTo>
                      <a:lnTo>
                        <a:pt x="396" y="432"/>
                      </a:lnTo>
                      <a:lnTo>
                        <a:pt x="378" y="440"/>
                      </a:lnTo>
                      <a:lnTo>
                        <a:pt x="368" y="444"/>
                      </a:lnTo>
                      <a:lnTo>
                        <a:pt x="356" y="446"/>
                      </a:lnTo>
                      <a:lnTo>
                        <a:pt x="332" y="446"/>
                      </a:lnTo>
                      <a:lnTo>
                        <a:pt x="306" y="448"/>
                      </a:lnTo>
                      <a:lnTo>
                        <a:pt x="280" y="446"/>
                      </a:lnTo>
                      <a:lnTo>
                        <a:pt x="254" y="440"/>
                      </a:lnTo>
                      <a:lnTo>
                        <a:pt x="230" y="430"/>
                      </a:lnTo>
                      <a:lnTo>
                        <a:pt x="218"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2"/>
                      </a:lnTo>
                      <a:lnTo>
                        <a:pt x="364" y="380"/>
                      </a:lnTo>
                      <a:lnTo>
                        <a:pt x="368" y="384"/>
                      </a:lnTo>
                      <a:lnTo>
                        <a:pt x="370" y="390"/>
                      </a:lnTo>
                      <a:lnTo>
                        <a:pt x="370" y="394"/>
                      </a:lnTo>
                      <a:lnTo>
                        <a:pt x="370" y="398"/>
                      </a:lnTo>
                      <a:lnTo>
                        <a:pt x="364" y="406"/>
                      </a:lnTo>
                      <a:lnTo>
                        <a:pt x="358" y="412"/>
                      </a:lnTo>
                      <a:lnTo>
                        <a:pt x="350" y="418"/>
                      </a:lnTo>
                      <a:lnTo>
                        <a:pt x="336" y="422"/>
                      </a:lnTo>
                      <a:lnTo>
                        <a:pt x="318" y="424"/>
                      </a:lnTo>
                      <a:lnTo>
                        <a:pt x="302" y="424"/>
                      </a:lnTo>
                      <a:lnTo>
                        <a:pt x="284" y="424"/>
                      </a:lnTo>
                      <a:lnTo>
                        <a:pt x="276" y="420"/>
                      </a:lnTo>
                      <a:lnTo>
                        <a:pt x="270" y="418"/>
                      </a:lnTo>
                      <a:lnTo>
                        <a:pt x="268" y="414"/>
                      </a:lnTo>
                      <a:lnTo>
                        <a:pt x="264" y="408"/>
                      </a:lnTo>
                      <a:lnTo>
                        <a:pt x="264" y="404"/>
                      </a:lnTo>
                      <a:lnTo>
                        <a:pt x="264" y="402"/>
                      </a:lnTo>
                      <a:lnTo>
                        <a:pt x="268" y="398"/>
                      </a:lnTo>
                      <a:lnTo>
                        <a:pt x="274" y="394"/>
                      </a:lnTo>
                      <a:lnTo>
                        <a:pt x="284" y="390"/>
                      </a:lnTo>
                      <a:lnTo>
                        <a:pt x="304" y="388"/>
                      </a:lnTo>
                      <a:lnTo>
                        <a:pt x="312" y="388"/>
                      </a:lnTo>
                      <a:lnTo>
                        <a:pt x="322" y="390"/>
                      </a:lnTo>
                      <a:lnTo>
                        <a:pt x="324" y="392"/>
                      </a:lnTo>
                      <a:lnTo>
                        <a:pt x="324" y="396"/>
                      </a:lnTo>
                      <a:lnTo>
                        <a:pt x="320" y="400"/>
                      </a:lnTo>
                      <a:lnTo>
                        <a:pt x="316" y="400"/>
                      </a:lnTo>
                      <a:lnTo>
                        <a:pt x="310" y="398"/>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2"/>
                      </a:lnTo>
                      <a:lnTo>
                        <a:pt x="360" y="396"/>
                      </a:lnTo>
                      <a:lnTo>
                        <a:pt x="356"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6" y="426"/>
                      </a:lnTo>
                      <a:lnTo>
                        <a:pt x="398" y="420"/>
                      </a:lnTo>
                      <a:lnTo>
                        <a:pt x="404" y="414"/>
                      </a:lnTo>
                      <a:lnTo>
                        <a:pt x="408" y="408"/>
                      </a:lnTo>
                      <a:lnTo>
                        <a:pt x="412" y="396"/>
                      </a:lnTo>
                      <a:lnTo>
                        <a:pt x="410" y="388"/>
                      </a:lnTo>
                      <a:lnTo>
                        <a:pt x="406" y="382"/>
                      </a:lnTo>
                      <a:lnTo>
                        <a:pt x="402" y="376"/>
                      </a:lnTo>
                      <a:lnTo>
                        <a:pt x="396" y="372"/>
                      </a:lnTo>
                      <a:lnTo>
                        <a:pt x="372" y="364"/>
                      </a:lnTo>
                      <a:lnTo>
                        <a:pt x="346" y="358"/>
                      </a:lnTo>
                      <a:lnTo>
                        <a:pt x="326" y="356"/>
                      </a:lnTo>
                      <a:lnTo>
                        <a:pt x="302" y="356"/>
                      </a:lnTo>
                      <a:lnTo>
                        <a:pt x="278" y="356"/>
                      </a:lnTo>
                      <a:lnTo>
                        <a:pt x="254" y="356"/>
                      </a:lnTo>
                      <a:lnTo>
                        <a:pt x="204"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6"/>
                      </a:lnTo>
                      <a:lnTo>
                        <a:pt x="60" y="364"/>
                      </a:lnTo>
                      <a:lnTo>
                        <a:pt x="80" y="362"/>
                      </a:lnTo>
                      <a:lnTo>
                        <a:pt x="126" y="358"/>
                      </a:lnTo>
                      <a:lnTo>
                        <a:pt x="170" y="354"/>
                      </a:lnTo>
                      <a:lnTo>
                        <a:pt x="216" y="348"/>
                      </a:lnTo>
                      <a:lnTo>
                        <a:pt x="260" y="346"/>
                      </a:lnTo>
                      <a:lnTo>
                        <a:pt x="268" y="328"/>
                      </a:lnTo>
                      <a:lnTo>
                        <a:pt x="278" y="310"/>
                      </a:lnTo>
                      <a:lnTo>
                        <a:pt x="302" y="278"/>
                      </a:lnTo>
                      <a:lnTo>
                        <a:pt x="270" y="280"/>
                      </a:lnTo>
                      <a:lnTo>
                        <a:pt x="238" y="282"/>
                      </a:lnTo>
                      <a:lnTo>
                        <a:pt x="226" y="284"/>
                      </a:lnTo>
                      <a:lnTo>
                        <a:pt x="216" y="282"/>
                      </a:lnTo>
                      <a:lnTo>
                        <a:pt x="204" y="280"/>
                      </a:lnTo>
                      <a:lnTo>
                        <a:pt x="192" y="280"/>
                      </a:lnTo>
                      <a:lnTo>
                        <a:pt x="160" y="276"/>
                      </a:lnTo>
                      <a:lnTo>
                        <a:pt x="144" y="272"/>
                      </a:lnTo>
                      <a:lnTo>
                        <a:pt x="130" y="264"/>
                      </a:lnTo>
                      <a:lnTo>
                        <a:pt x="118" y="258"/>
                      </a:lnTo>
                      <a:lnTo>
                        <a:pt x="108" y="250"/>
                      </a:lnTo>
                      <a:lnTo>
                        <a:pt x="98" y="242"/>
                      </a:lnTo>
                      <a:lnTo>
                        <a:pt x="90" y="232"/>
                      </a:lnTo>
                      <a:lnTo>
                        <a:pt x="82" y="222"/>
                      </a:lnTo>
                      <a:lnTo>
                        <a:pt x="76" y="210"/>
                      </a:lnTo>
                      <a:lnTo>
                        <a:pt x="72" y="200"/>
                      </a:lnTo>
                      <a:lnTo>
                        <a:pt x="70" y="186"/>
                      </a:lnTo>
                      <a:lnTo>
                        <a:pt x="70" y="168"/>
                      </a:lnTo>
                      <a:lnTo>
                        <a:pt x="72" y="148"/>
                      </a:lnTo>
                      <a:lnTo>
                        <a:pt x="78" y="130"/>
                      </a:lnTo>
                      <a:lnTo>
                        <a:pt x="82" y="122"/>
                      </a:lnTo>
                      <a:lnTo>
                        <a:pt x="86" y="114"/>
                      </a:lnTo>
                      <a:lnTo>
                        <a:pt x="94" y="98"/>
                      </a:lnTo>
                      <a:lnTo>
                        <a:pt x="106" y="82"/>
                      </a:lnTo>
                      <a:lnTo>
                        <a:pt x="118" y="70"/>
                      </a:lnTo>
                      <a:lnTo>
                        <a:pt x="130" y="56"/>
                      </a:lnTo>
                      <a:lnTo>
                        <a:pt x="144" y="46"/>
                      </a:lnTo>
                      <a:lnTo>
                        <a:pt x="160" y="36"/>
                      </a:lnTo>
                      <a:lnTo>
                        <a:pt x="192" y="18"/>
                      </a:lnTo>
                      <a:lnTo>
                        <a:pt x="208" y="12"/>
                      </a:lnTo>
                      <a:lnTo>
                        <a:pt x="224"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65" name="Freeform 13"/>
                <p:cNvSpPr>
                  <a:spLocks/>
                </p:cNvSpPr>
                <p:nvPr/>
              </p:nvSpPr>
              <p:spPr bwMode="auto">
                <a:xfrm>
                  <a:off x="3237" y="484"/>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6 w 68"/>
                    <a:gd name="T15" fmla="*/ 36 h 38"/>
                    <a:gd name="T16" fmla="*/ 32 w 68"/>
                    <a:gd name="T17" fmla="*/ 38 h 38"/>
                    <a:gd name="T18" fmla="*/ 18 w 68"/>
                    <a:gd name="T19" fmla="*/ 38 h 38"/>
                    <a:gd name="T20" fmla="*/ 10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0 w 68"/>
                    <a:gd name="T47" fmla="*/ 2 h 38"/>
                    <a:gd name="T48" fmla="*/ 50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6" y="36"/>
                      </a:lnTo>
                      <a:lnTo>
                        <a:pt x="32" y="38"/>
                      </a:lnTo>
                      <a:lnTo>
                        <a:pt x="18" y="38"/>
                      </a:lnTo>
                      <a:lnTo>
                        <a:pt x="10" y="38"/>
                      </a:lnTo>
                      <a:lnTo>
                        <a:pt x="4" y="36"/>
                      </a:lnTo>
                      <a:lnTo>
                        <a:pt x="2" y="32"/>
                      </a:lnTo>
                      <a:lnTo>
                        <a:pt x="0" y="28"/>
                      </a:lnTo>
                      <a:lnTo>
                        <a:pt x="0" y="22"/>
                      </a:lnTo>
                      <a:lnTo>
                        <a:pt x="2" y="18"/>
                      </a:lnTo>
                      <a:lnTo>
                        <a:pt x="6" y="10"/>
                      </a:lnTo>
                      <a:lnTo>
                        <a:pt x="12" y="6"/>
                      </a:lnTo>
                      <a:lnTo>
                        <a:pt x="20" y="2"/>
                      </a:lnTo>
                      <a:lnTo>
                        <a:pt x="30" y="0"/>
                      </a:lnTo>
                      <a:lnTo>
                        <a:pt x="40" y="2"/>
                      </a:lnTo>
                      <a:lnTo>
                        <a:pt x="50"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4666"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7" y="476"/>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67" name="Freeform 15"/>
                <p:cNvSpPr>
                  <a:spLocks/>
                </p:cNvSpPr>
                <p:nvPr/>
              </p:nvSpPr>
              <p:spPr bwMode="auto">
                <a:xfrm>
                  <a:off x="3247" y="496"/>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68" name="Freeform 16"/>
                <p:cNvSpPr>
                  <a:spLocks/>
                </p:cNvSpPr>
                <p:nvPr/>
              </p:nvSpPr>
              <p:spPr bwMode="auto">
                <a:xfrm>
                  <a:off x="3503" y="516"/>
                  <a:ext cx="150" cy="64"/>
                </a:xfrm>
                <a:custGeom>
                  <a:avLst/>
                  <a:gdLst>
                    <a:gd name="T0" fmla="*/ 144 w 150"/>
                    <a:gd name="T1" fmla="*/ 16 h 64"/>
                    <a:gd name="T2" fmla="*/ 144 w 150"/>
                    <a:gd name="T3" fmla="*/ 16 h 64"/>
                    <a:gd name="T4" fmla="*/ 148 w 150"/>
                    <a:gd name="T5" fmla="*/ 22 h 64"/>
                    <a:gd name="T6" fmla="*/ 150 w 150"/>
                    <a:gd name="T7" fmla="*/ 26 h 64"/>
                    <a:gd name="T8" fmla="*/ 150 w 150"/>
                    <a:gd name="T9" fmla="*/ 28 h 64"/>
                    <a:gd name="T10" fmla="*/ 150 w 150"/>
                    <a:gd name="T11" fmla="*/ 28 h 64"/>
                    <a:gd name="T12" fmla="*/ 144 w 150"/>
                    <a:gd name="T13" fmla="*/ 32 h 64"/>
                    <a:gd name="T14" fmla="*/ 138 w 150"/>
                    <a:gd name="T15" fmla="*/ 32 h 64"/>
                    <a:gd name="T16" fmla="*/ 138 w 150"/>
                    <a:gd name="T17" fmla="*/ 32 h 64"/>
                    <a:gd name="T18" fmla="*/ 72 w 150"/>
                    <a:gd name="T19" fmla="*/ 50 h 64"/>
                    <a:gd name="T20" fmla="*/ 38 w 150"/>
                    <a:gd name="T21" fmla="*/ 58 h 64"/>
                    <a:gd name="T22" fmla="*/ 4 w 150"/>
                    <a:gd name="T23" fmla="*/ 64 h 64"/>
                    <a:gd name="T24" fmla="*/ 4 w 150"/>
                    <a:gd name="T25" fmla="*/ 64 h 64"/>
                    <a:gd name="T26" fmla="*/ 2 w 150"/>
                    <a:gd name="T27" fmla="*/ 58 h 64"/>
                    <a:gd name="T28" fmla="*/ 0 w 150"/>
                    <a:gd name="T29" fmla="*/ 52 h 64"/>
                    <a:gd name="T30" fmla="*/ 4 w 150"/>
                    <a:gd name="T31" fmla="*/ 42 h 64"/>
                    <a:gd name="T32" fmla="*/ 4 w 150"/>
                    <a:gd name="T33" fmla="*/ 42 h 64"/>
                    <a:gd name="T34" fmla="*/ 12 w 150"/>
                    <a:gd name="T35" fmla="*/ 32 h 64"/>
                    <a:gd name="T36" fmla="*/ 22 w 150"/>
                    <a:gd name="T37" fmla="*/ 26 h 64"/>
                    <a:gd name="T38" fmla="*/ 32 w 150"/>
                    <a:gd name="T39" fmla="*/ 22 h 64"/>
                    <a:gd name="T40" fmla="*/ 44 w 150"/>
                    <a:gd name="T41" fmla="*/ 20 h 64"/>
                    <a:gd name="T42" fmla="*/ 44 w 150"/>
                    <a:gd name="T43" fmla="*/ 20 h 64"/>
                    <a:gd name="T44" fmla="*/ 56 w 150"/>
                    <a:gd name="T45" fmla="*/ 22 h 64"/>
                    <a:gd name="T46" fmla="*/ 66 w 150"/>
                    <a:gd name="T47" fmla="*/ 28 h 64"/>
                    <a:gd name="T48" fmla="*/ 66 w 150"/>
                    <a:gd name="T49" fmla="*/ 28 h 64"/>
                    <a:gd name="T50" fmla="*/ 72 w 150"/>
                    <a:gd name="T51" fmla="*/ 26 h 64"/>
                    <a:gd name="T52" fmla="*/ 74 w 150"/>
                    <a:gd name="T53" fmla="*/ 22 h 64"/>
                    <a:gd name="T54" fmla="*/ 76 w 150"/>
                    <a:gd name="T55" fmla="*/ 18 h 64"/>
                    <a:gd name="T56" fmla="*/ 80 w 150"/>
                    <a:gd name="T57" fmla="*/ 16 h 64"/>
                    <a:gd name="T58" fmla="*/ 80 w 150"/>
                    <a:gd name="T59" fmla="*/ 16 h 64"/>
                    <a:gd name="T60" fmla="*/ 88 w 150"/>
                    <a:gd name="T61" fmla="*/ 8 h 64"/>
                    <a:gd name="T62" fmla="*/ 98 w 150"/>
                    <a:gd name="T63" fmla="*/ 2 h 64"/>
                    <a:gd name="T64" fmla="*/ 108 w 150"/>
                    <a:gd name="T65" fmla="*/ 0 h 64"/>
                    <a:gd name="T66" fmla="*/ 120 w 150"/>
                    <a:gd name="T67" fmla="*/ 2 h 64"/>
                    <a:gd name="T68" fmla="*/ 120 w 150"/>
                    <a:gd name="T69" fmla="*/ 2 h 64"/>
                    <a:gd name="T70" fmla="*/ 126 w 150"/>
                    <a:gd name="T71" fmla="*/ 4 h 64"/>
                    <a:gd name="T72" fmla="*/ 134 w 150"/>
                    <a:gd name="T73" fmla="*/ 8 h 64"/>
                    <a:gd name="T74" fmla="*/ 144 w 150"/>
                    <a:gd name="T75" fmla="*/ 16 h 64"/>
                    <a:gd name="T76" fmla="*/ 144 w 150"/>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0" h="64">
                      <a:moveTo>
                        <a:pt x="144" y="16"/>
                      </a:moveTo>
                      <a:lnTo>
                        <a:pt x="144" y="16"/>
                      </a:lnTo>
                      <a:lnTo>
                        <a:pt x="148" y="22"/>
                      </a:lnTo>
                      <a:lnTo>
                        <a:pt x="150" y="26"/>
                      </a:lnTo>
                      <a:lnTo>
                        <a:pt x="150" y="28"/>
                      </a:lnTo>
                      <a:lnTo>
                        <a:pt x="144" y="32"/>
                      </a:lnTo>
                      <a:lnTo>
                        <a:pt x="138" y="32"/>
                      </a:lnTo>
                      <a:lnTo>
                        <a:pt x="72" y="50"/>
                      </a:lnTo>
                      <a:lnTo>
                        <a:pt x="38" y="58"/>
                      </a:lnTo>
                      <a:lnTo>
                        <a:pt x="4" y="64"/>
                      </a:lnTo>
                      <a:lnTo>
                        <a:pt x="2" y="58"/>
                      </a:lnTo>
                      <a:lnTo>
                        <a:pt x="0" y="52"/>
                      </a:lnTo>
                      <a:lnTo>
                        <a:pt x="4" y="42"/>
                      </a:lnTo>
                      <a:lnTo>
                        <a:pt x="12" y="32"/>
                      </a:lnTo>
                      <a:lnTo>
                        <a:pt x="22" y="26"/>
                      </a:lnTo>
                      <a:lnTo>
                        <a:pt x="32" y="22"/>
                      </a:lnTo>
                      <a:lnTo>
                        <a:pt x="44" y="20"/>
                      </a:lnTo>
                      <a:lnTo>
                        <a:pt x="56" y="22"/>
                      </a:lnTo>
                      <a:lnTo>
                        <a:pt x="66" y="28"/>
                      </a:lnTo>
                      <a:lnTo>
                        <a:pt x="72" y="26"/>
                      </a:lnTo>
                      <a:lnTo>
                        <a:pt x="74" y="22"/>
                      </a:lnTo>
                      <a:lnTo>
                        <a:pt x="76" y="18"/>
                      </a:lnTo>
                      <a:lnTo>
                        <a:pt x="80" y="16"/>
                      </a:lnTo>
                      <a:lnTo>
                        <a:pt x="88" y="8"/>
                      </a:lnTo>
                      <a:lnTo>
                        <a:pt x="98" y="2"/>
                      </a:lnTo>
                      <a:lnTo>
                        <a:pt x="108" y="0"/>
                      </a:lnTo>
                      <a:lnTo>
                        <a:pt x="120" y="2"/>
                      </a:lnTo>
                      <a:lnTo>
                        <a:pt x="126" y="4"/>
                      </a:lnTo>
                      <a:lnTo>
                        <a:pt x="134" y="8"/>
                      </a:lnTo>
                      <a:lnTo>
                        <a:pt x="144"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69" name="Freeform 17"/>
                <p:cNvSpPr>
                  <a:spLocks/>
                </p:cNvSpPr>
                <p:nvPr/>
              </p:nvSpPr>
              <p:spPr bwMode="auto">
                <a:xfrm>
                  <a:off x="3627" y="528"/>
                  <a:ext cx="82" cy="40"/>
                </a:xfrm>
                <a:custGeom>
                  <a:avLst/>
                  <a:gdLst>
                    <a:gd name="T0" fmla="*/ 80 w 82"/>
                    <a:gd name="T1" fmla="*/ 8 h 40"/>
                    <a:gd name="T2" fmla="*/ 80 w 82"/>
                    <a:gd name="T3" fmla="*/ 8 h 40"/>
                    <a:gd name="T4" fmla="*/ 82 w 82"/>
                    <a:gd name="T5" fmla="*/ 12 h 40"/>
                    <a:gd name="T6" fmla="*/ 82 w 82"/>
                    <a:gd name="T7" fmla="*/ 16 h 40"/>
                    <a:gd name="T8" fmla="*/ 82 w 82"/>
                    <a:gd name="T9" fmla="*/ 24 h 40"/>
                    <a:gd name="T10" fmla="*/ 82 w 82"/>
                    <a:gd name="T11" fmla="*/ 24 h 40"/>
                    <a:gd name="T12" fmla="*/ 72 w 82"/>
                    <a:gd name="T13" fmla="*/ 30 h 40"/>
                    <a:gd name="T14" fmla="*/ 62 w 82"/>
                    <a:gd name="T15" fmla="*/ 36 h 40"/>
                    <a:gd name="T16" fmla="*/ 50 w 82"/>
                    <a:gd name="T17" fmla="*/ 38 h 40"/>
                    <a:gd name="T18" fmla="*/ 36 w 82"/>
                    <a:gd name="T19" fmla="*/ 40 h 40"/>
                    <a:gd name="T20" fmla="*/ 36 w 82"/>
                    <a:gd name="T21" fmla="*/ 40 h 40"/>
                    <a:gd name="T22" fmla="*/ 18 w 82"/>
                    <a:gd name="T23" fmla="*/ 40 h 40"/>
                    <a:gd name="T24" fmla="*/ 10 w 82"/>
                    <a:gd name="T25" fmla="*/ 40 h 40"/>
                    <a:gd name="T26" fmla="*/ 0 w 82"/>
                    <a:gd name="T27" fmla="*/ 36 h 40"/>
                    <a:gd name="T28" fmla="*/ 0 w 82"/>
                    <a:gd name="T29" fmla="*/ 36 h 40"/>
                    <a:gd name="T30" fmla="*/ 0 w 82"/>
                    <a:gd name="T31" fmla="*/ 36 h 40"/>
                    <a:gd name="T32" fmla="*/ 10 w 82"/>
                    <a:gd name="T33" fmla="*/ 32 h 40"/>
                    <a:gd name="T34" fmla="*/ 20 w 82"/>
                    <a:gd name="T35" fmla="*/ 30 h 40"/>
                    <a:gd name="T36" fmla="*/ 30 w 82"/>
                    <a:gd name="T37" fmla="*/ 26 h 40"/>
                    <a:gd name="T38" fmla="*/ 34 w 82"/>
                    <a:gd name="T39" fmla="*/ 24 h 40"/>
                    <a:gd name="T40" fmla="*/ 38 w 82"/>
                    <a:gd name="T41" fmla="*/ 20 h 40"/>
                    <a:gd name="T42" fmla="*/ 38 w 82"/>
                    <a:gd name="T43" fmla="*/ 20 h 40"/>
                    <a:gd name="T44" fmla="*/ 36 w 82"/>
                    <a:gd name="T45" fmla="*/ 14 h 40"/>
                    <a:gd name="T46" fmla="*/ 36 w 82"/>
                    <a:gd name="T47" fmla="*/ 10 h 40"/>
                    <a:gd name="T48" fmla="*/ 36 w 82"/>
                    <a:gd name="T49" fmla="*/ 10 h 40"/>
                    <a:gd name="T50" fmla="*/ 50 w 82"/>
                    <a:gd name="T51" fmla="*/ 4 h 40"/>
                    <a:gd name="T52" fmla="*/ 66 w 82"/>
                    <a:gd name="T53" fmla="*/ 0 h 40"/>
                    <a:gd name="T54" fmla="*/ 66 w 82"/>
                    <a:gd name="T55" fmla="*/ 0 h 40"/>
                    <a:gd name="T56" fmla="*/ 70 w 82"/>
                    <a:gd name="T57" fmla="*/ 0 h 40"/>
                    <a:gd name="T58" fmla="*/ 74 w 82"/>
                    <a:gd name="T59" fmla="*/ 2 h 40"/>
                    <a:gd name="T60" fmla="*/ 78 w 82"/>
                    <a:gd name="T61" fmla="*/ 4 h 40"/>
                    <a:gd name="T62" fmla="*/ 80 w 82"/>
                    <a:gd name="T63" fmla="*/ 8 h 40"/>
                    <a:gd name="T64" fmla="*/ 80 w 82"/>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 h="40">
                      <a:moveTo>
                        <a:pt x="80" y="8"/>
                      </a:moveTo>
                      <a:lnTo>
                        <a:pt x="80" y="8"/>
                      </a:lnTo>
                      <a:lnTo>
                        <a:pt x="82" y="12"/>
                      </a:lnTo>
                      <a:lnTo>
                        <a:pt x="82" y="16"/>
                      </a:lnTo>
                      <a:lnTo>
                        <a:pt x="82" y="24"/>
                      </a:lnTo>
                      <a:lnTo>
                        <a:pt x="72" y="30"/>
                      </a:lnTo>
                      <a:lnTo>
                        <a:pt x="62" y="36"/>
                      </a:lnTo>
                      <a:lnTo>
                        <a:pt x="50" y="38"/>
                      </a:lnTo>
                      <a:lnTo>
                        <a:pt x="36" y="40"/>
                      </a:lnTo>
                      <a:lnTo>
                        <a:pt x="18" y="40"/>
                      </a:lnTo>
                      <a:lnTo>
                        <a:pt x="10" y="40"/>
                      </a:lnTo>
                      <a:lnTo>
                        <a:pt x="0" y="36"/>
                      </a:lnTo>
                      <a:lnTo>
                        <a:pt x="10" y="32"/>
                      </a:lnTo>
                      <a:lnTo>
                        <a:pt x="20" y="30"/>
                      </a:lnTo>
                      <a:lnTo>
                        <a:pt x="30" y="26"/>
                      </a:lnTo>
                      <a:lnTo>
                        <a:pt x="34" y="24"/>
                      </a:lnTo>
                      <a:lnTo>
                        <a:pt x="38" y="20"/>
                      </a:lnTo>
                      <a:lnTo>
                        <a:pt x="36" y="14"/>
                      </a:lnTo>
                      <a:lnTo>
                        <a:pt x="36" y="10"/>
                      </a:lnTo>
                      <a:lnTo>
                        <a:pt x="50" y="4"/>
                      </a:lnTo>
                      <a:lnTo>
                        <a:pt x="66" y="0"/>
                      </a:lnTo>
                      <a:lnTo>
                        <a:pt x="70" y="0"/>
                      </a:lnTo>
                      <a:lnTo>
                        <a:pt x="74" y="2"/>
                      </a:lnTo>
                      <a:lnTo>
                        <a:pt x="78" y="4"/>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0" name="Freeform 18"/>
                <p:cNvSpPr>
                  <a:spLocks/>
                </p:cNvSpPr>
                <p:nvPr/>
              </p:nvSpPr>
              <p:spPr bwMode="auto">
                <a:xfrm>
                  <a:off x="3521" y="568"/>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6 w 138"/>
                    <a:gd name="T17" fmla="*/ 18 h 32"/>
                    <a:gd name="T18" fmla="*/ 136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6"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1" name="Freeform 19"/>
                <p:cNvSpPr>
                  <a:spLocks/>
                </p:cNvSpPr>
                <p:nvPr/>
              </p:nvSpPr>
              <p:spPr bwMode="auto">
                <a:xfrm>
                  <a:off x="3531" y="662"/>
                  <a:ext cx="136" cy="56"/>
                </a:xfrm>
                <a:custGeom>
                  <a:avLst/>
                  <a:gdLst>
                    <a:gd name="T0" fmla="*/ 132 w 136"/>
                    <a:gd name="T1" fmla="*/ 0 h 56"/>
                    <a:gd name="T2" fmla="*/ 132 w 136"/>
                    <a:gd name="T3" fmla="*/ 0 h 56"/>
                    <a:gd name="T4" fmla="*/ 132 w 136"/>
                    <a:gd name="T5" fmla="*/ 12 h 56"/>
                    <a:gd name="T6" fmla="*/ 134 w 136"/>
                    <a:gd name="T7" fmla="*/ 24 h 56"/>
                    <a:gd name="T8" fmla="*/ 136 w 136"/>
                    <a:gd name="T9" fmla="*/ 40 h 56"/>
                    <a:gd name="T10" fmla="*/ 136 w 136"/>
                    <a:gd name="T11" fmla="*/ 40 h 56"/>
                    <a:gd name="T12" fmla="*/ 130 w 136"/>
                    <a:gd name="T13" fmla="*/ 44 h 56"/>
                    <a:gd name="T14" fmla="*/ 124 w 136"/>
                    <a:gd name="T15" fmla="*/ 48 h 56"/>
                    <a:gd name="T16" fmla="*/ 124 w 136"/>
                    <a:gd name="T17" fmla="*/ 48 h 56"/>
                    <a:gd name="T18" fmla="*/ 112 w 136"/>
                    <a:gd name="T19" fmla="*/ 46 h 56"/>
                    <a:gd name="T20" fmla="*/ 100 w 136"/>
                    <a:gd name="T21" fmla="*/ 46 h 56"/>
                    <a:gd name="T22" fmla="*/ 88 w 136"/>
                    <a:gd name="T23" fmla="*/ 50 h 56"/>
                    <a:gd name="T24" fmla="*/ 82 w 136"/>
                    <a:gd name="T25" fmla="*/ 52 h 56"/>
                    <a:gd name="T26" fmla="*/ 78 w 136"/>
                    <a:gd name="T27" fmla="*/ 56 h 56"/>
                    <a:gd name="T28" fmla="*/ 78 w 136"/>
                    <a:gd name="T29" fmla="*/ 56 h 56"/>
                    <a:gd name="T30" fmla="*/ 60 w 136"/>
                    <a:gd name="T31" fmla="*/ 52 h 56"/>
                    <a:gd name="T32" fmla="*/ 40 w 136"/>
                    <a:gd name="T33" fmla="*/ 46 h 56"/>
                    <a:gd name="T34" fmla="*/ 4 w 136"/>
                    <a:gd name="T35" fmla="*/ 30 h 56"/>
                    <a:gd name="T36" fmla="*/ 4 w 136"/>
                    <a:gd name="T37" fmla="*/ 30 h 56"/>
                    <a:gd name="T38" fmla="*/ 2 w 136"/>
                    <a:gd name="T39" fmla="*/ 26 h 56"/>
                    <a:gd name="T40" fmla="*/ 0 w 136"/>
                    <a:gd name="T41" fmla="*/ 20 h 56"/>
                    <a:gd name="T42" fmla="*/ 0 w 136"/>
                    <a:gd name="T43" fmla="*/ 8 h 56"/>
                    <a:gd name="T44" fmla="*/ 0 w 136"/>
                    <a:gd name="T45" fmla="*/ 8 h 56"/>
                    <a:gd name="T46" fmla="*/ 66 w 136"/>
                    <a:gd name="T47" fmla="*/ 2 h 56"/>
                    <a:gd name="T48" fmla="*/ 98 w 136"/>
                    <a:gd name="T49" fmla="*/ 0 h 56"/>
                    <a:gd name="T50" fmla="*/ 132 w 136"/>
                    <a:gd name="T51" fmla="*/ 0 h 56"/>
                    <a:gd name="T52" fmla="*/ 132 w 136"/>
                    <a:gd name="T53" fmla="*/ 0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6">
                      <a:moveTo>
                        <a:pt x="132" y="0"/>
                      </a:moveTo>
                      <a:lnTo>
                        <a:pt x="132" y="0"/>
                      </a:lnTo>
                      <a:lnTo>
                        <a:pt x="132" y="12"/>
                      </a:lnTo>
                      <a:lnTo>
                        <a:pt x="134" y="24"/>
                      </a:lnTo>
                      <a:lnTo>
                        <a:pt x="136" y="40"/>
                      </a:lnTo>
                      <a:lnTo>
                        <a:pt x="130" y="44"/>
                      </a:lnTo>
                      <a:lnTo>
                        <a:pt x="124" y="48"/>
                      </a:lnTo>
                      <a:lnTo>
                        <a:pt x="112" y="46"/>
                      </a:lnTo>
                      <a:lnTo>
                        <a:pt x="100" y="46"/>
                      </a:lnTo>
                      <a:lnTo>
                        <a:pt x="88" y="50"/>
                      </a:lnTo>
                      <a:lnTo>
                        <a:pt x="82" y="52"/>
                      </a:lnTo>
                      <a:lnTo>
                        <a:pt x="78" y="56"/>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2" name="Freeform 20"/>
                <p:cNvSpPr>
                  <a:spLocks/>
                </p:cNvSpPr>
                <p:nvPr/>
              </p:nvSpPr>
              <p:spPr bwMode="auto">
                <a:xfrm>
                  <a:off x="3663" y="708"/>
                  <a:ext cx="42" cy="46"/>
                </a:xfrm>
                <a:custGeom>
                  <a:avLst/>
                  <a:gdLst>
                    <a:gd name="T0" fmla="*/ 40 w 42"/>
                    <a:gd name="T1" fmla="*/ 10 h 46"/>
                    <a:gd name="T2" fmla="*/ 40 w 42"/>
                    <a:gd name="T3" fmla="*/ 10 h 46"/>
                    <a:gd name="T4" fmla="*/ 42 w 42"/>
                    <a:gd name="T5" fmla="*/ 16 h 46"/>
                    <a:gd name="T6" fmla="*/ 42 w 42"/>
                    <a:gd name="T7" fmla="*/ 24 h 46"/>
                    <a:gd name="T8" fmla="*/ 38 w 42"/>
                    <a:gd name="T9" fmla="*/ 36 h 46"/>
                    <a:gd name="T10" fmla="*/ 38 w 42"/>
                    <a:gd name="T11" fmla="*/ 36 h 46"/>
                    <a:gd name="T12" fmla="*/ 34 w 42"/>
                    <a:gd name="T13" fmla="*/ 40 h 46"/>
                    <a:gd name="T14" fmla="*/ 26 w 42"/>
                    <a:gd name="T15" fmla="*/ 42 h 46"/>
                    <a:gd name="T16" fmla="*/ 14 w 42"/>
                    <a:gd name="T17" fmla="*/ 46 h 46"/>
                    <a:gd name="T18" fmla="*/ 10 w 42"/>
                    <a:gd name="T19" fmla="*/ 44 h 46"/>
                    <a:gd name="T20" fmla="*/ 10 w 42"/>
                    <a:gd name="T21" fmla="*/ 44 h 46"/>
                    <a:gd name="T22" fmla="*/ 10 w 42"/>
                    <a:gd name="T23" fmla="*/ 36 h 46"/>
                    <a:gd name="T24" fmla="*/ 10 w 42"/>
                    <a:gd name="T25" fmla="*/ 26 h 46"/>
                    <a:gd name="T26" fmla="*/ 6 w 42"/>
                    <a:gd name="T27" fmla="*/ 18 h 46"/>
                    <a:gd name="T28" fmla="*/ 0 w 42"/>
                    <a:gd name="T29" fmla="*/ 10 h 46"/>
                    <a:gd name="T30" fmla="*/ 0 w 42"/>
                    <a:gd name="T31" fmla="*/ 10 h 46"/>
                    <a:gd name="T32" fmla="*/ 4 w 42"/>
                    <a:gd name="T33" fmla="*/ 6 h 46"/>
                    <a:gd name="T34" fmla="*/ 8 w 42"/>
                    <a:gd name="T35" fmla="*/ 2 h 46"/>
                    <a:gd name="T36" fmla="*/ 8 w 42"/>
                    <a:gd name="T37" fmla="*/ 2 h 46"/>
                    <a:gd name="T38" fmla="*/ 16 w 42"/>
                    <a:gd name="T39" fmla="*/ 0 h 46"/>
                    <a:gd name="T40" fmla="*/ 26 w 42"/>
                    <a:gd name="T41" fmla="*/ 0 h 46"/>
                    <a:gd name="T42" fmla="*/ 34 w 42"/>
                    <a:gd name="T43" fmla="*/ 4 h 46"/>
                    <a:gd name="T44" fmla="*/ 38 w 42"/>
                    <a:gd name="T45" fmla="*/ 6 h 46"/>
                    <a:gd name="T46" fmla="*/ 40 w 42"/>
                    <a:gd name="T47" fmla="*/ 10 h 46"/>
                    <a:gd name="T48" fmla="*/ 40 w 42"/>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46">
                      <a:moveTo>
                        <a:pt x="40" y="10"/>
                      </a:moveTo>
                      <a:lnTo>
                        <a:pt x="40" y="10"/>
                      </a:lnTo>
                      <a:lnTo>
                        <a:pt x="42" y="16"/>
                      </a:lnTo>
                      <a:lnTo>
                        <a:pt x="42" y="24"/>
                      </a:lnTo>
                      <a:lnTo>
                        <a:pt x="38" y="36"/>
                      </a:lnTo>
                      <a:lnTo>
                        <a:pt x="34" y="40"/>
                      </a:lnTo>
                      <a:lnTo>
                        <a:pt x="26" y="42"/>
                      </a:lnTo>
                      <a:lnTo>
                        <a:pt x="14" y="46"/>
                      </a:lnTo>
                      <a:lnTo>
                        <a:pt x="10" y="44"/>
                      </a:lnTo>
                      <a:lnTo>
                        <a:pt x="10" y="36"/>
                      </a:lnTo>
                      <a:lnTo>
                        <a:pt x="10" y="26"/>
                      </a:lnTo>
                      <a:lnTo>
                        <a:pt x="6" y="18"/>
                      </a:lnTo>
                      <a:lnTo>
                        <a:pt x="0" y="10"/>
                      </a:lnTo>
                      <a:lnTo>
                        <a:pt x="4" y="6"/>
                      </a:lnTo>
                      <a:lnTo>
                        <a:pt x="8" y="2"/>
                      </a:lnTo>
                      <a:lnTo>
                        <a:pt x="16" y="0"/>
                      </a:lnTo>
                      <a:lnTo>
                        <a:pt x="26" y="0"/>
                      </a:lnTo>
                      <a:lnTo>
                        <a:pt x="34" y="4"/>
                      </a:lnTo>
                      <a:lnTo>
                        <a:pt x="38" y="6"/>
                      </a:lnTo>
                      <a:lnTo>
                        <a:pt x="4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3" name="Freeform 21"/>
                <p:cNvSpPr>
                  <a:spLocks/>
                </p:cNvSpPr>
                <p:nvPr/>
              </p:nvSpPr>
              <p:spPr bwMode="auto">
                <a:xfrm>
                  <a:off x="3609" y="718"/>
                  <a:ext cx="54" cy="44"/>
                </a:xfrm>
                <a:custGeom>
                  <a:avLst/>
                  <a:gdLst>
                    <a:gd name="T0" fmla="*/ 38 w 54"/>
                    <a:gd name="T1" fmla="*/ 0 h 44"/>
                    <a:gd name="T2" fmla="*/ 38 w 54"/>
                    <a:gd name="T3" fmla="*/ 0 h 44"/>
                    <a:gd name="T4" fmla="*/ 46 w 54"/>
                    <a:gd name="T5" fmla="*/ 2 h 44"/>
                    <a:gd name="T6" fmla="*/ 48 w 54"/>
                    <a:gd name="T7" fmla="*/ 4 h 44"/>
                    <a:gd name="T8" fmla="*/ 50 w 54"/>
                    <a:gd name="T9" fmla="*/ 8 h 44"/>
                    <a:gd name="T10" fmla="*/ 50 w 54"/>
                    <a:gd name="T11" fmla="*/ 8 h 44"/>
                    <a:gd name="T12" fmla="*/ 54 w 54"/>
                    <a:gd name="T13" fmla="*/ 16 h 44"/>
                    <a:gd name="T14" fmla="*/ 54 w 54"/>
                    <a:gd name="T15" fmla="*/ 26 h 44"/>
                    <a:gd name="T16" fmla="*/ 54 w 54"/>
                    <a:gd name="T17" fmla="*/ 26 h 44"/>
                    <a:gd name="T18" fmla="*/ 52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0 w 54"/>
                    <a:gd name="T37" fmla="*/ 28 h 44"/>
                    <a:gd name="T38" fmla="*/ 0 w 54"/>
                    <a:gd name="T39" fmla="*/ 24 h 44"/>
                    <a:gd name="T40" fmla="*/ 0 w 54"/>
                    <a:gd name="T41" fmla="*/ 24 h 44"/>
                    <a:gd name="T42" fmla="*/ 4 w 54"/>
                    <a:gd name="T43" fmla="*/ 12 h 44"/>
                    <a:gd name="T44" fmla="*/ 8 w 54"/>
                    <a:gd name="T45" fmla="*/ 8 h 44"/>
                    <a:gd name="T46" fmla="*/ 12 w 54"/>
                    <a:gd name="T47" fmla="*/ 4 h 44"/>
                    <a:gd name="T48" fmla="*/ 12 w 54"/>
                    <a:gd name="T49" fmla="*/ 4 h 44"/>
                    <a:gd name="T50" fmla="*/ 20 w 54"/>
                    <a:gd name="T51" fmla="*/ 0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48" y="4"/>
                      </a:lnTo>
                      <a:lnTo>
                        <a:pt x="50" y="8"/>
                      </a:lnTo>
                      <a:lnTo>
                        <a:pt x="54" y="16"/>
                      </a:lnTo>
                      <a:lnTo>
                        <a:pt x="54" y="26"/>
                      </a:lnTo>
                      <a:lnTo>
                        <a:pt x="52" y="30"/>
                      </a:lnTo>
                      <a:lnTo>
                        <a:pt x="50" y="34"/>
                      </a:lnTo>
                      <a:lnTo>
                        <a:pt x="42" y="40"/>
                      </a:lnTo>
                      <a:lnTo>
                        <a:pt x="26" y="44"/>
                      </a:lnTo>
                      <a:lnTo>
                        <a:pt x="18" y="44"/>
                      </a:lnTo>
                      <a:lnTo>
                        <a:pt x="10" y="40"/>
                      </a:lnTo>
                      <a:lnTo>
                        <a:pt x="4" y="34"/>
                      </a:lnTo>
                      <a:lnTo>
                        <a:pt x="0" y="28"/>
                      </a:lnTo>
                      <a:lnTo>
                        <a:pt x="0" y="24"/>
                      </a:lnTo>
                      <a:lnTo>
                        <a:pt x="4" y="12"/>
                      </a:lnTo>
                      <a:lnTo>
                        <a:pt x="8" y="8"/>
                      </a:lnTo>
                      <a:lnTo>
                        <a:pt x="12" y="4"/>
                      </a:lnTo>
                      <a:lnTo>
                        <a:pt x="20" y="0"/>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4" name="Freeform 22"/>
                <p:cNvSpPr>
                  <a:spLocks/>
                </p:cNvSpPr>
                <p:nvPr/>
              </p:nvSpPr>
              <p:spPr bwMode="auto">
                <a:xfrm>
                  <a:off x="3483" y="750"/>
                  <a:ext cx="126" cy="78"/>
                </a:xfrm>
                <a:custGeom>
                  <a:avLst/>
                  <a:gdLst>
                    <a:gd name="T0" fmla="*/ 120 w 126"/>
                    <a:gd name="T1" fmla="*/ 2 h 78"/>
                    <a:gd name="T2" fmla="*/ 120 w 126"/>
                    <a:gd name="T3" fmla="*/ 2 h 78"/>
                    <a:gd name="T4" fmla="*/ 126 w 126"/>
                    <a:gd name="T5" fmla="*/ 10 h 78"/>
                    <a:gd name="T6" fmla="*/ 126 w 126"/>
                    <a:gd name="T7" fmla="*/ 14 h 78"/>
                    <a:gd name="T8" fmla="*/ 124 w 126"/>
                    <a:gd name="T9" fmla="*/ 18 h 78"/>
                    <a:gd name="T10" fmla="*/ 124 w 126"/>
                    <a:gd name="T11" fmla="*/ 18 h 78"/>
                    <a:gd name="T12" fmla="*/ 118 w 126"/>
                    <a:gd name="T13" fmla="*/ 24 h 78"/>
                    <a:gd name="T14" fmla="*/ 110 w 126"/>
                    <a:gd name="T15" fmla="*/ 26 h 78"/>
                    <a:gd name="T16" fmla="*/ 102 w 126"/>
                    <a:gd name="T17" fmla="*/ 28 h 78"/>
                    <a:gd name="T18" fmla="*/ 94 w 126"/>
                    <a:gd name="T19" fmla="*/ 28 h 78"/>
                    <a:gd name="T20" fmla="*/ 94 w 126"/>
                    <a:gd name="T21" fmla="*/ 28 h 78"/>
                    <a:gd name="T22" fmla="*/ 80 w 126"/>
                    <a:gd name="T23" fmla="*/ 16 h 78"/>
                    <a:gd name="T24" fmla="*/ 80 w 126"/>
                    <a:gd name="T25" fmla="*/ 16 h 78"/>
                    <a:gd name="T26" fmla="*/ 76 w 126"/>
                    <a:gd name="T27" fmla="*/ 10 h 78"/>
                    <a:gd name="T28" fmla="*/ 70 w 126"/>
                    <a:gd name="T29" fmla="*/ 4 h 78"/>
                    <a:gd name="T30" fmla="*/ 70 w 126"/>
                    <a:gd name="T31" fmla="*/ 4 h 78"/>
                    <a:gd name="T32" fmla="*/ 66 w 126"/>
                    <a:gd name="T33" fmla="*/ 2 h 78"/>
                    <a:gd name="T34" fmla="*/ 62 w 126"/>
                    <a:gd name="T35" fmla="*/ 2 h 78"/>
                    <a:gd name="T36" fmla="*/ 56 w 126"/>
                    <a:gd name="T37" fmla="*/ 6 h 78"/>
                    <a:gd name="T38" fmla="*/ 56 w 126"/>
                    <a:gd name="T39" fmla="*/ 6 h 78"/>
                    <a:gd name="T40" fmla="*/ 54 w 126"/>
                    <a:gd name="T41" fmla="*/ 10 h 78"/>
                    <a:gd name="T42" fmla="*/ 52 w 126"/>
                    <a:gd name="T43" fmla="*/ 16 h 78"/>
                    <a:gd name="T44" fmla="*/ 52 w 126"/>
                    <a:gd name="T45" fmla="*/ 26 h 78"/>
                    <a:gd name="T46" fmla="*/ 54 w 126"/>
                    <a:gd name="T47" fmla="*/ 34 h 78"/>
                    <a:gd name="T48" fmla="*/ 58 w 126"/>
                    <a:gd name="T49" fmla="*/ 42 h 78"/>
                    <a:gd name="T50" fmla="*/ 58 w 126"/>
                    <a:gd name="T51" fmla="*/ 42 h 78"/>
                    <a:gd name="T52" fmla="*/ 68 w 126"/>
                    <a:gd name="T53" fmla="*/ 52 h 78"/>
                    <a:gd name="T54" fmla="*/ 80 w 126"/>
                    <a:gd name="T55" fmla="*/ 60 h 78"/>
                    <a:gd name="T56" fmla="*/ 86 w 126"/>
                    <a:gd name="T57" fmla="*/ 64 h 78"/>
                    <a:gd name="T58" fmla="*/ 92 w 126"/>
                    <a:gd name="T59" fmla="*/ 64 h 78"/>
                    <a:gd name="T60" fmla="*/ 98 w 126"/>
                    <a:gd name="T61" fmla="*/ 66 h 78"/>
                    <a:gd name="T62" fmla="*/ 106 w 126"/>
                    <a:gd name="T63" fmla="*/ 64 h 78"/>
                    <a:gd name="T64" fmla="*/ 106 w 126"/>
                    <a:gd name="T65" fmla="*/ 64 h 78"/>
                    <a:gd name="T66" fmla="*/ 104 w 126"/>
                    <a:gd name="T67" fmla="*/ 72 h 78"/>
                    <a:gd name="T68" fmla="*/ 102 w 126"/>
                    <a:gd name="T69" fmla="*/ 78 h 78"/>
                    <a:gd name="T70" fmla="*/ 102 w 126"/>
                    <a:gd name="T71" fmla="*/ 78 h 78"/>
                    <a:gd name="T72" fmla="*/ 52 w 126"/>
                    <a:gd name="T73" fmla="*/ 72 h 78"/>
                    <a:gd name="T74" fmla="*/ 26 w 126"/>
                    <a:gd name="T75" fmla="*/ 70 h 78"/>
                    <a:gd name="T76" fmla="*/ 0 w 126"/>
                    <a:gd name="T77" fmla="*/ 70 h 78"/>
                    <a:gd name="T78" fmla="*/ 0 w 126"/>
                    <a:gd name="T79" fmla="*/ 70 h 78"/>
                    <a:gd name="T80" fmla="*/ 8 w 126"/>
                    <a:gd name="T81" fmla="*/ 54 h 78"/>
                    <a:gd name="T82" fmla="*/ 18 w 126"/>
                    <a:gd name="T83" fmla="*/ 38 h 78"/>
                    <a:gd name="T84" fmla="*/ 40 w 126"/>
                    <a:gd name="T85" fmla="*/ 8 h 78"/>
                    <a:gd name="T86" fmla="*/ 40 w 126"/>
                    <a:gd name="T87" fmla="*/ 8 h 78"/>
                    <a:gd name="T88" fmla="*/ 44 w 126"/>
                    <a:gd name="T89" fmla="*/ 2 h 78"/>
                    <a:gd name="T90" fmla="*/ 50 w 126"/>
                    <a:gd name="T91" fmla="*/ 0 h 78"/>
                    <a:gd name="T92" fmla="*/ 58 w 126"/>
                    <a:gd name="T93" fmla="*/ 2 h 78"/>
                    <a:gd name="T94" fmla="*/ 120 w 126"/>
                    <a:gd name="T95" fmla="*/ 2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78">
                      <a:moveTo>
                        <a:pt x="120" y="2"/>
                      </a:moveTo>
                      <a:lnTo>
                        <a:pt x="120" y="2"/>
                      </a:lnTo>
                      <a:lnTo>
                        <a:pt x="126" y="10"/>
                      </a:lnTo>
                      <a:lnTo>
                        <a:pt x="126"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4"/>
                      </a:lnTo>
                      <a:lnTo>
                        <a:pt x="98" y="66"/>
                      </a:lnTo>
                      <a:lnTo>
                        <a:pt x="106" y="64"/>
                      </a:lnTo>
                      <a:lnTo>
                        <a:pt x="104" y="72"/>
                      </a:lnTo>
                      <a:lnTo>
                        <a:pt x="102" y="78"/>
                      </a:lnTo>
                      <a:lnTo>
                        <a:pt x="52" y="72"/>
                      </a:lnTo>
                      <a:lnTo>
                        <a:pt x="26" y="70"/>
                      </a:lnTo>
                      <a:lnTo>
                        <a:pt x="0" y="70"/>
                      </a:lnTo>
                      <a:lnTo>
                        <a:pt x="8" y="54"/>
                      </a:lnTo>
                      <a:lnTo>
                        <a:pt x="18" y="38"/>
                      </a:lnTo>
                      <a:lnTo>
                        <a:pt x="40" y="8"/>
                      </a:lnTo>
                      <a:lnTo>
                        <a:pt x="44"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5" name="Freeform 23"/>
                <p:cNvSpPr>
                  <a:spLocks/>
                </p:cNvSpPr>
                <p:nvPr/>
              </p:nvSpPr>
              <p:spPr bwMode="auto">
                <a:xfrm>
                  <a:off x="3665" y="762"/>
                  <a:ext cx="32" cy="38"/>
                </a:xfrm>
                <a:custGeom>
                  <a:avLst/>
                  <a:gdLst>
                    <a:gd name="T0" fmla="*/ 20 w 32"/>
                    <a:gd name="T1" fmla="*/ 6 h 38"/>
                    <a:gd name="T2" fmla="*/ 20 w 32"/>
                    <a:gd name="T3" fmla="*/ 6 h 38"/>
                    <a:gd name="T4" fmla="*/ 26 w 32"/>
                    <a:gd name="T5" fmla="*/ 12 h 38"/>
                    <a:gd name="T6" fmla="*/ 32 w 32"/>
                    <a:gd name="T7" fmla="*/ 20 h 38"/>
                    <a:gd name="T8" fmla="*/ 32 w 32"/>
                    <a:gd name="T9" fmla="*/ 20 h 38"/>
                    <a:gd name="T10" fmla="*/ 32 w 32"/>
                    <a:gd name="T11" fmla="*/ 28 h 38"/>
                    <a:gd name="T12" fmla="*/ 30 w 32"/>
                    <a:gd name="T13" fmla="*/ 32 h 38"/>
                    <a:gd name="T14" fmla="*/ 28 w 32"/>
                    <a:gd name="T15" fmla="*/ 34 h 38"/>
                    <a:gd name="T16" fmla="*/ 28 w 32"/>
                    <a:gd name="T17" fmla="*/ 34 h 38"/>
                    <a:gd name="T18" fmla="*/ 18 w 32"/>
                    <a:gd name="T19" fmla="*/ 38 h 38"/>
                    <a:gd name="T20" fmla="*/ 14 w 32"/>
                    <a:gd name="T21" fmla="*/ 38 h 38"/>
                    <a:gd name="T22" fmla="*/ 10 w 32"/>
                    <a:gd name="T23" fmla="*/ 36 h 38"/>
                    <a:gd name="T24" fmla="*/ 10 w 32"/>
                    <a:gd name="T25" fmla="*/ 36 h 38"/>
                    <a:gd name="T26" fmla="*/ 8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4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6" y="12"/>
                      </a:lnTo>
                      <a:lnTo>
                        <a:pt x="32" y="20"/>
                      </a:lnTo>
                      <a:lnTo>
                        <a:pt x="32" y="28"/>
                      </a:lnTo>
                      <a:lnTo>
                        <a:pt x="30" y="32"/>
                      </a:lnTo>
                      <a:lnTo>
                        <a:pt x="28" y="34"/>
                      </a:lnTo>
                      <a:lnTo>
                        <a:pt x="18" y="38"/>
                      </a:lnTo>
                      <a:lnTo>
                        <a:pt x="14" y="38"/>
                      </a:lnTo>
                      <a:lnTo>
                        <a:pt x="10" y="36"/>
                      </a:lnTo>
                      <a:lnTo>
                        <a:pt x="8" y="28"/>
                      </a:lnTo>
                      <a:lnTo>
                        <a:pt x="8" y="18"/>
                      </a:lnTo>
                      <a:lnTo>
                        <a:pt x="6" y="8"/>
                      </a:lnTo>
                      <a:lnTo>
                        <a:pt x="4" y="4"/>
                      </a:lnTo>
                      <a:lnTo>
                        <a:pt x="0" y="2"/>
                      </a:lnTo>
                      <a:lnTo>
                        <a:pt x="4" y="0"/>
                      </a:lnTo>
                      <a:lnTo>
                        <a:pt x="8" y="0"/>
                      </a:lnTo>
                      <a:lnTo>
                        <a:pt x="14"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6" name="Freeform 24"/>
                <p:cNvSpPr>
                  <a:spLocks/>
                </p:cNvSpPr>
                <p:nvPr/>
              </p:nvSpPr>
              <p:spPr bwMode="auto">
                <a:xfrm>
                  <a:off x="3543" y="762"/>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0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2 w 92"/>
                    <a:gd name="T47" fmla="*/ 18 h 42"/>
                    <a:gd name="T48" fmla="*/ 0 w 92"/>
                    <a:gd name="T49" fmla="*/ 14 h 42"/>
                    <a:gd name="T50" fmla="*/ 0 w 92"/>
                    <a:gd name="T51" fmla="*/ 8 h 42"/>
                    <a:gd name="T52" fmla="*/ 0 w 92"/>
                    <a:gd name="T53" fmla="*/ 8 h 42"/>
                    <a:gd name="T54" fmla="*/ 0 w 92"/>
                    <a:gd name="T55" fmla="*/ 4 h 42"/>
                    <a:gd name="T56" fmla="*/ 2 w 92"/>
                    <a:gd name="T57" fmla="*/ 2 h 42"/>
                    <a:gd name="T58" fmla="*/ 4 w 92"/>
                    <a:gd name="T59" fmla="*/ 0 h 42"/>
                    <a:gd name="T60" fmla="*/ 4 w 92"/>
                    <a:gd name="T61" fmla="*/ 0 h 42"/>
                    <a:gd name="T62" fmla="*/ 20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0" y="14"/>
                      </a:lnTo>
                      <a:lnTo>
                        <a:pt x="88" y="18"/>
                      </a:lnTo>
                      <a:lnTo>
                        <a:pt x="82" y="26"/>
                      </a:lnTo>
                      <a:lnTo>
                        <a:pt x="76" y="32"/>
                      </a:lnTo>
                      <a:lnTo>
                        <a:pt x="70" y="36"/>
                      </a:lnTo>
                      <a:lnTo>
                        <a:pt x="56" y="40"/>
                      </a:lnTo>
                      <a:lnTo>
                        <a:pt x="42" y="42"/>
                      </a:lnTo>
                      <a:lnTo>
                        <a:pt x="28" y="40"/>
                      </a:lnTo>
                      <a:lnTo>
                        <a:pt x="20" y="34"/>
                      </a:lnTo>
                      <a:lnTo>
                        <a:pt x="10" y="28"/>
                      </a:lnTo>
                      <a:lnTo>
                        <a:pt x="2" y="18"/>
                      </a:lnTo>
                      <a:lnTo>
                        <a:pt x="0" y="14"/>
                      </a:lnTo>
                      <a:lnTo>
                        <a:pt x="0" y="8"/>
                      </a:lnTo>
                      <a:lnTo>
                        <a:pt x="0" y="4"/>
                      </a:lnTo>
                      <a:lnTo>
                        <a:pt x="2" y="2"/>
                      </a:lnTo>
                      <a:lnTo>
                        <a:pt x="4" y="0"/>
                      </a:lnTo>
                      <a:lnTo>
                        <a:pt x="20"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7" name="Freeform 25"/>
                <p:cNvSpPr>
                  <a:spLocks/>
                </p:cNvSpPr>
                <p:nvPr/>
              </p:nvSpPr>
              <p:spPr bwMode="auto">
                <a:xfrm>
                  <a:off x="3643" y="768"/>
                  <a:ext cx="20" cy="40"/>
                </a:xfrm>
                <a:custGeom>
                  <a:avLst/>
                  <a:gdLst>
                    <a:gd name="T0" fmla="*/ 12 w 20"/>
                    <a:gd name="T1" fmla="*/ 0 h 40"/>
                    <a:gd name="T2" fmla="*/ 12 w 20"/>
                    <a:gd name="T3" fmla="*/ 0 h 40"/>
                    <a:gd name="T4" fmla="*/ 16 w 20"/>
                    <a:gd name="T5" fmla="*/ 4 h 40"/>
                    <a:gd name="T6" fmla="*/ 18 w 20"/>
                    <a:gd name="T7" fmla="*/ 6 h 40"/>
                    <a:gd name="T8" fmla="*/ 20 w 20"/>
                    <a:gd name="T9" fmla="*/ 16 h 40"/>
                    <a:gd name="T10" fmla="*/ 20 w 20"/>
                    <a:gd name="T11" fmla="*/ 24 h 40"/>
                    <a:gd name="T12" fmla="*/ 18 w 20"/>
                    <a:gd name="T13" fmla="*/ 34 h 40"/>
                    <a:gd name="T14" fmla="*/ 18 w 20"/>
                    <a:gd name="T15" fmla="*/ 34 h 40"/>
                    <a:gd name="T16" fmla="*/ 12 w 20"/>
                    <a:gd name="T17" fmla="*/ 40 h 40"/>
                    <a:gd name="T18" fmla="*/ 8 w 20"/>
                    <a:gd name="T19" fmla="*/ 40 h 40"/>
                    <a:gd name="T20" fmla="*/ 4 w 20"/>
                    <a:gd name="T21" fmla="*/ 40 h 40"/>
                    <a:gd name="T22" fmla="*/ 4 w 20"/>
                    <a:gd name="T23" fmla="*/ 40 h 40"/>
                    <a:gd name="T24" fmla="*/ 2 w 20"/>
                    <a:gd name="T25" fmla="*/ 34 h 40"/>
                    <a:gd name="T26" fmla="*/ 0 w 20"/>
                    <a:gd name="T27" fmla="*/ 30 h 40"/>
                    <a:gd name="T28" fmla="*/ 0 w 20"/>
                    <a:gd name="T29" fmla="*/ 18 h 40"/>
                    <a:gd name="T30" fmla="*/ 0 w 20"/>
                    <a:gd name="T31" fmla="*/ 18 h 40"/>
                    <a:gd name="T32" fmla="*/ 2 w 20"/>
                    <a:gd name="T33" fmla="*/ 14 h 40"/>
                    <a:gd name="T34" fmla="*/ 4 w 20"/>
                    <a:gd name="T35" fmla="*/ 10 h 40"/>
                    <a:gd name="T36" fmla="*/ 6 w 20"/>
                    <a:gd name="T37" fmla="*/ 8 h 40"/>
                    <a:gd name="T38" fmla="*/ 6 w 20"/>
                    <a:gd name="T39" fmla="*/ 4 h 40"/>
                    <a:gd name="T40" fmla="*/ 6 w 20"/>
                    <a:gd name="T41" fmla="*/ 4 h 40"/>
                    <a:gd name="T42" fmla="*/ 10 w 20"/>
                    <a:gd name="T43" fmla="*/ 0 h 40"/>
                    <a:gd name="T44" fmla="*/ 12 w 20"/>
                    <a:gd name="T45" fmla="*/ 0 h 40"/>
                    <a:gd name="T46" fmla="*/ 12 w 20"/>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0">
                      <a:moveTo>
                        <a:pt x="12" y="0"/>
                      </a:moveTo>
                      <a:lnTo>
                        <a:pt x="12" y="0"/>
                      </a:lnTo>
                      <a:lnTo>
                        <a:pt x="16" y="4"/>
                      </a:lnTo>
                      <a:lnTo>
                        <a:pt x="18" y="6"/>
                      </a:lnTo>
                      <a:lnTo>
                        <a:pt x="20" y="16"/>
                      </a:lnTo>
                      <a:lnTo>
                        <a:pt x="20" y="24"/>
                      </a:lnTo>
                      <a:lnTo>
                        <a:pt x="18" y="34"/>
                      </a:lnTo>
                      <a:lnTo>
                        <a:pt x="12" y="40"/>
                      </a:lnTo>
                      <a:lnTo>
                        <a:pt x="8" y="40"/>
                      </a:lnTo>
                      <a:lnTo>
                        <a:pt x="4" y="40"/>
                      </a:lnTo>
                      <a:lnTo>
                        <a:pt x="2" y="34"/>
                      </a:lnTo>
                      <a:lnTo>
                        <a:pt x="0" y="30"/>
                      </a:lnTo>
                      <a:lnTo>
                        <a:pt x="0" y="18"/>
                      </a:lnTo>
                      <a:lnTo>
                        <a:pt x="2" y="14"/>
                      </a:lnTo>
                      <a:lnTo>
                        <a:pt x="4" y="10"/>
                      </a:lnTo>
                      <a:lnTo>
                        <a:pt x="6" y="8"/>
                      </a:lnTo>
                      <a:lnTo>
                        <a:pt x="6" y="4"/>
                      </a:lnTo>
                      <a:lnTo>
                        <a:pt x="10" y="0"/>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8" name="Freeform 26"/>
                <p:cNvSpPr>
                  <a:spLocks/>
                </p:cNvSpPr>
                <p:nvPr/>
              </p:nvSpPr>
              <p:spPr bwMode="auto">
                <a:xfrm>
                  <a:off x="3243" y="864"/>
                  <a:ext cx="148" cy="24"/>
                </a:xfrm>
                <a:custGeom>
                  <a:avLst/>
                  <a:gdLst>
                    <a:gd name="T0" fmla="*/ 148 w 148"/>
                    <a:gd name="T1" fmla="*/ 2 h 24"/>
                    <a:gd name="T2" fmla="*/ 148 w 148"/>
                    <a:gd name="T3" fmla="*/ 2 h 24"/>
                    <a:gd name="T4" fmla="*/ 146 w 148"/>
                    <a:gd name="T5" fmla="*/ 6 h 24"/>
                    <a:gd name="T6" fmla="*/ 144 w 148"/>
                    <a:gd name="T7" fmla="*/ 8 h 24"/>
                    <a:gd name="T8" fmla="*/ 138 w 148"/>
                    <a:gd name="T9" fmla="*/ 10 h 24"/>
                    <a:gd name="T10" fmla="*/ 132 w 148"/>
                    <a:gd name="T11" fmla="*/ 10 h 24"/>
                    <a:gd name="T12" fmla="*/ 124 w 148"/>
                    <a:gd name="T13" fmla="*/ 10 h 24"/>
                    <a:gd name="T14" fmla="*/ 124 w 148"/>
                    <a:gd name="T15" fmla="*/ 10 h 24"/>
                    <a:gd name="T16" fmla="*/ 102 w 148"/>
                    <a:gd name="T17" fmla="*/ 14 h 24"/>
                    <a:gd name="T18" fmla="*/ 82 w 148"/>
                    <a:gd name="T19" fmla="*/ 16 h 24"/>
                    <a:gd name="T20" fmla="*/ 40 w 148"/>
                    <a:gd name="T21" fmla="*/ 20 h 24"/>
                    <a:gd name="T22" fmla="*/ 6 w 148"/>
                    <a:gd name="T23" fmla="*/ 24 h 24"/>
                    <a:gd name="T24" fmla="*/ 6 w 148"/>
                    <a:gd name="T25" fmla="*/ 24 h 24"/>
                    <a:gd name="T26" fmla="*/ 2 w 148"/>
                    <a:gd name="T27" fmla="*/ 22 h 24"/>
                    <a:gd name="T28" fmla="*/ 2 w 148"/>
                    <a:gd name="T29" fmla="*/ 20 h 24"/>
                    <a:gd name="T30" fmla="*/ 2 w 148"/>
                    <a:gd name="T31" fmla="*/ 20 h 24"/>
                    <a:gd name="T32" fmla="*/ 0 w 148"/>
                    <a:gd name="T33" fmla="*/ 18 h 24"/>
                    <a:gd name="T34" fmla="*/ 2 w 148"/>
                    <a:gd name="T35" fmla="*/ 16 h 24"/>
                    <a:gd name="T36" fmla="*/ 4 w 148"/>
                    <a:gd name="T37" fmla="*/ 14 h 24"/>
                    <a:gd name="T38" fmla="*/ 4 w 148"/>
                    <a:gd name="T39" fmla="*/ 14 h 24"/>
                    <a:gd name="T40" fmla="*/ 36 w 148"/>
                    <a:gd name="T41" fmla="*/ 10 h 24"/>
                    <a:gd name="T42" fmla="*/ 70 w 148"/>
                    <a:gd name="T43" fmla="*/ 8 h 24"/>
                    <a:gd name="T44" fmla="*/ 102 w 148"/>
                    <a:gd name="T45" fmla="*/ 4 h 24"/>
                    <a:gd name="T46" fmla="*/ 134 w 148"/>
                    <a:gd name="T47" fmla="*/ 0 h 24"/>
                    <a:gd name="T48" fmla="*/ 134 w 148"/>
                    <a:gd name="T49" fmla="*/ 0 h 24"/>
                    <a:gd name="T50" fmla="*/ 142 w 148"/>
                    <a:gd name="T51" fmla="*/ 0 h 24"/>
                    <a:gd name="T52" fmla="*/ 146 w 148"/>
                    <a:gd name="T53" fmla="*/ 0 h 24"/>
                    <a:gd name="T54" fmla="*/ 148 w 148"/>
                    <a:gd name="T55" fmla="*/ 2 h 24"/>
                    <a:gd name="T56" fmla="*/ 148 w 148"/>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8" h="24">
                      <a:moveTo>
                        <a:pt x="148" y="2"/>
                      </a:moveTo>
                      <a:lnTo>
                        <a:pt x="148" y="2"/>
                      </a:lnTo>
                      <a:lnTo>
                        <a:pt x="146" y="6"/>
                      </a:lnTo>
                      <a:lnTo>
                        <a:pt x="144" y="8"/>
                      </a:lnTo>
                      <a:lnTo>
                        <a:pt x="138" y="10"/>
                      </a:lnTo>
                      <a:lnTo>
                        <a:pt x="132" y="10"/>
                      </a:lnTo>
                      <a:lnTo>
                        <a:pt x="124" y="10"/>
                      </a:lnTo>
                      <a:lnTo>
                        <a:pt x="102" y="14"/>
                      </a:lnTo>
                      <a:lnTo>
                        <a:pt x="82" y="16"/>
                      </a:lnTo>
                      <a:lnTo>
                        <a:pt x="40" y="20"/>
                      </a:lnTo>
                      <a:lnTo>
                        <a:pt x="6" y="24"/>
                      </a:lnTo>
                      <a:lnTo>
                        <a:pt x="2" y="22"/>
                      </a:lnTo>
                      <a:lnTo>
                        <a:pt x="2" y="20"/>
                      </a:lnTo>
                      <a:lnTo>
                        <a:pt x="0" y="18"/>
                      </a:lnTo>
                      <a:lnTo>
                        <a:pt x="2" y="16"/>
                      </a:lnTo>
                      <a:lnTo>
                        <a:pt x="4" y="14"/>
                      </a:lnTo>
                      <a:lnTo>
                        <a:pt x="36" y="10"/>
                      </a:lnTo>
                      <a:lnTo>
                        <a:pt x="70" y="8"/>
                      </a:lnTo>
                      <a:lnTo>
                        <a:pt x="102" y="4"/>
                      </a:lnTo>
                      <a:lnTo>
                        <a:pt x="134" y="0"/>
                      </a:lnTo>
                      <a:lnTo>
                        <a:pt x="142" y="0"/>
                      </a:lnTo>
                      <a:lnTo>
                        <a:pt x="146" y="0"/>
                      </a:lnTo>
                      <a:lnTo>
                        <a:pt x="14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79" name="Freeform 27"/>
                <p:cNvSpPr>
                  <a:spLocks/>
                </p:cNvSpPr>
                <p:nvPr/>
              </p:nvSpPr>
              <p:spPr bwMode="auto">
                <a:xfrm>
                  <a:off x="3297" y="896"/>
                  <a:ext cx="80" cy="16"/>
                </a:xfrm>
                <a:custGeom>
                  <a:avLst/>
                  <a:gdLst>
                    <a:gd name="T0" fmla="*/ 80 w 80"/>
                    <a:gd name="T1" fmla="*/ 4 h 16"/>
                    <a:gd name="T2" fmla="*/ 80 w 80"/>
                    <a:gd name="T3" fmla="*/ 4 h 16"/>
                    <a:gd name="T4" fmla="*/ 80 w 80"/>
                    <a:gd name="T5" fmla="*/ 8 h 16"/>
                    <a:gd name="T6" fmla="*/ 78 w 80"/>
                    <a:gd name="T7" fmla="*/ 10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2 w 80"/>
                    <a:gd name="T23" fmla="*/ 14 h 16"/>
                    <a:gd name="T24" fmla="*/ 0 w 80"/>
                    <a:gd name="T25" fmla="*/ 12 h 16"/>
                    <a:gd name="T26" fmla="*/ 0 w 80"/>
                    <a:gd name="T27" fmla="*/ 12 h 16"/>
                    <a:gd name="T28" fmla="*/ 2 w 80"/>
                    <a:gd name="T29" fmla="*/ 8 h 16"/>
                    <a:gd name="T30" fmla="*/ 2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0"/>
                      </a:lnTo>
                      <a:lnTo>
                        <a:pt x="70" y="12"/>
                      </a:lnTo>
                      <a:lnTo>
                        <a:pt x="62" y="12"/>
                      </a:lnTo>
                      <a:lnTo>
                        <a:pt x="56" y="14"/>
                      </a:lnTo>
                      <a:lnTo>
                        <a:pt x="32" y="14"/>
                      </a:lnTo>
                      <a:lnTo>
                        <a:pt x="6" y="16"/>
                      </a:lnTo>
                      <a:lnTo>
                        <a:pt x="2" y="14"/>
                      </a:lnTo>
                      <a:lnTo>
                        <a:pt x="0" y="12"/>
                      </a:lnTo>
                      <a:lnTo>
                        <a:pt x="2" y="8"/>
                      </a:lnTo>
                      <a:lnTo>
                        <a:pt x="2"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80" name="Freeform 28"/>
                <p:cNvSpPr>
                  <a:spLocks/>
                </p:cNvSpPr>
                <p:nvPr/>
              </p:nvSpPr>
              <p:spPr bwMode="auto">
                <a:xfrm>
                  <a:off x="3541" y="604"/>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2 w 46"/>
                    <a:gd name="T11" fmla="*/ 46 h 46"/>
                    <a:gd name="T12" fmla="*/ 22 w 46"/>
                    <a:gd name="T13" fmla="*/ 46 h 46"/>
                    <a:gd name="T14" fmla="*/ 14 w 46"/>
                    <a:gd name="T15" fmla="*/ 44 h 46"/>
                    <a:gd name="T16" fmla="*/ 6 w 46"/>
                    <a:gd name="T17" fmla="*/ 40 h 46"/>
                    <a:gd name="T18" fmla="*/ 2 w 46"/>
                    <a:gd name="T19" fmla="*/ 32 h 46"/>
                    <a:gd name="T20" fmla="*/ 0 w 46"/>
                    <a:gd name="T21" fmla="*/ 24 h 46"/>
                    <a:gd name="T22" fmla="*/ 0 w 46"/>
                    <a:gd name="T23" fmla="*/ 24 h 46"/>
                    <a:gd name="T24" fmla="*/ 2 w 46"/>
                    <a:gd name="T25" fmla="*/ 14 h 46"/>
                    <a:gd name="T26" fmla="*/ 6 w 46"/>
                    <a:gd name="T27" fmla="*/ 8 h 46"/>
                    <a:gd name="T28" fmla="*/ 14 w 46"/>
                    <a:gd name="T29" fmla="*/ 2 h 46"/>
                    <a:gd name="T30" fmla="*/ 22 w 46"/>
                    <a:gd name="T31" fmla="*/ 0 h 46"/>
                    <a:gd name="T32" fmla="*/ 22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2" y="46"/>
                      </a:lnTo>
                      <a:lnTo>
                        <a:pt x="14" y="44"/>
                      </a:lnTo>
                      <a:lnTo>
                        <a:pt x="6" y="40"/>
                      </a:lnTo>
                      <a:lnTo>
                        <a:pt x="2" y="32"/>
                      </a:lnTo>
                      <a:lnTo>
                        <a:pt x="0" y="24"/>
                      </a:lnTo>
                      <a:lnTo>
                        <a:pt x="2" y="14"/>
                      </a:lnTo>
                      <a:lnTo>
                        <a:pt x="6" y="8"/>
                      </a:lnTo>
                      <a:lnTo>
                        <a:pt x="14" y="2"/>
                      </a:lnTo>
                      <a:lnTo>
                        <a:pt x="22"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81" name="Freeform 29"/>
                <p:cNvSpPr>
                  <a:spLocks/>
                </p:cNvSpPr>
                <p:nvPr/>
              </p:nvSpPr>
              <p:spPr bwMode="auto">
                <a:xfrm>
                  <a:off x="3629" y="600"/>
                  <a:ext cx="32" cy="46"/>
                </a:xfrm>
                <a:custGeom>
                  <a:avLst/>
                  <a:gdLst>
                    <a:gd name="T0" fmla="*/ 24 w 32"/>
                    <a:gd name="T1" fmla="*/ 0 h 46"/>
                    <a:gd name="T2" fmla="*/ 24 w 32"/>
                    <a:gd name="T3" fmla="*/ 0 h 46"/>
                    <a:gd name="T4" fmla="*/ 14 w 32"/>
                    <a:gd name="T5" fmla="*/ 2 h 46"/>
                    <a:gd name="T6" fmla="*/ 8 w 32"/>
                    <a:gd name="T7" fmla="*/ 6 h 46"/>
                    <a:gd name="T8" fmla="*/ 2 w 32"/>
                    <a:gd name="T9" fmla="*/ 14 h 46"/>
                    <a:gd name="T10" fmla="*/ 0 w 32"/>
                    <a:gd name="T11" fmla="*/ 22 h 46"/>
                    <a:gd name="T12" fmla="*/ 0 w 32"/>
                    <a:gd name="T13" fmla="*/ 22 h 46"/>
                    <a:gd name="T14" fmla="*/ 2 w 32"/>
                    <a:gd name="T15" fmla="*/ 32 h 46"/>
                    <a:gd name="T16" fmla="*/ 8 w 32"/>
                    <a:gd name="T17" fmla="*/ 38 h 46"/>
                    <a:gd name="T18" fmla="*/ 14 w 32"/>
                    <a:gd name="T19" fmla="*/ 44 h 46"/>
                    <a:gd name="T20" fmla="*/ 24 w 32"/>
                    <a:gd name="T21" fmla="*/ 46 h 46"/>
                    <a:gd name="T22" fmla="*/ 24 w 32"/>
                    <a:gd name="T23" fmla="*/ 46 h 46"/>
                    <a:gd name="T24" fmla="*/ 32 w 32"/>
                    <a:gd name="T25" fmla="*/ 44 h 46"/>
                    <a:gd name="T26" fmla="*/ 30 w 32"/>
                    <a:gd name="T27" fmla="*/ 0 h 46"/>
                    <a:gd name="T28" fmla="*/ 30 w 32"/>
                    <a:gd name="T29" fmla="*/ 0 h 46"/>
                    <a:gd name="T30" fmla="*/ 24 w 32"/>
                    <a:gd name="T31" fmla="*/ 0 h 46"/>
                    <a:gd name="T32" fmla="*/ 24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4" y="0"/>
                      </a:moveTo>
                      <a:lnTo>
                        <a:pt x="24" y="0"/>
                      </a:lnTo>
                      <a:lnTo>
                        <a:pt x="14" y="2"/>
                      </a:lnTo>
                      <a:lnTo>
                        <a:pt x="8" y="6"/>
                      </a:lnTo>
                      <a:lnTo>
                        <a:pt x="2" y="14"/>
                      </a:lnTo>
                      <a:lnTo>
                        <a:pt x="0" y="22"/>
                      </a:lnTo>
                      <a:lnTo>
                        <a:pt x="2" y="32"/>
                      </a:lnTo>
                      <a:lnTo>
                        <a:pt x="8" y="38"/>
                      </a:lnTo>
                      <a:lnTo>
                        <a:pt x="14" y="44"/>
                      </a:lnTo>
                      <a:lnTo>
                        <a:pt x="24" y="46"/>
                      </a:lnTo>
                      <a:lnTo>
                        <a:pt x="32" y="44"/>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82" name="Freeform 30"/>
                <p:cNvSpPr>
                  <a:spLocks/>
                </p:cNvSpPr>
                <p:nvPr/>
              </p:nvSpPr>
              <p:spPr bwMode="auto">
                <a:xfrm>
                  <a:off x="3557" y="622"/>
                  <a:ext cx="16" cy="16"/>
                </a:xfrm>
                <a:custGeom>
                  <a:avLst/>
                  <a:gdLst>
                    <a:gd name="T0" fmla="*/ 16 w 16"/>
                    <a:gd name="T1" fmla="*/ 8 h 16"/>
                    <a:gd name="T2" fmla="*/ 16 w 16"/>
                    <a:gd name="T3" fmla="*/ 8 h 16"/>
                    <a:gd name="T4" fmla="*/ 16 w 16"/>
                    <a:gd name="T5" fmla="*/ 10 h 16"/>
                    <a:gd name="T6" fmla="*/ 14 w 16"/>
                    <a:gd name="T7" fmla="*/ 12 h 16"/>
                    <a:gd name="T8" fmla="*/ 12 w 16"/>
                    <a:gd name="T9" fmla="*/ 14 h 16"/>
                    <a:gd name="T10" fmla="*/ 8 w 16"/>
                    <a:gd name="T11" fmla="*/ 16 h 16"/>
                    <a:gd name="T12" fmla="*/ 8 w 16"/>
                    <a:gd name="T13" fmla="*/ 16 h 16"/>
                    <a:gd name="T14" fmla="*/ 6 w 16"/>
                    <a:gd name="T15" fmla="*/ 14 h 16"/>
                    <a:gd name="T16" fmla="*/ 4 w 16"/>
                    <a:gd name="T17" fmla="*/ 12 h 16"/>
                    <a:gd name="T18" fmla="*/ 2 w 16"/>
                    <a:gd name="T19" fmla="*/ 10 h 16"/>
                    <a:gd name="T20" fmla="*/ 0 w 16"/>
                    <a:gd name="T21" fmla="*/ 8 h 16"/>
                    <a:gd name="T22" fmla="*/ 0 w 16"/>
                    <a:gd name="T23" fmla="*/ 8 h 16"/>
                    <a:gd name="T24" fmla="*/ 2 w 16"/>
                    <a:gd name="T25" fmla="*/ 4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6">
                      <a:moveTo>
                        <a:pt x="16" y="8"/>
                      </a:moveTo>
                      <a:lnTo>
                        <a:pt x="16" y="8"/>
                      </a:lnTo>
                      <a:lnTo>
                        <a:pt x="16" y="10"/>
                      </a:lnTo>
                      <a:lnTo>
                        <a:pt x="14" y="12"/>
                      </a:lnTo>
                      <a:lnTo>
                        <a:pt x="12" y="14"/>
                      </a:lnTo>
                      <a:lnTo>
                        <a:pt x="8" y="16"/>
                      </a:lnTo>
                      <a:lnTo>
                        <a:pt x="6" y="14"/>
                      </a:lnTo>
                      <a:lnTo>
                        <a:pt x="4" y="12"/>
                      </a:lnTo>
                      <a:lnTo>
                        <a:pt x="2" y="10"/>
                      </a:lnTo>
                      <a:lnTo>
                        <a:pt x="0" y="8"/>
                      </a:lnTo>
                      <a:lnTo>
                        <a:pt x="2" y="4"/>
                      </a:lnTo>
                      <a:lnTo>
                        <a:pt x="4" y="2"/>
                      </a:lnTo>
                      <a:lnTo>
                        <a:pt x="6" y="0"/>
                      </a:lnTo>
                      <a:lnTo>
                        <a:pt x="8" y="0"/>
                      </a:lnTo>
                      <a:lnTo>
                        <a:pt x="12" y="0"/>
                      </a:lnTo>
                      <a:lnTo>
                        <a:pt x="14" y="2"/>
                      </a:lnTo>
                      <a:lnTo>
                        <a:pt x="16" y="4"/>
                      </a:lnTo>
                      <a:lnTo>
                        <a:pt x="16"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83" name="Freeform 31"/>
                <p:cNvSpPr>
                  <a:spLocks/>
                </p:cNvSpPr>
                <p:nvPr/>
              </p:nvSpPr>
              <p:spPr bwMode="auto">
                <a:xfrm>
                  <a:off x="3645" y="618"/>
                  <a:ext cx="16" cy="14"/>
                </a:xfrm>
                <a:custGeom>
                  <a:avLst/>
                  <a:gdLst>
                    <a:gd name="T0" fmla="*/ 16 w 16"/>
                    <a:gd name="T1" fmla="*/ 6 h 14"/>
                    <a:gd name="T2" fmla="*/ 16 w 16"/>
                    <a:gd name="T3" fmla="*/ 6 h 14"/>
                    <a:gd name="T4" fmla="*/ 14 w 16"/>
                    <a:gd name="T5" fmla="*/ 10 h 14"/>
                    <a:gd name="T6" fmla="*/ 12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2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2" y="12"/>
                      </a:lnTo>
                      <a:lnTo>
                        <a:pt x="10" y="14"/>
                      </a:lnTo>
                      <a:lnTo>
                        <a:pt x="8" y="14"/>
                      </a:lnTo>
                      <a:lnTo>
                        <a:pt x="4" y="14"/>
                      </a:lnTo>
                      <a:lnTo>
                        <a:pt x="2" y="12"/>
                      </a:lnTo>
                      <a:lnTo>
                        <a:pt x="0" y="10"/>
                      </a:lnTo>
                      <a:lnTo>
                        <a:pt x="0" y="6"/>
                      </a:lnTo>
                      <a:lnTo>
                        <a:pt x="0" y="4"/>
                      </a:lnTo>
                      <a:lnTo>
                        <a:pt x="2" y="2"/>
                      </a:lnTo>
                      <a:lnTo>
                        <a:pt x="4" y="0"/>
                      </a:lnTo>
                      <a:lnTo>
                        <a:pt x="8" y="0"/>
                      </a:lnTo>
                      <a:lnTo>
                        <a:pt x="10" y="0"/>
                      </a:lnTo>
                      <a:lnTo>
                        <a:pt x="12"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4661" name="Freeform 32"/>
              <p:cNvSpPr>
                <a:spLocks/>
              </p:cNvSpPr>
              <p:nvPr/>
            </p:nvSpPr>
            <p:spPr bwMode="auto">
              <a:xfrm>
                <a:off x="0" y="238"/>
                <a:ext cx="3922" cy="288"/>
              </a:xfrm>
              <a:custGeom>
                <a:avLst/>
                <a:gdLst>
                  <a:gd name="T0" fmla="*/ 0 w 3922"/>
                  <a:gd name="T1" fmla="*/ 0 h 288"/>
                  <a:gd name="T2" fmla="*/ 0 w 3922"/>
                  <a:gd name="T3" fmla="*/ 457200 h 288"/>
                  <a:gd name="T4" fmla="*/ 781050 w 3922"/>
                  <a:gd name="T5" fmla="*/ 457200 h 288"/>
                  <a:gd name="T6" fmla="*/ 1050925 w 3922"/>
                  <a:gd name="T7" fmla="*/ 171450 h 288"/>
                  <a:gd name="T8" fmla="*/ 6226175 w 3922"/>
                  <a:gd name="T9" fmla="*/ 171450 h 288"/>
                  <a:gd name="T10" fmla="*/ 6226175 w 3922"/>
                  <a:gd name="T11" fmla="*/ 0 h 288"/>
                  <a:gd name="T12" fmla="*/ 0 w 3922"/>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22" h="288">
                    <a:moveTo>
                      <a:pt x="0" y="0"/>
                    </a:moveTo>
                    <a:lnTo>
                      <a:pt x="0" y="288"/>
                    </a:lnTo>
                    <a:lnTo>
                      <a:pt x="492" y="288"/>
                    </a:lnTo>
                    <a:lnTo>
                      <a:pt x="662" y="108"/>
                    </a:lnTo>
                    <a:lnTo>
                      <a:pt x="3922" y="108"/>
                    </a:lnTo>
                    <a:lnTo>
                      <a:pt x="3922" y="0"/>
                    </a:lnTo>
                    <a:lnTo>
                      <a:pt x="0" y="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4586" name="Group 109"/>
            <p:cNvGrpSpPr>
              <a:grpSpLocks/>
            </p:cNvGrpSpPr>
            <p:nvPr/>
          </p:nvGrpSpPr>
          <p:grpSpPr bwMode="auto">
            <a:xfrm>
              <a:off x="171450" y="7578725"/>
              <a:ext cx="5753100" cy="1377950"/>
              <a:chOff x="119" y="4450"/>
              <a:chExt cx="3616" cy="1152"/>
            </a:xfrm>
          </p:grpSpPr>
          <p:sp>
            <p:nvSpPr>
              <p:cNvPr id="24656" name="Freeform 3"/>
              <p:cNvSpPr>
                <a:spLocks/>
              </p:cNvSpPr>
              <p:nvPr/>
            </p:nvSpPr>
            <p:spPr bwMode="auto">
              <a:xfrm>
                <a:off x="119" y="4450"/>
                <a:ext cx="3606" cy="1142"/>
              </a:xfrm>
              <a:custGeom>
                <a:avLst/>
                <a:gdLst>
                  <a:gd name="T0" fmla="*/ 5518150 w 3606"/>
                  <a:gd name="T1" fmla="*/ 1812925 h 1142"/>
                  <a:gd name="T2" fmla="*/ 0 w 3606"/>
                  <a:gd name="T3" fmla="*/ 1812925 h 1142"/>
                  <a:gd name="T4" fmla="*/ 0 w 3606"/>
                  <a:gd name="T5" fmla="*/ 0 h 1142"/>
                  <a:gd name="T6" fmla="*/ 5724525 w 3606"/>
                  <a:gd name="T7" fmla="*/ 0 h 1142"/>
                  <a:gd name="T8" fmla="*/ 5724525 w 3606"/>
                  <a:gd name="T9" fmla="*/ 1574800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7" name="Freeform 4"/>
              <p:cNvSpPr>
                <a:spLocks/>
              </p:cNvSpPr>
              <p:nvPr/>
            </p:nvSpPr>
            <p:spPr bwMode="auto">
              <a:xfrm>
                <a:off x="3563" y="5440"/>
                <a:ext cx="172" cy="162"/>
              </a:xfrm>
              <a:custGeom>
                <a:avLst/>
                <a:gdLst>
                  <a:gd name="T0" fmla="*/ 273050 w 172"/>
                  <a:gd name="T1" fmla="*/ 0 h 162"/>
                  <a:gd name="T2" fmla="*/ 50800 w 172"/>
                  <a:gd name="T3" fmla="*/ 257175 h 162"/>
                  <a:gd name="T4" fmla="*/ 0 w 172"/>
                  <a:gd name="T5" fmla="*/ 73025 h 162"/>
                  <a:gd name="T6" fmla="*/ 273050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4587" name="Group 110"/>
            <p:cNvGrpSpPr>
              <a:grpSpLocks/>
            </p:cNvGrpSpPr>
            <p:nvPr/>
          </p:nvGrpSpPr>
          <p:grpSpPr bwMode="auto">
            <a:xfrm>
              <a:off x="66675" y="7285054"/>
              <a:ext cx="5800725" cy="439738"/>
              <a:chOff x="53" y="4272"/>
              <a:chExt cx="3654" cy="277"/>
            </a:xfrm>
          </p:grpSpPr>
          <p:sp>
            <p:nvSpPr>
              <p:cNvPr id="24588" name="Line 34"/>
              <p:cNvSpPr>
                <a:spLocks noChangeShapeType="1"/>
              </p:cNvSpPr>
              <p:nvPr/>
            </p:nvSpPr>
            <p:spPr bwMode="auto">
              <a:xfrm>
                <a:off x="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89" name="Line 35"/>
              <p:cNvSpPr>
                <a:spLocks noChangeShapeType="1"/>
              </p:cNvSpPr>
              <p:nvPr/>
            </p:nvSpPr>
            <p:spPr bwMode="auto">
              <a:xfrm>
                <a:off x="1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0" name="Line 36"/>
              <p:cNvSpPr>
                <a:spLocks noChangeShapeType="1"/>
              </p:cNvSpPr>
              <p:nvPr/>
            </p:nvSpPr>
            <p:spPr bwMode="auto">
              <a:xfrm>
                <a:off x="1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1" name="Line 37"/>
              <p:cNvSpPr>
                <a:spLocks noChangeShapeType="1"/>
              </p:cNvSpPr>
              <p:nvPr/>
            </p:nvSpPr>
            <p:spPr bwMode="auto">
              <a:xfrm>
                <a:off x="2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2" name="Line 38"/>
              <p:cNvSpPr>
                <a:spLocks noChangeShapeType="1"/>
              </p:cNvSpPr>
              <p:nvPr/>
            </p:nvSpPr>
            <p:spPr bwMode="auto">
              <a:xfrm>
                <a:off x="2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3" name="Line 39"/>
              <p:cNvSpPr>
                <a:spLocks noChangeShapeType="1"/>
              </p:cNvSpPr>
              <p:nvPr/>
            </p:nvSpPr>
            <p:spPr bwMode="auto">
              <a:xfrm>
                <a:off x="3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4" name="Line 40"/>
              <p:cNvSpPr>
                <a:spLocks noChangeShapeType="1"/>
              </p:cNvSpPr>
              <p:nvPr/>
            </p:nvSpPr>
            <p:spPr bwMode="auto">
              <a:xfrm>
                <a:off x="3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5" name="Line 41"/>
              <p:cNvSpPr>
                <a:spLocks noChangeShapeType="1"/>
              </p:cNvSpPr>
              <p:nvPr/>
            </p:nvSpPr>
            <p:spPr bwMode="auto">
              <a:xfrm>
                <a:off x="4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6" name="Line 42"/>
              <p:cNvSpPr>
                <a:spLocks noChangeShapeType="1"/>
              </p:cNvSpPr>
              <p:nvPr/>
            </p:nvSpPr>
            <p:spPr bwMode="auto">
              <a:xfrm>
                <a:off x="5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7" name="Line 43"/>
              <p:cNvSpPr>
                <a:spLocks noChangeShapeType="1"/>
              </p:cNvSpPr>
              <p:nvPr/>
            </p:nvSpPr>
            <p:spPr bwMode="auto">
              <a:xfrm>
                <a:off x="5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8" name="Line 44"/>
              <p:cNvSpPr>
                <a:spLocks noChangeShapeType="1"/>
              </p:cNvSpPr>
              <p:nvPr/>
            </p:nvSpPr>
            <p:spPr bwMode="auto">
              <a:xfrm>
                <a:off x="6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99" name="Line 45"/>
              <p:cNvSpPr>
                <a:spLocks noChangeShapeType="1"/>
              </p:cNvSpPr>
              <p:nvPr/>
            </p:nvSpPr>
            <p:spPr bwMode="auto">
              <a:xfrm>
                <a:off x="6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0" name="Line 46"/>
              <p:cNvSpPr>
                <a:spLocks noChangeShapeType="1"/>
              </p:cNvSpPr>
              <p:nvPr/>
            </p:nvSpPr>
            <p:spPr bwMode="auto">
              <a:xfrm>
                <a:off x="7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1" name="Line 47"/>
              <p:cNvSpPr>
                <a:spLocks noChangeShapeType="1"/>
              </p:cNvSpPr>
              <p:nvPr/>
            </p:nvSpPr>
            <p:spPr bwMode="auto">
              <a:xfrm>
                <a:off x="7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2" name="Line 48"/>
              <p:cNvSpPr>
                <a:spLocks noChangeShapeType="1"/>
              </p:cNvSpPr>
              <p:nvPr/>
            </p:nvSpPr>
            <p:spPr bwMode="auto">
              <a:xfrm>
                <a:off x="8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3" name="Line 49"/>
              <p:cNvSpPr>
                <a:spLocks noChangeShapeType="1"/>
              </p:cNvSpPr>
              <p:nvPr/>
            </p:nvSpPr>
            <p:spPr bwMode="auto">
              <a:xfrm>
                <a:off x="8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4" name="Line 50"/>
              <p:cNvSpPr>
                <a:spLocks noChangeShapeType="1"/>
              </p:cNvSpPr>
              <p:nvPr/>
            </p:nvSpPr>
            <p:spPr bwMode="auto">
              <a:xfrm>
                <a:off x="9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5" name="Line 51"/>
              <p:cNvSpPr>
                <a:spLocks noChangeShapeType="1"/>
              </p:cNvSpPr>
              <p:nvPr/>
            </p:nvSpPr>
            <p:spPr bwMode="auto">
              <a:xfrm>
                <a:off x="10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6" name="Line 52"/>
              <p:cNvSpPr>
                <a:spLocks noChangeShapeType="1"/>
              </p:cNvSpPr>
              <p:nvPr/>
            </p:nvSpPr>
            <p:spPr bwMode="auto">
              <a:xfrm>
                <a:off x="10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7" name="Line 53"/>
              <p:cNvSpPr>
                <a:spLocks noChangeShapeType="1"/>
              </p:cNvSpPr>
              <p:nvPr/>
            </p:nvSpPr>
            <p:spPr bwMode="auto">
              <a:xfrm>
                <a:off x="11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8" name="Line 54"/>
              <p:cNvSpPr>
                <a:spLocks noChangeShapeType="1"/>
              </p:cNvSpPr>
              <p:nvPr/>
            </p:nvSpPr>
            <p:spPr bwMode="auto">
              <a:xfrm>
                <a:off x="11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09" name="Line 55"/>
              <p:cNvSpPr>
                <a:spLocks noChangeShapeType="1"/>
              </p:cNvSpPr>
              <p:nvPr/>
            </p:nvSpPr>
            <p:spPr bwMode="auto">
              <a:xfrm>
                <a:off x="12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0" name="Line 56"/>
              <p:cNvSpPr>
                <a:spLocks noChangeShapeType="1"/>
              </p:cNvSpPr>
              <p:nvPr/>
            </p:nvSpPr>
            <p:spPr bwMode="auto">
              <a:xfrm>
                <a:off x="12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1" name="Line 57"/>
              <p:cNvSpPr>
                <a:spLocks noChangeShapeType="1"/>
              </p:cNvSpPr>
              <p:nvPr/>
            </p:nvSpPr>
            <p:spPr bwMode="auto">
              <a:xfrm>
                <a:off x="13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2" name="Line 58"/>
              <p:cNvSpPr>
                <a:spLocks noChangeShapeType="1"/>
              </p:cNvSpPr>
              <p:nvPr/>
            </p:nvSpPr>
            <p:spPr bwMode="auto">
              <a:xfrm>
                <a:off x="14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3" name="Line 59"/>
              <p:cNvSpPr>
                <a:spLocks noChangeShapeType="1"/>
              </p:cNvSpPr>
              <p:nvPr/>
            </p:nvSpPr>
            <p:spPr bwMode="auto">
              <a:xfrm>
                <a:off x="14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4" name="Line 60"/>
              <p:cNvSpPr>
                <a:spLocks noChangeShapeType="1"/>
              </p:cNvSpPr>
              <p:nvPr/>
            </p:nvSpPr>
            <p:spPr bwMode="auto">
              <a:xfrm>
                <a:off x="15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5" name="Line 61"/>
              <p:cNvSpPr>
                <a:spLocks noChangeShapeType="1"/>
              </p:cNvSpPr>
              <p:nvPr/>
            </p:nvSpPr>
            <p:spPr bwMode="auto">
              <a:xfrm>
                <a:off x="15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6" name="Line 62"/>
              <p:cNvSpPr>
                <a:spLocks noChangeShapeType="1"/>
              </p:cNvSpPr>
              <p:nvPr/>
            </p:nvSpPr>
            <p:spPr bwMode="auto">
              <a:xfrm>
                <a:off x="16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7" name="Line 63"/>
              <p:cNvSpPr>
                <a:spLocks noChangeShapeType="1"/>
              </p:cNvSpPr>
              <p:nvPr/>
            </p:nvSpPr>
            <p:spPr bwMode="auto">
              <a:xfrm>
                <a:off x="16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8" name="Line 64"/>
              <p:cNvSpPr>
                <a:spLocks noChangeShapeType="1"/>
              </p:cNvSpPr>
              <p:nvPr/>
            </p:nvSpPr>
            <p:spPr bwMode="auto">
              <a:xfrm>
                <a:off x="17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19" name="Line 65"/>
              <p:cNvSpPr>
                <a:spLocks noChangeShapeType="1"/>
              </p:cNvSpPr>
              <p:nvPr/>
            </p:nvSpPr>
            <p:spPr bwMode="auto">
              <a:xfrm>
                <a:off x="17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0" name="Line 66"/>
              <p:cNvSpPr>
                <a:spLocks noChangeShapeType="1"/>
              </p:cNvSpPr>
              <p:nvPr/>
            </p:nvSpPr>
            <p:spPr bwMode="auto">
              <a:xfrm>
                <a:off x="18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1" name="Line 67"/>
              <p:cNvSpPr>
                <a:spLocks noChangeShapeType="1"/>
              </p:cNvSpPr>
              <p:nvPr/>
            </p:nvSpPr>
            <p:spPr bwMode="auto">
              <a:xfrm>
                <a:off x="19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2" name="Line 68"/>
              <p:cNvSpPr>
                <a:spLocks noChangeShapeType="1"/>
              </p:cNvSpPr>
              <p:nvPr/>
            </p:nvSpPr>
            <p:spPr bwMode="auto">
              <a:xfrm>
                <a:off x="19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3" name="Line 69"/>
              <p:cNvSpPr>
                <a:spLocks noChangeShapeType="1"/>
              </p:cNvSpPr>
              <p:nvPr/>
            </p:nvSpPr>
            <p:spPr bwMode="auto">
              <a:xfrm>
                <a:off x="20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4" name="Line 70"/>
              <p:cNvSpPr>
                <a:spLocks noChangeShapeType="1"/>
              </p:cNvSpPr>
              <p:nvPr/>
            </p:nvSpPr>
            <p:spPr bwMode="auto">
              <a:xfrm>
                <a:off x="20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5" name="Line 71"/>
              <p:cNvSpPr>
                <a:spLocks noChangeShapeType="1"/>
              </p:cNvSpPr>
              <p:nvPr/>
            </p:nvSpPr>
            <p:spPr bwMode="auto">
              <a:xfrm>
                <a:off x="21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6" name="Line 72"/>
              <p:cNvSpPr>
                <a:spLocks noChangeShapeType="1"/>
              </p:cNvSpPr>
              <p:nvPr/>
            </p:nvSpPr>
            <p:spPr bwMode="auto">
              <a:xfrm>
                <a:off x="21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7" name="Line 73"/>
              <p:cNvSpPr>
                <a:spLocks noChangeShapeType="1"/>
              </p:cNvSpPr>
              <p:nvPr/>
            </p:nvSpPr>
            <p:spPr bwMode="auto">
              <a:xfrm>
                <a:off x="22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8" name="Line 74"/>
              <p:cNvSpPr>
                <a:spLocks noChangeShapeType="1"/>
              </p:cNvSpPr>
              <p:nvPr/>
            </p:nvSpPr>
            <p:spPr bwMode="auto">
              <a:xfrm>
                <a:off x="22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29" name="Line 75"/>
              <p:cNvSpPr>
                <a:spLocks noChangeShapeType="1"/>
              </p:cNvSpPr>
              <p:nvPr/>
            </p:nvSpPr>
            <p:spPr bwMode="auto">
              <a:xfrm>
                <a:off x="23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0" name="Line 76"/>
              <p:cNvSpPr>
                <a:spLocks noChangeShapeType="1"/>
              </p:cNvSpPr>
              <p:nvPr/>
            </p:nvSpPr>
            <p:spPr bwMode="auto">
              <a:xfrm>
                <a:off x="24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1" name="Line 77"/>
              <p:cNvSpPr>
                <a:spLocks noChangeShapeType="1"/>
              </p:cNvSpPr>
              <p:nvPr/>
            </p:nvSpPr>
            <p:spPr bwMode="auto">
              <a:xfrm>
                <a:off x="24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2" name="Line 78"/>
              <p:cNvSpPr>
                <a:spLocks noChangeShapeType="1"/>
              </p:cNvSpPr>
              <p:nvPr/>
            </p:nvSpPr>
            <p:spPr bwMode="auto">
              <a:xfrm>
                <a:off x="25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3" name="Line 79"/>
              <p:cNvSpPr>
                <a:spLocks noChangeShapeType="1"/>
              </p:cNvSpPr>
              <p:nvPr/>
            </p:nvSpPr>
            <p:spPr bwMode="auto">
              <a:xfrm>
                <a:off x="25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4" name="Line 80"/>
              <p:cNvSpPr>
                <a:spLocks noChangeShapeType="1"/>
              </p:cNvSpPr>
              <p:nvPr/>
            </p:nvSpPr>
            <p:spPr bwMode="auto">
              <a:xfrm>
                <a:off x="26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5" name="Line 81"/>
              <p:cNvSpPr>
                <a:spLocks noChangeShapeType="1"/>
              </p:cNvSpPr>
              <p:nvPr/>
            </p:nvSpPr>
            <p:spPr bwMode="auto">
              <a:xfrm>
                <a:off x="26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6" name="Line 82"/>
              <p:cNvSpPr>
                <a:spLocks noChangeShapeType="1"/>
              </p:cNvSpPr>
              <p:nvPr/>
            </p:nvSpPr>
            <p:spPr bwMode="auto">
              <a:xfrm>
                <a:off x="27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7" name="Line 83"/>
              <p:cNvSpPr>
                <a:spLocks noChangeShapeType="1"/>
              </p:cNvSpPr>
              <p:nvPr/>
            </p:nvSpPr>
            <p:spPr bwMode="auto">
              <a:xfrm>
                <a:off x="28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8" name="Line 84"/>
              <p:cNvSpPr>
                <a:spLocks noChangeShapeType="1"/>
              </p:cNvSpPr>
              <p:nvPr/>
            </p:nvSpPr>
            <p:spPr bwMode="auto">
              <a:xfrm>
                <a:off x="28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39" name="Line 85"/>
              <p:cNvSpPr>
                <a:spLocks noChangeShapeType="1"/>
              </p:cNvSpPr>
              <p:nvPr/>
            </p:nvSpPr>
            <p:spPr bwMode="auto">
              <a:xfrm>
                <a:off x="29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0" name="Line 86"/>
              <p:cNvSpPr>
                <a:spLocks noChangeShapeType="1"/>
              </p:cNvSpPr>
              <p:nvPr/>
            </p:nvSpPr>
            <p:spPr bwMode="auto">
              <a:xfrm>
                <a:off x="29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1" name="Line 87"/>
              <p:cNvSpPr>
                <a:spLocks noChangeShapeType="1"/>
              </p:cNvSpPr>
              <p:nvPr/>
            </p:nvSpPr>
            <p:spPr bwMode="auto">
              <a:xfrm>
                <a:off x="30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2" name="Line 88"/>
              <p:cNvSpPr>
                <a:spLocks noChangeShapeType="1"/>
              </p:cNvSpPr>
              <p:nvPr/>
            </p:nvSpPr>
            <p:spPr bwMode="auto">
              <a:xfrm>
                <a:off x="30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3" name="Line 89"/>
              <p:cNvSpPr>
                <a:spLocks noChangeShapeType="1"/>
              </p:cNvSpPr>
              <p:nvPr/>
            </p:nvSpPr>
            <p:spPr bwMode="auto">
              <a:xfrm>
                <a:off x="31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4" name="Line 90"/>
              <p:cNvSpPr>
                <a:spLocks noChangeShapeType="1"/>
              </p:cNvSpPr>
              <p:nvPr/>
            </p:nvSpPr>
            <p:spPr bwMode="auto">
              <a:xfrm>
                <a:off x="31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5" name="Line 91"/>
              <p:cNvSpPr>
                <a:spLocks noChangeShapeType="1"/>
              </p:cNvSpPr>
              <p:nvPr/>
            </p:nvSpPr>
            <p:spPr bwMode="auto">
              <a:xfrm>
                <a:off x="32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6" name="Line 92"/>
              <p:cNvSpPr>
                <a:spLocks noChangeShapeType="1"/>
              </p:cNvSpPr>
              <p:nvPr/>
            </p:nvSpPr>
            <p:spPr bwMode="auto">
              <a:xfrm>
                <a:off x="33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7" name="Line 93"/>
              <p:cNvSpPr>
                <a:spLocks noChangeShapeType="1"/>
              </p:cNvSpPr>
              <p:nvPr/>
            </p:nvSpPr>
            <p:spPr bwMode="auto">
              <a:xfrm>
                <a:off x="33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8" name="Line 94"/>
              <p:cNvSpPr>
                <a:spLocks noChangeShapeType="1"/>
              </p:cNvSpPr>
              <p:nvPr/>
            </p:nvSpPr>
            <p:spPr bwMode="auto">
              <a:xfrm>
                <a:off x="34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49" name="Line 95"/>
              <p:cNvSpPr>
                <a:spLocks noChangeShapeType="1"/>
              </p:cNvSpPr>
              <p:nvPr/>
            </p:nvSpPr>
            <p:spPr bwMode="auto">
              <a:xfrm>
                <a:off x="34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0" name="Line 96"/>
              <p:cNvSpPr>
                <a:spLocks noChangeShapeType="1"/>
              </p:cNvSpPr>
              <p:nvPr/>
            </p:nvSpPr>
            <p:spPr bwMode="auto">
              <a:xfrm>
                <a:off x="35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1" name="Line 97"/>
              <p:cNvSpPr>
                <a:spLocks noChangeShapeType="1"/>
              </p:cNvSpPr>
              <p:nvPr/>
            </p:nvSpPr>
            <p:spPr bwMode="auto">
              <a:xfrm>
                <a:off x="35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2" name="Line 98"/>
              <p:cNvSpPr>
                <a:spLocks noChangeShapeType="1"/>
              </p:cNvSpPr>
              <p:nvPr/>
            </p:nvSpPr>
            <p:spPr bwMode="auto">
              <a:xfrm>
                <a:off x="36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3" name="Line 99"/>
              <p:cNvSpPr>
                <a:spLocks noChangeShapeType="1"/>
              </p:cNvSpPr>
              <p:nvPr/>
            </p:nvSpPr>
            <p:spPr bwMode="auto">
              <a:xfrm>
                <a:off x="36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4" name="Freeform 100"/>
              <p:cNvSpPr>
                <a:spLocks/>
              </p:cNvSpPr>
              <p:nvPr/>
            </p:nvSpPr>
            <p:spPr bwMode="auto">
              <a:xfrm>
                <a:off x="53" y="4356"/>
                <a:ext cx="2805" cy="188"/>
              </a:xfrm>
              <a:custGeom>
                <a:avLst/>
                <a:gdLst>
                  <a:gd name="T0" fmla="*/ 2176 w 2176"/>
                  <a:gd name="T1" fmla="*/ 130 h 184"/>
                  <a:gd name="T2" fmla="*/ 2176 w 2176"/>
                  <a:gd name="T3" fmla="*/ 130 h 184"/>
                  <a:gd name="T4" fmla="*/ 2176 w 2176"/>
                  <a:gd name="T5" fmla="*/ 142 h 184"/>
                  <a:gd name="T6" fmla="*/ 2172 w 2176"/>
                  <a:gd name="T7" fmla="*/ 152 h 184"/>
                  <a:gd name="T8" fmla="*/ 2168 w 2176"/>
                  <a:gd name="T9" fmla="*/ 160 h 184"/>
                  <a:gd name="T10" fmla="*/ 2162 w 2176"/>
                  <a:gd name="T11" fmla="*/ 168 h 184"/>
                  <a:gd name="T12" fmla="*/ 2154 w 2176"/>
                  <a:gd name="T13" fmla="*/ 174 h 184"/>
                  <a:gd name="T14" fmla="*/ 2146 w 2176"/>
                  <a:gd name="T15" fmla="*/ 180 h 184"/>
                  <a:gd name="T16" fmla="*/ 2138 w 2176"/>
                  <a:gd name="T17" fmla="*/ 182 h 184"/>
                  <a:gd name="T18" fmla="*/ 2128 w 2176"/>
                  <a:gd name="T19" fmla="*/ 184 h 184"/>
                  <a:gd name="T20" fmla="*/ 50 w 2176"/>
                  <a:gd name="T21" fmla="*/ 184 h 184"/>
                  <a:gd name="T22" fmla="*/ 50 w 2176"/>
                  <a:gd name="T23" fmla="*/ 184 h 184"/>
                  <a:gd name="T24" fmla="*/ 40 w 2176"/>
                  <a:gd name="T25" fmla="*/ 182 h 184"/>
                  <a:gd name="T26" fmla="*/ 30 w 2176"/>
                  <a:gd name="T27" fmla="*/ 180 h 184"/>
                  <a:gd name="T28" fmla="*/ 22 w 2176"/>
                  <a:gd name="T29" fmla="*/ 174 h 184"/>
                  <a:gd name="T30" fmla="*/ 14 w 2176"/>
                  <a:gd name="T31" fmla="*/ 168 h 184"/>
                  <a:gd name="T32" fmla="*/ 8 w 2176"/>
                  <a:gd name="T33" fmla="*/ 160 h 184"/>
                  <a:gd name="T34" fmla="*/ 4 w 2176"/>
                  <a:gd name="T35" fmla="*/ 152 h 184"/>
                  <a:gd name="T36" fmla="*/ 0 w 2176"/>
                  <a:gd name="T37" fmla="*/ 142 h 184"/>
                  <a:gd name="T38" fmla="*/ 0 w 2176"/>
                  <a:gd name="T39" fmla="*/ 130 h 184"/>
                  <a:gd name="T40" fmla="*/ 0 w 2176"/>
                  <a:gd name="T41" fmla="*/ 52 h 184"/>
                  <a:gd name="T42" fmla="*/ 0 w 2176"/>
                  <a:gd name="T43" fmla="*/ 52 h 184"/>
                  <a:gd name="T44" fmla="*/ 0 w 2176"/>
                  <a:gd name="T45" fmla="*/ 42 h 184"/>
                  <a:gd name="T46" fmla="*/ 4 w 2176"/>
                  <a:gd name="T47" fmla="*/ 32 h 184"/>
                  <a:gd name="T48" fmla="*/ 8 w 2176"/>
                  <a:gd name="T49" fmla="*/ 24 h 184"/>
                  <a:gd name="T50" fmla="*/ 14 w 2176"/>
                  <a:gd name="T51" fmla="*/ 16 h 184"/>
                  <a:gd name="T52" fmla="*/ 22 w 2176"/>
                  <a:gd name="T53" fmla="*/ 10 h 184"/>
                  <a:gd name="T54" fmla="*/ 30 w 2176"/>
                  <a:gd name="T55" fmla="*/ 4 h 184"/>
                  <a:gd name="T56" fmla="*/ 40 w 2176"/>
                  <a:gd name="T57" fmla="*/ 2 h 184"/>
                  <a:gd name="T58" fmla="*/ 50 w 2176"/>
                  <a:gd name="T59" fmla="*/ 0 h 184"/>
                  <a:gd name="T60" fmla="*/ 2128 w 2176"/>
                  <a:gd name="T61" fmla="*/ 0 h 184"/>
                  <a:gd name="T62" fmla="*/ 2128 w 2176"/>
                  <a:gd name="T63" fmla="*/ 0 h 184"/>
                  <a:gd name="T64" fmla="*/ 2138 w 2176"/>
                  <a:gd name="T65" fmla="*/ 2 h 184"/>
                  <a:gd name="T66" fmla="*/ 2146 w 2176"/>
                  <a:gd name="T67" fmla="*/ 4 h 184"/>
                  <a:gd name="T68" fmla="*/ 2154 w 2176"/>
                  <a:gd name="T69" fmla="*/ 10 h 184"/>
                  <a:gd name="T70" fmla="*/ 2162 w 2176"/>
                  <a:gd name="T71" fmla="*/ 16 h 184"/>
                  <a:gd name="T72" fmla="*/ 2168 w 2176"/>
                  <a:gd name="T73" fmla="*/ 24 h 184"/>
                  <a:gd name="T74" fmla="*/ 2172 w 2176"/>
                  <a:gd name="T75" fmla="*/ 32 h 184"/>
                  <a:gd name="T76" fmla="*/ 2176 w 2176"/>
                  <a:gd name="T77" fmla="*/ 42 h 184"/>
                  <a:gd name="T78" fmla="*/ 2176 w 2176"/>
                  <a:gd name="T79" fmla="*/ 52 h 184"/>
                  <a:gd name="T80" fmla="*/ 2176 w 2176"/>
                  <a:gd name="T81" fmla="*/ 13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6" h="184">
                    <a:moveTo>
                      <a:pt x="2176" y="130"/>
                    </a:moveTo>
                    <a:lnTo>
                      <a:pt x="2176" y="130"/>
                    </a:lnTo>
                    <a:lnTo>
                      <a:pt x="2176" y="142"/>
                    </a:lnTo>
                    <a:lnTo>
                      <a:pt x="2172" y="152"/>
                    </a:lnTo>
                    <a:lnTo>
                      <a:pt x="2168" y="160"/>
                    </a:lnTo>
                    <a:lnTo>
                      <a:pt x="2162" y="168"/>
                    </a:lnTo>
                    <a:lnTo>
                      <a:pt x="2154"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4" y="10"/>
                    </a:lnTo>
                    <a:lnTo>
                      <a:pt x="2162" y="16"/>
                    </a:lnTo>
                    <a:lnTo>
                      <a:pt x="2168" y="24"/>
                    </a:lnTo>
                    <a:lnTo>
                      <a:pt x="2172" y="32"/>
                    </a:lnTo>
                    <a:lnTo>
                      <a:pt x="2176" y="42"/>
                    </a:lnTo>
                    <a:lnTo>
                      <a:pt x="2176" y="52"/>
                    </a:lnTo>
                    <a:lnTo>
                      <a:pt x="2176"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55" name="Text Box 101"/>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24579" name="AutoShape 2"/>
          <p:cNvSpPr>
            <a:spLocks noChangeAspect="1" noChangeArrowheads="1" noTextEdit="1"/>
          </p:cNvSpPr>
          <p:nvPr/>
        </p:nvSpPr>
        <p:spPr bwMode="auto">
          <a:xfrm>
            <a:off x="0" y="377825"/>
            <a:ext cx="6242050"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80" name="Text Box 102"/>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-2</a:t>
            </a:r>
          </a:p>
        </p:txBody>
      </p:sp>
      <p:sp>
        <p:nvSpPr>
          <p:cNvPr id="24581" name="Text Box 104"/>
          <p:cNvSpPr txBox="1">
            <a:spLocks noChangeArrowheads="1"/>
          </p:cNvSpPr>
          <p:nvPr/>
        </p:nvSpPr>
        <p:spPr bwMode="auto">
          <a:xfrm>
            <a:off x="77748" y="1728949"/>
            <a:ext cx="590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利用が認められてるソフトウェアやアプリ以外を</a:t>
            </a:r>
            <a:r>
              <a:rPr lang="ja-JP" altLang="en-US" sz="2400" b="1" dirty="0">
                <a:solidFill>
                  <a:srgbClr val="FF0000"/>
                </a:solidFill>
                <a:latin typeface="Meiryo UI" panose="020B0604030504040204" pitchFamily="50" charset="-128"/>
                <a:ea typeface="Meiryo UI" panose="020B0604030504040204" pitchFamily="50" charset="-128"/>
              </a:rPr>
              <a:t>勝手にインストールしてはダメ！</a:t>
            </a:r>
          </a:p>
        </p:txBody>
      </p:sp>
      <p:sp>
        <p:nvSpPr>
          <p:cNvPr id="23558" name="Text Box 108"/>
          <p:cNvSpPr txBox="1">
            <a:spLocks noChangeArrowheads="1"/>
          </p:cNvSpPr>
          <p:nvPr/>
        </p:nvSpPr>
        <p:spPr bwMode="auto">
          <a:xfrm>
            <a:off x="180975" y="7734959"/>
            <a:ext cx="5743575"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100" dirty="0">
                <a:latin typeface="Meiryo UI" panose="020B0604030504040204" pitchFamily="50" charset="-128"/>
                <a:ea typeface="Meiryo UI" panose="020B0604030504040204" pitchFamily="50" charset="-128"/>
              </a:rPr>
              <a:t>■2014</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2</a:t>
            </a:r>
            <a:r>
              <a:rPr lang="ja-JP" altLang="en-US" sz="1100" dirty="0">
                <a:latin typeface="Meiryo UI" panose="020B0604030504040204" pitchFamily="50" charset="-128"/>
                <a:ea typeface="Meiryo UI" panose="020B0604030504040204" pitchFamily="50" charset="-128"/>
              </a:rPr>
              <a:t>月：○○病院</a:t>
            </a:r>
          </a:p>
          <a:p>
            <a:pPr indent="144000"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パソコン２台が動画再生ソフト「</a:t>
            </a:r>
            <a:r>
              <a:rPr lang="en-US" altLang="ja-JP" sz="1100" dirty="0">
                <a:latin typeface="Meiryo UI" panose="020B0604030504040204" pitchFamily="50" charset="-128"/>
                <a:ea typeface="Meiryo UI" panose="020B0604030504040204" pitchFamily="50" charset="-128"/>
              </a:rPr>
              <a:t>GOM</a:t>
            </a:r>
            <a:r>
              <a:rPr lang="ja-JP" altLang="en-US" sz="1100" dirty="0">
                <a:latin typeface="Meiryo UI" panose="020B0604030504040204" pitchFamily="50" charset="-128"/>
                <a:ea typeface="Meiryo UI" panose="020B0604030504040204" pitchFamily="50" charset="-128"/>
              </a:rPr>
              <a:t>プレーヤー」をアップデートした際にウイルスに感染していたことが判明した。</a:t>
            </a:r>
            <a:endParaRPr lang="en-US" altLang="ja-JP" sz="1100" dirty="0">
              <a:latin typeface="Meiryo UI" panose="020B0604030504040204" pitchFamily="50" charset="-128"/>
              <a:ea typeface="Meiryo UI" panose="020B0604030504040204" pitchFamily="50" charset="-128"/>
            </a:endParaRPr>
          </a:p>
          <a:p>
            <a:pPr indent="144000" eaLnBrk="1" hangingPunct="1">
              <a:spcBef>
                <a:spcPct val="0"/>
              </a:spcBef>
              <a:buFontTx/>
              <a:buNone/>
              <a:defRPr/>
            </a:pPr>
            <a:endParaRPr lang="ja-JP" altLang="en-US" sz="5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2013</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12</a:t>
            </a:r>
            <a:r>
              <a:rPr lang="ja-JP" altLang="en-US" sz="1100" dirty="0">
                <a:latin typeface="Meiryo UI" panose="020B0604030504040204" pitchFamily="50" charset="-128"/>
                <a:ea typeface="Meiryo UI" panose="020B0604030504040204" pitchFamily="50" charset="-128"/>
              </a:rPr>
              <a:t>月：政府機関、○○大学など</a:t>
            </a:r>
          </a:p>
          <a:p>
            <a:pPr indent="144000"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パソコンにおいて、入力した全ての文字情報が「百度（バイドゥ）」のサーバに送信される日本語入力ソフト（</a:t>
            </a:r>
            <a:r>
              <a:rPr lang="en-US" altLang="ja-JP" sz="1100" dirty="0" err="1">
                <a:latin typeface="Meiryo UI" panose="020B0604030504040204" pitchFamily="50" charset="-128"/>
                <a:ea typeface="Meiryo UI" panose="020B0604030504040204" pitchFamily="50" charset="-128"/>
              </a:rPr>
              <a:t>Baidu</a:t>
            </a:r>
            <a:r>
              <a:rPr lang="en-US" altLang="ja-JP" sz="1100" dirty="0">
                <a:latin typeface="Meiryo UI" panose="020B0604030504040204" pitchFamily="50" charset="-128"/>
                <a:ea typeface="Meiryo UI" panose="020B0604030504040204" pitchFamily="50" charset="-128"/>
              </a:rPr>
              <a:t> IME</a:t>
            </a:r>
            <a:r>
              <a:rPr lang="ja-JP" altLang="en-US" sz="1100" dirty="0">
                <a:latin typeface="Meiryo UI" panose="020B0604030504040204" pitchFamily="50" charset="-128"/>
                <a:ea typeface="Meiryo UI" panose="020B0604030504040204" pitchFamily="50" charset="-128"/>
              </a:rPr>
              <a:t>）がインストールされていた。</a:t>
            </a:r>
          </a:p>
        </p:txBody>
      </p:sp>
      <p:sp>
        <p:nvSpPr>
          <p:cNvPr id="24584" name="Text Box 122"/>
          <p:cNvSpPr txBox="1">
            <a:spLocks noChangeArrowheads="1"/>
          </p:cNvSpPr>
          <p:nvPr/>
        </p:nvSpPr>
        <p:spPr bwMode="auto">
          <a:xfrm>
            <a:off x="964750" y="552141"/>
            <a:ext cx="428995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パソコン・スマートフォンを利用するときは</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（その２）</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70"/>
          <p:cNvSpPr>
            <a:spLocks noChangeArrowheads="1"/>
          </p:cNvSpPr>
          <p:nvPr/>
        </p:nvSpPr>
        <p:spPr bwMode="auto">
          <a:xfrm>
            <a:off x="795338" y="6318251"/>
            <a:ext cx="55435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P76</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8.1.1(3) </a:t>
            </a:r>
            <a:r>
              <a:rPr lang="ja-JP" altLang="en-US" sz="900" dirty="0">
                <a:latin typeface="Meiryo UI" panose="020B0604030504040204" pitchFamily="50" charset="-128"/>
                <a:ea typeface="Meiryo UI" panose="020B0604030504040204" pitchFamily="50" charset="-128"/>
              </a:rPr>
              <a:t>情報システムの利用時の基本的対策</a:t>
            </a:r>
            <a:endParaRPr lang="en-US" altLang="ja-JP" sz="900" dirty="0">
              <a:latin typeface="Meiryo UI" panose="020B0604030504040204" pitchFamily="50" charset="-128"/>
              <a:ea typeface="Meiryo UI" panose="020B0604030504040204" pitchFamily="50" charset="-128"/>
            </a:endParaRPr>
          </a:p>
          <a:p>
            <a:pPr marL="228600" indent="-228600">
              <a:buFont typeface="Wingdings" panose="05000000000000000000" pitchFamily="2" charset="2"/>
              <a:buAutoNum type="alphaLcParenBoth" startAt="4"/>
            </a:pPr>
            <a:r>
              <a:rPr lang="ja-JP" altLang="en-US" sz="900" dirty="0">
                <a:latin typeface="Meiryo UI" panose="020B0604030504040204" pitchFamily="50" charset="-128"/>
                <a:ea typeface="Meiryo UI" panose="020B0604030504040204" pitchFamily="50" charset="-128"/>
              </a:rPr>
              <a:t>職員等は、業務の遂行において、利用が認められていないソフトウェアを利用しないこと。また、当該ソフトウェアを職務上の必要により利用する場合は、情報システムセキュリティ責任者の承認を得ること。</a:t>
            </a:r>
          </a:p>
        </p:txBody>
      </p:sp>
      <p:sp>
        <p:nvSpPr>
          <p:cNvPr id="25602" name="AutoShape 2"/>
          <p:cNvSpPr>
            <a:spLocks noChangeAspect="1" noChangeArrowheads="1" noTextEdit="1"/>
          </p:cNvSpPr>
          <p:nvPr/>
        </p:nvSpPr>
        <p:spPr bwMode="auto">
          <a:xfrm>
            <a:off x="309563" y="306388"/>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04" name="AutoShape 2"/>
          <p:cNvSpPr>
            <a:spLocks noChangeAspect="1" noChangeArrowheads="1" noTextEdit="1"/>
          </p:cNvSpPr>
          <p:nvPr/>
        </p:nvSpPr>
        <p:spPr bwMode="auto">
          <a:xfrm>
            <a:off x="309563" y="234950"/>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5605" name="グループ化 2"/>
          <p:cNvGrpSpPr>
            <a:grpSpLocks/>
          </p:cNvGrpSpPr>
          <p:nvPr/>
        </p:nvGrpSpPr>
        <p:grpSpPr bwMode="auto">
          <a:xfrm>
            <a:off x="754063" y="6051550"/>
            <a:ext cx="5791200" cy="0"/>
            <a:chOff x="-2278063" y="5317587"/>
            <a:chExt cx="5791200" cy="0"/>
          </a:xfrm>
        </p:grpSpPr>
        <p:sp>
          <p:nvSpPr>
            <p:cNvPr id="25663" name="Line 71"/>
            <p:cNvSpPr>
              <a:spLocks noChangeShapeType="1"/>
            </p:cNvSpPr>
            <p:nvPr/>
          </p:nvSpPr>
          <p:spPr bwMode="auto">
            <a:xfrm>
              <a:off x="-2278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4" name="Line 72"/>
            <p:cNvSpPr>
              <a:spLocks noChangeShapeType="1"/>
            </p:cNvSpPr>
            <p:nvPr/>
          </p:nvSpPr>
          <p:spPr bwMode="auto">
            <a:xfrm>
              <a:off x="-2189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5" name="Line 73"/>
            <p:cNvSpPr>
              <a:spLocks noChangeShapeType="1"/>
            </p:cNvSpPr>
            <p:nvPr/>
          </p:nvSpPr>
          <p:spPr bwMode="auto">
            <a:xfrm>
              <a:off x="-2100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6" name="Line 74"/>
            <p:cNvSpPr>
              <a:spLocks noChangeShapeType="1"/>
            </p:cNvSpPr>
            <p:nvPr/>
          </p:nvSpPr>
          <p:spPr bwMode="auto">
            <a:xfrm>
              <a:off x="-2011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7" name="Line 75"/>
            <p:cNvSpPr>
              <a:spLocks noChangeShapeType="1"/>
            </p:cNvSpPr>
            <p:nvPr/>
          </p:nvSpPr>
          <p:spPr bwMode="auto">
            <a:xfrm>
              <a:off x="-1922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8" name="Line 76"/>
            <p:cNvSpPr>
              <a:spLocks noChangeShapeType="1"/>
            </p:cNvSpPr>
            <p:nvPr/>
          </p:nvSpPr>
          <p:spPr bwMode="auto">
            <a:xfrm>
              <a:off x="-1833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9" name="Line 77"/>
            <p:cNvSpPr>
              <a:spLocks noChangeShapeType="1"/>
            </p:cNvSpPr>
            <p:nvPr/>
          </p:nvSpPr>
          <p:spPr bwMode="auto">
            <a:xfrm>
              <a:off x="-1744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0" name="Line 78"/>
            <p:cNvSpPr>
              <a:spLocks noChangeShapeType="1"/>
            </p:cNvSpPr>
            <p:nvPr/>
          </p:nvSpPr>
          <p:spPr bwMode="auto">
            <a:xfrm>
              <a:off x="-1655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1" name="Line 79"/>
            <p:cNvSpPr>
              <a:spLocks noChangeShapeType="1"/>
            </p:cNvSpPr>
            <p:nvPr/>
          </p:nvSpPr>
          <p:spPr bwMode="auto">
            <a:xfrm>
              <a:off x="-1566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2" name="Line 80"/>
            <p:cNvSpPr>
              <a:spLocks noChangeShapeType="1"/>
            </p:cNvSpPr>
            <p:nvPr/>
          </p:nvSpPr>
          <p:spPr bwMode="auto">
            <a:xfrm>
              <a:off x="-1477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3" name="Line 81"/>
            <p:cNvSpPr>
              <a:spLocks noChangeShapeType="1"/>
            </p:cNvSpPr>
            <p:nvPr/>
          </p:nvSpPr>
          <p:spPr bwMode="auto">
            <a:xfrm>
              <a:off x="-1389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4" name="Line 82"/>
            <p:cNvSpPr>
              <a:spLocks noChangeShapeType="1"/>
            </p:cNvSpPr>
            <p:nvPr/>
          </p:nvSpPr>
          <p:spPr bwMode="auto">
            <a:xfrm>
              <a:off x="-1300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5" name="Line 83"/>
            <p:cNvSpPr>
              <a:spLocks noChangeShapeType="1"/>
            </p:cNvSpPr>
            <p:nvPr/>
          </p:nvSpPr>
          <p:spPr bwMode="auto">
            <a:xfrm>
              <a:off x="-1211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6" name="Line 84"/>
            <p:cNvSpPr>
              <a:spLocks noChangeShapeType="1"/>
            </p:cNvSpPr>
            <p:nvPr/>
          </p:nvSpPr>
          <p:spPr bwMode="auto">
            <a:xfrm>
              <a:off x="-1122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7" name="Line 85"/>
            <p:cNvSpPr>
              <a:spLocks noChangeShapeType="1"/>
            </p:cNvSpPr>
            <p:nvPr/>
          </p:nvSpPr>
          <p:spPr bwMode="auto">
            <a:xfrm>
              <a:off x="-1033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8" name="Line 86"/>
            <p:cNvSpPr>
              <a:spLocks noChangeShapeType="1"/>
            </p:cNvSpPr>
            <p:nvPr/>
          </p:nvSpPr>
          <p:spPr bwMode="auto">
            <a:xfrm>
              <a:off x="-944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79" name="Line 87"/>
            <p:cNvSpPr>
              <a:spLocks noChangeShapeType="1"/>
            </p:cNvSpPr>
            <p:nvPr/>
          </p:nvSpPr>
          <p:spPr bwMode="auto">
            <a:xfrm>
              <a:off x="-855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0" name="Line 88"/>
            <p:cNvSpPr>
              <a:spLocks noChangeShapeType="1"/>
            </p:cNvSpPr>
            <p:nvPr/>
          </p:nvSpPr>
          <p:spPr bwMode="auto">
            <a:xfrm>
              <a:off x="-766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1" name="Line 89"/>
            <p:cNvSpPr>
              <a:spLocks noChangeShapeType="1"/>
            </p:cNvSpPr>
            <p:nvPr/>
          </p:nvSpPr>
          <p:spPr bwMode="auto">
            <a:xfrm>
              <a:off x="-677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2" name="Line 90"/>
            <p:cNvSpPr>
              <a:spLocks noChangeShapeType="1"/>
            </p:cNvSpPr>
            <p:nvPr/>
          </p:nvSpPr>
          <p:spPr bwMode="auto">
            <a:xfrm>
              <a:off x="-588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3" name="Line 91"/>
            <p:cNvSpPr>
              <a:spLocks noChangeShapeType="1"/>
            </p:cNvSpPr>
            <p:nvPr/>
          </p:nvSpPr>
          <p:spPr bwMode="auto">
            <a:xfrm>
              <a:off x="-500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4" name="Line 92"/>
            <p:cNvSpPr>
              <a:spLocks noChangeShapeType="1"/>
            </p:cNvSpPr>
            <p:nvPr/>
          </p:nvSpPr>
          <p:spPr bwMode="auto">
            <a:xfrm>
              <a:off x="-411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5" name="Line 93"/>
            <p:cNvSpPr>
              <a:spLocks noChangeShapeType="1"/>
            </p:cNvSpPr>
            <p:nvPr/>
          </p:nvSpPr>
          <p:spPr bwMode="auto">
            <a:xfrm>
              <a:off x="-322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6" name="Line 94"/>
            <p:cNvSpPr>
              <a:spLocks noChangeShapeType="1"/>
            </p:cNvSpPr>
            <p:nvPr/>
          </p:nvSpPr>
          <p:spPr bwMode="auto">
            <a:xfrm>
              <a:off x="-233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7" name="Line 95"/>
            <p:cNvSpPr>
              <a:spLocks noChangeShapeType="1"/>
            </p:cNvSpPr>
            <p:nvPr/>
          </p:nvSpPr>
          <p:spPr bwMode="auto">
            <a:xfrm>
              <a:off x="-144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8" name="Line 96"/>
            <p:cNvSpPr>
              <a:spLocks noChangeShapeType="1"/>
            </p:cNvSpPr>
            <p:nvPr/>
          </p:nvSpPr>
          <p:spPr bwMode="auto">
            <a:xfrm>
              <a:off x="-55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89" name="Line 97"/>
            <p:cNvSpPr>
              <a:spLocks noChangeShapeType="1"/>
            </p:cNvSpPr>
            <p:nvPr/>
          </p:nvSpPr>
          <p:spPr bwMode="auto">
            <a:xfrm>
              <a:off x="33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0" name="Line 98"/>
            <p:cNvSpPr>
              <a:spLocks noChangeShapeType="1"/>
            </p:cNvSpPr>
            <p:nvPr/>
          </p:nvSpPr>
          <p:spPr bwMode="auto">
            <a:xfrm>
              <a:off x="122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1" name="Line 99"/>
            <p:cNvSpPr>
              <a:spLocks noChangeShapeType="1"/>
            </p:cNvSpPr>
            <p:nvPr/>
          </p:nvSpPr>
          <p:spPr bwMode="auto">
            <a:xfrm>
              <a:off x="211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2" name="Line 100"/>
            <p:cNvSpPr>
              <a:spLocks noChangeShapeType="1"/>
            </p:cNvSpPr>
            <p:nvPr/>
          </p:nvSpPr>
          <p:spPr bwMode="auto">
            <a:xfrm>
              <a:off x="300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3" name="Line 101"/>
            <p:cNvSpPr>
              <a:spLocks noChangeShapeType="1"/>
            </p:cNvSpPr>
            <p:nvPr/>
          </p:nvSpPr>
          <p:spPr bwMode="auto">
            <a:xfrm>
              <a:off x="388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4" name="Line 102"/>
            <p:cNvSpPr>
              <a:spLocks noChangeShapeType="1"/>
            </p:cNvSpPr>
            <p:nvPr/>
          </p:nvSpPr>
          <p:spPr bwMode="auto">
            <a:xfrm>
              <a:off x="477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5" name="Line 103"/>
            <p:cNvSpPr>
              <a:spLocks noChangeShapeType="1"/>
            </p:cNvSpPr>
            <p:nvPr/>
          </p:nvSpPr>
          <p:spPr bwMode="auto">
            <a:xfrm>
              <a:off x="566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6" name="Line 104"/>
            <p:cNvSpPr>
              <a:spLocks noChangeShapeType="1"/>
            </p:cNvSpPr>
            <p:nvPr/>
          </p:nvSpPr>
          <p:spPr bwMode="auto">
            <a:xfrm>
              <a:off x="655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7" name="Line 105"/>
            <p:cNvSpPr>
              <a:spLocks noChangeShapeType="1"/>
            </p:cNvSpPr>
            <p:nvPr/>
          </p:nvSpPr>
          <p:spPr bwMode="auto">
            <a:xfrm>
              <a:off x="744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8" name="Line 106"/>
            <p:cNvSpPr>
              <a:spLocks noChangeShapeType="1"/>
            </p:cNvSpPr>
            <p:nvPr/>
          </p:nvSpPr>
          <p:spPr bwMode="auto">
            <a:xfrm>
              <a:off x="833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99" name="Line 107"/>
            <p:cNvSpPr>
              <a:spLocks noChangeShapeType="1"/>
            </p:cNvSpPr>
            <p:nvPr/>
          </p:nvSpPr>
          <p:spPr bwMode="auto">
            <a:xfrm>
              <a:off x="922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0" name="Line 108"/>
            <p:cNvSpPr>
              <a:spLocks noChangeShapeType="1"/>
            </p:cNvSpPr>
            <p:nvPr/>
          </p:nvSpPr>
          <p:spPr bwMode="auto">
            <a:xfrm>
              <a:off x="1011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1" name="Line 109"/>
            <p:cNvSpPr>
              <a:spLocks noChangeShapeType="1"/>
            </p:cNvSpPr>
            <p:nvPr/>
          </p:nvSpPr>
          <p:spPr bwMode="auto">
            <a:xfrm>
              <a:off x="1100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2" name="Line 110"/>
            <p:cNvSpPr>
              <a:spLocks noChangeShapeType="1"/>
            </p:cNvSpPr>
            <p:nvPr/>
          </p:nvSpPr>
          <p:spPr bwMode="auto">
            <a:xfrm>
              <a:off x="1189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3" name="Line 111"/>
            <p:cNvSpPr>
              <a:spLocks noChangeShapeType="1"/>
            </p:cNvSpPr>
            <p:nvPr/>
          </p:nvSpPr>
          <p:spPr bwMode="auto">
            <a:xfrm>
              <a:off x="1277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4" name="Line 112"/>
            <p:cNvSpPr>
              <a:spLocks noChangeShapeType="1"/>
            </p:cNvSpPr>
            <p:nvPr/>
          </p:nvSpPr>
          <p:spPr bwMode="auto">
            <a:xfrm>
              <a:off x="1366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5" name="Line 113"/>
            <p:cNvSpPr>
              <a:spLocks noChangeShapeType="1"/>
            </p:cNvSpPr>
            <p:nvPr/>
          </p:nvSpPr>
          <p:spPr bwMode="auto">
            <a:xfrm>
              <a:off x="1455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6" name="Line 114"/>
            <p:cNvSpPr>
              <a:spLocks noChangeShapeType="1"/>
            </p:cNvSpPr>
            <p:nvPr/>
          </p:nvSpPr>
          <p:spPr bwMode="auto">
            <a:xfrm>
              <a:off x="1544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7" name="Line 115"/>
            <p:cNvSpPr>
              <a:spLocks noChangeShapeType="1"/>
            </p:cNvSpPr>
            <p:nvPr/>
          </p:nvSpPr>
          <p:spPr bwMode="auto">
            <a:xfrm>
              <a:off x="1633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8" name="Line 116"/>
            <p:cNvSpPr>
              <a:spLocks noChangeShapeType="1"/>
            </p:cNvSpPr>
            <p:nvPr/>
          </p:nvSpPr>
          <p:spPr bwMode="auto">
            <a:xfrm>
              <a:off x="1722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09" name="Line 117"/>
            <p:cNvSpPr>
              <a:spLocks noChangeShapeType="1"/>
            </p:cNvSpPr>
            <p:nvPr/>
          </p:nvSpPr>
          <p:spPr bwMode="auto">
            <a:xfrm>
              <a:off x="1811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0" name="Line 118"/>
            <p:cNvSpPr>
              <a:spLocks noChangeShapeType="1"/>
            </p:cNvSpPr>
            <p:nvPr/>
          </p:nvSpPr>
          <p:spPr bwMode="auto">
            <a:xfrm>
              <a:off x="1900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1" name="Line 119"/>
            <p:cNvSpPr>
              <a:spLocks noChangeShapeType="1"/>
            </p:cNvSpPr>
            <p:nvPr/>
          </p:nvSpPr>
          <p:spPr bwMode="auto">
            <a:xfrm>
              <a:off x="1989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2" name="Line 120"/>
            <p:cNvSpPr>
              <a:spLocks noChangeShapeType="1"/>
            </p:cNvSpPr>
            <p:nvPr/>
          </p:nvSpPr>
          <p:spPr bwMode="auto">
            <a:xfrm>
              <a:off x="2078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3" name="Line 121"/>
            <p:cNvSpPr>
              <a:spLocks noChangeShapeType="1"/>
            </p:cNvSpPr>
            <p:nvPr/>
          </p:nvSpPr>
          <p:spPr bwMode="auto">
            <a:xfrm>
              <a:off x="2166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4" name="Line 122"/>
            <p:cNvSpPr>
              <a:spLocks noChangeShapeType="1"/>
            </p:cNvSpPr>
            <p:nvPr/>
          </p:nvSpPr>
          <p:spPr bwMode="auto">
            <a:xfrm>
              <a:off x="2255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5" name="Line 123"/>
            <p:cNvSpPr>
              <a:spLocks noChangeShapeType="1"/>
            </p:cNvSpPr>
            <p:nvPr/>
          </p:nvSpPr>
          <p:spPr bwMode="auto">
            <a:xfrm>
              <a:off x="2344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6" name="Line 124"/>
            <p:cNvSpPr>
              <a:spLocks noChangeShapeType="1"/>
            </p:cNvSpPr>
            <p:nvPr/>
          </p:nvSpPr>
          <p:spPr bwMode="auto">
            <a:xfrm>
              <a:off x="2433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7" name="Line 125"/>
            <p:cNvSpPr>
              <a:spLocks noChangeShapeType="1"/>
            </p:cNvSpPr>
            <p:nvPr/>
          </p:nvSpPr>
          <p:spPr bwMode="auto">
            <a:xfrm>
              <a:off x="2522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8" name="Line 126"/>
            <p:cNvSpPr>
              <a:spLocks noChangeShapeType="1"/>
            </p:cNvSpPr>
            <p:nvPr/>
          </p:nvSpPr>
          <p:spPr bwMode="auto">
            <a:xfrm>
              <a:off x="2611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19" name="Line 127"/>
            <p:cNvSpPr>
              <a:spLocks noChangeShapeType="1"/>
            </p:cNvSpPr>
            <p:nvPr/>
          </p:nvSpPr>
          <p:spPr bwMode="auto">
            <a:xfrm>
              <a:off x="2700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0" name="Line 128"/>
            <p:cNvSpPr>
              <a:spLocks noChangeShapeType="1"/>
            </p:cNvSpPr>
            <p:nvPr/>
          </p:nvSpPr>
          <p:spPr bwMode="auto">
            <a:xfrm>
              <a:off x="2789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1" name="Line 129"/>
            <p:cNvSpPr>
              <a:spLocks noChangeShapeType="1"/>
            </p:cNvSpPr>
            <p:nvPr/>
          </p:nvSpPr>
          <p:spPr bwMode="auto">
            <a:xfrm>
              <a:off x="2878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2" name="Line 130"/>
            <p:cNvSpPr>
              <a:spLocks noChangeShapeType="1"/>
            </p:cNvSpPr>
            <p:nvPr/>
          </p:nvSpPr>
          <p:spPr bwMode="auto">
            <a:xfrm>
              <a:off x="2967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3" name="Line 131"/>
            <p:cNvSpPr>
              <a:spLocks noChangeShapeType="1"/>
            </p:cNvSpPr>
            <p:nvPr/>
          </p:nvSpPr>
          <p:spPr bwMode="auto">
            <a:xfrm>
              <a:off x="3055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4" name="Line 132"/>
            <p:cNvSpPr>
              <a:spLocks noChangeShapeType="1"/>
            </p:cNvSpPr>
            <p:nvPr/>
          </p:nvSpPr>
          <p:spPr bwMode="auto">
            <a:xfrm>
              <a:off x="3144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5" name="Line 133"/>
            <p:cNvSpPr>
              <a:spLocks noChangeShapeType="1"/>
            </p:cNvSpPr>
            <p:nvPr/>
          </p:nvSpPr>
          <p:spPr bwMode="auto">
            <a:xfrm>
              <a:off x="3233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6" name="Line 134"/>
            <p:cNvSpPr>
              <a:spLocks noChangeShapeType="1"/>
            </p:cNvSpPr>
            <p:nvPr/>
          </p:nvSpPr>
          <p:spPr bwMode="auto">
            <a:xfrm>
              <a:off x="3322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7" name="Line 135"/>
            <p:cNvSpPr>
              <a:spLocks noChangeShapeType="1"/>
            </p:cNvSpPr>
            <p:nvPr/>
          </p:nvSpPr>
          <p:spPr bwMode="auto">
            <a:xfrm>
              <a:off x="3411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28" name="Line 136"/>
            <p:cNvSpPr>
              <a:spLocks noChangeShapeType="1"/>
            </p:cNvSpPr>
            <p:nvPr/>
          </p:nvSpPr>
          <p:spPr bwMode="auto">
            <a:xfrm>
              <a:off x="3500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5606" name="グループ化 1"/>
          <p:cNvGrpSpPr>
            <a:grpSpLocks/>
          </p:cNvGrpSpPr>
          <p:nvPr/>
        </p:nvGrpSpPr>
        <p:grpSpPr bwMode="auto">
          <a:xfrm>
            <a:off x="311150" y="449263"/>
            <a:ext cx="6199188" cy="801687"/>
            <a:chOff x="-2674938" y="448786"/>
            <a:chExt cx="6199188" cy="801558"/>
          </a:xfrm>
        </p:grpSpPr>
        <p:sp>
          <p:nvSpPr>
            <p:cNvPr id="25661" name="Rectangle 4"/>
            <p:cNvSpPr>
              <a:spLocks noChangeArrowheads="1"/>
            </p:cNvSpPr>
            <p:nvPr/>
          </p:nvSpPr>
          <p:spPr bwMode="auto">
            <a:xfrm>
              <a:off x="-2674938" y="448786"/>
              <a:ext cx="6199188" cy="171450"/>
            </a:xfrm>
            <a:prstGeom prst="rect">
              <a:avLst/>
            </a:prstGeom>
            <a:solidFill>
              <a:srgbClr val="B3D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200">
                <a:latin typeface="Meiryo UI" panose="020B0604030504040204" pitchFamily="50" charset="-128"/>
                <a:ea typeface="Meiryo UI" panose="020B0604030504040204" pitchFamily="50" charset="-128"/>
              </a:endParaRPr>
            </a:p>
          </p:txBody>
        </p:sp>
        <p:sp>
          <p:nvSpPr>
            <p:cNvPr id="25662" name="Freeform 203"/>
            <p:cNvSpPr>
              <a:spLocks/>
            </p:cNvSpPr>
            <p:nvPr/>
          </p:nvSpPr>
          <p:spPr bwMode="auto">
            <a:xfrm>
              <a:off x="-996910" y="450244"/>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5607" name="Rectangle 204"/>
          <p:cNvSpPr>
            <a:spLocks noChangeArrowheads="1"/>
          </p:cNvSpPr>
          <p:nvPr/>
        </p:nvSpPr>
        <p:spPr bwMode="auto">
          <a:xfrm>
            <a:off x="765175" y="1012825"/>
            <a:ext cx="5537200" cy="4776788"/>
          </a:xfrm>
          <a:prstGeom prst="rect">
            <a:avLst/>
          </a:prstGeom>
          <a:solidFill>
            <a:srgbClr val="D781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1800">
              <a:latin typeface="Meiryo UI" panose="020B0604030504040204" pitchFamily="50" charset="-128"/>
              <a:ea typeface="Meiryo UI" panose="020B0604030504040204" pitchFamily="50" charset="-128"/>
            </a:endParaRPr>
          </a:p>
        </p:txBody>
      </p:sp>
      <p:grpSp>
        <p:nvGrpSpPr>
          <p:cNvPr id="25608" name="Group 205"/>
          <p:cNvGrpSpPr>
            <a:grpSpLocks/>
          </p:cNvGrpSpPr>
          <p:nvPr/>
        </p:nvGrpSpPr>
        <p:grpSpPr bwMode="auto">
          <a:xfrm>
            <a:off x="606425" y="5457825"/>
            <a:ext cx="5829300" cy="406400"/>
            <a:chOff x="399" y="2591"/>
            <a:chExt cx="3672" cy="256"/>
          </a:xfrm>
        </p:grpSpPr>
        <p:sp>
          <p:nvSpPr>
            <p:cNvPr id="25650" name="Freeform 206"/>
            <p:cNvSpPr>
              <a:spLocks/>
            </p:cNvSpPr>
            <p:nvPr/>
          </p:nvSpPr>
          <p:spPr bwMode="auto">
            <a:xfrm>
              <a:off x="60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4 w 344"/>
                <a:gd name="T13" fmla="*/ 0 h 72"/>
                <a:gd name="T14" fmla="*/ 24 w 344"/>
                <a:gd name="T15" fmla="*/ 0 h 72"/>
                <a:gd name="T16" fmla="*/ 14 w 344"/>
                <a:gd name="T17" fmla="*/ 2 h 72"/>
                <a:gd name="T18" fmla="*/ 8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1" name="Freeform 207"/>
            <p:cNvSpPr>
              <a:spLocks/>
            </p:cNvSpPr>
            <p:nvPr/>
          </p:nvSpPr>
          <p:spPr bwMode="auto">
            <a:xfrm>
              <a:off x="601" y="2677"/>
              <a:ext cx="344" cy="98"/>
            </a:xfrm>
            <a:custGeom>
              <a:avLst/>
              <a:gdLst>
                <a:gd name="T0" fmla="*/ 0 w 344"/>
                <a:gd name="T1" fmla="*/ 0 h 98"/>
                <a:gd name="T2" fmla="*/ 0 w 344"/>
                <a:gd name="T3" fmla="*/ 74 h 98"/>
                <a:gd name="T4" fmla="*/ 0 w 344"/>
                <a:gd name="T5" fmla="*/ 74 h 98"/>
                <a:gd name="T6" fmla="*/ 2 w 344"/>
                <a:gd name="T7" fmla="*/ 84 h 98"/>
                <a:gd name="T8" fmla="*/ 8 w 344"/>
                <a:gd name="T9" fmla="*/ 90 h 98"/>
                <a:gd name="T10" fmla="*/ 14 w 344"/>
                <a:gd name="T11" fmla="*/ 96 h 98"/>
                <a:gd name="T12" fmla="*/ 24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2" name="Freeform 208"/>
            <p:cNvSpPr>
              <a:spLocks/>
            </p:cNvSpPr>
            <p:nvPr/>
          </p:nvSpPr>
          <p:spPr bwMode="auto">
            <a:xfrm>
              <a:off x="623"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4 w 26"/>
                <a:gd name="T11" fmla="*/ 24 h 24"/>
                <a:gd name="T12" fmla="*/ 14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4 w 26"/>
                <a:gd name="T31" fmla="*/ 0 h 24"/>
                <a:gd name="T32" fmla="*/ 14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4" y="24"/>
                  </a:lnTo>
                  <a:lnTo>
                    <a:pt x="8" y="24"/>
                  </a:lnTo>
                  <a:lnTo>
                    <a:pt x="4" y="22"/>
                  </a:lnTo>
                  <a:lnTo>
                    <a:pt x="2" y="18"/>
                  </a:lnTo>
                  <a:lnTo>
                    <a:pt x="0" y="12"/>
                  </a:lnTo>
                  <a:lnTo>
                    <a:pt x="2" y="8"/>
                  </a:lnTo>
                  <a:lnTo>
                    <a:pt x="4" y="4"/>
                  </a:lnTo>
                  <a:lnTo>
                    <a:pt x="8" y="2"/>
                  </a:lnTo>
                  <a:lnTo>
                    <a:pt x="14"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3" name="Freeform 209"/>
            <p:cNvSpPr>
              <a:spLocks/>
            </p:cNvSpPr>
            <p:nvPr/>
          </p:nvSpPr>
          <p:spPr bwMode="auto">
            <a:xfrm>
              <a:off x="695"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6 w 24"/>
                <a:gd name="T15" fmla="*/ 24 h 24"/>
                <a:gd name="T16" fmla="*/ 2 w 24"/>
                <a:gd name="T17" fmla="*/ 22 h 24"/>
                <a:gd name="T18" fmla="*/ 0 w 24"/>
                <a:gd name="T19" fmla="*/ 18 h 24"/>
                <a:gd name="T20" fmla="*/ 0 w 24"/>
                <a:gd name="T21" fmla="*/ 12 h 24"/>
                <a:gd name="T22" fmla="*/ 0 w 24"/>
                <a:gd name="T23" fmla="*/ 12 h 24"/>
                <a:gd name="T24" fmla="*/ 0 w 24"/>
                <a:gd name="T25" fmla="*/ 8 h 24"/>
                <a:gd name="T26" fmla="*/ 2 w 24"/>
                <a:gd name="T27" fmla="*/ 4 h 24"/>
                <a:gd name="T28" fmla="*/ 6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4" name="Freeform 210"/>
            <p:cNvSpPr>
              <a:spLocks/>
            </p:cNvSpPr>
            <p:nvPr/>
          </p:nvSpPr>
          <p:spPr bwMode="auto">
            <a:xfrm>
              <a:off x="819" y="2635"/>
              <a:ext cx="24" cy="24"/>
            </a:xfrm>
            <a:custGeom>
              <a:avLst/>
              <a:gdLst>
                <a:gd name="T0" fmla="*/ 24 w 24"/>
                <a:gd name="T1" fmla="*/ 12 h 24"/>
                <a:gd name="T2" fmla="*/ 24 w 24"/>
                <a:gd name="T3" fmla="*/ 12 h 24"/>
                <a:gd name="T4" fmla="*/ 24 w 24"/>
                <a:gd name="T5" fmla="*/ 18 h 24"/>
                <a:gd name="T6" fmla="*/ 22 w 24"/>
                <a:gd name="T7" fmla="*/ 22 h 24"/>
                <a:gd name="T8" fmla="*/ 18 w 24"/>
                <a:gd name="T9" fmla="*/ 24 h 24"/>
                <a:gd name="T10" fmla="*/ 12 w 24"/>
                <a:gd name="T11" fmla="*/ 24 h 24"/>
                <a:gd name="T12" fmla="*/ 12 w 24"/>
                <a:gd name="T13" fmla="*/ 24 h 24"/>
                <a:gd name="T14" fmla="*/ 8 w 24"/>
                <a:gd name="T15" fmla="*/ 24 h 24"/>
                <a:gd name="T16" fmla="*/ 4 w 24"/>
                <a:gd name="T17" fmla="*/ 22 h 24"/>
                <a:gd name="T18" fmla="*/ 2 w 24"/>
                <a:gd name="T19" fmla="*/ 18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5" name="Freeform 211"/>
            <p:cNvSpPr>
              <a:spLocks/>
            </p:cNvSpPr>
            <p:nvPr/>
          </p:nvSpPr>
          <p:spPr bwMode="auto">
            <a:xfrm>
              <a:off x="891"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6" name="Rectangle 212"/>
            <p:cNvSpPr>
              <a:spLocks noChangeArrowheads="1"/>
            </p:cNvSpPr>
            <p:nvPr/>
          </p:nvSpPr>
          <p:spPr bwMode="auto">
            <a:xfrm>
              <a:off x="75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25657" name="Freeform 213"/>
            <p:cNvSpPr>
              <a:spLocks/>
            </p:cNvSpPr>
            <p:nvPr/>
          </p:nvSpPr>
          <p:spPr bwMode="auto">
            <a:xfrm>
              <a:off x="995"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8" name="Freeform 214"/>
            <p:cNvSpPr>
              <a:spLocks/>
            </p:cNvSpPr>
            <p:nvPr/>
          </p:nvSpPr>
          <p:spPr bwMode="auto">
            <a:xfrm>
              <a:off x="1267"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59" name="Freeform 215"/>
            <p:cNvSpPr>
              <a:spLocks/>
            </p:cNvSpPr>
            <p:nvPr/>
          </p:nvSpPr>
          <p:spPr bwMode="auto">
            <a:xfrm>
              <a:off x="1539"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7E34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60" name="Rectangle 216"/>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25609" name="Group 217"/>
          <p:cNvGrpSpPr>
            <a:grpSpLocks/>
          </p:cNvGrpSpPr>
          <p:nvPr/>
        </p:nvGrpSpPr>
        <p:grpSpPr bwMode="auto">
          <a:xfrm>
            <a:off x="2695575" y="735012"/>
            <a:ext cx="1584325" cy="276224"/>
            <a:chOff x="1669" y="515"/>
            <a:chExt cx="998" cy="174"/>
          </a:xfrm>
        </p:grpSpPr>
        <p:sp>
          <p:nvSpPr>
            <p:cNvPr id="25642"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5643"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5644"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25645" name="Rectangle 221"/>
            <p:cNvSpPr>
              <a:spLocks noChangeArrowheads="1"/>
            </p:cNvSpPr>
            <p:nvPr/>
          </p:nvSpPr>
          <p:spPr bwMode="auto">
            <a:xfrm>
              <a:off x="206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25646"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25647"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25648"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25649"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pic>
        <p:nvPicPr>
          <p:cNvPr id="25610" name="Picture 22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5638" y="307975"/>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Freeform 227"/>
          <p:cNvSpPr>
            <a:spLocks/>
          </p:cNvSpPr>
          <p:nvPr/>
        </p:nvSpPr>
        <p:spPr bwMode="auto">
          <a:xfrm>
            <a:off x="3224213" y="330200"/>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18"/>
                </a:lnTo>
                <a:lnTo>
                  <a:pt x="66" y="8"/>
                </a:lnTo>
                <a:lnTo>
                  <a:pt x="86" y="2"/>
                </a:lnTo>
                <a:lnTo>
                  <a:pt x="108" y="0"/>
                </a:lnTo>
                <a:lnTo>
                  <a:pt x="128" y="2"/>
                </a:lnTo>
                <a:lnTo>
                  <a:pt x="150" y="8"/>
                </a:lnTo>
                <a:lnTo>
                  <a:pt x="168" y="18"/>
                </a:lnTo>
                <a:lnTo>
                  <a:pt x="184" y="32"/>
                </a:lnTo>
                <a:lnTo>
                  <a:pt x="196" y="48"/>
                </a:lnTo>
                <a:lnTo>
                  <a:pt x="206"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5612" name="Group 231"/>
          <p:cNvGrpSpPr>
            <a:grpSpLocks/>
          </p:cNvGrpSpPr>
          <p:nvPr/>
        </p:nvGrpSpPr>
        <p:grpSpPr bwMode="auto">
          <a:xfrm>
            <a:off x="5310188" y="4702175"/>
            <a:ext cx="1076325" cy="1120775"/>
            <a:chOff x="3345" y="2125"/>
            <a:chExt cx="678" cy="706"/>
          </a:xfrm>
        </p:grpSpPr>
        <p:sp>
          <p:nvSpPr>
            <p:cNvPr id="25615"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16"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17"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18"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19"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0"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5621" name="Picture 23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2"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3"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4"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5"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6"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7"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8"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29"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0"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1"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2"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5633" name="Picture 25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4" name="Picture 25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5"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6"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7"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8"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39"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40"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41"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5613" name="Text Box 259"/>
          <p:cNvSpPr txBox="1">
            <a:spLocks noChangeArrowheads="1"/>
          </p:cNvSpPr>
          <p:nvPr/>
        </p:nvSpPr>
        <p:spPr bwMode="auto">
          <a:xfrm>
            <a:off x="682625"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25614" name="Text Box 260"/>
          <p:cNvSpPr txBox="1">
            <a:spLocks noChangeArrowheads="1"/>
          </p:cNvSpPr>
          <p:nvPr/>
        </p:nvSpPr>
        <p:spPr bwMode="auto">
          <a:xfrm>
            <a:off x="904875" y="1428750"/>
            <a:ext cx="52847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許可されていないソフトウェアやアプリを勝手にパソコンやスマートフォンへインストールしないこと。</a:t>
            </a: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利用が認められているかどうか不明な場合は、</a:t>
            </a:r>
            <a:r>
              <a:rPr lang="en-US" altLang="ja-JP" sz="2400" b="1" dirty="0">
                <a:solidFill>
                  <a:schemeClr val="bg1"/>
                </a:solidFill>
                <a:latin typeface="Meiryo UI" panose="020B0604030504040204" pitchFamily="50" charset="-128"/>
                <a:ea typeface="Meiryo UI" panose="020B0604030504040204" pitchFamily="50" charset="-128"/>
              </a:rPr>
              <a:t>LAN</a:t>
            </a:r>
            <a:r>
              <a:rPr lang="ja-JP" altLang="en-US" sz="2400" b="1" dirty="0">
                <a:solidFill>
                  <a:schemeClr val="bg1"/>
                </a:solidFill>
                <a:latin typeface="Meiryo UI" panose="020B0604030504040204" pitchFamily="50" charset="-128"/>
                <a:ea typeface="Meiryo UI" panose="020B0604030504040204" pitchFamily="50" charset="-128"/>
              </a:rPr>
              <a:t>のヘルプデスクに相談すること。</a:t>
            </a:r>
          </a:p>
        </p:txBody>
      </p:sp>
      <p:sp>
        <p:nvSpPr>
          <p:cNvPr id="129" name="Rectangle 270"/>
          <p:cNvSpPr>
            <a:spLocks noChangeArrowheads="1"/>
          </p:cNvSpPr>
          <p:nvPr/>
        </p:nvSpPr>
        <p:spPr bwMode="auto">
          <a:xfrm>
            <a:off x="795338" y="6850635"/>
            <a:ext cx="5543550"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182563" indent="-182563"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P78</a:t>
            </a:r>
            <a:r>
              <a:rPr lang="en-US" altLang="ja-JP" sz="900" dirty="0">
                <a:latin typeface="Meiryo UI" panose="020B0604030504040204" pitchFamily="50" charset="-128"/>
                <a:ea typeface="Meiryo UI" panose="020B0604030504040204" pitchFamily="50" charset="-128"/>
              </a:rPr>
              <a:t> 8.1.1(8)</a:t>
            </a:r>
            <a:r>
              <a:rPr lang="ja-JP" altLang="en-US" sz="900" dirty="0">
                <a:latin typeface="Meiryo UI" panose="020B0604030504040204" pitchFamily="50" charset="-128"/>
                <a:ea typeface="Meiryo UI" panose="020B0604030504040204" pitchFamily="50" charset="-128"/>
              </a:rPr>
              <a:t> </a:t>
            </a:r>
            <a:r>
              <a:rPr lang="ja-JP" altLang="ja-JP" sz="900" dirty="0">
                <a:latin typeface="Meiryo UI" panose="020B0604030504040204" pitchFamily="50" charset="-128"/>
                <a:ea typeface="Meiryo UI" panose="020B0604030504040204" pitchFamily="50" charset="-128"/>
              </a:rPr>
              <a:t>不正プログラム感染防止</a:t>
            </a:r>
            <a:endParaRPr lang="ja-JP" altLang="en-US" sz="900" dirty="0">
              <a:latin typeface="Meiryo UI" panose="020B0604030504040204" pitchFamily="50" charset="-128"/>
              <a:ea typeface="Meiryo UI" panose="020B0604030504040204" pitchFamily="50" charset="-128"/>
            </a:endParaRPr>
          </a:p>
          <a:p>
            <a:pPr marL="228600" indent="-228600">
              <a:buFont typeface="Wingdings" panose="05000000000000000000" pitchFamily="2" charset="2"/>
              <a:buAutoNum type="alphaLcParenBoth"/>
            </a:pPr>
            <a:r>
              <a:rPr lang="ja-JP" altLang="en-US" sz="900" dirty="0">
                <a:latin typeface="Meiryo UI" panose="020B0604030504040204" pitchFamily="50" charset="-128"/>
                <a:ea typeface="Meiryo UI" panose="020B0604030504040204" pitchFamily="50" charset="-128"/>
              </a:rPr>
              <a:t>職員等は、不正プログラム感染防止に関する措置に努めること。</a:t>
            </a:r>
            <a:endParaRPr lang="en-US" altLang="ja-JP" sz="900" dirty="0">
              <a:latin typeface="Meiryo UI" panose="020B0604030504040204" pitchFamily="50" charset="-128"/>
              <a:ea typeface="Meiryo UI" panose="020B0604030504040204" pitchFamily="50" charset="-128"/>
            </a:endParaRPr>
          </a:p>
          <a:p>
            <a:pPr marL="228600" indent="-228600">
              <a:buFont typeface="Wingdings" panose="05000000000000000000" pitchFamily="2" charset="2"/>
              <a:buAutoNum type="alphaLcParenBoth"/>
            </a:pPr>
            <a:r>
              <a:rPr lang="ja-JP" altLang="en-US" sz="900" dirty="0">
                <a:latin typeface="Meiryo UI" panose="020B0604030504040204" pitchFamily="50" charset="-128"/>
                <a:ea typeface="Meiryo UI" panose="020B0604030504040204" pitchFamily="50" charset="-128"/>
              </a:rPr>
              <a:t>職員等は、情報システム（支給外端末を含む）が不正プログラムに感染したおそれがあることを認識した場合は、感染した情報システム（支給外端末を含む）の通信回線への接続を速やかに切断するなど、必要な措置を講ずるこ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87525" y="4723429"/>
            <a:ext cx="1121804" cy="1207547"/>
          </a:xfrm>
          <a:prstGeom prst="rect">
            <a:avLst/>
          </a:prstGeom>
        </p:spPr>
      </p:pic>
      <p:grpSp>
        <p:nvGrpSpPr>
          <p:cNvPr id="26633" name="Group 111"/>
          <p:cNvGrpSpPr>
            <a:grpSpLocks/>
          </p:cNvGrpSpPr>
          <p:nvPr/>
        </p:nvGrpSpPr>
        <p:grpSpPr bwMode="auto">
          <a:xfrm>
            <a:off x="0" y="377825"/>
            <a:ext cx="6226175" cy="3209925"/>
            <a:chOff x="0" y="238"/>
            <a:chExt cx="3922" cy="2022"/>
          </a:xfrm>
        </p:grpSpPr>
        <p:sp>
          <p:nvSpPr>
            <p:cNvPr id="26706" name="Freeform 5"/>
            <p:cNvSpPr>
              <a:spLocks/>
            </p:cNvSpPr>
            <p:nvPr/>
          </p:nvSpPr>
          <p:spPr bwMode="auto">
            <a:xfrm>
              <a:off x="59" y="802"/>
              <a:ext cx="3624" cy="1167"/>
            </a:xfrm>
            <a:custGeom>
              <a:avLst/>
              <a:gdLst>
                <a:gd name="T0" fmla="*/ 5753100 w 3624"/>
                <a:gd name="T1" fmla="*/ 1606550 h 1104"/>
                <a:gd name="T2" fmla="*/ 5753100 w 3624"/>
                <a:gd name="T3" fmla="*/ 1606550 h 1104"/>
                <a:gd name="T4" fmla="*/ 5749925 w 3624"/>
                <a:gd name="T5" fmla="*/ 1635125 h 1104"/>
                <a:gd name="T6" fmla="*/ 5740400 w 3624"/>
                <a:gd name="T7" fmla="*/ 1663700 h 1104"/>
                <a:gd name="T8" fmla="*/ 5727700 w 3624"/>
                <a:gd name="T9" fmla="*/ 1685925 h 1104"/>
                <a:gd name="T10" fmla="*/ 5708650 w 3624"/>
                <a:gd name="T11" fmla="*/ 1708150 h 1104"/>
                <a:gd name="T12" fmla="*/ 5686425 w 3624"/>
                <a:gd name="T13" fmla="*/ 1727200 h 1104"/>
                <a:gd name="T14" fmla="*/ 5661025 w 3624"/>
                <a:gd name="T15" fmla="*/ 1739900 h 1104"/>
                <a:gd name="T16" fmla="*/ 5632450 w 3624"/>
                <a:gd name="T17" fmla="*/ 1749425 h 1104"/>
                <a:gd name="T18" fmla="*/ 5600700 w 3624"/>
                <a:gd name="T19" fmla="*/ 1752600 h 1104"/>
                <a:gd name="T20" fmla="*/ 152400 w 3624"/>
                <a:gd name="T21" fmla="*/ 1752600 h 1104"/>
                <a:gd name="T22" fmla="*/ 152400 w 3624"/>
                <a:gd name="T23" fmla="*/ 1752600 h 1104"/>
                <a:gd name="T24" fmla="*/ 123825 w 3624"/>
                <a:gd name="T25" fmla="*/ 1749425 h 1104"/>
                <a:gd name="T26" fmla="*/ 95250 w 3624"/>
                <a:gd name="T27" fmla="*/ 1739900 h 1104"/>
                <a:gd name="T28" fmla="*/ 66675 w 3624"/>
                <a:gd name="T29" fmla="*/ 1727200 h 1104"/>
                <a:gd name="T30" fmla="*/ 44450 w 3624"/>
                <a:gd name="T31" fmla="*/ 1708150 h 1104"/>
                <a:gd name="T32" fmla="*/ 25400 w 3624"/>
                <a:gd name="T33" fmla="*/ 1685925 h 1104"/>
                <a:gd name="T34" fmla="*/ 12700 w 3624"/>
                <a:gd name="T35" fmla="*/ 1663700 h 1104"/>
                <a:gd name="T36" fmla="*/ 3175 w 3624"/>
                <a:gd name="T37" fmla="*/ 1635125 h 1104"/>
                <a:gd name="T38" fmla="*/ 0 w 3624"/>
                <a:gd name="T39" fmla="*/ 1606550 h 1104"/>
                <a:gd name="T40" fmla="*/ 0 w 3624"/>
                <a:gd name="T41" fmla="*/ 142875 h 1104"/>
                <a:gd name="T42" fmla="*/ 0 w 3624"/>
                <a:gd name="T43" fmla="*/ 142875 h 1104"/>
                <a:gd name="T44" fmla="*/ 3175 w 3624"/>
                <a:gd name="T45" fmla="*/ 114300 h 1104"/>
                <a:gd name="T46" fmla="*/ 12700 w 3624"/>
                <a:gd name="T47" fmla="*/ 85725 h 1104"/>
                <a:gd name="T48" fmla="*/ 25400 w 3624"/>
                <a:gd name="T49" fmla="*/ 63500 h 1104"/>
                <a:gd name="T50" fmla="*/ 44450 w 3624"/>
                <a:gd name="T51" fmla="*/ 41275 h 1104"/>
                <a:gd name="T52" fmla="*/ 66675 w 3624"/>
                <a:gd name="T53" fmla="*/ 22225 h 1104"/>
                <a:gd name="T54" fmla="*/ 95250 w 3624"/>
                <a:gd name="T55" fmla="*/ 9525 h 1104"/>
                <a:gd name="T56" fmla="*/ 123825 w 3624"/>
                <a:gd name="T57" fmla="*/ 0 h 1104"/>
                <a:gd name="T58" fmla="*/ 152400 w 3624"/>
                <a:gd name="T59" fmla="*/ 0 h 1104"/>
                <a:gd name="T60" fmla="*/ 5600700 w 3624"/>
                <a:gd name="T61" fmla="*/ 0 h 1104"/>
                <a:gd name="T62" fmla="*/ 5600700 w 3624"/>
                <a:gd name="T63" fmla="*/ 0 h 1104"/>
                <a:gd name="T64" fmla="*/ 5632450 w 3624"/>
                <a:gd name="T65" fmla="*/ 0 h 1104"/>
                <a:gd name="T66" fmla="*/ 5661025 w 3624"/>
                <a:gd name="T67" fmla="*/ 9525 h 1104"/>
                <a:gd name="T68" fmla="*/ 5686425 w 3624"/>
                <a:gd name="T69" fmla="*/ 22225 h 1104"/>
                <a:gd name="T70" fmla="*/ 5708650 w 3624"/>
                <a:gd name="T71" fmla="*/ 41275 h 1104"/>
                <a:gd name="T72" fmla="*/ 5727700 w 3624"/>
                <a:gd name="T73" fmla="*/ 63500 h 1104"/>
                <a:gd name="T74" fmla="*/ 5740400 w 3624"/>
                <a:gd name="T75" fmla="*/ 85725 h 1104"/>
                <a:gd name="T76" fmla="*/ 5749925 w 3624"/>
                <a:gd name="T77" fmla="*/ 114300 h 1104"/>
                <a:gd name="T78" fmla="*/ 5753100 w 3624"/>
                <a:gd name="T79" fmla="*/ 142875 h 1104"/>
                <a:gd name="T80" fmla="*/ 5753100 w 3624"/>
                <a:gd name="T81" fmla="*/ 1606550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6" y="1048"/>
                  </a:lnTo>
                  <a:lnTo>
                    <a:pt x="3608" y="1062"/>
                  </a:lnTo>
                  <a:lnTo>
                    <a:pt x="3596" y="1076"/>
                  </a:lnTo>
                  <a:lnTo>
                    <a:pt x="3582" y="1088"/>
                  </a:lnTo>
                  <a:lnTo>
                    <a:pt x="3566" y="1096"/>
                  </a:lnTo>
                  <a:lnTo>
                    <a:pt x="3548" y="1102"/>
                  </a:lnTo>
                  <a:lnTo>
                    <a:pt x="3528" y="1104"/>
                  </a:lnTo>
                  <a:lnTo>
                    <a:pt x="96" y="1104"/>
                  </a:lnTo>
                  <a:lnTo>
                    <a:pt x="78" y="1102"/>
                  </a:lnTo>
                  <a:lnTo>
                    <a:pt x="60" y="1096"/>
                  </a:lnTo>
                  <a:lnTo>
                    <a:pt x="42" y="1088"/>
                  </a:lnTo>
                  <a:lnTo>
                    <a:pt x="28" y="1076"/>
                  </a:lnTo>
                  <a:lnTo>
                    <a:pt x="16" y="1062"/>
                  </a:lnTo>
                  <a:lnTo>
                    <a:pt x="8" y="1048"/>
                  </a:lnTo>
                  <a:lnTo>
                    <a:pt x="2" y="1030"/>
                  </a:lnTo>
                  <a:lnTo>
                    <a:pt x="0" y="1012"/>
                  </a:lnTo>
                  <a:lnTo>
                    <a:pt x="0" y="90"/>
                  </a:lnTo>
                  <a:lnTo>
                    <a:pt x="2" y="72"/>
                  </a:lnTo>
                  <a:lnTo>
                    <a:pt x="8" y="54"/>
                  </a:lnTo>
                  <a:lnTo>
                    <a:pt x="16" y="40"/>
                  </a:lnTo>
                  <a:lnTo>
                    <a:pt x="28" y="26"/>
                  </a:lnTo>
                  <a:lnTo>
                    <a:pt x="42" y="14"/>
                  </a:lnTo>
                  <a:lnTo>
                    <a:pt x="60" y="6"/>
                  </a:lnTo>
                  <a:lnTo>
                    <a:pt x="78" y="0"/>
                  </a:lnTo>
                  <a:lnTo>
                    <a:pt x="96" y="0"/>
                  </a:lnTo>
                  <a:lnTo>
                    <a:pt x="3528" y="0"/>
                  </a:lnTo>
                  <a:lnTo>
                    <a:pt x="3548" y="0"/>
                  </a:lnTo>
                  <a:lnTo>
                    <a:pt x="3566" y="6"/>
                  </a:lnTo>
                  <a:lnTo>
                    <a:pt x="3582" y="14"/>
                  </a:lnTo>
                  <a:lnTo>
                    <a:pt x="3596" y="26"/>
                  </a:lnTo>
                  <a:lnTo>
                    <a:pt x="3608" y="40"/>
                  </a:lnTo>
                  <a:lnTo>
                    <a:pt x="3616"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6707" name="Group 6"/>
            <p:cNvGrpSpPr>
              <a:grpSpLocks/>
            </p:cNvGrpSpPr>
            <p:nvPr/>
          </p:nvGrpSpPr>
          <p:grpSpPr bwMode="auto">
            <a:xfrm>
              <a:off x="3089" y="1750"/>
              <a:ext cx="462" cy="510"/>
              <a:chOff x="3089" y="1750"/>
              <a:chExt cx="462" cy="510"/>
            </a:xfrm>
          </p:grpSpPr>
          <p:sp>
            <p:nvSpPr>
              <p:cNvPr id="26732" name="Freeform 7"/>
              <p:cNvSpPr>
                <a:spLocks/>
              </p:cNvSpPr>
              <p:nvPr/>
            </p:nvSpPr>
            <p:spPr bwMode="auto">
              <a:xfrm>
                <a:off x="3203" y="1750"/>
                <a:ext cx="348" cy="348"/>
              </a:xfrm>
              <a:custGeom>
                <a:avLst/>
                <a:gdLst>
                  <a:gd name="T0" fmla="*/ 348 w 348"/>
                  <a:gd name="T1" fmla="*/ 174 h 348"/>
                  <a:gd name="T2" fmla="*/ 344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4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4" y="208"/>
                    </a:lnTo>
                    <a:lnTo>
                      <a:pt x="340" y="224"/>
                    </a:lnTo>
                    <a:lnTo>
                      <a:pt x="334" y="240"/>
                    </a:lnTo>
                    <a:lnTo>
                      <a:pt x="328" y="256"/>
                    </a:lnTo>
                    <a:lnTo>
                      <a:pt x="318" y="270"/>
                    </a:lnTo>
                    <a:lnTo>
                      <a:pt x="308" y="284"/>
                    </a:lnTo>
                    <a:lnTo>
                      <a:pt x="298" y="296"/>
                    </a:lnTo>
                    <a:lnTo>
                      <a:pt x="284"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4" y="38"/>
                    </a:lnTo>
                    <a:lnTo>
                      <a:pt x="298" y="50"/>
                    </a:lnTo>
                    <a:lnTo>
                      <a:pt x="308" y="62"/>
                    </a:lnTo>
                    <a:lnTo>
                      <a:pt x="318" y="76"/>
                    </a:lnTo>
                    <a:lnTo>
                      <a:pt x="328" y="90"/>
                    </a:lnTo>
                    <a:lnTo>
                      <a:pt x="334" y="106"/>
                    </a:lnTo>
                    <a:lnTo>
                      <a:pt x="340" y="122"/>
                    </a:lnTo>
                    <a:lnTo>
                      <a:pt x="344"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26733" name="Freeform 8"/>
              <p:cNvSpPr>
                <a:spLocks/>
              </p:cNvSpPr>
              <p:nvPr/>
            </p:nvSpPr>
            <p:spPr bwMode="auto">
              <a:xfrm>
                <a:off x="3089" y="2104"/>
                <a:ext cx="156" cy="156"/>
              </a:xfrm>
              <a:custGeom>
                <a:avLst/>
                <a:gdLst>
                  <a:gd name="T0" fmla="*/ 156 w 156"/>
                  <a:gd name="T1" fmla="*/ 78 h 156"/>
                  <a:gd name="T2" fmla="*/ 156 w 156"/>
                  <a:gd name="T3" fmla="*/ 78 h 156"/>
                  <a:gd name="T4" fmla="*/ 154 w 156"/>
                  <a:gd name="T5" fmla="*/ 92 h 156"/>
                  <a:gd name="T6" fmla="*/ 150 w 156"/>
                  <a:gd name="T7" fmla="*/ 108 h 156"/>
                  <a:gd name="T8" fmla="*/ 142 w 156"/>
                  <a:gd name="T9" fmla="*/ 120 h 156"/>
                  <a:gd name="T10" fmla="*/ 134 w 156"/>
                  <a:gd name="T11" fmla="*/ 132 h 156"/>
                  <a:gd name="T12" fmla="*/ 122 w 156"/>
                  <a:gd name="T13" fmla="*/ 142 h 156"/>
                  <a:gd name="T14" fmla="*/ 108 w 156"/>
                  <a:gd name="T15" fmla="*/ 148 h 156"/>
                  <a:gd name="T16" fmla="*/ 94 w 156"/>
                  <a:gd name="T17" fmla="*/ 154 h 156"/>
                  <a:gd name="T18" fmla="*/ 78 w 156"/>
                  <a:gd name="T19" fmla="*/ 156 h 156"/>
                  <a:gd name="T20" fmla="*/ 78 w 156"/>
                  <a:gd name="T21" fmla="*/ 156 h 156"/>
                  <a:gd name="T22" fmla="*/ 62 w 156"/>
                  <a:gd name="T23" fmla="*/ 154 h 156"/>
                  <a:gd name="T24" fmla="*/ 48 w 156"/>
                  <a:gd name="T25" fmla="*/ 148 h 156"/>
                  <a:gd name="T26" fmla="*/ 34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4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2 w 156"/>
                  <a:gd name="T67" fmla="*/ 34 h 156"/>
                  <a:gd name="T68" fmla="*/ 150 w 156"/>
                  <a:gd name="T69" fmla="*/ 46 h 156"/>
                  <a:gd name="T70" fmla="*/ 154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4" y="92"/>
                    </a:lnTo>
                    <a:lnTo>
                      <a:pt x="150" y="108"/>
                    </a:lnTo>
                    <a:lnTo>
                      <a:pt x="142" y="120"/>
                    </a:lnTo>
                    <a:lnTo>
                      <a:pt x="134" y="132"/>
                    </a:lnTo>
                    <a:lnTo>
                      <a:pt x="122" y="142"/>
                    </a:lnTo>
                    <a:lnTo>
                      <a:pt x="108" y="148"/>
                    </a:lnTo>
                    <a:lnTo>
                      <a:pt x="94" y="154"/>
                    </a:lnTo>
                    <a:lnTo>
                      <a:pt x="78" y="156"/>
                    </a:lnTo>
                    <a:lnTo>
                      <a:pt x="62" y="154"/>
                    </a:lnTo>
                    <a:lnTo>
                      <a:pt x="48" y="148"/>
                    </a:lnTo>
                    <a:lnTo>
                      <a:pt x="34" y="142"/>
                    </a:lnTo>
                    <a:lnTo>
                      <a:pt x="24" y="132"/>
                    </a:lnTo>
                    <a:lnTo>
                      <a:pt x="14" y="120"/>
                    </a:lnTo>
                    <a:lnTo>
                      <a:pt x="6" y="108"/>
                    </a:lnTo>
                    <a:lnTo>
                      <a:pt x="2" y="92"/>
                    </a:lnTo>
                    <a:lnTo>
                      <a:pt x="0" y="78"/>
                    </a:lnTo>
                    <a:lnTo>
                      <a:pt x="2" y="62"/>
                    </a:lnTo>
                    <a:lnTo>
                      <a:pt x="6" y="46"/>
                    </a:lnTo>
                    <a:lnTo>
                      <a:pt x="14" y="34"/>
                    </a:lnTo>
                    <a:lnTo>
                      <a:pt x="24" y="22"/>
                    </a:lnTo>
                    <a:lnTo>
                      <a:pt x="34" y="12"/>
                    </a:lnTo>
                    <a:lnTo>
                      <a:pt x="48" y="6"/>
                    </a:lnTo>
                    <a:lnTo>
                      <a:pt x="62" y="0"/>
                    </a:lnTo>
                    <a:lnTo>
                      <a:pt x="78" y="0"/>
                    </a:lnTo>
                    <a:lnTo>
                      <a:pt x="94" y="0"/>
                    </a:lnTo>
                    <a:lnTo>
                      <a:pt x="108" y="6"/>
                    </a:lnTo>
                    <a:lnTo>
                      <a:pt x="122" y="12"/>
                    </a:lnTo>
                    <a:lnTo>
                      <a:pt x="134" y="22"/>
                    </a:lnTo>
                    <a:lnTo>
                      <a:pt x="142" y="34"/>
                    </a:lnTo>
                    <a:lnTo>
                      <a:pt x="150" y="46"/>
                    </a:lnTo>
                    <a:lnTo>
                      <a:pt x="154"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6708" name="Group 9"/>
            <p:cNvGrpSpPr>
              <a:grpSpLocks/>
            </p:cNvGrpSpPr>
            <p:nvPr/>
          </p:nvGrpSpPr>
          <p:grpSpPr bwMode="auto">
            <a:xfrm>
              <a:off x="3211" y="438"/>
              <a:ext cx="508" cy="486"/>
              <a:chOff x="3211" y="438"/>
              <a:chExt cx="508" cy="486"/>
            </a:xfrm>
          </p:grpSpPr>
          <p:sp>
            <p:nvSpPr>
              <p:cNvPr id="26710" name="Freeform 10"/>
              <p:cNvSpPr>
                <a:spLocks/>
              </p:cNvSpPr>
              <p:nvPr/>
            </p:nvSpPr>
            <p:spPr bwMode="auto">
              <a:xfrm>
                <a:off x="3301" y="438"/>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38 h 48"/>
                  <a:gd name="T22" fmla="*/ 24 w 62"/>
                  <a:gd name="T23" fmla="*/ 38 h 48"/>
                  <a:gd name="T24" fmla="*/ 16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38"/>
                    </a:lnTo>
                    <a:lnTo>
                      <a:pt x="16"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1" name="Freeform 11"/>
              <p:cNvSpPr>
                <a:spLocks/>
              </p:cNvSpPr>
              <p:nvPr/>
            </p:nvSpPr>
            <p:spPr bwMode="auto">
              <a:xfrm>
                <a:off x="3311" y="450"/>
                <a:ext cx="38" cy="20"/>
              </a:xfrm>
              <a:custGeom>
                <a:avLst/>
                <a:gdLst>
                  <a:gd name="T0" fmla="*/ 36 w 38"/>
                  <a:gd name="T1" fmla="*/ 14 h 20"/>
                  <a:gd name="T2" fmla="*/ 38 w 38"/>
                  <a:gd name="T3" fmla="*/ 20 h 20"/>
                  <a:gd name="T4" fmla="*/ 38 w 38"/>
                  <a:gd name="T5" fmla="*/ 20 h 20"/>
                  <a:gd name="T6" fmla="*/ 22 w 38"/>
                  <a:gd name="T7" fmla="*/ 18 h 20"/>
                  <a:gd name="T8" fmla="*/ 6 w 38"/>
                  <a:gd name="T9" fmla="*/ 14 h 20"/>
                  <a:gd name="T10" fmla="*/ 6 w 38"/>
                  <a:gd name="T11" fmla="*/ 14 h 20"/>
                  <a:gd name="T12" fmla="*/ 2 w 38"/>
                  <a:gd name="T13" fmla="*/ 10 h 20"/>
                  <a:gd name="T14" fmla="*/ 0 w 38"/>
                  <a:gd name="T15" fmla="*/ 8 h 20"/>
                  <a:gd name="T16" fmla="*/ 2 w 38"/>
                  <a:gd name="T17" fmla="*/ 6 h 20"/>
                  <a:gd name="T18" fmla="*/ 2 w 38"/>
                  <a:gd name="T19" fmla="*/ 6 h 20"/>
                  <a:gd name="T20" fmla="*/ 6 w 38"/>
                  <a:gd name="T21" fmla="*/ 2 h 20"/>
                  <a:gd name="T22" fmla="*/ 14 w 38"/>
                  <a:gd name="T23" fmla="*/ 0 h 20"/>
                  <a:gd name="T24" fmla="*/ 14 w 38"/>
                  <a:gd name="T25" fmla="*/ 0 h 20"/>
                  <a:gd name="T26" fmla="*/ 20 w 38"/>
                  <a:gd name="T27" fmla="*/ 0 h 20"/>
                  <a:gd name="T28" fmla="*/ 26 w 38"/>
                  <a:gd name="T29" fmla="*/ 4 h 20"/>
                  <a:gd name="T30" fmla="*/ 36 w 38"/>
                  <a:gd name="T31" fmla="*/ 14 h 20"/>
                  <a:gd name="T32" fmla="*/ 36 w 38"/>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20">
                    <a:moveTo>
                      <a:pt x="36" y="14"/>
                    </a:moveTo>
                    <a:lnTo>
                      <a:pt x="38" y="20"/>
                    </a:lnTo>
                    <a:lnTo>
                      <a:pt x="22" y="18"/>
                    </a:lnTo>
                    <a:lnTo>
                      <a:pt x="6" y="14"/>
                    </a:lnTo>
                    <a:lnTo>
                      <a:pt x="2" y="10"/>
                    </a:lnTo>
                    <a:lnTo>
                      <a:pt x="0" y="8"/>
                    </a:lnTo>
                    <a:lnTo>
                      <a:pt x="2" y="6"/>
                    </a:lnTo>
                    <a:lnTo>
                      <a:pt x="6" y="2"/>
                    </a:lnTo>
                    <a:lnTo>
                      <a:pt x="14" y="0"/>
                    </a:lnTo>
                    <a:lnTo>
                      <a:pt x="20" y="0"/>
                    </a:lnTo>
                    <a:lnTo>
                      <a:pt x="26" y="4"/>
                    </a:lnTo>
                    <a:lnTo>
                      <a:pt x="36"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2" name="Freeform 12"/>
              <p:cNvSpPr>
                <a:spLocks/>
              </p:cNvSpPr>
              <p:nvPr/>
            </p:nvSpPr>
            <p:spPr bwMode="auto">
              <a:xfrm>
                <a:off x="3211" y="476"/>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28 w 508"/>
                  <a:gd name="T29" fmla="*/ 338 h 448"/>
                  <a:gd name="T30" fmla="*/ 406 w 508"/>
                  <a:gd name="T31" fmla="*/ 330 h 448"/>
                  <a:gd name="T32" fmla="*/ 404 w 508"/>
                  <a:gd name="T33" fmla="*/ 366 h 448"/>
                  <a:gd name="T34" fmla="*/ 420 w 508"/>
                  <a:gd name="T35" fmla="*/ 402 h 448"/>
                  <a:gd name="T36" fmla="*/ 396 w 508"/>
                  <a:gd name="T37" fmla="*/ 432 h 448"/>
                  <a:gd name="T38" fmla="*/ 332 w 508"/>
                  <a:gd name="T39" fmla="*/ 446 h 448"/>
                  <a:gd name="T40" fmla="*/ 230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6 w 508"/>
                  <a:gd name="T79" fmla="*/ 426 h 448"/>
                  <a:gd name="T80" fmla="*/ 412 w 508"/>
                  <a:gd name="T81" fmla="*/ 396 h 448"/>
                  <a:gd name="T82" fmla="*/ 396 w 508"/>
                  <a:gd name="T83" fmla="*/ 372 h 448"/>
                  <a:gd name="T84" fmla="*/ 326 w 508"/>
                  <a:gd name="T85" fmla="*/ 356 h 448"/>
                  <a:gd name="T86" fmla="*/ 204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0 h 448"/>
                  <a:gd name="T102" fmla="*/ 130 w 508"/>
                  <a:gd name="T103" fmla="*/ 264 h 448"/>
                  <a:gd name="T104" fmla="*/ 90 w 508"/>
                  <a:gd name="T105" fmla="*/ 232 h 448"/>
                  <a:gd name="T106" fmla="*/ 70 w 508"/>
                  <a:gd name="T107" fmla="*/ 186 h 448"/>
                  <a:gd name="T108" fmla="*/ 86 w 508"/>
                  <a:gd name="T109" fmla="*/ 114 h 448"/>
                  <a:gd name="T110" fmla="*/ 130 w 508"/>
                  <a:gd name="T111" fmla="*/ 56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0" y="18"/>
                    </a:lnTo>
                    <a:lnTo>
                      <a:pt x="370" y="32"/>
                    </a:lnTo>
                    <a:lnTo>
                      <a:pt x="374" y="38"/>
                    </a:lnTo>
                    <a:lnTo>
                      <a:pt x="380" y="36"/>
                    </a:lnTo>
                    <a:lnTo>
                      <a:pt x="386" y="34"/>
                    </a:lnTo>
                    <a:lnTo>
                      <a:pt x="390" y="32"/>
                    </a:lnTo>
                    <a:lnTo>
                      <a:pt x="396" y="30"/>
                    </a:lnTo>
                    <a:lnTo>
                      <a:pt x="410" y="32"/>
                    </a:lnTo>
                    <a:lnTo>
                      <a:pt x="424" y="36"/>
                    </a:lnTo>
                    <a:lnTo>
                      <a:pt x="436" y="42"/>
                    </a:lnTo>
                    <a:lnTo>
                      <a:pt x="446" y="52"/>
                    </a:lnTo>
                    <a:lnTo>
                      <a:pt x="466"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4"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6" y="290"/>
                    </a:lnTo>
                    <a:lnTo>
                      <a:pt x="492" y="296"/>
                    </a:lnTo>
                    <a:lnTo>
                      <a:pt x="496" y="304"/>
                    </a:lnTo>
                    <a:lnTo>
                      <a:pt x="496" y="314"/>
                    </a:lnTo>
                    <a:lnTo>
                      <a:pt x="494" y="324"/>
                    </a:lnTo>
                    <a:lnTo>
                      <a:pt x="486" y="330"/>
                    </a:lnTo>
                    <a:lnTo>
                      <a:pt x="476" y="332"/>
                    </a:lnTo>
                    <a:lnTo>
                      <a:pt x="468" y="334"/>
                    </a:lnTo>
                    <a:lnTo>
                      <a:pt x="458" y="332"/>
                    </a:lnTo>
                    <a:lnTo>
                      <a:pt x="452" y="338"/>
                    </a:lnTo>
                    <a:lnTo>
                      <a:pt x="446" y="342"/>
                    </a:lnTo>
                    <a:lnTo>
                      <a:pt x="442" y="342"/>
                    </a:lnTo>
                    <a:lnTo>
                      <a:pt x="436" y="342"/>
                    </a:lnTo>
                    <a:lnTo>
                      <a:pt x="428" y="338"/>
                    </a:lnTo>
                    <a:lnTo>
                      <a:pt x="424" y="330"/>
                    </a:lnTo>
                    <a:lnTo>
                      <a:pt x="422" y="322"/>
                    </a:lnTo>
                    <a:lnTo>
                      <a:pt x="406" y="330"/>
                    </a:lnTo>
                    <a:lnTo>
                      <a:pt x="392" y="338"/>
                    </a:lnTo>
                    <a:lnTo>
                      <a:pt x="384" y="356"/>
                    </a:lnTo>
                    <a:lnTo>
                      <a:pt x="394" y="360"/>
                    </a:lnTo>
                    <a:lnTo>
                      <a:pt x="404" y="366"/>
                    </a:lnTo>
                    <a:lnTo>
                      <a:pt x="414" y="374"/>
                    </a:lnTo>
                    <a:lnTo>
                      <a:pt x="418" y="384"/>
                    </a:lnTo>
                    <a:lnTo>
                      <a:pt x="422" y="394"/>
                    </a:lnTo>
                    <a:lnTo>
                      <a:pt x="420" y="402"/>
                    </a:lnTo>
                    <a:lnTo>
                      <a:pt x="418" y="412"/>
                    </a:lnTo>
                    <a:lnTo>
                      <a:pt x="412" y="420"/>
                    </a:lnTo>
                    <a:lnTo>
                      <a:pt x="406" y="428"/>
                    </a:lnTo>
                    <a:lnTo>
                      <a:pt x="396" y="432"/>
                    </a:lnTo>
                    <a:lnTo>
                      <a:pt x="378" y="440"/>
                    </a:lnTo>
                    <a:lnTo>
                      <a:pt x="368" y="444"/>
                    </a:lnTo>
                    <a:lnTo>
                      <a:pt x="356" y="446"/>
                    </a:lnTo>
                    <a:lnTo>
                      <a:pt x="332" y="446"/>
                    </a:lnTo>
                    <a:lnTo>
                      <a:pt x="306" y="448"/>
                    </a:lnTo>
                    <a:lnTo>
                      <a:pt x="280" y="446"/>
                    </a:lnTo>
                    <a:lnTo>
                      <a:pt x="254" y="440"/>
                    </a:lnTo>
                    <a:lnTo>
                      <a:pt x="230" y="430"/>
                    </a:lnTo>
                    <a:lnTo>
                      <a:pt x="218"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2"/>
                    </a:lnTo>
                    <a:lnTo>
                      <a:pt x="364" y="380"/>
                    </a:lnTo>
                    <a:lnTo>
                      <a:pt x="368" y="384"/>
                    </a:lnTo>
                    <a:lnTo>
                      <a:pt x="370" y="390"/>
                    </a:lnTo>
                    <a:lnTo>
                      <a:pt x="370" y="394"/>
                    </a:lnTo>
                    <a:lnTo>
                      <a:pt x="370" y="398"/>
                    </a:lnTo>
                    <a:lnTo>
                      <a:pt x="364" y="406"/>
                    </a:lnTo>
                    <a:lnTo>
                      <a:pt x="358" y="412"/>
                    </a:lnTo>
                    <a:lnTo>
                      <a:pt x="350" y="418"/>
                    </a:lnTo>
                    <a:lnTo>
                      <a:pt x="336" y="422"/>
                    </a:lnTo>
                    <a:lnTo>
                      <a:pt x="318" y="424"/>
                    </a:lnTo>
                    <a:lnTo>
                      <a:pt x="302" y="424"/>
                    </a:lnTo>
                    <a:lnTo>
                      <a:pt x="284" y="424"/>
                    </a:lnTo>
                    <a:lnTo>
                      <a:pt x="276" y="420"/>
                    </a:lnTo>
                    <a:lnTo>
                      <a:pt x="270" y="418"/>
                    </a:lnTo>
                    <a:lnTo>
                      <a:pt x="268" y="414"/>
                    </a:lnTo>
                    <a:lnTo>
                      <a:pt x="264" y="408"/>
                    </a:lnTo>
                    <a:lnTo>
                      <a:pt x="264" y="404"/>
                    </a:lnTo>
                    <a:lnTo>
                      <a:pt x="264" y="402"/>
                    </a:lnTo>
                    <a:lnTo>
                      <a:pt x="268" y="398"/>
                    </a:lnTo>
                    <a:lnTo>
                      <a:pt x="274" y="394"/>
                    </a:lnTo>
                    <a:lnTo>
                      <a:pt x="284" y="390"/>
                    </a:lnTo>
                    <a:lnTo>
                      <a:pt x="304" y="388"/>
                    </a:lnTo>
                    <a:lnTo>
                      <a:pt x="312" y="388"/>
                    </a:lnTo>
                    <a:lnTo>
                      <a:pt x="322" y="390"/>
                    </a:lnTo>
                    <a:lnTo>
                      <a:pt x="324" y="392"/>
                    </a:lnTo>
                    <a:lnTo>
                      <a:pt x="324" y="396"/>
                    </a:lnTo>
                    <a:lnTo>
                      <a:pt x="320" y="400"/>
                    </a:lnTo>
                    <a:lnTo>
                      <a:pt x="316" y="400"/>
                    </a:lnTo>
                    <a:lnTo>
                      <a:pt x="310" y="398"/>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2"/>
                    </a:lnTo>
                    <a:lnTo>
                      <a:pt x="360" y="396"/>
                    </a:lnTo>
                    <a:lnTo>
                      <a:pt x="356"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6" y="426"/>
                    </a:lnTo>
                    <a:lnTo>
                      <a:pt x="398" y="420"/>
                    </a:lnTo>
                    <a:lnTo>
                      <a:pt x="404" y="414"/>
                    </a:lnTo>
                    <a:lnTo>
                      <a:pt x="408" y="408"/>
                    </a:lnTo>
                    <a:lnTo>
                      <a:pt x="412" y="396"/>
                    </a:lnTo>
                    <a:lnTo>
                      <a:pt x="410" y="388"/>
                    </a:lnTo>
                    <a:lnTo>
                      <a:pt x="406" y="382"/>
                    </a:lnTo>
                    <a:lnTo>
                      <a:pt x="402" y="376"/>
                    </a:lnTo>
                    <a:lnTo>
                      <a:pt x="396" y="372"/>
                    </a:lnTo>
                    <a:lnTo>
                      <a:pt x="372" y="364"/>
                    </a:lnTo>
                    <a:lnTo>
                      <a:pt x="346" y="358"/>
                    </a:lnTo>
                    <a:lnTo>
                      <a:pt x="326" y="356"/>
                    </a:lnTo>
                    <a:lnTo>
                      <a:pt x="302" y="356"/>
                    </a:lnTo>
                    <a:lnTo>
                      <a:pt x="278" y="356"/>
                    </a:lnTo>
                    <a:lnTo>
                      <a:pt x="254" y="356"/>
                    </a:lnTo>
                    <a:lnTo>
                      <a:pt x="204"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6"/>
                    </a:lnTo>
                    <a:lnTo>
                      <a:pt x="60" y="364"/>
                    </a:lnTo>
                    <a:lnTo>
                      <a:pt x="80" y="362"/>
                    </a:lnTo>
                    <a:lnTo>
                      <a:pt x="126" y="358"/>
                    </a:lnTo>
                    <a:lnTo>
                      <a:pt x="170" y="354"/>
                    </a:lnTo>
                    <a:lnTo>
                      <a:pt x="216" y="348"/>
                    </a:lnTo>
                    <a:lnTo>
                      <a:pt x="260" y="346"/>
                    </a:lnTo>
                    <a:lnTo>
                      <a:pt x="268" y="328"/>
                    </a:lnTo>
                    <a:lnTo>
                      <a:pt x="278" y="310"/>
                    </a:lnTo>
                    <a:lnTo>
                      <a:pt x="302" y="278"/>
                    </a:lnTo>
                    <a:lnTo>
                      <a:pt x="270" y="280"/>
                    </a:lnTo>
                    <a:lnTo>
                      <a:pt x="238" y="282"/>
                    </a:lnTo>
                    <a:lnTo>
                      <a:pt x="226" y="284"/>
                    </a:lnTo>
                    <a:lnTo>
                      <a:pt x="216" y="282"/>
                    </a:lnTo>
                    <a:lnTo>
                      <a:pt x="204" y="280"/>
                    </a:lnTo>
                    <a:lnTo>
                      <a:pt x="192" y="280"/>
                    </a:lnTo>
                    <a:lnTo>
                      <a:pt x="160" y="276"/>
                    </a:lnTo>
                    <a:lnTo>
                      <a:pt x="144" y="272"/>
                    </a:lnTo>
                    <a:lnTo>
                      <a:pt x="130" y="264"/>
                    </a:lnTo>
                    <a:lnTo>
                      <a:pt x="118" y="258"/>
                    </a:lnTo>
                    <a:lnTo>
                      <a:pt x="108" y="250"/>
                    </a:lnTo>
                    <a:lnTo>
                      <a:pt x="98" y="242"/>
                    </a:lnTo>
                    <a:lnTo>
                      <a:pt x="90" y="232"/>
                    </a:lnTo>
                    <a:lnTo>
                      <a:pt x="82" y="222"/>
                    </a:lnTo>
                    <a:lnTo>
                      <a:pt x="76" y="210"/>
                    </a:lnTo>
                    <a:lnTo>
                      <a:pt x="72" y="200"/>
                    </a:lnTo>
                    <a:lnTo>
                      <a:pt x="70" y="186"/>
                    </a:lnTo>
                    <a:lnTo>
                      <a:pt x="70" y="168"/>
                    </a:lnTo>
                    <a:lnTo>
                      <a:pt x="72" y="148"/>
                    </a:lnTo>
                    <a:lnTo>
                      <a:pt x="78" y="130"/>
                    </a:lnTo>
                    <a:lnTo>
                      <a:pt x="82" y="122"/>
                    </a:lnTo>
                    <a:lnTo>
                      <a:pt x="86" y="114"/>
                    </a:lnTo>
                    <a:lnTo>
                      <a:pt x="94" y="98"/>
                    </a:lnTo>
                    <a:lnTo>
                      <a:pt x="106" y="82"/>
                    </a:lnTo>
                    <a:lnTo>
                      <a:pt x="118" y="70"/>
                    </a:lnTo>
                    <a:lnTo>
                      <a:pt x="130" y="56"/>
                    </a:lnTo>
                    <a:lnTo>
                      <a:pt x="144" y="46"/>
                    </a:lnTo>
                    <a:lnTo>
                      <a:pt x="160" y="36"/>
                    </a:lnTo>
                    <a:lnTo>
                      <a:pt x="192" y="18"/>
                    </a:lnTo>
                    <a:lnTo>
                      <a:pt x="208" y="12"/>
                    </a:lnTo>
                    <a:lnTo>
                      <a:pt x="224"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3" name="Freeform 13"/>
              <p:cNvSpPr>
                <a:spLocks/>
              </p:cNvSpPr>
              <p:nvPr/>
            </p:nvSpPr>
            <p:spPr bwMode="auto">
              <a:xfrm>
                <a:off x="3237" y="484"/>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6 w 68"/>
                  <a:gd name="T15" fmla="*/ 36 h 38"/>
                  <a:gd name="T16" fmla="*/ 32 w 68"/>
                  <a:gd name="T17" fmla="*/ 38 h 38"/>
                  <a:gd name="T18" fmla="*/ 18 w 68"/>
                  <a:gd name="T19" fmla="*/ 38 h 38"/>
                  <a:gd name="T20" fmla="*/ 10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0 w 68"/>
                  <a:gd name="T47" fmla="*/ 2 h 38"/>
                  <a:gd name="T48" fmla="*/ 50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6" y="36"/>
                    </a:lnTo>
                    <a:lnTo>
                      <a:pt x="32" y="38"/>
                    </a:lnTo>
                    <a:lnTo>
                      <a:pt x="18" y="38"/>
                    </a:lnTo>
                    <a:lnTo>
                      <a:pt x="10" y="38"/>
                    </a:lnTo>
                    <a:lnTo>
                      <a:pt x="4" y="36"/>
                    </a:lnTo>
                    <a:lnTo>
                      <a:pt x="2" y="32"/>
                    </a:lnTo>
                    <a:lnTo>
                      <a:pt x="0" y="28"/>
                    </a:lnTo>
                    <a:lnTo>
                      <a:pt x="0" y="22"/>
                    </a:lnTo>
                    <a:lnTo>
                      <a:pt x="2" y="18"/>
                    </a:lnTo>
                    <a:lnTo>
                      <a:pt x="6" y="10"/>
                    </a:lnTo>
                    <a:lnTo>
                      <a:pt x="12" y="6"/>
                    </a:lnTo>
                    <a:lnTo>
                      <a:pt x="20" y="2"/>
                    </a:lnTo>
                    <a:lnTo>
                      <a:pt x="30" y="0"/>
                    </a:lnTo>
                    <a:lnTo>
                      <a:pt x="40" y="2"/>
                    </a:lnTo>
                    <a:lnTo>
                      <a:pt x="50"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6714"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7" y="476"/>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15" name="Freeform 15"/>
              <p:cNvSpPr>
                <a:spLocks/>
              </p:cNvSpPr>
              <p:nvPr/>
            </p:nvSpPr>
            <p:spPr bwMode="auto">
              <a:xfrm>
                <a:off x="3247" y="496"/>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6" name="Freeform 16"/>
              <p:cNvSpPr>
                <a:spLocks/>
              </p:cNvSpPr>
              <p:nvPr/>
            </p:nvSpPr>
            <p:spPr bwMode="auto">
              <a:xfrm>
                <a:off x="3503" y="516"/>
                <a:ext cx="150" cy="64"/>
              </a:xfrm>
              <a:custGeom>
                <a:avLst/>
                <a:gdLst>
                  <a:gd name="T0" fmla="*/ 144 w 150"/>
                  <a:gd name="T1" fmla="*/ 16 h 64"/>
                  <a:gd name="T2" fmla="*/ 144 w 150"/>
                  <a:gd name="T3" fmla="*/ 16 h 64"/>
                  <a:gd name="T4" fmla="*/ 148 w 150"/>
                  <a:gd name="T5" fmla="*/ 22 h 64"/>
                  <a:gd name="T6" fmla="*/ 150 w 150"/>
                  <a:gd name="T7" fmla="*/ 26 h 64"/>
                  <a:gd name="T8" fmla="*/ 150 w 150"/>
                  <a:gd name="T9" fmla="*/ 28 h 64"/>
                  <a:gd name="T10" fmla="*/ 150 w 150"/>
                  <a:gd name="T11" fmla="*/ 28 h 64"/>
                  <a:gd name="T12" fmla="*/ 144 w 150"/>
                  <a:gd name="T13" fmla="*/ 32 h 64"/>
                  <a:gd name="T14" fmla="*/ 138 w 150"/>
                  <a:gd name="T15" fmla="*/ 32 h 64"/>
                  <a:gd name="T16" fmla="*/ 138 w 150"/>
                  <a:gd name="T17" fmla="*/ 32 h 64"/>
                  <a:gd name="T18" fmla="*/ 72 w 150"/>
                  <a:gd name="T19" fmla="*/ 50 h 64"/>
                  <a:gd name="T20" fmla="*/ 38 w 150"/>
                  <a:gd name="T21" fmla="*/ 58 h 64"/>
                  <a:gd name="T22" fmla="*/ 4 w 150"/>
                  <a:gd name="T23" fmla="*/ 64 h 64"/>
                  <a:gd name="T24" fmla="*/ 4 w 150"/>
                  <a:gd name="T25" fmla="*/ 64 h 64"/>
                  <a:gd name="T26" fmla="*/ 2 w 150"/>
                  <a:gd name="T27" fmla="*/ 58 h 64"/>
                  <a:gd name="T28" fmla="*/ 0 w 150"/>
                  <a:gd name="T29" fmla="*/ 52 h 64"/>
                  <a:gd name="T30" fmla="*/ 4 w 150"/>
                  <a:gd name="T31" fmla="*/ 42 h 64"/>
                  <a:gd name="T32" fmla="*/ 4 w 150"/>
                  <a:gd name="T33" fmla="*/ 42 h 64"/>
                  <a:gd name="T34" fmla="*/ 12 w 150"/>
                  <a:gd name="T35" fmla="*/ 32 h 64"/>
                  <a:gd name="T36" fmla="*/ 22 w 150"/>
                  <a:gd name="T37" fmla="*/ 26 h 64"/>
                  <a:gd name="T38" fmla="*/ 32 w 150"/>
                  <a:gd name="T39" fmla="*/ 22 h 64"/>
                  <a:gd name="T40" fmla="*/ 44 w 150"/>
                  <a:gd name="T41" fmla="*/ 20 h 64"/>
                  <a:gd name="T42" fmla="*/ 44 w 150"/>
                  <a:gd name="T43" fmla="*/ 20 h 64"/>
                  <a:gd name="T44" fmla="*/ 56 w 150"/>
                  <a:gd name="T45" fmla="*/ 22 h 64"/>
                  <a:gd name="T46" fmla="*/ 66 w 150"/>
                  <a:gd name="T47" fmla="*/ 28 h 64"/>
                  <a:gd name="T48" fmla="*/ 66 w 150"/>
                  <a:gd name="T49" fmla="*/ 28 h 64"/>
                  <a:gd name="T50" fmla="*/ 72 w 150"/>
                  <a:gd name="T51" fmla="*/ 26 h 64"/>
                  <a:gd name="T52" fmla="*/ 74 w 150"/>
                  <a:gd name="T53" fmla="*/ 22 h 64"/>
                  <a:gd name="T54" fmla="*/ 76 w 150"/>
                  <a:gd name="T55" fmla="*/ 18 h 64"/>
                  <a:gd name="T56" fmla="*/ 80 w 150"/>
                  <a:gd name="T57" fmla="*/ 16 h 64"/>
                  <a:gd name="T58" fmla="*/ 80 w 150"/>
                  <a:gd name="T59" fmla="*/ 16 h 64"/>
                  <a:gd name="T60" fmla="*/ 88 w 150"/>
                  <a:gd name="T61" fmla="*/ 8 h 64"/>
                  <a:gd name="T62" fmla="*/ 98 w 150"/>
                  <a:gd name="T63" fmla="*/ 2 h 64"/>
                  <a:gd name="T64" fmla="*/ 108 w 150"/>
                  <a:gd name="T65" fmla="*/ 0 h 64"/>
                  <a:gd name="T66" fmla="*/ 120 w 150"/>
                  <a:gd name="T67" fmla="*/ 2 h 64"/>
                  <a:gd name="T68" fmla="*/ 120 w 150"/>
                  <a:gd name="T69" fmla="*/ 2 h 64"/>
                  <a:gd name="T70" fmla="*/ 126 w 150"/>
                  <a:gd name="T71" fmla="*/ 4 h 64"/>
                  <a:gd name="T72" fmla="*/ 134 w 150"/>
                  <a:gd name="T73" fmla="*/ 8 h 64"/>
                  <a:gd name="T74" fmla="*/ 144 w 150"/>
                  <a:gd name="T75" fmla="*/ 16 h 64"/>
                  <a:gd name="T76" fmla="*/ 144 w 150"/>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0" h="64">
                    <a:moveTo>
                      <a:pt x="144" y="16"/>
                    </a:moveTo>
                    <a:lnTo>
                      <a:pt x="144" y="16"/>
                    </a:lnTo>
                    <a:lnTo>
                      <a:pt x="148" y="22"/>
                    </a:lnTo>
                    <a:lnTo>
                      <a:pt x="150" y="26"/>
                    </a:lnTo>
                    <a:lnTo>
                      <a:pt x="150" y="28"/>
                    </a:lnTo>
                    <a:lnTo>
                      <a:pt x="144" y="32"/>
                    </a:lnTo>
                    <a:lnTo>
                      <a:pt x="138" y="32"/>
                    </a:lnTo>
                    <a:lnTo>
                      <a:pt x="72" y="50"/>
                    </a:lnTo>
                    <a:lnTo>
                      <a:pt x="38" y="58"/>
                    </a:lnTo>
                    <a:lnTo>
                      <a:pt x="4" y="64"/>
                    </a:lnTo>
                    <a:lnTo>
                      <a:pt x="2" y="58"/>
                    </a:lnTo>
                    <a:lnTo>
                      <a:pt x="0" y="52"/>
                    </a:lnTo>
                    <a:lnTo>
                      <a:pt x="4" y="42"/>
                    </a:lnTo>
                    <a:lnTo>
                      <a:pt x="12" y="32"/>
                    </a:lnTo>
                    <a:lnTo>
                      <a:pt x="22" y="26"/>
                    </a:lnTo>
                    <a:lnTo>
                      <a:pt x="32" y="22"/>
                    </a:lnTo>
                    <a:lnTo>
                      <a:pt x="44" y="20"/>
                    </a:lnTo>
                    <a:lnTo>
                      <a:pt x="56" y="22"/>
                    </a:lnTo>
                    <a:lnTo>
                      <a:pt x="66" y="28"/>
                    </a:lnTo>
                    <a:lnTo>
                      <a:pt x="72" y="26"/>
                    </a:lnTo>
                    <a:lnTo>
                      <a:pt x="74" y="22"/>
                    </a:lnTo>
                    <a:lnTo>
                      <a:pt x="76" y="18"/>
                    </a:lnTo>
                    <a:lnTo>
                      <a:pt x="80" y="16"/>
                    </a:lnTo>
                    <a:lnTo>
                      <a:pt x="88" y="8"/>
                    </a:lnTo>
                    <a:lnTo>
                      <a:pt x="98" y="2"/>
                    </a:lnTo>
                    <a:lnTo>
                      <a:pt x="108" y="0"/>
                    </a:lnTo>
                    <a:lnTo>
                      <a:pt x="120" y="2"/>
                    </a:lnTo>
                    <a:lnTo>
                      <a:pt x="126" y="4"/>
                    </a:lnTo>
                    <a:lnTo>
                      <a:pt x="134" y="8"/>
                    </a:lnTo>
                    <a:lnTo>
                      <a:pt x="144"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7" name="Freeform 17"/>
              <p:cNvSpPr>
                <a:spLocks/>
              </p:cNvSpPr>
              <p:nvPr/>
            </p:nvSpPr>
            <p:spPr bwMode="auto">
              <a:xfrm>
                <a:off x="3627" y="528"/>
                <a:ext cx="82" cy="40"/>
              </a:xfrm>
              <a:custGeom>
                <a:avLst/>
                <a:gdLst>
                  <a:gd name="T0" fmla="*/ 80 w 82"/>
                  <a:gd name="T1" fmla="*/ 8 h 40"/>
                  <a:gd name="T2" fmla="*/ 80 w 82"/>
                  <a:gd name="T3" fmla="*/ 8 h 40"/>
                  <a:gd name="T4" fmla="*/ 82 w 82"/>
                  <a:gd name="T5" fmla="*/ 12 h 40"/>
                  <a:gd name="T6" fmla="*/ 82 w 82"/>
                  <a:gd name="T7" fmla="*/ 16 h 40"/>
                  <a:gd name="T8" fmla="*/ 82 w 82"/>
                  <a:gd name="T9" fmla="*/ 24 h 40"/>
                  <a:gd name="T10" fmla="*/ 82 w 82"/>
                  <a:gd name="T11" fmla="*/ 24 h 40"/>
                  <a:gd name="T12" fmla="*/ 72 w 82"/>
                  <a:gd name="T13" fmla="*/ 30 h 40"/>
                  <a:gd name="T14" fmla="*/ 62 w 82"/>
                  <a:gd name="T15" fmla="*/ 36 h 40"/>
                  <a:gd name="T16" fmla="*/ 50 w 82"/>
                  <a:gd name="T17" fmla="*/ 38 h 40"/>
                  <a:gd name="T18" fmla="*/ 36 w 82"/>
                  <a:gd name="T19" fmla="*/ 40 h 40"/>
                  <a:gd name="T20" fmla="*/ 36 w 82"/>
                  <a:gd name="T21" fmla="*/ 40 h 40"/>
                  <a:gd name="T22" fmla="*/ 18 w 82"/>
                  <a:gd name="T23" fmla="*/ 40 h 40"/>
                  <a:gd name="T24" fmla="*/ 10 w 82"/>
                  <a:gd name="T25" fmla="*/ 40 h 40"/>
                  <a:gd name="T26" fmla="*/ 0 w 82"/>
                  <a:gd name="T27" fmla="*/ 36 h 40"/>
                  <a:gd name="T28" fmla="*/ 0 w 82"/>
                  <a:gd name="T29" fmla="*/ 36 h 40"/>
                  <a:gd name="T30" fmla="*/ 0 w 82"/>
                  <a:gd name="T31" fmla="*/ 36 h 40"/>
                  <a:gd name="T32" fmla="*/ 10 w 82"/>
                  <a:gd name="T33" fmla="*/ 32 h 40"/>
                  <a:gd name="T34" fmla="*/ 20 w 82"/>
                  <a:gd name="T35" fmla="*/ 30 h 40"/>
                  <a:gd name="T36" fmla="*/ 30 w 82"/>
                  <a:gd name="T37" fmla="*/ 26 h 40"/>
                  <a:gd name="T38" fmla="*/ 34 w 82"/>
                  <a:gd name="T39" fmla="*/ 24 h 40"/>
                  <a:gd name="T40" fmla="*/ 38 w 82"/>
                  <a:gd name="T41" fmla="*/ 20 h 40"/>
                  <a:gd name="T42" fmla="*/ 38 w 82"/>
                  <a:gd name="T43" fmla="*/ 20 h 40"/>
                  <a:gd name="T44" fmla="*/ 36 w 82"/>
                  <a:gd name="T45" fmla="*/ 14 h 40"/>
                  <a:gd name="T46" fmla="*/ 36 w 82"/>
                  <a:gd name="T47" fmla="*/ 10 h 40"/>
                  <a:gd name="T48" fmla="*/ 36 w 82"/>
                  <a:gd name="T49" fmla="*/ 10 h 40"/>
                  <a:gd name="T50" fmla="*/ 50 w 82"/>
                  <a:gd name="T51" fmla="*/ 4 h 40"/>
                  <a:gd name="T52" fmla="*/ 66 w 82"/>
                  <a:gd name="T53" fmla="*/ 0 h 40"/>
                  <a:gd name="T54" fmla="*/ 66 w 82"/>
                  <a:gd name="T55" fmla="*/ 0 h 40"/>
                  <a:gd name="T56" fmla="*/ 70 w 82"/>
                  <a:gd name="T57" fmla="*/ 0 h 40"/>
                  <a:gd name="T58" fmla="*/ 74 w 82"/>
                  <a:gd name="T59" fmla="*/ 2 h 40"/>
                  <a:gd name="T60" fmla="*/ 78 w 82"/>
                  <a:gd name="T61" fmla="*/ 4 h 40"/>
                  <a:gd name="T62" fmla="*/ 80 w 82"/>
                  <a:gd name="T63" fmla="*/ 8 h 40"/>
                  <a:gd name="T64" fmla="*/ 80 w 82"/>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 h="40">
                    <a:moveTo>
                      <a:pt x="80" y="8"/>
                    </a:moveTo>
                    <a:lnTo>
                      <a:pt x="80" y="8"/>
                    </a:lnTo>
                    <a:lnTo>
                      <a:pt x="82" y="12"/>
                    </a:lnTo>
                    <a:lnTo>
                      <a:pt x="82" y="16"/>
                    </a:lnTo>
                    <a:lnTo>
                      <a:pt x="82" y="24"/>
                    </a:lnTo>
                    <a:lnTo>
                      <a:pt x="72" y="30"/>
                    </a:lnTo>
                    <a:lnTo>
                      <a:pt x="62" y="36"/>
                    </a:lnTo>
                    <a:lnTo>
                      <a:pt x="50" y="38"/>
                    </a:lnTo>
                    <a:lnTo>
                      <a:pt x="36" y="40"/>
                    </a:lnTo>
                    <a:lnTo>
                      <a:pt x="18" y="40"/>
                    </a:lnTo>
                    <a:lnTo>
                      <a:pt x="10" y="40"/>
                    </a:lnTo>
                    <a:lnTo>
                      <a:pt x="0" y="36"/>
                    </a:lnTo>
                    <a:lnTo>
                      <a:pt x="10" y="32"/>
                    </a:lnTo>
                    <a:lnTo>
                      <a:pt x="20" y="30"/>
                    </a:lnTo>
                    <a:lnTo>
                      <a:pt x="30" y="26"/>
                    </a:lnTo>
                    <a:lnTo>
                      <a:pt x="34" y="24"/>
                    </a:lnTo>
                    <a:lnTo>
                      <a:pt x="38" y="20"/>
                    </a:lnTo>
                    <a:lnTo>
                      <a:pt x="36" y="14"/>
                    </a:lnTo>
                    <a:lnTo>
                      <a:pt x="36" y="10"/>
                    </a:lnTo>
                    <a:lnTo>
                      <a:pt x="50" y="4"/>
                    </a:lnTo>
                    <a:lnTo>
                      <a:pt x="66" y="0"/>
                    </a:lnTo>
                    <a:lnTo>
                      <a:pt x="70" y="0"/>
                    </a:lnTo>
                    <a:lnTo>
                      <a:pt x="74" y="2"/>
                    </a:lnTo>
                    <a:lnTo>
                      <a:pt x="78" y="4"/>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8" name="Freeform 18"/>
              <p:cNvSpPr>
                <a:spLocks/>
              </p:cNvSpPr>
              <p:nvPr/>
            </p:nvSpPr>
            <p:spPr bwMode="auto">
              <a:xfrm>
                <a:off x="3521" y="568"/>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6 w 138"/>
                  <a:gd name="T17" fmla="*/ 18 h 32"/>
                  <a:gd name="T18" fmla="*/ 136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6"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19" name="Freeform 19"/>
              <p:cNvSpPr>
                <a:spLocks/>
              </p:cNvSpPr>
              <p:nvPr/>
            </p:nvSpPr>
            <p:spPr bwMode="auto">
              <a:xfrm>
                <a:off x="3531" y="662"/>
                <a:ext cx="136" cy="56"/>
              </a:xfrm>
              <a:custGeom>
                <a:avLst/>
                <a:gdLst>
                  <a:gd name="T0" fmla="*/ 132 w 136"/>
                  <a:gd name="T1" fmla="*/ 0 h 56"/>
                  <a:gd name="T2" fmla="*/ 132 w 136"/>
                  <a:gd name="T3" fmla="*/ 0 h 56"/>
                  <a:gd name="T4" fmla="*/ 132 w 136"/>
                  <a:gd name="T5" fmla="*/ 12 h 56"/>
                  <a:gd name="T6" fmla="*/ 134 w 136"/>
                  <a:gd name="T7" fmla="*/ 24 h 56"/>
                  <a:gd name="T8" fmla="*/ 136 w 136"/>
                  <a:gd name="T9" fmla="*/ 40 h 56"/>
                  <a:gd name="T10" fmla="*/ 136 w 136"/>
                  <a:gd name="T11" fmla="*/ 40 h 56"/>
                  <a:gd name="T12" fmla="*/ 130 w 136"/>
                  <a:gd name="T13" fmla="*/ 44 h 56"/>
                  <a:gd name="T14" fmla="*/ 124 w 136"/>
                  <a:gd name="T15" fmla="*/ 48 h 56"/>
                  <a:gd name="T16" fmla="*/ 124 w 136"/>
                  <a:gd name="T17" fmla="*/ 48 h 56"/>
                  <a:gd name="T18" fmla="*/ 112 w 136"/>
                  <a:gd name="T19" fmla="*/ 46 h 56"/>
                  <a:gd name="T20" fmla="*/ 100 w 136"/>
                  <a:gd name="T21" fmla="*/ 46 h 56"/>
                  <a:gd name="T22" fmla="*/ 88 w 136"/>
                  <a:gd name="T23" fmla="*/ 50 h 56"/>
                  <a:gd name="T24" fmla="*/ 82 w 136"/>
                  <a:gd name="T25" fmla="*/ 52 h 56"/>
                  <a:gd name="T26" fmla="*/ 78 w 136"/>
                  <a:gd name="T27" fmla="*/ 56 h 56"/>
                  <a:gd name="T28" fmla="*/ 78 w 136"/>
                  <a:gd name="T29" fmla="*/ 56 h 56"/>
                  <a:gd name="T30" fmla="*/ 60 w 136"/>
                  <a:gd name="T31" fmla="*/ 52 h 56"/>
                  <a:gd name="T32" fmla="*/ 40 w 136"/>
                  <a:gd name="T33" fmla="*/ 46 h 56"/>
                  <a:gd name="T34" fmla="*/ 4 w 136"/>
                  <a:gd name="T35" fmla="*/ 30 h 56"/>
                  <a:gd name="T36" fmla="*/ 4 w 136"/>
                  <a:gd name="T37" fmla="*/ 30 h 56"/>
                  <a:gd name="T38" fmla="*/ 2 w 136"/>
                  <a:gd name="T39" fmla="*/ 26 h 56"/>
                  <a:gd name="T40" fmla="*/ 0 w 136"/>
                  <a:gd name="T41" fmla="*/ 20 h 56"/>
                  <a:gd name="T42" fmla="*/ 0 w 136"/>
                  <a:gd name="T43" fmla="*/ 8 h 56"/>
                  <a:gd name="T44" fmla="*/ 0 w 136"/>
                  <a:gd name="T45" fmla="*/ 8 h 56"/>
                  <a:gd name="T46" fmla="*/ 66 w 136"/>
                  <a:gd name="T47" fmla="*/ 2 h 56"/>
                  <a:gd name="T48" fmla="*/ 98 w 136"/>
                  <a:gd name="T49" fmla="*/ 0 h 56"/>
                  <a:gd name="T50" fmla="*/ 132 w 136"/>
                  <a:gd name="T51" fmla="*/ 0 h 56"/>
                  <a:gd name="T52" fmla="*/ 132 w 136"/>
                  <a:gd name="T53" fmla="*/ 0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6">
                    <a:moveTo>
                      <a:pt x="132" y="0"/>
                    </a:moveTo>
                    <a:lnTo>
                      <a:pt x="132" y="0"/>
                    </a:lnTo>
                    <a:lnTo>
                      <a:pt x="132" y="12"/>
                    </a:lnTo>
                    <a:lnTo>
                      <a:pt x="134" y="24"/>
                    </a:lnTo>
                    <a:lnTo>
                      <a:pt x="136" y="40"/>
                    </a:lnTo>
                    <a:lnTo>
                      <a:pt x="130" y="44"/>
                    </a:lnTo>
                    <a:lnTo>
                      <a:pt x="124" y="48"/>
                    </a:lnTo>
                    <a:lnTo>
                      <a:pt x="112" y="46"/>
                    </a:lnTo>
                    <a:lnTo>
                      <a:pt x="100" y="46"/>
                    </a:lnTo>
                    <a:lnTo>
                      <a:pt x="88" y="50"/>
                    </a:lnTo>
                    <a:lnTo>
                      <a:pt x="82" y="52"/>
                    </a:lnTo>
                    <a:lnTo>
                      <a:pt x="78" y="56"/>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0" name="Freeform 20"/>
              <p:cNvSpPr>
                <a:spLocks/>
              </p:cNvSpPr>
              <p:nvPr/>
            </p:nvSpPr>
            <p:spPr bwMode="auto">
              <a:xfrm>
                <a:off x="3663" y="708"/>
                <a:ext cx="42" cy="46"/>
              </a:xfrm>
              <a:custGeom>
                <a:avLst/>
                <a:gdLst>
                  <a:gd name="T0" fmla="*/ 40 w 42"/>
                  <a:gd name="T1" fmla="*/ 10 h 46"/>
                  <a:gd name="T2" fmla="*/ 40 w 42"/>
                  <a:gd name="T3" fmla="*/ 10 h 46"/>
                  <a:gd name="T4" fmla="*/ 42 w 42"/>
                  <a:gd name="T5" fmla="*/ 16 h 46"/>
                  <a:gd name="T6" fmla="*/ 42 w 42"/>
                  <a:gd name="T7" fmla="*/ 24 h 46"/>
                  <a:gd name="T8" fmla="*/ 38 w 42"/>
                  <a:gd name="T9" fmla="*/ 36 h 46"/>
                  <a:gd name="T10" fmla="*/ 38 w 42"/>
                  <a:gd name="T11" fmla="*/ 36 h 46"/>
                  <a:gd name="T12" fmla="*/ 34 w 42"/>
                  <a:gd name="T13" fmla="*/ 40 h 46"/>
                  <a:gd name="T14" fmla="*/ 26 w 42"/>
                  <a:gd name="T15" fmla="*/ 42 h 46"/>
                  <a:gd name="T16" fmla="*/ 14 w 42"/>
                  <a:gd name="T17" fmla="*/ 46 h 46"/>
                  <a:gd name="T18" fmla="*/ 10 w 42"/>
                  <a:gd name="T19" fmla="*/ 44 h 46"/>
                  <a:gd name="T20" fmla="*/ 10 w 42"/>
                  <a:gd name="T21" fmla="*/ 44 h 46"/>
                  <a:gd name="T22" fmla="*/ 10 w 42"/>
                  <a:gd name="T23" fmla="*/ 36 h 46"/>
                  <a:gd name="T24" fmla="*/ 10 w 42"/>
                  <a:gd name="T25" fmla="*/ 26 h 46"/>
                  <a:gd name="T26" fmla="*/ 6 w 42"/>
                  <a:gd name="T27" fmla="*/ 18 h 46"/>
                  <a:gd name="T28" fmla="*/ 0 w 42"/>
                  <a:gd name="T29" fmla="*/ 10 h 46"/>
                  <a:gd name="T30" fmla="*/ 0 w 42"/>
                  <a:gd name="T31" fmla="*/ 10 h 46"/>
                  <a:gd name="T32" fmla="*/ 4 w 42"/>
                  <a:gd name="T33" fmla="*/ 6 h 46"/>
                  <a:gd name="T34" fmla="*/ 8 w 42"/>
                  <a:gd name="T35" fmla="*/ 2 h 46"/>
                  <a:gd name="T36" fmla="*/ 8 w 42"/>
                  <a:gd name="T37" fmla="*/ 2 h 46"/>
                  <a:gd name="T38" fmla="*/ 16 w 42"/>
                  <a:gd name="T39" fmla="*/ 0 h 46"/>
                  <a:gd name="T40" fmla="*/ 26 w 42"/>
                  <a:gd name="T41" fmla="*/ 0 h 46"/>
                  <a:gd name="T42" fmla="*/ 34 w 42"/>
                  <a:gd name="T43" fmla="*/ 4 h 46"/>
                  <a:gd name="T44" fmla="*/ 38 w 42"/>
                  <a:gd name="T45" fmla="*/ 6 h 46"/>
                  <a:gd name="T46" fmla="*/ 40 w 42"/>
                  <a:gd name="T47" fmla="*/ 10 h 46"/>
                  <a:gd name="T48" fmla="*/ 40 w 42"/>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46">
                    <a:moveTo>
                      <a:pt x="40" y="10"/>
                    </a:moveTo>
                    <a:lnTo>
                      <a:pt x="40" y="10"/>
                    </a:lnTo>
                    <a:lnTo>
                      <a:pt x="42" y="16"/>
                    </a:lnTo>
                    <a:lnTo>
                      <a:pt x="42" y="24"/>
                    </a:lnTo>
                    <a:lnTo>
                      <a:pt x="38" y="36"/>
                    </a:lnTo>
                    <a:lnTo>
                      <a:pt x="34" y="40"/>
                    </a:lnTo>
                    <a:lnTo>
                      <a:pt x="26" y="42"/>
                    </a:lnTo>
                    <a:lnTo>
                      <a:pt x="14" y="46"/>
                    </a:lnTo>
                    <a:lnTo>
                      <a:pt x="10" y="44"/>
                    </a:lnTo>
                    <a:lnTo>
                      <a:pt x="10" y="36"/>
                    </a:lnTo>
                    <a:lnTo>
                      <a:pt x="10" y="26"/>
                    </a:lnTo>
                    <a:lnTo>
                      <a:pt x="6" y="18"/>
                    </a:lnTo>
                    <a:lnTo>
                      <a:pt x="0" y="10"/>
                    </a:lnTo>
                    <a:lnTo>
                      <a:pt x="4" y="6"/>
                    </a:lnTo>
                    <a:lnTo>
                      <a:pt x="8" y="2"/>
                    </a:lnTo>
                    <a:lnTo>
                      <a:pt x="16" y="0"/>
                    </a:lnTo>
                    <a:lnTo>
                      <a:pt x="26" y="0"/>
                    </a:lnTo>
                    <a:lnTo>
                      <a:pt x="34" y="4"/>
                    </a:lnTo>
                    <a:lnTo>
                      <a:pt x="38" y="6"/>
                    </a:lnTo>
                    <a:lnTo>
                      <a:pt x="4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1" name="Freeform 21"/>
              <p:cNvSpPr>
                <a:spLocks/>
              </p:cNvSpPr>
              <p:nvPr/>
            </p:nvSpPr>
            <p:spPr bwMode="auto">
              <a:xfrm>
                <a:off x="3609" y="718"/>
                <a:ext cx="54" cy="44"/>
              </a:xfrm>
              <a:custGeom>
                <a:avLst/>
                <a:gdLst>
                  <a:gd name="T0" fmla="*/ 38 w 54"/>
                  <a:gd name="T1" fmla="*/ 0 h 44"/>
                  <a:gd name="T2" fmla="*/ 38 w 54"/>
                  <a:gd name="T3" fmla="*/ 0 h 44"/>
                  <a:gd name="T4" fmla="*/ 46 w 54"/>
                  <a:gd name="T5" fmla="*/ 2 h 44"/>
                  <a:gd name="T6" fmla="*/ 48 w 54"/>
                  <a:gd name="T7" fmla="*/ 4 h 44"/>
                  <a:gd name="T8" fmla="*/ 50 w 54"/>
                  <a:gd name="T9" fmla="*/ 8 h 44"/>
                  <a:gd name="T10" fmla="*/ 50 w 54"/>
                  <a:gd name="T11" fmla="*/ 8 h 44"/>
                  <a:gd name="T12" fmla="*/ 54 w 54"/>
                  <a:gd name="T13" fmla="*/ 16 h 44"/>
                  <a:gd name="T14" fmla="*/ 54 w 54"/>
                  <a:gd name="T15" fmla="*/ 26 h 44"/>
                  <a:gd name="T16" fmla="*/ 54 w 54"/>
                  <a:gd name="T17" fmla="*/ 26 h 44"/>
                  <a:gd name="T18" fmla="*/ 52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0 w 54"/>
                  <a:gd name="T37" fmla="*/ 28 h 44"/>
                  <a:gd name="T38" fmla="*/ 0 w 54"/>
                  <a:gd name="T39" fmla="*/ 24 h 44"/>
                  <a:gd name="T40" fmla="*/ 0 w 54"/>
                  <a:gd name="T41" fmla="*/ 24 h 44"/>
                  <a:gd name="T42" fmla="*/ 4 w 54"/>
                  <a:gd name="T43" fmla="*/ 12 h 44"/>
                  <a:gd name="T44" fmla="*/ 8 w 54"/>
                  <a:gd name="T45" fmla="*/ 8 h 44"/>
                  <a:gd name="T46" fmla="*/ 12 w 54"/>
                  <a:gd name="T47" fmla="*/ 4 h 44"/>
                  <a:gd name="T48" fmla="*/ 12 w 54"/>
                  <a:gd name="T49" fmla="*/ 4 h 44"/>
                  <a:gd name="T50" fmla="*/ 20 w 54"/>
                  <a:gd name="T51" fmla="*/ 0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48" y="4"/>
                    </a:lnTo>
                    <a:lnTo>
                      <a:pt x="50" y="8"/>
                    </a:lnTo>
                    <a:lnTo>
                      <a:pt x="54" y="16"/>
                    </a:lnTo>
                    <a:lnTo>
                      <a:pt x="54" y="26"/>
                    </a:lnTo>
                    <a:lnTo>
                      <a:pt x="52" y="30"/>
                    </a:lnTo>
                    <a:lnTo>
                      <a:pt x="50" y="34"/>
                    </a:lnTo>
                    <a:lnTo>
                      <a:pt x="42" y="40"/>
                    </a:lnTo>
                    <a:lnTo>
                      <a:pt x="26" y="44"/>
                    </a:lnTo>
                    <a:lnTo>
                      <a:pt x="18" y="44"/>
                    </a:lnTo>
                    <a:lnTo>
                      <a:pt x="10" y="40"/>
                    </a:lnTo>
                    <a:lnTo>
                      <a:pt x="4" y="34"/>
                    </a:lnTo>
                    <a:lnTo>
                      <a:pt x="0" y="28"/>
                    </a:lnTo>
                    <a:lnTo>
                      <a:pt x="0" y="24"/>
                    </a:lnTo>
                    <a:lnTo>
                      <a:pt x="4" y="12"/>
                    </a:lnTo>
                    <a:lnTo>
                      <a:pt x="8" y="8"/>
                    </a:lnTo>
                    <a:lnTo>
                      <a:pt x="12" y="4"/>
                    </a:lnTo>
                    <a:lnTo>
                      <a:pt x="20" y="0"/>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2" name="Freeform 22"/>
              <p:cNvSpPr>
                <a:spLocks/>
              </p:cNvSpPr>
              <p:nvPr/>
            </p:nvSpPr>
            <p:spPr bwMode="auto">
              <a:xfrm>
                <a:off x="3483" y="750"/>
                <a:ext cx="126" cy="78"/>
              </a:xfrm>
              <a:custGeom>
                <a:avLst/>
                <a:gdLst>
                  <a:gd name="T0" fmla="*/ 120 w 126"/>
                  <a:gd name="T1" fmla="*/ 2 h 78"/>
                  <a:gd name="T2" fmla="*/ 120 w 126"/>
                  <a:gd name="T3" fmla="*/ 2 h 78"/>
                  <a:gd name="T4" fmla="*/ 126 w 126"/>
                  <a:gd name="T5" fmla="*/ 10 h 78"/>
                  <a:gd name="T6" fmla="*/ 126 w 126"/>
                  <a:gd name="T7" fmla="*/ 14 h 78"/>
                  <a:gd name="T8" fmla="*/ 124 w 126"/>
                  <a:gd name="T9" fmla="*/ 18 h 78"/>
                  <a:gd name="T10" fmla="*/ 124 w 126"/>
                  <a:gd name="T11" fmla="*/ 18 h 78"/>
                  <a:gd name="T12" fmla="*/ 118 w 126"/>
                  <a:gd name="T13" fmla="*/ 24 h 78"/>
                  <a:gd name="T14" fmla="*/ 110 w 126"/>
                  <a:gd name="T15" fmla="*/ 26 h 78"/>
                  <a:gd name="T16" fmla="*/ 102 w 126"/>
                  <a:gd name="T17" fmla="*/ 28 h 78"/>
                  <a:gd name="T18" fmla="*/ 94 w 126"/>
                  <a:gd name="T19" fmla="*/ 28 h 78"/>
                  <a:gd name="T20" fmla="*/ 94 w 126"/>
                  <a:gd name="T21" fmla="*/ 28 h 78"/>
                  <a:gd name="T22" fmla="*/ 80 w 126"/>
                  <a:gd name="T23" fmla="*/ 16 h 78"/>
                  <a:gd name="T24" fmla="*/ 80 w 126"/>
                  <a:gd name="T25" fmla="*/ 16 h 78"/>
                  <a:gd name="T26" fmla="*/ 76 w 126"/>
                  <a:gd name="T27" fmla="*/ 10 h 78"/>
                  <a:gd name="T28" fmla="*/ 70 w 126"/>
                  <a:gd name="T29" fmla="*/ 4 h 78"/>
                  <a:gd name="T30" fmla="*/ 70 w 126"/>
                  <a:gd name="T31" fmla="*/ 4 h 78"/>
                  <a:gd name="T32" fmla="*/ 66 w 126"/>
                  <a:gd name="T33" fmla="*/ 2 h 78"/>
                  <a:gd name="T34" fmla="*/ 62 w 126"/>
                  <a:gd name="T35" fmla="*/ 2 h 78"/>
                  <a:gd name="T36" fmla="*/ 56 w 126"/>
                  <a:gd name="T37" fmla="*/ 6 h 78"/>
                  <a:gd name="T38" fmla="*/ 56 w 126"/>
                  <a:gd name="T39" fmla="*/ 6 h 78"/>
                  <a:gd name="T40" fmla="*/ 54 w 126"/>
                  <a:gd name="T41" fmla="*/ 10 h 78"/>
                  <a:gd name="T42" fmla="*/ 52 w 126"/>
                  <a:gd name="T43" fmla="*/ 16 h 78"/>
                  <a:gd name="T44" fmla="*/ 52 w 126"/>
                  <a:gd name="T45" fmla="*/ 26 h 78"/>
                  <a:gd name="T46" fmla="*/ 54 w 126"/>
                  <a:gd name="T47" fmla="*/ 34 h 78"/>
                  <a:gd name="T48" fmla="*/ 58 w 126"/>
                  <a:gd name="T49" fmla="*/ 42 h 78"/>
                  <a:gd name="T50" fmla="*/ 58 w 126"/>
                  <a:gd name="T51" fmla="*/ 42 h 78"/>
                  <a:gd name="T52" fmla="*/ 68 w 126"/>
                  <a:gd name="T53" fmla="*/ 52 h 78"/>
                  <a:gd name="T54" fmla="*/ 80 w 126"/>
                  <a:gd name="T55" fmla="*/ 60 h 78"/>
                  <a:gd name="T56" fmla="*/ 86 w 126"/>
                  <a:gd name="T57" fmla="*/ 64 h 78"/>
                  <a:gd name="T58" fmla="*/ 92 w 126"/>
                  <a:gd name="T59" fmla="*/ 64 h 78"/>
                  <a:gd name="T60" fmla="*/ 98 w 126"/>
                  <a:gd name="T61" fmla="*/ 66 h 78"/>
                  <a:gd name="T62" fmla="*/ 106 w 126"/>
                  <a:gd name="T63" fmla="*/ 64 h 78"/>
                  <a:gd name="T64" fmla="*/ 106 w 126"/>
                  <a:gd name="T65" fmla="*/ 64 h 78"/>
                  <a:gd name="T66" fmla="*/ 104 w 126"/>
                  <a:gd name="T67" fmla="*/ 72 h 78"/>
                  <a:gd name="T68" fmla="*/ 102 w 126"/>
                  <a:gd name="T69" fmla="*/ 78 h 78"/>
                  <a:gd name="T70" fmla="*/ 102 w 126"/>
                  <a:gd name="T71" fmla="*/ 78 h 78"/>
                  <a:gd name="T72" fmla="*/ 52 w 126"/>
                  <a:gd name="T73" fmla="*/ 72 h 78"/>
                  <a:gd name="T74" fmla="*/ 26 w 126"/>
                  <a:gd name="T75" fmla="*/ 70 h 78"/>
                  <a:gd name="T76" fmla="*/ 0 w 126"/>
                  <a:gd name="T77" fmla="*/ 70 h 78"/>
                  <a:gd name="T78" fmla="*/ 0 w 126"/>
                  <a:gd name="T79" fmla="*/ 70 h 78"/>
                  <a:gd name="T80" fmla="*/ 8 w 126"/>
                  <a:gd name="T81" fmla="*/ 54 h 78"/>
                  <a:gd name="T82" fmla="*/ 18 w 126"/>
                  <a:gd name="T83" fmla="*/ 38 h 78"/>
                  <a:gd name="T84" fmla="*/ 40 w 126"/>
                  <a:gd name="T85" fmla="*/ 8 h 78"/>
                  <a:gd name="T86" fmla="*/ 40 w 126"/>
                  <a:gd name="T87" fmla="*/ 8 h 78"/>
                  <a:gd name="T88" fmla="*/ 44 w 126"/>
                  <a:gd name="T89" fmla="*/ 2 h 78"/>
                  <a:gd name="T90" fmla="*/ 50 w 126"/>
                  <a:gd name="T91" fmla="*/ 0 h 78"/>
                  <a:gd name="T92" fmla="*/ 58 w 126"/>
                  <a:gd name="T93" fmla="*/ 2 h 78"/>
                  <a:gd name="T94" fmla="*/ 120 w 126"/>
                  <a:gd name="T95" fmla="*/ 2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78">
                    <a:moveTo>
                      <a:pt x="120" y="2"/>
                    </a:moveTo>
                    <a:lnTo>
                      <a:pt x="120" y="2"/>
                    </a:lnTo>
                    <a:lnTo>
                      <a:pt x="126" y="10"/>
                    </a:lnTo>
                    <a:lnTo>
                      <a:pt x="126"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4"/>
                    </a:lnTo>
                    <a:lnTo>
                      <a:pt x="98" y="66"/>
                    </a:lnTo>
                    <a:lnTo>
                      <a:pt x="106" y="64"/>
                    </a:lnTo>
                    <a:lnTo>
                      <a:pt x="104" y="72"/>
                    </a:lnTo>
                    <a:lnTo>
                      <a:pt x="102" y="78"/>
                    </a:lnTo>
                    <a:lnTo>
                      <a:pt x="52" y="72"/>
                    </a:lnTo>
                    <a:lnTo>
                      <a:pt x="26" y="70"/>
                    </a:lnTo>
                    <a:lnTo>
                      <a:pt x="0" y="70"/>
                    </a:lnTo>
                    <a:lnTo>
                      <a:pt x="8" y="54"/>
                    </a:lnTo>
                    <a:lnTo>
                      <a:pt x="18" y="38"/>
                    </a:lnTo>
                    <a:lnTo>
                      <a:pt x="40" y="8"/>
                    </a:lnTo>
                    <a:lnTo>
                      <a:pt x="44"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3" name="Freeform 23"/>
              <p:cNvSpPr>
                <a:spLocks/>
              </p:cNvSpPr>
              <p:nvPr/>
            </p:nvSpPr>
            <p:spPr bwMode="auto">
              <a:xfrm>
                <a:off x="3665" y="762"/>
                <a:ext cx="32" cy="38"/>
              </a:xfrm>
              <a:custGeom>
                <a:avLst/>
                <a:gdLst>
                  <a:gd name="T0" fmla="*/ 20 w 32"/>
                  <a:gd name="T1" fmla="*/ 6 h 38"/>
                  <a:gd name="T2" fmla="*/ 20 w 32"/>
                  <a:gd name="T3" fmla="*/ 6 h 38"/>
                  <a:gd name="T4" fmla="*/ 26 w 32"/>
                  <a:gd name="T5" fmla="*/ 12 h 38"/>
                  <a:gd name="T6" fmla="*/ 32 w 32"/>
                  <a:gd name="T7" fmla="*/ 20 h 38"/>
                  <a:gd name="T8" fmla="*/ 32 w 32"/>
                  <a:gd name="T9" fmla="*/ 20 h 38"/>
                  <a:gd name="T10" fmla="*/ 32 w 32"/>
                  <a:gd name="T11" fmla="*/ 28 h 38"/>
                  <a:gd name="T12" fmla="*/ 30 w 32"/>
                  <a:gd name="T13" fmla="*/ 32 h 38"/>
                  <a:gd name="T14" fmla="*/ 28 w 32"/>
                  <a:gd name="T15" fmla="*/ 34 h 38"/>
                  <a:gd name="T16" fmla="*/ 28 w 32"/>
                  <a:gd name="T17" fmla="*/ 34 h 38"/>
                  <a:gd name="T18" fmla="*/ 18 w 32"/>
                  <a:gd name="T19" fmla="*/ 38 h 38"/>
                  <a:gd name="T20" fmla="*/ 14 w 32"/>
                  <a:gd name="T21" fmla="*/ 38 h 38"/>
                  <a:gd name="T22" fmla="*/ 10 w 32"/>
                  <a:gd name="T23" fmla="*/ 36 h 38"/>
                  <a:gd name="T24" fmla="*/ 10 w 32"/>
                  <a:gd name="T25" fmla="*/ 36 h 38"/>
                  <a:gd name="T26" fmla="*/ 8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4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6" y="12"/>
                    </a:lnTo>
                    <a:lnTo>
                      <a:pt x="32" y="20"/>
                    </a:lnTo>
                    <a:lnTo>
                      <a:pt x="32" y="28"/>
                    </a:lnTo>
                    <a:lnTo>
                      <a:pt x="30" y="32"/>
                    </a:lnTo>
                    <a:lnTo>
                      <a:pt x="28" y="34"/>
                    </a:lnTo>
                    <a:lnTo>
                      <a:pt x="18" y="38"/>
                    </a:lnTo>
                    <a:lnTo>
                      <a:pt x="14" y="38"/>
                    </a:lnTo>
                    <a:lnTo>
                      <a:pt x="10" y="36"/>
                    </a:lnTo>
                    <a:lnTo>
                      <a:pt x="8" y="28"/>
                    </a:lnTo>
                    <a:lnTo>
                      <a:pt x="8" y="18"/>
                    </a:lnTo>
                    <a:lnTo>
                      <a:pt x="6" y="8"/>
                    </a:lnTo>
                    <a:lnTo>
                      <a:pt x="4" y="4"/>
                    </a:lnTo>
                    <a:lnTo>
                      <a:pt x="0" y="2"/>
                    </a:lnTo>
                    <a:lnTo>
                      <a:pt x="4" y="0"/>
                    </a:lnTo>
                    <a:lnTo>
                      <a:pt x="8" y="0"/>
                    </a:lnTo>
                    <a:lnTo>
                      <a:pt x="14"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4" name="Freeform 24"/>
              <p:cNvSpPr>
                <a:spLocks/>
              </p:cNvSpPr>
              <p:nvPr/>
            </p:nvSpPr>
            <p:spPr bwMode="auto">
              <a:xfrm>
                <a:off x="3543" y="762"/>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0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2 w 92"/>
                  <a:gd name="T47" fmla="*/ 18 h 42"/>
                  <a:gd name="T48" fmla="*/ 0 w 92"/>
                  <a:gd name="T49" fmla="*/ 14 h 42"/>
                  <a:gd name="T50" fmla="*/ 0 w 92"/>
                  <a:gd name="T51" fmla="*/ 8 h 42"/>
                  <a:gd name="T52" fmla="*/ 0 w 92"/>
                  <a:gd name="T53" fmla="*/ 8 h 42"/>
                  <a:gd name="T54" fmla="*/ 0 w 92"/>
                  <a:gd name="T55" fmla="*/ 4 h 42"/>
                  <a:gd name="T56" fmla="*/ 2 w 92"/>
                  <a:gd name="T57" fmla="*/ 2 h 42"/>
                  <a:gd name="T58" fmla="*/ 4 w 92"/>
                  <a:gd name="T59" fmla="*/ 0 h 42"/>
                  <a:gd name="T60" fmla="*/ 4 w 92"/>
                  <a:gd name="T61" fmla="*/ 0 h 42"/>
                  <a:gd name="T62" fmla="*/ 20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0" y="14"/>
                    </a:lnTo>
                    <a:lnTo>
                      <a:pt x="88" y="18"/>
                    </a:lnTo>
                    <a:lnTo>
                      <a:pt x="82" y="26"/>
                    </a:lnTo>
                    <a:lnTo>
                      <a:pt x="76" y="32"/>
                    </a:lnTo>
                    <a:lnTo>
                      <a:pt x="70" y="36"/>
                    </a:lnTo>
                    <a:lnTo>
                      <a:pt x="56" y="40"/>
                    </a:lnTo>
                    <a:lnTo>
                      <a:pt x="42" y="42"/>
                    </a:lnTo>
                    <a:lnTo>
                      <a:pt x="28" y="40"/>
                    </a:lnTo>
                    <a:lnTo>
                      <a:pt x="20" y="34"/>
                    </a:lnTo>
                    <a:lnTo>
                      <a:pt x="10" y="28"/>
                    </a:lnTo>
                    <a:lnTo>
                      <a:pt x="2" y="18"/>
                    </a:lnTo>
                    <a:lnTo>
                      <a:pt x="0" y="14"/>
                    </a:lnTo>
                    <a:lnTo>
                      <a:pt x="0" y="8"/>
                    </a:lnTo>
                    <a:lnTo>
                      <a:pt x="0" y="4"/>
                    </a:lnTo>
                    <a:lnTo>
                      <a:pt x="2" y="2"/>
                    </a:lnTo>
                    <a:lnTo>
                      <a:pt x="4" y="0"/>
                    </a:lnTo>
                    <a:lnTo>
                      <a:pt x="20"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5" name="Freeform 25"/>
              <p:cNvSpPr>
                <a:spLocks/>
              </p:cNvSpPr>
              <p:nvPr/>
            </p:nvSpPr>
            <p:spPr bwMode="auto">
              <a:xfrm>
                <a:off x="3643" y="768"/>
                <a:ext cx="20" cy="40"/>
              </a:xfrm>
              <a:custGeom>
                <a:avLst/>
                <a:gdLst>
                  <a:gd name="T0" fmla="*/ 12 w 20"/>
                  <a:gd name="T1" fmla="*/ 0 h 40"/>
                  <a:gd name="T2" fmla="*/ 12 w 20"/>
                  <a:gd name="T3" fmla="*/ 0 h 40"/>
                  <a:gd name="T4" fmla="*/ 16 w 20"/>
                  <a:gd name="T5" fmla="*/ 4 h 40"/>
                  <a:gd name="T6" fmla="*/ 18 w 20"/>
                  <a:gd name="T7" fmla="*/ 6 h 40"/>
                  <a:gd name="T8" fmla="*/ 20 w 20"/>
                  <a:gd name="T9" fmla="*/ 16 h 40"/>
                  <a:gd name="T10" fmla="*/ 20 w 20"/>
                  <a:gd name="T11" fmla="*/ 24 h 40"/>
                  <a:gd name="T12" fmla="*/ 18 w 20"/>
                  <a:gd name="T13" fmla="*/ 34 h 40"/>
                  <a:gd name="T14" fmla="*/ 18 w 20"/>
                  <a:gd name="T15" fmla="*/ 34 h 40"/>
                  <a:gd name="T16" fmla="*/ 12 w 20"/>
                  <a:gd name="T17" fmla="*/ 40 h 40"/>
                  <a:gd name="T18" fmla="*/ 8 w 20"/>
                  <a:gd name="T19" fmla="*/ 40 h 40"/>
                  <a:gd name="T20" fmla="*/ 4 w 20"/>
                  <a:gd name="T21" fmla="*/ 40 h 40"/>
                  <a:gd name="T22" fmla="*/ 4 w 20"/>
                  <a:gd name="T23" fmla="*/ 40 h 40"/>
                  <a:gd name="T24" fmla="*/ 2 w 20"/>
                  <a:gd name="T25" fmla="*/ 34 h 40"/>
                  <a:gd name="T26" fmla="*/ 0 w 20"/>
                  <a:gd name="T27" fmla="*/ 30 h 40"/>
                  <a:gd name="T28" fmla="*/ 0 w 20"/>
                  <a:gd name="T29" fmla="*/ 18 h 40"/>
                  <a:gd name="T30" fmla="*/ 0 w 20"/>
                  <a:gd name="T31" fmla="*/ 18 h 40"/>
                  <a:gd name="T32" fmla="*/ 2 w 20"/>
                  <a:gd name="T33" fmla="*/ 14 h 40"/>
                  <a:gd name="T34" fmla="*/ 4 w 20"/>
                  <a:gd name="T35" fmla="*/ 10 h 40"/>
                  <a:gd name="T36" fmla="*/ 6 w 20"/>
                  <a:gd name="T37" fmla="*/ 8 h 40"/>
                  <a:gd name="T38" fmla="*/ 6 w 20"/>
                  <a:gd name="T39" fmla="*/ 4 h 40"/>
                  <a:gd name="T40" fmla="*/ 6 w 20"/>
                  <a:gd name="T41" fmla="*/ 4 h 40"/>
                  <a:gd name="T42" fmla="*/ 10 w 20"/>
                  <a:gd name="T43" fmla="*/ 0 h 40"/>
                  <a:gd name="T44" fmla="*/ 12 w 20"/>
                  <a:gd name="T45" fmla="*/ 0 h 40"/>
                  <a:gd name="T46" fmla="*/ 12 w 20"/>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0">
                    <a:moveTo>
                      <a:pt x="12" y="0"/>
                    </a:moveTo>
                    <a:lnTo>
                      <a:pt x="12" y="0"/>
                    </a:lnTo>
                    <a:lnTo>
                      <a:pt x="16" y="4"/>
                    </a:lnTo>
                    <a:lnTo>
                      <a:pt x="18" y="6"/>
                    </a:lnTo>
                    <a:lnTo>
                      <a:pt x="20" y="16"/>
                    </a:lnTo>
                    <a:lnTo>
                      <a:pt x="20" y="24"/>
                    </a:lnTo>
                    <a:lnTo>
                      <a:pt x="18" y="34"/>
                    </a:lnTo>
                    <a:lnTo>
                      <a:pt x="12" y="40"/>
                    </a:lnTo>
                    <a:lnTo>
                      <a:pt x="8" y="40"/>
                    </a:lnTo>
                    <a:lnTo>
                      <a:pt x="4" y="40"/>
                    </a:lnTo>
                    <a:lnTo>
                      <a:pt x="2" y="34"/>
                    </a:lnTo>
                    <a:lnTo>
                      <a:pt x="0" y="30"/>
                    </a:lnTo>
                    <a:lnTo>
                      <a:pt x="0" y="18"/>
                    </a:lnTo>
                    <a:lnTo>
                      <a:pt x="2" y="14"/>
                    </a:lnTo>
                    <a:lnTo>
                      <a:pt x="4" y="10"/>
                    </a:lnTo>
                    <a:lnTo>
                      <a:pt x="6" y="8"/>
                    </a:lnTo>
                    <a:lnTo>
                      <a:pt x="6" y="4"/>
                    </a:lnTo>
                    <a:lnTo>
                      <a:pt x="10" y="0"/>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6" name="Freeform 26"/>
              <p:cNvSpPr>
                <a:spLocks/>
              </p:cNvSpPr>
              <p:nvPr/>
            </p:nvSpPr>
            <p:spPr bwMode="auto">
              <a:xfrm>
                <a:off x="3243" y="864"/>
                <a:ext cx="148" cy="24"/>
              </a:xfrm>
              <a:custGeom>
                <a:avLst/>
                <a:gdLst>
                  <a:gd name="T0" fmla="*/ 148 w 148"/>
                  <a:gd name="T1" fmla="*/ 2 h 24"/>
                  <a:gd name="T2" fmla="*/ 148 w 148"/>
                  <a:gd name="T3" fmla="*/ 2 h 24"/>
                  <a:gd name="T4" fmla="*/ 146 w 148"/>
                  <a:gd name="T5" fmla="*/ 6 h 24"/>
                  <a:gd name="T6" fmla="*/ 144 w 148"/>
                  <a:gd name="T7" fmla="*/ 8 h 24"/>
                  <a:gd name="T8" fmla="*/ 138 w 148"/>
                  <a:gd name="T9" fmla="*/ 10 h 24"/>
                  <a:gd name="T10" fmla="*/ 132 w 148"/>
                  <a:gd name="T11" fmla="*/ 10 h 24"/>
                  <a:gd name="T12" fmla="*/ 124 w 148"/>
                  <a:gd name="T13" fmla="*/ 10 h 24"/>
                  <a:gd name="T14" fmla="*/ 124 w 148"/>
                  <a:gd name="T15" fmla="*/ 10 h 24"/>
                  <a:gd name="T16" fmla="*/ 102 w 148"/>
                  <a:gd name="T17" fmla="*/ 14 h 24"/>
                  <a:gd name="T18" fmla="*/ 82 w 148"/>
                  <a:gd name="T19" fmla="*/ 16 h 24"/>
                  <a:gd name="T20" fmla="*/ 40 w 148"/>
                  <a:gd name="T21" fmla="*/ 20 h 24"/>
                  <a:gd name="T22" fmla="*/ 6 w 148"/>
                  <a:gd name="T23" fmla="*/ 24 h 24"/>
                  <a:gd name="T24" fmla="*/ 6 w 148"/>
                  <a:gd name="T25" fmla="*/ 24 h 24"/>
                  <a:gd name="T26" fmla="*/ 2 w 148"/>
                  <a:gd name="T27" fmla="*/ 22 h 24"/>
                  <a:gd name="T28" fmla="*/ 2 w 148"/>
                  <a:gd name="T29" fmla="*/ 20 h 24"/>
                  <a:gd name="T30" fmla="*/ 2 w 148"/>
                  <a:gd name="T31" fmla="*/ 20 h 24"/>
                  <a:gd name="T32" fmla="*/ 0 w 148"/>
                  <a:gd name="T33" fmla="*/ 18 h 24"/>
                  <a:gd name="T34" fmla="*/ 2 w 148"/>
                  <a:gd name="T35" fmla="*/ 16 h 24"/>
                  <a:gd name="T36" fmla="*/ 4 w 148"/>
                  <a:gd name="T37" fmla="*/ 14 h 24"/>
                  <a:gd name="T38" fmla="*/ 4 w 148"/>
                  <a:gd name="T39" fmla="*/ 14 h 24"/>
                  <a:gd name="T40" fmla="*/ 36 w 148"/>
                  <a:gd name="T41" fmla="*/ 10 h 24"/>
                  <a:gd name="T42" fmla="*/ 70 w 148"/>
                  <a:gd name="T43" fmla="*/ 8 h 24"/>
                  <a:gd name="T44" fmla="*/ 102 w 148"/>
                  <a:gd name="T45" fmla="*/ 4 h 24"/>
                  <a:gd name="T46" fmla="*/ 134 w 148"/>
                  <a:gd name="T47" fmla="*/ 0 h 24"/>
                  <a:gd name="T48" fmla="*/ 134 w 148"/>
                  <a:gd name="T49" fmla="*/ 0 h 24"/>
                  <a:gd name="T50" fmla="*/ 142 w 148"/>
                  <a:gd name="T51" fmla="*/ 0 h 24"/>
                  <a:gd name="T52" fmla="*/ 146 w 148"/>
                  <a:gd name="T53" fmla="*/ 0 h 24"/>
                  <a:gd name="T54" fmla="*/ 148 w 148"/>
                  <a:gd name="T55" fmla="*/ 2 h 24"/>
                  <a:gd name="T56" fmla="*/ 148 w 148"/>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8" h="24">
                    <a:moveTo>
                      <a:pt x="148" y="2"/>
                    </a:moveTo>
                    <a:lnTo>
                      <a:pt x="148" y="2"/>
                    </a:lnTo>
                    <a:lnTo>
                      <a:pt x="146" y="6"/>
                    </a:lnTo>
                    <a:lnTo>
                      <a:pt x="144" y="8"/>
                    </a:lnTo>
                    <a:lnTo>
                      <a:pt x="138" y="10"/>
                    </a:lnTo>
                    <a:lnTo>
                      <a:pt x="132" y="10"/>
                    </a:lnTo>
                    <a:lnTo>
                      <a:pt x="124" y="10"/>
                    </a:lnTo>
                    <a:lnTo>
                      <a:pt x="102" y="14"/>
                    </a:lnTo>
                    <a:lnTo>
                      <a:pt x="82" y="16"/>
                    </a:lnTo>
                    <a:lnTo>
                      <a:pt x="40" y="20"/>
                    </a:lnTo>
                    <a:lnTo>
                      <a:pt x="6" y="24"/>
                    </a:lnTo>
                    <a:lnTo>
                      <a:pt x="2" y="22"/>
                    </a:lnTo>
                    <a:lnTo>
                      <a:pt x="2" y="20"/>
                    </a:lnTo>
                    <a:lnTo>
                      <a:pt x="0" y="18"/>
                    </a:lnTo>
                    <a:lnTo>
                      <a:pt x="2" y="16"/>
                    </a:lnTo>
                    <a:lnTo>
                      <a:pt x="4" y="14"/>
                    </a:lnTo>
                    <a:lnTo>
                      <a:pt x="36" y="10"/>
                    </a:lnTo>
                    <a:lnTo>
                      <a:pt x="70" y="8"/>
                    </a:lnTo>
                    <a:lnTo>
                      <a:pt x="102" y="4"/>
                    </a:lnTo>
                    <a:lnTo>
                      <a:pt x="134" y="0"/>
                    </a:lnTo>
                    <a:lnTo>
                      <a:pt x="142" y="0"/>
                    </a:lnTo>
                    <a:lnTo>
                      <a:pt x="146" y="0"/>
                    </a:lnTo>
                    <a:lnTo>
                      <a:pt x="14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7" name="Freeform 27"/>
              <p:cNvSpPr>
                <a:spLocks/>
              </p:cNvSpPr>
              <p:nvPr/>
            </p:nvSpPr>
            <p:spPr bwMode="auto">
              <a:xfrm>
                <a:off x="3297" y="896"/>
                <a:ext cx="80" cy="16"/>
              </a:xfrm>
              <a:custGeom>
                <a:avLst/>
                <a:gdLst>
                  <a:gd name="T0" fmla="*/ 80 w 80"/>
                  <a:gd name="T1" fmla="*/ 4 h 16"/>
                  <a:gd name="T2" fmla="*/ 80 w 80"/>
                  <a:gd name="T3" fmla="*/ 4 h 16"/>
                  <a:gd name="T4" fmla="*/ 80 w 80"/>
                  <a:gd name="T5" fmla="*/ 8 h 16"/>
                  <a:gd name="T6" fmla="*/ 78 w 80"/>
                  <a:gd name="T7" fmla="*/ 10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2 w 80"/>
                  <a:gd name="T23" fmla="*/ 14 h 16"/>
                  <a:gd name="T24" fmla="*/ 0 w 80"/>
                  <a:gd name="T25" fmla="*/ 12 h 16"/>
                  <a:gd name="T26" fmla="*/ 0 w 80"/>
                  <a:gd name="T27" fmla="*/ 12 h 16"/>
                  <a:gd name="T28" fmla="*/ 2 w 80"/>
                  <a:gd name="T29" fmla="*/ 8 h 16"/>
                  <a:gd name="T30" fmla="*/ 2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0"/>
                    </a:lnTo>
                    <a:lnTo>
                      <a:pt x="70" y="12"/>
                    </a:lnTo>
                    <a:lnTo>
                      <a:pt x="62" y="12"/>
                    </a:lnTo>
                    <a:lnTo>
                      <a:pt x="56" y="14"/>
                    </a:lnTo>
                    <a:lnTo>
                      <a:pt x="32" y="14"/>
                    </a:lnTo>
                    <a:lnTo>
                      <a:pt x="6" y="16"/>
                    </a:lnTo>
                    <a:lnTo>
                      <a:pt x="2" y="14"/>
                    </a:lnTo>
                    <a:lnTo>
                      <a:pt x="0" y="12"/>
                    </a:lnTo>
                    <a:lnTo>
                      <a:pt x="2" y="8"/>
                    </a:lnTo>
                    <a:lnTo>
                      <a:pt x="2"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8" name="Freeform 28"/>
              <p:cNvSpPr>
                <a:spLocks/>
              </p:cNvSpPr>
              <p:nvPr/>
            </p:nvSpPr>
            <p:spPr bwMode="auto">
              <a:xfrm>
                <a:off x="3541" y="604"/>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2 w 46"/>
                  <a:gd name="T11" fmla="*/ 46 h 46"/>
                  <a:gd name="T12" fmla="*/ 22 w 46"/>
                  <a:gd name="T13" fmla="*/ 46 h 46"/>
                  <a:gd name="T14" fmla="*/ 14 w 46"/>
                  <a:gd name="T15" fmla="*/ 44 h 46"/>
                  <a:gd name="T16" fmla="*/ 6 w 46"/>
                  <a:gd name="T17" fmla="*/ 40 h 46"/>
                  <a:gd name="T18" fmla="*/ 2 w 46"/>
                  <a:gd name="T19" fmla="*/ 32 h 46"/>
                  <a:gd name="T20" fmla="*/ 0 w 46"/>
                  <a:gd name="T21" fmla="*/ 24 h 46"/>
                  <a:gd name="T22" fmla="*/ 0 w 46"/>
                  <a:gd name="T23" fmla="*/ 24 h 46"/>
                  <a:gd name="T24" fmla="*/ 2 w 46"/>
                  <a:gd name="T25" fmla="*/ 14 h 46"/>
                  <a:gd name="T26" fmla="*/ 6 w 46"/>
                  <a:gd name="T27" fmla="*/ 8 h 46"/>
                  <a:gd name="T28" fmla="*/ 14 w 46"/>
                  <a:gd name="T29" fmla="*/ 2 h 46"/>
                  <a:gd name="T30" fmla="*/ 22 w 46"/>
                  <a:gd name="T31" fmla="*/ 0 h 46"/>
                  <a:gd name="T32" fmla="*/ 22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2" y="46"/>
                    </a:lnTo>
                    <a:lnTo>
                      <a:pt x="14" y="44"/>
                    </a:lnTo>
                    <a:lnTo>
                      <a:pt x="6" y="40"/>
                    </a:lnTo>
                    <a:lnTo>
                      <a:pt x="2" y="32"/>
                    </a:lnTo>
                    <a:lnTo>
                      <a:pt x="0" y="24"/>
                    </a:lnTo>
                    <a:lnTo>
                      <a:pt x="2" y="14"/>
                    </a:lnTo>
                    <a:lnTo>
                      <a:pt x="6" y="8"/>
                    </a:lnTo>
                    <a:lnTo>
                      <a:pt x="14" y="2"/>
                    </a:lnTo>
                    <a:lnTo>
                      <a:pt x="22"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29" name="Freeform 29"/>
              <p:cNvSpPr>
                <a:spLocks/>
              </p:cNvSpPr>
              <p:nvPr/>
            </p:nvSpPr>
            <p:spPr bwMode="auto">
              <a:xfrm>
                <a:off x="3629" y="600"/>
                <a:ext cx="32" cy="46"/>
              </a:xfrm>
              <a:custGeom>
                <a:avLst/>
                <a:gdLst>
                  <a:gd name="T0" fmla="*/ 24 w 32"/>
                  <a:gd name="T1" fmla="*/ 0 h 46"/>
                  <a:gd name="T2" fmla="*/ 24 w 32"/>
                  <a:gd name="T3" fmla="*/ 0 h 46"/>
                  <a:gd name="T4" fmla="*/ 14 w 32"/>
                  <a:gd name="T5" fmla="*/ 2 h 46"/>
                  <a:gd name="T6" fmla="*/ 8 w 32"/>
                  <a:gd name="T7" fmla="*/ 6 h 46"/>
                  <a:gd name="T8" fmla="*/ 2 w 32"/>
                  <a:gd name="T9" fmla="*/ 14 h 46"/>
                  <a:gd name="T10" fmla="*/ 0 w 32"/>
                  <a:gd name="T11" fmla="*/ 22 h 46"/>
                  <a:gd name="T12" fmla="*/ 0 w 32"/>
                  <a:gd name="T13" fmla="*/ 22 h 46"/>
                  <a:gd name="T14" fmla="*/ 2 w 32"/>
                  <a:gd name="T15" fmla="*/ 32 h 46"/>
                  <a:gd name="T16" fmla="*/ 8 w 32"/>
                  <a:gd name="T17" fmla="*/ 38 h 46"/>
                  <a:gd name="T18" fmla="*/ 14 w 32"/>
                  <a:gd name="T19" fmla="*/ 44 h 46"/>
                  <a:gd name="T20" fmla="*/ 24 w 32"/>
                  <a:gd name="T21" fmla="*/ 46 h 46"/>
                  <a:gd name="T22" fmla="*/ 24 w 32"/>
                  <a:gd name="T23" fmla="*/ 46 h 46"/>
                  <a:gd name="T24" fmla="*/ 32 w 32"/>
                  <a:gd name="T25" fmla="*/ 44 h 46"/>
                  <a:gd name="T26" fmla="*/ 30 w 32"/>
                  <a:gd name="T27" fmla="*/ 0 h 46"/>
                  <a:gd name="T28" fmla="*/ 30 w 32"/>
                  <a:gd name="T29" fmla="*/ 0 h 46"/>
                  <a:gd name="T30" fmla="*/ 24 w 32"/>
                  <a:gd name="T31" fmla="*/ 0 h 46"/>
                  <a:gd name="T32" fmla="*/ 24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4" y="0"/>
                    </a:moveTo>
                    <a:lnTo>
                      <a:pt x="24" y="0"/>
                    </a:lnTo>
                    <a:lnTo>
                      <a:pt x="14" y="2"/>
                    </a:lnTo>
                    <a:lnTo>
                      <a:pt x="8" y="6"/>
                    </a:lnTo>
                    <a:lnTo>
                      <a:pt x="2" y="14"/>
                    </a:lnTo>
                    <a:lnTo>
                      <a:pt x="0" y="22"/>
                    </a:lnTo>
                    <a:lnTo>
                      <a:pt x="2" y="32"/>
                    </a:lnTo>
                    <a:lnTo>
                      <a:pt x="8" y="38"/>
                    </a:lnTo>
                    <a:lnTo>
                      <a:pt x="14" y="44"/>
                    </a:lnTo>
                    <a:lnTo>
                      <a:pt x="24" y="46"/>
                    </a:lnTo>
                    <a:lnTo>
                      <a:pt x="32" y="44"/>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30" name="Freeform 30"/>
              <p:cNvSpPr>
                <a:spLocks/>
              </p:cNvSpPr>
              <p:nvPr/>
            </p:nvSpPr>
            <p:spPr bwMode="auto">
              <a:xfrm>
                <a:off x="3557" y="622"/>
                <a:ext cx="16" cy="16"/>
              </a:xfrm>
              <a:custGeom>
                <a:avLst/>
                <a:gdLst>
                  <a:gd name="T0" fmla="*/ 16 w 16"/>
                  <a:gd name="T1" fmla="*/ 8 h 16"/>
                  <a:gd name="T2" fmla="*/ 16 w 16"/>
                  <a:gd name="T3" fmla="*/ 8 h 16"/>
                  <a:gd name="T4" fmla="*/ 16 w 16"/>
                  <a:gd name="T5" fmla="*/ 10 h 16"/>
                  <a:gd name="T6" fmla="*/ 14 w 16"/>
                  <a:gd name="T7" fmla="*/ 12 h 16"/>
                  <a:gd name="T8" fmla="*/ 12 w 16"/>
                  <a:gd name="T9" fmla="*/ 14 h 16"/>
                  <a:gd name="T10" fmla="*/ 8 w 16"/>
                  <a:gd name="T11" fmla="*/ 16 h 16"/>
                  <a:gd name="T12" fmla="*/ 8 w 16"/>
                  <a:gd name="T13" fmla="*/ 16 h 16"/>
                  <a:gd name="T14" fmla="*/ 6 w 16"/>
                  <a:gd name="T15" fmla="*/ 14 h 16"/>
                  <a:gd name="T16" fmla="*/ 4 w 16"/>
                  <a:gd name="T17" fmla="*/ 12 h 16"/>
                  <a:gd name="T18" fmla="*/ 2 w 16"/>
                  <a:gd name="T19" fmla="*/ 10 h 16"/>
                  <a:gd name="T20" fmla="*/ 0 w 16"/>
                  <a:gd name="T21" fmla="*/ 8 h 16"/>
                  <a:gd name="T22" fmla="*/ 0 w 16"/>
                  <a:gd name="T23" fmla="*/ 8 h 16"/>
                  <a:gd name="T24" fmla="*/ 2 w 16"/>
                  <a:gd name="T25" fmla="*/ 4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6">
                    <a:moveTo>
                      <a:pt x="16" y="8"/>
                    </a:moveTo>
                    <a:lnTo>
                      <a:pt x="16" y="8"/>
                    </a:lnTo>
                    <a:lnTo>
                      <a:pt x="16" y="10"/>
                    </a:lnTo>
                    <a:lnTo>
                      <a:pt x="14" y="12"/>
                    </a:lnTo>
                    <a:lnTo>
                      <a:pt x="12" y="14"/>
                    </a:lnTo>
                    <a:lnTo>
                      <a:pt x="8" y="16"/>
                    </a:lnTo>
                    <a:lnTo>
                      <a:pt x="6" y="14"/>
                    </a:lnTo>
                    <a:lnTo>
                      <a:pt x="4" y="12"/>
                    </a:lnTo>
                    <a:lnTo>
                      <a:pt x="2" y="10"/>
                    </a:lnTo>
                    <a:lnTo>
                      <a:pt x="0" y="8"/>
                    </a:lnTo>
                    <a:lnTo>
                      <a:pt x="2" y="4"/>
                    </a:lnTo>
                    <a:lnTo>
                      <a:pt x="4" y="2"/>
                    </a:lnTo>
                    <a:lnTo>
                      <a:pt x="6" y="0"/>
                    </a:lnTo>
                    <a:lnTo>
                      <a:pt x="8" y="0"/>
                    </a:lnTo>
                    <a:lnTo>
                      <a:pt x="12" y="0"/>
                    </a:lnTo>
                    <a:lnTo>
                      <a:pt x="14" y="2"/>
                    </a:lnTo>
                    <a:lnTo>
                      <a:pt x="16" y="4"/>
                    </a:lnTo>
                    <a:lnTo>
                      <a:pt x="16"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31" name="Freeform 31"/>
              <p:cNvSpPr>
                <a:spLocks/>
              </p:cNvSpPr>
              <p:nvPr/>
            </p:nvSpPr>
            <p:spPr bwMode="auto">
              <a:xfrm>
                <a:off x="3645" y="618"/>
                <a:ext cx="16" cy="14"/>
              </a:xfrm>
              <a:custGeom>
                <a:avLst/>
                <a:gdLst>
                  <a:gd name="T0" fmla="*/ 16 w 16"/>
                  <a:gd name="T1" fmla="*/ 6 h 14"/>
                  <a:gd name="T2" fmla="*/ 16 w 16"/>
                  <a:gd name="T3" fmla="*/ 6 h 14"/>
                  <a:gd name="T4" fmla="*/ 14 w 16"/>
                  <a:gd name="T5" fmla="*/ 10 h 14"/>
                  <a:gd name="T6" fmla="*/ 12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2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2" y="12"/>
                    </a:lnTo>
                    <a:lnTo>
                      <a:pt x="10" y="14"/>
                    </a:lnTo>
                    <a:lnTo>
                      <a:pt x="8" y="14"/>
                    </a:lnTo>
                    <a:lnTo>
                      <a:pt x="4" y="14"/>
                    </a:lnTo>
                    <a:lnTo>
                      <a:pt x="2" y="12"/>
                    </a:lnTo>
                    <a:lnTo>
                      <a:pt x="0" y="10"/>
                    </a:lnTo>
                    <a:lnTo>
                      <a:pt x="0" y="6"/>
                    </a:lnTo>
                    <a:lnTo>
                      <a:pt x="0" y="4"/>
                    </a:lnTo>
                    <a:lnTo>
                      <a:pt x="2" y="2"/>
                    </a:lnTo>
                    <a:lnTo>
                      <a:pt x="4" y="0"/>
                    </a:lnTo>
                    <a:lnTo>
                      <a:pt x="8" y="0"/>
                    </a:lnTo>
                    <a:lnTo>
                      <a:pt x="10" y="0"/>
                    </a:lnTo>
                    <a:lnTo>
                      <a:pt x="12"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6709" name="Freeform 32"/>
            <p:cNvSpPr>
              <a:spLocks/>
            </p:cNvSpPr>
            <p:nvPr/>
          </p:nvSpPr>
          <p:spPr bwMode="auto">
            <a:xfrm>
              <a:off x="0" y="238"/>
              <a:ext cx="3922" cy="288"/>
            </a:xfrm>
            <a:custGeom>
              <a:avLst/>
              <a:gdLst>
                <a:gd name="T0" fmla="*/ 0 w 3922"/>
                <a:gd name="T1" fmla="*/ 0 h 288"/>
                <a:gd name="T2" fmla="*/ 0 w 3922"/>
                <a:gd name="T3" fmla="*/ 457200 h 288"/>
                <a:gd name="T4" fmla="*/ 781050 w 3922"/>
                <a:gd name="T5" fmla="*/ 457200 h 288"/>
                <a:gd name="T6" fmla="*/ 1050925 w 3922"/>
                <a:gd name="T7" fmla="*/ 171450 h 288"/>
                <a:gd name="T8" fmla="*/ 6226175 w 3922"/>
                <a:gd name="T9" fmla="*/ 171450 h 288"/>
                <a:gd name="T10" fmla="*/ 6226175 w 3922"/>
                <a:gd name="T11" fmla="*/ 0 h 288"/>
                <a:gd name="T12" fmla="*/ 0 w 3922"/>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22" h="288">
                  <a:moveTo>
                    <a:pt x="0" y="0"/>
                  </a:moveTo>
                  <a:lnTo>
                    <a:pt x="0" y="288"/>
                  </a:lnTo>
                  <a:lnTo>
                    <a:pt x="492" y="288"/>
                  </a:lnTo>
                  <a:lnTo>
                    <a:pt x="662" y="108"/>
                  </a:lnTo>
                  <a:lnTo>
                    <a:pt x="3922" y="108"/>
                  </a:lnTo>
                  <a:lnTo>
                    <a:pt x="3922" y="0"/>
                  </a:lnTo>
                  <a:lnTo>
                    <a:pt x="0" y="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6634" name="Group 109"/>
          <p:cNvGrpSpPr>
            <a:grpSpLocks/>
          </p:cNvGrpSpPr>
          <p:nvPr/>
        </p:nvGrpSpPr>
        <p:grpSpPr bwMode="auto">
          <a:xfrm>
            <a:off x="171450" y="6291719"/>
            <a:ext cx="5913462" cy="2877681"/>
            <a:chOff x="119" y="4450"/>
            <a:chExt cx="3616" cy="1152"/>
          </a:xfrm>
        </p:grpSpPr>
        <p:sp>
          <p:nvSpPr>
            <p:cNvPr id="26704" name="Freeform 3"/>
            <p:cNvSpPr>
              <a:spLocks/>
            </p:cNvSpPr>
            <p:nvPr/>
          </p:nvSpPr>
          <p:spPr bwMode="auto">
            <a:xfrm>
              <a:off x="119" y="4450"/>
              <a:ext cx="3606" cy="1142"/>
            </a:xfrm>
            <a:custGeom>
              <a:avLst/>
              <a:gdLst>
                <a:gd name="T0" fmla="*/ 5518150 w 3606"/>
                <a:gd name="T1" fmla="*/ 1812925 h 1142"/>
                <a:gd name="T2" fmla="*/ 0 w 3606"/>
                <a:gd name="T3" fmla="*/ 1812925 h 1142"/>
                <a:gd name="T4" fmla="*/ 0 w 3606"/>
                <a:gd name="T5" fmla="*/ 0 h 1142"/>
                <a:gd name="T6" fmla="*/ 5724525 w 3606"/>
                <a:gd name="T7" fmla="*/ 0 h 1142"/>
                <a:gd name="T8" fmla="*/ 5724525 w 3606"/>
                <a:gd name="T9" fmla="*/ 1574800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05" name="Freeform 4"/>
            <p:cNvSpPr>
              <a:spLocks/>
            </p:cNvSpPr>
            <p:nvPr/>
          </p:nvSpPr>
          <p:spPr bwMode="auto">
            <a:xfrm>
              <a:off x="3563" y="5440"/>
              <a:ext cx="172" cy="162"/>
            </a:xfrm>
            <a:custGeom>
              <a:avLst/>
              <a:gdLst>
                <a:gd name="T0" fmla="*/ 273050 w 172"/>
                <a:gd name="T1" fmla="*/ 0 h 162"/>
                <a:gd name="T2" fmla="*/ 50800 w 172"/>
                <a:gd name="T3" fmla="*/ 257175 h 162"/>
                <a:gd name="T4" fmla="*/ 0 w 172"/>
                <a:gd name="T5" fmla="*/ 73025 h 162"/>
                <a:gd name="T6" fmla="*/ 273050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 name="グループ化 1"/>
          <p:cNvGrpSpPr/>
          <p:nvPr/>
        </p:nvGrpSpPr>
        <p:grpSpPr>
          <a:xfrm>
            <a:off x="76200" y="5998050"/>
            <a:ext cx="5791200" cy="0"/>
            <a:chOff x="76200" y="6814479"/>
            <a:chExt cx="5791200" cy="0"/>
          </a:xfrm>
        </p:grpSpPr>
        <p:sp>
          <p:nvSpPr>
            <p:cNvPr id="26636" name="Line 34"/>
            <p:cNvSpPr>
              <a:spLocks noChangeShapeType="1"/>
            </p:cNvSpPr>
            <p:nvPr/>
          </p:nvSpPr>
          <p:spPr bwMode="auto">
            <a:xfrm>
              <a:off x="76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37" name="Line 35"/>
            <p:cNvSpPr>
              <a:spLocks noChangeShapeType="1"/>
            </p:cNvSpPr>
            <p:nvPr/>
          </p:nvSpPr>
          <p:spPr bwMode="auto">
            <a:xfrm>
              <a:off x="165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38" name="Line 36"/>
            <p:cNvSpPr>
              <a:spLocks noChangeShapeType="1"/>
            </p:cNvSpPr>
            <p:nvPr/>
          </p:nvSpPr>
          <p:spPr bwMode="auto">
            <a:xfrm>
              <a:off x="254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39" name="Line 37"/>
            <p:cNvSpPr>
              <a:spLocks noChangeShapeType="1"/>
            </p:cNvSpPr>
            <p:nvPr/>
          </p:nvSpPr>
          <p:spPr bwMode="auto">
            <a:xfrm>
              <a:off x="342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0" name="Line 38"/>
            <p:cNvSpPr>
              <a:spLocks noChangeShapeType="1"/>
            </p:cNvSpPr>
            <p:nvPr/>
          </p:nvSpPr>
          <p:spPr bwMode="auto">
            <a:xfrm>
              <a:off x="431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1" name="Line 39"/>
            <p:cNvSpPr>
              <a:spLocks noChangeShapeType="1"/>
            </p:cNvSpPr>
            <p:nvPr/>
          </p:nvSpPr>
          <p:spPr bwMode="auto">
            <a:xfrm>
              <a:off x="520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2" name="Line 40"/>
            <p:cNvSpPr>
              <a:spLocks noChangeShapeType="1"/>
            </p:cNvSpPr>
            <p:nvPr/>
          </p:nvSpPr>
          <p:spPr bwMode="auto">
            <a:xfrm>
              <a:off x="609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3" name="Line 41"/>
            <p:cNvSpPr>
              <a:spLocks noChangeShapeType="1"/>
            </p:cNvSpPr>
            <p:nvPr/>
          </p:nvSpPr>
          <p:spPr bwMode="auto">
            <a:xfrm>
              <a:off x="698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4" name="Line 42"/>
            <p:cNvSpPr>
              <a:spLocks noChangeShapeType="1"/>
            </p:cNvSpPr>
            <p:nvPr/>
          </p:nvSpPr>
          <p:spPr bwMode="auto">
            <a:xfrm>
              <a:off x="787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5" name="Line 43"/>
            <p:cNvSpPr>
              <a:spLocks noChangeShapeType="1"/>
            </p:cNvSpPr>
            <p:nvPr/>
          </p:nvSpPr>
          <p:spPr bwMode="auto">
            <a:xfrm>
              <a:off x="876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6" name="Line 44"/>
            <p:cNvSpPr>
              <a:spLocks noChangeShapeType="1"/>
            </p:cNvSpPr>
            <p:nvPr/>
          </p:nvSpPr>
          <p:spPr bwMode="auto">
            <a:xfrm>
              <a:off x="965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7" name="Line 45"/>
            <p:cNvSpPr>
              <a:spLocks noChangeShapeType="1"/>
            </p:cNvSpPr>
            <p:nvPr/>
          </p:nvSpPr>
          <p:spPr bwMode="auto">
            <a:xfrm>
              <a:off x="1054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8" name="Line 46"/>
            <p:cNvSpPr>
              <a:spLocks noChangeShapeType="1"/>
            </p:cNvSpPr>
            <p:nvPr/>
          </p:nvSpPr>
          <p:spPr bwMode="auto">
            <a:xfrm>
              <a:off x="1143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49" name="Line 47"/>
            <p:cNvSpPr>
              <a:spLocks noChangeShapeType="1"/>
            </p:cNvSpPr>
            <p:nvPr/>
          </p:nvSpPr>
          <p:spPr bwMode="auto">
            <a:xfrm>
              <a:off x="1231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0" name="Line 48"/>
            <p:cNvSpPr>
              <a:spLocks noChangeShapeType="1"/>
            </p:cNvSpPr>
            <p:nvPr/>
          </p:nvSpPr>
          <p:spPr bwMode="auto">
            <a:xfrm>
              <a:off x="1320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1" name="Line 49"/>
            <p:cNvSpPr>
              <a:spLocks noChangeShapeType="1"/>
            </p:cNvSpPr>
            <p:nvPr/>
          </p:nvSpPr>
          <p:spPr bwMode="auto">
            <a:xfrm>
              <a:off x="1409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2" name="Line 50"/>
            <p:cNvSpPr>
              <a:spLocks noChangeShapeType="1"/>
            </p:cNvSpPr>
            <p:nvPr/>
          </p:nvSpPr>
          <p:spPr bwMode="auto">
            <a:xfrm>
              <a:off x="1498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3" name="Line 51"/>
            <p:cNvSpPr>
              <a:spLocks noChangeShapeType="1"/>
            </p:cNvSpPr>
            <p:nvPr/>
          </p:nvSpPr>
          <p:spPr bwMode="auto">
            <a:xfrm>
              <a:off x="1587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4" name="Line 52"/>
            <p:cNvSpPr>
              <a:spLocks noChangeShapeType="1"/>
            </p:cNvSpPr>
            <p:nvPr/>
          </p:nvSpPr>
          <p:spPr bwMode="auto">
            <a:xfrm>
              <a:off x="1676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5" name="Line 53"/>
            <p:cNvSpPr>
              <a:spLocks noChangeShapeType="1"/>
            </p:cNvSpPr>
            <p:nvPr/>
          </p:nvSpPr>
          <p:spPr bwMode="auto">
            <a:xfrm>
              <a:off x="1765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6" name="Line 54"/>
            <p:cNvSpPr>
              <a:spLocks noChangeShapeType="1"/>
            </p:cNvSpPr>
            <p:nvPr/>
          </p:nvSpPr>
          <p:spPr bwMode="auto">
            <a:xfrm>
              <a:off x="1854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7" name="Line 55"/>
            <p:cNvSpPr>
              <a:spLocks noChangeShapeType="1"/>
            </p:cNvSpPr>
            <p:nvPr/>
          </p:nvSpPr>
          <p:spPr bwMode="auto">
            <a:xfrm>
              <a:off x="1943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8" name="Line 56"/>
            <p:cNvSpPr>
              <a:spLocks noChangeShapeType="1"/>
            </p:cNvSpPr>
            <p:nvPr/>
          </p:nvSpPr>
          <p:spPr bwMode="auto">
            <a:xfrm>
              <a:off x="2032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59" name="Line 57"/>
            <p:cNvSpPr>
              <a:spLocks noChangeShapeType="1"/>
            </p:cNvSpPr>
            <p:nvPr/>
          </p:nvSpPr>
          <p:spPr bwMode="auto">
            <a:xfrm>
              <a:off x="2120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0" name="Line 58"/>
            <p:cNvSpPr>
              <a:spLocks noChangeShapeType="1"/>
            </p:cNvSpPr>
            <p:nvPr/>
          </p:nvSpPr>
          <p:spPr bwMode="auto">
            <a:xfrm>
              <a:off x="2209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1" name="Line 59"/>
            <p:cNvSpPr>
              <a:spLocks noChangeShapeType="1"/>
            </p:cNvSpPr>
            <p:nvPr/>
          </p:nvSpPr>
          <p:spPr bwMode="auto">
            <a:xfrm>
              <a:off x="2298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2" name="Line 60"/>
            <p:cNvSpPr>
              <a:spLocks noChangeShapeType="1"/>
            </p:cNvSpPr>
            <p:nvPr/>
          </p:nvSpPr>
          <p:spPr bwMode="auto">
            <a:xfrm>
              <a:off x="2387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3" name="Line 61"/>
            <p:cNvSpPr>
              <a:spLocks noChangeShapeType="1"/>
            </p:cNvSpPr>
            <p:nvPr/>
          </p:nvSpPr>
          <p:spPr bwMode="auto">
            <a:xfrm>
              <a:off x="2476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4" name="Line 62"/>
            <p:cNvSpPr>
              <a:spLocks noChangeShapeType="1"/>
            </p:cNvSpPr>
            <p:nvPr/>
          </p:nvSpPr>
          <p:spPr bwMode="auto">
            <a:xfrm>
              <a:off x="2565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5" name="Line 63"/>
            <p:cNvSpPr>
              <a:spLocks noChangeShapeType="1"/>
            </p:cNvSpPr>
            <p:nvPr/>
          </p:nvSpPr>
          <p:spPr bwMode="auto">
            <a:xfrm>
              <a:off x="2654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6" name="Line 64"/>
            <p:cNvSpPr>
              <a:spLocks noChangeShapeType="1"/>
            </p:cNvSpPr>
            <p:nvPr/>
          </p:nvSpPr>
          <p:spPr bwMode="auto">
            <a:xfrm>
              <a:off x="2743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7" name="Line 65"/>
            <p:cNvSpPr>
              <a:spLocks noChangeShapeType="1"/>
            </p:cNvSpPr>
            <p:nvPr/>
          </p:nvSpPr>
          <p:spPr bwMode="auto">
            <a:xfrm>
              <a:off x="2832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8" name="Line 66"/>
            <p:cNvSpPr>
              <a:spLocks noChangeShapeType="1"/>
            </p:cNvSpPr>
            <p:nvPr/>
          </p:nvSpPr>
          <p:spPr bwMode="auto">
            <a:xfrm>
              <a:off x="2921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69" name="Line 67"/>
            <p:cNvSpPr>
              <a:spLocks noChangeShapeType="1"/>
            </p:cNvSpPr>
            <p:nvPr/>
          </p:nvSpPr>
          <p:spPr bwMode="auto">
            <a:xfrm>
              <a:off x="3009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0" name="Line 68"/>
            <p:cNvSpPr>
              <a:spLocks noChangeShapeType="1"/>
            </p:cNvSpPr>
            <p:nvPr/>
          </p:nvSpPr>
          <p:spPr bwMode="auto">
            <a:xfrm>
              <a:off x="3098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1" name="Line 69"/>
            <p:cNvSpPr>
              <a:spLocks noChangeShapeType="1"/>
            </p:cNvSpPr>
            <p:nvPr/>
          </p:nvSpPr>
          <p:spPr bwMode="auto">
            <a:xfrm>
              <a:off x="3187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2" name="Line 70"/>
            <p:cNvSpPr>
              <a:spLocks noChangeShapeType="1"/>
            </p:cNvSpPr>
            <p:nvPr/>
          </p:nvSpPr>
          <p:spPr bwMode="auto">
            <a:xfrm>
              <a:off x="3276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3" name="Line 71"/>
            <p:cNvSpPr>
              <a:spLocks noChangeShapeType="1"/>
            </p:cNvSpPr>
            <p:nvPr/>
          </p:nvSpPr>
          <p:spPr bwMode="auto">
            <a:xfrm>
              <a:off x="3365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4" name="Line 72"/>
            <p:cNvSpPr>
              <a:spLocks noChangeShapeType="1"/>
            </p:cNvSpPr>
            <p:nvPr/>
          </p:nvSpPr>
          <p:spPr bwMode="auto">
            <a:xfrm>
              <a:off x="3454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5" name="Line 73"/>
            <p:cNvSpPr>
              <a:spLocks noChangeShapeType="1"/>
            </p:cNvSpPr>
            <p:nvPr/>
          </p:nvSpPr>
          <p:spPr bwMode="auto">
            <a:xfrm>
              <a:off x="3543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6" name="Line 74"/>
            <p:cNvSpPr>
              <a:spLocks noChangeShapeType="1"/>
            </p:cNvSpPr>
            <p:nvPr/>
          </p:nvSpPr>
          <p:spPr bwMode="auto">
            <a:xfrm>
              <a:off x="3632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7" name="Line 75"/>
            <p:cNvSpPr>
              <a:spLocks noChangeShapeType="1"/>
            </p:cNvSpPr>
            <p:nvPr/>
          </p:nvSpPr>
          <p:spPr bwMode="auto">
            <a:xfrm>
              <a:off x="3721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8" name="Line 76"/>
            <p:cNvSpPr>
              <a:spLocks noChangeShapeType="1"/>
            </p:cNvSpPr>
            <p:nvPr/>
          </p:nvSpPr>
          <p:spPr bwMode="auto">
            <a:xfrm>
              <a:off x="3810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79" name="Line 77"/>
            <p:cNvSpPr>
              <a:spLocks noChangeShapeType="1"/>
            </p:cNvSpPr>
            <p:nvPr/>
          </p:nvSpPr>
          <p:spPr bwMode="auto">
            <a:xfrm>
              <a:off x="3898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0" name="Line 78"/>
            <p:cNvSpPr>
              <a:spLocks noChangeShapeType="1"/>
            </p:cNvSpPr>
            <p:nvPr/>
          </p:nvSpPr>
          <p:spPr bwMode="auto">
            <a:xfrm>
              <a:off x="3987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1" name="Line 79"/>
            <p:cNvSpPr>
              <a:spLocks noChangeShapeType="1"/>
            </p:cNvSpPr>
            <p:nvPr/>
          </p:nvSpPr>
          <p:spPr bwMode="auto">
            <a:xfrm>
              <a:off x="4076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2" name="Line 80"/>
            <p:cNvSpPr>
              <a:spLocks noChangeShapeType="1"/>
            </p:cNvSpPr>
            <p:nvPr/>
          </p:nvSpPr>
          <p:spPr bwMode="auto">
            <a:xfrm>
              <a:off x="4165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3" name="Line 81"/>
            <p:cNvSpPr>
              <a:spLocks noChangeShapeType="1"/>
            </p:cNvSpPr>
            <p:nvPr/>
          </p:nvSpPr>
          <p:spPr bwMode="auto">
            <a:xfrm>
              <a:off x="4254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4" name="Line 82"/>
            <p:cNvSpPr>
              <a:spLocks noChangeShapeType="1"/>
            </p:cNvSpPr>
            <p:nvPr/>
          </p:nvSpPr>
          <p:spPr bwMode="auto">
            <a:xfrm>
              <a:off x="4343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5" name="Line 83"/>
            <p:cNvSpPr>
              <a:spLocks noChangeShapeType="1"/>
            </p:cNvSpPr>
            <p:nvPr/>
          </p:nvSpPr>
          <p:spPr bwMode="auto">
            <a:xfrm>
              <a:off x="4432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6" name="Line 84"/>
            <p:cNvSpPr>
              <a:spLocks noChangeShapeType="1"/>
            </p:cNvSpPr>
            <p:nvPr/>
          </p:nvSpPr>
          <p:spPr bwMode="auto">
            <a:xfrm>
              <a:off x="4521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7" name="Line 85"/>
            <p:cNvSpPr>
              <a:spLocks noChangeShapeType="1"/>
            </p:cNvSpPr>
            <p:nvPr/>
          </p:nvSpPr>
          <p:spPr bwMode="auto">
            <a:xfrm>
              <a:off x="4610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8" name="Line 86"/>
            <p:cNvSpPr>
              <a:spLocks noChangeShapeType="1"/>
            </p:cNvSpPr>
            <p:nvPr/>
          </p:nvSpPr>
          <p:spPr bwMode="auto">
            <a:xfrm>
              <a:off x="4699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89" name="Line 87"/>
            <p:cNvSpPr>
              <a:spLocks noChangeShapeType="1"/>
            </p:cNvSpPr>
            <p:nvPr/>
          </p:nvSpPr>
          <p:spPr bwMode="auto">
            <a:xfrm>
              <a:off x="4787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0" name="Line 88"/>
            <p:cNvSpPr>
              <a:spLocks noChangeShapeType="1"/>
            </p:cNvSpPr>
            <p:nvPr/>
          </p:nvSpPr>
          <p:spPr bwMode="auto">
            <a:xfrm>
              <a:off x="4876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1" name="Line 89"/>
            <p:cNvSpPr>
              <a:spLocks noChangeShapeType="1"/>
            </p:cNvSpPr>
            <p:nvPr/>
          </p:nvSpPr>
          <p:spPr bwMode="auto">
            <a:xfrm>
              <a:off x="4965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2" name="Line 90"/>
            <p:cNvSpPr>
              <a:spLocks noChangeShapeType="1"/>
            </p:cNvSpPr>
            <p:nvPr/>
          </p:nvSpPr>
          <p:spPr bwMode="auto">
            <a:xfrm>
              <a:off x="50546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3" name="Line 91"/>
            <p:cNvSpPr>
              <a:spLocks noChangeShapeType="1"/>
            </p:cNvSpPr>
            <p:nvPr/>
          </p:nvSpPr>
          <p:spPr bwMode="auto">
            <a:xfrm>
              <a:off x="51435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4" name="Line 92"/>
            <p:cNvSpPr>
              <a:spLocks noChangeShapeType="1"/>
            </p:cNvSpPr>
            <p:nvPr/>
          </p:nvSpPr>
          <p:spPr bwMode="auto">
            <a:xfrm>
              <a:off x="52324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5" name="Line 93"/>
            <p:cNvSpPr>
              <a:spLocks noChangeShapeType="1"/>
            </p:cNvSpPr>
            <p:nvPr/>
          </p:nvSpPr>
          <p:spPr bwMode="auto">
            <a:xfrm>
              <a:off x="53213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6" name="Line 94"/>
            <p:cNvSpPr>
              <a:spLocks noChangeShapeType="1"/>
            </p:cNvSpPr>
            <p:nvPr/>
          </p:nvSpPr>
          <p:spPr bwMode="auto">
            <a:xfrm>
              <a:off x="54102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7" name="Line 95"/>
            <p:cNvSpPr>
              <a:spLocks noChangeShapeType="1"/>
            </p:cNvSpPr>
            <p:nvPr/>
          </p:nvSpPr>
          <p:spPr bwMode="auto">
            <a:xfrm>
              <a:off x="54991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8" name="Line 96"/>
            <p:cNvSpPr>
              <a:spLocks noChangeShapeType="1"/>
            </p:cNvSpPr>
            <p:nvPr/>
          </p:nvSpPr>
          <p:spPr bwMode="auto">
            <a:xfrm>
              <a:off x="55880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99" name="Line 97"/>
            <p:cNvSpPr>
              <a:spLocks noChangeShapeType="1"/>
            </p:cNvSpPr>
            <p:nvPr/>
          </p:nvSpPr>
          <p:spPr bwMode="auto">
            <a:xfrm>
              <a:off x="56769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00" name="Line 98"/>
            <p:cNvSpPr>
              <a:spLocks noChangeShapeType="1"/>
            </p:cNvSpPr>
            <p:nvPr/>
          </p:nvSpPr>
          <p:spPr bwMode="auto">
            <a:xfrm>
              <a:off x="57658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01" name="Line 99"/>
            <p:cNvSpPr>
              <a:spLocks noChangeShapeType="1"/>
            </p:cNvSpPr>
            <p:nvPr/>
          </p:nvSpPr>
          <p:spPr bwMode="auto">
            <a:xfrm>
              <a:off x="5854700" y="6814479"/>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6702" name="Freeform 100"/>
          <p:cNvSpPr>
            <a:spLocks/>
          </p:cNvSpPr>
          <p:nvPr/>
        </p:nvSpPr>
        <p:spPr bwMode="auto">
          <a:xfrm>
            <a:off x="66675" y="6131400"/>
            <a:ext cx="4453200" cy="298450"/>
          </a:xfrm>
          <a:custGeom>
            <a:avLst/>
            <a:gdLst>
              <a:gd name="T0" fmla="*/ 2176 w 2176"/>
              <a:gd name="T1" fmla="*/ 130 h 184"/>
              <a:gd name="T2" fmla="*/ 2176 w 2176"/>
              <a:gd name="T3" fmla="*/ 130 h 184"/>
              <a:gd name="T4" fmla="*/ 2176 w 2176"/>
              <a:gd name="T5" fmla="*/ 142 h 184"/>
              <a:gd name="T6" fmla="*/ 2172 w 2176"/>
              <a:gd name="T7" fmla="*/ 152 h 184"/>
              <a:gd name="T8" fmla="*/ 2168 w 2176"/>
              <a:gd name="T9" fmla="*/ 160 h 184"/>
              <a:gd name="T10" fmla="*/ 2162 w 2176"/>
              <a:gd name="T11" fmla="*/ 168 h 184"/>
              <a:gd name="T12" fmla="*/ 2154 w 2176"/>
              <a:gd name="T13" fmla="*/ 174 h 184"/>
              <a:gd name="T14" fmla="*/ 2146 w 2176"/>
              <a:gd name="T15" fmla="*/ 180 h 184"/>
              <a:gd name="T16" fmla="*/ 2138 w 2176"/>
              <a:gd name="T17" fmla="*/ 182 h 184"/>
              <a:gd name="T18" fmla="*/ 2128 w 2176"/>
              <a:gd name="T19" fmla="*/ 184 h 184"/>
              <a:gd name="T20" fmla="*/ 50 w 2176"/>
              <a:gd name="T21" fmla="*/ 184 h 184"/>
              <a:gd name="T22" fmla="*/ 50 w 2176"/>
              <a:gd name="T23" fmla="*/ 184 h 184"/>
              <a:gd name="T24" fmla="*/ 40 w 2176"/>
              <a:gd name="T25" fmla="*/ 182 h 184"/>
              <a:gd name="T26" fmla="*/ 30 w 2176"/>
              <a:gd name="T27" fmla="*/ 180 h 184"/>
              <a:gd name="T28" fmla="*/ 22 w 2176"/>
              <a:gd name="T29" fmla="*/ 174 h 184"/>
              <a:gd name="T30" fmla="*/ 14 w 2176"/>
              <a:gd name="T31" fmla="*/ 168 h 184"/>
              <a:gd name="T32" fmla="*/ 8 w 2176"/>
              <a:gd name="T33" fmla="*/ 160 h 184"/>
              <a:gd name="T34" fmla="*/ 4 w 2176"/>
              <a:gd name="T35" fmla="*/ 152 h 184"/>
              <a:gd name="T36" fmla="*/ 0 w 2176"/>
              <a:gd name="T37" fmla="*/ 142 h 184"/>
              <a:gd name="T38" fmla="*/ 0 w 2176"/>
              <a:gd name="T39" fmla="*/ 130 h 184"/>
              <a:gd name="T40" fmla="*/ 0 w 2176"/>
              <a:gd name="T41" fmla="*/ 52 h 184"/>
              <a:gd name="T42" fmla="*/ 0 w 2176"/>
              <a:gd name="T43" fmla="*/ 52 h 184"/>
              <a:gd name="T44" fmla="*/ 0 w 2176"/>
              <a:gd name="T45" fmla="*/ 42 h 184"/>
              <a:gd name="T46" fmla="*/ 4 w 2176"/>
              <a:gd name="T47" fmla="*/ 32 h 184"/>
              <a:gd name="T48" fmla="*/ 8 w 2176"/>
              <a:gd name="T49" fmla="*/ 24 h 184"/>
              <a:gd name="T50" fmla="*/ 14 w 2176"/>
              <a:gd name="T51" fmla="*/ 16 h 184"/>
              <a:gd name="T52" fmla="*/ 22 w 2176"/>
              <a:gd name="T53" fmla="*/ 10 h 184"/>
              <a:gd name="T54" fmla="*/ 30 w 2176"/>
              <a:gd name="T55" fmla="*/ 4 h 184"/>
              <a:gd name="T56" fmla="*/ 40 w 2176"/>
              <a:gd name="T57" fmla="*/ 2 h 184"/>
              <a:gd name="T58" fmla="*/ 50 w 2176"/>
              <a:gd name="T59" fmla="*/ 0 h 184"/>
              <a:gd name="T60" fmla="*/ 2128 w 2176"/>
              <a:gd name="T61" fmla="*/ 0 h 184"/>
              <a:gd name="T62" fmla="*/ 2128 w 2176"/>
              <a:gd name="T63" fmla="*/ 0 h 184"/>
              <a:gd name="T64" fmla="*/ 2138 w 2176"/>
              <a:gd name="T65" fmla="*/ 2 h 184"/>
              <a:gd name="T66" fmla="*/ 2146 w 2176"/>
              <a:gd name="T67" fmla="*/ 4 h 184"/>
              <a:gd name="T68" fmla="*/ 2154 w 2176"/>
              <a:gd name="T69" fmla="*/ 10 h 184"/>
              <a:gd name="T70" fmla="*/ 2162 w 2176"/>
              <a:gd name="T71" fmla="*/ 16 h 184"/>
              <a:gd name="T72" fmla="*/ 2168 w 2176"/>
              <a:gd name="T73" fmla="*/ 24 h 184"/>
              <a:gd name="T74" fmla="*/ 2172 w 2176"/>
              <a:gd name="T75" fmla="*/ 32 h 184"/>
              <a:gd name="T76" fmla="*/ 2176 w 2176"/>
              <a:gd name="T77" fmla="*/ 42 h 184"/>
              <a:gd name="T78" fmla="*/ 2176 w 2176"/>
              <a:gd name="T79" fmla="*/ 52 h 184"/>
              <a:gd name="T80" fmla="*/ 2176 w 2176"/>
              <a:gd name="T81" fmla="*/ 13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6" h="184">
                <a:moveTo>
                  <a:pt x="2176" y="130"/>
                </a:moveTo>
                <a:lnTo>
                  <a:pt x="2176" y="130"/>
                </a:lnTo>
                <a:lnTo>
                  <a:pt x="2176" y="142"/>
                </a:lnTo>
                <a:lnTo>
                  <a:pt x="2172" y="152"/>
                </a:lnTo>
                <a:lnTo>
                  <a:pt x="2168" y="160"/>
                </a:lnTo>
                <a:lnTo>
                  <a:pt x="2162" y="168"/>
                </a:lnTo>
                <a:lnTo>
                  <a:pt x="2154"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4" y="10"/>
                </a:lnTo>
                <a:lnTo>
                  <a:pt x="2162" y="16"/>
                </a:lnTo>
                <a:lnTo>
                  <a:pt x="2168" y="24"/>
                </a:lnTo>
                <a:lnTo>
                  <a:pt x="2172" y="32"/>
                </a:lnTo>
                <a:lnTo>
                  <a:pt x="2176" y="42"/>
                </a:lnTo>
                <a:lnTo>
                  <a:pt x="2176" y="52"/>
                </a:lnTo>
                <a:lnTo>
                  <a:pt x="2176"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703" name="Text Box 101"/>
          <p:cNvSpPr txBox="1">
            <a:spLocks noChangeArrowheads="1"/>
          </p:cNvSpPr>
          <p:nvPr/>
        </p:nvSpPr>
        <p:spPr bwMode="auto">
          <a:xfrm>
            <a:off x="163513" y="6129813"/>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26627" name="AutoShape 2"/>
          <p:cNvSpPr>
            <a:spLocks noChangeAspect="1" noChangeArrowheads="1" noTextEdit="1"/>
          </p:cNvSpPr>
          <p:nvPr/>
        </p:nvSpPr>
        <p:spPr bwMode="auto">
          <a:xfrm>
            <a:off x="0" y="377825"/>
            <a:ext cx="6242050"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628" name="Text Box 102"/>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-3</a:t>
            </a:r>
          </a:p>
        </p:txBody>
      </p:sp>
      <p:sp>
        <p:nvSpPr>
          <p:cNvPr id="26629" name="Text Box 103"/>
          <p:cNvSpPr txBox="1">
            <a:spLocks noChangeArrowheads="1"/>
          </p:cNvSpPr>
          <p:nvPr/>
        </p:nvSpPr>
        <p:spPr bwMode="auto">
          <a:xfrm>
            <a:off x="972343" y="755650"/>
            <a:ext cx="30444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000" b="1" dirty="0">
                <a:latin typeface="Meiryo UI" panose="020B0604030504040204" pitchFamily="50" charset="-128"/>
                <a:ea typeface="Meiryo UI" panose="020B0604030504040204" pitchFamily="50" charset="-128"/>
              </a:rPr>
              <a:t>ID</a:t>
            </a:r>
            <a:r>
              <a:rPr lang="ja-JP" altLang="en-US" sz="2000" b="1" dirty="0">
                <a:latin typeface="Meiryo UI" panose="020B0604030504040204" pitchFamily="50" charset="-128"/>
                <a:ea typeface="Meiryo UI" panose="020B0604030504040204" pitchFamily="50" charset="-128"/>
              </a:rPr>
              <a:t>やパスワードの取扱いは</a:t>
            </a:r>
          </a:p>
        </p:txBody>
      </p:sp>
      <p:sp>
        <p:nvSpPr>
          <p:cNvPr id="25606" name="Text Box 106"/>
          <p:cNvSpPr txBox="1">
            <a:spLocks noChangeArrowheads="1"/>
          </p:cNvSpPr>
          <p:nvPr/>
        </p:nvSpPr>
        <p:spPr bwMode="auto">
          <a:xfrm>
            <a:off x="200961" y="6757501"/>
            <a:ext cx="5654146"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　・解説　基本対策事項</a:t>
            </a:r>
            <a:r>
              <a:rPr lang="en-US" altLang="ja-JP" sz="1100" dirty="0">
                <a:latin typeface="Meiryo UI" panose="020B0604030504040204" pitchFamily="50" charset="-128"/>
                <a:ea typeface="Meiryo UI" panose="020B0604030504040204" pitchFamily="50" charset="-128"/>
              </a:rPr>
              <a:t>8.1.1(6)-2 d)</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推測されないもの</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について」　（要約）</a:t>
            </a:r>
          </a:p>
          <a:p>
            <a:pPr marL="180975" indent="-180975"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　　  パスワードに利用者の名前や利用者個人に関連する情報から簡単に派生させたもの等、容易に推測されるものを用いず、十分に長い文字列（例えば、複数の単語をランダムに繋げる）を用い、推測されないパスワードを設定すること。</a:t>
            </a:r>
            <a:endParaRPr lang="en-US" altLang="ja-JP" sz="1100" dirty="0">
              <a:latin typeface="Meiryo UI" panose="020B0604030504040204" pitchFamily="50" charset="-128"/>
              <a:ea typeface="Meiryo UI" panose="020B0604030504040204" pitchFamily="50" charset="-128"/>
            </a:endParaRPr>
          </a:p>
          <a:p>
            <a:pPr marL="180975" indent="-180975"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　　　パスワードに長い文字列を使用できないシステムの場合は、複雑な文字列を用いること。　</a:t>
            </a:r>
            <a:endParaRPr lang="en-US" altLang="ja-JP" sz="1100" dirty="0">
              <a:latin typeface="Meiryo UI" panose="020B0604030504040204" pitchFamily="50" charset="-128"/>
              <a:ea typeface="Meiryo UI" panose="020B0604030504040204" pitchFamily="50" charset="-128"/>
            </a:endParaRPr>
          </a:p>
        </p:txBody>
      </p:sp>
      <p:sp>
        <p:nvSpPr>
          <p:cNvPr id="26632" name="Text Box 104"/>
          <p:cNvSpPr txBox="1">
            <a:spLocks noChangeArrowheads="1"/>
          </p:cNvSpPr>
          <p:nvPr/>
        </p:nvSpPr>
        <p:spPr bwMode="auto">
          <a:xfrm>
            <a:off x="355600" y="1394708"/>
            <a:ext cx="5057795"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400" b="1" dirty="0">
                <a:latin typeface="Meiryo UI" panose="020B0604030504040204" pitchFamily="50" charset="-128"/>
                <a:ea typeface="Meiryo UI" panose="020B0604030504040204" pitchFamily="50" charset="-128"/>
              </a:rPr>
              <a:t>ID</a:t>
            </a:r>
            <a:r>
              <a:rPr lang="ja-JP" altLang="en-US" sz="2400" b="1" dirty="0">
                <a:latin typeface="Meiryo UI" panose="020B0604030504040204" pitchFamily="50" charset="-128"/>
                <a:ea typeface="Meiryo UI" panose="020B0604030504040204" pitchFamily="50" charset="-128"/>
              </a:rPr>
              <a:t>は自分のもののみを使用しましょう。</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7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パスワードは、</a:t>
            </a:r>
            <a:r>
              <a:rPr lang="ja-JP" altLang="en-US" sz="2400" b="1" dirty="0">
                <a:solidFill>
                  <a:srgbClr val="FF0000"/>
                </a:solidFill>
                <a:uFill>
                  <a:solidFill>
                    <a:srgbClr val="FF0000"/>
                  </a:solidFill>
                </a:uFill>
                <a:latin typeface="Meiryo UI" panose="020B0604030504040204" pitchFamily="50" charset="-128"/>
                <a:ea typeface="Meiryo UI" panose="020B0604030504040204" pitchFamily="50" charset="-128"/>
              </a:rPr>
              <a:t>推測されないものを設定</a:t>
            </a:r>
            <a:endParaRPr lang="en-US" altLang="ja-JP" sz="2400" b="1" dirty="0">
              <a:solidFill>
                <a:srgbClr val="FF0000"/>
              </a:solidFill>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uFill>
                  <a:solidFill>
                    <a:srgbClr val="FF0000"/>
                  </a:solidFill>
                </a:uFill>
                <a:latin typeface="Meiryo UI" panose="020B0604030504040204" pitchFamily="50" charset="-128"/>
                <a:ea typeface="Meiryo UI" panose="020B0604030504040204" pitchFamily="50" charset="-128"/>
              </a:rPr>
              <a:t>し、</a:t>
            </a:r>
            <a:r>
              <a:rPr lang="ja-JP" altLang="en-US" sz="2400" b="1" dirty="0">
                <a:latin typeface="Meiryo UI" panose="020B0604030504040204" pitchFamily="50" charset="-128"/>
                <a:ea typeface="Meiryo UI" panose="020B0604030504040204" pitchFamily="50" charset="-128"/>
              </a:rPr>
              <a:t>他者に知られないよう、</a:t>
            </a:r>
            <a:r>
              <a:rPr lang="ja-JP" altLang="en-US" sz="2400" b="1" dirty="0">
                <a:solidFill>
                  <a:srgbClr val="FF0000"/>
                </a:solidFill>
                <a:latin typeface="Meiryo UI" panose="020B0604030504040204" pitchFamily="50" charset="-128"/>
                <a:ea typeface="Meiryo UI" panose="020B0604030504040204" pitchFamily="50" charset="-128"/>
              </a:rPr>
              <a:t>厳重に管理</a:t>
            </a:r>
            <a:endParaRPr lang="en-US" altLang="ja-JP" sz="24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しましょう。</a:t>
            </a:r>
          </a:p>
        </p:txBody>
      </p:sp>
      <p:sp>
        <p:nvSpPr>
          <p:cNvPr id="110" name="Text Box 106"/>
          <p:cNvSpPr txBox="1">
            <a:spLocks noChangeArrowheads="1"/>
          </p:cNvSpPr>
          <p:nvPr/>
        </p:nvSpPr>
        <p:spPr bwMode="auto">
          <a:xfrm>
            <a:off x="654561" y="7684175"/>
            <a:ext cx="4874702" cy="430887"/>
          </a:xfrm>
          <a:prstGeom prst="rect">
            <a:avLst/>
          </a:prstGeom>
          <a:solidFill>
            <a:srgbClr val="EEF7F8"/>
          </a:solidFill>
          <a:ln w="9525">
            <a:solidFill>
              <a:schemeClr val="tx1"/>
            </a:solidFill>
            <a:miter lim="800000"/>
            <a:headEnd/>
            <a:tailEnd/>
          </a:ln>
          <a:effectLst/>
          <a:extLst/>
        </p:spPr>
        <p:txBody>
          <a:bodyPr wrap="squar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marL="1254125" indent="-1254125" eaLnBrk="1" hangingPunct="1">
              <a:spcBef>
                <a:spcPct val="0"/>
              </a:spcBef>
              <a:buFontTx/>
              <a:buNone/>
              <a:defRPr/>
            </a:pP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複雑な文字列</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アルファベットの大文字及び小文字の両方を用い、数字や記号を織り交ぜるなどして、可能な限りランダム生成に近い文字列</a:t>
            </a:r>
          </a:p>
        </p:txBody>
      </p:sp>
      <p:sp>
        <p:nvSpPr>
          <p:cNvPr id="3" name="円形吹き出し 2"/>
          <p:cNvSpPr/>
          <p:nvPr/>
        </p:nvSpPr>
        <p:spPr bwMode="auto">
          <a:xfrm>
            <a:off x="1266626" y="3281952"/>
            <a:ext cx="2808000" cy="1115450"/>
          </a:xfrm>
          <a:prstGeom prst="wedgeEllipseCallout">
            <a:avLst>
              <a:gd name="adj1" fmla="val -55960"/>
              <a:gd name="adj2" fmla="val 13586"/>
            </a:avLst>
          </a:prstGeom>
          <a:solidFill>
            <a:srgbClr val="99D9EA"/>
          </a:solidFill>
          <a:ln w="28575">
            <a:solidFill>
              <a:srgbClr val="00B0F0"/>
            </a:solidFill>
          </a:ln>
          <a:ex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40" name="Text Box 106"/>
          <p:cNvSpPr txBox="1">
            <a:spLocks noChangeArrowheads="1"/>
          </p:cNvSpPr>
          <p:nvPr/>
        </p:nvSpPr>
        <p:spPr bwMode="auto">
          <a:xfrm>
            <a:off x="200961" y="8119396"/>
            <a:ext cx="5654146"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　・解説　基本対策事項</a:t>
            </a:r>
            <a:r>
              <a:rPr lang="en-US" altLang="ja-JP" sz="1100" dirty="0">
                <a:latin typeface="Meiryo UI" panose="020B0604030504040204" pitchFamily="50" charset="-128"/>
                <a:ea typeface="Meiryo UI" panose="020B0604030504040204" pitchFamily="50" charset="-128"/>
              </a:rPr>
              <a:t>7.1.1(1)-5</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利用者に主体認証情報の定期的な変更を求める場合</a:t>
            </a:r>
            <a:r>
              <a:rPr lang="en-US" altLang="ja-JP" sz="1100" dirty="0">
                <a:latin typeface="Meiryo UI" panose="020B0604030504040204" pitchFamily="50" charset="-128"/>
                <a:ea typeface="Meiryo UI" panose="020B0604030504040204" pitchFamily="50" charset="-128"/>
              </a:rPr>
              <a:t>』</a:t>
            </a:r>
          </a:p>
          <a:p>
            <a:pPr eaLnBrk="1" hangingPunct="1">
              <a:spcBef>
                <a:spcPct val="0"/>
              </a:spcBef>
              <a:buNone/>
              <a:defRPr/>
            </a:pPr>
            <a:r>
              <a:rPr lang="ja-JP" altLang="en-US" sz="1100" dirty="0">
                <a:latin typeface="Meiryo UI" panose="020B0604030504040204" pitchFamily="50" charset="-128"/>
                <a:ea typeface="Meiryo UI" panose="020B0604030504040204" pitchFamily="50" charset="-128"/>
              </a:rPr>
              <a:t>　　　　　　について」　（要約）</a:t>
            </a:r>
          </a:p>
          <a:p>
            <a:pPr marL="180975" indent="-180975" eaLnBrk="1" hangingPunct="1">
              <a:spcBef>
                <a:spcPct val="0"/>
              </a:spcBef>
              <a:buFontTx/>
              <a:buNone/>
              <a:defRPr/>
            </a:pPr>
            <a:r>
              <a:rPr lang="ja-JP" altLang="en-US" sz="1100" dirty="0">
                <a:latin typeface="Meiryo UI" panose="020B0604030504040204" pitchFamily="50" charset="-128"/>
                <a:ea typeface="Meiryo UI" panose="020B0604030504040204" pitchFamily="50" charset="-128"/>
              </a:rPr>
              <a:t>　　  　パスワードを定期的に変更することの情報セキュリティ上の効果は、情報システムの運用方法や認証技術の方式により異なるものであり、必ずしも明らかでなく、利用者にパスワードの定期的な変更を求めるか否かは、その効果と逆効果を勘案して判断する必要がある。</a:t>
            </a:r>
            <a:endParaRPr lang="en-US" altLang="ja-JP" sz="11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1361875" y="3498761"/>
            <a:ext cx="2556000" cy="1015663"/>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推測されないパスワードを設定すればいいの？</a:t>
            </a:r>
          </a:p>
        </p:txBody>
      </p:sp>
      <p:sp>
        <p:nvSpPr>
          <p:cNvPr id="141" name="円形吹き出し 140"/>
          <p:cNvSpPr/>
          <p:nvPr/>
        </p:nvSpPr>
        <p:spPr bwMode="auto">
          <a:xfrm>
            <a:off x="660070" y="4520188"/>
            <a:ext cx="4076027" cy="1332000"/>
          </a:xfrm>
          <a:prstGeom prst="wedgeEllipseCallout">
            <a:avLst>
              <a:gd name="adj1" fmla="val 55791"/>
              <a:gd name="adj2" fmla="val 7914"/>
            </a:avLst>
          </a:prstGeom>
          <a:solidFill>
            <a:srgbClr val="FFB481"/>
          </a:solidFill>
          <a:ln w="28575">
            <a:solidFill>
              <a:srgbClr val="A2864C"/>
            </a:solidFill>
          </a:ln>
          <a:ex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42" name="テキスト ボックス 141"/>
          <p:cNvSpPr txBox="1"/>
          <p:nvPr/>
        </p:nvSpPr>
        <p:spPr>
          <a:xfrm>
            <a:off x="612304" y="4606395"/>
            <a:ext cx="4117443" cy="1095428"/>
          </a:xfrm>
          <a:prstGeom prst="rect">
            <a:avLst/>
          </a:prstGeom>
          <a:noFill/>
        </p:spPr>
        <p:txBody>
          <a:bodyPr wrap="square" rtlCol="0">
            <a:spAutoFit/>
          </a:bodyPr>
          <a:lstStyle/>
          <a:p>
            <a:pPr algn="ctr">
              <a:lnSpc>
                <a:spcPts val="2700"/>
              </a:lnSpc>
            </a:pPr>
            <a:r>
              <a:rPr lang="ja-JP" altLang="en-US" sz="2000" dirty="0">
                <a:latin typeface="Meiryo UI" panose="020B0604030504040204" pitchFamily="50" charset="-128"/>
                <a:ea typeface="Meiryo UI" panose="020B0604030504040204" pitchFamily="50" charset="-128"/>
              </a:rPr>
              <a:t>それも大事だけど、</a:t>
            </a:r>
            <a:endParaRPr lang="en-US" altLang="ja-JP" sz="2000" dirty="0">
              <a:latin typeface="Meiryo UI" panose="020B0604030504040204" pitchFamily="50" charset="-128"/>
              <a:ea typeface="Meiryo UI" panose="020B0604030504040204" pitchFamily="50" charset="-128"/>
            </a:endParaRPr>
          </a:p>
          <a:p>
            <a:pPr algn="ctr">
              <a:lnSpc>
                <a:spcPts val="2700"/>
              </a:lnSpc>
            </a:pPr>
            <a:r>
              <a:rPr lang="ja-JP" altLang="en-US" sz="2000" b="1" dirty="0">
                <a:solidFill>
                  <a:srgbClr val="FF0000"/>
                </a:solidFill>
                <a:latin typeface="Meiryo UI" panose="020B0604030504040204" pitchFamily="50" charset="-128"/>
                <a:ea typeface="Meiryo UI" panose="020B0604030504040204" pitchFamily="50" charset="-128"/>
              </a:rPr>
              <a:t>システムを跨いで同じパスワード</a:t>
            </a:r>
            <a:endParaRPr lang="en-US" altLang="ja-JP" sz="2000" b="1" dirty="0">
              <a:solidFill>
                <a:srgbClr val="FF0000"/>
              </a:solidFill>
              <a:latin typeface="Meiryo UI" panose="020B0604030504040204" pitchFamily="50" charset="-128"/>
              <a:ea typeface="Meiryo UI" panose="020B0604030504040204" pitchFamily="50" charset="-128"/>
            </a:endParaRPr>
          </a:p>
          <a:p>
            <a:pPr algn="ctr">
              <a:lnSpc>
                <a:spcPts val="2700"/>
              </a:lnSpc>
            </a:pPr>
            <a:r>
              <a:rPr lang="ja-JP" altLang="en-US" sz="2000" dirty="0">
                <a:latin typeface="Meiryo UI" panose="020B0604030504040204" pitchFamily="50" charset="-128"/>
                <a:ea typeface="Meiryo UI" panose="020B0604030504040204" pitchFamily="50" charset="-128"/>
              </a:rPr>
              <a:t>を設定することは良くないよ</a:t>
            </a:r>
            <a:endParaRPr lang="en-US" altLang="ja-JP" sz="2000" dirty="0">
              <a:latin typeface="Meiryo UI" panose="020B0604030504040204" pitchFamily="50" charset="-128"/>
              <a:ea typeface="Meiryo UI" panose="020B0604030504040204" pitchFamily="50" charset="-128"/>
            </a:endParaRPr>
          </a:p>
        </p:txBody>
      </p:sp>
      <p:sp>
        <p:nvSpPr>
          <p:cNvPr id="144" name="Text Box 106"/>
          <p:cNvSpPr txBox="1">
            <a:spLocks noChangeArrowheads="1"/>
          </p:cNvSpPr>
          <p:nvPr/>
        </p:nvSpPr>
        <p:spPr bwMode="auto">
          <a:xfrm>
            <a:off x="200961" y="6481415"/>
            <a:ext cx="56541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b="1" dirty="0">
                <a:latin typeface="Meiryo UI" panose="020B0604030504040204" pitchFamily="50" charset="-128"/>
                <a:ea typeface="Meiryo UI" panose="020B0604030504040204" pitchFamily="50" charset="-128"/>
              </a:rPr>
              <a:t>■政府機関等の対策基準策定のためのガイドライン（令和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endParaRPr lang="en-US" altLang="ja-JP" sz="1200" b="1" dirty="0">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A58973E9-C332-4A41-8394-06CA0C38CA07}"/>
              </a:ext>
            </a:extLst>
          </p:cNvPr>
          <p:cNvGrpSpPr/>
          <p:nvPr/>
        </p:nvGrpSpPr>
        <p:grpSpPr>
          <a:xfrm>
            <a:off x="101387" y="3331895"/>
            <a:ext cx="1082096" cy="1439522"/>
            <a:chOff x="66662" y="3412072"/>
            <a:chExt cx="1082096" cy="1439522"/>
          </a:xfrm>
        </p:grpSpPr>
        <p:pic>
          <p:nvPicPr>
            <p:cNvPr id="5" name="図 4"/>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0809621" flipH="1">
              <a:off x="107669" y="3800494"/>
              <a:ext cx="1041089" cy="1051100"/>
            </a:xfrm>
            <a:prstGeom prst="rect">
              <a:avLst/>
            </a:prstGeom>
          </p:spPr>
        </p:pic>
        <p:pic>
          <p:nvPicPr>
            <p:cNvPr id="7" name="図 6"/>
            <p:cNvPicPr>
              <a:picLocks noChangeAspect="1"/>
            </p:cNvPicPr>
            <p:nvPr/>
          </p:nvPicPr>
          <p:blipFill>
            <a:blip r:embed="rId5">
              <a:clrChange>
                <a:clrFrom>
                  <a:srgbClr val="FFFFFF"/>
                </a:clrFrom>
                <a:clrTo>
                  <a:srgbClr val="FFFFFF">
                    <a:alpha val="0"/>
                  </a:srgbClr>
                </a:clrTo>
              </a:clrChange>
            </a:blip>
            <a:stretch>
              <a:fillRect/>
            </a:stretch>
          </p:blipFill>
          <p:spPr>
            <a:xfrm rot="182279">
              <a:off x="398533" y="3412072"/>
              <a:ext cx="353945" cy="436019"/>
            </a:xfrm>
            <a:prstGeom prst="rect">
              <a:avLst/>
            </a:prstGeom>
          </p:spPr>
        </p:pic>
        <p:pic>
          <p:nvPicPr>
            <p:cNvPr id="192" name="図 191"/>
            <p:cNvPicPr>
              <a:picLocks noChangeAspect="1"/>
            </p:cNvPicPr>
            <p:nvPr/>
          </p:nvPicPr>
          <p:blipFill>
            <a:blip r:embed="rId5">
              <a:clrChange>
                <a:clrFrom>
                  <a:srgbClr val="FFFFFF"/>
                </a:clrFrom>
                <a:clrTo>
                  <a:srgbClr val="FFFFFF">
                    <a:alpha val="0"/>
                  </a:srgbClr>
                </a:clrTo>
              </a:clrChange>
            </a:blip>
            <a:stretch>
              <a:fillRect/>
            </a:stretch>
          </p:blipFill>
          <p:spPr>
            <a:xfrm rot="20190906">
              <a:off x="66662" y="3693501"/>
              <a:ext cx="209575" cy="258172"/>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blip>
            <a:stretch>
              <a:fillRect/>
            </a:stretch>
          </p:blipFill>
          <p:spPr>
            <a:xfrm rot="1824205">
              <a:off x="792717" y="3706584"/>
              <a:ext cx="209575" cy="258172"/>
            </a:xfrm>
            <a:prstGeom prst="rect">
              <a:avLst/>
            </a:prstGeom>
          </p:spPr>
        </p:pic>
      </p:grpSp>
    </p:spTree>
    <p:extLst>
      <p:ext uri="{BB962C8B-B14F-4D97-AF65-F5344CB8AC3E}">
        <p14:creationId xmlns:p14="http://schemas.microsoft.com/office/powerpoint/2010/main" val="243133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70"/>
          <p:cNvSpPr>
            <a:spLocks noChangeArrowheads="1"/>
          </p:cNvSpPr>
          <p:nvPr/>
        </p:nvSpPr>
        <p:spPr bwMode="auto">
          <a:xfrm>
            <a:off x="798513" y="6304496"/>
            <a:ext cx="5372100" cy="11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P78</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8.1.1(6)</a:t>
            </a:r>
            <a:r>
              <a:rPr lang="ja-JP" altLang="en-US" sz="900" dirty="0">
                <a:latin typeface="Meiryo UI" panose="020B0604030504040204" pitchFamily="50" charset="-128"/>
                <a:ea typeface="Meiryo UI" panose="020B0604030504040204" pitchFamily="50" charset="-128"/>
              </a:rPr>
              <a:t> 識別コード・主体認証情報の取扱い</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職員等は、主体認証の際に自己に付与された識別コード以外の識別コードを用いて情報システムを利用しないこと。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職員等は、自己に付与された識別コードを適切に管理すること。</a:t>
            </a:r>
          </a:p>
          <a:p>
            <a:pPr marL="228600" indent="-228600">
              <a:buAutoNum type="alphaLcParenBoth" startAt="3"/>
            </a:pPr>
            <a:r>
              <a:rPr lang="ja-JP" altLang="en-US" sz="900" dirty="0">
                <a:latin typeface="Meiryo UI" panose="020B0604030504040204" pitchFamily="50" charset="-128"/>
                <a:ea typeface="Meiryo UI" panose="020B0604030504040204" pitchFamily="50" charset="-128"/>
              </a:rPr>
              <a:t>職員等は、管理者権限を持つ識別コードを付与された場合には、管理者としての業務遂行時に限定して、当該識別コードを利用すること。</a:t>
            </a:r>
          </a:p>
          <a:p>
            <a:pPr marL="228600" indent="-228600">
              <a:buAutoNum type="alphaLcParenBoth" startAt="3"/>
            </a:pPr>
            <a:r>
              <a:rPr lang="ja-JP" altLang="en-US" sz="900" dirty="0">
                <a:latin typeface="Meiryo UI" panose="020B0604030504040204" pitchFamily="50" charset="-128"/>
                <a:ea typeface="Meiryo UI" panose="020B0604030504040204" pitchFamily="50" charset="-128"/>
              </a:rPr>
              <a:t>職員等は、自己の主体認証情報の管理を徹底すること。</a:t>
            </a:r>
          </a:p>
        </p:txBody>
      </p:sp>
      <p:sp>
        <p:nvSpPr>
          <p:cNvPr id="27650" name="AutoShape 2"/>
          <p:cNvSpPr>
            <a:spLocks noChangeAspect="1" noChangeArrowheads="1" noTextEdit="1"/>
          </p:cNvSpPr>
          <p:nvPr/>
        </p:nvSpPr>
        <p:spPr bwMode="auto">
          <a:xfrm>
            <a:off x="309563" y="306388"/>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52" name="AutoShape 2"/>
          <p:cNvSpPr>
            <a:spLocks noChangeAspect="1" noChangeArrowheads="1" noTextEdit="1"/>
          </p:cNvSpPr>
          <p:nvPr/>
        </p:nvSpPr>
        <p:spPr bwMode="auto">
          <a:xfrm>
            <a:off x="309563" y="234950"/>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7653" name="グループ化 2"/>
          <p:cNvGrpSpPr>
            <a:grpSpLocks/>
          </p:cNvGrpSpPr>
          <p:nvPr/>
        </p:nvGrpSpPr>
        <p:grpSpPr bwMode="auto">
          <a:xfrm>
            <a:off x="754063" y="6051550"/>
            <a:ext cx="5791200" cy="0"/>
            <a:chOff x="-2278063" y="5317587"/>
            <a:chExt cx="5791200" cy="0"/>
          </a:xfrm>
        </p:grpSpPr>
        <p:sp>
          <p:nvSpPr>
            <p:cNvPr id="27711" name="Line 71"/>
            <p:cNvSpPr>
              <a:spLocks noChangeShapeType="1"/>
            </p:cNvSpPr>
            <p:nvPr/>
          </p:nvSpPr>
          <p:spPr bwMode="auto">
            <a:xfrm>
              <a:off x="-2278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2" name="Line 72"/>
            <p:cNvSpPr>
              <a:spLocks noChangeShapeType="1"/>
            </p:cNvSpPr>
            <p:nvPr/>
          </p:nvSpPr>
          <p:spPr bwMode="auto">
            <a:xfrm>
              <a:off x="-2189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3" name="Line 73"/>
            <p:cNvSpPr>
              <a:spLocks noChangeShapeType="1"/>
            </p:cNvSpPr>
            <p:nvPr/>
          </p:nvSpPr>
          <p:spPr bwMode="auto">
            <a:xfrm>
              <a:off x="-2100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4" name="Line 74"/>
            <p:cNvSpPr>
              <a:spLocks noChangeShapeType="1"/>
            </p:cNvSpPr>
            <p:nvPr/>
          </p:nvSpPr>
          <p:spPr bwMode="auto">
            <a:xfrm>
              <a:off x="-2011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5" name="Line 75"/>
            <p:cNvSpPr>
              <a:spLocks noChangeShapeType="1"/>
            </p:cNvSpPr>
            <p:nvPr/>
          </p:nvSpPr>
          <p:spPr bwMode="auto">
            <a:xfrm>
              <a:off x="-1922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6" name="Line 76"/>
            <p:cNvSpPr>
              <a:spLocks noChangeShapeType="1"/>
            </p:cNvSpPr>
            <p:nvPr/>
          </p:nvSpPr>
          <p:spPr bwMode="auto">
            <a:xfrm>
              <a:off x="-1833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7" name="Line 77"/>
            <p:cNvSpPr>
              <a:spLocks noChangeShapeType="1"/>
            </p:cNvSpPr>
            <p:nvPr/>
          </p:nvSpPr>
          <p:spPr bwMode="auto">
            <a:xfrm>
              <a:off x="-1744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8" name="Line 78"/>
            <p:cNvSpPr>
              <a:spLocks noChangeShapeType="1"/>
            </p:cNvSpPr>
            <p:nvPr/>
          </p:nvSpPr>
          <p:spPr bwMode="auto">
            <a:xfrm>
              <a:off x="-1655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19" name="Line 79"/>
            <p:cNvSpPr>
              <a:spLocks noChangeShapeType="1"/>
            </p:cNvSpPr>
            <p:nvPr/>
          </p:nvSpPr>
          <p:spPr bwMode="auto">
            <a:xfrm>
              <a:off x="-1566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0" name="Line 80"/>
            <p:cNvSpPr>
              <a:spLocks noChangeShapeType="1"/>
            </p:cNvSpPr>
            <p:nvPr/>
          </p:nvSpPr>
          <p:spPr bwMode="auto">
            <a:xfrm>
              <a:off x="-1477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1" name="Line 81"/>
            <p:cNvSpPr>
              <a:spLocks noChangeShapeType="1"/>
            </p:cNvSpPr>
            <p:nvPr/>
          </p:nvSpPr>
          <p:spPr bwMode="auto">
            <a:xfrm>
              <a:off x="-1389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2" name="Line 82"/>
            <p:cNvSpPr>
              <a:spLocks noChangeShapeType="1"/>
            </p:cNvSpPr>
            <p:nvPr/>
          </p:nvSpPr>
          <p:spPr bwMode="auto">
            <a:xfrm>
              <a:off x="-1300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3" name="Line 83"/>
            <p:cNvSpPr>
              <a:spLocks noChangeShapeType="1"/>
            </p:cNvSpPr>
            <p:nvPr/>
          </p:nvSpPr>
          <p:spPr bwMode="auto">
            <a:xfrm>
              <a:off x="-1211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4" name="Line 84"/>
            <p:cNvSpPr>
              <a:spLocks noChangeShapeType="1"/>
            </p:cNvSpPr>
            <p:nvPr/>
          </p:nvSpPr>
          <p:spPr bwMode="auto">
            <a:xfrm>
              <a:off x="-1122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5" name="Line 85"/>
            <p:cNvSpPr>
              <a:spLocks noChangeShapeType="1"/>
            </p:cNvSpPr>
            <p:nvPr/>
          </p:nvSpPr>
          <p:spPr bwMode="auto">
            <a:xfrm>
              <a:off x="-1033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6" name="Line 86"/>
            <p:cNvSpPr>
              <a:spLocks noChangeShapeType="1"/>
            </p:cNvSpPr>
            <p:nvPr/>
          </p:nvSpPr>
          <p:spPr bwMode="auto">
            <a:xfrm>
              <a:off x="-944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7" name="Line 87"/>
            <p:cNvSpPr>
              <a:spLocks noChangeShapeType="1"/>
            </p:cNvSpPr>
            <p:nvPr/>
          </p:nvSpPr>
          <p:spPr bwMode="auto">
            <a:xfrm>
              <a:off x="-855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8" name="Line 88"/>
            <p:cNvSpPr>
              <a:spLocks noChangeShapeType="1"/>
            </p:cNvSpPr>
            <p:nvPr/>
          </p:nvSpPr>
          <p:spPr bwMode="auto">
            <a:xfrm>
              <a:off x="-766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29" name="Line 89"/>
            <p:cNvSpPr>
              <a:spLocks noChangeShapeType="1"/>
            </p:cNvSpPr>
            <p:nvPr/>
          </p:nvSpPr>
          <p:spPr bwMode="auto">
            <a:xfrm>
              <a:off x="-677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0" name="Line 90"/>
            <p:cNvSpPr>
              <a:spLocks noChangeShapeType="1"/>
            </p:cNvSpPr>
            <p:nvPr/>
          </p:nvSpPr>
          <p:spPr bwMode="auto">
            <a:xfrm>
              <a:off x="-588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1" name="Line 91"/>
            <p:cNvSpPr>
              <a:spLocks noChangeShapeType="1"/>
            </p:cNvSpPr>
            <p:nvPr/>
          </p:nvSpPr>
          <p:spPr bwMode="auto">
            <a:xfrm>
              <a:off x="-500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2" name="Line 92"/>
            <p:cNvSpPr>
              <a:spLocks noChangeShapeType="1"/>
            </p:cNvSpPr>
            <p:nvPr/>
          </p:nvSpPr>
          <p:spPr bwMode="auto">
            <a:xfrm>
              <a:off x="-411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3" name="Line 93"/>
            <p:cNvSpPr>
              <a:spLocks noChangeShapeType="1"/>
            </p:cNvSpPr>
            <p:nvPr/>
          </p:nvSpPr>
          <p:spPr bwMode="auto">
            <a:xfrm>
              <a:off x="-322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4" name="Line 94"/>
            <p:cNvSpPr>
              <a:spLocks noChangeShapeType="1"/>
            </p:cNvSpPr>
            <p:nvPr/>
          </p:nvSpPr>
          <p:spPr bwMode="auto">
            <a:xfrm>
              <a:off x="-233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5" name="Line 95"/>
            <p:cNvSpPr>
              <a:spLocks noChangeShapeType="1"/>
            </p:cNvSpPr>
            <p:nvPr/>
          </p:nvSpPr>
          <p:spPr bwMode="auto">
            <a:xfrm>
              <a:off x="-144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6" name="Line 96"/>
            <p:cNvSpPr>
              <a:spLocks noChangeShapeType="1"/>
            </p:cNvSpPr>
            <p:nvPr/>
          </p:nvSpPr>
          <p:spPr bwMode="auto">
            <a:xfrm>
              <a:off x="-55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7" name="Line 97"/>
            <p:cNvSpPr>
              <a:spLocks noChangeShapeType="1"/>
            </p:cNvSpPr>
            <p:nvPr/>
          </p:nvSpPr>
          <p:spPr bwMode="auto">
            <a:xfrm>
              <a:off x="33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8" name="Line 98"/>
            <p:cNvSpPr>
              <a:spLocks noChangeShapeType="1"/>
            </p:cNvSpPr>
            <p:nvPr/>
          </p:nvSpPr>
          <p:spPr bwMode="auto">
            <a:xfrm>
              <a:off x="122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39" name="Line 99"/>
            <p:cNvSpPr>
              <a:spLocks noChangeShapeType="1"/>
            </p:cNvSpPr>
            <p:nvPr/>
          </p:nvSpPr>
          <p:spPr bwMode="auto">
            <a:xfrm>
              <a:off x="211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0" name="Line 100"/>
            <p:cNvSpPr>
              <a:spLocks noChangeShapeType="1"/>
            </p:cNvSpPr>
            <p:nvPr/>
          </p:nvSpPr>
          <p:spPr bwMode="auto">
            <a:xfrm>
              <a:off x="300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1" name="Line 101"/>
            <p:cNvSpPr>
              <a:spLocks noChangeShapeType="1"/>
            </p:cNvSpPr>
            <p:nvPr/>
          </p:nvSpPr>
          <p:spPr bwMode="auto">
            <a:xfrm>
              <a:off x="388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2" name="Line 102"/>
            <p:cNvSpPr>
              <a:spLocks noChangeShapeType="1"/>
            </p:cNvSpPr>
            <p:nvPr/>
          </p:nvSpPr>
          <p:spPr bwMode="auto">
            <a:xfrm>
              <a:off x="477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3" name="Line 103"/>
            <p:cNvSpPr>
              <a:spLocks noChangeShapeType="1"/>
            </p:cNvSpPr>
            <p:nvPr/>
          </p:nvSpPr>
          <p:spPr bwMode="auto">
            <a:xfrm>
              <a:off x="566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4" name="Line 104"/>
            <p:cNvSpPr>
              <a:spLocks noChangeShapeType="1"/>
            </p:cNvSpPr>
            <p:nvPr/>
          </p:nvSpPr>
          <p:spPr bwMode="auto">
            <a:xfrm>
              <a:off x="655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5" name="Line 105"/>
            <p:cNvSpPr>
              <a:spLocks noChangeShapeType="1"/>
            </p:cNvSpPr>
            <p:nvPr/>
          </p:nvSpPr>
          <p:spPr bwMode="auto">
            <a:xfrm>
              <a:off x="744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6" name="Line 106"/>
            <p:cNvSpPr>
              <a:spLocks noChangeShapeType="1"/>
            </p:cNvSpPr>
            <p:nvPr/>
          </p:nvSpPr>
          <p:spPr bwMode="auto">
            <a:xfrm>
              <a:off x="833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7" name="Line 107"/>
            <p:cNvSpPr>
              <a:spLocks noChangeShapeType="1"/>
            </p:cNvSpPr>
            <p:nvPr/>
          </p:nvSpPr>
          <p:spPr bwMode="auto">
            <a:xfrm>
              <a:off x="922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8" name="Line 108"/>
            <p:cNvSpPr>
              <a:spLocks noChangeShapeType="1"/>
            </p:cNvSpPr>
            <p:nvPr/>
          </p:nvSpPr>
          <p:spPr bwMode="auto">
            <a:xfrm>
              <a:off x="1011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49" name="Line 109"/>
            <p:cNvSpPr>
              <a:spLocks noChangeShapeType="1"/>
            </p:cNvSpPr>
            <p:nvPr/>
          </p:nvSpPr>
          <p:spPr bwMode="auto">
            <a:xfrm>
              <a:off x="1100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0" name="Line 110"/>
            <p:cNvSpPr>
              <a:spLocks noChangeShapeType="1"/>
            </p:cNvSpPr>
            <p:nvPr/>
          </p:nvSpPr>
          <p:spPr bwMode="auto">
            <a:xfrm>
              <a:off x="1189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1" name="Line 111"/>
            <p:cNvSpPr>
              <a:spLocks noChangeShapeType="1"/>
            </p:cNvSpPr>
            <p:nvPr/>
          </p:nvSpPr>
          <p:spPr bwMode="auto">
            <a:xfrm>
              <a:off x="1277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2" name="Line 112"/>
            <p:cNvSpPr>
              <a:spLocks noChangeShapeType="1"/>
            </p:cNvSpPr>
            <p:nvPr/>
          </p:nvSpPr>
          <p:spPr bwMode="auto">
            <a:xfrm>
              <a:off x="1366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3" name="Line 113"/>
            <p:cNvSpPr>
              <a:spLocks noChangeShapeType="1"/>
            </p:cNvSpPr>
            <p:nvPr/>
          </p:nvSpPr>
          <p:spPr bwMode="auto">
            <a:xfrm>
              <a:off x="1455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4" name="Line 114"/>
            <p:cNvSpPr>
              <a:spLocks noChangeShapeType="1"/>
            </p:cNvSpPr>
            <p:nvPr/>
          </p:nvSpPr>
          <p:spPr bwMode="auto">
            <a:xfrm>
              <a:off x="1544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5" name="Line 115"/>
            <p:cNvSpPr>
              <a:spLocks noChangeShapeType="1"/>
            </p:cNvSpPr>
            <p:nvPr/>
          </p:nvSpPr>
          <p:spPr bwMode="auto">
            <a:xfrm>
              <a:off x="1633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6" name="Line 116"/>
            <p:cNvSpPr>
              <a:spLocks noChangeShapeType="1"/>
            </p:cNvSpPr>
            <p:nvPr/>
          </p:nvSpPr>
          <p:spPr bwMode="auto">
            <a:xfrm>
              <a:off x="1722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7" name="Line 117"/>
            <p:cNvSpPr>
              <a:spLocks noChangeShapeType="1"/>
            </p:cNvSpPr>
            <p:nvPr/>
          </p:nvSpPr>
          <p:spPr bwMode="auto">
            <a:xfrm>
              <a:off x="1811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8" name="Line 118"/>
            <p:cNvSpPr>
              <a:spLocks noChangeShapeType="1"/>
            </p:cNvSpPr>
            <p:nvPr/>
          </p:nvSpPr>
          <p:spPr bwMode="auto">
            <a:xfrm>
              <a:off x="1900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59" name="Line 119"/>
            <p:cNvSpPr>
              <a:spLocks noChangeShapeType="1"/>
            </p:cNvSpPr>
            <p:nvPr/>
          </p:nvSpPr>
          <p:spPr bwMode="auto">
            <a:xfrm>
              <a:off x="1989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0" name="Line 120"/>
            <p:cNvSpPr>
              <a:spLocks noChangeShapeType="1"/>
            </p:cNvSpPr>
            <p:nvPr/>
          </p:nvSpPr>
          <p:spPr bwMode="auto">
            <a:xfrm>
              <a:off x="2078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1" name="Line 121"/>
            <p:cNvSpPr>
              <a:spLocks noChangeShapeType="1"/>
            </p:cNvSpPr>
            <p:nvPr/>
          </p:nvSpPr>
          <p:spPr bwMode="auto">
            <a:xfrm>
              <a:off x="2166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2" name="Line 122"/>
            <p:cNvSpPr>
              <a:spLocks noChangeShapeType="1"/>
            </p:cNvSpPr>
            <p:nvPr/>
          </p:nvSpPr>
          <p:spPr bwMode="auto">
            <a:xfrm>
              <a:off x="2255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3" name="Line 123"/>
            <p:cNvSpPr>
              <a:spLocks noChangeShapeType="1"/>
            </p:cNvSpPr>
            <p:nvPr/>
          </p:nvSpPr>
          <p:spPr bwMode="auto">
            <a:xfrm>
              <a:off x="2344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4" name="Line 124"/>
            <p:cNvSpPr>
              <a:spLocks noChangeShapeType="1"/>
            </p:cNvSpPr>
            <p:nvPr/>
          </p:nvSpPr>
          <p:spPr bwMode="auto">
            <a:xfrm>
              <a:off x="2433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5" name="Line 125"/>
            <p:cNvSpPr>
              <a:spLocks noChangeShapeType="1"/>
            </p:cNvSpPr>
            <p:nvPr/>
          </p:nvSpPr>
          <p:spPr bwMode="auto">
            <a:xfrm>
              <a:off x="2522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6" name="Line 126"/>
            <p:cNvSpPr>
              <a:spLocks noChangeShapeType="1"/>
            </p:cNvSpPr>
            <p:nvPr/>
          </p:nvSpPr>
          <p:spPr bwMode="auto">
            <a:xfrm>
              <a:off x="2611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7" name="Line 127"/>
            <p:cNvSpPr>
              <a:spLocks noChangeShapeType="1"/>
            </p:cNvSpPr>
            <p:nvPr/>
          </p:nvSpPr>
          <p:spPr bwMode="auto">
            <a:xfrm>
              <a:off x="2700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8" name="Line 128"/>
            <p:cNvSpPr>
              <a:spLocks noChangeShapeType="1"/>
            </p:cNvSpPr>
            <p:nvPr/>
          </p:nvSpPr>
          <p:spPr bwMode="auto">
            <a:xfrm>
              <a:off x="2789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69" name="Line 129"/>
            <p:cNvSpPr>
              <a:spLocks noChangeShapeType="1"/>
            </p:cNvSpPr>
            <p:nvPr/>
          </p:nvSpPr>
          <p:spPr bwMode="auto">
            <a:xfrm>
              <a:off x="2878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0" name="Line 130"/>
            <p:cNvSpPr>
              <a:spLocks noChangeShapeType="1"/>
            </p:cNvSpPr>
            <p:nvPr/>
          </p:nvSpPr>
          <p:spPr bwMode="auto">
            <a:xfrm>
              <a:off x="2967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1" name="Line 131"/>
            <p:cNvSpPr>
              <a:spLocks noChangeShapeType="1"/>
            </p:cNvSpPr>
            <p:nvPr/>
          </p:nvSpPr>
          <p:spPr bwMode="auto">
            <a:xfrm>
              <a:off x="3055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2" name="Line 132"/>
            <p:cNvSpPr>
              <a:spLocks noChangeShapeType="1"/>
            </p:cNvSpPr>
            <p:nvPr/>
          </p:nvSpPr>
          <p:spPr bwMode="auto">
            <a:xfrm>
              <a:off x="3144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3" name="Line 133"/>
            <p:cNvSpPr>
              <a:spLocks noChangeShapeType="1"/>
            </p:cNvSpPr>
            <p:nvPr/>
          </p:nvSpPr>
          <p:spPr bwMode="auto">
            <a:xfrm>
              <a:off x="3233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4" name="Line 134"/>
            <p:cNvSpPr>
              <a:spLocks noChangeShapeType="1"/>
            </p:cNvSpPr>
            <p:nvPr/>
          </p:nvSpPr>
          <p:spPr bwMode="auto">
            <a:xfrm>
              <a:off x="3322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5" name="Line 135"/>
            <p:cNvSpPr>
              <a:spLocks noChangeShapeType="1"/>
            </p:cNvSpPr>
            <p:nvPr/>
          </p:nvSpPr>
          <p:spPr bwMode="auto">
            <a:xfrm>
              <a:off x="3411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76" name="Line 136"/>
            <p:cNvSpPr>
              <a:spLocks noChangeShapeType="1"/>
            </p:cNvSpPr>
            <p:nvPr/>
          </p:nvSpPr>
          <p:spPr bwMode="auto">
            <a:xfrm>
              <a:off x="3500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7654" name="グループ化 1"/>
          <p:cNvGrpSpPr>
            <a:grpSpLocks/>
          </p:cNvGrpSpPr>
          <p:nvPr/>
        </p:nvGrpSpPr>
        <p:grpSpPr bwMode="auto">
          <a:xfrm>
            <a:off x="311150" y="449263"/>
            <a:ext cx="6199188" cy="801687"/>
            <a:chOff x="-2674938" y="448786"/>
            <a:chExt cx="6199188" cy="801558"/>
          </a:xfrm>
        </p:grpSpPr>
        <p:sp>
          <p:nvSpPr>
            <p:cNvPr id="27709" name="Rectangle 4"/>
            <p:cNvSpPr>
              <a:spLocks noChangeArrowheads="1"/>
            </p:cNvSpPr>
            <p:nvPr/>
          </p:nvSpPr>
          <p:spPr bwMode="auto">
            <a:xfrm>
              <a:off x="-2674938" y="448786"/>
              <a:ext cx="6199188" cy="171450"/>
            </a:xfrm>
            <a:prstGeom prst="rect">
              <a:avLst/>
            </a:prstGeom>
            <a:solidFill>
              <a:srgbClr val="B3D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200">
                <a:latin typeface="Meiryo UI" panose="020B0604030504040204" pitchFamily="50" charset="-128"/>
                <a:ea typeface="Meiryo UI" panose="020B0604030504040204" pitchFamily="50" charset="-128"/>
              </a:endParaRPr>
            </a:p>
          </p:txBody>
        </p:sp>
        <p:sp>
          <p:nvSpPr>
            <p:cNvPr id="27710" name="Freeform 203"/>
            <p:cNvSpPr>
              <a:spLocks/>
            </p:cNvSpPr>
            <p:nvPr/>
          </p:nvSpPr>
          <p:spPr bwMode="auto">
            <a:xfrm>
              <a:off x="-996910" y="450244"/>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7655" name="Rectangle 204"/>
          <p:cNvSpPr>
            <a:spLocks noChangeArrowheads="1"/>
          </p:cNvSpPr>
          <p:nvPr/>
        </p:nvSpPr>
        <p:spPr bwMode="auto">
          <a:xfrm>
            <a:off x="765175" y="1012825"/>
            <a:ext cx="5537200" cy="4776788"/>
          </a:xfrm>
          <a:prstGeom prst="rect">
            <a:avLst/>
          </a:prstGeom>
          <a:solidFill>
            <a:srgbClr val="D781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1800">
              <a:latin typeface="Meiryo UI" panose="020B0604030504040204" pitchFamily="50" charset="-128"/>
              <a:ea typeface="Meiryo UI" panose="020B0604030504040204" pitchFamily="50" charset="-128"/>
            </a:endParaRPr>
          </a:p>
        </p:txBody>
      </p:sp>
      <p:grpSp>
        <p:nvGrpSpPr>
          <p:cNvPr id="27656" name="Group 205"/>
          <p:cNvGrpSpPr>
            <a:grpSpLocks/>
          </p:cNvGrpSpPr>
          <p:nvPr/>
        </p:nvGrpSpPr>
        <p:grpSpPr bwMode="auto">
          <a:xfrm>
            <a:off x="606425" y="5457825"/>
            <a:ext cx="5829300" cy="406400"/>
            <a:chOff x="399" y="2591"/>
            <a:chExt cx="3672" cy="256"/>
          </a:xfrm>
        </p:grpSpPr>
        <p:sp>
          <p:nvSpPr>
            <p:cNvPr id="27698" name="Freeform 206"/>
            <p:cNvSpPr>
              <a:spLocks/>
            </p:cNvSpPr>
            <p:nvPr/>
          </p:nvSpPr>
          <p:spPr bwMode="auto">
            <a:xfrm>
              <a:off x="60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4 w 344"/>
                <a:gd name="T13" fmla="*/ 0 h 72"/>
                <a:gd name="T14" fmla="*/ 24 w 344"/>
                <a:gd name="T15" fmla="*/ 0 h 72"/>
                <a:gd name="T16" fmla="*/ 14 w 344"/>
                <a:gd name="T17" fmla="*/ 2 h 72"/>
                <a:gd name="T18" fmla="*/ 8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99" name="Freeform 207"/>
            <p:cNvSpPr>
              <a:spLocks/>
            </p:cNvSpPr>
            <p:nvPr/>
          </p:nvSpPr>
          <p:spPr bwMode="auto">
            <a:xfrm>
              <a:off x="601" y="2677"/>
              <a:ext cx="344" cy="98"/>
            </a:xfrm>
            <a:custGeom>
              <a:avLst/>
              <a:gdLst>
                <a:gd name="T0" fmla="*/ 0 w 344"/>
                <a:gd name="T1" fmla="*/ 0 h 98"/>
                <a:gd name="T2" fmla="*/ 0 w 344"/>
                <a:gd name="T3" fmla="*/ 74 h 98"/>
                <a:gd name="T4" fmla="*/ 0 w 344"/>
                <a:gd name="T5" fmla="*/ 74 h 98"/>
                <a:gd name="T6" fmla="*/ 2 w 344"/>
                <a:gd name="T7" fmla="*/ 84 h 98"/>
                <a:gd name="T8" fmla="*/ 8 w 344"/>
                <a:gd name="T9" fmla="*/ 90 h 98"/>
                <a:gd name="T10" fmla="*/ 14 w 344"/>
                <a:gd name="T11" fmla="*/ 96 h 98"/>
                <a:gd name="T12" fmla="*/ 24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0" name="Freeform 208"/>
            <p:cNvSpPr>
              <a:spLocks/>
            </p:cNvSpPr>
            <p:nvPr/>
          </p:nvSpPr>
          <p:spPr bwMode="auto">
            <a:xfrm>
              <a:off x="623"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4 w 26"/>
                <a:gd name="T11" fmla="*/ 24 h 24"/>
                <a:gd name="T12" fmla="*/ 14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4 w 26"/>
                <a:gd name="T31" fmla="*/ 0 h 24"/>
                <a:gd name="T32" fmla="*/ 14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4" y="24"/>
                  </a:lnTo>
                  <a:lnTo>
                    <a:pt x="8" y="24"/>
                  </a:lnTo>
                  <a:lnTo>
                    <a:pt x="4" y="22"/>
                  </a:lnTo>
                  <a:lnTo>
                    <a:pt x="2" y="18"/>
                  </a:lnTo>
                  <a:lnTo>
                    <a:pt x="0" y="12"/>
                  </a:lnTo>
                  <a:lnTo>
                    <a:pt x="2" y="8"/>
                  </a:lnTo>
                  <a:lnTo>
                    <a:pt x="4" y="4"/>
                  </a:lnTo>
                  <a:lnTo>
                    <a:pt x="8" y="2"/>
                  </a:lnTo>
                  <a:lnTo>
                    <a:pt x="14"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1" name="Freeform 209"/>
            <p:cNvSpPr>
              <a:spLocks/>
            </p:cNvSpPr>
            <p:nvPr/>
          </p:nvSpPr>
          <p:spPr bwMode="auto">
            <a:xfrm>
              <a:off x="695"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6 w 24"/>
                <a:gd name="T15" fmla="*/ 24 h 24"/>
                <a:gd name="T16" fmla="*/ 2 w 24"/>
                <a:gd name="T17" fmla="*/ 22 h 24"/>
                <a:gd name="T18" fmla="*/ 0 w 24"/>
                <a:gd name="T19" fmla="*/ 18 h 24"/>
                <a:gd name="T20" fmla="*/ 0 w 24"/>
                <a:gd name="T21" fmla="*/ 12 h 24"/>
                <a:gd name="T22" fmla="*/ 0 w 24"/>
                <a:gd name="T23" fmla="*/ 12 h 24"/>
                <a:gd name="T24" fmla="*/ 0 w 24"/>
                <a:gd name="T25" fmla="*/ 8 h 24"/>
                <a:gd name="T26" fmla="*/ 2 w 24"/>
                <a:gd name="T27" fmla="*/ 4 h 24"/>
                <a:gd name="T28" fmla="*/ 6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2" name="Freeform 210"/>
            <p:cNvSpPr>
              <a:spLocks/>
            </p:cNvSpPr>
            <p:nvPr/>
          </p:nvSpPr>
          <p:spPr bwMode="auto">
            <a:xfrm>
              <a:off x="819" y="2635"/>
              <a:ext cx="24" cy="24"/>
            </a:xfrm>
            <a:custGeom>
              <a:avLst/>
              <a:gdLst>
                <a:gd name="T0" fmla="*/ 24 w 24"/>
                <a:gd name="T1" fmla="*/ 12 h 24"/>
                <a:gd name="T2" fmla="*/ 24 w 24"/>
                <a:gd name="T3" fmla="*/ 12 h 24"/>
                <a:gd name="T4" fmla="*/ 24 w 24"/>
                <a:gd name="T5" fmla="*/ 18 h 24"/>
                <a:gd name="T6" fmla="*/ 22 w 24"/>
                <a:gd name="T7" fmla="*/ 22 h 24"/>
                <a:gd name="T8" fmla="*/ 18 w 24"/>
                <a:gd name="T9" fmla="*/ 24 h 24"/>
                <a:gd name="T10" fmla="*/ 12 w 24"/>
                <a:gd name="T11" fmla="*/ 24 h 24"/>
                <a:gd name="T12" fmla="*/ 12 w 24"/>
                <a:gd name="T13" fmla="*/ 24 h 24"/>
                <a:gd name="T14" fmla="*/ 8 w 24"/>
                <a:gd name="T15" fmla="*/ 24 h 24"/>
                <a:gd name="T16" fmla="*/ 4 w 24"/>
                <a:gd name="T17" fmla="*/ 22 h 24"/>
                <a:gd name="T18" fmla="*/ 2 w 24"/>
                <a:gd name="T19" fmla="*/ 18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3" name="Freeform 211"/>
            <p:cNvSpPr>
              <a:spLocks/>
            </p:cNvSpPr>
            <p:nvPr/>
          </p:nvSpPr>
          <p:spPr bwMode="auto">
            <a:xfrm>
              <a:off x="891"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4" name="Rectangle 212"/>
            <p:cNvSpPr>
              <a:spLocks noChangeArrowheads="1"/>
            </p:cNvSpPr>
            <p:nvPr/>
          </p:nvSpPr>
          <p:spPr bwMode="auto">
            <a:xfrm>
              <a:off x="75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27705" name="Freeform 213"/>
            <p:cNvSpPr>
              <a:spLocks/>
            </p:cNvSpPr>
            <p:nvPr/>
          </p:nvSpPr>
          <p:spPr bwMode="auto">
            <a:xfrm>
              <a:off x="995"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6" name="Freeform 214"/>
            <p:cNvSpPr>
              <a:spLocks/>
            </p:cNvSpPr>
            <p:nvPr/>
          </p:nvSpPr>
          <p:spPr bwMode="auto">
            <a:xfrm>
              <a:off x="1267"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7" name="Freeform 215"/>
            <p:cNvSpPr>
              <a:spLocks/>
            </p:cNvSpPr>
            <p:nvPr/>
          </p:nvSpPr>
          <p:spPr bwMode="auto">
            <a:xfrm>
              <a:off x="1539"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7E34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708" name="Rectangle 216"/>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27657" name="Group 217"/>
          <p:cNvGrpSpPr>
            <a:grpSpLocks/>
          </p:cNvGrpSpPr>
          <p:nvPr/>
        </p:nvGrpSpPr>
        <p:grpSpPr bwMode="auto">
          <a:xfrm>
            <a:off x="2695575" y="735012"/>
            <a:ext cx="1584325" cy="276224"/>
            <a:chOff x="1669" y="515"/>
            <a:chExt cx="998" cy="174"/>
          </a:xfrm>
        </p:grpSpPr>
        <p:sp>
          <p:nvSpPr>
            <p:cNvPr id="27690"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7691"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7692"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27693" name="Rectangle 221"/>
            <p:cNvSpPr>
              <a:spLocks noChangeArrowheads="1"/>
            </p:cNvSpPr>
            <p:nvPr/>
          </p:nvSpPr>
          <p:spPr bwMode="auto">
            <a:xfrm>
              <a:off x="206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27694"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27695"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27696"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27697"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pic>
        <p:nvPicPr>
          <p:cNvPr id="27658"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5638" y="307975"/>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Freeform 227"/>
          <p:cNvSpPr>
            <a:spLocks/>
          </p:cNvSpPr>
          <p:nvPr/>
        </p:nvSpPr>
        <p:spPr bwMode="auto">
          <a:xfrm>
            <a:off x="3224213" y="330200"/>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18"/>
                </a:lnTo>
                <a:lnTo>
                  <a:pt x="66" y="8"/>
                </a:lnTo>
                <a:lnTo>
                  <a:pt x="86" y="2"/>
                </a:lnTo>
                <a:lnTo>
                  <a:pt x="108" y="0"/>
                </a:lnTo>
                <a:lnTo>
                  <a:pt x="128" y="2"/>
                </a:lnTo>
                <a:lnTo>
                  <a:pt x="150" y="8"/>
                </a:lnTo>
                <a:lnTo>
                  <a:pt x="168" y="18"/>
                </a:lnTo>
                <a:lnTo>
                  <a:pt x="184" y="32"/>
                </a:lnTo>
                <a:lnTo>
                  <a:pt x="196" y="48"/>
                </a:lnTo>
                <a:lnTo>
                  <a:pt x="206"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7660" name="Group 231"/>
          <p:cNvGrpSpPr>
            <a:grpSpLocks/>
          </p:cNvGrpSpPr>
          <p:nvPr/>
        </p:nvGrpSpPr>
        <p:grpSpPr bwMode="auto">
          <a:xfrm>
            <a:off x="5310188" y="4702175"/>
            <a:ext cx="1076325" cy="1120775"/>
            <a:chOff x="3345" y="2125"/>
            <a:chExt cx="678" cy="706"/>
          </a:xfrm>
        </p:grpSpPr>
        <p:sp>
          <p:nvSpPr>
            <p:cNvPr id="27663"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64"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65"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66"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67"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68"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7669" name="Picture 23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1"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2"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3"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4"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5"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6"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7"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8"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79"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0"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7681" name="Picture 2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2" name="Picture 25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3"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4"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5"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6"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7"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8"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689"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7661" name="Text Box 259"/>
          <p:cNvSpPr txBox="1">
            <a:spLocks noChangeArrowheads="1"/>
          </p:cNvSpPr>
          <p:nvPr/>
        </p:nvSpPr>
        <p:spPr bwMode="auto">
          <a:xfrm>
            <a:off x="682625"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27662" name="Text Box 260"/>
          <p:cNvSpPr txBox="1">
            <a:spLocks noChangeArrowheads="1"/>
          </p:cNvSpPr>
          <p:nvPr/>
        </p:nvSpPr>
        <p:spPr bwMode="auto">
          <a:xfrm>
            <a:off x="900113" y="1081088"/>
            <a:ext cx="518477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en-US" altLang="ja-JP" sz="2400" b="1" dirty="0">
                <a:solidFill>
                  <a:schemeClr val="bg1"/>
                </a:solidFill>
                <a:latin typeface="Meiryo UI" panose="020B0604030504040204" pitchFamily="50" charset="-128"/>
                <a:ea typeface="Meiryo UI" panose="020B0604030504040204" pitchFamily="50" charset="-128"/>
              </a:rPr>
              <a:t>ID</a:t>
            </a:r>
            <a:r>
              <a:rPr lang="ja-JP" altLang="en-US" sz="2400" b="1" dirty="0">
                <a:solidFill>
                  <a:schemeClr val="bg1"/>
                </a:solidFill>
                <a:latin typeface="Meiryo UI" panose="020B0604030504040204" pitchFamily="50" charset="-128"/>
                <a:ea typeface="Meiryo UI" panose="020B0604030504040204" pitchFamily="50" charset="-128"/>
              </a:rPr>
              <a:t>は、自分に付与されたもののみを利用すること。</a:t>
            </a:r>
          </a:p>
          <a:p>
            <a:pPr eaLnBrk="1" hangingPunct="1">
              <a:spcBef>
                <a:spcPct val="0"/>
              </a:spcBef>
            </a:pPr>
            <a:endParaRPr lang="ja-JP" altLang="en-US" sz="8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パスワードは十分に長い文字列（例えば、複数の単語をランダムに繋げる）とし、推測されないものを設定すること。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en-US" altLang="ja-JP" sz="8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パスワードは、他者に知られないよう</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r>
              <a:rPr lang="ja-JP" altLang="en-US" sz="2400" b="1" dirty="0">
                <a:solidFill>
                  <a:schemeClr val="bg1"/>
                </a:solidFill>
                <a:latin typeface="Meiryo UI" panose="020B0604030504040204" pitchFamily="50" charset="-128"/>
                <a:ea typeface="Meiryo UI" panose="020B0604030504040204" pitchFamily="50" charset="-128"/>
              </a:rPr>
              <a:t>　厳重に管理すること。</a:t>
            </a:r>
          </a:p>
          <a:p>
            <a:pPr eaLnBrk="1" hangingPunct="1">
              <a:spcBef>
                <a:spcPct val="0"/>
              </a:spcBef>
            </a:pPr>
            <a:endParaRPr lang="ja-JP" altLang="en-US" sz="8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異なるシステムで同じパスワードを使い回さないこと。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CB58BF-0C2B-4539-859C-A2CB257F1CD2}"/>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3546650"/>
            <a:ext cx="6027086" cy="3511888"/>
          </a:xfrm>
          <a:prstGeom prst="rect">
            <a:avLst/>
          </a:prstGeom>
        </p:spPr>
      </p:pic>
      <p:grpSp>
        <p:nvGrpSpPr>
          <p:cNvPr id="28681" name="Group 111"/>
          <p:cNvGrpSpPr>
            <a:grpSpLocks/>
          </p:cNvGrpSpPr>
          <p:nvPr/>
        </p:nvGrpSpPr>
        <p:grpSpPr bwMode="auto">
          <a:xfrm>
            <a:off x="0" y="377825"/>
            <a:ext cx="6226175" cy="3171825"/>
            <a:chOff x="0" y="238"/>
            <a:chExt cx="3922" cy="1998"/>
          </a:xfrm>
        </p:grpSpPr>
        <p:sp>
          <p:nvSpPr>
            <p:cNvPr id="28754" name="Freeform 5"/>
            <p:cNvSpPr>
              <a:spLocks/>
            </p:cNvSpPr>
            <p:nvPr/>
          </p:nvSpPr>
          <p:spPr bwMode="auto">
            <a:xfrm>
              <a:off x="59" y="802"/>
              <a:ext cx="3624" cy="1104"/>
            </a:xfrm>
            <a:custGeom>
              <a:avLst/>
              <a:gdLst>
                <a:gd name="T0" fmla="*/ 5753100 w 3624"/>
                <a:gd name="T1" fmla="*/ 1606550 h 1104"/>
                <a:gd name="T2" fmla="*/ 5753100 w 3624"/>
                <a:gd name="T3" fmla="*/ 1606550 h 1104"/>
                <a:gd name="T4" fmla="*/ 5749925 w 3624"/>
                <a:gd name="T5" fmla="*/ 1635125 h 1104"/>
                <a:gd name="T6" fmla="*/ 5740400 w 3624"/>
                <a:gd name="T7" fmla="*/ 1663700 h 1104"/>
                <a:gd name="T8" fmla="*/ 5727700 w 3624"/>
                <a:gd name="T9" fmla="*/ 1685925 h 1104"/>
                <a:gd name="T10" fmla="*/ 5708650 w 3624"/>
                <a:gd name="T11" fmla="*/ 1708150 h 1104"/>
                <a:gd name="T12" fmla="*/ 5686425 w 3624"/>
                <a:gd name="T13" fmla="*/ 1727200 h 1104"/>
                <a:gd name="T14" fmla="*/ 5661025 w 3624"/>
                <a:gd name="T15" fmla="*/ 1739900 h 1104"/>
                <a:gd name="T16" fmla="*/ 5632450 w 3624"/>
                <a:gd name="T17" fmla="*/ 1749425 h 1104"/>
                <a:gd name="T18" fmla="*/ 5600700 w 3624"/>
                <a:gd name="T19" fmla="*/ 1752600 h 1104"/>
                <a:gd name="T20" fmla="*/ 152400 w 3624"/>
                <a:gd name="T21" fmla="*/ 1752600 h 1104"/>
                <a:gd name="T22" fmla="*/ 152400 w 3624"/>
                <a:gd name="T23" fmla="*/ 1752600 h 1104"/>
                <a:gd name="T24" fmla="*/ 123825 w 3624"/>
                <a:gd name="T25" fmla="*/ 1749425 h 1104"/>
                <a:gd name="T26" fmla="*/ 95250 w 3624"/>
                <a:gd name="T27" fmla="*/ 1739900 h 1104"/>
                <a:gd name="T28" fmla="*/ 66675 w 3624"/>
                <a:gd name="T29" fmla="*/ 1727200 h 1104"/>
                <a:gd name="T30" fmla="*/ 44450 w 3624"/>
                <a:gd name="T31" fmla="*/ 1708150 h 1104"/>
                <a:gd name="T32" fmla="*/ 25400 w 3624"/>
                <a:gd name="T33" fmla="*/ 1685925 h 1104"/>
                <a:gd name="T34" fmla="*/ 12700 w 3624"/>
                <a:gd name="T35" fmla="*/ 1663700 h 1104"/>
                <a:gd name="T36" fmla="*/ 3175 w 3624"/>
                <a:gd name="T37" fmla="*/ 1635125 h 1104"/>
                <a:gd name="T38" fmla="*/ 0 w 3624"/>
                <a:gd name="T39" fmla="*/ 1606550 h 1104"/>
                <a:gd name="T40" fmla="*/ 0 w 3624"/>
                <a:gd name="T41" fmla="*/ 142875 h 1104"/>
                <a:gd name="T42" fmla="*/ 0 w 3624"/>
                <a:gd name="T43" fmla="*/ 142875 h 1104"/>
                <a:gd name="T44" fmla="*/ 3175 w 3624"/>
                <a:gd name="T45" fmla="*/ 114300 h 1104"/>
                <a:gd name="T46" fmla="*/ 12700 w 3624"/>
                <a:gd name="T47" fmla="*/ 85725 h 1104"/>
                <a:gd name="T48" fmla="*/ 25400 w 3624"/>
                <a:gd name="T49" fmla="*/ 63500 h 1104"/>
                <a:gd name="T50" fmla="*/ 44450 w 3624"/>
                <a:gd name="T51" fmla="*/ 41275 h 1104"/>
                <a:gd name="T52" fmla="*/ 66675 w 3624"/>
                <a:gd name="T53" fmla="*/ 22225 h 1104"/>
                <a:gd name="T54" fmla="*/ 95250 w 3624"/>
                <a:gd name="T55" fmla="*/ 9525 h 1104"/>
                <a:gd name="T56" fmla="*/ 123825 w 3624"/>
                <a:gd name="T57" fmla="*/ 0 h 1104"/>
                <a:gd name="T58" fmla="*/ 152400 w 3624"/>
                <a:gd name="T59" fmla="*/ 0 h 1104"/>
                <a:gd name="T60" fmla="*/ 5600700 w 3624"/>
                <a:gd name="T61" fmla="*/ 0 h 1104"/>
                <a:gd name="T62" fmla="*/ 5600700 w 3624"/>
                <a:gd name="T63" fmla="*/ 0 h 1104"/>
                <a:gd name="T64" fmla="*/ 5632450 w 3624"/>
                <a:gd name="T65" fmla="*/ 0 h 1104"/>
                <a:gd name="T66" fmla="*/ 5661025 w 3624"/>
                <a:gd name="T67" fmla="*/ 9525 h 1104"/>
                <a:gd name="T68" fmla="*/ 5686425 w 3624"/>
                <a:gd name="T69" fmla="*/ 22225 h 1104"/>
                <a:gd name="T70" fmla="*/ 5708650 w 3624"/>
                <a:gd name="T71" fmla="*/ 41275 h 1104"/>
                <a:gd name="T72" fmla="*/ 5727700 w 3624"/>
                <a:gd name="T73" fmla="*/ 63500 h 1104"/>
                <a:gd name="T74" fmla="*/ 5740400 w 3624"/>
                <a:gd name="T75" fmla="*/ 85725 h 1104"/>
                <a:gd name="T76" fmla="*/ 5749925 w 3624"/>
                <a:gd name="T77" fmla="*/ 114300 h 1104"/>
                <a:gd name="T78" fmla="*/ 5753100 w 3624"/>
                <a:gd name="T79" fmla="*/ 142875 h 1104"/>
                <a:gd name="T80" fmla="*/ 5753100 w 3624"/>
                <a:gd name="T81" fmla="*/ 1606550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6" y="1048"/>
                  </a:lnTo>
                  <a:lnTo>
                    <a:pt x="3608" y="1062"/>
                  </a:lnTo>
                  <a:lnTo>
                    <a:pt x="3596" y="1076"/>
                  </a:lnTo>
                  <a:lnTo>
                    <a:pt x="3582" y="1088"/>
                  </a:lnTo>
                  <a:lnTo>
                    <a:pt x="3566" y="1096"/>
                  </a:lnTo>
                  <a:lnTo>
                    <a:pt x="3548" y="1102"/>
                  </a:lnTo>
                  <a:lnTo>
                    <a:pt x="3528" y="1104"/>
                  </a:lnTo>
                  <a:lnTo>
                    <a:pt x="96" y="1104"/>
                  </a:lnTo>
                  <a:lnTo>
                    <a:pt x="78" y="1102"/>
                  </a:lnTo>
                  <a:lnTo>
                    <a:pt x="60" y="1096"/>
                  </a:lnTo>
                  <a:lnTo>
                    <a:pt x="42" y="1088"/>
                  </a:lnTo>
                  <a:lnTo>
                    <a:pt x="28" y="1076"/>
                  </a:lnTo>
                  <a:lnTo>
                    <a:pt x="16" y="1062"/>
                  </a:lnTo>
                  <a:lnTo>
                    <a:pt x="8" y="1048"/>
                  </a:lnTo>
                  <a:lnTo>
                    <a:pt x="2" y="1030"/>
                  </a:lnTo>
                  <a:lnTo>
                    <a:pt x="0" y="1012"/>
                  </a:lnTo>
                  <a:lnTo>
                    <a:pt x="0" y="90"/>
                  </a:lnTo>
                  <a:lnTo>
                    <a:pt x="2" y="72"/>
                  </a:lnTo>
                  <a:lnTo>
                    <a:pt x="8" y="54"/>
                  </a:lnTo>
                  <a:lnTo>
                    <a:pt x="16" y="40"/>
                  </a:lnTo>
                  <a:lnTo>
                    <a:pt x="28" y="26"/>
                  </a:lnTo>
                  <a:lnTo>
                    <a:pt x="42" y="14"/>
                  </a:lnTo>
                  <a:lnTo>
                    <a:pt x="60" y="6"/>
                  </a:lnTo>
                  <a:lnTo>
                    <a:pt x="78" y="0"/>
                  </a:lnTo>
                  <a:lnTo>
                    <a:pt x="96" y="0"/>
                  </a:lnTo>
                  <a:lnTo>
                    <a:pt x="3528" y="0"/>
                  </a:lnTo>
                  <a:lnTo>
                    <a:pt x="3548" y="0"/>
                  </a:lnTo>
                  <a:lnTo>
                    <a:pt x="3566" y="6"/>
                  </a:lnTo>
                  <a:lnTo>
                    <a:pt x="3582" y="14"/>
                  </a:lnTo>
                  <a:lnTo>
                    <a:pt x="3596" y="26"/>
                  </a:lnTo>
                  <a:lnTo>
                    <a:pt x="3608" y="40"/>
                  </a:lnTo>
                  <a:lnTo>
                    <a:pt x="3616"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8755" name="Group 6"/>
            <p:cNvGrpSpPr>
              <a:grpSpLocks/>
            </p:cNvGrpSpPr>
            <p:nvPr/>
          </p:nvGrpSpPr>
          <p:grpSpPr bwMode="auto">
            <a:xfrm>
              <a:off x="3137" y="1726"/>
              <a:ext cx="462" cy="510"/>
              <a:chOff x="3137" y="1726"/>
              <a:chExt cx="462" cy="510"/>
            </a:xfrm>
          </p:grpSpPr>
          <p:sp>
            <p:nvSpPr>
              <p:cNvPr id="28780" name="Freeform 7"/>
              <p:cNvSpPr>
                <a:spLocks/>
              </p:cNvSpPr>
              <p:nvPr/>
            </p:nvSpPr>
            <p:spPr bwMode="auto">
              <a:xfrm>
                <a:off x="3251" y="1726"/>
                <a:ext cx="348" cy="348"/>
              </a:xfrm>
              <a:custGeom>
                <a:avLst/>
                <a:gdLst>
                  <a:gd name="T0" fmla="*/ 348 w 348"/>
                  <a:gd name="T1" fmla="*/ 174 h 348"/>
                  <a:gd name="T2" fmla="*/ 344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4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4" y="208"/>
                    </a:lnTo>
                    <a:lnTo>
                      <a:pt x="340" y="224"/>
                    </a:lnTo>
                    <a:lnTo>
                      <a:pt x="334" y="240"/>
                    </a:lnTo>
                    <a:lnTo>
                      <a:pt x="328" y="256"/>
                    </a:lnTo>
                    <a:lnTo>
                      <a:pt x="318" y="270"/>
                    </a:lnTo>
                    <a:lnTo>
                      <a:pt x="308" y="284"/>
                    </a:lnTo>
                    <a:lnTo>
                      <a:pt x="298" y="296"/>
                    </a:lnTo>
                    <a:lnTo>
                      <a:pt x="284"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4" y="38"/>
                    </a:lnTo>
                    <a:lnTo>
                      <a:pt x="298" y="50"/>
                    </a:lnTo>
                    <a:lnTo>
                      <a:pt x="308" y="62"/>
                    </a:lnTo>
                    <a:lnTo>
                      <a:pt x="318" y="76"/>
                    </a:lnTo>
                    <a:lnTo>
                      <a:pt x="328" y="90"/>
                    </a:lnTo>
                    <a:lnTo>
                      <a:pt x="334" y="106"/>
                    </a:lnTo>
                    <a:lnTo>
                      <a:pt x="340" y="122"/>
                    </a:lnTo>
                    <a:lnTo>
                      <a:pt x="344"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28781" name="Freeform 8"/>
              <p:cNvSpPr>
                <a:spLocks/>
              </p:cNvSpPr>
              <p:nvPr/>
            </p:nvSpPr>
            <p:spPr bwMode="auto">
              <a:xfrm>
                <a:off x="3137" y="2080"/>
                <a:ext cx="156" cy="156"/>
              </a:xfrm>
              <a:custGeom>
                <a:avLst/>
                <a:gdLst>
                  <a:gd name="T0" fmla="*/ 156 w 156"/>
                  <a:gd name="T1" fmla="*/ 78 h 156"/>
                  <a:gd name="T2" fmla="*/ 156 w 156"/>
                  <a:gd name="T3" fmla="*/ 78 h 156"/>
                  <a:gd name="T4" fmla="*/ 154 w 156"/>
                  <a:gd name="T5" fmla="*/ 92 h 156"/>
                  <a:gd name="T6" fmla="*/ 150 w 156"/>
                  <a:gd name="T7" fmla="*/ 108 h 156"/>
                  <a:gd name="T8" fmla="*/ 142 w 156"/>
                  <a:gd name="T9" fmla="*/ 120 h 156"/>
                  <a:gd name="T10" fmla="*/ 134 w 156"/>
                  <a:gd name="T11" fmla="*/ 132 h 156"/>
                  <a:gd name="T12" fmla="*/ 122 w 156"/>
                  <a:gd name="T13" fmla="*/ 142 h 156"/>
                  <a:gd name="T14" fmla="*/ 108 w 156"/>
                  <a:gd name="T15" fmla="*/ 148 h 156"/>
                  <a:gd name="T16" fmla="*/ 94 w 156"/>
                  <a:gd name="T17" fmla="*/ 154 h 156"/>
                  <a:gd name="T18" fmla="*/ 78 w 156"/>
                  <a:gd name="T19" fmla="*/ 156 h 156"/>
                  <a:gd name="T20" fmla="*/ 78 w 156"/>
                  <a:gd name="T21" fmla="*/ 156 h 156"/>
                  <a:gd name="T22" fmla="*/ 62 w 156"/>
                  <a:gd name="T23" fmla="*/ 154 h 156"/>
                  <a:gd name="T24" fmla="*/ 48 w 156"/>
                  <a:gd name="T25" fmla="*/ 148 h 156"/>
                  <a:gd name="T26" fmla="*/ 34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4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2 w 156"/>
                  <a:gd name="T67" fmla="*/ 34 h 156"/>
                  <a:gd name="T68" fmla="*/ 150 w 156"/>
                  <a:gd name="T69" fmla="*/ 46 h 156"/>
                  <a:gd name="T70" fmla="*/ 154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4" y="92"/>
                    </a:lnTo>
                    <a:lnTo>
                      <a:pt x="150" y="108"/>
                    </a:lnTo>
                    <a:lnTo>
                      <a:pt x="142" y="120"/>
                    </a:lnTo>
                    <a:lnTo>
                      <a:pt x="134" y="132"/>
                    </a:lnTo>
                    <a:lnTo>
                      <a:pt x="122" y="142"/>
                    </a:lnTo>
                    <a:lnTo>
                      <a:pt x="108" y="148"/>
                    </a:lnTo>
                    <a:lnTo>
                      <a:pt x="94" y="154"/>
                    </a:lnTo>
                    <a:lnTo>
                      <a:pt x="78" y="156"/>
                    </a:lnTo>
                    <a:lnTo>
                      <a:pt x="62" y="154"/>
                    </a:lnTo>
                    <a:lnTo>
                      <a:pt x="48" y="148"/>
                    </a:lnTo>
                    <a:lnTo>
                      <a:pt x="34" y="142"/>
                    </a:lnTo>
                    <a:lnTo>
                      <a:pt x="24" y="132"/>
                    </a:lnTo>
                    <a:lnTo>
                      <a:pt x="14" y="120"/>
                    </a:lnTo>
                    <a:lnTo>
                      <a:pt x="6" y="108"/>
                    </a:lnTo>
                    <a:lnTo>
                      <a:pt x="2" y="92"/>
                    </a:lnTo>
                    <a:lnTo>
                      <a:pt x="0" y="78"/>
                    </a:lnTo>
                    <a:lnTo>
                      <a:pt x="2" y="62"/>
                    </a:lnTo>
                    <a:lnTo>
                      <a:pt x="6" y="46"/>
                    </a:lnTo>
                    <a:lnTo>
                      <a:pt x="14" y="34"/>
                    </a:lnTo>
                    <a:lnTo>
                      <a:pt x="24" y="22"/>
                    </a:lnTo>
                    <a:lnTo>
                      <a:pt x="34" y="12"/>
                    </a:lnTo>
                    <a:lnTo>
                      <a:pt x="48" y="6"/>
                    </a:lnTo>
                    <a:lnTo>
                      <a:pt x="62" y="0"/>
                    </a:lnTo>
                    <a:lnTo>
                      <a:pt x="78" y="0"/>
                    </a:lnTo>
                    <a:lnTo>
                      <a:pt x="94" y="0"/>
                    </a:lnTo>
                    <a:lnTo>
                      <a:pt x="108" y="6"/>
                    </a:lnTo>
                    <a:lnTo>
                      <a:pt x="122" y="12"/>
                    </a:lnTo>
                    <a:lnTo>
                      <a:pt x="134" y="22"/>
                    </a:lnTo>
                    <a:lnTo>
                      <a:pt x="142" y="34"/>
                    </a:lnTo>
                    <a:lnTo>
                      <a:pt x="150" y="46"/>
                    </a:lnTo>
                    <a:lnTo>
                      <a:pt x="154"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8756" name="Group 9"/>
            <p:cNvGrpSpPr>
              <a:grpSpLocks/>
            </p:cNvGrpSpPr>
            <p:nvPr/>
          </p:nvGrpSpPr>
          <p:grpSpPr bwMode="auto">
            <a:xfrm>
              <a:off x="3211" y="438"/>
              <a:ext cx="508" cy="486"/>
              <a:chOff x="3211" y="438"/>
              <a:chExt cx="508" cy="486"/>
            </a:xfrm>
          </p:grpSpPr>
          <p:sp>
            <p:nvSpPr>
              <p:cNvPr id="28758" name="Freeform 10"/>
              <p:cNvSpPr>
                <a:spLocks/>
              </p:cNvSpPr>
              <p:nvPr/>
            </p:nvSpPr>
            <p:spPr bwMode="auto">
              <a:xfrm>
                <a:off x="3301" y="438"/>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38 h 48"/>
                  <a:gd name="T22" fmla="*/ 24 w 62"/>
                  <a:gd name="T23" fmla="*/ 38 h 48"/>
                  <a:gd name="T24" fmla="*/ 16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38"/>
                    </a:lnTo>
                    <a:lnTo>
                      <a:pt x="16"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59" name="Freeform 11"/>
              <p:cNvSpPr>
                <a:spLocks/>
              </p:cNvSpPr>
              <p:nvPr/>
            </p:nvSpPr>
            <p:spPr bwMode="auto">
              <a:xfrm>
                <a:off x="3311" y="450"/>
                <a:ext cx="38" cy="20"/>
              </a:xfrm>
              <a:custGeom>
                <a:avLst/>
                <a:gdLst>
                  <a:gd name="T0" fmla="*/ 36 w 38"/>
                  <a:gd name="T1" fmla="*/ 14 h 20"/>
                  <a:gd name="T2" fmla="*/ 38 w 38"/>
                  <a:gd name="T3" fmla="*/ 20 h 20"/>
                  <a:gd name="T4" fmla="*/ 38 w 38"/>
                  <a:gd name="T5" fmla="*/ 20 h 20"/>
                  <a:gd name="T6" fmla="*/ 22 w 38"/>
                  <a:gd name="T7" fmla="*/ 18 h 20"/>
                  <a:gd name="T8" fmla="*/ 6 w 38"/>
                  <a:gd name="T9" fmla="*/ 14 h 20"/>
                  <a:gd name="T10" fmla="*/ 6 w 38"/>
                  <a:gd name="T11" fmla="*/ 14 h 20"/>
                  <a:gd name="T12" fmla="*/ 2 w 38"/>
                  <a:gd name="T13" fmla="*/ 10 h 20"/>
                  <a:gd name="T14" fmla="*/ 0 w 38"/>
                  <a:gd name="T15" fmla="*/ 8 h 20"/>
                  <a:gd name="T16" fmla="*/ 2 w 38"/>
                  <a:gd name="T17" fmla="*/ 6 h 20"/>
                  <a:gd name="T18" fmla="*/ 2 w 38"/>
                  <a:gd name="T19" fmla="*/ 6 h 20"/>
                  <a:gd name="T20" fmla="*/ 6 w 38"/>
                  <a:gd name="T21" fmla="*/ 2 h 20"/>
                  <a:gd name="T22" fmla="*/ 14 w 38"/>
                  <a:gd name="T23" fmla="*/ 0 h 20"/>
                  <a:gd name="T24" fmla="*/ 14 w 38"/>
                  <a:gd name="T25" fmla="*/ 0 h 20"/>
                  <a:gd name="T26" fmla="*/ 20 w 38"/>
                  <a:gd name="T27" fmla="*/ 0 h 20"/>
                  <a:gd name="T28" fmla="*/ 26 w 38"/>
                  <a:gd name="T29" fmla="*/ 4 h 20"/>
                  <a:gd name="T30" fmla="*/ 36 w 38"/>
                  <a:gd name="T31" fmla="*/ 14 h 20"/>
                  <a:gd name="T32" fmla="*/ 36 w 38"/>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20">
                    <a:moveTo>
                      <a:pt x="36" y="14"/>
                    </a:moveTo>
                    <a:lnTo>
                      <a:pt x="38" y="20"/>
                    </a:lnTo>
                    <a:lnTo>
                      <a:pt x="22" y="18"/>
                    </a:lnTo>
                    <a:lnTo>
                      <a:pt x="6" y="14"/>
                    </a:lnTo>
                    <a:lnTo>
                      <a:pt x="2" y="10"/>
                    </a:lnTo>
                    <a:lnTo>
                      <a:pt x="0" y="8"/>
                    </a:lnTo>
                    <a:lnTo>
                      <a:pt x="2" y="6"/>
                    </a:lnTo>
                    <a:lnTo>
                      <a:pt x="6" y="2"/>
                    </a:lnTo>
                    <a:lnTo>
                      <a:pt x="14" y="0"/>
                    </a:lnTo>
                    <a:lnTo>
                      <a:pt x="20" y="0"/>
                    </a:lnTo>
                    <a:lnTo>
                      <a:pt x="26" y="4"/>
                    </a:lnTo>
                    <a:lnTo>
                      <a:pt x="36"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0" name="Freeform 12"/>
              <p:cNvSpPr>
                <a:spLocks/>
              </p:cNvSpPr>
              <p:nvPr/>
            </p:nvSpPr>
            <p:spPr bwMode="auto">
              <a:xfrm>
                <a:off x="3211" y="476"/>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28 w 508"/>
                  <a:gd name="T29" fmla="*/ 338 h 448"/>
                  <a:gd name="T30" fmla="*/ 406 w 508"/>
                  <a:gd name="T31" fmla="*/ 330 h 448"/>
                  <a:gd name="T32" fmla="*/ 404 w 508"/>
                  <a:gd name="T33" fmla="*/ 366 h 448"/>
                  <a:gd name="T34" fmla="*/ 420 w 508"/>
                  <a:gd name="T35" fmla="*/ 402 h 448"/>
                  <a:gd name="T36" fmla="*/ 396 w 508"/>
                  <a:gd name="T37" fmla="*/ 432 h 448"/>
                  <a:gd name="T38" fmla="*/ 332 w 508"/>
                  <a:gd name="T39" fmla="*/ 446 h 448"/>
                  <a:gd name="T40" fmla="*/ 230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6 w 508"/>
                  <a:gd name="T79" fmla="*/ 426 h 448"/>
                  <a:gd name="T80" fmla="*/ 412 w 508"/>
                  <a:gd name="T81" fmla="*/ 396 h 448"/>
                  <a:gd name="T82" fmla="*/ 396 w 508"/>
                  <a:gd name="T83" fmla="*/ 372 h 448"/>
                  <a:gd name="T84" fmla="*/ 326 w 508"/>
                  <a:gd name="T85" fmla="*/ 356 h 448"/>
                  <a:gd name="T86" fmla="*/ 204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0 h 448"/>
                  <a:gd name="T102" fmla="*/ 130 w 508"/>
                  <a:gd name="T103" fmla="*/ 264 h 448"/>
                  <a:gd name="T104" fmla="*/ 90 w 508"/>
                  <a:gd name="T105" fmla="*/ 232 h 448"/>
                  <a:gd name="T106" fmla="*/ 70 w 508"/>
                  <a:gd name="T107" fmla="*/ 186 h 448"/>
                  <a:gd name="T108" fmla="*/ 86 w 508"/>
                  <a:gd name="T109" fmla="*/ 114 h 448"/>
                  <a:gd name="T110" fmla="*/ 130 w 508"/>
                  <a:gd name="T111" fmla="*/ 56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0" y="18"/>
                    </a:lnTo>
                    <a:lnTo>
                      <a:pt x="370" y="32"/>
                    </a:lnTo>
                    <a:lnTo>
                      <a:pt x="374" y="38"/>
                    </a:lnTo>
                    <a:lnTo>
                      <a:pt x="380" y="36"/>
                    </a:lnTo>
                    <a:lnTo>
                      <a:pt x="386" y="34"/>
                    </a:lnTo>
                    <a:lnTo>
                      <a:pt x="390" y="32"/>
                    </a:lnTo>
                    <a:lnTo>
                      <a:pt x="396" y="30"/>
                    </a:lnTo>
                    <a:lnTo>
                      <a:pt x="410" y="32"/>
                    </a:lnTo>
                    <a:lnTo>
                      <a:pt x="424" y="36"/>
                    </a:lnTo>
                    <a:lnTo>
                      <a:pt x="436" y="42"/>
                    </a:lnTo>
                    <a:lnTo>
                      <a:pt x="446" y="52"/>
                    </a:lnTo>
                    <a:lnTo>
                      <a:pt x="466"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4"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6" y="290"/>
                    </a:lnTo>
                    <a:lnTo>
                      <a:pt x="492" y="296"/>
                    </a:lnTo>
                    <a:lnTo>
                      <a:pt x="496" y="304"/>
                    </a:lnTo>
                    <a:lnTo>
                      <a:pt x="496" y="314"/>
                    </a:lnTo>
                    <a:lnTo>
                      <a:pt x="494" y="324"/>
                    </a:lnTo>
                    <a:lnTo>
                      <a:pt x="486" y="330"/>
                    </a:lnTo>
                    <a:lnTo>
                      <a:pt x="476" y="332"/>
                    </a:lnTo>
                    <a:lnTo>
                      <a:pt x="468" y="334"/>
                    </a:lnTo>
                    <a:lnTo>
                      <a:pt x="458" y="332"/>
                    </a:lnTo>
                    <a:lnTo>
                      <a:pt x="452" y="338"/>
                    </a:lnTo>
                    <a:lnTo>
                      <a:pt x="446" y="342"/>
                    </a:lnTo>
                    <a:lnTo>
                      <a:pt x="442" y="342"/>
                    </a:lnTo>
                    <a:lnTo>
                      <a:pt x="436" y="342"/>
                    </a:lnTo>
                    <a:lnTo>
                      <a:pt x="428" y="338"/>
                    </a:lnTo>
                    <a:lnTo>
                      <a:pt x="424" y="330"/>
                    </a:lnTo>
                    <a:lnTo>
                      <a:pt x="422" y="322"/>
                    </a:lnTo>
                    <a:lnTo>
                      <a:pt x="406" y="330"/>
                    </a:lnTo>
                    <a:lnTo>
                      <a:pt x="392" y="338"/>
                    </a:lnTo>
                    <a:lnTo>
                      <a:pt x="384" y="356"/>
                    </a:lnTo>
                    <a:lnTo>
                      <a:pt x="394" y="360"/>
                    </a:lnTo>
                    <a:lnTo>
                      <a:pt x="404" y="366"/>
                    </a:lnTo>
                    <a:lnTo>
                      <a:pt x="414" y="374"/>
                    </a:lnTo>
                    <a:lnTo>
                      <a:pt x="418" y="384"/>
                    </a:lnTo>
                    <a:lnTo>
                      <a:pt x="422" y="394"/>
                    </a:lnTo>
                    <a:lnTo>
                      <a:pt x="420" y="402"/>
                    </a:lnTo>
                    <a:lnTo>
                      <a:pt x="418" y="412"/>
                    </a:lnTo>
                    <a:lnTo>
                      <a:pt x="412" y="420"/>
                    </a:lnTo>
                    <a:lnTo>
                      <a:pt x="406" y="428"/>
                    </a:lnTo>
                    <a:lnTo>
                      <a:pt x="396" y="432"/>
                    </a:lnTo>
                    <a:lnTo>
                      <a:pt x="378" y="440"/>
                    </a:lnTo>
                    <a:lnTo>
                      <a:pt x="368" y="444"/>
                    </a:lnTo>
                    <a:lnTo>
                      <a:pt x="356" y="446"/>
                    </a:lnTo>
                    <a:lnTo>
                      <a:pt x="332" y="446"/>
                    </a:lnTo>
                    <a:lnTo>
                      <a:pt x="306" y="448"/>
                    </a:lnTo>
                    <a:lnTo>
                      <a:pt x="280" y="446"/>
                    </a:lnTo>
                    <a:lnTo>
                      <a:pt x="254" y="440"/>
                    </a:lnTo>
                    <a:lnTo>
                      <a:pt x="230" y="430"/>
                    </a:lnTo>
                    <a:lnTo>
                      <a:pt x="218"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2"/>
                    </a:lnTo>
                    <a:lnTo>
                      <a:pt x="364" y="380"/>
                    </a:lnTo>
                    <a:lnTo>
                      <a:pt x="368" y="384"/>
                    </a:lnTo>
                    <a:lnTo>
                      <a:pt x="370" y="390"/>
                    </a:lnTo>
                    <a:lnTo>
                      <a:pt x="370" y="394"/>
                    </a:lnTo>
                    <a:lnTo>
                      <a:pt x="370" y="398"/>
                    </a:lnTo>
                    <a:lnTo>
                      <a:pt x="364" y="406"/>
                    </a:lnTo>
                    <a:lnTo>
                      <a:pt x="358" y="412"/>
                    </a:lnTo>
                    <a:lnTo>
                      <a:pt x="350" y="418"/>
                    </a:lnTo>
                    <a:lnTo>
                      <a:pt x="336" y="422"/>
                    </a:lnTo>
                    <a:lnTo>
                      <a:pt x="318" y="424"/>
                    </a:lnTo>
                    <a:lnTo>
                      <a:pt x="302" y="424"/>
                    </a:lnTo>
                    <a:lnTo>
                      <a:pt x="284" y="424"/>
                    </a:lnTo>
                    <a:lnTo>
                      <a:pt x="276" y="420"/>
                    </a:lnTo>
                    <a:lnTo>
                      <a:pt x="270" y="418"/>
                    </a:lnTo>
                    <a:lnTo>
                      <a:pt x="268" y="414"/>
                    </a:lnTo>
                    <a:lnTo>
                      <a:pt x="264" y="408"/>
                    </a:lnTo>
                    <a:lnTo>
                      <a:pt x="264" y="404"/>
                    </a:lnTo>
                    <a:lnTo>
                      <a:pt x="264" y="402"/>
                    </a:lnTo>
                    <a:lnTo>
                      <a:pt x="268" y="398"/>
                    </a:lnTo>
                    <a:lnTo>
                      <a:pt x="274" y="394"/>
                    </a:lnTo>
                    <a:lnTo>
                      <a:pt x="284" y="390"/>
                    </a:lnTo>
                    <a:lnTo>
                      <a:pt x="304" y="388"/>
                    </a:lnTo>
                    <a:lnTo>
                      <a:pt x="312" y="388"/>
                    </a:lnTo>
                    <a:lnTo>
                      <a:pt x="322" y="390"/>
                    </a:lnTo>
                    <a:lnTo>
                      <a:pt x="324" y="392"/>
                    </a:lnTo>
                    <a:lnTo>
                      <a:pt x="324" y="396"/>
                    </a:lnTo>
                    <a:lnTo>
                      <a:pt x="320" y="400"/>
                    </a:lnTo>
                    <a:lnTo>
                      <a:pt x="316" y="400"/>
                    </a:lnTo>
                    <a:lnTo>
                      <a:pt x="310" y="398"/>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2"/>
                    </a:lnTo>
                    <a:lnTo>
                      <a:pt x="360" y="396"/>
                    </a:lnTo>
                    <a:lnTo>
                      <a:pt x="356"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6" y="426"/>
                    </a:lnTo>
                    <a:lnTo>
                      <a:pt x="398" y="420"/>
                    </a:lnTo>
                    <a:lnTo>
                      <a:pt x="404" y="414"/>
                    </a:lnTo>
                    <a:lnTo>
                      <a:pt x="408" y="408"/>
                    </a:lnTo>
                    <a:lnTo>
                      <a:pt x="412" y="396"/>
                    </a:lnTo>
                    <a:lnTo>
                      <a:pt x="410" y="388"/>
                    </a:lnTo>
                    <a:lnTo>
                      <a:pt x="406" y="382"/>
                    </a:lnTo>
                    <a:lnTo>
                      <a:pt x="402" y="376"/>
                    </a:lnTo>
                    <a:lnTo>
                      <a:pt x="396" y="372"/>
                    </a:lnTo>
                    <a:lnTo>
                      <a:pt x="372" y="364"/>
                    </a:lnTo>
                    <a:lnTo>
                      <a:pt x="346" y="358"/>
                    </a:lnTo>
                    <a:lnTo>
                      <a:pt x="326" y="356"/>
                    </a:lnTo>
                    <a:lnTo>
                      <a:pt x="302" y="356"/>
                    </a:lnTo>
                    <a:lnTo>
                      <a:pt x="278" y="356"/>
                    </a:lnTo>
                    <a:lnTo>
                      <a:pt x="254" y="356"/>
                    </a:lnTo>
                    <a:lnTo>
                      <a:pt x="204"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6"/>
                    </a:lnTo>
                    <a:lnTo>
                      <a:pt x="60" y="364"/>
                    </a:lnTo>
                    <a:lnTo>
                      <a:pt x="80" y="362"/>
                    </a:lnTo>
                    <a:lnTo>
                      <a:pt x="126" y="358"/>
                    </a:lnTo>
                    <a:lnTo>
                      <a:pt x="170" y="354"/>
                    </a:lnTo>
                    <a:lnTo>
                      <a:pt x="216" y="348"/>
                    </a:lnTo>
                    <a:lnTo>
                      <a:pt x="260" y="346"/>
                    </a:lnTo>
                    <a:lnTo>
                      <a:pt x="268" y="328"/>
                    </a:lnTo>
                    <a:lnTo>
                      <a:pt x="278" y="310"/>
                    </a:lnTo>
                    <a:lnTo>
                      <a:pt x="302" y="278"/>
                    </a:lnTo>
                    <a:lnTo>
                      <a:pt x="270" y="280"/>
                    </a:lnTo>
                    <a:lnTo>
                      <a:pt x="238" y="282"/>
                    </a:lnTo>
                    <a:lnTo>
                      <a:pt x="226" y="284"/>
                    </a:lnTo>
                    <a:lnTo>
                      <a:pt x="216" y="282"/>
                    </a:lnTo>
                    <a:lnTo>
                      <a:pt x="204" y="280"/>
                    </a:lnTo>
                    <a:lnTo>
                      <a:pt x="192" y="280"/>
                    </a:lnTo>
                    <a:lnTo>
                      <a:pt x="160" y="276"/>
                    </a:lnTo>
                    <a:lnTo>
                      <a:pt x="144" y="272"/>
                    </a:lnTo>
                    <a:lnTo>
                      <a:pt x="130" y="264"/>
                    </a:lnTo>
                    <a:lnTo>
                      <a:pt x="118" y="258"/>
                    </a:lnTo>
                    <a:lnTo>
                      <a:pt x="108" y="250"/>
                    </a:lnTo>
                    <a:lnTo>
                      <a:pt x="98" y="242"/>
                    </a:lnTo>
                    <a:lnTo>
                      <a:pt x="90" y="232"/>
                    </a:lnTo>
                    <a:lnTo>
                      <a:pt x="82" y="222"/>
                    </a:lnTo>
                    <a:lnTo>
                      <a:pt x="76" y="210"/>
                    </a:lnTo>
                    <a:lnTo>
                      <a:pt x="72" y="200"/>
                    </a:lnTo>
                    <a:lnTo>
                      <a:pt x="70" y="186"/>
                    </a:lnTo>
                    <a:lnTo>
                      <a:pt x="70" y="168"/>
                    </a:lnTo>
                    <a:lnTo>
                      <a:pt x="72" y="148"/>
                    </a:lnTo>
                    <a:lnTo>
                      <a:pt x="78" y="130"/>
                    </a:lnTo>
                    <a:lnTo>
                      <a:pt x="82" y="122"/>
                    </a:lnTo>
                    <a:lnTo>
                      <a:pt x="86" y="114"/>
                    </a:lnTo>
                    <a:lnTo>
                      <a:pt x="94" y="98"/>
                    </a:lnTo>
                    <a:lnTo>
                      <a:pt x="106" y="82"/>
                    </a:lnTo>
                    <a:lnTo>
                      <a:pt x="118" y="70"/>
                    </a:lnTo>
                    <a:lnTo>
                      <a:pt x="130" y="56"/>
                    </a:lnTo>
                    <a:lnTo>
                      <a:pt x="144" y="46"/>
                    </a:lnTo>
                    <a:lnTo>
                      <a:pt x="160" y="36"/>
                    </a:lnTo>
                    <a:lnTo>
                      <a:pt x="192" y="18"/>
                    </a:lnTo>
                    <a:lnTo>
                      <a:pt x="208" y="12"/>
                    </a:lnTo>
                    <a:lnTo>
                      <a:pt x="224"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1" name="Freeform 13"/>
              <p:cNvSpPr>
                <a:spLocks/>
              </p:cNvSpPr>
              <p:nvPr/>
            </p:nvSpPr>
            <p:spPr bwMode="auto">
              <a:xfrm>
                <a:off x="3237" y="484"/>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6 w 68"/>
                  <a:gd name="T15" fmla="*/ 36 h 38"/>
                  <a:gd name="T16" fmla="*/ 32 w 68"/>
                  <a:gd name="T17" fmla="*/ 38 h 38"/>
                  <a:gd name="T18" fmla="*/ 18 w 68"/>
                  <a:gd name="T19" fmla="*/ 38 h 38"/>
                  <a:gd name="T20" fmla="*/ 10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0 w 68"/>
                  <a:gd name="T47" fmla="*/ 2 h 38"/>
                  <a:gd name="T48" fmla="*/ 50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6" y="36"/>
                    </a:lnTo>
                    <a:lnTo>
                      <a:pt x="32" y="38"/>
                    </a:lnTo>
                    <a:lnTo>
                      <a:pt x="18" y="38"/>
                    </a:lnTo>
                    <a:lnTo>
                      <a:pt x="10" y="38"/>
                    </a:lnTo>
                    <a:lnTo>
                      <a:pt x="4" y="36"/>
                    </a:lnTo>
                    <a:lnTo>
                      <a:pt x="2" y="32"/>
                    </a:lnTo>
                    <a:lnTo>
                      <a:pt x="0" y="28"/>
                    </a:lnTo>
                    <a:lnTo>
                      <a:pt x="0" y="22"/>
                    </a:lnTo>
                    <a:lnTo>
                      <a:pt x="2" y="18"/>
                    </a:lnTo>
                    <a:lnTo>
                      <a:pt x="6" y="10"/>
                    </a:lnTo>
                    <a:lnTo>
                      <a:pt x="12" y="6"/>
                    </a:lnTo>
                    <a:lnTo>
                      <a:pt x="20" y="2"/>
                    </a:lnTo>
                    <a:lnTo>
                      <a:pt x="30" y="0"/>
                    </a:lnTo>
                    <a:lnTo>
                      <a:pt x="40" y="2"/>
                    </a:lnTo>
                    <a:lnTo>
                      <a:pt x="50"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8762"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7" y="476"/>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63" name="Freeform 15"/>
              <p:cNvSpPr>
                <a:spLocks/>
              </p:cNvSpPr>
              <p:nvPr/>
            </p:nvSpPr>
            <p:spPr bwMode="auto">
              <a:xfrm>
                <a:off x="3247" y="496"/>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4" name="Freeform 16"/>
              <p:cNvSpPr>
                <a:spLocks/>
              </p:cNvSpPr>
              <p:nvPr/>
            </p:nvSpPr>
            <p:spPr bwMode="auto">
              <a:xfrm>
                <a:off x="3503" y="516"/>
                <a:ext cx="150" cy="64"/>
              </a:xfrm>
              <a:custGeom>
                <a:avLst/>
                <a:gdLst>
                  <a:gd name="T0" fmla="*/ 144 w 150"/>
                  <a:gd name="T1" fmla="*/ 16 h 64"/>
                  <a:gd name="T2" fmla="*/ 144 w 150"/>
                  <a:gd name="T3" fmla="*/ 16 h 64"/>
                  <a:gd name="T4" fmla="*/ 148 w 150"/>
                  <a:gd name="T5" fmla="*/ 22 h 64"/>
                  <a:gd name="T6" fmla="*/ 150 w 150"/>
                  <a:gd name="T7" fmla="*/ 26 h 64"/>
                  <a:gd name="T8" fmla="*/ 150 w 150"/>
                  <a:gd name="T9" fmla="*/ 28 h 64"/>
                  <a:gd name="T10" fmla="*/ 150 w 150"/>
                  <a:gd name="T11" fmla="*/ 28 h 64"/>
                  <a:gd name="T12" fmla="*/ 144 w 150"/>
                  <a:gd name="T13" fmla="*/ 32 h 64"/>
                  <a:gd name="T14" fmla="*/ 138 w 150"/>
                  <a:gd name="T15" fmla="*/ 32 h 64"/>
                  <a:gd name="T16" fmla="*/ 138 w 150"/>
                  <a:gd name="T17" fmla="*/ 32 h 64"/>
                  <a:gd name="T18" fmla="*/ 72 w 150"/>
                  <a:gd name="T19" fmla="*/ 50 h 64"/>
                  <a:gd name="T20" fmla="*/ 38 w 150"/>
                  <a:gd name="T21" fmla="*/ 58 h 64"/>
                  <a:gd name="T22" fmla="*/ 4 w 150"/>
                  <a:gd name="T23" fmla="*/ 64 h 64"/>
                  <a:gd name="T24" fmla="*/ 4 w 150"/>
                  <a:gd name="T25" fmla="*/ 64 h 64"/>
                  <a:gd name="T26" fmla="*/ 2 w 150"/>
                  <a:gd name="T27" fmla="*/ 58 h 64"/>
                  <a:gd name="T28" fmla="*/ 0 w 150"/>
                  <a:gd name="T29" fmla="*/ 52 h 64"/>
                  <a:gd name="T30" fmla="*/ 4 w 150"/>
                  <a:gd name="T31" fmla="*/ 42 h 64"/>
                  <a:gd name="T32" fmla="*/ 4 w 150"/>
                  <a:gd name="T33" fmla="*/ 42 h 64"/>
                  <a:gd name="T34" fmla="*/ 12 w 150"/>
                  <a:gd name="T35" fmla="*/ 32 h 64"/>
                  <a:gd name="T36" fmla="*/ 22 w 150"/>
                  <a:gd name="T37" fmla="*/ 26 h 64"/>
                  <a:gd name="T38" fmla="*/ 32 w 150"/>
                  <a:gd name="T39" fmla="*/ 22 h 64"/>
                  <a:gd name="T40" fmla="*/ 44 w 150"/>
                  <a:gd name="T41" fmla="*/ 20 h 64"/>
                  <a:gd name="T42" fmla="*/ 44 w 150"/>
                  <a:gd name="T43" fmla="*/ 20 h 64"/>
                  <a:gd name="T44" fmla="*/ 56 w 150"/>
                  <a:gd name="T45" fmla="*/ 22 h 64"/>
                  <a:gd name="T46" fmla="*/ 66 w 150"/>
                  <a:gd name="T47" fmla="*/ 28 h 64"/>
                  <a:gd name="T48" fmla="*/ 66 w 150"/>
                  <a:gd name="T49" fmla="*/ 28 h 64"/>
                  <a:gd name="T50" fmla="*/ 72 w 150"/>
                  <a:gd name="T51" fmla="*/ 26 h 64"/>
                  <a:gd name="T52" fmla="*/ 74 w 150"/>
                  <a:gd name="T53" fmla="*/ 22 h 64"/>
                  <a:gd name="T54" fmla="*/ 76 w 150"/>
                  <a:gd name="T55" fmla="*/ 18 h 64"/>
                  <a:gd name="T56" fmla="*/ 80 w 150"/>
                  <a:gd name="T57" fmla="*/ 16 h 64"/>
                  <a:gd name="T58" fmla="*/ 80 w 150"/>
                  <a:gd name="T59" fmla="*/ 16 h 64"/>
                  <a:gd name="T60" fmla="*/ 88 w 150"/>
                  <a:gd name="T61" fmla="*/ 8 h 64"/>
                  <a:gd name="T62" fmla="*/ 98 w 150"/>
                  <a:gd name="T63" fmla="*/ 2 h 64"/>
                  <a:gd name="T64" fmla="*/ 108 w 150"/>
                  <a:gd name="T65" fmla="*/ 0 h 64"/>
                  <a:gd name="T66" fmla="*/ 120 w 150"/>
                  <a:gd name="T67" fmla="*/ 2 h 64"/>
                  <a:gd name="T68" fmla="*/ 120 w 150"/>
                  <a:gd name="T69" fmla="*/ 2 h 64"/>
                  <a:gd name="T70" fmla="*/ 126 w 150"/>
                  <a:gd name="T71" fmla="*/ 4 h 64"/>
                  <a:gd name="T72" fmla="*/ 134 w 150"/>
                  <a:gd name="T73" fmla="*/ 8 h 64"/>
                  <a:gd name="T74" fmla="*/ 144 w 150"/>
                  <a:gd name="T75" fmla="*/ 16 h 64"/>
                  <a:gd name="T76" fmla="*/ 144 w 150"/>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0" h="64">
                    <a:moveTo>
                      <a:pt x="144" y="16"/>
                    </a:moveTo>
                    <a:lnTo>
                      <a:pt x="144" y="16"/>
                    </a:lnTo>
                    <a:lnTo>
                      <a:pt x="148" y="22"/>
                    </a:lnTo>
                    <a:lnTo>
                      <a:pt x="150" y="26"/>
                    </a:lnTo>
                    <a:lnTo>
                      <a:pt x="150" y="28"/>
                    </a:lnTo>
                    <a:lnTo>
                      <a:pt x="144" y="32"/>
                    </a:lnTo>
                    <a:lnTo>
                      <a:pt x="138" y="32"/>
                    </a:lnTo>
                    <a:lnTo>
                      <a:pt x="72" y="50"/>
                    </a:lnTo>
                    <a:lnTo>
                      <a:pt x="38" y="58"/>
                    </a:lnTo>
                    <a:lnTo>
                      <a:pt x="4" y="64"/>
                    </a:lnTo>
                    <a:lnTo>
                      <a:pt x="2" y="58"/>
                    </a:lnTo>
                    <a:lnTo>
                      <a:pt x="0" y="52"/>
                    </a:lnTo>
                    <a:lnTo>
                      <a:pt x="4" y="42"/>
                    </a:lnTo>
                    <a:lnTo>
                      <a:pt x="12" y="32"/>
                    </a:lnTo>
                    <a:lnTo>
                      <a:pt x="22" y="26"/>
                    </a:lnTo>
                    <a:lnTo>
                      <a:pt x="32" y="22"/>
                    </a:lnTo>
                    <a:lnTo>
                      <a:pt x="44" y="20"/>
                    </a:lnTo>
                    <a:lnTo>
                      <a:pt x="56" y="22"/>
                    </a:lnTo>
                    <a:lnTo>
                      <a:pt x="66" y="28"/>
                    </a:lnTo>
                    <a:lnTo>
                      <a:pt x="72" y="26"/>
                    </a:lnTo>
                    <a:lnTo>
                      <a:pt x="74" y="22"/>
                    </a:lnTo>
                    <a:lnTo>
                      <a:pt x="76" y="18"/>
                    </a:lnTo>
                    <a:lnTo>
                      <a:pt x="80" y="16"/>
                    </a:lnTo>
                    <a:lnTo>
                      <a:pt x="88" y="8"/>
                    </a:lnTo>
                    <a:lnTo>
                      <a:pt x="98" y="2"/>
                    </a:lnTo>
                    <a:lnTo>
                      <a:pt x="108" y="0"/>
                    </a:lnTo>
                    <a:lnTo>
                      <a:pt x="120" y="2"/>
                    </a:lnTo>
                    <a:lnTo>
                      <a:pt x="126" y="4"/>
                    </a:lnTo>
                    <a:lnTo>
                      <a:pt x="134" y="8"/>
                    </a:lnTo>
                    <a:lnTo>
                      <a:pt x="144"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5" name="Freeform 17"/>
              <p:cNvSpPr>
                <a:spLocks/>
              </p:cNvSpPr>
              <p:nvPr/>
            </p:nvSpPr>
            <p:spPr bwMode="auto">
              <a:xfrm>
                <a:off x="3627" y="528"/>
                <a:ext cx="82" cy="40"/>
              </a:xfrm>
              <a:custGeom>
                <a:avLst/>
                <a:gdLst>
                  <a:gd name="T0" fmla="*/ 80 w 82"/>
                  <a:gd name="T1" fmla="*/ 8 h 40"/>
                  <a:gd name="T2" fmla="*/ 80 w 82"/>
                  <a:gd name="T3" fmla="*/ 8 h 40"/>
                  <a:gd name="T4" fmla="*/ 82 w 82"/>
                  <a:gd name="T5" fmla="*/ 12 h 40"/>
                  <a:gd name="T6" fmla="*/ 82 w 82"/>
                  <a:gd name="T7" fmla="*/ 16 h 40"/>
                  <a:gd name="T8" fmla="*/ 82 w 82"/>
                  <a:gd name="T9" fmla="*/ 24 h 40"/>
                  <a:gd name="T10" fmla="*/ 82 w 82"/>
                  <a:gd name="T11" fmla="*/ 24 h 40"/>
                  <a:gd name="T12" fmla="*/ 72 w 82"/>
                  <a:gd name="T13" fmla="*/ 30 h 40"/>
                  <a:gd name="T14" fmla="*/ 62 w 82"/>
                  <a:gd name="T15" fmla="*/ 36 h 40"/>
                  <a:gd name="T16" fmla="*/ 50 w 82"/>
                  <a:gd name="T17" fmla="*/ 38 h 40"/>
                  <a:gd name="T18" fmla="*/ 36 w 82"/>
                  <a:gd name="T19" fmla="*/ 40 h 40"/>
                  <a:gd name="T20" fmla="*/ 36 w 82"/>
                  <a:gd name="T21" fmla="*/ 40 h 40"/>
                  <a:gd name="T22" fmla="*/ 18 w 82"/>
                  <a:gd name="T23" fmla="*/ 40 h 40"/>
                  <a:gd name="T24" fmla="*/ 10 w 82"/>
                  <a:gd name="T25" fmla="*/ 40 h 40"/>
                  <a:gd name="T26" fmla="*/ 0 w 82"/>
                  <a:gd name="T27" fmla="*/ 36 h 40"/>
                  <a:gd name="T28" fmla="*/ 0 w 82"/>
                  <a:gd name="T29" fmla="*/ 36 h 40"/>
                  <a:gd name="T30" fmla="*/ 0 w 82"/>
                  <a:gd name="T31" fmla="*/ 36 h 40"/>
                  <a:gd name="T32" fmla="*/ 10 w 82"/>
                  <a:gd name="T33" fmla="*/ 32 h 40"/>
                  <a:gd name="T34" fmla="*/ 20 w 82"/>
                  <a:gd name="T35" fmla="*/ 30 h 40"/>
                  <a:gd name="T36" fmla="*/ 30 w 82"/>
                  <a:gd name="T37" fmla="*/ 26 h 40"/>
                  <a:gd name="T38" fmla="*/ 34 w 82"/>
                  <a:gd name="T39" fmla="*/ 24 h 40"/>
                  <a:gd name="T40" fmla="*/ 38 w 82"/>
                  <a:gd name="T41" fmla="*/ 20 h 40"/>
                  <a:gd name="T42" fmla="*/ 38 w 82"/>
                  <a:gd name="T43" fmla="*/ 20 h 40"/>
                  <a:gd name="T44" fmla="*/ 36 w 82"/>
                  <a:gd name="T45" fmla="*/ 14 h 40"/>
                  <a:gd name="T46" fmla="*/ 36 w 82"/>
                  <a:gd name="T47" fmla="*/ 10 h 40"/>
                  <a:gd name="T48" fmla="*/ 36 w 82"/>
                  <a:gd name="T49" fmla="*/ 10 h 40"/>
                  <a:gd name="T50" fmla="*/ 50 w 82"/>
                  <a:gd name="T51" fmla="*/ 4 h 40"/>
                  <a:gd name="T52" fmla="*/ 66 w 82"/>
                  <a:gd name="T53" fmla="*/ 0 h 40"/>
                  <a:gd name="T54" fmla="*/ 66 w 82"/>
                  <a:gd name="T55" fmla="*/ 0 h 40"/>
                  <a:gd name="T56" fmla="*/ 70 w 82"/>
                  <a:gd name="T57" fmla="*/ 0 h 40"/>
                  <a:gd name="T58" fmla="*/ 74 w 82"/>
                  <a:gd name="T59" fmla="*/ 2 h 40"/>
                  <a:gd name="T60" fmla="*/ 78 w 82"/>
                  <a:gd name="T61" fmla="*/ 4 h 40"/>
                  <a:gd name="T62" fmla="*/ 80 w 82"/>
                  <a:gd name="T63" fmla="*/ 8 h 40"/>
                  <a:gd name="T64" fmla="*/ 80 w 82"/>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 h="40">
                    <a:moveTo>
                      <a:pt x="80" y="8"/>
                    </a:moveTo>
                    <a:lnTo>
                      <a:pt x="80" y="8"/>
                    </a:lnTo>
                    <a:lnTo>
                      <a:pt x="82" y="12"/>
                    </a:lnTo>
                    <a:lnTo>
                      <a:pt x="82" y="16"/>
                    </a:lnTo>
                    <a:lnTo>
                      <a:pt x="82" y="24"/>
                    </a:lnTo>
                    <a:lnTo>
                      <a:pt x="72" y="30"/>
                    </a:lnTo>
                    <a:lnTo>
                      <a:pt x="62" y="36"/>
                    </a:lnTo>
                    <a:lnTo>
                      <a:pt x="50" y="38"/>
                    </a:lnTo>
                    <a:lnTo>
                      <a:pt x="36" y="40"/>
                    </a:lnTo>
                    <a:lnTo>
                      <a:pt x="18" y="40"/>
                    </a:lnTo>
                    <a:lnTo>
                      <a:pt x="10" y="40"/>
                    </a:lnTo>
                    <a:lnTo>
                      <a:pt x="0" y="36"/>
                    </a:lnTo>
                    <a:lnTo>
                      <a:pt x="10" y="32"/>
                    </a:lnTo>
                    <a:lnTo>
                      <a:pt x="20" y="30"/>
                    </a:lnTo>
                    <a:lnTo>
                      <a:pt x="30" y="26"/>
                    </a:lnTo>
                    <a:lnTo>
                      <a:pt x="34" y="24"/>
                    </a:lnTo>
                    <a:lnTo>
                      <a:pt x="38" y="20"/>
                    </a:lnTo>
                    <a:lnTo>
                      <a:pt x="36" y="14"/>
                    </a:lnTo>
                    <a:lnTo>
                      <a:pt x="36" y="10"/>
                    </a:lnTo>
                    <a:lnTo>
                      <a:pt x="50" y="4"/>
                    </a:lnTo>
                    <a:lnTo>
                      <a:pt x="66" y="0"/>
                    </a:lnTo>
                    <a:lnTo>
                      <a:pt x="70" y="0"/>
                    </a:lnTo>
                    <a:lnTo>
                      <a:pt x="74" y="2"/>
                    </a:lnTo>
                    <a:lnTo>
                      <a:pt x="78" y="4"/>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6" name="Freeform 18"/>
              <p:cNvSpPr>
                <a:spLocks/>
              </p:cNvSpPr>
              <p:nvPr/>
            </p:nvSpPr>
            <p:spPr bwMode="auto">
              <a:xfrm>
                <a:off x="3521" y="568"/>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6 w 138"/>
                  <a:gd name="T17" fmla="*/ 18 h 32"/>
                  <a:gd name="T18" fmla="*/ 136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6"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7" name="Freeform 19"/>
              <p:cNvSpPr>
                <a:spLocks/>
              </p:cNvSpPr>
              <p:nvPr/>
            </p:nvSpPr>
            <p:spPr bwMode="auto">
              <a:xfrm>
                <a:off x="3531" y="662"/>
                <a:ext cx="136" cy="56"/>
              </a:xfrm>
              <a:custGeom>
                <a:avLst/>
                <a:gdLst>
                  <a:gd name="T0" fmla="*/ 132 w 136"/>
                  <a:gd name="T1" fmla="*/ 0 h 56"/>
                  <a:gd name="T2" fmla="*/ 132 w 136"/>
                  <a:gd name="T3" fmla="*/ 0 h 56"/>
                  <a:gd name="T4" fmla="*/ 132 w 136"/>
                  <a:gd name="T5" fmla="*/ 12 h 56"/>
                  <a:gd name="T6" fmla="*/ 134 w 136"/>
                  <a:gd name="T7" fmla="*/ 24 h 56"/>
                  <a:gd name="T8" fmla="*/ 136 w 136"/>
                  <a:gd name="T9" fmla="*/ 40 h 56"/>
                  <a:gd name="T10" fmla="*/ 136 w 136"/>
                  <a:gd name="T11" fmla="*/ 40 h 56"/>
                  <a:gd name="T12" fmla="*/ 130 w 136"/>
                  <a:gd name="T13" fmla="*/ 44 h 56"/>
                  <a:gd name="T14" fmla="*/ 124 w 136"/>
                  <a:gd name="T15" fmla="*/ 48 h 56"/>
                  <a:gd name="T16" fmla="*/ 124 w 136"/>
                  <a:gd name="T17" fmla="*/ 48 h 56"/>
                  <a:gd name="T18" fmla="*/ 112 w 136"/>
                  <a:gd name="T19" fmla="*/ 46 h 56"/>
                  <a:gd name="T20" fmla="*/ 100 w 136"/>
                  <a:gd name="T21" fmla="*/ 46 h 56"/>
                  <a:gd name="T22" fmla="*/ 88 w 136"/>
                  <a:gd name="T23" fmla="*/ 50 h 56"/>
                  <a:gd name="T24" fmla="*/ 82 w 136"/>
                  <a:gd name="T25" fmla="*/ 52 h 56"/>
                  <a:gd name="T26" fmla="*/ 78 w 136"/>
                  <a:gd name="T27" fmla="*/ 56 h 56"/>
                  <a:gd name="T28" fmla="*/ 78 w 136"/>
                  <a:gd name="T29" fmla="*/ 56 h 56"/>
                  <a:gd name="T30" fmla="*/ 60 w 136"/>
                  <a:gd name="T31" fmla="*/ 52 h 56"/>
                  <a:gd name="T32" fmla="*/ 40 w 136"/>
                  <a:gd name="T33" fmla="*/ 46 h 56"/>
                  <a:gd name="T34" fmla="*/ 4 w 136"/>
                  <a:gd name="T35" fmla="*/ 30 h 56"/>
                  <a:gd name="T36" fmla="*/ 4 w 136"/>
                  <a:gd name="T37" fmla="*/ 30 h 56"/>
                  <a:gd name="T38" fmla="*/ 2 w 136"/>
                  <a:gd name="T39" fmla="*/ 26 h 56"/>
                  <a:gd name="T40" fmla="*/ 0 w 136"/>
                  <a:gd name="T41" fmla="*/ 20 h 56"/>
                  <a:gd name="T42" fmla="*/ 0 w 136"/>
                  <a:gd name="T43" fmla="*/ 8 h 56"/>
                  <a:gd name="T44" fmla="*/ 0 w 136"/>
                  <a:gd name="T45" fmla="*/ 8 h 56"/>
                  <a:gd name="T46" fmla="*/ 66 w 136"/>
                  <a:gd name="T47" fmla="*/ 2 h 56"/>
                  <a:gd name="T48" fmla="*/ 98 w 136"/>
                  <a:gd name="T49" fmla="*/ 0 h 56"/>
                  <a:gd name="T50" fmla="*/ 132 w 136"/>
                  <a:gd name="T51" fmla="*/ 0 h 56"/>
                  <a:gd name="T52" fmla="*/ 132 w 136"/>
                  <a:gd name="T53" fmla="*/ 0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6">
                    <a:moveTo>
                      <a:pt x="132" y="0"/>
                    </a:moveTo>
                    <a:lnTo>
                      <a:pt x="132" y="0"/>
                    </a:lnTo>
                    <a:lnTo>
                      <a:pt x="132" y="12"/>
                    </a:lnTo>
                    <a:lnTo>
                      <a:pt x="134" y="24"/>
                    </a:lnTo>
                    <a:lnTo>
                      <a:pt x="136" y="40"/>
                    </a:lnTo>
                    <a:lnTo>
                      <a:pt x="130" y="44"/>
                    </a:lnTo>
                    <a:lnTo>
                      <a:pt x="124" y="48"/>
                    </a:lnTo>
                    <a:lnTo>
                      <a:pt x="112" y="46"/>
                    </a:lnTo>
                    <a:lnTo>
                      <a:pt x="100" y="46"/>
                    </a:lnTo>
                    <a:lnTo>
                      <a:pt x="88" y="50"/>
                    </a:lnTo>
                    <a:lnTo>
                      <a:pt x="82" y="52"/>
                    </a:lnTo>
                    <a:lnTo>
                      <a:pt x="78" y="56"/>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8" name="Freeform 20"/>
              <p:cNvSpPr>
                <a:spLocks/>
              </p:cNvSpPr>
              <p:nvPr/>
            </p:nvSpPr>
            <p:spPr bwMode="auto">
              <a:xfrm>
                <a:off x="3663" y="708"/>
                <a:ext cx="42" cy="46"/>
              </a:xfrm>
              <a:custGeom>
                <a:avLst/>
                <a:gdLst>
                  <a:gd name="T0" fmla="*/ 40 w 42"/>
                  <a:gd name="T1" fmla="*/ 10 h 46"/>
                  <a:gd name="T2" fmla="*/ 40 w 42"/>
                  <a:gd name="T3" fmla="*/ 10 h 46"/>
                  <a:gd name="T4" fmla="*/ 42 w 42"/>
                  <a:gd name="T5" fmla="*/ 16 h 46"/>
                  <a:gd name="T6" fmla="*/ 42 w 42"/>
                  <a:gd name="T7" fmla="*/ 24 h 46"/>
                  <a:gd name="T8" fmla="*/ 38 w 42"/>
                  <a:gd name="T9" fmla="*/ 36 h 46"/>
                  <a:gd name="T10" fmla="*/ 38 w 42"/>
                  <a:gd name="T11" fmla="*/ 36 h 46"/>
                  <a:gd name="T12" fmla="*/ 34 w 42"/>
                  <a:gd name="T13" fmla="*/ 40 h 46"/>
                  <a:gd name="T14" fmla="*/ 26 w 42"/>
                  <a:gd name="T15" fmla="*/ 42 h 46"/>
                  <a:gd name="T16" fmla="*/ 14 w 42"/>
                  <a:gd name="T17" fmla="*/ 46 h 46"/>
                  <a:gd name="T18" fmla="*/ 10 w 42"/>
                  <a:gd name="T19" fmla="*/ 44 h 46"/>
                  <a:gd name="T20" fmla="*/ 10 w 42"/>
                  <a:gd name="T21" fmla="*/ 44 h 46"/>
                  <a:gd name="T22" fmla="*/ 10 w 42"/>
                  <a:gd name="T23" fmla="*/ 36 h 46"/>
                  <a:gd name="T24" fmla="*/ 10 w 42"/>
                  <a:gd name="T25" fmla="*/ 26 h 46"/>
                  <a:gd name="T26" fmla="*/ 6 w 42"/>
                  <a:gd name="T27" fmla="*/ 18 h 46"/>
                  <a:gd name="T28" fmla="*/ 0 w 42"/>
                  <a:gd name="T29" fmla="*/ 10 h 46"/>
                  <a:gd name="T30" fmla="*/ 0 w 42"/>
                  <a:gd name="T31" fmla="*/ 10 h 46"/>
                  <a:gd name="T32" fmla="*/ 4 w 42"/>
                  <a:gd name="T33" fmla="*/ 6 h 46"/>
                  <a:gd name="T34" fmla="*/ 8 w 42"/>
                  <a:gd name="T35" fmla="*/ 2 h 46"/>
                  <a:gd name="T36" fmla="*/ 8 w 42"/>
                  <a:gd name="T37" fmla="*/ 2 h 46"/>
                  <a:gd name="T38" fmla="*/ 16 w 42"/>
                  <a:gd name="T39" fmla="*/ 0 h 46"/>
                  <a:gd name="T40" fmla="*/ 26 w 42"/>
                  <a:gd name="T41" fmla="*/ 0 h 46"/>
                  <a:gd name="T42" fmla="*/ 34 w 42"/>
                  <a:gd name="T43" fmla="*/ 4 h 46"/>
                  <a:gd name="T44" fmla="*/ 38 w 42"/>
                  <a:gd name="T45" fmla="*/ 6 h 46"/>
                  <a:gd name="T46" fmla="*/ 40 w 42"/>
                  <a:gd name="T47" fmla="*/ 10 h 46"/>
                  <a:gd name="T48" fmla="*/ 40 w 42"/>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46">
                    <a:moveTo>
                      <a:pt x="40" y="10"/>
                    </a:moveTo>
                    <a:lnTo>
                      <a:pt x="40" y="10"/>
                    </a:lnTo>
                    <a:lnTo>
                      <a:pt x="42" y="16"/>
                    </a:lnTo>
                    <a:lnTo>
                      <a:pt x="42" y="24"/>
                    </a:lnTo>
                    <a:lnTo>
                      <a:pt x="38" y="36"/>
                    </a:lnTo>
                    <a:lnTo>
                      <a:pt x="34" y="40"/>
                    </a:lnTo>
                    <a:lnTo>
                      <a:pt x="26" y="42"/>
                    </a:lnTo>
                    <a:lnTo>
                      <a:pt x="14" y="46"/>
                    </a:lnTo>
                    <a:lnTo>
                      <a:pt x="10" y="44"/>
                    </a:lnTo>
                    <a:lnTo>
                      <a:pt x="10" y="36"/>
                    </a:lnTo>
                    <a:lnTo>
                      <a:pt x="10" y="26"/>
                    </a:lnTo>
                    <a:lnTo>
                      <a:pt x="6" y="18"/>
                    </a:lnTo>
                    <a:lnTo>
                      <a:pt x="0" y="10"/>
                    </a:lnTo>
                    <a:lnTo>
                      <a:pt x="4" y="6"/>
                    </a:lnTo>
                    <a:lnTo>
                      <a:pt x="8" y="2"/>
                    </a:lnTo>
                    <a:lnTo>
                      <a:pt x="16" y="0"/>
                    </a:lnTo>
                    <a:lnTo>
                      <a:pt x="26" y="0"/>
                    </a:lnTo>
                    <a:lnTo>
                      <a:pt x="34" y="4"/>
                    </a:lnTo>
                    <a:lnTo>
                      <a:pt x="38" y="6"/>
                    </a:lnTo>
                    <a:lnTo>
                      <a:pt x="4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69" name="Freeform 21"/>
              <p:cNvSpPr>
                <a:spLocks/>
              </p:cNvSpPr>
              <p:nvPr/>
            </p:nvSpPr>
            <p:spPr bwMode="auto">
              <a:xfrm>
                <a:off x="3609" y="718"/>
                <a:ext cx="54" cy="44"/>
              </a:xfrm>
              <a:custGeom>
                <a:avLst/>
                <a:gdLst>
                  <a:gd name="T0" fmla="*/ 38 w 54"/>
                  <a:gd name="T1" fmla="*/ 0 h 44"/>
                  <a:gd name="T2" fmla="*/ 38 w 54"/>
                  <a:gd name="T3" fmla="*/ 0 h 44"/>
                  <a:gd name="T4" fmla="*/ 46 w 54"/>
                  <a:gd name="T5" fmla="*/ 2 h 44"/>
                  <a:gd name="T6" fmla="*/ 48 w 54"/>
                  <a:gd name="T7" fmla="*/ 4 h 44"/>
                  <a:gd name="T8" fmla="*/ 50 w 54"/>
                  <a:gd name="T9" fmla="*/ 8 h 44"/>
                  <a:gd name="T10" fmla="*/ 50 w 54"/>
                  <a:gd name="T11" fmla="*/ 8 h 44"/>
                  <a:gd name="T12" fmla="*/ 54 w 54"/>
                  <a:gd name="T13" fmla="*/ 16 h 44"/>
                  <a:gd name="T14" fmla="*/ 54 w 54"/>
                  <a:gd name="T15" fmla="*/ 26 h 44"/>
                  <a:gd name="T16" fmla="*/ 54 w 54"/>
                  <a:gd name="T17" fmla="*/ 26 h 44"/>
                  <a:gd name="T18" fmla="*/ 52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0 w 54"/>
                  <a:gd name="T37" fmla="*/ 28 h 44"/>
                  <a:gd name="T38" fmla="*/ 0 w 54"/>
                  <a:gd name="T39" fmla="*/ 24 h 44"/>
                  <a:gd name="T40" fmla="*/ 0 w 54"/>
                  <a:gd name="T41" fmla="*/ 24 h 44"/>
                  <a:gd name="T42" fmla="*/ 4 w 54"/>
                  <a:gd name="T43" fmla="*/ 12 h 44"/>
                  <a:gd name="T44" fmla="*/ 8 w 54"/>
                  <a:gd name="T45" fmla="*/ 8 h 44"/>
                  <a:gd name="T46" fmla="*/ 12 w 54"/>
                  <a:gd name="T47" fmla="*/ 4 h 44"/>
                  <a:gd name="T48" fmla="*/ 12 w 54"/>
                  <a:gd name="T49" fmla="*/ 4 h 44"/>
                  <a:gd name="T50" fmla="*/ 20 w 54"/>
                  <a:gd name="T51" fmla="*/ 0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48" y="4"/>
                    </a:lnTo>
                    <a:lnTo>
                      <a:pt x="50" y="8"/>
                    </a:lnTo>
                    <a:lnTo>
                      <a:pt x="54" y="16"/>
                    </a:lnTo>
                    <a:lnTo>
                      <a:pt x="54" y="26"/>
                    </a:lnTo>
                    <a:lnTo>
                      <a:pt x="52" y="30"/>
                    </a:lnTo>
                    <a:lnTo>
                      <a:pt x="50" y="34"/>
                    </a:lnTo>
                    <a:lnTo>
                      <a:pt x="42" y="40"/>
                    </a:lnTo>
                    <a:lnTo>
                      <a:pt x="26" y="44"/>
                    </a:lnTo>
                    <a:lnTo>
                      <a:pt x="18" y="44"/>
                    </a:lnTo>
                    <a:lnTo>
                      <a:pt x="10" y="40"/>
                    </a:lnTo>
                    <a:lnTo>
                      <a:pt x="4" y="34"/>
                    </a:lnTo>
                    <a:lnTo>
                      <a:pt x="0" y="28"/>
                    </a:lnTo>
                    <a:lnTo>
                      <a:pt x="0" y="24"/>
                    </a:lnTo>
                    <a:lnTo>
                      <a:pt x="4" y="12"/>
                    </a:lnTo>
                    <a:lnTo>
                      <a:pt x="8" y="8"/>
                    </a:lnTo>
                    <a:lnTo>
                      <a:pt x="12" y="4"/>
                    </a:lnTo>
                    <a:lnTo>
                      <a:pt x="20" y="0"/>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0" name="Freeform 22"/>
              <p:cNvSpPr>
                <a:spLocks/>
              </p:cNvSpPr>
              <p:nvPr/>
            </p:nvSpPr>
            <p:spPr bwMode="auto">
              <a:xfrm>
                <a:off x="3483" y="750"/>
                <a:ext cx="126" cy="78"/>
              </a:xfrm>
              <a:custGeom>
                <a:avLst/>
                <a:gdLst>
                  <a:gd name="T0" fmla="*/ 120 w 126"/>
                  <a:gd name="T1" fmla="*/ 2 h 78"/>
                  <a:gd name="T2" fmla="*/ 120 w 126"/>
                  <a:gd name="T3" fmla="*/ 2 h 78"/>
                  <a:gd name="T4" fmla="*/ 126 w 126"/>
                  <a:gd name="T5" fmla="*/ 10 h 78"/>
                  <a:gd name="T6" fmla="*/ 126 w 126"/>
                  <a:gd name="T7" fmla="*/ 14 h 78"/>
                  <a:gd name="T8" fmla="*/ 124 w 126"/>
                  <a:gd name="T9" fmla="*/ 18 h 78"/>
                  <a:gd name="T10" fmla="*/ 124 w 126"/>
                  <a:gd name="T11" fmla="*/ 18 h 78"/>
                  <a:gd name="T12" fmla="*/ 118 w 126"/>
                  <a:gd name="T13" fmla="*/ 24 h 78"/>
                  <a:gd name="T14" fmla="*/ 110 w 126"/>
                  <a:gd name="T15" fmla="*/ 26 h 78"/>
                  <a:gd name="T16" fmla="*/ 102 w 126"/>
                  <a:gd name="T17" fmla="*/ 28 h 78"/>
                  <a:gd name="T18" fmla="*/ 94 w 126"/>
                  <a:gd name="T19" fmla="*/ 28 h 78"/>
                  <a:gd name="T20" fmla="*/ 94 w 126"/>
                  <a:gd name="T21" fmla="*/ 28 h 78"/>
                  <a:gd name="T22" fmla="*/ 80 w 126"/>
                  <a:gd name="T23" fmla="*/ 16 h 78"/>
                  <a:gd name="T24" fmla="*/ 80 w 126"/>
                  <a:gd name="T25" fmla="*/ 16 h 78"/>
                  <a:gd name="T26" fmla="*/ 76 w 126"/>
                  <a:gd name="T27" fmla="*/ 10 h 78"/>
                  <a:gd name="T28" fmla="*/ 70 w 126"/>
                  <a:gd name="T29" fmla="*/ 4 h 78"/>
                  <a:gd name="T30" fmla="*/ 70 w 126"/>
                  <a:gd name="T31" fmla="*/ 4 h 78"/>
                  <a:gd name="T32" fmla="*/ 66 w 126"/>
                  <a:gd name="T33" fmla="*/ 2 h 78"/>
                  <a:gd name="T34" fmla="*/ 62 w 126"/>
                  <a:gd name="T35" fmla="*/ 2 h 78"/>
                  <a:gd name="T36" fmla="*/ 56 w 126"/>
                  <a:gd name="T37" fmla="*/ 6 h 78"/>
                  <a:gd name="T38" fmla="*/ 56 w 126"/>
                  <a:gd name="T39" fmla="*/ 6 h 78"/>
                  <a:gd name="T40" fmla="*/ 54 w 126"/>
                  <a:gd name="T41" fmla="*/ 10 h 78"/>
                  <a:gd name="T42" fmla="*/ 52 w 126"/>
                  <a:gd name="T43" fmla="*/ 16 h 78"/>
                  <a:gd name="T44" fmla="*/ 52 w 126"/>
                  <a:gd name="T45" fmla="*/ 26 h 78"/>
                  <a:gd name="T46" fmla="*/ 54 w 126"/>
                  <a:gd name="T47" fmla="*/ 34 h 78"/>
                  <a:gd name="T48" fmla="*/ 58 w 126"/>
                  <a:gd name="T49" fmla="*/ 42 h 78"/>
                  <a:gd name="T50" fmla="*/ 58 w 126"/>
                  <a:gd name="T51" fmla="*/ 42 h 78"/>
                  <a:gd name="T52" fmla="*/ 68 w 126"/>
                  <a:gd name="T53" fmla="*/ 52 h 78"/>
                  <a:gd name="T54" fmla="*/ 80 w 126"/>
                  <a:gd name="T55" fmla="*/ 60 h 78"/>
                  <a:gd name="T56" fmla="*/ 86 w 126"/>
                  <a:gd name="T57" fmla="*/ 64 h 78"/>
                  <a:gd name="T58" fmla="*/ 92 w 126"/>
                  <a:gd name="T59" fmla="*/ 64 h 78"/>
                  <a:gd name="T60" fmla="*/ 98 w 126"/>
                  <a:gd name="T61" fmla="*/ 66 h 78"/>
                  <a:gd name="T62" fmla="*/ 106 w 126"/>
                  <a:gd name="T63" fmla="*/ 64 h 78"/>
                  <a:gd name="T64" fmla="*/ 106 w 126"/>
                  <a:gd name="T65" fmla="*/ 64 h 78"/>
                  <a:gd name="T66" fmla="*/ 104 w 126"/>
                  <a:gd name="T67" fmla="*/ 72 h 78"/>
                  <a:gd name="T68" fmla="*/ 102 w 126"/>
                  <a:gd name="T69" fmla="*/ 78 h 78"/>
                  <a:gd name="T70" fmla="*/ 102 w 126"/>
                  <a:gd name="T71" fmla="*/ 78 h 78"/>
                  <a:gd name="T72" fmla="*/ 52 w 126"/>
                  <a:gd name="T73" fmla="*/ 72 h 78"/>
                  <a:gd name="T74" fmla="*/ 26 w 126"/>
                  <a:gd name="T75" fmla="*/ 70 h 78"/>
                  <a:gd name="T76" fmla="*/ 0 w 126"/>
                  <a:gd name="T77" fmla="*/ 70 h 78"/>
                  <a:gd name="T78" fmla="*/ 0 w 126"/>
                  <a:gd name="T79" fmla="*/ 70 h 78"/>
                  <a:gd name="T80" fmla="*/ 8 w 126"/>
                  <a:gd name="T81" fmla="*/ 54 h 78"/>
                  <a:gd name="T82" fmla="*/ 18 w 126"/>
                  <a:gd name="T83" fmla="*/ 38 h 78"/>
                  <a:gd name="T84" fmla="*/ 40 w 126"/>
                  <a:gd name="T85" fmla="*/ 8 h 78"/>
                  <a:gd name="T86" fmla="*/ 40 w 126"/>
                  <a:gd name="T87" fmla="*/ 8 h 78"/>
                  <a:gd name="T88" fmla="*/ 44 w 126"/>
                  <a:gd name="T89" fmla="*/ 2 h 78"/>
                  <a:gd name="T90" fmla="*/ 50 w 126"/>
                  <a:gd name="T91" fmla="*/ 0 h 78"/>
                  <a:gd name="T92" fmla="*/ 58 w 126"/>
                  <a:gd name="T93" fmla="*/ 2 h 78"/>
                  <a:gd name="T94" fmla="*/ 120 w 126"/>
                  <a:gd name="T95" fmla="*/ 2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78">
                    <a:moveTo>
                      <a:pt x="120" y="2"/>
                    </a:moveTo>
                    <a:lnTo>
                      <a:pt x="120" y="2"/>
                    </a:lnTo>
                    <a:lnTo>
                      <a:pt x="126" y="10"/>
                    </a:lnTo>
                    <a:lnTo>
                      <a:pt x="126"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4"/>
                    </a:lnTo>
                    <a:lnTo>
                      <a:pt x="98" y="66"/>
                    </a:lnTo>
                    <a:lnTo>
                      <a:pt x="106" y="64"/>
                    </a:lnTo>
                    <a:lnTo>
                      <a:pt x="104" y="72"/>
                    </a:lnTo>
                    <a:lnTo>
                      <a:pt x="102" y="78"/>
                    </a:lnTo>
                    <a:lnTo>
                      <a:pt x="52" y="72"/>
                    </a:lnTo>
                    <a:lnTo>
                      <a:pt x="26" y="70"/>
                    </a:lnTo>
                    <a:lnTo>
                      <a:pt x="0" y="70"/>
                    </a:lnTo>
                    <a:lnTo>
                      <a:pt x="8" y="54"/>
                    </a:lnTo>
                    <a:lnTo>
                      <a:pt x="18" y="38"/>
                    </a:lnTo>
                    <a:lnTo>
                      <a:pt x="40" y="8"/>
                    </a:lnTo>
                    <a:lnTo>
                      <a:pt x="44"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1" name="Freeform 23"/>
              <p:cNvSpPr>
                <a:spLocks/>
              </p:cNvSpPr>
              <p:nvPr/>
            </p:nvSpPr>
            <p:spPr bwMode="auto">
              <a:xfrm>
                <a:off x="3665" y="762"/>
                <a:ext cx="32" cy="38"/>
              </a:xfrm>
              <a:custGeom>
                <a:avLst/>
                <a:gdLst>
                  <a:gd name="T0" fmla="*/ 20 w 32"/>
                  <a:gd name="T1" fmla="*/ 6 h 38"/>
                  <a:gd name="T2" fmla="*/ 20 w 32"/>
                  <a:gd name="T3" fmla="*/ 6 h 38"/>
                  <a:gd name="T4" fmla="*/ 26 w 32"/>
                  <a:gd name="T5" fmla="*/ 12 h 38"/>
                  <a:gd name="T6" fmla="*/ 32 w 32"/>
                  <a:gd name="T7" fmla="*/ 20 h 38"/>
                  <a:gd name="T8" fmla="*/ 32 w 32"/>
                  <a:gd name="T9" fmla="*/ 20 h 38"/>
                  <a:gd name="T10" fmla="*/ 32 w 32"/>
                  <a:gd name="T11" fmla="*/ 28 h 38"/>
                  <a:gd name="T12" fmla="*/ 30 w 32"/>
                  <a:gd name="T13" fmla="*/ 32 h 38"/>
                  <a:gd name="T14" fmla="*/ 28 w 32"/>
                  <a:gd name="T15" fmla="*/ 34 h 38"/>
                  <a:gd name="T16" fmla="*/ 28 w 32"/>
                  <a:gd name="T17" fmla="*/ 34 h 38"/>
                  <a:gd name="T18" fmla="*/ 18 w 32"/>
                  <a:gd name="T19" fmla="*/ 38 h 38"/>
                  <a:gd name="T20" fmla="*/ 14 w 32"/>
                  <a:gd name="T21" fmla="*/ 38 h 38"/>
                  <a:gd name="T22" fmla="*/ 10 w 32"/>
                  <a:gd name="T23" fmla="*/ 36 h 38"/>
                  <a:gd name="T24" fmla="*/ 10 w 32"/>
                  <a:gd name="T25" fmla="*/ 36 h 38"/>
                  <a:gd name="T26" fmla="*/ 8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4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6" y="12"/>
                    </a:lnTo>
                    <a:lnTo>
                      <a:pt x="32" y="20"/>
                    </a:lnTo>
                    <a:lnTo>
                      <a:pt x="32" y="28"/>
                    </a:lnTo>
                    <a:lnTo>
                      <a:pt x="30" y="32"/>
                    </a:lnTo>
                    <a:lnTo>
                      <a:pt x="28" y="34"/>
                    </a:lnTo>
                    <a:lnTo>
                      <a:pt x="18" y="38"/>
                    </a:lnTo>
                    <a:lnTo>
                      <a:pt x="14" y="38"/>
                    </a:lnTo>
                    <a:lnTo>
                      <a:pt x="10" y="36"/>
                    </a:lnTo>
                    <a:lnTo>
                      <a:pt x="8" y="28"/>
                    </a:lnTo>
                    <a:lnTo>
                      <a:pt x="8" y="18"/>
                    </a:lnTo>
                    <a:lnTo>
                      <a:pt x="6" y="8"/>
                    </a:lnTo>
                    <a:lnTo>
                      <a:pt x="4" y="4"/>
                    </a:lnTo>
                    <a:lnTo>
                      <a:pt x="0" y="2"/>
                    </a:lnTo>
                    <a:lnTo>
                      <a:pt x="4" y="0"/>
                    </a:lnTo>
                    <a:lnTo>
                      <a:pt x="8" y="0"/>
                    </a:lnTo>
                    <a:lnTo>
                      <a:pt x="14"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2" name="Freeform 24"/>
              <p:cNvSpPr>
                <a:spLocks/>
              </p:cNvSpPr>
              <p:nvPr/>
            </p:nvSpPr>
            <p:spPr bwMode="auto">
              <a:xfrm>
                <a:off x="3543" y="762"/>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0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2 w 92"/>
                  <a:gd name="T47" fmla="*/ 18 h 42"/>
                  <a:gd name="T48" fmla="*/ 0 w 92"/>
                  <a:gd name="T49" fmla="*/ 14 h 42"/>
                  <a:gd name="T50" fmla="*/ 0 w 92"/>
                  <a:gd name="T51" fmla="*/ 8 h 42"/>
                  <a:gd name="T52" fmla="*/ 0 w 92"/>
                  <a:gd name="T53" fmla="*/ 8 h 42"/>
                  <a:gd name="T54" fmla="*/ 0 w 92"/>
                  <a:gd name="T55" fmla="*/ 4 h 42"/>
                  <a:gd name="T56" fmla="*/ 2 w 92"/>
                  <a:gd name="T57" fmla="*/ 2 h 42"/>
                  <a:gd name="T58" fmla="*/ 4 w 92"/>
                  <a:gd name="T59" fmla="*/ 0 h 42"/>
                  <a:gd name="T60" fmla="*/ 4 w 92"/>
                  <a:gd name="T61" fmla="*/ 0 h 42"/>
                  <a:gd name="T62" fmla="*/ 20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0" y="14"/>
                    </a:lnTo>
                    <a:lnTo>
                      <a:pt x="88" y="18"/>
                    </a:lnTo>
                    <a:lnTo>
                      <a:pt x="82" y="26"/>
                    </a:lnTo>
                    <a:lnTo>
                      <a:pt x="76" y="32"/>
                    </a:lnTo>
                    <a:lnTo>
                      <a:pt x="70" y="36"/>
                    </a:lnTo>
                    <a:lnTo>
                      <a:pt x="56" y="40"/>
                    </a:lnTo>
                    <a:lnTo>
                      <a:pt x="42" y="42"/>
                    </a:lnTo>
                    <a:lnTo>
                      <a:pt x="28" y="40"/>
                    </a:lnTo>
                    <a:lnTo>
                      <a:pt x="20" y="34"/>
                    </a:lnTo>
                    <a:lnTo>
                      <a:pt x="10" y="28"/>
                    </a:lnTo>
                    <a:lnTo>
                      <a:pt x="2" y="18"/>
                    </a:lnTo>
                    <a:lnTo>
                      <a:pt x="0" y="14"/>
                    </a:lnTo>
                    <a:lnTo>
                      <a:pt x="0" y="8"/>
                    </a:lnTo>
                    <a:lnTo>
                      <a:pt x="0" y="4"/>
                    </a:lnTo>
                    <a:lnTo>
                      <a:pt x="2" y="2"/>
                    </a:lnTo>
                    <a:lnTo>
                      <a:pt x="4" y="0"/>
                    </a:lnTo>
                    <a:lnTo>
                      <a:pt x="20"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3" name="Freeform 25"/>
              <p:cNvSpPr>
                <a:spLocks/>
              </p:cNvSpPr>
              <p:nvPr/>
            </p:nvSpPr>
            <p:spPr bwMode="auto">
              <a:xfrm>
                <a:off x="3643" y="768"/>
                <a:ext cx="20" cy="40"/>
              </a:xfrm>
              <a:custGeom>
                <a:avLst/>
                <a:gdLst>
                  <a:gd name="T0" fmla="*/ 12 w 20"/>
                  <a:gd name="T1" fmla="*/ 0 h 40"/>
                  <a:gd name="T2" fmla="*/ 12 w 20"/>
                  <a:gd name="T3" fmla="*/ 0 h 40"/>
                  <a:gd name="T4" fmla="*/ 16 w 20"/>
                  <a:gd name="T5" fmla="*/ 4 h 40"/>
                  <a:gd name="T6" fmla="*/ 18 w 20"/>
                  <a:gd name="T7" fmla="*/ 6 h 40"/>
                  <a:gd name="T8" fmla="*/ 20 w 20"/>
                  <a:gd name="T9" fmla="*/ 16 h 40"/>
                  <a:gd name="T10" fmla="*/ 20 w 20"/>
                  <a:gd name="T11" fmla="*/ 24 h 40"/>
                  <a:gd name="T12" fmla="*/ 18 w 20"/>
                  <a:gd name="T13" fmla="*/ 34 h 40"/>
                  <a:gd name="T14" fmla="*/ 18 w 20"/>
                  <a:gd name="T15" fmla="*/ 34 h 40"/>
                  <a:gd name="T16" fmla="*/ 12 w 20"/>
                  <a:gd name="T17" fmla="*/ 40 h 40"/>
                  <a:gd name="T18" fmla="*/ 8 w 20"/>
                  <a:gd name="T19" fmla="*/ 40 h 40"/>
                  <a:gd name="T20" fmla="*/ 4 w 20"/>
                  <a:gd name="T21" fmla="*/ 40 h 40"/>
                  <a:gd name="T22" fmla="*/ 4 w 20"/>
                  <a:gd name="T23" fmla="*/ 40 h 40"/>
                  <a:gd name="T24" fmla="*/ 2 w 20"/>
                  <a:gd name="T25" fmla="*/ 34 h 40"/>
                  <a:gd name="T26" fmla="*/ 0 w 20"/>
                  <a:gd name="T27" fmla="*/ 30 h 40"/>
                  <a:gd name="T28" fmla="*/ 0 w 20"/>
                  <a:gd name="T29" fmla="*/ 18 h 40"/>
                  <a:gd name="T30" fmla="*/ 0 w 20"/>
                  <a:gd name="T31" fmla="*/ 18 h 40"/>
                  <a:gd name="T32" fmla="*/ 2 w 20"/>
                  <a:gd name="T33" fmla="*/ 14 h 40"/>
                  <a:gd name="T34" fmla="*/ 4 w 20"/>
                  <a:gd name="T35" fmla="*/ 10 h 40"/>
                  <a:gd name="T36" fmla="*/ 6 w 20"/>
                  <a:gd name="T37" fmla="*/ 8 h 40"/>
                  <a:gd name="T38" fmla="*/ 6 w 20"/>
                  <a:gd name="T39" fmla="*/ 4 h 40"/>
                  <a:gd name="T40" fmla="*/ 6 w 20"/>
                  <a:gd name="T41" fmla="*/ 4 h 40"/>
                  <a:gd name="T42" fmla="*/ 10 w 20"/>
                  <a:gd name="T43" fmla="*/ 0 h 40"/>
                  <a:gd name="T44" fmla="*/ 12 w 20"/>
                  <a:gd name="T45" fmla="*/ 0 h 40"/>
                  <a:gd name="T46" fmla="*/ 12 w 20"/>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0">
                    <a:moveTo>
                      <a:pt x="12" y="0"/>
                    </a:moveTo>
                    <a:lnTo>
                      <a:pt x="12" y="0"/>
                    </a:lnTo>
                    <a:lnTo>
                      <a:pt x="16" y="4"/>
                    </a:lnTo>
                    <a:lnTo>
                      <a:pt x="18" y="6"/>
                    </a:lnTo>
                    <a:lnTo>
                      <a:pt x="20" y="16"/>
                    </a:lnTo>
                    <a:lnTo>
                      <a:pt x="20" y="24"/>
                    </a:lnTo>
                    <a:lnTo>
                      <a:pt x="18" y="34"/>
                    </a:lnTo>
                    <a:lnTo>
                      <a:pt x="12" y="40"/>
                    </a:lnTo>
                    <a:lnTo>
                      <a:pt x="8" y="40"/>
                    </a:lnTo>
                    <a:lnTo>
                      <a:pt x="4" y="40"/>
                    </a:lnTo>
                    <a:lnTo>
                      <a:pt x="2" y="34"/>
                    </a:lnTo>
                    <a:lnTo>
                      <a:pt x="0" y="30"/>
                    </a:lnTo>
                    <a:lnTo>
                      <a:pt x="0" y="18"/>
                    </a:lnTo>
                    <a:lnTo>
                      <a:pt x="2" y="14"/>
                    </a:lnTo>
                    <a:lnTo>
                      <a:pt x="4" y="10"/>
                    </a:lnTo>
                    <a:lnTo>
                      <a:pt x="6" y="8"/>
                    </a:lnTo>
                    <a:lnTo>
                      <a:pt x="6" y="4"/>
                    </a:lnTo>
                    <a:lnTo>
                      <a:pt x="10" y="0"/>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4" name="Freeform 26"/>
              <p:cNvSpPr>
                <a:spLocks/>
              </p:cNvSpPr>
              <p:nvPr/>
            </p:nvSpPr>
            <p:spPr bwMode="auto">
              <a:xfrm>
                <a:off x="3243" y="864"/>
                <a:ext cx="148" cy="24"/>
              </a:xfrm>
              <a:custGeom>
                <a:avLst/>
                <a:gdLst>
                  <a:gd name="T0" fmla="*/ 148 w 148"/>
                  <a:gd name="T1" fmla="*/ 2 h 24"/>
                  <a:gd name="T2" fmla="*/ 148 w 148"/>
                  <a:gd name="T3" fmla="*/ 2 h 24"/>
                  <a:gd name="T4" fmla="*/ 146 w 148"/>
                  <a:gd name="T5" fmla="*/ 6 h 24"/>
                  <a:gd name="T6" fmla="*/ 144 w 148"/>
                  <a:gd name="T7" fmla="*/ 8 h 24"/>
                  <a:gd name="T8" fmla="*/ 138 w 148"/>
                  <a:gd name="T9" fmla="*/ 10 h 24"/>
                  <a:gd name="T10" fmla="*/ 132 w 148"/>
                  <a:gd name="T11" fmla="*/ 10 h 24"/>
                  <a:gd name="T12" fmla="*/ 124 w 148"/>
                  <a:gd name="T13" fmla="*/ 10 h 24"/>
                  <a:gd name="T14" fmla="*/ 124 w 148"/>
                  <a:gd name="T15" fmla="*/ 10 h 24"/>
                  <a:gd name="T16" fmla="*/ 102 w 148"/>
                  <a:gd name="T17" fmla="*/ 14 h 24"/>
                  <a:gd name="T18" fmla="*/ 82 w 148"/>
                  <a:gd name="T19" fmla="*/ 16 h 24"/>
                  <a:gd name="T20" fmla="*/ 40 w 148"/>
                  <a:gd name="T21" fmla="*/ 20 h 24"/>
                  <a:gd name="T22" fmla="*/ 6 w 148"/>
                  <a:gd name="T23" fmla="*/ 24 h 24"/>
                  <a:gd name="T24" fmla="*/ 6 w 148"/>
                  <a:gd name="T25" fmla="*/ 24 h 24"/>
                  <a:gd name="T26" fmla="*/ 2 w 148"/>
                  <a:gd name="T27" fmla="*/ 22 h 24"/>
                  <a:gd name="T28" fmla="*/ 2 w 148"/>
                  <a:gd name="T29" fmla="*/ 20 h 24"/>
                  <a:gd name="T30" fmla="*/ 2 w 148"/>
                  <a:gd name="T31" fmla="*/ 20 h 24"/>
                  <a:gd name="T32" fmla="*/ 0 w 148"/>
                  <a:gd name="T33" fmla="*/ 18 h 24"/>
                  <a:gd name="T34" fmla="*/ 2 w 148"/>
                  <a:gd name="T35" fmla="*/ 16 h 24"/>
                  <a:gd name="T36" fmla="*/ 4 w 148"/>
                  <a:gd name="T37" fmla="*/ 14 h 24"/>
                  <a:gd name="T38" fmla="*/ 4 w 148"/>
                  <a:gd name="T39" fmla="*/ 14 h 24"/>
                  <a:gd name="T40" fmla="*/ 36 w 148"/>
                  <a:gd name="T41" fmla="*/ 10 h 24"/>
                  <a:gd name="T42" fmla="*/ 70 w 148"/>
                  <a:gd name="T43" fmla="*/ 8 h 24"/>
                  <a:gd name="T44" fmla="*/ 102 w 148"/>
                  <a:gd name="T45" fmla="*/ 4 h 24"/>
                  <a:gd name="T46" fmla="*/ 134 w 148"/>
                  <a:gd name="T47" fmla="*/ 0 h 24"/>
                  <a:gd name="T48" fmla="*/ 134 w 148"/>
                  <a:gd name="T49" fmla="*/ 0 h 24"/>
                  <a:gd name="T50" fmla="*/ 142 w 148"/>
                  <a:gd name="T51" fmla="*/ 0 h 24"/>
                  <a:gd name="T52" fmla="*/ 146 w 148"/>
                  <a:gd name="T53" fmla="*/ 0 h 24"/>
                  <a:gd name="T54" fmla="*/ 148 w 148"/>
                  <a:gd name="T55" fmla="*/ 2 h 24"/>
                  <a:gd name="T56" fmla="*/ 148 w 148"/>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8" h="24">
                    <a:moveTo>
                      <a:pt x="148" y="2"/>
                    </a:moveTo>
                    <a:lnTo>
                      <a:pt x="148" y="2"/>
                    </a:lnTo>
                    <a:lnTo>
                      <a:pt x="146" y="6"/>
                    </a:lnTo>
                    <a:lnTo>
                      <a:pt x="144" y="8"/>
                    </a:lnTo>
                    <a:lnTo>
                      <a:pt x="138" y="10"/>
                    </a:lnTo>
                    <a:lnTo>
                      <a:pt x="132" y="10"/>
                    </a:lnTo>
                    <a:lnTo>
                      <a:pt x="124" y="10"/>
                    </a:lnTo>
                    <a:lnTo>
                      <a:pt x="102" y="14"/>
                    </a:lnTo>
                    <a:lnTo>
                      <a:pt x="82" y="16"/>
                    </a:lnTo>
                    <a:lnTo>
                      <a:pt x="40" y="20"/>
                    </a:lnTo>
                    <a:lnTo>
                      <a:pt x="6" y="24"/>
                    </a:lnTo>
                    <a:lnTo>
                      <a:pt x="2" y="22"/>
                    </a:lnTo>
                    <a:lnTo>
                      <a:pt x="2" y="20"/>
                    </a:lnTo>
                    <a:lnTo>
                      <a:pt x="0" y="18"/>
                    </a:lnTo>
                    <a:lnTo>
                      <a:pt x="2" y="16"/>
                    </a:lnTo>
                    <a:lnTo>
                      <a:pt x="4" y="14"/>
                    </a:lnTo>
                    <a:lnTo>
                      <a:pt x="36" y="10"/>
                    </a:lnTo>
                    <a:lnTo>
                      <a:pt x="70" y="8"/>
                    </a:lnTo>
                    <a:lnTo>
                      <a:pt x="102" y="4"/>
                    </a:lnTo>
                    <a:lnTo>
                      <a:pt x="134" y="0"/>
                    </a:lnTo>
                    <a:lnTo>
                      <a:pt x="142" y="0"/>
                    </a:lnTo>
                    <a:lnTo>
                      <a:pt x="146" y="0"/>
                    </a:lnTo>
                    <a:lnTo>
                      <a:pt x="14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5" name="Freeform 27"/>
              <p:cNvSpPr>
                <a:spLocks/>
              </p:cNvSpPr>
              <p:nvPr/>
            </p:nvSpPr>
            <p:spPr bwMode="auto">
              <a:xfrm>
                <a:off x="3297" y="896"/>
                <a:ext cx="80" cy="16"/>
              </a:xfrm>
              <a:custGeom>
                <a:avLst/>
                <a:gdLst>
                  <a:gd name="T0" fmla="*/ 80 w 80"/>
                  <a:gd name="T1" fmla="*/ 4 h 16"/>
                  <a:gd name="T2" fmla="*/ 80 w 80"/>
                  <a:gd name="T3" fmla="*/ 4 h 16"/>
                  <a:gd name="T4" fmla="*/ 80 w 80"/>
                  <a:gd name="T5" fmla="*/ 8 h 16"/>
                  <a:gd name="T6" fmla="*/ 78 w 80"/>
                  <a:gd name="T7" fmla="*/ 10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2 w 80"/>
                  <a:gd name="T23" fmla="*/ 14 h 16"/>
                  <a:gd name="T24" fmla="*/ 0 w 80"/>
                  <a:gd name="T25" fmla="*/ 12 h 16"/>
                  <a:gd name="T26" fmla="*/ 0 w 80"/>
                  <a:gd name="T27" fmla="*/ 12 h 16"/>
                  <a:gd name="T28" fmla="*/ 2 w 80"/>
                  <a:gd name="T29" fmla="*/ 8 h 16"/>
                  <a:gd name="T30" fmla="*/ 2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0"/>
                    </a:lnTo>
                    <a:lnTo>
                      <a:pt x="70" y="12"/>
                    </a:lnTo>
                    <a:lnTo>
                      <a:pt x="62" y="12"/>
                    </a:lnTo>
                    <a:lnTo>
                      <a:pt x="56" y="14"/>
                    </a:lnTo>
                    <a:lnTo>
                      <a:pt x="32" y="14"/>
                    </a:lnTo>
                    <a:lnTo>
                      <a:pt x="6" y="16"/>
                    </a:lnTo>
                    <a:lnTo>
                      <a:pt x="2" y="14"/>
                    </a:lnTo>
                    <a:lnTo>
                      <a:pt x="0" y="12"/>
                    </a:lnTo>
                    <a:lnTo>
                      <a:pt x="2" y="8"/>
                    </a:lnTo>
                    <a:lnTo>
                      <a:pt x="2"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6" name="Freeform 28"/>
              <p:cNvSpPr>
                <a:spLocks/>
              </p:cNvSpPr>
              <p:nvPr/>
            </p:nvSpPr>
            <p:spPr bwMode="auto">
              <a:xfrm>
                <a:off x="3541" y="604"/>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2 w 46"/>
                  <a:gd name="T11" fmla="*/ 46 h 46"/>
                  <a:gd name="T12" fmla="*/ 22 w 46"/>
                  <a:gd name="T13" fmla="*/ 46 h 46"/>
                  <a:gd name="T14" fmla="*/ 14 w 46"/>
                  <a:gd name="T15" fmla="*/ 44 h 46"/>
                  <a:gd name="T16" fmla="*/ 6 w 46"/>
                  <a:gd name="T17" fmla="*/ 40 h 46"/>
                  <a:gd name="T18" fmla="*/ 2 w 46"/>
                  <a:gd name="T19" fmla="*/ 32 h 46"/>
                  <a:gd name="T20" fmla="*/ 0 w 46"/>
                  <a:gd name="T21" fmla="*/ 24 h 46"/>
                  <a:gd name="T22" fmla="*/ 0 w 46"/>
                  <a:gd name="T23" fmla="*/ 24 h 46"/>
                  <a:gd name="T24" fmla="*/ 2 w 46"/>
                  <a:gd name="T25" fmla="*/ 14 h 46"/>
                  <a:gd name="T26" fmla="*/ 6 w 46"/>
                  <a:gd name="T27" fmla="*/ 8 h 46"/>
                  <a:gd name="T28" fmla="*/ 14 w 46"/>
                  <a:gd name="T29" fmla="*/ 2 h 46"/>
                  <a:gd name="T30" fmla="*/ 22 w 46"/>
                  <a:gd name="T31" fmla="*/ 0 h 46"/>
                  <a:gd name="T32" fmla="*/ 22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2" y="46"/>
                    </a:lnTo>
                    <a:lnTo>
                      <a:pt x="14" y="44"/>
                    </a:lnTo>
                    <a:lnTo>
                      <a:pt x="6" y="40"/>
                    </a:lnTo>
                    <a:lnTo>
                      <a:pt x="2" y="32"/>
                    </a:lnTo>
                    <a:lnTo>
                      <a:pt x="0" y="24"/>
                    </a:lnTo>
                    <a:lnTo>
                      <a:pt x="2" y="14"/>
                    </a:lnTo>
                    <a:lnTo>
                      <a:pt x="6" y="8"/>
                    </a:lnTo>
                    <a:lnTo>
                      <a:pt x="14" y="2"/>
                    </a:lnTo>
                    <a:lnTo>
                      <a:pt x="22"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7" name="Freeform 29"/>
              <p:cNvSpPr>
                <a:spLocks/>
              </p:cNvSpPr>
              <p:nvPr/>
            </p:nvSpPr>
            <p:spPr bwMode="auto">
              <a:xfrm>
                <a:off x="3629" y="600"/>
                <a:ext cx="32" cy="46"/>
              </a:xfrm>
              <a:custGeom>
                <a:avLst/>
                <a:gdLst>
                  <a:gd name="T0" fmla="*/ 24 w 32"/>
                  <a:gd name="T1" fmla="*/ 0 h 46"/>
                  <a:gd name="T2" fmla="*/ 24 w 32"/>
                  <a:gd name="T3" fmla="*/ 0 h 46"/>
                  <a:gd name="T4" fmla="*/ 14 w 32"/>
                  <a:gd name="T5" fmla="*/ 2 h 46"/>
                  <a:gd name="T6" fmla="*/ 8 w 32"/>
                  <a:gd name="T7" fmla="*/ 6 h 46"/>
                  <a:gd name="T8" fmla="*/ 2 w 32"/>
                  <a:gd name="T9" fmla="*/ 14 h 46"/>
                  <a:gd name="T10" fmla="*/ 0 w 32"/>
                  <a:gd name="T11" fmla="*/ 22 h 46"/>
                  <a:gd name="T12" fmla="*/ 0 w 32"/>
                  <a:gd name="T13" fmla="*/ 22 h 46"/>
                  <a:gd name="T14" fmla="*/ 2 w 32"/>
                  <a:gd name="T15" fmla="*/ 32 h 46"/>
                  <a:gd name="T16" fmla="*/ 8 w 32"/>
                  <a:gd name="T17" fmla="*/ 38 h 46"/>
                  <a:gd name="T18" fmla="*/ 14 w 32"/>
                  <a:gd name="T19" fmla="*/ 44 h 46"/>
                  <a:gd name="T20" fmla="*/ 24 w 32"/>
                  <a:gd name="T21" fmla="*/ 46 h 46"/>
                  <a:gd name="T22" fmla="*/ 24 w 32"/>
                  <a:gd name="T23" fmla="*/ 46 h 46"/>
                  <a:gd name="T24" fmla="*/ 32 w 32"/>
                  <a:gd name="T25" fmla="*/ 44 h 46"/>
                  <a:gd name="T26" fmla="*/ 30 w 32"/>
                  <a:gd name="T27" fmla="*/ 0 h 46"/>
                  <a:gd name="T28" fmla="*/ 30 w 32"/>
                  <a:gd name="T29" fmla="*/ 0 h 46"/>
                  <a:gd name="T30" fmla="*/ 24 w 32"/>
                  <a:gd name="T31" fmla="*/ 0 h 46"/>
                  <a:gd name="T32" fmla="*/ 24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4" y="0"/>
                    </a:moveTo>
                    <a:lnTo>
                      <a:pt x="24" y="0"/>
                    </a:lnTo>
                    <a:lnTo>
                      <a:pt x="14" y="2"/>
                    </a:lnTo>
                    <a:lnTo>
                      <a:pt x="8" y="6"/>
                    </a:lnTo>
                    <a:lnTo>
                      <a:pt x="2" y="14"/>
                    </a:lnTo>
                    <a:lnTo>
                      <a:pt x="0" y="22"/>
                    </a:lnTo>
                    <a:lnTo>
                      <a:pt x="2" y="32"/>
                    </a:lnTo>
                    <a:lnTo>
                      <a:pt x="8" y="38"/>
                    </a:lnTo>
                    <a:lnTo>
                      <a:pt x="14" y="44"/>
                    </a:lnTo>
                    <a:lnTo>
                      <a:pt x="24" y="46"/>
                    </a:lnTo>
                    <a:lnTo>
                      <a:pt x="32" y="44"/>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8" name="Freeform 30"/>
              <p:cNvSpPr>
                <a:spLocks/>
              </p:cNvSpPr>
              <p:nvPr/>
            </p:nvSpPr>
            <p:spPr bwMode="auto">
              <a:xfrm>
                <a:off x="3557" y="622"/>
                <a:ext cx="16" cy="16"/>
              </a:xfrm>
              <a:custGeom>
                <a:avLst/>
                <a:gdLst>
                  <a:gd name="T0" fmla="*/ 16 w 16"/>
                  <a:gd name="T1" fmla="*/ 8 h 16"/>
                  <a:gd name="T2" fmla="*/ 16 w 16"/>
                  <a:gd name="T3" fmla="*/ 8 h 16"/>
                  <a:gd name="T4" fmla="*/ 16 w 16"/>
                  <a:gd name="T5" fmla="*/ 10 h 16"/>
                  <a:gd name="T6" fmla="*/ 14 w 16"/>
                  <a:gd name="T7" fmla="*/ 12 h 16"/>
                  <a:gd name="T8" fmla="*/ 12 w 16"/>
                  <a:gd name="T9" fmla="*/ 14 h 16"/>
                  <a:gd name="T10" fmla="*/ 8 w 16"/>
                  <a:gd name="T11" fmla="*/ 16 h 16"/>
                  <a:gd name="T12" fmla="*/ 8 w 16"/>
                  <a:gd name="T13" fmla="*/ 16 h 16"/>
                  <a:gd name="T14" fmla="*/ 6 w 16"/>
                  <a:gd name="T15" fmla="*/ 14 h 16"/>
                  <a:gd name="T16" fmla="*/ 4 w 16"/>
                  <a:gd name="T17" fmla="*/ 12 h 16"/>
                  <a:gd name="T18" fmla="*/ 2 w 16"/>
                  <a:gd name="T19" fmla="*/ 10 h 16"/>
                  <a:gd name="T20" fmla="*/ 0 w 16"/>
                  <a:gd name="T21" fmla="*/ 8 h 16"/>
                  <a:gd name="T22" fmla="*/ 0 w 16"/>
                  <a:gd name="T23" fmla="*/ 8 h 16"/>
                  <a:gd name="T24" fmla="*/ 2 w 16"/>
                  <a:gd name="T25" fmla="*/ 4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6">
                    <a:moveTo>
                      <a:pt x="16" y="8"/>
                    </a:moveTo>
                    <a:lnTo>
                      <a:pt x="16" y="8"/>
                    </a:lnTo>
                    <a:lnTo>
                      <a:pt x="16" y="10"/>
                    </a:lnTo>
                    <a:lnTo>
                      <a:pt x="14" y="12"/>
                    </a:lnTo>
                    <a:lnTo>
                      <a:pt x="12" y="14"/>
                    </a:lnTo>
                    <a:lnTo>
                      <a:pt x="8" y="16"/>
                    </a:lnTo>
                    <a:lnTo>
                      <a:pt x="6" y="14"/>
                    </a:lnTo>
                    <a:lnTo>
                      <a:pt x="4" y="12"/>
                    </a:lnTo>
                    <a:lnTo>
                      <a:pt x="2" y="10"/>
                    </a:lnTo>
                    <a:lnTo>
                      <a:pt x="0" y="8"/>
                    </a:lnTo>
                    <a:lnTo>
                      <a:pt x="2" y="4"/>
                    </a:lnTo>
                    <a:lnTo>
                      <a:pt x="4" y="2"/>
                    </a:lnTo>
                    <a:lnTo>
                      <a:pt x="6" y="0"/>
                    </a:lnTo>
                    <a:lnTo>
                      <a:pt x="8" y="0"/>
                    </a:lnTo>
                    <a:lnTo>
                      <a:pt x="12" y="0"/>
                    </a:lnTo>
                    <a:lnTo>
                      <a:pt x="14" y="2"/>
                    </a:lnTo>
                    <a:lnTo>
                      <a:pt x="16" y="4"/>
                    </a:lnTo>
                    <a:lnTo>
                      <a:pt x="16"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79" name="Freeform 31"/>
              <p:cNvSpPr>
                <a:spLocks/>
              </p:cNvSpPr>
              <p:nvPr/>
            </p:nvSpPr>
            <p:spPr bwMode="auto">
              <a:xfrm>
                <a:off x="3645" y="618"/>
                <a:ext cx="16" cy="14"/>
              </a:xfrm>
              <a:custGeom>
                <a:avLst/>
                <a:gdLst>
                  <a:gd name="T0" fmla="*/ 16 w 16"/>
                  <a:gd name="T1" fmla="*/ 6 h 14"/>
                  <a:gd name="T2" fmla="*/ 16 w 16"/>
                  <a:gd name="T3" fmla="*/ 6 h 14"/>
                  <a:gd name="T4" fmla="*/ 14 w 16"/>
                  <a:gd name="T5" fmla="*/ 10 h 14"/>
                  <a:gd name="T6" fmla="*/ 12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2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2" y="12"/>
                    </a:lnTo>
                    <a:lnTo>
                      <a:pt x="10" y="14"/>
                    </a:lnTo>
                    <a:lnTo>
                      <a:pt x="8" y="14"/>
                    </a:lnTo>
                    <a:lnTo>
                      <a:pt x="4" y="14"/>
                    </a:lnTo>
                    <a:lnTo>
                      <a:pt x="2" y="12"/>
                    </a:lnTo>
                    <a:lnTo>
                      <a:pt x="0" y="10"/>
                    </a:lnTo>
                    <a:lnTo>
                      <a:pt x="0" y="6"/>
                    </a:lnTo>
                    <a:lnTo>
                      <a:pt x="0" y="4"/>
                    </a:lnTo>
                    <a:lnTo>
                      <a:pt x="2" y="2"/>
                    </a:lnTo>
                    <a:lnTo>
                      <a:pt x="4" y="0"/>
                    </a:lnTo>
                    <a:lnTo>
                      <a:pt x="8" y="0"/>
                    </a:lnTo>
                    <a:lnTo>
                      <a:pt x="10" y="0"/>
                    </a:lnTo>
                    <a:lnTo>
                      <a:pt x="12"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8757" name="Freeform 32"/>
            <p:cNvSpPr>
              <a:spLocks/>
            </p:cNvSpPr>
            <p:nvPr/>
          </p:nvSpPr>
          <p:spPr bwMode="auto">
            <a:xfrm>
              <a:off x="0" y="238"/>
              <a:ext cx="3922" cy="288"/>
            </a:xfrm>
            <a:custGeom>
              <a:avLst/>
              <a:gdLst>
                <a:gd name="T0" fmla="*/ 0 w 3922"/>
                <a:gd name="T1" fmla="*/ 0 h 288"/>
                <a:gd name="T2" fmla="*/ 0 w 3922"/>
                <a:gd name="T3" fmla="*/ 457200 h 288"/>
                <a:gd name="T4" fmla="*/ 781050 w 3922"/>
                <a:gd name="T5" fmla="*/ 457200 h 288"/>
                <a:gd name="T6" fmla="*/ 1050925 w 3922"/>
                <a:gd name="T7" fmla="*/ 171450 h 288"/>
                <a:gd name="T8" fmla="*/ 6226175 w 3922"/>
                <a:gd name="T9" fmla="*/ 171450 h 288"/>
                <a:gd name="T10" fmla="*/ 6226175 w 3922"/>
                <a:gd name="T11" fmla="*/ 0 h 288"/>
                <a:gd name="T12" fmla="*/ 0 w 3922"/>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22" h="288">
                  <a:moveTo>
                    <a:pt x="0" y="0"/>
                  </a:moveTo>
                  <a:lnTo>
                    <a:pt x="0" y="288"/>
                  </a:lnTo>
                  <a:lnTo>
                    <a:pt x="492" y="288"/>
                  </a:lnTo>
                  <a:lnTo>
                    <a:pt x="662" y="108"/>
                  </a:lnTo>
                  <a:lnTo>
                    <a:pt x="3922" y="108"/>
                  </a:lnTo>
                  <a:lnTo>
                    <a:pt x="3922" y="0"/>
                  </a:lnTo>
                  <a:lnTo>
                    <a:pt x="0" y="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 name="グループ化 1"/>
          <p:cNvGrpSpPr/>
          <p:nvPr/>
        </p:nvGrpSpPr>
        <p:grpSpPr>
          <a:xfrm>
            <a:off x="66675" y="7274868"/>
            <a:ext cx="5857875" cy="1681807"/>
            <a:chOff x="66675" y="7274868"/>
            <a:chExt cx="5857875" cy="1681807"/>
          </a:xfrm>
        </p:grpSpPr>
        <p:grpSp>
          <p:nvGrpSpPr>
            <p:cNvPr id="28682" name="Group 109"/>
            <p:cNvGrpSpPr>
              <a:grpSpLocks/>
            </p:cNvGrpSpPr>
            <p:nvPr/>
          </p:nvGrpSpPr>
          <p:grpSpPr bwMode="auto">
            <a:xfrm>
              <a:off x="171450" y="7578725"/>
              <a:ext cx="5753100" cy="1377950"/>
              <a:chOff x="119" y="4450"/>
              <a:chExt cx="3616" cy="1152"/>
            </a:xfrm>
          </p:grpSpPr>
          <p:sp>
            <p:nvSpPr>
              <p:cNvPr id="28752" name="Freeform 3"/>
              <p:cNvSpPr>
                <a:spLocks/>
              </p:cNvSpPr>
              <p:nvPr/>
            </p:nvSpPr>
            <p:spPr bwMode="auto">
              <a:xfrm>
                <a:off x="119" y="4450"/>
                <a:ext cx="3606" cy="1142"/>
              </a:xfrm>
              <a:custGeom>
                <a:avLst/>
                <a:gdLst>
                  <a:gd name="T0" fmla="*/ 5518150 w 3606"/>
                  <a:gd name="T1" fmla="*/ 1812925 h 1142"/>
                  <a:gd name="T2" fmla="*/ 0 w 3606"/>
                  <a:gd name="T3" fmla="*/ 1812925 h 1142"/>
                  <a:gd name="T4" fmla="*/ 0 w 3606"/>
                  <a:gd name="T5" fmla="*/ 0 h 1142"/>
                  <a:gd name="T6" fmla="*/ 5724525 w 3606"/>
                  <a:gd name="T7" fmla="*/ 0 h 1142"/>
                  <a:gd name="T8" fmla="*/ 5724525 w 3606"/>
                  <a:gd name="T9" fmla="*/ 1574800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53" name="Freeform 4"/>
              <p:cNvSpPr>
                <a:spLocks/>
              </p:cNvSpPr>
              <p:nvPr/>
            </p:nvSpPr>
            <p:spPr bwMode="auto">
              <a:xfrm>
                <a:off x="3563" y="5440"/>
                <a:ext cx="172" cy="162"/>
              </a:xfrm>
              <a:custGeom>
                <a:avLst/>
                <a:gdLst>
                  <a:gd name="T0" fmla="*/ 273050 w 172"/>
                  <a:gd name="T1" fmla="*/ 0 h 162"/>
                  <a:gd name="T2" fmla="*/ 50800 w 172"/>
                  <a:gd name="T3" fmla="*/ 257175 h 162"/>
                  <a:gd name="T4" fmla="*/ 0 w 172"/>
                  <a:gd name="T5" fmla="*/ 73025 h 162"/>
                  <a:gd name="T6" fmla="*/ 273050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8683" name="Group 110"/>
            <p:cNvGrpSpPr>
              <a:grpSpLocks/>
            </p:cNvGrpSpPr>
            <p:nvPr/>
          </p:nvGrpSpPr>
          <p:grpSpPr bwMode="auto">
            <a:xfrm>
              <a:off x="66675" y="7274868"/>
              <a:ext cx="5800725" cy="469819"/>
              <a:chOff x="53" y="4272"/>
              <a:chExt cx="3654" cy="241"/>
            </a:xfrm>
          </p:grpSpPr>
          <p:sp>
            <p:nvSpPr>
              <p:cNvPr id="28684" name="Line 34"/>
              <p:cNvSpPr>
                <a:spLocks noChangeShapeType="1"/>
              </p:cNvSpPr>
              <p:nvPr/>
            </p:nvSpPr>
            <p:spPr bwMode="auto">
              <a:xfrm>
                <a:off x="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85" name="Line 35"/>
              <p:cNvSpPr>
                <a:spLocks noChangeShapeType="1"/>
              </p:cNvSpPr>
              <p:nvPr/>
            </p:nvSpPr>
            <p:spPr bwMode="auto">
              <a:xfrm>
                <a:off x="1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86" name="Line 36"/>
              <p:cNvSpPr>
                <a:spLocks noChangeShapeType="1"/>
              </p:cNvSpPr>
              <p:nvPr/>
            </p:nvSpPr>
            <p:spPr bwMode="auto">
              <a:xfrm>
                <a:off x="1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87" name="Line 37"/>
              <p:cNvSpPr>
                <a:spLocks noChangeShapeType="1"/>
              </p:cNvSpPr>
              <p:nvPr/>
            </p:nvSpPr>
            <p:spPr bwMode="auto">
              <a:xfrm>
                <a:off x="2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88" name="Line 38"/>
              <p:cNvSpPr>
                <a:spLocks noChangeShapeType="1"/>
              </p:cNvSpPr>
              <p:nvPr/>
            </p:nvSpPr>
            <p:spPr bwMode="auto">
              <a:xfrm>
                <a:off x="2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89" name="Line 39"/>
              <p:cNvSpPr>
                <a:spLocks noChangeShapeType="1"/>
              </p:cNvSpPr>
              <p:nvPr/>
            </p:nvSpPr>
            <p:spPr bwMode="auto">
              <a:xfrm>
                <a:off x="3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0" name="Line 40"/>
              <p:cNvSpPr>
                <a:spLocks noChangeShapeType="1"/>
              </p:cNvSpPr>
              <p:nvPr/>
            </p:nvSpPr>
            <p:spPr bwMode="auto">
              <a:xfrm>
                <a:off x="3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1" name="Line 41"/>
              <p:cNvSpPr>
                <a:spLocks noChangeShapeType="1"/>
              </p:cNvSpPr>
              <p:nvPr/>
            </p:nvSpPr>
            <p:spPr bwMode="auto">
              <a:xfrm>
                <a:off x="4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2" name="Line 42"/>
              <p:cNvSpPr>
                <a:spLocks noChangeShapeType="1"/>
              </p:cNvSpPr>
              <p:nvPr/>
            </p:nvSpPr>
            <p:spPr bwMode="auto">
              <a:xfrm>
                <a:off x="5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3" name="Line 43"/>
              <p:cNvSpPr>
                <a:spLocks noChangeShapeType="1"/>
              </p:cNvSpPr>
              <p:nvPr/>
            </p:nvSpPr>
            <p:spPr bwMode="auto">
              <a:xfrm>
                <a:off x="5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4" name="Line 44"/>
              <p:cNvSpPr>
                <a:spLocks noChangeShapeType="1"/>
              </p:cNvSpPr>
              <p:nvPr/>
            </p:nvSpPr>
            <p:spPr bwMode="auto">
              <a:xfrm>
                <a:off x="6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5" name="Line 45"/>
              <p:cNvSpPr>
                <a:spLocks noChangeShapeType="1"/>
              </p:cNvSpPr>
              <p:nvPr/>
            </p:nvSpPr>
            <p:spPr bwMode="auto">
              <a:xfrm>
                <a:off x="6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6" name="Line 46"/>
              <p:cNvSpPr>
                <a:spLocks noChangeShapeType="1"/>
              </p:cNvSpPr>
              <p:nvPr/>
            </p:nvSpPr>
            <p:spPr bwMode="auto">
              <a:xfrm>
                <a:off x="7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7" name="Line 47"/>
              <p:cNvSpPr>
                <a:spLocks noChangeShapeType="1"/>
              </p:cNvSpPr>
              <p:nvPr/>
            </p:nvSpPr>
            <p:spPr bwMode="auto">
              <a:xfrm>
                <a:off x="7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8" name="Line 48"/>
              <p:cNvSpPr>
                <a:spLocks noChangeShapeType="1"/>
              </p:cNvSpPr>
              <p:nvPr/>
            </p:nvSpPr>
            <p:spPr bwMode="auto">
              <a:xfrm>
                <a:off x="8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99" name="Line 49"/>
              <p:cNvSpPr>
                <a:spLocks noChangeShapeType="1"/>
              </p:cNvSpPr>
              <p:nvPr/>
            </p:nvSpPr>
            <p:spPr bwMode="auto">
              <a:xfrm>
                <a:off x="8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0" name="Line 50"/>
              <p:cNvSpPr>
                <a:spLocks noChangeShapeType="1"/>
              </p:cNvSpPr>
              <p:nvPr/>
            </p:nvSpPr>
            <p:spPr bwMode="auto">
              <a:xfrm>
                <a:off x="9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1" name="Line 51"/>
              <p:cNvSpPr>
                <a:spLocks noChangeShapeType="1"/>
              </p:cNvSpPr>
              <p:nvPr/>
            </p:nvSpPr>
            <p:spPr bwMode="auto">
              <a:xfrm>
                <a:off x="10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2" name="Line 52"/>
              <p:cNvSpPr>
                <a:spLocks noChangeShapeType="1"/>
              </p:cNvSpPr>
              <p:nvPr/>
            </p:nvSpPr>
            <p:spPr bwMode="auto">
              <a:xfrm>
                <a:off x="10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3" name="Line 53"/>
              <p:cNvSpPr>
                <a:spLocks noChangeShapeType="1"/>
              </p:cNvSpPr>
              <p:nvPr/>
            </p:nvSpPr>
            <p:spPr bwMode="auto">
              <a:xfrm>
                <a:off x="11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4" name="Line 54"/>
              <p:cNvSpPr>
                <a:spLocks noChangeShapeType="1"/>
              </p:cNvSpPr>
              <p:nvPr/>
            </p:nvSpPr>
            <p:spPr bwMode="auto">
              <a:xfrm>
                <a:off x="11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5" name="Line 55"/>
              <p:cNvSpPr>
                <a:spLocks noChangeShapeType="1"/>
              </p:cNvSpPr>
              <p:nvPr/>
            </p:nvSpPr>
            <p:spPr bwMode="auto">
              <a:xfrm>
                <a:off x="12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6" name="Line 56"/>
              <p:cNvSpPr>
                <a:spLocks noChangeShapeType="1"/>
              </p:cNvSpPr>
              <p:nvPr/>
            </p:nvSpPr>
            <p:spPr bwMode="auto">
              <a:xfrm>
                <a:off x="12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7" name="Line 57"/>
              <p:cNvSpPr>
                <a:spLocks noChangeShapeType="1"/>
              </p:cNvSpPr>
              <p:nvPr/>
            </p:nvSpPr>
            <p:spPr bwMode="auto">
              <a:xfrm>
                <a:off x="13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8" name="Line 58"/>
              <p:cNvSpPr>
                <a:spLocks noChangeShapeType="1"/>
              </p:cNvSpPr>
              <p:nvPr/>
            </p:nvSpPr>
            <p:spPr bwMode="auto">
              <a:xfrm>
                <a:off x="14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09" name="Line 59"/>
              <p:cNvSpPr>
                <a:spLocks noChangeShapeType="1"/>
              </p:cNvSpPr>
              <p:nvPr/>
            </p:nvSpPr>
            <p:spPr bwMode="auto">
              <a:xfrm>
                <a:off x="14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0" name="Line 60"/>
              <p:cNvSpPr>
                <a:spLocks noChangeShapeType="1"/>
              </p:cNvSpPr>
              <p:nvPr/>
            </p:nvSpPr>
            <p:spPr bwMode="auto">
              <a:xfrm>
                <a:off x="15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1" name="Line 61"/>
              <p:cNvSpPr>
                <a:spLocks noChangeShapeType="1"/>
              </p:cNvSpPr>
              <p:nvPr/>
            </p:nvSpPr>
            <p:spPr bwMode="auto">
              <a:xfrm>
                <a:off x="15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2" name="Line 62"/>
              <p:cNvSpPr>
                <a:spLocks noChangeShapeType="1"/>
              </p:cNvSpPr>
              <p:nvPr/>
            </p:nvSpPr>
            <p:spPr bwMode="auto">
              <a:xfrm>
                <a:off x="16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3" name="Line 63"/>
              <p:cNvSpPr>
                <a:spLocks noChangeShapeType="1"/>
              </p:cNvSpPr>
              <p:nvPr/>
            </p:nvSpPr>
            <p:spPr bwMode="auto">
              <a:xfrm>
                <a:off x="16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4" name="Line 64"/>
              <p:cNvSpPr>
                <a:spLocks noChangeShapeType="1"/>
              </p:cNvSpPr>
              <p:nvPr/>
            </p:nvSpPr>
            <p:spPr bwMode="auto">
              <a:xfrm>
                <a:off x="17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5" name="Line 65"/>
              <p:cNvSpPr>
                <a:spLocks noChangeShapeType="1"/>
              </p:cNvSpPr>
              <p:nvPr/>
            </p:nvSpPr>
            <p:spPr bwMode="auto">
              <a:xfrm>
                <a:off x="17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6" name="Line 66"/>
              <p:cNvSpPr>
                <a:spLocks noChangeShapeType="1"/>
              </p:cNvSpPr>
              <p:nvPr/>
            </p:nvSpPr>
            <p:spPr bwMode="auto">
              <a:xfrm>
                <a:off x="18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7" name="Line 67"/>
              <p:cNvSpPr>
                <a:spLocks noChangeShapeType="1"/>
              </p:cNvSpPr>
              <p:nvPr/>
            </p:nvSpPr>
            <p:spPr bwMode="auto">
              <a:xfrm>
                <a:off x="19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8" name="Line 68"/>
              <p:cNvSpPr>
                <a:spLocks noChangeShapeType="1"/>
              </p:cNvSpPr>
              <p:nvPr/>
            </p:nvSpPr>
            <p:spPr bwMode="auto">
              <a:xfrm>
                <a:off x="19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19" name="Line 69"/>
              <p:cNvSpPr>
                <a:spLocks noChangeShapeType="1"/>
              </p:cNvSpPr>
              <p:nvPr/>
            </p:nvSpPr>
            <p:spPr bwMode="auto">
              <a:xfrm>
                <a:off x="20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0" name="Line 70"/>
              <p:cNvSpPr>
                <a:spLocks noChangeShapeType="1"/>
              </p:cNvSpPr>
              <p:nvPr/>
            </p:nvSpPr>
            <p:spPr bwMode="auto">
              <a:xfrm>
                <a:off x="20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1" name="Line 71"/>
              <p:cNvSpPr>
                <a:spLocks noChangeShapeType="1"/>
              </p:cNvSpPr>
              <p:nvPr/>
            </p:nvSpPr>
            <p:spPr bwMode="auto">
              <a:xfrm>
                <a:off x="21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2" name="Line 72"/>
              <p:cNvSpPr>
                <a:spLocks noChangeShapeType="1"/>
              </p:cNvSpPr>
              <p:nvPr/>
            </p:nvSpPr>
            <p:spPr bwMode="auto">
              <a:xfrm>
                <a:off x="21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3" name="Line 73"/>
              <p:cNvSpPr>
                <a:spLocks noChangeShapeType="1"/>
              </p:cNvSpPr>
              <p:nvPr/>
            </p:nvSpPr>
            <p:spPr bwMode="auto">
              <a:xfrm>
                <a:off x="22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4" name="Line 74"/>
              <p:cNvSpPr>
                <a:spLocks noChangeShapeType="1"/>
              </p:cNvSpPr>
              <p:nvPr/>
            </p:nvSpPr>
            <p:spPr bwMode="auto">
              <a:xfrm>
                <a:off x="22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5" name="Line 75"/>
              <p:cNvSpPr>
                <a:spLocks noChangeShapeType="1"/>
              </p:cNvSpPr>
              <p:nvPr/>
            </p:nvSpPr>
            <p:spPr bwMode="auto">
              <a:xfrm>
                <a:off x="23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6" name="Line 76"/>
              <p:cNvSpPr>
                <a:spLocks noChangeShapeType="1"/>
              </p:cNvSpPr>
              <p:nvPr/>
            </p:nvSpPr>
            <p:spPr bwMode="auto">
              <a:xfrm>
                <a:off x="24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7" name="Line 77"/>
              <p:cNvSpPr>
                <a:spLocks noChangeShapeType="1"/>
              </p:cNvSpPr>
              <p:nvPr/>
            </p:nvSpPr>
            <p:spPr bwMode="auto">
              <a:xfrm>
                <a:off x="24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8" name="Line 78"/>
              <p:cNvSpPr>
                <a:spLocks noChangeShapeType="1"/>
              </p:cNvSpPr>
              <p:nvPr/>
            </p:nvSpPr>
            <p:spPr bwMode="auto">
              <a:xfrm>
                <a:off x="25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29" name="Line 79"/>
              <p:cNvSpPr>
                <a:spLocks noChangeShapeType="1"/>
              </p:cNvSpPr>
              <p:nvPr/>
            </p:nvSpPr>
            <p:spPr bwMode="auto">
              <a:xfrm>
                <a:off x="25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0" name="Line 80"/>
              <p:cNvSpPr>
                <a:spLocks noChangeShapeType="1"/>
              </p:cNvSpPr>
              <p:nvPr/>
            </p:nvSpPr>
            <p:spPr bwMode="auto">
              <a:xfrm>
                <a:off x="26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1" name="Line 81"/>
              <p:cNvSpPr>
                <a:spLocks noChangeShapeType="1"/>
              </p:cNvSpPr>
              <p:nvPr/>
            </p:nvSpPr>
            <p:spPr bwMode="auto">
              <a:xfrm>
                <a:off x="26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2" name="Line 82"/>
              <p:cNvSpPr>
                <a:spLocks noChangeShapeType="1"/>
              </p:cNvSpPr>
              <p:nvPr/>
            </p:nvSpPr>
            <p:spPr bwMode="auto">
              <a:xfrm>
                <a:off x="27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3" name="Line 83"/>
              <p:cNvSpPr>
                <a:spLocks noChangeShapeType="1"/>
              </p:cNvSpPr>
              <p:nvPr/>
            </p:nvSpPr>
            <p:spPr bwMode="auto">
              <a:xfrm>
                <a:off x="28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4" name="Line 84"/>
              <p:cNvSpPr>
                <a:spLocks noChangeShapeType="1"/>
              </p:cNvSpPr>
              <p:nvPr/>
            </p:nvSpPr>
            <p:spPr bwMode="auto">
              <a:xfrm>
                <a:off x="28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5" name="Line 85"/>
              <p:cNvSpPr>
                <a:spLocks noChangeShapeType="1"/>
              </p:cNvSpPr>
              <p:nvPr/>
            </p:nvSpPr>
            <p:spPr bwMode="auto">
              <a:xfrm>
                <a:off x="29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6" name="Line 86"/>
              <p:cNvSpPr>
                <a:spLocks noChangeShapeType="1"/>
              </p:cNvSpPr>
              <p:nvPr/>
            </p:nvSpPr>
            <p:spPr bwMode="auto">
              <a:xfrm>
                <a:off x="29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7" name="Line 87"/>
              <p:cNvSpPr>
                <a:spLocks noChangeShapeType="1"/>
              </p:cNvSpPr>
              <p:nvPr/>
            </p:nvSpPr>
            <p:spPr bwMode="auto">
              <a:xfrm>
                <a:off x="30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8" name="Line 88"/>
              <p:cNvSpPr>
                <a:spLocks noChangeShapeType="1"/>
              </p:cNvSpPr>
              <p:nvPr/>
            </p:nvSpPr>
            <p:spPr bwMode="auto">
              <a:xfrm>
                <a:off x="30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39" name="Line 89"/>
              <p:cNvSpPr>
                <a:spLocks noChangeShapeType="1"/>
              </p:cNvSpPr>
              <p:nvPr/>
            </p:nvSpPr>
            <p:spPr bwMode="auto">
              <a:xfrm>
                <a:off x="31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0" name="Line 90"/>
              <p:cNvSpPr>
                <a:spLocks noChangeShapeType="1"/>
              </p:cNvSpPr>
              <p:nvPr/>
            </p:nvSpPr>
            <p:spPr bwMode="auto">
              <a:xfrm>
                <a:off x="31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1" name="Line 91"/>
              <p:cNvSpPr>
                <a:spLocks noChangeShapeType="1"/>
              </p:cNvSpPr>
              <p:nvPr/>
            </p:nvSpPr>
            <p:spPr bwMode="auto">
              <a:xfrm>
                <a:off x="32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2" name="Line 92"/>
              <p:cNvSpPr>
                <a:spLocks noChangeShapeType="1"/>
              </p:cNvSpPr>
              <p:nvPr/>
            </p:nvSpPr>
            <p:spPr bwMode="auto">
              <a:xfrm>
                <a:off x="33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3" name="Line 93"/>
              <p:cNvSpPr>
                <a:spLocks noChangeShapeType="1"/>
              </p:cNvSpPr>
              <p:nvPr/>
            </p:nvSpPr>
            <p:spPr bwMode="auto">
              <a:xfrm>
                <a:off x="33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4" name="Line 94"/>
              <p:cNvSpPr>
                <a:spLocks noChangeShapeType="1"/>
              </p:cNvSpPr>
              <p:nvPr/>
            </p:nvSpPr>
            <p:spPr bwMode="auto">
              <a:xfrm>
                <a:off x="34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5" name="Line 95"/>
              <p:cNvSpPr>
                <a:spLocks noChangeShapeType="1"/>
              </p:cNvSpPr>
              <p:nvPr/>
            </p:nvSpPr>
            <p:spPr bwMode="auto">
              <a:xfrm>
                <a:off x="34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6" name="Line 96"/>
              <p:cNvSpPr>
                <a:spLocks noChangeShapeType="1"/>
              </p:cNvSpPr>
              <p:nvPr/>
            </p:nvSpPr>
            <p:spPr bwMode="auto">
              <a:xfrm>
                <a:off x="35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7" name="Line 97"/>
              <p:cNvSpPr>
                <a:spLocks noChangeShapeType="1"/>
              </p:cNvSpPr>
              <p:nvPr/>
            </p:nvSpPr>
            <p:spPr bwMode="auto">
              <a:xfrm>
                <a:off x="35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8" name="Line 98"/>
              <p:cNvSpPr>
                <a:spLocks noChangeShapeType="1"/>
              </p:cNvSpPr>
              <p:nvPr/>
            </p:nvSpPr>
            <p:spPr bwMode="auto">
              <a:xfrm>
                <a:off x="36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49" name="Line 99"/>
              <p:cNvSpPr>
                <a:spLocks noChangeShapeType="1"/>
              </p:cNvSpPr>
              <p:nvPr/>
            </p:nvSpPr>
            <p:spPr bwMode="auto">
              <a:xfrm>
                <a:off x="36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50" name="Freeform 100"/>
              <p:cNvSpPr>
                <a:spLocks/>
              </p:cNvSpPr>
              <p:nvPr/>
            </p:nvSpPr>
            <p:spPr bwMode="auto">
              <a:xfrm>
                <a:off x="53" y="4356"/>
                <a:ext cx="2805" cy="153"/>
              </a:xfrm>
              <a:custGeom>
                <a:avLst/>
                <a:gdLst>
                  <a:gd name="T0" fmla="*/ 2176 w 2176"/>
                  <a:gd name="T1" fmla="*/ 130 h 184"/>
                  <a:gd name="T2" fmla="*/ 2176 w 2176"/>
                  <a:gd name="T3" fmla="*/ 130 h 184"/>
                  <a:gd name="T4" fmla="*/ 2176 w 2176"/>
                  <a:gd name="T5" fmla="*/ 142 h 184"/>
                  <a:gd name="T6" fmla="*/ 2172 w 2176"/>
                  <a:gd name="T7" fmla="*/ 152 h 184"/>
                  <a:gd name="T8" fmla="*/ 2168 w 2176"/>
                  <a:gd name="T9" fmla="*/ 160 h 184"/>
                  <a:gd name="T10" fmla="*/ 2162 w 2176"/>
                  <a:gd name="T11" fmla="*/ 168 h 184"/>
                  <a:gd name="T12" fmla="*/ 2154 w 2176"/>
                  <a:gd name="T13" fmla="*/ 174 h 184"/>
                  <a:gd name="T14" fmla="*/ 2146 w 2176"/>
                  <a:gd name="T15" fmla="*/ 180 h 184"/>
                  <a:gd name="T16" fmla="*/ 2138 w 2176"/>
                  <a:gd name="T17" fmla="*/ 182 h 184"/>
                  <a:gd name="T18" fmla="*/ 2128 w 2176"/>
                  <a:gd name="T19" fmla="*/ 184 h 184"/>
                  <a:gd name="T20" fmla="*/ 50 w 2176"/>
                  <a:gd name="T21" fmla="*/ 184 h 184"/>
                  <a:gd name="T22" fmla="*/ 50 w 2176"/>
                  <a:gd name="T23" fmla="*/ 184 h 184"/>
                  <a:gd name="T24" fmla="*/ 40 w 2176"/>
                  <a:gd name="T25" fmla="*/ 182 h 184"/>
                  <a:gd name="T26" fmla="*/ 30 w 2176"/>
                  <a:gd name="T27" fmla="*/ 180 h 184"/>
                  <a:gd name="T28" fmla="*/ 22 w 2176"/>
                  <a:gd name="T29" fmla="*/ 174 h 184"/>
                  <a:gd name="T30" fmla="*/ 14 w 2176"/>
                  <a:gd name="T31" fmla="*/ 168 h 184"/>
                  <a:gd name="T32" fmla="*/ 8 w 2176"/>
                  <a:gd name="T33" fmla="*/ 160 h 184"/>
                  <a:gd name="T34" fmla="*/ 4 w 2176"/>
                  <a:gd name="T35" fmla="*/ 152 h 184"/>
                  <a:gd name="T36" fmla="*/ 0 w 2176"/>
                  <a:gd name="T37" fmla="*/ 142 h 184"/>
                  <a:gd name="T38" fmla="*/ 0 w 2176"/>
                  <a:gd name="T39" fmla="*/ 130 h 184"/>
                  <a:gd name="T40" fmla="*/ 0 w 2176"/>
                  <a:gd name="T41" fmla="*/ 52 h 184"/>
                  <a:gd name="T42" fmla="*/ 0 w 2176"/>
                  <a:gd name="T43" fmla="*/ 52 h 184"/>
                  <a:gd name="T44" fmla="*/ 0 w 2176"/>
                  <a:gd name="T45" fmla="*/ 42 h 184"/>
                  <a:gd name="T46" fmla="*/ 4 w 2176"/>
                  <a:gd name="T47" fmla="*/ 32 h 184"/>
                  <a:gd name="T48" fmla="*/ 8 w 2176"/>
                  <a:gd name="T49" fmla="*/ 24 h 184"/>
                  <a:gd name="T50" fmla="*/ 14 w 2176"/>
                  <a:gd name="T51" fmla="*/ 16 h 184"/>
                  <a:gd name="T52" fmla="*/ 22 w 2176"/>
                  <a:gd name="T53" fmla="*/ 10 h 184"/>
                  <a:gd name="T54" fmla="*/ 30 w 2176"/>
                  <a:gd name="T55" fmla="*/ 4 h 184"/>
                  <a:gd name="T56" fmla="*/ 40 w 2176"/>
                  <a:gd name="T57" fmla="*/ 2 h 184"/>
                  <a:gd name="T58" fmla="*/ 50 w 2176"/>
                  <a:gd name="T59" fmla="*/ 0 h 184"/>
                  <a:gd name="T60" fmla="*/ 2128 w 2176"/>
                  <a:gd name="T61" fmla="*/ 0 h 184"/>
                  <a:gd name="T62" fmla="*/ 2128 w 2176"/>
                  <a:gd name="T63" fmla="*/ 0 h 184"/>
                  <a:gd name="T64" fmla="*/ 2138 w 2176"/>
                  <a:gd name="T65" fmla="*/ 2 h 184"/>
                  <a:gd name="T66" fmla="*/ 2146 w 2176"/>
                  <a:gd name="T67" fmla="*/ 4 h 184"/>
                  <a:gd name="T68" fmla="*/ 2154 w 2176"/>
                  <a:gd name="T69" fmla="*/ 10 h 184"/>
                  <a:gd name="T70" fmla="*/ 2162 w 2176"/>
                  <a:gd name="T71" fmla="*/ 16 h 184"/>
                  <a:gd name="T72" fmla="*/ 2168 w 2176"/>
                  <a:gd name="T73" fmla="*/ 24 h 184"/>
                  <a:gd name="T74" fmla="*/ 2172 w 2176"/>
                  <a:gd name="T75" fmla="*/ 32 h 184"/>
                  <a:gd name="T76" fmla="*/ 2176 w 2176"/>
                  <a:gd name="T77" fmla="*/ 42 h 184"/>
                  <a:gd name="T78" fmla="*/ 2176 w 2176"/>
                  <a:gd name="T79" fmla="*/ 52 h 184"/>
                  <a:gd name="T80" fmla="*/ 2176 w 2176"/>
                  <a:gd name="T81" fmla="*/ 13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6" h="184">
                    <a:moveTo>
                      <a:pt x="2176" y="130"/>
                    </a:moveTo>
                    <a:lnTo>
                      <a:pt x="2176" y="130"/>
                    </a:lnTo>
                    <a:lnTo>
                      <a:pt x="2176" y="142"/>
                    </a:lnTo>
                    <a:lnTo>
                      <a:pt x="2172" y="152"/>
                    </a:lnTo>
                    <a:lnTo>
                      <a:pt x="2168" y="160"/>
                    </a:lnTo>
                    <a:lnTo>
                      <a:pt x="2162" y="168"/>
                    </a:lnTo>
                    <a:lnTo>
                      <a:pt x="2154"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4" y="10"/>
                    </a:lnTo>
                    <a:lnTo>
                      <a:pt x="2162" y="16"/>
                    </a:lnTo>
                    <a:lnTo>
                      <a:pt x="2168" y="24"/>
                    </a:lnTo>
                    <a:lnTo>
                      <a:pt x="2172" y="32"/>
                    </a:lnTo>
                    <a:lnTo>
                      <a:pt x="2176" y="42"/>
                    </a:lnTo>
                    <a:lnTo>
                      <a:pt x="2176" y="52"/>
                    </a:lnTo>
                    <a:lnTo>
                      <a:pt x="2176"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28751" name="Text Box 101"/>
              <p:cNvSpPr txBox="1">
                <a:spLocks noChangeArrowheads="1"/>
              </p:cNvSpPr>
              <p:nvPr/>
            </p:nvSpPr>
            <p:spPr bwMode="auto">
              <a:xfrm>
                <a:off x="114" y="4355"/>
                <a:ext cx="2654"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28676" name="AutoShape 2"/>
          <p:cNvSpPr>
            <a:spLocks noChangeAspect="1" noChangeArrowheads="1" noTextEdit="1"/>
          </p:cNvSpPr>
          <p:nvPr/>
        </p:nvSpPr>
        <p:spPr bwMode="auto">
          <a:xfrm>
            <a:off x="0" y="377825"/>
            <a:ext cx="6242050"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77" name="Text Box 102"/>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-4</a:t>
            </a:r>
          </a:p>
        </p:txBody>
      </p:sp>
      <p:sp>
        <p:nvSpPr>
          <p:cNvPr id="28678" name="Text Box 103"/>
          <p:cNvSpPr txBox="1">
            <a:spLocks noChangeArrowheads="1"/>
          </p:cNvSpPr>
          <p:nvPr/>
        </p:nvSpPr>
        <p:spPr bwMode="auto">
          <a:xfrm>
            <a:off x="962127" y="750827"/>
            <a:ext cx="309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電子メールを利用するときは</a:t>
            </a:r>
          </a:p>
        </p:txBody>
      </p:sp>
      <p:sp>
        <p:nvSpPr>
          <p:cNvPr id="27655" name="Text Box 107"/>
          <p:cNvSpPr txBox="1">
            <a:spLocks noChangeArrowheads="1"/>
          </p:cNvSpPr>
          <p:nvPr/>
        </p:nvSpPr>
        <p:spPr bwMode="auto">
          <a:xfrm>
            <a:off x="271921" y="7689233"/>
            <a:ext cx="547595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200" dirty="0">
                <a:uFill>
                  <a:solidFill>
                    <a:srgbClr val="FF0000"/>
                  </a:solidFill>
                </a:uFill>
                <a:latin typeface="Meiryo UI" panose="020B0604030504040204" pitchFamily="50" charset="-128"/>
                <a:ea typeface="Meiryo UI" panose="020B0604030504040204" pitchFamily="50" charset="-128"/>
              </a:rPr>
              <a:t>■</a:t>
            </a:r>
            <a:r>
              <a:rPr lang="ja-JP" altLang="en-US" sz="1200" dirty="0">
                <a:uFill>
                  <a:solidFill>
                    <a:srgbClr val="FF0000"/>
                  </a:solidFill>
                </a:uFill>
                <a:latin typeface="Meiryo UI" panose="020B0604030504040204" pitchFamily="50" charset="-128"/>
                <a:ea typeface="Meiryo UI" panose="020B0604030504040204" pitchFamily="50" charset="-128"/>
              </a:rPr>
              <a:t> </a:t>
            </a:r>
            <a:r>
              <a:rPr lang="en-US" altLang="ja-JP" sz="1200" dirty="0">
                <a:uFill>
                  <a:solidFill>
                    <a:srgbClr val="FF0000"/>
                  </a:solidFill>
                </a:uFill>
                <a:latin typeface="Meiryo UI" panose="020B0604030504040204" pitchFamily="50" charset="-128"/>
                <a:ea typeface="Meiryo UI" panose="020B0604030504040204" pitchFamily="50" charset="-128"/>
              </a:rPr>
              <a:t>2017</a:t>
            </a:r>
            <a:r>
              <a:rPr lang="ja-JP" altLang="en-US" sz="1200" dirty="0">
                <a:uFill>
                  <a:solidFill>
                    <a:srgbClr val="FF0000"/>
                  </a:solidFill>
                </a:uFill>
                <a:latin typeface="Meiryo UI" panose="020B0604030504040204" pitchFamily="50" charset="-128"/>
                <a:ea typeface="Meiryo UI" panose="020B0604030504040204" pitchFamily="50" charset="-128"/>
              </a:rPr>
              <a:t>年１月：政府機関</a:t>
            </a:r>
            <a:endParaRPr lang="en-US" altLang="ja-JP" sz="1200" dirty="0">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　職員約</a:t>
            </a:r>
            <a:r>
              <a:rPr lang="en-US" altLang="ja-JP" sz="1200" dirty="0">
                <a:uFill>
                  <a:solidFill>
                    <a:srgbClr val="FF0000"/>
                  </a:solidFill>
                </a:uFill>
                <a:latin typeface="Meiryo UI" panose="020B0604030504040204" pitchFamily="50" charset="-128"/>
                <a:ea typeface="Meiryo UI" panose="020B0604030504040204" pitchFamily="50" charset="-128"/>
              </a:rPr>
              <a:t>30</a:t>
            </a:r>
            <a:r>
              <a:rPr lang="ja-JP" altLang="en-US" sz="1200" dirty="0">
                <a:uFill>
                  <a:solidFill>
                    <a:srgbClr val="FF0000"/>
                  </a:solidFill>
                </a:uFill>
                <a:latin typeface="Meiryo UI" panose="020B0604030504040204" pitchFamily="50" charset="-128"/>
                <a:ea typeface="Meiryo UI" panose="020B0604030504040204" pitchFamily="50" charset="-128"/>
              </a:rPr>
              <a:t>人の人事異動案を、担当者が誤って全職員宛てにメールで一斉送信した。</a:t>
            </a:r>
            <a:endParaRPr lang="en-US" altLang="ja-JP" sz="1200" dirty="0">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800" dirty="0">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defRPr/>
            </a:pPr>
            <a:r>
              <a:rPr lang="en-US" altLang="ja-JP" sz="1200" dirty="0">
                <a:uFill>
                  <a:solidFill>
                    <a:srgbClr val="FF0000"/>
                  </a:solidFill>
                </a:uFill>
                <a:latin typeface="Meiryo UI" panose="020B0604030504040204" pitchFamily="50" charset="-128"/>
                <a:ea typeface="Meiryo UI" panose="020B0604030504040204" pitchFamily="50" charset="-128"/>
              </a:rPr>
              <a:t>■</a:t>
            </a:r>
            <a:r>
              <a:rPr lang="ja-JP" altLang="en-US" sz="1200" dirty="0">
                <a:uFill>
                  <a:solidFill>
                    <a:srgbClr val="FF0000"/>
                  </a:solidFill>
                </a:uFill>
                <a:latin typeface="Meiryo UI" panose="020B0604030504040204" pitchFamily="50" charset="-128"/>
                <a:ea typeface="Meiryo UI" panose="020B0604030504040204" pitchFamily="50" charset="-128"/>
              </a:rPr>
              <a:t> </a:t>
            </a:r>
            <a:r>
              <a:rPr lang="en-US" altLang="ja-JP" sz="1200" dirty="0">
                <a:uFill>
                  <a:solidFill>
                    <a:srgbClr val="FF0000"/>
                  </a:solidFill>
                </a:uFill>
                <a:latin typeface="Meiryo UI" panose="020B0604030504040204" pitchFamily="50" charset="-128"/>
                <a:ea typeface="Meiryo UI" panose="020B0604030504040204" pitchFamily="50" charset="-128"/>
              </a:rPr>
              <a:t>2021</a:t>
            </a:r>
            <a:r>
              <a:rPr lang="ja-JP" altLang="en-US" sz="1200" dirty="0">
                <a:uFill>
                  <a:solidFill>
                    <a:srgbClr val="FF0000"/>
                  </a:solidFill>
                </a:uFill>
                <a:latin typeface="Meiryo UI" panose="020B0604030504040204" pitchFamily="50" charset="-128"/>
                <a:ea typeface="Meiryo UI" panose="020B0604030504040204" pitchFamily="50" charset="-128"/>
              </a:rPr>
              <a:t>年</a:t>
            </a:r>
            <a:r>
              <a:rPr lang="en-US" altLang="ja-JP" sz="1200" dirty="0">
                <a:uFill>
                  <a:solidFill>
                    <a:srgbClr val="FF0000"/>
                  </a:solidFill>
                </a:uFill>
                <a:latin typeface="Meiryo UI" panose="020B0604030504040204" pitchFamily="50" charset="-128"/>
                <a:ea typeface="Meiryo UI" panose="020B0604030504040204" pitchFamily="50" charset="-128"/>
              </a:rPr>
              <a:t>11</a:t>
            </a:r>
            <a:r>
              <a:rPr lang="ja-JP" altLang="en-US" sz="1200" dirty="0">
                <a:uFill>
                  <a:solidFill>
                    <a:srgbClr val="FF0000"/>
                  </a:solidFill>
                </a:uFill>
                <a:latin typeface="Meiryo UI" panose="020B0604030504040204" pitchFamily="50" charset="-128"/>
                <a:ea typeface="Meiryo UI" panose="020B0604030504040204" pitchFamily="50" charset="-128"/>
              </a:rPr>
              <a:t>月：政府機関</a:t>
            </a:r>
            <a:endParaRPr lang="en-US" altLang="ja-JP" sz="1200" dirty="0">
              <a:uFill>
                <a:solidFill>
                  <a:srgbClr val="FF0000"/>
                </a:solidFill>
              </a:u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uFill>
                  <a:solidFill>
                    <a:srgbClr val="FF0000"/>
                  </a:solidFill>
                </a:uFill>
                <a:latin typeface="Meiryo UI" panose="020B0604030504040204" pitchFamily="50" charset="-128"/>
                <a:ea typeface="Meiryo UI" panose="020B0604030504040204" pitchFamily="50" charset="-128"/>
              </a:rPr>
              <a:t>　複数の外部の者へメールを送信する際、本来は</a:t>
            </a:r>
            <a:r>
              <a:rPr lang="en-US" altLang="ja-JP" sz="1200" dirty="0">
                <a:uFill>
                  <a:solidFill>
                    <a:srgbClr val="FF0000"/>
                  </a:solidFill>
                </a:uFill>
                <a:latin typeface="Meiryo UI" panose="020B0604030504040204" pitchFamily="50" charset="-128"/>
                <a:ea typeface="Meiryo UI" panose="020B0604030504040204" pitchFamily="50" charset="-128"/>
              </a:rPr>
              <a:t>BCC</a:t>
            </a:r>
            <a:r>
              <a:rPr lang="ja-JP" altLang="en-US" sz="1200" dirty="0">
                <a:uFill>
                  <a:solidFill>
                    <a:srgbClr val="FF0000"/>
                  </a:solidFill>
                </a:uFill>
                <a:latin typeface="Meiryo UI" panose="020B0604030504040204" pitchFamily="50" charset="-128"/>
                <a:ea typeface="Meiryo UI" panose="020B0604030504040204" pitchFamily="50" charset="-128"/>
              </a:rPr>
              <a:t>欄に記載すべきメールアドレスを、誤って</a:t>
            </a:r>
            <a:r>
              <a:rPr lang="en-US" altLang="ja-JP" sz="1200" dirty="0">
                <a:uFill>
                  <a:solidFill>
                    <a:srgbClr val="FF0000"/>
                  </a:solidFill>
                </a:uFill>
                <a:latin typeface="Meiryo UI" panose="020B0604030504040204" pitchFamily="50" charset="-128"/>
                <a:ea typeface="Meiryo UI" panose="020B0604030504040204" pitchFamily="50" charset="-128"/>
              </a:rPr>
              <a:t>CC</a:t>
            </a:r>
            <a:r>
              <a:rPr lang="ja-JP" altLang="en-US" sz="1200" dirty="0">
                <a:uFill>
                  <a:solidFill>
                    <a:srgbClr val="FF0000"/>
                  </a:solidFill>
                </a:uFill>
                <a:latin typeface="Meiryo UI" panose="020B0604030504040204" pitchFamily="50" charset="-128"/>
                <a:ea typeface="Meiryo UI" panose="020B0604030504040204" pitchFamily="50" charset="-128"/>
              </a:rPr>
              <a:t>欄に記載し、送信した。</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dirty="0">
              <a:latin typeface="Meiryo UI" panose="020B0604030504040204" pitchFamily="50" charset="-128"/>
              <a:ea typeface="Meiryo UI" panose="020B0604030504040204" pitchFamily="50" charset="-128"/>
            </a:endParaRPr>
          </a:p>
        </p:txBody>
      </p:sp>
      <p:sp>
        <p:nvSpPr>
          <p:cNvPr id="28680" name="Text Box 105"/>
          <p:cNvSpPr txBox="1">
            <a:spLocks noChangeArrowheads="1"/>
          </p:cNvSpPr>
          <p:nvPr/>
        </p:nvSpPr>
        <p:spPr bwMode="auto">
          <a:xfrm>
            <a:off x="266700" y="1428493"/>
            <a:ext cx="52004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決められた電子メールサービスを利用し</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ましょう。</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電子メールを送信する前に、</a:t>
            </a:r>
            <a:r>
              <a:rPr lang="ja-JP" altLang="en-US" sz="2400" b="1" dirty="0">
                <a:solidFill>
                  <a:srgbClr val="FF0000"/>
                </a:solidFill>
                <a:latin typeface="Meiryo UI" panose="020B0604030504040204" pitchFamily="50" charset="-128"/>
                <a:ea typeface="Meiryo UI" panose="020B0604030504040204" pitchFamily="50" charset="-128"/>
              </a:rPr>
              <a:t>宛先や添付</a:t>
            </a: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ファイルの確認を！</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spect="1" noChangeArrowheads="1" noTextEdit="1"/>
          </p:cNvSpPr>
          <p:nvPr/>
        </p:nvSpPr>
        <p:spPr bwMode="auto">
          <a:xfrm>
            <a:off x="309563" y="306388"/>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9700" name="グループ化 1"/>
          <p:cNvGrpSpPr>
            <a:grpSpLocks/>
          </p:cNvGrpSpPr>
          <p:nvPr/>
        </p:nvGrpSpPr>
        <p:grpSpPr bwMode="auto">
          <a:xfrm>
            <a:off x="309563" y="234950"/>
            <a:ext cx="6237287" cy="8658225"/>
            <a:chOff x="309563" y="234950"/>
            <a:chExt cx="6237287" cy="8658225"/>
          </a:xfrm>
        </p:grpSpPr>
        <p:sp>
          <p:nvSpPr>
            <p:cNvPr id="29704" name="AutoShape 2"/>
            <p:cNvSpPr>
              <a:spLocks noChangeAspect="1" noChangeArrowheads="1" noTextEdit="1"/>
            </p:cNvSpPr>
            <p:nvPr/>
          </p:nvSpPr>
          <p:spPr bwMode="auto">
            <a:xfrm>
              <a:off x="309563" y="234950"/>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9705" name="グループ化 2"/>
            <p:cNvGrpSpPr>
              <a:grpSpLocks/>
            </p:cNvGrpSpPr>
            <p:nvPr/>
          </p:nvGrpSpPr>
          <p:grpSpPr bwMode="auto">
            <a:xfrm>
              <a:off x="754063" y="6051550"/>
              <a:ext cx="5791200" cy="0"/>
              <a:chOff x="-2278063" y="5317587"/>
              <a:chExt cx="5791200" cy="0"/>
            </a:xfrm>
          </p:grpSpPr>
          <p:sp>
            <p:nvSpPr>
              <p:cNvPr id="29894" name="Line 71"/>
              <p:cNvSpPr>
                <a:spLocks noChangeShapeType="1"/>
              </p:cNvSpPr>
              <p:nvPr/>
            </p:nvSpPr>
            <p:spPr bwMode="auto">
              <a:xfrm>
                <a:off x="-2278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5" name="Line 72"/>
              <p:cNvSpPr>
                <a:spLocks noChangeShapeType="1"/>
              </p:cNvSpPr>
              <p:nvPr/>
            </p:nvSpPr>
            <p:spPr bwMode="auto">
              <a:xfrm>
                <a:off x="-2189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6" name="Line 73"/>
              <p:cNvSpPr>
                <a:spLocks noChangeShapeType="1"/>
              </p:cNvSpPr>
              <p:nvPr/>
            </p:nvSpPr>
            <p:spPr bwMode="auto">
              <a:xfrm>
                <a:off x="-2100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7" name="Line 74"/>
              <p:cNvSpPr>
                <a:spLocks noChangeShapeType="1"/>
              </p:cNvSpPr>
              <p:nvPr/>
            </p:nvSpPr>
            <p:spPr bwMode="auto">
              <a:xfrm>
                <a:off x="-2011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8" name="Line 75"/>
              <p:cNvSpPr>
                <a:spLocks noChangeShapeType="1"/>
              </p:cNvSpPr>
              <p:nvPr/>
            </p:nvSpPr>
            <p:spPr bwMode="auto">
              <a:xfrm>
                <a:off x="-1922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9" name="Line 76"/>
              <p:cNvSpPr>
                <a:spLocks noChangeShapeType="1"/>
              </p:cNvSpPr>
              <p:nvPr/>
            </p:nvSpPr>
            <p:spPr bwMode="auto">
              <a:xfrm>
                <a:off x="-1833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0" name="Line 77"/>
              <p:cNvSpPr>
                <a:spLocks noChangeShapeType="1"/>
              </p:cNvSpPr>
              <p:nvPr/>
            </p:nvSpPr>
            <p:spPr bwMode="auto">
              <a:xfrm>
                <a:off x="-1744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1" name="Line 78"/>
              <p:cNvSpPr>
                <a:spLocks noChangeShapeType="1"/>
              </p:cNvSpPr>
              <p:nvPr/>
            </p:nvSpPr>
            <p:spPr bwMode="auto">
              <a:xfrm>
                <a:off x="-1655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2" name="Line 79"/>
              <p:cNvSpPr>
                <a:spLocks noChangeShapeType="1"/>
              </p:cNvSpPr>
              <p:nvPr/>
            </p:nvSpPr>
            <p:spPr bwMode="auto">
              <a:xfrm>
                <a:off x="-1566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3" name="Line 80"/>
              <p:cNvSpPr>
                <a:spLocks noChangeShapeType="1"/>
              </p:cNvSpPr>
              <p:nvPr/>
            </p:nvSpPr>
            <p:spPr bwMode="auto">
              <a:xfrm>
                <a:off x="-1477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4" name="Line 81"/>
              <p:cNvSpPr>
                <a:spLocks noChangeShapeType="1"/>
              </p:cNvSpPr>
              <p:nvPr/>
            </p:nvSpPr>
            <p:spPr bwMode="auto">
              <a:xfrm>
                <a:off x="-1389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5" name="Line 82"/>
              <p:cNvSpPr>
                <a:spLocks noChangeShapeType="1"/>
              </p:cNvSpPr>
              <p:nvPr/>
            </p:nvSpPr>
            <p:spPr bwMode="auto">
              <a:xfrm>
                <a:off x="-1300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6" name="Line 83"/>
              <p:cNvSpPr>
                <a:spLocks noChangeShapeType="1"/>
              </p:cNvSpPr>
              <p:nvPr/>
            </p:nvSpPr>
            <p:spPr bwMode="auto">
              <a:xfrm>
                <a:off x="-1211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7" name="Line 84"/>
              <p:cNvSpPr>
                <a:spLocks noChangeShapeType="1"/>
              </p:cNvSpPr>
              <p:nvPr/>
            </p:nvSpPr>
            <p:spPr bwMode="auto">
              <a:xfrm>
                <a:off x="-1122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8" name="Line 85"/>
              <p:cNvSpPr>
                <a:spLocks noChangeShapeType="1"/>
              </p:cNvSpPr>
              <p:nvPr/>
            </p:nvSpPr>
            <p:spPr bwMode="auto">
              <a:xfrm>
                <a:off x="-1033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09" name="Line 86"/>
              <p:cNvSpPr>
                <a:spLocks noChangeShapeType="1"/>
              </p:cNvSpPr>
              <p:nvPr/>
            </p:nvSpPr>
            <p:spPr bwMode="auto">
              <a:xfrm>
                <a:off x="-944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0" name="Line 87"/>
              <p:cNvSpPr>
                <a:spLocks noChangeShapeType="1"/>
              </p:cNvSpPr>
              <p:nvPr/>
            </p:nvSpPr>
            <p:spPr bwMode="auto">
              <a:xfrm>
                <a:off x="-855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1" name="Line 88"/>
              <p:cNvSpPr>
                <a:spLocks noChangeShapeType="1"/>
              </p:cNvSpPr>
              <p:nvPr/>
            </p:nvSpPr>
            <p:spPr bwMode="auto">
              <a:xfrm>
                <a:off x="-766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2" name="Line 89"/>
              <p:cNvSpPr>
                <a:spLocks noChangeShapeType="1"/>
              </p:cNvSpPr>
              <p:nvPr/>
            </p:nvSpPr>
            <p:spPr bwMode="auto">
              <a:xfrm>
                <a:off x="-677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3" name="Line 90"/>
              <p:cNvSpPr>
                <a:spLocks noChangeShapeType="1"/>
              </p:cNvSpPr>
              <p:nvPr/>
            </p:nvSpPr>
            <p:spPr bwMode="auto">
              <a:xfrm>
                <a:off x="-588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4" name="Line 91"/>
              <p:cNvSpPr>
                <a:spLocks noChangeShapeType="1"/>
              </p:cNvSpPr>
              <p:nvPr/>
            </p:nvSpPr>
            <p:spPr bwMode="auto">
              <a:xfrm>
                <a:off x="-500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5" name="Line 92"/>
              <p:cNvSpPr>
                <a:spLocks noChangeShapeType="1"/>
              </p:cNvSpPr>
              <p:nvPr/>
            </p:nvSpPr>
            <p:spPr bwMode="auto">
              <a:xfrm>
                <a:off x="-411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6" name="Line 93"/>
              <p:cNvSpPr>
                <a:spLocks noChangeShapeType="1"/>
              </p:cNvSpPr>
              <p:nvPr/>
            </p:nvSpPr>
            <p:spPr bwMode="auto">
              <a:xfrm>
                <a:off x="-322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7" name="Line 94"/>
              <p:cNvSpPr>
                <a:spLocks noChangeShapeType="1"/>
              </p:cNvSpPr>
              <p:nvPr/>
            </p:nvSpPr>
            <p:spPr bwMode="auto">
              <a:xfrm>
                <a:off x="-233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8" name="Line 95"/>
              <p:cNvSpPr>
                <a:spLocks noChangeShapeType="1"/>
              </p:cNvSpPr>
              <p:nvPr/>
            </p:nvSpPr>
            <p:spPr bwMode="auto">
              <a:xfrm>
                <a:off x="-144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19" name="Line 96"/>
              <p:cNvSpPr>
                <a:spLocks noChangeShapeType="1"/>
              </p:cNvSpPr>
              <p:nvPr/>
            </p:nvSpPr>
            <p:spPr bwMode="auto">
              <a:xfrm>
                <a:off x="-55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0" name="Line 97"/>
              <p:cNvSpPr>
                <a:spLocks noChangeShapeType="1"/>
              </p:cNvSpPr>
              <p:nvPr/>
            </p:nvSpPr>
            <p:spPr bwMode="auto">
              <a:xfrm>
                <a:off x="33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1" name="Line 98"/>
              <p:cNvSpPr>
                <a:spLocks noChangeShapeType="1"/>
              </p:cNvSpPr>
              <p:nvPr/>
            </p:nvSpPr>
            <p:spPr bwMode="auto">
              <a:xfrm>
                <a:off x="122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2" name="Line 99"/>
              <p:cNvSpPr>
                <a:spLocks noChangeShapeType="1"/>
              </p:cNvSpPr>
              <p:nvPr/>
            </p:nvSpPr>
            <p:spPr bwMode="auto">
              <a:xfrm>
                <a:off x="211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3" name="Line 100"/>
              <p:cNvSpPr>
                <a:spLocks noChangeShapeType="1"/>
              </p:cNvSpPr>
              <p:nvPr/>
            </p:nvSpPr>
            <p:spPr bwMode="auto">
              <a:xfrm>
                <a:off x="300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4" name="Line 101"/>
              <p:cNvSpPr>
                <a:spLocks noChangeShapeType="1"/>
              </p:cNvSpPr>
              <p:nvPr/>
            </p:nvSpPr>
            <p:spPr bwMode="auto">
              <a:xfrm>
                <a:off x="388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5" name="Line 102"/>
              <p:cNvSpPr>
                <a:spLocks noChangeShapeType="1"/>
              </p:cNvSpPr>
              <p:nvPr/>
            </p:nvSpPr>
            <p:spPr bwMode="auto">
              <a:xfrm>
                <a:off x="477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6" name="Line 103"/>
              <p:cNvSpPr>
                <a:spLocks noChangeShapeType="1"/>
              </p:cNvSpPr>
              <p:nvPr/>
            </p:nvSpPr>
            <p:spPr bwMode="auto">
              <a:xfrm>
                <a:off x="566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7" name="Line 104"/>
              <p:cNvSpPr>
                <a:spLocks noChangeShapeType="1"/>
              </p:cNvSpPr>
              <p:nvPr/>
            </p:nvSpPr>
            <p:spPr bwMode="auto">
              <a:xfrm>
                <a:off x="655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8" name="Line 105"/>
              <p:cNvSpPr>
                <a:spLocks noChangeShapeType="1"/>
              </p:cNvSpPr>
              <p:nvPr/>
            </p:nvSpPr>
            <p:spPr bwMode="auto">
              <a:xfrm>
                <a:off x="744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29" name="Line 106"/>
              <p:cNvSpPr>
                <a:spLocks noChangeShapeType="1"/>
              </p:cNvSpPr>
              <p:nvPr/>
            </p:nvSpPr>
            <p:spPr bwMode="auto">
              <a:xfrm>
                <a:off x="833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0" name="Line 107"/>
              <p:cNvSpPr>
                <a:spLocks noChangeShapeType="1"/>
              </p:cNvSpPr>
              <p:nvPr/>
            </p:nvSpPr>
            <p:spPr bwMode="auto">
              <a:xfrm>
                <a:off x="922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1" name="Line 108"/>
              <p:cNvSpPr>
                <a:spLocks noChangeShapeType="1"/>
              </p:cNvSpPr>
              <p:nvPr/>
            </p:nvSpPr>
            <p:spPr bwMode="auto">
              <a:xfrm>
                <a:off x="1011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2" name="Line 109"/>
              <p:cNvSpPr>
                <a:spLocks noChangeShapeType="1"/>
              </p:cNvSpPr>
              <p:nvPr/>
            </p:nvSpPr>
            <p:spPr bwMode="auto">
              <a:xfrm>
                <a:off x="1100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3" name="Line 110"/>
              <p:cNvSpPr>
                <a:spLocks noChangeShapeType="1"/>
              </p:cNvSpPr>
              <p:nvPr/>
            </p:nvSpPr>
            <p:spPr bwMode="auto">
              <a:xfrm>
                <a:off x="1189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4" name="Line 111"/>
              <p:cNvSpPr>
                <a:spLocks noChangeShapeType="1"/>
              </p:cNvSpPr>
              <p:nvPr/>
            </p:nvSpPr>
            <p:spPr bwMode="auto">
              <a:xfrm>
                <a:off x="1277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5" name="Line 112"/>
              <p:cNvSpPr>
                <a:spLocks noChangeShapeType="1"/>
              </p:cNvSpPr>
              <p:nvPr/>
            </p:nvSpPr>
            <p:spPr bwMode="auto">
              <a:xfrm>
                <a:off x="1366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6" name="Line 113"/>
              <p:cNvSpPr>
                <a:spLocks noChangeShapeType="1"/>
              </p:cNvSpPr>
              <p:nvPr/>
            </p:nvSpPr>
            <p:spPr bwMode="auto">
              <a:xfrm>
                <a:off x="1455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7" name="Line 114"/>
              <p:cNvSpPr>
                <a:spLocks noChangeShapeType="1"/>
              </p:cNvSpPr>
              <p:nvPr/>
            </p:nvSpPr>
            <p:spPr bwMode="auto">
              <a:xfrm>
                <a:off x="1544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8" name="Line 115"/>
              <p:cNvSpPr>
                <a:spLocks noChangeShapeType="1"/>
              </p:cNvSpPr>
              <p:nvPr/>
            </p:nvSpPr>
            <p:spPr bwMode="auto">
              <a:xfrm>
                <a:off x="1633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39" name="Line 116"/>
              <p:cNvSpPr>
                <a:spLocks noChangeShapeType="1"/>
              </p:cNvSpPr>
              <p:nvPr/>
            </p:nvSpPr>
            <p:spPr bwMode="auto">
              <a:xfrm>
                <a:off x="1722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0" name="Line 117"/>
              <p:cNvSpPr>
                <a:spLocks noChangeShapeType="1"/>
              </p:cNvSpPr>
              <p:nvPr/>
            </p:nvSpPr>
            <p:spPr bwMode="auto">
              <a:xfrm>
                <a:off x="1811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1" name="Line 118"/>
              <p:cNvSpPr>
                <a:spLocks noChangeShapeType="1"/>
              </p:cNvSpPr>
              <p:nvPr/>
            </p:nvSpPr>
            <p:spPr bwMode="auto">
              <a:xfrm>
                <a:off x="1900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2" name="Line 119"/>
              <p:cNvSpPr>
                <a:spLocks noChangeShapeType="1"/>
              </p:cNvSpPr>
              <p:nvPr/>
            </p:nvSpPr>
            <p:spPr bwMode="auto">
              <a:xfrm>
                <a:off x="1989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3" name="Line 120"/>
              <p:cNvSpPr>
                <a:spLocks noChangeShapeType="1"/>
              </p:cNvSpPr>
              <p:nvPr/>
            </p:nvSpPr>
            <p:spPr bwMode="auto">
              <a:xfrm>
                <a:off x="2078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4" name="Line 121"/>
              <p:cNvSpPr>
                <a:spLocks noChangeShapeType="1"/>
              </p:cNvSpPr>
              <p:nvPr/>
            </p:nvSpPr>
            <p:spPr bwMode="auto">
              <a:xfrm>
                <a:off x="2166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5" name="Line 122"/>
              <p:cNvSpPr>
                <a:spLocks noChangeShapeType="1"/>
              </p:cNvSpPr>
              <p:nvPr/>
            </p:nvSpPr>
            <p:spPr bwMode="auto">
              <a:xfrm>
                <a:off x="2255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6" name="Line 123"/>
              <p:cNvSpPr>
                <a:spLocks noChangeShapeType="1"/>
              </p:cNvSpPr>
              <p:nvPr/>
            </p:nvSpPr>
            <p:spPr bwMode="auto">
              <a:xfrm>
                <a:off x="2344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7" name="Line 124"/>
              <p:cNvSpPr>
                <a:spLocks noChangeShapeType="1"/>
              </p:cNvSpPr>
              <p:nvPr/>
            </p:nvSpPr>
            <p:spPr bwMode="auto">
              <a:xfrm>
                <a:off x="2433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8" name="Line 125"/>
              <p:cNvSpPr>
                <a:spLocks noChangeShapeType="1"/>
              </p:cNvSpPr>
              <p:nvPr/>
            </p:nvSpPr>
            <p:spPr bwMode="auto">
              <a:xfrm>
                <a:off x="2522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49" name="Line 126"/>
              <p:cNvSpPr>
                <a:spLocks noChangeShapeType="1"/>
              </p:cNvSpPr>
              <p:nvPr/>
            </p:nvSpPr>
            <p:spPr bwMode="auto">
              <a:xfrm>
                <a:off x="2611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0" name="Line 127"/>
              <p:cNvSpPr>
                <a:spLocks noChangeShapeType="1"/>
              </p:cNvSpPr>
              <p:nvPr/>
            </p:nvSpPr>
            <p:spPr bwMode="auto">
              <a:xfrm>
                <a:off x="2700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1" name="Line 128"/>
              <p:cNvSpPr>
                <a:spLocks noChangeShapeType="1"/>
              </p:cNvSpPr>
              <p:nvPr/>
            </p:nvSpPr>
            <p:spPr bwMode="auto">
              <a:xfrm>
                <a:off x="2789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2" name="Line 129"/>
              <p:cNvSpPr>
                <a:spLocks noChangeShapeType="1"/>
              </p:cNvSpPr>
              <p:nvPr/>
            </p:nvSpPr>
            <p:spPr bwMode="auto">
              <a:xfrm>
                <a:off x="2878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3" name="Line 130"/>
              <p:cNvSpPr>
                <a:spLocks noChangeShapeType="1"/>
              </p:cNvSpPr>
              <p:nvPr/>
            </p:nvSpPr>
            <p:spPr bwMode="auto">
              <a:xfrm>
                <a:off x="2967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4" name="Line 131"/>
              <p:cNvSpPr>
                <a:spLocks noChangeShapeType="1"/>
              </p:cNvSpPr>
              <p:nvPr/>
            </p:nvSpPr>
            <p:spPr bwMode="auto">
              <a:xfrm>
                <a:off x="3055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5" name="Line 132"/>
              <p:cNvSpPr>
                <a:spLocks noChangeShapeType="1"/>
              </p:cNvSpPr>
              <p:nvPr/>
            </p:nvSpPr>
            <p:spPr bwMode="auto">
              <a:xfrm>
                <a:off x="3144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6" name="Line 133"/>
              <p:cNvSpPr>
                <a:spLocks noChangeShapeType="1"/>
              </p:cNvSpPr>
              <p:nvPr/>
            </p:nvSpPr>
            <p:spPr bwMode="auto">
              <a:xfrm>
                <a:off x="3233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7" name="Line 134"/>
              <p:cNvSpPr>
                <a:spLocks noChangeShapeType="1"/>
              </p:cNvSpPr>
              <p:nvPr/>
            </p:nvSpPr>
            <p:spPr bwMode="auto">
              <a:xfrm>
                <a:off x="3322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8" name="Line 135"/>
              <p:cNvSpPr>
                <a:spLocks noChangeShapeType="1"/>
              </p:cNvSpPr>
              <p:nvPr/>
            </p:nvSpPr>
            <p:spPr bwMode="auto">
              <a:xfrm>
                <a:off x="3411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959" name="Line 136"/>
              <p:cNvSpPr>
                <a:spLocks noChangeShapeType="1"/>
              </p:cNvSpPr>
              <p:nvPr/>
            </p:nvSpPr>
            <p:spPr bwMode="auto">
              <a:xfrm>
                <a:off x="3500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9706" name="グループ化 1"/>
            <p:cNvGrpSpPr>
              <a:grpSpLocks/>
            </p:cNvGrpSpPr>
            <p:nvPr/>
          </p:nvGrpSpPr>
          <p:grpSpPr bwMode="auto">
            <a:xfrm>
              <a:off x="311150" y="449263"/>
              <a:ext cx="6199188" cy="801687"/>
              <a:chOff x="-2674938" y="448786"/>
              <a:chExt cx="6199188" cy="801558"/>
            </a:xfrm>
          </p:grpSpPr>
          <p:sp>
            <p:nvSpPr>
              <p:cNvPr id="29892" name="Rectangle 4"/>
              <p:cNvSpPr>
                <a:spLocks noChangeArrowheads="1"/>
              </p:cNvSpPr>
              <p:nvPr/>
            </p:nvSpPr>
            <p:spPr bwMode="auto">
              <a:xfrm>
                <a:off x="-2674938" y="448786"/>
                <a:ext cx="6199188" cy="171450"/>
              </a:xfrm>
              <a:prstGeom prst="rect">
                <a:avLst/>
              </a:prstGeom>
              <a:solidFill>
                <a:srgbClr val="B3D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200">
                  <a:latin typeface="Meiryo UI" panose="020B0604030504040204" pitchFamily="50" charset="-128"/>
                  <a:ea typeface="Meiryo UI" panose="020B0604030504040204" pitchFamily="50" charset="-128"/>
                </a:endParaRPr>
              </a:p>
            </p:txBody>
          </p:sp>
          <p:sp>
            <p:nvSpPr>
              <p:cNvPr id="29893" name="Freeform 203"/>
              <p:cNvSpPr>
                <a:spLocks/>
              </p:cNvSpPr>
              <p:nvPr/>
            </p:nvSpPr>
            <p:spPr bwMode="auto">
              <a:xfrm>
                <a:off x="-996910" y="450244"/>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9707" name="Rectangle 204"/>
            <p:cNvSpPr>
              <a:spLocks noChangeArrowheads="1"/>
            </p:cNvSpPr>
            <p:nvPr/>
          </p:nvSpPr>
          <p:spPr bwMode="auto">
            <a:xfrm>
              <a:off x="765175" y="1012825"/>
              <a:ext cx="5537200" cy="4776788"/>
            </a:xfrm>
            <a:prstGeom prst="rect">
              <a:avLst/>
            </a:prstGeom>
            <a:solidFill>
              <a:srgbClr val="D781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1800">
                <a:latin typeface="Meiryo UI" panose="020B0604030504040204" pitchFamily="50" charset="-128"/>
                <a:ea typeface="Meiryo UI" panose="020B0604030504040204" pitchFamily="50" charset="-128"/>
              </a:endParaRPr>
            </a:p>
          </p:txBody>
        </p:sp>
        <p:grpSp>
          <p:nvGrpSpPr>
            <p:cNvPr id="29708" name="Group 205"/>
            <p:cNvGrpSpPr>
              <a:grpSpLocks/>
            </p:cNvGrpSpPr>
            <p:nvPr/>
          </p:nvGrpSpPr>
          <p:grpSpPr bwMode="auto">
            <a:xfrm>
              <a:off x="606425" y="5457825"/>
              <a:ext cx="5829300" cy="406400"/>
              <a:chOff x="399" y="2591"/>
              <a:chExt cx="3672" cy="256"/>
            </a:xfrm>
          </p:grpSpPr>
          <p:sp>
            <p:nvSpPr>
              <p:cNvPr id="29881" name="Freeform 206"/>
              <p:cNvSpPr>
                <a:spLocks/>
              </p:cNvSpPr>
              <p:nvPr/>
            </p:nvSpPr>
            <p:spPr bwMode="auto">
              <a:xfrm>
                <a:off x="60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4 w 344"/>
                  <a:gd name="T13" fmla="*/ 0 h 72"/>
                  <a:gd name="T14" fmla="*/ 24 w 344"/>
                  <a:gd name="T15" fmla="*/ 0 h 72"/>
                  <a:gd name="T16" fmla="*/ 14 w 344"/>
                  <a:gd name="T17" fmla="*/ 2 h 72"/>
                  <a:gd name="T18" fmla="*/ 8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2" name="Freeform 207"/>
              <p:cNvSpPr>
                <a:spLocks/>
              </p:cNvSpPr>
              <p:nvPr/>
            </p:nvSpPr>
            <p:spPr bwMode="auto">
              <a:xfrm>
                <a:off x="601" y="2677"/>
                <a:ext cx="344" cy="98"/>
              </a:xfrm>
              <a:custGeom>
                <a:avLst/>
                <a:gdLst>
                  <a:gd name="T0" fmla="*/ 0 w 344"/>
                  <a:gd name="T1" fmla="*/ 0 h 98"/>
                  <a:gd name="T2" fmla="*/ 0 w 344"/>
                  <a:gd name="T3" fmla="*/ 74 h 98"/>
                  <a:gd name="T4" fmla="*/ 0 w 344"/>
                  <a:gd name="T5" fmla="*/ 74 h 98"/>
                  <a:gd name="T6" fmla="*/ 2 w 344"/>
                  <a:gd name="T7" fmla="*/ 84 h 98"/>
                  <a:gd name="T8" fmla="*/ 8 w 344"/>
                  <a:gd name="T9" fmla="*/ 90 h 98"/>
                  <a:gd name="T10" fmla="*/ 14 w 344"/>
                  <a:gd name="T11" fmla="*/ 96 h 98"/>
                  <a:gd name="T12" fmla="*/ 24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3" name="Freeform 208"/>
              <p:cNvSpPr>
                <a:spLocks/>
              </p:cNvSpPr>
              <p:nvPr/>
            </p:nvSpPr>
            <p:spPr bwMode="auto">
              <a:xfrm>
                <a:off x="623"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4 w 26"/>
                  <a:gd name="T11" fmla="*/ 24 h 24"/>
                  <a:gd name="T12" fmla="*/ 14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4 w 26"/>
                  <a:gd name="T31" fmla="*/ 0 h 24"/>
                  <a:gd name="T32" fmla="*/ 14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4" y="24"/>
                    </a:lnTo>
                    <a:lnTo>
                      <a:pt x="8" y="24"/>
                    </a:lnTo>
                    <a:lnTo>
                      <a:pt x="4" y="22"/>
                    </a:lnTo>
                    <a:lnTo>
                      <a:pt x="2" y="18"/>
                    </a:lnTo>
                    <a:lnTo>
                      <a:pt x="0" y="12"/>
                    </a:lnTo>
                    <a:lnTo>
                      <a:pt x="2" y="8"/>
                    </a:lnTo>
                    <a:lnTo>
                      <a:pt x="4" y="4"/>
                    </a:lnTo>
                    <a:lnTo>
                      <a:pt x="8" y="2"/>
                    </a:lnTo>
                    <a:lnTo>
                      <a:pt x="14"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4" name="Freeform 209"/>
              <p:cNvSpPr>
                <a:spLocks/>
              </p:cNvSpPr>
              <p:nvPr/>
            </p:nvSpPr>
            <p:spPr bwMode="auto">
              <a:xfrm>
                <a:off x="695"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6 w 24"/>
                  <a:gd name="T15" fmla="*/ 24 h 24"/>
                  <a:gd name="T16" fmla="*/ 2 w 24"/>
                  <a:gd name="T17" fmla="*/ 22 h 24"/>
                  <a:gd name="T18" fmla="*/ 0 w 24"/>
                  <a:gd name="T19" fmla="*/ 18 h 24"/>
                  <a:gd name="T20" fmla="*/ 0 w 24"/>
                  <a:gd name="T21" fmla="*/ 12 h 24"/>
                  <a:gd name="T22" fmla="*/ 0 w 24"/>
                  <a:gd name="T23" fmla="*/ 12 h 24"/>
                  <a:gd name="T24" fmla="*/ 0 w 24"/>
                  <a:gd name="T25" fmla="*/ 8 h 24"/>
                  <a:gd name="T26" fmla="*/ 2 w 24"/>
                  <a:gd name="T27" fmla="*/ 4 h 24"/>
                  <a:gd name="T28" fmla="*/ 6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5" name="Freeform 210"/>
              <p:cNvSpPr>
                <a:spLocks/>
              </p:cNvSpPr>
              <p:nvPr/>
            </p:nvSpPr>
            <p:spPr bwMode="auto">
              <a:xfrm>
                <a:off x="819" y="2635"/>
                <a:ext cx="24" cy="24"/>
              </a:xfrm>
              <a:custGeom>
                <a:avLst/>
                <a:gdLst>
                  <a:gd name="T0" fmla="*/ 24 w 24"/>
                  <a:gd name="T1" fmla="*/ 12 h 24"/>
                  <a:gd name="T2" fmla="*/ 24 w 24"/>
                  <a:gd name="T3" fmla="*/ 12 h 24"/>
                  <a:gd name="T4" fmla="*/ 24 w 24"/>
                  <a:gd name="T5" fmla="*/ 18 h 24"/>
                  <a:gd name="T6" fmla="*/ 22 w 24"/>
                  <a:gd name="T7" fmla="*/ 22 h 24"/>
                  <a:gd name="T8" fmla="*/ 18 w 24"/>
                  <a:gd name="T9" fmla="*/ 24 h 24"/>
                  <a:gd name="T10" fmla="*/ 12 w 24"/>
                  <a:gd name="T11" fmla="*/ 24 h 24"/>
                  <a:gd name="T12" fmla="*/ 12 w 24"/>
                  <a:gd name="T13" fmla="*/ 24 h 24"/>
                  <a:gd name="T14" fmla="*/ 8 w 24"/>
                  <a:gd name="T15" fmla="*/ 24 h 24"/>
                  <a:gd name="T16" fmla="*/ 4 w 24"/>
                  <a:gd name="T17" fmla="*/ 22 h 24"/>
                  <a:gd name="T18" fmla="*/ 2 w 24"/>
                  <a:gd name="T19" fmla="*/ 18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6" name="Freeform 211"/>
              <p:cNvSpPr>
                <a:spLocks/>
              </p:cNvSpPr>
              <p:nvPr/>
            </p:nvSpPr>
            <p:spPr bwMode="auto">
              <a:xfrm>
                <a:off x="891"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7" name="Rectangle 212"/>
              <p:cNvSpPr>
                <a:spLocks noChangeArrowheads="1"/>
              </p:cNvSpPr>
              <p:nvPr/>
            </p:nvSpPr>
            <p:spPr bwMode="auto">
              <a:xfrm>
                <a:off x="75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29888" name="Freeform 213"/>
              <p:cNvSpPr>
                <a:spLocks/>
              </p:cNvSpPr>
              <p:nvPr/>
            </p:nvSpPr>
            <p:spPr bwMode="auto">
              <a:xfrm>
                <a:off x="995"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89" name="Freeform 214"/>
              <p:cNvSpPr>
                <a:spLocks/>
              </p:cNvSpPr>
              <p:nvPr/>
            </p:nvSpPr>
            <p:spPr bwMode="auto">
              <a:xfrm>
                <a:off x="1267"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0" name="Freeform 215"/>
              <p:cNvSpPr>
                <a:spLocks/>
              </p:cNvSpPr>
              <p:nvPr/>
            </p:nvSpPr>
            <p:spPr bwMode="auto">
              <a:xfrm>
                <a:off x="1539"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7E34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91" name="Rectangle 216"/>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29709" name="Group 217"/>
            <p:cNvGrpSpPr>
              <a:grpSpLocks/>
            </p:cNvGrpSpPr>
            <p:nvPr/>
          </p:nvGrpSpPr>
          <p:grpSpPr bwMode="auto">
            <a:xfrm>
              <a:off x="2695575" y="735012"/>
              <a:ext cx="1584325" cy="276224"/>
              <a:chOff x="1669" y="515"/>
              <a:chExt cx="998" cy="174"/>
            </a:xfrm>
          </p:grpSpPr>
          <p:sp>
            <p:nvSpPr>
              <p:cNvPr id="29873"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9874"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29875"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29876" name="Rectangle 221"/>
              <p:cNvSpPr>
                <a:spLocks noChangeArrowheads="1"/>
              </p:cNvSpPr>
              <p:nvPr/>
            </p:nvSpPr>
            <p:spPr bwMode="auto">
              <a:xfrm>
                <a:off x="206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29877"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29878"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29879"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29880"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pic>
          <p:nvPicPr>
            <p:cNvPr id="29710"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5638" y="307975"/>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1" name="Freeform 227"/>
            <p:cNvSpPr>
              <a:spLocks/>
            </p:cNvSpPr>
            <p:nvPr/>
          </p:nvSpPr>
          <p:spPr bwMode="auto">
            <a:xfrm>
              <a:off x="3224213" y="330200"/>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18"/>
                  </a:lnTo>
                  <a:lnTo>
                    <a:pt x="66" y="8"/>
                  </a:lnTo>
                  <a:lnTo>
                    <a:pt x="86" y="2"/>
                  </a:lnTo>
                  <a:lnTo>
                    <a:pt x="108" y="0"/>
                  </a:lnTo>
                  <a:lnTo>
                    <a:pt x="128" y="2"/>
                  </a:lnTo>
                  <a:lnTo>
                    <a:pt x="150" y="8"/>
                  </a:lnTo>
                  <a:lnTo>
                    <a:pt x="168" y="18"/>
                  </a:lnTo>
                  <a:lnTo>
                    <a:pt x="184" y="32"/>
                  </a:lnTo>
                  <a:lnTo>
                    <a:pt x="196" y="48"/>
                  </a:lnTo>
                  <a:lnTo>
                    <a:pt x="206"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9712" name="グループ化 4"/>
            <p:cNvGrpSpPr>
              <a:grpSpLocks/>
            </p:cNvGrpSpPr>
            <p:nvPr/>
          </p:nvGrpSpPr>
          <p:grpSpPr bwMode="auto">
            <a:xfrm>
              <a:off x="754063" y="8382000"/>
              <a:ext cx="5792787" cy="511175"/>
              <a:chOff x="-2100263" y="8441787"/>
              <a:chExt cx="5613400" cy="511175"/>
            </a:xfrm>
          </p:grpSpPr>
          <p:sp>
            <p:nvSpPr>
              <p:cNvPr id="29745" name="Line 7"/>
              <p:cNvSpPr>
                <a:spLocks noChangeShapeType="1"/>
              </p:cNvSpPr>
              <p:nvPr/>
            </p:nvSpPr>
            <p:spPr bwMode="auto">
              <a:xfrm>
                <a:off x="-2100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6" name="Line 8"/>
              <p:cNvSpPr>
                <a:spLocks noChangeShapeType="1"/>
              </p:cNvSpPr>
              <p:nvPr/>
            </p:nvSpPr>
            <p:spPr bwMode="auto">
              <a:xfrm>
                <a:off x="-2011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7" name="Line 9"/>
              <p:cNvSpPr>
                <a:spLocks noChangeShapeType="1"/>
              </p:cNvSpPr>
              <p:nvPr/>
            </p:nvSpPr>
            <p:spPr bwMode="auto">
              <a:xfrm>
                <a:off x="-1922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8" name="Line 10"/>
              <p:cNvSpPr>
                <a:spLocks noChangeShapeType="1"/>
              </p:cNvSpPr>
              <p:nvPr/>
            </p:nvSpPr>
            <p:spPr bwMode="auto">
              <a:xfrm>
                <a:off x="-1833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9" name="Line 11"/>
              <p:cNvSpPr>
                <a:spLocks noChangeShapeType="1"/>
              </p:cNvSpPr>
              <p:nvPr/>
            </p:nvSpPr>
            <p:spPr bwMode="auto">
              <a:xfrm>
                <a:off x="-17446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0" name="Line 12"/>
              <p:cNvSpPr>
                <a:spLocks noChangeShapeType="1"/>
              </p:cNvSpPr>
              <p:nvPr/>
            </p:nvSpPr>
            <p:spPr bwMode="auto">
              <a:xfrm>
                <a:off x="-16557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1" name="Line 13"/>
              <p:cNvSpPr>
                <a:spLocks noChangeShapeType="1"/>
              </p:cNvSpPr>
              <p:nvPr/>
            </p:nvSpPr>
            <p:spPr bwMode="auto">
              <a:xfrm>
                <a:off x="-15668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2" name="Line 14"/>
              <p:cNvSpPr>
                <a:spLocks noChangeShapeType="1"/>
              </p:cNvSpPr>
              <p:nvPr/>
            </p:nvSpPr>
            <p:spPr bwMode="auto">
              <a:xfrm>
                <a:off x="-14779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3" name="Line 15"/>
              <p:cNvSpPr>
                <a:spLocks noChangeShapeType="1"/>
              </p:cNvSpPr>
              <p:nvPr/>
            </p:nvSpPr>
            <p:spPr bwMode="auto">
              <a:xfrm>
                <a:off x="-13890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4" name="Line 16"/>
              <p:cNvSpPr>
                <a:spLocks noChangeShapeType="1"/>
              </p:cNvSpPr>
              <p:nvPr/>
            </p:nvSpPr>
            <p:spPr bwMode="auto">
              <a:xfrm>
                <a:off x="-13001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5" name="Line 17"/>
              <p:cNvSpPr>
                <a:spLocks noChangeShapeType="1"/>
              </p:cNvSpPr>
              <p:nvPr/>
            </p:nvSpPr>
            <p:spPr bwMode="auto">
              <a:xfrm>
                <a:off x="-1211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6" name="Line 18"/>
              <p:cNvSpPr>
                <a:spLocks noChangeShapeType="1"/>
              </p:cNvSpPr>
              <p:nvPr/>
            </p:nvSpPr>
            <p:spPr bwMode="auto">
              <a:xfrm>
                <a:off x="-1122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7" name="Line 19"/>
              <p:cNvSpPr>
                <a:spLocks noChangeShapeType="1"/>
              </p:cNvSpPr>
              <p:nvPr/>
            </p:nvSpPr>
            <p:spPr bwMode="auto">
              <a:xfrm>
                <a:off x="-1033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8" name="Line 20"/>
              <p:cNvSpPr>
                <a:spLocks noChangeShapeType="1"/>
              </p:cNvSpPr>
              <p:nvPr/>
            </p:nvSpPr>
            <p:spPr bwMode="auto">
              <a:xfrm>
                <a:off x="-944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59" name="Line 21"/>
              <p:cNvSpPr>
                <a:spLocks noChangeShapeType="1"/>
              </p:cNvSpPr>
              <p:nvPr/>
            </p:nvSpPr>
            <p:spPr bwMode="auto">
              <a:xfrm>
                <a:off x="-8556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0" name="Line 22"/>
              <p:cNvSpPr>
                <a:spLocks noChangeShapeType="1"/>
              </p:cNvSpPr>
              <p:nvPr/>
            </p:nvSpPr>
            <p:spPr bwMode="auto">
              <a:xfrm>
                <a:off x="-7667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1" name="Line 23"/>
              <p:cNvSpPr>
                <a:spLocks noChangeShapeType="1"/>
              </p:cNvSpPr>
              <p:nvPr/>
            </p:nvSpPr>
            <p:spPr bwMode="auto">
              <a:xfrm>
                <a:off x="-6778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2" name="Line 24"/>
              <p:cNvSpPr>
                <a:spLocks noChangeShapeType="1"/>
              </p:cNvSpPr>
              <p:nvPr/>
            </p:nvSpPr>
            <p:spPr bwMode="auto">
              <a:xfrm>
                <a:off x="-5889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3" name="Line 25"/>
              <p:cNvSpPr>
                <a:spLocks noChangeShapeType="1"/>
              </p:cNvSpPr>
              <p:nvPr/>
            </p:nvSpPr>
            <p:spPr bwMode="auto">
              <a:xfrm>
                <a:off x="-5000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4" name="Line 26"/>
              <p:cNvSpPr>
                <a:spLocks noChangeShapeType="1"/>
              </p:cNvSpPr>
              <p:nvPr/>
            </p:nvSpPr>
            <p:spPr bwMode="auto">
              <a:xfrm>
                <a:off x="-4111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5" name="Line 27"/>
              <p:cNvSpPr>
                <a:spLocks noChangeShapeType="1"/>
              </p:cNvSpPr>
              <p:nvPr/>
            </p:nvSpPr>
            <p:spPr bwMode="auto">
              <a:xfrm>
                <a:off x="-322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6" name="Line 28"/>
              <p:cNvSpPr>
                <a:spLocks noChangeShapeType="1"/>
              </p:cNvSpPr>
              <p:nvPr/>
            </p:nvSpPr>
            <p:spPr bwMode="auto">
              <a:xfrm>
                <a:off x="-233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7" name="Line 29"/>
              <p:cNvSpPr>
                <a:spLocks noChangeShapeType="1"/>
              </p:cNvSpPr>
              <p:nvPr/>
            </p:nvSpPr>
            <p:spPr bwMode="auto">
              <a:xfrm>
                <a:off x="-144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8" name="Line 30"/>
              <p:cNvSpPr>
                <a:spLocks noChangeShapeType="1"/>
              </p:cNvSpPr>
              <p:nvPr/>
            </p:nvSpPr>
            <p:spPr bwMode="auto">
              <a:xfrm>
                <a:off x="-55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69" name="Line 31"/>
              <p:cNvSpPr>
                <a:spLocks noChangeShapeType="1"/>
              </p:cNvSpPr>
              <p:nvPr/>
            </p:nvSpPr>
            <p:spPr bwMode="auto">
              <a:xfrm>
                <a:off x="33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0" name="Line 32"/>
              <p:cNvSpPr>
                <a:spLocks noChangeShapeType="1"/>
              </p:cNvSpPr>
              <p:nvPr/>
            </p:nvSpPr>
            <p:spPr bwMode="auto">
              <a:xfrm>
                <a:off x="122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1" name="Line 33"/>
              <p:cNvSpPr>
                <a:spLocks noChangeShapeType="1"/>
              </p:cNvSpPr>
              <p:nvPr/>
            </p:nvSpPr>
            <p:spPr bwMode="auto">
              <a:xfrm>
                <a:off x="211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2" name="Line 34"/>
              <p:cNvSpPr>
                <a:spLocks noChangeShapeType="1"/>
              </p:cNvSpPr>
              <p:nvPr/>
            </p:nvSpPr>
            <p:spPr bwMode="auto">
              <a:xfrm>
                <a:off x="300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3" name="Line 35"/>
              <p:cNvSpPr>
                <a:spLocks noChangeShapeType="1"/>
              </p:cNvSpPr>
              <p:nvPr/>
            </p:nvSpPr>
            <p:spPr bwMode="auto">
              <a:xfrm>
                <a:off x="388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4" name="Line 36"/>
              <p:cNvSpPr>
                <a:spLocks noChangeShapeType="1"/>
              </p:cNvSpPr>
              <p:nvPr/>
            </p:nvSpPr>
            <p:spPr bwMode="auto">
              <a:xfrm>
                <a:off x="477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5" name="Line 37"/>
              <p:cNvSpPr>
                <a:spLocks noChangeShapeType="1"/>
              </p:cNvSpPr>
              <p:nvPr/>
            </p:nvSpPr>
            <p:spPr bwMode="auto">
              <a:xfrm>
                <a:off x="566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6" name="Line 38"/>
              <p:cNvSpPr>
                <a:spLocks noChangeShapeType="1"/>
              </p:cNvSpPr>
              <p:nvPr/>
            </p:nvSpPr>
            <p:spPr bwMode="auto">
              <a:xfrm>
                <a:off x="655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7" name="Line 39"/>
              <p:cNvSpPr>
                <a:spLocks noChangeShapeType="1"/>
              </p:cNvSpPr>
              <p:nvPr/>
            </p:nvSpPr>
            <p:spPr bwMode="auto">
              <a:xfrm>
                <a:off x="744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8" name="Line 40"/>
              <p:cNvSpPr>
                <a:spLocks noChangeShapeType="1"/>
              </p:cNvSpPr>
              <p:nvPr/>
            </p:nvSpPr>
            <p:spPr bwMode="auto">
              <a:xfrm>
                <a:off x="833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79" name="Line 41"/>
              <p:cNvSpPr>
                <a:spLocks noChangeShapeType="1"/>
              </p:cNvSpPr>
              <p:nvPr/>
            </p:nvSpPr>
            <p:spPr bwMode="auto">
              <a:xfrm>
                <a:off x="922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0" name="Line 42"/>
              <p:cNvSpPr>
                <a:spLocks noChangeShapeType="1"/>
              </p:cNvSpPr>
              <p:nvPr/>
            </p:nvSpPr>
            <p:spPr bwMode="auto">
              <a:xfrm>
                <a:off x="1011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1" name="Line 43"/>
              <p:cNvSpPr>
                <a:spLocks noChangeShapeType="1"/>
              </p:cNvSpPr>
              <p:nvPr/>
            </p:nvSpPr>
            <p:spPr bwMode="auto">
              <a:xfrm>
                <a:off x="1100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2" name="Line 44"/>
              <p:cNvSpPr>
                <a:spLocks noChangeShapeType="1"/>
              </p:cNvSpPr>
              <p:nvPr/>
            </p:nvSpPr>
            <p:spPr bwMode="auto">
              <a:xfrm>
                <a:off x="1189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3" name="Line 45"/>
              <p:cNvSpPr>
                <a:spLocks noChangeShapeType="1"/>
              </p:cNvSpPr>
              <p:nvPr/>
            </p:nvSpPr>
            <p:spPr bwMode="auto">
              <a:xfrm>
                <a:off x="1277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4" name="Line 46"/>
              <p:cNvSpPr>
                <a:spLocks noChangeShapeType="1"/>
              </p:cNvSpPr>
              <p:nvPr/>
            </p:nvSpPr>
            <p:spPr bwMode="auto">
              <a:xfrm>
                <a:off x="1366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5" name="Line 47"/>
              <p:cNvSpPr>
                <a:spLocks noChangeShapeType="1"/>
              </p:cNvSpPr>
              <p:nvPr/>
            </p:nvSpPr>
            <p:spPr bwMode="auto">
              <a:xfrm>
                <a:off x="1455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6" name="Line 48"/>
              <p:cNvSpPr>
                <a:spLocks noChangeShapeType="1"/>
              </p:cNvSpPr>
              <p:nvPr/>
            </p:nvSpPr>
            <p:spPr bwMode="auto">
              <a:xfrm>
                <a:off x="1544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7" name="Line 49"/>
              <p:cNvSpPr>
                <a:spLocks noChangeShapeType="1"/>
              </p:cNvSpPr>
              <p:nvPr/>
            </p:nvSpPr>
            <p:spPr bwMode="auto">
              <a:xfrm>
                <a:off x="1633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8" name="Line 50"/>
              <p:cNvSpPr>
                <a:spLocks noChangeShapeType="1"/>
              </p:cNvSpPr>
              <p:nvPr/>
            </p:nvSpPr>
            <p:spPr bwMode="auto">
              <a:xfrm>
                <a:off x="1722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89" name="Line 51"/>
              <p:cNvSpPr>
                <a:spLocks noChangeShapeType="1"/>
              </p:cNvSpPr>
              <p:nvPr/>
            </p:nvSpPr>
            <p:spPr bwMode="auto">
              <a:xfrm>
                <a:off x="1811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0" name="Line 52"/>
              <p:cNvSpPr>
                <a:spLocks noChangeShapeType="1"/>
              </p:cNvSpPr>
              <p:nvPr/>
            </p:nvSpPr>
            <p:spPr bwMode="auto">
              <a:xfrm>
                <a:off x="1900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1" name="Line 53"/>
              <p:cNvSpPr>
                <a:spLocks noChangeShapeType="1"/>
              </p:cNvSpPr>
              <p:nvPr/>
            </p:nvSpPr>
            <p:spPr bwMode="auto">
              <a:xfrm>
                <a:off x="1989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2" name="Line 54"/>
              <p:cNvSpPr>
                <a:spLocks noChangeShapeType="1"/>
              </p:cNvSpPr>
              <p:nvPr/>
            </p:nvSpPr>
            <p:spPr bwMode="auto">
              <a:xfrm>
                <a:off x="2078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3" name="Line 55"/>
              <p:cNvSpPr>
                <a:spLocks noChangeShapeType="1"/>
              </p:cNvSpPr>
              <p:nvPr/>
            </p:nvSpPr>
            <p:spPr bwMode="auto">
              <a:xfrm>
                <a:off x="2166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4" name="Line 56"/>
              <p:cNvSpPr>
                <a:spLocks noChangeShapeType="1"/>
              </p:cNvSpPr>
              <p:nvPr/>
            </p:nvSpPr>
            <p:spPr bwMode="auto">
              <a:xfrm>
                <a:off x="2255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5" name="Line 57"/>
              <p:cNvSpPr>
                <a:spLocks noChangeShapeType="1"/>
              </p:cNvSpPr>
              <p:nvPr/>
            </p:nvSpPr>
            <p:spPr bwMode="auto">
              <a:xfrm>
                <a:off x="2344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6" name="Line 58"/>
              <p:cNvSpPr>
                <a:spLocks noChangeShapeType="1"/>
              </p:cNvSpPr>
              <p:nvPr/>
            </p:nvSpPr>
            <p:spPr bwMode="auto">
              <a:xfrm>
                <a:off x="2433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7" name="Line 59"/>
              <p:cNvSpPr>
                <a:spLocks noChangeShapeType="1"/>
              </p:cNvSpPr>
              <p:nvPr/>
            </p:nvSpPr>
            <p:spPr bwMode="auto">
              <a:xfrm>
                <a:off x="2522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8" name="Line 60"/>
              <p:cNvSpPr>
                <a:spLocks noChangeShapeType="1"/>
              </p:cNvSpPr>
              <p:nvPr/>
            </p:nvSpPr>
            <p:spPr bwMode="auto">
              <a:xfrm>
                <a:off x="2611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99" name="Line 61"/>
              <p:cNvSpPr>
                <a:spLocks noChangeShapeType="1"/>
              </p:cNvSpPr>
              <p:nvPr/>
            </p:nvSpPr>
            <p:spPr bwMode="auto">
              <a:xfrm>
                <a:off x="2700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0" name="Line 62"/>
              <p:cNvSpPr>
                <a:spLocks noChangeShapeType="1"/>
              </p:cNvSpPr>
              <p:nvPr/>
            </p:nvSpPr>
            <p:spPr bwMode="auto">
              <a:xfrm>
                <a:off x="2789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1" name="Line 63"/>
              <p:cNvSpPr>
                <a:spLocks noChangeShapeType="1"/>
              </p:cNvSpPr>
              <p:nvPr/>
            </p:nvSpPr>
            <p:spPr bwMode="auto">
              <a:xfrm>
                <a:off x="2878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2" name="Line 64"/>
              <p:cNvSpPr>
                <a:spLocks noChangeShapeType="1"/>
              </p:cNvSpPr>
              <p:nvPr/>
            </p:nvSpPr>
            <p:spPr bwMode="auto">
              <a:xfrm>
                <a:off x="2967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3" name="Line 65"/>
              <p:cNvSpPr>
                <a:spLocks noChangeShapeType="1"/>
              </p:cNvSpPr>
              <p:nvPr/>
            </p:nvSpPr>
            <p:spPr bwMode="auto">
              <a:xfrm>
                <a:off x="3055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4" name="Line 66"/>
              <p:cNvSpPr>
                <a:spLocks noChangeShapeType="1"/>
              </p:cNvSpPr>
              <p:nvPr/>
            </p:nvSpPr>
            <p:spPr bwMode="auto">
              <a:xfrm>
                <a:off x="3144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5" name="Line 67"/>
              <p:cNvSpPr>
                <a:spLocks noChangeShapeType="1"/>
              </p:cNvSpPr>
              <p:nvPr/>
            </p:nvSpPr>
            <p:spPr bwMode="auto">
              <a:xfrm>
                <a:off x="3233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6" name="Line 68"/>
              <p:cNvSpPr>
                <a:spLocks noChangeShapeType="1"/>
              </p:cNvSpPr>
              <p:nvPr/>
            </p:nvSpPr>
            <p:spPr bwMode="auto">
              <a:xfrm>
                <a:off x="3322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7" name="Line 69"/>
              <p:cNvSpPr>
                <a:spLocks noChangeShapeType="1"/>
              </p:cNvSpPr>
              <p:nvPr/>
            </p:nvSpPr>
            <p:spPr bwMode="auto">
              <a:xfrm>
                <a:off x="3411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8" name="Line 70"/>
              <p:cNvSpPr>
                <a:spLocks noChangeShapeType="1"/>
              </p:cNvSpPr>
              <p:nvPr/>
            </p:nvSpPr>
            <p:spPr bwMode="auto">
              <a:xfrm>
                <a:off x="3500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09" name="Line 139"/>
              <p:cNvSpPr>
                <a:spLocks noChangeShapeType="1"/>
              </p:cNvSpPr>
              <p:nvPr/>
            </p:nvSpPr>
            <p:spPr bwMode="auto">
              <a:xfrm>
                <a:off x="-2100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0" name="Line 140"/>
              <p:cNvSpPr>
                <a:spLocks noChangeShapeType="1"/>
              </p:cNvSpPr>
              <p:nvPr/>
            </p:nvSpPr>
            <p:spPr bwMode="auto">
              <a:xfrm>
                <a:off x="-2011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1" name="Line 141"/>
              <p:cNvSpPr>
                <a:spLocks noChangeShapeType="1"/>
              </p:cNvSpPr>
              <p:nvPr/>
            </p:nvSpPr>
            <p:spPr bwMode="auto">
              <a:xfrm>
                <a:off x="-1922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2" name="Line 142"/>
              <p:cNvSpPr>
                <a:spLocks noChangeShapeType="1"/>
              </p:cNvSpPr>
              <p:nvPr/>
            </p:nvSpPr>
            <p:spPr bwMode="auto">
              <a:xfrm>
                <a:off x="-1833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3" name="Line 143"/>
              <p:cNvSpPr>
                <a:spLocks noChangeShapeType="1"/>
              </p:cNvSpPr>
              <p:nvPr/>
            </p:nvSpPr>
            <p:spPr bwMode="auto">
              <a:xfrm>
                <a:off x="-17446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4" name="Line 144"/>
              <p:cNvSpPr>
                <a:spLocks noChangeShapeType="1"/>
              </p:cNvSpPr>
              <p:nvPr/>
            </p:nvSpPr>
            <p:spPr bwMode="auto">
              <a:xfrm>
                <a:off x="-16557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5" name="Line 145"/>
              <p:cNvSpPr>
                <a:spLocks noChangeShapeType="1"/>
              </p:cNvSpPr>
              <p:nvPr/>
            </p:nvSpPr>
            <p:spPr bwMode="auto">
              <a:xfrm>
                <a:off x="-15668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6" name="Line 146"/>
              <p:cNvSpPr>
                <a:spLocks noChangeShapeType="1"/>
              </p:cNvSpPr>
              <p:nvPr/>
            </p:nvSpPr>
            <p:spPr bwMode="auto">
              <a:xfrm>
                <a:off x="-14779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7" name="Line 147"/>
              <p:cNvSpPr>
                <a:spLocks noChangeShapeType="1"/>
              </p:cNvSpPr>
              <p:nvPr/>
            </p:nvSpPr>
            <p:spPr bwMode="auto">
              <a:xfrm>
                <a:off x="-13890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8" name="Line 148"/>
              <p:cNvSpPr>
                <a:spLocks noChangeShapeType="1"/>
              </p:cNvSpPr>
              <p:nvPr/>
            </p:nvSpPr>
            <p:spPr bwMode="auto">
              <a:xfrm>
                <a:off x="-13001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19" name="Line 149"/>
              <p:cNvSpPr>
                <a:spLocks noChangeShapeType="1"/>
              </p:cNvSpPr>
              <p:nvPr/>
            </p:nvSpPr>
            <p:spPr bwMode="auto">
              <a:xfrm>
                <a:off x="-1211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0" name="Line 150"/>
              <p:cNvSpPr>
                <a:spLocks noChangeShapeType="1"/>
              </p:cNvSpPr>
              <p:nvPr/>
            </p:nvSpPr>
            <p:spPr bwMode="auto">
              <a:xfrm>
                <a:off x="-1122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1" name="Line 151"/>
              <p:cNvSpPr>
                <a:spLocks noChangeShapeType="1"/>
              </p:cNvSpPr>
              <p:nvPr/>
            </p:nvSpPr>
            <p:spPr bwMode="auto">
              <a:xfrm>
                <a:off x="-1033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2" name="Line 152"/>
              <p:cNvSpPr>
                <a:spLocks noChangeShapeType="1"/>
              </p:cNvSpPr>
              <p:nvPr/>
            </p:nvSpPr>
            <p:spPr bwMode="auto">
              <a:xfrm>
                <a:off x="-944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3" name="Line 153"/>
              <p:cNvSpPr>
                <a:spLocks noChangeShapeType="1"/>
              </p:cNvSpPr>
              <p:nvPr/>
            </p:nvSpPr>
            <p:spPr bwMode="auto">
              <a:xfrm>
                <a:off x="-8556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4" name="Line 154"/>
              <p:cNvSpPr>
                <a:spLocks noChangeShapeType="1"/>
              </p:cNvSpPr>
              <p:nvPr/>
            </p:nvSpPr>
            <p:spPr bwMode="auto">
              <a:xfrm>
                <a:off x="-7667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5" name="Line 155"/>
              <p:cNvSpPr>
                <a:spLocks noChangeShapeType="1"/>
              </p:cNvSpPr>
              <p:nvPr/>
            </p:nvSpPr>
            <p:spPr bwMode="auto">
              <a:xfrm>
                <a:off x="-6778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6" name="Line 156"/>
              <p:cNvSpPr>
                <a:spLocks noChangeShapeType="1"/>
              </p:cNvSpPr>
              <p:nvPr/>
            </p:nvSpPr>
            <p:spPr bwMode="auto">
              <a:xfrm>
                <a:off x="-5889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7" name="Line 157"/>
              <p:cNvSpPr>
                <a:spLocks noChangeShapeType="1"/>
              </p:cNvSpPr>
              <p:nvPr/>
            </p:nvSpPr>
            <p:spPr bwMode="auto">
              <a:xfrm>
                <a:off x="-5000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8" name="Line 158"/>
              <p:cNvSpPr>
                <a:spLocks noChangeShapeType="1"/>
              </p:cNvSpPr>
              <p:nvPr/>
            </p:nvSpPr>
            <p:spPr bwMode="auto">
              <a:xfrm>
                <a:off x="-4111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29" name="Line 159"/>
              <p:cNvSpPr>
                <a:spLocks noChangeShapeType="1"/>
              </p:cNvSpPr>
              <p:nvPr/>
            </p:nvSpPr>
            <p:spPr bwMode="auto">
              <a:xfrm>
                <a:off x="-322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0" name="Line 160"/>
              <p:cNvSpPr>
                <a:spLocks noChangeShapeType="1"/>
              </p:cNvSpPr>
              <p:nvPr/>
            </p:nvSpPr>
            <p:spPr bwMode="auto">
              <a:xfrm>
                <a:off x="-233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1" name="Line 161"/>
              <p:cNvSpPr>
                <a:spLocks noChangeShapeType="1"/>
              </p:cNvSpPr>
              <p:nvPr/>
            </p:nvSpPr>
            <p:spPr bwMode="auto">
              <a:xfrm>
                <a:off x="-144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2" name="Line 162"/>
              <p:cNvSpPr>
                <a:spLocks noChangeShapeType="1"/>
              </p:cNvSpPr>
              <p:nvPr/>
            </p:nvSpPr>
            <p:spPr bwMode="auto">
              <a:xfrm>
                <a:off x="-55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3" name="Line 163"/>
              <p:cNvSpPr>
                <a:spLocks noChangeShapeType="1"/>
              </p:cNvSpPr>
              <p:nvPr/>
            </p:nvSpPr>
            <p:spPr bwMode="auto">
              <a:xfrm>
                <a:off x="33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4" name="Line 164"/>
              <p:cNvSpPr>
                <a:spLocks noChangeShapeType="1"/>
              </p:cNvSpPr>
              <p:nvPr/>
            </p:nvSpPr>
            <p:spPr bwMode="auto">
              <a:xfrm>
                <a:off x="122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5" name="Line 165"/>
              <p:cNvSpPr>
                <a:spLocks noChangeShapeType="1"/>
              </p:cNvSpPr>
              <p:nvPr/>
            </p:nvSpPr>
            <p:spPr bwMode="auto">
              <a:xfrm>
                <a:off x="211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6" name="Line 166"/>
              <p:cNvSpPr>
                <a:spLocks noChangeShapeType="1"/>
              </p:cNvSpPr>
              <p:nvPr/>
            </p:nvSpPr>
            <p:spPr bwMode="auto">
              <a:xfrm>
                <a:off x="300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7" name="Line 167"/>
              <p:cNvSpPr>
                <a:spLocks noChangeShapeType="1"/>
              </p:cNvSpPr>
              <p:nvPr/>
            </p:nvSpPr>
            <p:spPr bwMode="auto">
              <a:xfrm>
                <a:off x="388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8" name="Line 168"/>
              <p:cNvSpPr>
                <a:spLocks noChangeShapeType="1"/>
              </p:cNvSpPr>
              <p:nvPr/>
            </p:nvSpPr>
            <p:spPr bwMode="auto">
              <a:xfrm>
                <a:off x="477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39" name="Line 169"/>
              <p:cNvSpPr>
                <a:spLocks noChangeShapeType="1"/>
              </p:cNvSpPr>
              <p:nvPr/>
            </p:nvSpPr>
            <p:spPr bwMode="auto">
              <a:xfrm>
                <a:off x="566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0" name="Line 170"/>
              <p:cNvSpPr>
                <a:spLocks noChangeShapeType="1"/>
              </p:cNvSpPr>
              <p:nvPr/>
            </p:nvSpPr>
            <p:spPr bwMode="auto">
              <a:xfrm>
                <a:off x="655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1" name="Line 171"/>
              <p:cNvSpPr>
                <a:spLocks noChangeShapeType="1"/>
              </p:cNvSpPr>
              <p:nvPr/>
            </p:nvSpPr>
            <p:spPr bwMode="auto">
              <a:xfrm>
                <a:off x="744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2" name="Line 172"/>
              <p:cNvSpPr>
                <a:spLocks noChangeShapeType="1"/>
              </p:cNvSpPr>
              <p:nvPr/>
            </p:nvSpPr>
            <p:spPr bwMode="auto">
              <a:xfrm>
                <a:off x="833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3" name="Line 173"/>
              <p:cNvSpPr>
                <a:spLocks noChangeShapeType="1"/>
              </p:cNvSpPr>
              <p:nvPr/>
            </p:nvSpPr>
            <p:spPr bwMode="auto">
              <a:xfrm>
                <a:off x="922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4" name="Line 174"/>
              <p:cNvSpPr>
                <a:spLocks noChangeShapeType="1"/>
              </p:cNvSpPr>
              <p:nvPr/>
            </p:nvSpPr>
            <p:spPr bwMode="auto">
              <a:xfrm>
                <a:off x="1011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5" name="Line 175"/>
              <p:cNvSpPr>
                <a:spLocks noChangeShapeType="1"/>
              </p:cNvSpPr>
              <p:nvPr/>
            </p:nvSpPr>
            <p:spPr bwMode="auto">
              <a:xfrm>
                <a:off x="1100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6" name="Line 176"/>
              <p:cNvSpPr>
                <a:spLocks noChangeShapeType="1"/>
              </p:cNvSpPr>
              <p:nvPr/>
            </p:nvSpPr>
            <p:spPr bwMode="auto">
              <a:xfrm>
                <a:off x="1189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7" name="Line 177"/>
              <p:cNvSpPr>
                <a:spLocks noChangeShapeType="1"/>
              </p:cNvSpPr>
              <p:nvPr/>
            </p:nvSpPr>
            <p:spPr bwMode="auto">
              <a:xfrm>
                <a:off x="1277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8" name="Line 178"/>
              <p:cNvSpPr>
                <a:spLocks noChangeShapeType="1"/>
              </p:cNvSpPr>
              <p:nvPr/>
            </p:nvSpPr>
            <p:spPr bwMode="auto">
              <a:xfrm>
                <a:off x="1366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49" name="Line 179"/>
              <p:cNvSpPr>
                <a:spLocks noChangeShapeType="1"/>
              </p:cNvSpPr>
              <p:nvPr/>
            </p:nvSpPr>
            <p:spPr bwMode="auto">
              <a:xfrm>
                <a:off x="1455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0" name="Line 180"/>
              <p:cNvSpPr>
                <a:spLocks noChangeShapeType="1"/>
              </p:cNvSpPr>
              <p:nvPr/>
            </p:nvSpPr>
            <p:spPr bwMode="auto">
              <a:xfrm>
                <a:off x="1544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1" name="Line 181"/>
              <p:cNvSpPr>
                <a:spLocks noChangeShapeType="1"/>
              </p:cNvSpPr>
              <p:nvPr/>
            </p:nvSpPr>
            <p:spPr bwMode="auto">
              <a:xfrm>
                <a:off x="1633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2" name="Line 182"/>
              <p:cNvSpPr>
                <a:spLocks noChangeShapeType="1"/>
              </p:cNvSpPr>
              <p:nvPr/>
            </p:nvSpPr>
            <p:spPr bwMode="auto">
              <a:xfrm>
                <a:off x="1722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3" name="Line 183"/>
              <p:cNvSpPr>
                <a:spLocks noChangeShapeType="1"/>
              </p:cNvSpPr>
              <p:nvPr/>
            </p:nvSpPr>
            <p:spPr bwMode="auto">
              <a:xfrm>
                <a:off x="1811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4" name="Line 184"/>
              <p:cNvSpPr>
                <a:spLocks noChangeShapeType="1"/>
              </p:cNvSpPr>
              <p:nvPr/>
            </p:nvSpPr>
            <p:spPr bwMode="auto">
              <a:xfrm>
                <a:off x="1900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5" name="Line 185"/>
              <p:cNvSpPr>
                <a:spLocks noChangeShapeType="1"/>
              </p:cNvSpPr>
              <p:nvPr/>
            </p:nvSpPr>
            <p:spPr bwMode="auto">
              <a:xfrm>
                <a:off x="1989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6" name="Line 186"/>
              <p:cNvSpPr>
                <a:spLocks noChangeShapeType="1"/>
              </p:cNvSpPr>
              <p:nvPr/>
            </p:nvSpPr>
            <p:spPr bwMode="auto">
              <a:xfrm>
                <a:off x="2078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7" name="Line 187"/>
              <p:cNvSpPr>
                <a:spLocks noChangeShapeType="1"/>
              </p:cNvSpPr>
              <p:nvPr/>
            </p:nvSpPr>
            <p:spPr bwMode="auto">
              <a:xfrm>
                <a:off x="2166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8" name="Line 188"/>
              <p:cNvSpPr>
                <a:spLocks noChangeShapeType="1"/>
              </p:cNvSpPr>
              <p:nvPr/>
            </p:nvSpPr>
            <p:spPr bwMode="auto">
              <a:xfrm>
                <a:off x="2255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59" name="Line 189"/>
              <p:cNvSpPr>
                <a:spLocks noChangeShapeType="1"/>
              </p:cNvSpPr>
              <p:nvPr/>
            </p:nvSpPr>
            <p:spPr bwMode="auto">
              <a:xfrm>
                <a:off x="2344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0" name="Line 190"/>
              <p:cNvSpPr>
                <a:spLocks noChangeShapeType="1"/>
              </p:cNvSpPr>
              <p:nvPr/>
            </p:nvSpPr>
            <p:spPr bwMode="auto">
              <a:xfrm>
                <a:off x="2433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1" name="Line 191"/>
              <p:cNvSpPr>
                <a:spLocks noChangeShapeType="1"/>
              </p:cNvSpPr>
              <p:nvPr/>
            </p:nvSpPr>
            <p:spPr bwMode="auto">
              <a:xfrm>
                <a:off x="2522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2" name="Line 192"/>
              <p:cNvSpPr>
                <a:spLocks noChangeShapeType="1"/>
              </p:cNvSpPr>
              <p:nvPr/>
            </p:nvSpPr>
            <p:spPr bwMode="auto">
              <a:xfrm>
                <a:off x="2611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3" name="Line 193"/>
              <p:cNvSpPr>
                <a:spLocks noChangeShapeType="1"/>
              </p:cNvSpPr>
              <p:nvPr/>
            </p:nvSpPr>
            <p:spPr bwMode="auto">
              <a:xfrm>
                <a:off x="2700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4" name="Line 194"/>
              <p:cNvSpPr>
                <a:spLocks noChangeShapeType="1"/>
              </p:cNvSpPr>
              <p:nvPr/>
            </p:nvSpPr>
            <p:spPr bwMode="auto">
              <a:xfrm>
                <a:off x="2789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5" name="Line 195"/>
              <p:cNvSpPr>
                <a:spLocks noChangeShapeType="1"/>
              </p:cNvSpPr>
              <p:nvPr/>
            </p:nvSpPr>
            <p:spPr bwMode="auto">
              <a:xfrm>
                <a:off x="2878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6" name="Line 196"/>
              <p:cNvSpPr>
                <a:spLocks noChangeShapeType="1"/>
              </p:cNvSpPr>
              <p:nvPr/>
            </p:nvSpPr>
            <p:spPr bwMode="auto">
              <a:xfrm>
                <a:off x="2967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7" name="Line 197"/>
              <p:cNvSpPr>
                <a:spLocks noChangeShapeType="1"/>
              </p:cNvSpPr>
              <p:nvPr/>
            </p:nvSpPr>
            <p:spPr bwMode="auto">
              <a:xfrm>
                <a:off x="3055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8" name="Line 198"/>
              <p:cNvSpPr>
                <a:spLocks noChangeShapeType="1"/>
              </p:cNvSpPr>
              <p:nvPr/>
            </p:nvSpPr>
            <p:spPr bwMode="auto">
              <a:xfrm>
                <a:off x="3144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69" name="Line 199"/>
              <p:cNvSpPr>
                <a:spLocks noChangeShapeType="1"/>
              </p:cNvSpPr>
              <p:nvPr/>
            </p:nvSpPr>
            <p:spPr bwMode="auto">
              <a:xfrm>
                <a:off x="3233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70" name="Line 200"/>
              <p:cNvSpPr>
                <a:spLocks noChangeShapeType="1"/>
              </p:cNvSpPr>
              <p:nvPr/>
            </p:nvSpPr>
            <p:spPr bwMode="auto">
              <a:xfrm>
                <a:off x="3322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71" name="Line 201"/>
              <p:cNvSpPr>
                <a:spLocks noChangeShapeType="1"/>
              </p:cNvSpPr>
              <p:nvPr/>
            </p:nvSpPr>
            <p:spPr bwMode="auto">
              <a:xfrm>
                <a:off x="3411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872" name="Line 202"/>
              <p:cNvSpPr>
                <a:spLocks noChangeShapeType="1"/>
              </p:cNvSpPr>
              <p:nvPr/>
            </p:nvSpPr>
            <p:spPr bwMode="auto">
              <a:xfrm>
                <a:off x="3500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9713" name="Group 228"/>
            <p:cNvGrpSpPr>
              <a:grpSpLocks/>
            </p:cNvGrpSpPr>
            <p:nvPr/>
          </p:nvGrpSpPr>
          <p:grpSpPr bwMode="auto">
            <a:xfrm>
              <a:off x="771525" y="8234363"/>
              <a:ext cx="574675" cy="571500"/>
              <a:chOff x="501" y="5239"/>
              <a:chExt cx="362" cy="360"/>
            </a:xfrm>
          </p:grpSpPr>
          <p:sp>
            <p:nvSpPr>
              <p:cNvPr id="29743" name="Freeform 229"/>
              <p:cNvSpPr>
                <a:spLocks/>
              </p:cNvSpPr>
              <p:nvPr/>
            </p:nvSpPr>
            <p:spPr bwMode="auto">
              <a:xfrm>
                <a:off x="501" y="5239"/>
                <a:ext cx="362" cy="360"/>
              </a:xfrm>
              <a:custGeom>
                <a:avLst/>
                <a:gdLst>
                  <a:gd name="T0" fmla="*/ 362 w 362"/>
                  <a:gd name="T1" fmla="*/ 180 h 360"/>
                  <a:gd name="T2" fmla="*/ 358 w 362"/>
                  <a:gd name="T3" fmla="*/ 216 h 360"/>
                  <a:gd name="T4" fmla="*/ 348 w 362"/>
                  <a:gd name="T5" fmla="*/ 250 h 360"/>
                  <a:gd name="T6" fmla="*/ 330 w 362"/>
                  <a:gd name="T7" fmla="*/ 280 h 360"/>
                  <a:gd name="T8" fmla="*/ 308 w 362"/>
                  <a:gd name="T9" fmla="*/ 308 h 360"/>
                  <a:gd name="T10" fmla="*/ 282 w 362"/>
                  <a:gd name="T11" fmla="*/ 330 h 360"/>
                  <a:gd name="T12" fmla="*/ 252 w 362"/>
                  <a:gd name="T13" fmla="*/ 346 h 360"/>
                  <a:gd name="T14" fmla="*/ 218 w 362"/>
                  <a:gd name="T15" fmla="*/ 356 h 360"/>
                  <a:gd name="T16" fmla="*/ 182 w 362"/>
                  <a:gd name="T17" fmla="*/ 360 h 360"/>
                  <a:gd name="T18" fmla="*/ 162 w 362"/>
                  <a:gd name="T19" fmla="*/ 360 h 360"/>
                  <a:gd name="T20" fmla="*/ 128 w 362"/>
                  <a:gd name="T21" fmla="*/ 352 h 360"/>
                  <a:gd name="T22" fmla="*/ 96 w 362"/>
                  <a:gd name="T23" fmla="*/ 338 h 360"/>
                  <a:gd name="T24" fmla="*/ 66 w 362"/>
                  <a:gd name="T25" fmla="*/ 320 h 360"/>
                  <a:gd name="T26" fmla="*/ 42 w 362"/>
                  <a:gd name="T27" fmla="*/ 294 h 360"/>
                  <a:gd name="T28" fmla="*/ 22 w 362"/>
                  <a:gd name="T29" fmla="*/ 266 h 360"/>
                  <a:gd name="T30" fmla="*/ 8 w 362"/>
                  <a:gd name="T31" fmla="*/ 234 h 360"/>
                  <a:gd name="T32" fmla="*/ 2 w 362"/>
                  <a:gd name="T33" fmla="*/ 198 h 360"/>
                  <a:gd name="T34" fmla="*/ 0 w 362"/>
                  <a:gd name="T35" fmla="*/ 180 h 360"/>
                  <a:gd name="T36" fmla="*/ 4 w 362"/>
                  <a:gd name="T37" fmla="*/ 144 h 360"/>
                  <a:gd name="T38" fmla="*/ 16 w 362"/>
                  <a:gd name="T39" fmla="*/ 110 h 360"/>
                  <a:gd name="T40" fmla="*/ 32 w 362"/>
                  <a:gd name="T41" fmla="*/ 78 h 360"/>
                  <a:gd name="T42" fmla="*/ 54 w 362"/>
                  <a:gd name="T43" fmla="*/ 52 h 360"/>
                  <a:gd name="T44" fmla="*/ 80 w 362"/>
                  <a:gd name="T45" fmla="*/ 30 h 360"/>
                  <a:gd name="T46" fmla="*/ 112 w 362"/>
                  <a:gd name="T47" fmla="*/ 14 h 360"/>
                  <a:gd name="T48" fmla="*/ 144 w 362"/>
                  <a:gd name="T49" fmla="*/ 2 h 360"/>
                  <a:gd name="T50" fmla="*/ 182 w 362"/>
                  <a:gd name="T51" fmla="*/ 0 h 360"/>
                  <a:gd name="T52" fmla="*/ 200 w 362"/>
                  <a:gd name="T53" fmla="*/ 0 h 360"/>
                  <a:gd name="T54" fmla="*/ 234 w 362"/>
                  <a:gd name="T55" fmla="*/ 8 h 360"/>
                  <a:gd name="T56" fmla="*/ 268 w 362"/>
                  <a:gd name="T57" fmla="*/ 22 h 360"/>
                  <a:gd name="T58" fmla="*/ 296 w 362"/>
                  <a:gd name="T59" fmla="*/ 40 h 360"/>
                  <a:gd name="T60" fmla="*/ 320 w 362"/>
                  <a:gd name="T61" fmla="*/ 64 h 360"/>
                  <a:gd name="T62" fmla="*/ 340 w 362"/>
                  <a:gd name="T63" fmla="*/ 94 h 360"/>
                  <a:gd name="T64" fmla="*/ 354 w 362"/>
                  <a:gd name="T65" fmla="*/ 126 h 360"/>
                  <a:gd name="T66" fmla="*/ 360 w 362"/>
                  <a:gd name="T67" fmla="*/ 162 h 360"/>
                  <a:gd name="T68" fmla="*/ 362 w 362"/>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2" h="360">
                    <a:moveTo>
                      <a:pt x="362" y="180"/>
                    </a:moveTo>
                    <a:lnTo>
                      <a:pt x="362" y="180"/>
                    </a:lnTo>
                    <a:lnTo>
                      <a:pt x="360" y="198"/>
                    </a:lnTo>
                    <a:lnTo>
                      <a:pt x="358" y="216"/>
                    </a:lnTo>
                    <a:lnTo>
                      <a:pt x="354" y="234"/>
                    </a:lnTo>
                    <a:lnTo>
                      <a:pt x="348" y="250"/>
                    </a:lnTo>
                    <a:lnTo>
                      <a:pt x="340" y="266"/>
                    </a:lnTo>
                    <a:lnTo>
                      <a:pt x="330" y="280"/>
                    </a:lnTo>
                    <a:lnTo>
                      <a:pt x="320" y="294"/>
                    </a:lnTo>
                    <a:lnTo>
                      <a:pt x="308" y="308"/>
                    </a:lnTo>
                    <a:lnTo>
                      <a:pt x="296" y="320"/>
                    </a:lnTo>
                    <a:lnTo>
                      <a:pt x="282" y="330"/>
                    </a:lnTo>
                    <a:lnTo>
                      <a:pt x="268" y="338"/>
                    </a:lnTo>
                    <a:lnTo>
                      <a:pt x="252" y="346"/>
                    </a:lnTo>
                    <a:lnTo>
                      <a:pt x="234" y="352"/>
                    </a:lnTo>
                    <a:lnTo>
                      <a:pt x="218" y="356"/>
                    </a:lnTo>
                    <a:lnTo>
                      <a:pt x="200" y="360"/>
                    </a:lnTo>
                    <a:lnTo>
                      <a:pt x="182" y="360"/>
                    </a:lnTo>
                    <a:lnTo>
                      <a:pt x="162" y="360"/>
                    </a:lnTo>
                    <a:lnTo>
                      <a:pt x="144" y="356"/>
                    </a:lnTo>
                    <a:lnTo>
                      <a:pt x="128" y="352"/>
                    </a:lnTo>
                    <a:lnTo>
                      <a:pt x="112" y="346"/>
                    </a:lnTo>
                    <a:lnTo>
                      <a:pt x="96" y="338"/>
                    </a:lnTo>
                    <a:lnTo>
                      <a:pt x="80" y="330"/>
                    </a:lnTo>
                    <a:lnTo>
                      <a:pt x="66" y="320"/>
                    </a:lnTo>
                    <a:lnTo>
                      <a:pt x="54" y="308"/>
                    </a:lnTo>
                    <a:lnTo>
                      <a:pt x="42" y="294"/>
                    </a:lnTo>
                    <a:lnTo>
                      <a:pt x="32" y="280"/>
                    </a:lnTo>
                    <a:lnTo>
                      <a:pt x="22" y="266"/>
                    </a:lnTo>
                    <a:lnTo>
                      <a:pt x="16" y="250"/>
                    </a:lnTo>
                    <a:lnTo>
                      <a:pt x="8" y="234"/>
                    </a:lnTo>
                    <a:lnTo>
                      <a:pt x="4" y="216"/>
                    </a:lnTo>
                    <a:lnTo>
                      <a:pt x="2" y="198"/>
                    </a:lnTo>
                    <a:lnTo>
                      <a:pt x="0" y="180"/>
                    </a:lnTo>
                    <a:lnTo>
                      <a:pt x="2" y="162"/>
                    </a:lnTo>
                    <a:lnTo>
                      <a:pt x="4" y="144"/>
                    </a:lnTo>
                    <a:lnTo>
                      <a:pt x="8" y="126"/>
                    </a:lnTo>
                    <a:lnTo>
                      <a:pt x="16" y="110"/>
                    </a:lnTo>
                    <a:lnTo>
                      <a:pt x="22" y="94"/>
                    </a:lnTo>
                    <a:lnTo>
                      <a:pt x="32" y="78"/>
                    </a:lnTo>
                    <a:lnTo>
                      <a:pt x="42" y="64"/>
                    </a:lnTo>
                    <a:lnTo>
                      <a:pt x="54" y="52"/>
                    </a:lnTo>
                    <a:lnTo>
                      <a:pt x="66" y="40"/>
                    </a:lnTo>
                    <a:lnTo>
                      <a:pt x="80" y="30"/>
                    </a:lnTo>
                    <a:lnTo>
                      <a:pt x="96" y="22"/>
                    </a:lnTo>
                    <a:lnTo>
                      <a:pt x="112" y="14"/>
                    </a:lnTo>
                    <a:lnTo>
                      <a:pt x="128" y="8"/>
                    </a:lnTo>
                    <a:lnTo>
                      <a:pt x="144" y="2"/>
                    </a:lnTo>
                    <a:lnTo>
                      <a:pt x="162" y="0"/>
                    </a:lnTo>
                    <a:lnTo>
                      <a:pt x="182" y="0"/>
                    </a:lnTo>
                    <a:lnTo>
                      <a:pt x="200" y="0"/>
                    </a:lnTo>
                    <a:lnTo>
                      <a:pt x="218" y="2"/>
                    </a:lnTo>
                    <a:lnTo>
                      <a:pt x="234" y="8"/>
                    </a:lnTo>
                    <a:lnTo>
                      <a:pt x="252" y="14"/>
                    </a:lnTo>
                    <a:lnTo>
                      <a:pt x="268" y="22"/>
                    </a:lnTo>
                    <a:lnTo>
                      <a:pt x="282" y="30"/>
                    </a:lnTo>
                    <a:lnTo>
                      <a:pt x="296" y="40"/>
                    </a:lnTo>
                    <a:lnTo>
                      <a:pt x="308" y="52"/>
                    </a:lnTo>
                    <a:lnTo>
                      <a:pt x="320" y="64"/>
                    </a:lnTo>
                    <a:lnTo>
                      <a:pt x="330" y="78"/>
                    </a:lnTo>
                    <a:lnTo>
                      <a:pt x="340" y="94"/>
                    </a:lnTo>
                    <a:lnTo>
                      <a:pt x="348" y="110"/>
                    </a:lnTo>
                    <a:lnTo>
                      <a:pt x="354" y="126"/>
                    </a:lnTo>
                    <a:lnTo>
                      <a:pt x="358" y="144"/>
                    </a:lnTo>
                    <a:lnTo>
                      <a:pt x="360" y="162"/>
                    </a:lnTo>
                    <a:lnTo>
                      <a:pt x="362" y="18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4" name="Rectangle 230"/>
              <p:cNvSpPr>
                <a:spLocks noChangeArrowheads="1"/>
              </p:cNvSpPr>
              <p:nvPr/>
            </p:nvSpPr>
            <p:spPr bwMode="auto">
              <a:xfrm>
                <a:off x="519"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232584"/>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nvGrpSpPr>
            <p:cNvPr id="29714" name="Group 231"/>
            <p:cNvGrpSpPr>
              <a:grpSpLocks/>
            </p:cNvGrpSpPr>
            <p:nvPr/>
          </p:nvGrpSpPr>
          <p:grpSpPr bwMode="auto">
            <a:xfrm>
              <a:off x="5310188" y="4702175"/>
              <a:ext cx="1076325" cy="1120775"/>
              <a:chOff x="3345" y="2125"/>
              <a:chExt cx="678" cy="706"/>
            </a:xfrm>
          </p:grpSpPr>
          <p:sp>
            <p:nvSpPr>
              <p:cNvPr id="29716"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17"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18"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19"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0"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1"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9722" name="Picture 23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3"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4"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5"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6"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7"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8"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29"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0"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1"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2"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3"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29734" name="Picture 2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5" name="Picture 25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6"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7"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8"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39"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0"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1"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9742"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29715" name="Text Box 259"/>
            <p:cNvSpPr txBox="1">
              <a:spLocks noChangeArrowheads="1"/>
            </p:cNvSpPr>
            <p:nvPr/>
          </p:nvSpPr>
          <p:spPr bwMode="auto">
            <a:xfrm>
              <a:off x="682625"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sp>
        <p:nvSpPr>
          <p:cNvPr id="29701" name="Text Box 261"/>
          <p:cNvSpPr txBox="1">
            <a:spLocks noChangeArrowheads="1"/>
          </p:cNvSpPr>
          <p:nvPr/>
        </p:nvSpPr>
        <p:spPr bwMode="auto">
          <a:xfrm>
            <a:off x="828675" y="1098550"/>
            <a:ext cx="5360988"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要保護情報を電子メール等で送信する場合は、</a:t>
            </a:r>
            <a:r>
              <a:rPr lang="ja-JP" altLang="en-US" sz="2400" b="1" u="sng" dirty="0">
                <a:solidFill>
                  <a:schemeClr val="bg1"/>
                </a:solidFill>
                <a:latin typeface="Meiryo UI" panose="020B0604030504040204" pitchFamily="50" charset="-128"/>
                <a:ea typeface="Meiryo UI" panose="020B0604030504040204" pitchFamily="50" charset="-128"/>
              </a:rPr>
              <a:t>暗号化</a:t>
            </a:r>
            <a:r>
              <a:rPr lang="ja-JP" altLang="en-US" sz="2400" b="1" dirty="0">
                <a:solidFill>
                  <a:schemeClr val="bg1"/>
                </a:solidFill>
                <a:latin typeface="Meiryo UI" panose="020B0604030504040204" pitchFamily="50" charset="-128"/>
                <a:ea typeface="Meiryo UI" panose="020B0604030504040204" pitchFamily="50" charset="-128"/>
              </a:rPr>
              <a:t>等の安全管理措置を講ずること。</a:t>
            </a:r>
          </a:p>
          <a:p>
            <a:pPr eaLnBrk="1" hangingPunct="1">
              <a:spcBef>
                <a:spcPct val="0"/>
              </a:spcBef>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電子メールを送信する際は、宛先や添付ファイルの誤りが無いことや、</a:t>
            </a:r>
            <a:r>
              <a:rPr lang="en-US" altLang="ja-JP" sz="2400" b="1" dirty="0">
                <a:solidFill>
                  <a:schemeClr val="bg1"/>
                </a:solidFill>
                <a:latin typeface="Meiryo UI" panose="020B0604030504040204" pitchFamily="50" charset="-128"/>
                <a:ea typeface="Meiryo UI" panose="020B0604030504040204" pitchFamily="50" charset="-128"/>
              </a:rPr>
              <a:t>BCC</a:t>
            </a:r>
            <a:r>
              <a:rPr lang="ja-JP" altLang="en-US" sz="2400" b="1" dirty="0">
                <a:solidFill>
                  <a:schemeClr val="bg1"/>
                </a:solidFill>
                <a:latin typeface="Meiryo UI" panose="020B0604030504040204" pitchFamily="50" charset="-128"/>
                <a:ea typeface="Meiryo UI" panose="020B0604030504040204" pitchFamily="50" charset="-128"/>
              </a:rPr>
              <a:t>に設定するべき宛先を</a:t>
            </a:r>
            <a:r>
              <a:rPr lang="en-US" altLang="ja-JP" sz="2400" b="1" dirty="0">
                <a:solidFill>
                  <a:schemeClr val="bg1"/>
                </a:solidFill>
                <a:latin typeface="Meiryo UI" panose="020B0604030504040204" pitchFamily="50" charset="-128"/>
                <a:ea typeface="Meiryo UI" panose="020B0604030504040204" pitchFamily="50" charset="-128"/>
              </a:rPr>
              <a:t>TO</a:t>
            </a:r>
            <a:r>
              <a:rPr lang="ja-JP" altLang="en-US" sz="2400" b="1" dirty="0">
                <a:solidFill>
                  <a:schemeClr val="bg1"/>
                </a:solidFill>
                <a:latin typeface="Meiryo UI" panose="020B0604030504040204" pitchFamily="50" charset="-128"/>
                <a:ea typeface="Meiryo UI" panose="020B0604030504040204" pitchFamily="50" charset="-128"/>
              </a:rPr>
              <a:t>や</a:t>
            </a:r>
            <a:r>
              <a:rPr lang="en-US" altLang="ja-JP" sz="2400" b="1" dirty="0">
                <a:solidFill>
                  <a:schemeClr val="bg1"/>
                </a:solidFill>
                <a:latin typeface="Meiryo UI" panose="020B0604030504040204" pitchFamily="50" charset="-128"/>
                <a:ea typeface="Meiryo UI" panose="020B0604030504040204" pitchFamily="50" charset="-128"/>
              </a:rPr>
              <a:t>CC</a:t>
            </a:r>
            <a:r>
              <a:rPr lang="ja-JP" altLang="en-US" sz="2400" b="1" dirty="0">
                <a:solidFill>
                  <a:schemeClr val="bg1"/>
                </a:solidFill>
                <a:latin typeface="Meiryo UI" panose="020B0604030504040204" pitchFamily="50" charset="-128"/>
                <a:ea typeface="Meiryo UI" panose="020B0604030504040204" pitchFamily="50" charset="-128"/>
              </a:rPr>
              <a:t>に設定しないように、送信前の確認を徹底するなど、最大限の注意を払うこと。</a:t>
            </a:r>
          </a:p>
          <a:p>
            <a:pPr eaLnBrk="1" hangingPunct="1">
              <a:spcBef>
                <a:spcPct val="0"/>
              </a:spcBef>
              <a:buFontTx/>
              <a:buNone/>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1600" b="1" dirty="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 不審な電子メールを受信した場合の対処について、</a:t>
            </a:r>
            <a:endParaRPr lang="en-US" altLang="ja-JP" sz="16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b="1" dirty="0">
                <a:solidFill>
                  <a:schemeClr val="bg1"/>
                </a:solidFill>
                <a:latin typeface="Meiryo UI" panose="020B0604030504040204" pitchFamily="50" charset="-128"/>
                <a:ea typeface="Meiryo UI" panose="020B0604030504040204" pitchFamily="50" charset="-128"/>
              </a:rPr>
              <a:t>　　４章</a:t>
            </a:r>
            <a:r>
              <a:rPr lang="en-US" altLang="ja-JP" sz="1600" b="1" dirty="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４で解説しています。併せて参考にしましょう。</a:t>
            </a:r>
          </a:p>
        </p:txBody>
      </p:sp>
      <p:sp>
        <p:nvSpPr>
          <p:cNvPr id="28679" name="Text Box 272"/>
          <p:cNvSpPr txBox="1">
            <a:spLocks noChangeArrowheads="1"/>
          </p:cNvSpPr>
          <p:nvPr/>
        </p:nvSpPr>
        <p:spPr bwMode="auto">
          <a:xfrm>
            <a:off x="1331913" y="8391208"/>
            <a:ext cx="51085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（電子メールの）暗号化：</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ネットワークやシステムで情報をやり取りする際、通信途中で第三者にのぞき見られたり書き換えられたりしないようデータを変換すること。</a:t>
            </a:r>
            <a:endParaRPr lang="en-US" altLang="ja-JP" sz="900" dirty="0">
              <a:latin typeface="Meiryo UI" panose="020B0604030504040204" pitchFamily="50" charset="-128"/>
              <a:ea typeface="Meiryo UI" panose="020B0604030504040204" pitchFamily="50" charset="-128"/>
            </a:endParaRPr>
          </a:p>
        </p:txBody>
      </p:sp>
      <p:sp>
        <p:nvSpPr>
          <p:cNvPr id="29703" name="Text Box 129"/>
          <p:cNvSpPr txBox="1">
            <a:spLocks noChangeArrowheads="1"/>
          </p:cNvSpPr>
          <p:nvPr/>
        </p:nvSpPr>
        <p:spPr bwMode="auto">
          <a:xfrm>
            <a:off x="2225252" y="1851025"/>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
        <p:nvSpPr>
          <p:cNvPr id="266" name="Rectangle 270"/>
          <p:cNvSpPr>
            <a:spLocks noChangeArrowheads="1"/>
          </p:cNvSpPr>
          <p:nvPr/>
        </p:nvSpPr>
        <p:spPr bwMode="auto">
          <a:xfrm>
            <a:off x="800100" y="6302376"/>
            <a:ext cx="5465763" cy="812530"/>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P24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3.1.1(6) </a:t>
            </a:r>
            <a:r>
              <a:rPr lang="ja-JP" altLang="en-US" sz="900" dirty="0">
                <a:latin typeface="Meiryo UI" panose="020B0604030504040204" pitchFamily="50" charset="-128"/>
                <a:ea typeface="Meiryo UI" panose="020B0604030504040204" pitchFamily="50" charset="-128"/>
              </a:rPr>
              <a:t>情報の運搬・送信</a:t>
            </a:r>
          </a:p>
          <a:p>
            <a:pPr marL="228600" indent="-228600">
              <a:buFont typeface="Wingdings" panose="05000000000000000000" pitchFamily="2" charset="2"/>
              <a:buAutoNum type="alphaLcParenBoth" startAt="2"/>
            </a:pPr>
            <a:r>
              <a:rPr lang="ja-JP" altLang="en-US" sz="900" dirty="0">
                <a:latin typeface="Meiryo UI" panose="020B0604030504040204" pitchFamily="50" charset="-128"/>
                <a:ea typeface="Meiryo UI" panose="020B0604030504040204" pitchFamily="50" charset="-128"/>
              </a:rPr>
              <a:t>職員等は、要保護情報である電磁的記録を電子メール等で送信する場合には、安全確保に留意して送信の手段を決定し、情報の格付及び取扱制限に応じて、安全確保のための適切な措置を講ずること。独立行政法人及び指定法人における職員等が、機密性３情報を機関等外通信回線（インターネットを除く。）を使用して送信する場合には、暗号化措置を施した上で、課室情報セキュリティ責任者が指定する方法により送信すること。</a:t>
            </a:r>
            <a:endParaRPr lang="en-US" altLang="ja-JP" sz="900" dirty="0">
              <a:latin typeface="Meiryo UI" panose="020B0604030504040204" pitchFamily="50" charset="-128"/>
              <a:ea typeface="Meiryo UI" panose="020B0604030504040204" pitchFamily="50" charset="-128"/>
            </a:endParaRPr>
          </a:p>
        </p:txBody>
      </p:sp>
      <p:sp>
        <p:nvSpPr>
          <p:cNvPr id="264" name="Rectangle 270"/>
          <p:cNvSpPr>
            <a:spLocks noChangeArrowheads="1"/>
          </p:cNvSpPr>
          <p:nvPr/>
        </p:nvSpPr>
        <p:spPr bwMode="auto">
          <a:xfrm>
            <a:off x="799311" y="7104429"/>
            <a:ext cx="5465763" cy="1006429"/>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buNone/>
            </a:pPr>
            <a:r>
              <a:rPr lang="en-US" altLang="ja-JP" sz="900" dirty="0" err="1">
                <a:latin typeface="Meiryo UI" panose="020B0604030504040204" pitchFamily="50" charset="-128"/>
                <a:ea typeface="Meiryo UI" panose="020B0604030504040204" pitchFamily="50" charset="-128"/>
              </a:rPr>
              <a:t>P77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8.1.1(5)</a:t>
            </a:r>
            <a:r>
              <a:rPr lang="ja-JP" altLang="en-US" sz="900" dirty="0">
                <a:latin typeface="Meiryo UI" panose="020B0604030504040204" pitchFamily="50" charset="-128"/>
                <a:ea typeface="Meiryo UI" panose="020B0604030504040204" pitchFamily="50" charset="-128"/>
              </a:rPr>
              <a:t> 電子メール・ウェブの利用時の対策</a:t>
            </a:r>
          </a:p>
          <a:p>
            <a:pPr marL="228600" indent="-228600">
              <a:buFont typeface="Wingdings" panose="05000000000000000000" pitchFamily="2" charset="2"/>
              <a:buAutoNum type="alphaLcParenBoth"/>
            </a:pPr>
            <a:r>
              <a:rPr lang="ja-JP" altLang="en-US" sz="900" dirty="0">
                <a:latin typeface="Meiryo UI" panose="020B0604030504040204" pitchFamily="50" charset="-128"/>
                <a:ea typeface="Meiryo UI" panose="020B0604030504040204" pitchFamily="50" charset="-128"/>
              </a:rPr>
              <a:t>職員等は、要機密情報を含む電子メールを送受信する場合には、それぞれの機関等が運営し、又は外部委託した電子メールサーバにより提供される電子メールサービスを利用すること。</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職員等は、機関等外の者と電子メールにより情報を送受信する場合は、（中略）当該電子メールのドメイン名に政府ドメイン名を使用すること。</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職員等は、不審な電子メールを受信した場合には、あらかじめ定められた手順に従い、対処すること。</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7452712-977A-40C3-B510-7B890900C69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618657"/>
            <a:ext cx="5940425" cy="3576558"/>
          </a:xfrm>
          <a:prstGeom prst="rect">
            <a:avLst/>
          </a:prstGeom>
        </p:spPr>
      </p:pic>
      <p:grpSp>
        <p:nvGrpSpPr>
          <p:cNvPr id="30723" name="グループ化 1"/>
          <p:cNvGrpSpPr>
            <a:grpSpLocks/>
          </p:cNvGrpSpPr>
          <p:nvPr/>
        </p:nvGrpSpPr>
        <p:grpSpPr bwMode="auto">
          <a:xfrm>
            <a:off x="0" y="377825"/>
            <a:ext cx="6226175" cy="8578850"/>
            <a:chOff x="0" y="377825"/>
            <a:chExt cx="6226175" cy="8578850"/>
          </a:xfrm>
        </p:grpSpPr>
        <p:grpSp>
          <p:nvGrpSpPr>
            <p:cNvPr id="30729" name="Group 111"/>
            <p:cNvGrpSpPr>
              <a:grpSpLocks/>
            </p:cNvGrpSpPr>
            <p:nvPr/>
          </p:nvGrpSpPr>
          <p:grpSpPr bwMode="auto">
            <a:xfrm>
              <a:off x="0" y="377825"/>
              <a:ext cx="6226175" cy="3171825"/>
              <a:chOff x="0" y="238"/>
              <a:chExt cx="3922" cy="1998"/>
            </a:xfrm>
          </p:grpSpPr>
          <p:sp>
            <p:nvSpPr>
              <p:cNvPr id="30802" name="Freeform 5"/>
              <p:cNvSpPr>
                <a:spLocks/>
              </p:cNvSpPr>
              <p:nvPr/>
            </p:nvSpPr>
            <p:spPr bwMode="auto">
              <a:xfrm>
                <a:off x="59" y="802"/>
                <a:ext cx="3624" cy="1104"/>
              </a:xfrm>
              <a:custGeom>
                <a:avLst/>
                <a:gdLst>
                  <a:gd name="T0" fmla="*/ 5753100 w 3624"/>
                  <a:gd name="T1" fmla="*/ 1606550 h 1104"/>
                  <a:gd name="T2" fmla="*/ 5753100 w 3624"/>
                  <a:gd name="T3" fmla="*/ 1606550 h 1104"/>
                  <a:gd name="T4" fmla="*/ 5749925 w 3624"/>
                  <a:gd name="T5" fmla="*/ 1635125 h 1104"/>
                  <a:gd name="T6" fmla="*/ 5740400 w 3624"/>
                  <a:gd name="T7" fmla="*/ 1663700 h 1104"/>
                  <a:gd name="T8" fmla="*/ 5727700 w 3624"/>
                  <a:gd name="T9" fmla="*/ 1685925 h 1104"/>
                  <a:gd name="T10" fmla="*/ 5708650 w 3624"/>
                  <a:gd name="T11" fmla="*/ 1708150 h 1104"/>
                  <a:gd name="T12" fmla="*/ 5686425 w 3624"/>
                  <a:gd name="T13" fmla="*/ 1727200 h 1104"/>
                  <a:gd name="T14" fmla="*/ 5661025 w 3624"/>
                  <a:gd name="T15" fmla="*/ 1739900 h 1104"/>
                  <a:gd name="T16" fmla="*/ 5632450 w 3624"/>
                  <a:gd name="T17" fmla="*/ 1749425 h 1104"/>
                  <a:gd name="T18" fmla="*/ 5600700 w 3624"/>
                  <a:gd name="T19" fmla="*/ 1752600 h 1104"/>
                  <a:gd name="T20" fmla="*/ 152400 w 3624"/>
                  <a:gd name="T21" fmla="*/ 1752600 h 1104"/>
                  <a:gd name="T22" fmla="*/ 152400 w 3624"/>
                  <a:gd name="T23" fmla="*/ 1752600 h 1104"/>
                  <a:gd name="T24" fmla="*/ 123825 w 3624"/>
                  <a:gd name="T25" fmla="*/ 1749425 h 1104"/>
                  <a:gd name="T26" fmla="*/ 95250 w 3624"/>
                  <a:gd name="T27" fmla="*/ 1739900 h 1104"/>
                  <a:gd name="T28" fmla="*/ 66675 w 3624"/>
                  <a:gd name="T29" fmla="*/ 1727200 h 1104"/>
                  <a:gd name="T30" fmla="*/ 44450 w 3624"/>
                  <a:gd name="T31" fmla="*/ 1708150 h 1104"/>
                  <a:gd name="T32" fmla="*/ 25400 w 3624"/>
                  <a:gd name="T33" fmla="*/ 1685925 h 1104"/>
                  <a:gd name="T34" fmla="*/ 12700 w 3624"/>
                  <a:gd name="T35" fmla="*/ 1663700 h 1104"/>
                  <a:gd name="T36" fmla="*/ 3175 w 3624"/>
                  <a:gd name="T37" fmla="*/ 1635125 h 1104"/>
                  <a:gd name="T38" fmla="*/ 0 w 3624"/>
                  <a:gd name="T39" fmla="*/ 1606550 h 1104"/>
                  <a:gd name="T40" fmla="*/ 0 w 3624"/>
                  <a:gd name="T41" fmla="*/ 142875 h 1104"/>
                  <a:gd name="T42" fmla="*/ 0 w 3624"/>
                  <a:gd name="T43" fmla="*/ 142875 h 1104"/>
                  <a:gd name="T44" fmla="*/ 3175 w 3624"/>
                  <a:gd name="T45" fmla="*/ 114300 h 1104"/>
                  <a:gd name="T46" fmla="*/ 12700 w 3624"/>
                  <a:gd name="T47" fmla="*/ 85725 h 1104"/>
                  <a:gd name="T48" fmla="*/ 25400 w 3624"/>
                  <a:gd name="T49" fmla="*/ 63500 h 1104"/>
                  <a:gd name="T50" fmla="*/ 44450 w 3624"/>
                  <a:gd name="T51" fmla="*/ 41275 h 1104"/>
                  <a:gd name="T52" fmla="*/ 66675 w 3624"/>
                  <a:gd name="T53" fmla="*/ 22225 h 1104"/>
                  <a:gd name="T54" fmla="*/ 95250 w 3624"/>
                  <a:gd name="T55" fmla="*/ 9525 h 1104"/>
                  <a:gd name="T56" fmla="*/ 123825 w 3624"/>
                  <a:gd name="T57" fmla="*/ 0 h 1104"/>
                  <a:gd name="T58" fmla="*/ 152400 w 3624"/>
                  <a:gd name="T59" fmla="*/ 0 h 1104"/>
                  <a:gd name="T60" fmla="*/ 5600700 w 3624"/>
                  <a:gd name="T61" fmla="*/ 0 h 1104"/>
                  <a:gd name="T62" fmla="*/ 5600700 w 3624"/>
                  <a:gd name="T63" fmla="*/ 0 h 1104"/>
                  <a:gd name="T64" fmla="*/ 5632450 w 3624"/>
                  <a:gd name="T65" fmla="*/ 0 h 1104"/>
                  <a:gd name="T66" fmla="*/ 5661025 w 3624"/>
                  <a:gd name="T67" fmla="*/ 9525 h 1104"/>
                  <a:gd name="T68" fmla="*/ 5686425 w 3624"/>
                  <a:gd name="T69" fmla="*/ 22225 h 1104"/>
                  <a:gd name="T70" fmla="*/ 5708650 w 3624"/>
                  <a:gd name="T71" fmla="*/ 41275 h 1104"/>
                  <a:gd name="T72" fmla="*/ 5727700 w 3624"/>
                  <a:gd name="T73" fmla="*/ 63500 h 1104"/>
                  <a:gd name="T74" fmla="*/ 5740400 w 3624"/>
                  <a:gd name="T75" fmla="*/ 85725 h 1104"/>
                  <a:gd name="T76" fmla="*/ 5749925 w 3624"/>
                  <a:gd name="T77" fmla="*/ 114300 h 1104"/>
                  <a:gd name="T78" fmla="*/ 5753100 w 3624"/>
                  <a:gd name="T79" fmla="*/ 142875 h 1104"/>
                  <a:gd name="T80" fmla="*/ 5753100 w 3624"/>
                  <a:gd name="T81" fmla="*/ 1606550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6" y="1048"/>
                    </a:lnTo>
                    <a:lnTo>
                      <a:pt x="3608" y="1062"/>
                    </a:lnTo>
                    <a:lnTo>
                      <a:pt x="3596" y="1076"/>
                    </a:lnTo>
                    <a:lnTo>
                      <a:pt x="3582" y="1088"/>
                    </a:lnTo>
                    <a:lnTo>
                      <a:pt x="3566" y="1096"/>
                    </a:lnTo>
                    <a:lnTo>
                      <a:pt x="3548" y="1102"/>
                    </a:lnTo>
                    <a:lnTo>
                      <a:pt x="3528" y="1104"/>
                    </a:lnTo>
                    <a:lnTo>
                      <a:pt x="96" y="1104"/>
                    </a:lnTo>
                    <a:lnTo>
                      <a:pt x="78" y="1102"/>
                    </a:lnTo>
                    <a:lnTo>
                      <a:pt x="60" y="1096"/>
                    </a:lnTo>
                    <a:lnTo>
                      <a:pt x="42" y="1088"/>
                    </a:lnTo>
                    <a:lnTo>
                      <a:pt x="28" y="1076"/>
                    </a:lnTo>
                    <a:lnTo>
                      <a:pt x="16" y="1062"/>
                    </a:lnTo>
                    <a:lnTo>
                      <a:pt x="8" y="1048"/>
                    </a:lnTo>
                    <a:lnTo>
                      <a:pt x="2" y="1030"/>
                    </a:lnTo>
                    <a:lnTo>
                      <a:pt x="0" y="1012"/>
                    </a:lnTo>
                    <a:lnTo>
                      <a:pt x="0" y="90"/>
                    </a:lnTo>
                    <a:lnTo>
                      <a:pt x="2" y="72"/>
                    </a:lnTo>
                    <a:lnTo>
                      <a:pt x="8" y="54"/>
                    </a:lnTo>
                    <a:lnTo>
                      <a:pt x="16" y="40"/>
                    </a:lnTo>
                    <a:lnTo>
                      <a:pt x="28" y="26"/>
                    </a:lnTo>
                    <a:lnTo>
                      <a:pt x="42" y="14"/>
                    </a:lnTo>
                    <a:lnTo>
                      <a:pt x="60" y="6"/>
                    </a:lnTo>
                    <a:lnTo>
                      <a:pt x="78" y="0"/>
                    </a:lnTo>
                    <a:lnTo>
                      <a:pt x="96" y="0"/>
                    </a:lnTo>
                    <a:lnTo>
                      <a:pt x="3528" y="0"/>
                    </a:lnTo>
                    <a:lnTo>
                      <a:pt x="3548" y="0"/>
                    </a:lnTo>
                    <a:lnTo>
                      <a:pt x="3566" y="6"/>
                    </a:lnTo>
                    <a:lnTo>
                      <a:pt x="3582" y="14"/>
                    </a:lnTo>
                    <a:lnTo>
                      <a:pt x="3596" y="26"/>
                    </a:lnTo>
                    <a:lnTo>
                      <a:pt x="3608" y="40"/>
                    </a:lnTo>
                    <a:lnTo>
                      <a:pt x="3616"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0803" name="Group 6"/>
              <p:cNvGrpSpPr>
                <a:grpSpLocks/>
              </p:cNvGrpSpPr>
              <p:nvPr/>
            </p:nvGrpSpPr>
            <p:grpSpPr bwMode="auto">
              <a:xfrm>
                <a:off x="3137" y="1726"/>
                <a:ext cx="462" cy="510"/>
                <a:chOff x="3137" y="1726"/>
                <a:chExt cx="462" cy="510"/>
              </a:xfrm>
            </p:grpSpPr>
            <p:sp>
              <p:nvSpPr>
                <p:cNvPr id="30828" name="Freeform 7"/>
                <p:cNvSpPr>
                  <a:spLocks/>
                </p:cNvSpPr>
                <p:nvPr/>
              </p:nvSpPr>
              <p:spPr bwMode="auto">
                <a:xfrm>
                  <a:off x="3251" y="1726"/>
                  <a:ext cx="348" cy="348"/>
                </a:xfrm>
                <a:custGeom>
                  <a:avLst/>
                  <a:gdLst>
                    <a:gd name="T0" fmla="*/ 348 w 348"/>
                    <a:gd name="T1" fmla="*/ 174 h 348"/>
                    <a:gd name="T2" fmla="*/ 344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4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4" y="208"/>
                      </a:lnTo>
                      <a:lnTo>
                        <a:pt x="340" y="224"/>
                      </a:lnTo>
                      <a:lnTo>
                        <a:pt x="334" y="240"/>
                      </a:lnTo>
                      <a:lnTo>
                        <a:pt x="328" y="256"/>
                      </a:lnTo>
                      <a:lnTo>
                        <a:pt x="318" y="270"/>
                      </a:lnTo>
                      <a:lnTo>
                        <a:pt x="308" y="284"/>
                      </a:lnTo>
                      <a:lnTo>
                        <a:pt x="298" y="296"/>
                      </a:lnTo>
                      <a:lnTo>
                        <a:pt x="284"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4" y="38"/>
                      </a:lnTo>
                      <a:lnTo>
                        <a:pt x="298" y="50"/>
                      </a:lnTo>
                      <a:lnTo>
                        <a:pt x="308" y="62"/>
                      </a:lnTo>
                      <a:lnTo>
                        <a:pt x="318" y="76"/>
                      </a:lnTo>
                      <a:lnTo>
                        <a:pt x="328" y="90"/>
                      </a:lnTo>
                      <a:lnTo>
                        <a:pt x="334" y="106"/>
                      </a:lnTo>
                      <a:lnTo>
                        <a:pt x="340" y="122"/>
                      </a:lnTo>
                      <a:lnTo>
                        <a:pt x="344"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0829" name="Freeform 8"/>
                <p:cNvSpPr>
                  <a:spLocks/>
                </p:cNvSpPr>
                <p:nvPr/>
              </p:nvSpPr>
              <p:spPr bwMode="auto">
                <a:xfrm>
                  <a:off x="3137" y="2080"/>
                  <a:ext cx="156" cy="156"/>
                </a:xfrm>
                <a:custGeom>
                  <a:avLst/>
                  <a:gdLst>
                    <a:gd name="T0" fmla="*/ 156 w 156"/>
                    <a:gd name="T1" fmla="*/ 78 h 156"/>
                    <a:gd name="T2" fmla="*/ 156 w 156"/>
                    <a:gd name="T3" fmla="*/ 78 h 156"/>
                    <a:gd name="T4" fmla="*/ 154 w 156"/>
                    <a:gd name="T5" fmla="*/ 92 h 156"/>
                    <a:gd name="T6" fmla="*/ 150 w 156"/>
                    <a:gd name="T7" fmla="*/ 108 h 156"/>
                    <a:gd name="T8" fmla="*/ 142 w 156"/>
                    <a:gd name="T9" fmla="*/ 120 h 156"/>
                    <a:gd name="T10" fmla="*/ 134 w 156"/>
                    <a:gd name="T11" fmla="*/ 132 h 156"/>
                    <a:gd name="T12" fmla="*/ 122 w 156"/>
                    <a:gd name="T13" fmla="*/ 142 h 156"/>
                    <a:gd name="T14" fmla="*/ 108 w 156"/>
                    <a:gd name="T15" fmla="*/ 148 h 156"/>
                    <a:gd name="T16" fmla="*/ 94 w 156"/>
                    <a:gd name="T17" fmla="*/ 154 h 156"/>
                    <a:gd name="T18" fmla="*/ 78 w 156"/>
                    <a:gd name="T19" fmla="*/ 156 h 156"/>
                    <a:gd name="T20" fmla="*/ 78 w 156"/>
                    <a:gd name="T21" fmla="*/ 156 h 156"/>
                    <a:gd name="T22" fmla="*/ 62 w 156"/>
                    <a:gd name="T23" fmla="*/ 154 h 156"/>
                    <a:gd name="T24" fmla="*/ 48 w 156"/>
                    <a:gd name="T25" fmla="*/ 148 h 156"/>
                    <a:gd name="T26" fmla="*/ 34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4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2 w 156"/>
                    <a:gd name="T67" fmla="*/ 34 h 156"/>
                    <a:gd name="T68" fmla="*/ 150 w 156"/>
                    <a:gd name="T69" fmla="*/ 46 h 156"/>
                    <a:gd name="T70" fmla="*/ 154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4" y="92"/>
                      </a:lnTo>
                      <a:lnTo>
                        <a:pt x="150" y="108"/>
                      </a:lnTo>
                      <a:lnTo>
                        <a:pt x="142" y="120"/>
                      </a:lnTo>
                      <a:lnTo>
                        <a:pt x="134" y="132"/>
                      </a:lnTo>
                      <a:lnTo>
                        <a:pt x="122" y="142"/>
                      </a:lnTo>
                      <a:lnTo>
                        <a:pt x="108" y="148"/>
                      </a:lnTo>
                      <a:lnTo>
                        <a:pt x="94" y="154"/>
                      </a:lnTo>
                      <a:lnTo>
                        <a:pt x="78" y="156"/>
                      </a:lnTo>
                      <a:lnTo>
                        <a:pt x="62" y="154"/>
                      </a:lnTo>
                      <a:lnTo>
                        <a:pt x="48" y="148"/>
                      </a:lnTo>
                      <a:lnTo>
                        <a:pt x="34" y="142"/>
                      </a:lnTo>
                      <a:lnTo>
                        <a:pt x="24" y="132"/>
                      </a:lnTo>
                      <a:lnTo>
                        <a:pt x="14" y="120"/>
                      </a:lnTo>
                      <a:lnTo>
                        <a:pt x="6" y="108"/>
                      </a:lnTo>
                      <a:lnTo>
                        <a:pt x="2" y="92"/>
                      </a:lnTo>
                      <a:lnTo>
                        <a:pt x="0" y="78"/>
                      </a:lnTo>
                      <a:lnTo>
                        <a:pt x="2" y="62"/>
                      </a:lnTo>
                      <a:lnTo>
                        <a:pt x="6" y="46"/>
                      </a:lnTo>
                      <a:lnTo>
                        <a:pt x="14" y="34"/>
                      </a:lnTo>
                      <a:lnTo>
                        <a:pt x="24" y="22"/>
                      </a:lnTo>
                      <a:lnTo>
                        <a:pt x="34" y="12"/>
                      </a:lnTo>
                      <a:lnTo>
                        <a:pt x="48" y="6"/>
                      </a:lnTo>
                      <a:lnTo>
                        <a:pt x="62" y="0"/>
                      </a:lnTo>
                      <a:lnTo>
                        <a:pt x="78" y="0"/>
                      </a:lnTo>
                      <a:lnTo>
                        <a:pt x="94" y="0"/>
                      </a:lnTo>
                      <a:lnTo>
                        <a:pt x="108" y="6"/>
                      </a:lnTo>
                      <a:lnTo>
                        <a:pt x="122" y="12"/>
                      </a:lnTo>
                      <a:lnTo>
                        <a:pt x="134" y="22"/>
                      </a:lnTo>
                      <a:lnTo>
                        <a:pt x="142" y="34"/>
                      </a:lnTo>
                      <a:lnTo>
                        <a:pt x="150" y="46"/>
                      </a:lnTo>
                      <a:lnTo>
                        <a:pt x="154"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0804" name="Group 9"/>
              <p:cNvGrpSpPr>
                <a:grpSpLocks/>
              </p:cNvGrpSpPr>
              <p:nvPr/>
            </p:nvGrpSpPr>
            <p:grpSpPr bwMode="auto">
              <a:xfrm>
                <a:off x="3211" y="438"/>
                <a:ext cx="508" cy="486"/>
                <a:chOff x="3211" y="438"/>
                <a:chExt cx="508" cy="486"/>
              </a:xfrm>
            </p:grpSpPr>
            <p:sp>
              <p:nvSpPr>
                <p:cNvPr id="30806" name="Freeform 10"/>
                <p:cNvSpPr>
                  <a:spLocks/>
                </p:cNvSpPr>
                <p:nvPr/>
              </p:nvSpPr>
              <p:spPr bwMode="auto">
                <a:xfrm>
                  <a:off x="3301" y="438"/>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38 h 48"/>
                    <a:gd name="T22" fmla="*/ 24 w 62"/>
                    <a:gd name="T23" fmla="*/ 38 h 48"/>
                    <a:gd name="T24" fmla="*/ 16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38"/>
                      </a:lnTo>
                      <a:lnTo>
                        <a:pt x="16"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07" name="Freeform 11"/>
                <p:cNvSpPr>
                  <a:spLocks/>
                </p:cNvSpPr>
                <p:nvPr/>
              </p:nvSpPr>
              <p:spPr bwMode="auto">
                <a:xfrm>
                  <a:off x="3311" y="450"/>
                  <a:ext cx="38" cy="20"/>
                </a:xfrm>
                <a:custGeom>
                  <a:avLst/>
                  <a:gdLst>
                    <a:gd name="T0" fmla="*/ 36 w 38"/>
                    <a:gd name="T1" fmla="*/ 14 h 20"/>
                    <a:gd name="T2" fmla="*/ 38 w 38"/>
                    <a:gd name="T3" fmla="*/ 20 h 20"/>
                    <a:gd name="T4" fmla="*/ 38 w 38"/>
                    <a:gd name="T5" fmla="*/ 20 h 20"/>
                    <a:gd name="T6" fmla="*/ 22 w 38"/>
                    <a:gd name="T7" fmla="*/ 18 h 20"/>
                    <a:gd name="T8" fmla="*/ 6 w 38"/>
                    <a:gd name="T9" fmla="*/ 14 h 20"/>
                    <a:gd name="T10" fmla="*/ 6 w 38"/>
                    <a:gd name="T11" fmla="*/ 14 h 20"/>
                    <a:gd name="T12" fmla="*/ 2 w 38"/>
                    <a:gd name="T13" fmla="*/ 10 h 20"/>
                    <a:gd name="T14" fmla="*/ 0 w 38"/>
                    <a:gd name="T15" fmla="*/ 8 h 20"/>
                    <a:gd name="T16" fmla="*/ 2 w 38"/>
                    <a:gd name="T17" fmla="*/ 6 h 20"/>
                    <a:gd name="T18" fmla="*/ 2 w 38"/>
                    <a:gd name="T19" fmla="*/ 6 h 20"/>
                    <a:gd name="T20" fmla="*/ 6 w 38"/>
                    <a:gd name="T21" fmla="*/ 2 h 20"/>
                    <a:gd name="T22" fmla="*/ 14 w 38"/>
                    <a:gd name="T23" fmla="*/ 0 h 20"/>
                    <a:gd name="T24" fmla="*/ 14 w 38"/>
                    <a:gd name="T25" fmla="*/ 0 h 20"/>
                    <a:gd name="T26" fmla="*/ 20 w 38"/>
                    <a:gd name="T27" fmla="*/ 0 h 20"/>
                    <a:gd name="T28" fmla="*/ 26 w 38"/>
                    <a:gd name="T29" fmla="*/ 4 h 20"/>
                    <a:gd name="T30" fmla="*/ 36 w 38"/>
                    <a:gd name="T31" fmla="*/ 14 h 20"/>
                    <a:gd name="T32" fmla="*/ 36 w 38"/>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20">
                      <a:moveTo>
                        <a:pt x="36" y="14"/>
                      </a:moveTo>
                      <a:lnTo>
                        <a:pt x="38" y="20"/>
                      </a:lnTo>
                      <a:lnTo>
                        <a:pt x="22" y="18"/>
                      </a:lnTo>
                      <a:lnTo>
                        <a:pt x="6" y="14"/>
                      </a:lnTo>
                      <a:lnTo>
                        <a:pt x="2" y="10"/>
                      </a:lnTo>
                      <a:lnTo>
                        <a:pt x="0" y="8"/>
                      </a:lnTo>
                      <a:lnTo>
                        <a:pt x="2" y="6"/>
                      </a:lnTo>
                      <a:lnTo>
                        <a:pt x="6" y="2"/>
                      </a:lnTo>
                      <a:lnTo>
                        <a:pt x="14" y="0"/>
                      </a:lnTo>
                      <a:lnTo>
                        <a:pt x="20" y="0"/>
                      </a:lnTo>
                      <a:lnTo>
                        <a:pt x="26" y="4"/>
                      </a:lnTo>
                      <a:lnTo>
                        <a:pt x="36"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08" name="Freeform 12"/>
                <p:cNvSpPr>
                  <a:spLocks/>
                </p:cNvSpPr>
                <p:nvPr/>
              </p:nvSpPr>
              <p:spPr bwMode="auto">
                <a:xfrm>
                  <a:off x="3211" y="476"/>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28 w 508"/>
                    <a:gd name="T29" fmla="*/ 338 h 448"/>
                    <a:gd name="T30" fmla="*/ 406 w 508"/>
                    <a:gd name="T31" fmla="*/ 330 h 448"/>
                    <a:gd name="T32" fmla="*/ 404 w 508"/>
                    <a:gd name="T33" fmla="*/ 366 h 448"/>
                    <a:gd name="T34" fmla="*/ 420 w 508"/>
                    <a:gd name="T35" fmla="*/ 402 h 448"/>
                    <a:gd name="T36" fmla="*/ 396 w 508"/>
                    <a:gd name="T37" fmla="*/ 432 h 448"/>
                    <a:gd name="T38" fmla="*/ 332 w 508"/>
                    <a:gd name="T39" fmla="*/ 446 h 448"/>
                    <a:gd name="T40" fmla="*/ 230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6 w 508"/>
                    <a:gd name="T79" fmla="*/ 426 h 448"/>
                    <a:gd name="T80" fmla="*/ 412 w 508"/>
                    <a:gd name="T81" fmla="*/ 396 h 448"/>
                    <a:gd name="T82" fmla="*/ 396 w 508"/>
                    <a:gd name="T83" fmla="*/ 372 h 448"/>
                    <a:gd name="T84" fmla="*/ 326 w 508"/>
                    <a:gd name="T85" fmla="*/ 356 h 448"/>
                    <a:gd name="T86" fmla="*/ 204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0 h 448"/>
                    <a:gd name="T102" fmla="*/ 130 w 508"/>
                    <a:gd name="T103" fmla="*/ 264 h 448"/>
                    <a:gd name="T104" fmla="*/ 90 w 508"/>
                    <a:gd name="T105" fmla="*/ 232 h 448"/>
                    <a:gd name="T106" fmla="*/ 70 w 508"/>
                    <a:gd name="T107" fmla="*/ 186 h 448"/>
                    <a:gd name="T108" fmla="*/ 86 w 508"/>
                    <a:gd name="T109" fmla="*/ 114 h 448"/>
                    <a:gd name="T110" fmla="*/ 130 w 508"/>
                    <a:gd name="T111" fmla="*/ 56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0" y="18"/>
                      </a:lnTo>
                      <a:lnTo>
                        <a:pt x="370" y="32"/>
                      </a:lnTo>
                      <a:lnTo>
                        <a:pt x="374" y="38"/>
                      </a:lnTo>
                      <a:lnTo>
                        <a:pt x="380" y="36"/>
                      </a:lnTo>
                      <a:lnTo>
                        <a:pt x="386" y="34"/>
                      </a:lnTo>
                      <a:lnTo>
                        <a:pt x="390" y="32"/>
                      </a:lnTo>
                      <a:lnTo>
                        <a:pt x="396" y="30"/>
                      </a:lnTo>
                      <a:lnTo>
                        <a:pt x="410" y="32"/>
                      </a:lnTo>
                      <a:lnTo>
                        <a:pt x="424" y="36"/>
                      </a:lnTo>
                      <a:lnTo>
                        <a:pt x="436" y="42"/>
                      </a:lnTo>
                      <a:lnTo>
                        <a:pt x="446" y="52"/>
                      </a:lnTo>
                      <a:lnTo>
                        <a:pt x="466"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4"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6" y="290"/>
                      </a:lnTo>
                      <a:lnTo>
                        <a:pt x="492" y="296"/>
                      </a:lnTo>
                      <a:lnTo>
                        <a:pt x="496" y="304"/>
                      </a:lnTo>
                      <a:lnTo>
                        <a:pt x="496" y="314"/>
                      </a:lnTo>
                      <a:lnTo>
                        <a:pt x="494" y="324"/>
                      </a:lnTo>
                      <a:lnTo>
                        <a:pt x="486" y="330"/>
                      </a:lnTo>
                      <a:lnTo>
                        <a:pt x="476" y="332"/>
                      </a:lnTo>
                      <a:lnTo>
                        <a:pt x="468" y="334"/>
                      </a:lnTo>
                      <a:lnTo>
                        <a:pt x="458" y="332"/>
                      </a:lnTo>
                      <a:lnTo>
                        <a:pt x="452" y="338"/>
                      </a:lnTo>
                      <a:lnTo>
                        <a:pt x="446" y="342"/>
                      </a:lnTo>
                      <a:lnTo>
                        <a:pt x="442" y="342"/>
                      </a:lnTo>
                      <a:lnTo>
                        <a:pt x="436" y="342"/>
                      </a:lnTo>
                      <a:lnTo>
                        <a:pt x="428" y="338"/>
                      </a:lnTo>
                      <a:lnTo>
                        <a:pt x="424" y="330"/>
                      </a:lnTo>
                      <a:lnTo>
                        <a:pt x="422" y="322"/>
                      </a:lnTo>
                      <a:lnTo>
                        <a:pt x="406" y="330"/>
                      </a:lnTo>
                      <a:lnTo>
                        <a:pt x="392" y="338"/>
                      </a:lnTo>
                      <a:lnTo>
                        <a:pt x="384" y="356"/>
                      </a:lnTo>
                      <a:lnTo>
                        <a:pt x="394" y="360"/>
                      </a:lnTo>
                      <a:lnTo>
                        <a:pt x="404" y="366"/>
                      </a:lnTo>
                      <a:lnTo>
                        <a:pt x="414" y="374"/>
                      </a:lnTo>
                      <a:lnTo>
                        <a:pt x="418" y="384"/>
                      </a:lnTo>
                      <a:lnTo>
                        <a:pt x="422" y="394"/>
                      </a:lnTo>
                      <a:lnTo>
                        <a:pt x="420" y="402"/>
                      </a:lnTo>
                      <a:lnTo>
                        <a:pt x="418" y="412"/>
                      </a:lnTo>
                      <a:lnTo>
                        <a:pt x="412" y="420"/>
                      </a:lnTo>
                      <a:lnTo>
                        <a:pt x="406" y="428"/>
                      </a:lnTo>
                      <a:lnTo>
                        <a:pt x="396" y="432"/>
                      </a:lnTo>
                      <a:lnTo>
                        <a:pt x="378" y="440"/>
                      </a:lnTo>
                      <a:lnTo>
                        <a:pt x="368" y="444"/>
                      </a:lnTo>
                      <a:lnTo>
                        <a:pt x="356" y="446"/>
                      </a:lnTo>
                      <a:lnTo>
                        <a:pt x="332" y="446"/>
                      </a:lnTo>
                      <a:lnTo>
                        <a:pt x="306" y="448"/>
                      </a:lnTo>
                      <a:lnTo>
                        <a:pt x="280" y="446"/>
                      </a:lnTo>
                      <a:lnTo>
                        <a:pt x="254" y="440"/>
                      </a:lnTo>
                      <a:lnTo>
                        <a:pt x="230" y="430"/>
                      </a:lnTo>
                      <a:lnTo>
                        <a:pt x="218"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2"/>
                      </a:lnTo>
                      <a:lnTo>
                        <a:pt x="364" y="380"/>
                      </a:lnTo>
                      <a:lnTo>
                        <a:pt x="368" y="384"/>
                      </a:lnTo>
                      <a:lnTo>
                        <a:pt x="370" y="390"/>
                      </a:lnTo>
                      <a:lnTo>
                        <a:pt x="370" y="394"/>
                      </a:lnTo>
                      <a:lnTo>
                        <a:pt x="370" y="398"/>
                      </a:lnTo>
                      <a:lnTo>
                        <a:pt x="364" y="406"/>
                      </a:lnTo>
                      <a:lnTo>
                        <a:pt x="358" y="412"/>
                      </a:lnTo>
                      <a:lnTo>
                        <a:pt x="350" y="418"/>
                      </a:lnTo>
                      <a:lnTo>
                        <a:pt x="336" y="422"/>
                      </a:lnTo>
                      <a:lnTo>
                        <a:pt x="318" y="424"/>
                      </a:lnTo>
                      <a:lnTo>
                        <a:pt x="302" y="424"/>
                      </a:lnTo>
                      <a:lnTo>
                        <a:pt x="284" y="424"/>
                      </a:lnTo>
                      <a:lnTo>
                        <a:pt x="276" y="420"/>
                      </a:lnTo>
                      <a:lnTo>
                        <a:pt x="270" y="418"/>
                      </a:lnTo>
                      <a:lnTo>
                        <a:pt x="268" y="414"/>
                      </a:lnTo>
                      <a:lnTo>
                        <a:pt x="264" y="408"/>
                      </a:lnTo>
                      <a:lnTo>
                        <a:pt x="264" y="404"/>
                      </a:lnTo>
                      <a:lnTo>
                        <a:pt x="264" y="402"/>
                      </a:lnTo>
                      <a:lnTo>
                        <a:pt x="268" y="398"/>
                      </a:lnTo>
                      <a:lnTo>
                        <a:pt x="274" y="394"/>
                      </a:lnTo>
                      <a:lnTo>
                        <a:pt x="284" y="390"/>
                      </a:lnTo>
                      <a:lnTo>
                        <a:pt x="304" y="388"/>
                      </a:lnTo>
                      <a:lnTo>
                        <a:pt x="312" y="388"/>
                      </a:lnTo>
                      <a:lnTo>
                        <a:pt x="322" y="390"/>
                      </a:lnTo>
                      <a:lnTo>
                        <a:pt x="324" y="392"/>
                      </a:lnTo>
                      <a:lnTo>
                        <a:pt x="324" y="396"/>
                      </a:lnTo>
                      <a:lnTo>
                        <a:pt x="320" y="400"/>
                      </a:lnTo>
                      <a:lnTo>
                        <a:pt x="316" y="400"/>
                      </a:lnTo>
                      <a:lnTo>
                        <a:pt x="310" y="398"/>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2"/>
                      </a:lnTo>
                      <a:lnTo>
                        <a:pt x="360" y="396"/>
                      </a:lnTo>
                      <a:lnTo>
                        <a:pt x="356"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6" y="426"/>
                      </a:lnTo>
                      <a:lnTo>
                        <a:pt x="398" y="420"/>
                      </a:lnTo>
                      <a:lnTo>
                        <a:pt x="404" y="414"/>
                      </a:lnTo>
                      <a:lnTo>
                        <a:pt x="408" y="408"/>
                      </a:lnTo>
                      <a:lnTo>
                        <a:pt x="412" y="396"/>
                      </a:lnTo>
                      <a:lnTo>
                        <a:pt x="410" y="388"/>
                      </a:lnTo>
                      <a:lnTo>
                        <a:pt x="406" y="382"/>
                      </a:lnTo>
                      <a:lnTo>
                        <a:pt x="402" y="376"/>
                      </a:lnTo>
                      <a:lnTo>
                        <a:pt x="396" y="372"/>
                      </a:lnTo>
                      <a:lnTo>
                        <a:pt x="372" y="364"/>
                      </a:lnTo>
                      <a:lnTo>
                        <a:pt x="346" y="358"/>
                      </a:lnTo>
                      <a:lnTo>
                        <a:pt x="326" y="356"/>
                      </a:lnTo>
                      <a:lnTo>
                        <a:pt x="302" y="356"/>
                      </a:lnTo>
                      <a:lnTo>
                        <a:pt x="278" y="356"/>
                      </a:lnTo>
                      <a:lnTo>
                        <a:pt x="254" y="356"/>
                      </a:lnTo>
                      <a:lnTo>
                        <a:pt x="204"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6"/>
                      </a:lnTo>
                      <a:lnTo>
                        <a:pt x="60" y="364"/>
                      </a:lnTo>
                      <a:lnTo>
                        <a:pt x="80" y="362"/>
                      </a:lnTo>
                      <a:lnTo>
                        <a:pt x="126" y="358"/>
                      </a:lnTo>
                      <a:lnTo>
                        <a:pt x="170" y="354"/>
                      </a:lnTo>
                      <a:lnTo>
                        <a:pt x="216" y="348"/>
                      </a:lnTo>
                      <a:lnTo>
                        <a:pt x="260" y="346"/>
                      </a:lnTo>
                      <a:lnTo>
                        <a:pt x="268" y="328"/>
                      </a:lnTo>
                      <a:lnTo>
                        <a:pt x="278" y="310"/>
                      </a:lnTo>
                      <a:lnTo>
                        <a:pt x="302" y="278"/>
                      </a:lnTo>
                      <a:lnTo>
                        <a:pt x="270" y="280"/>
                      </a:lnTo>
                      <a:lnTo>
                        <a:pt x="238" y="282"/>
                      </a:lnTo>
                      <a:lnTo>
                        <a:pt x="226" y="284"/>
                      </a:lnTo>
                      <a:lnTo>
                        <a:pt x="216" y="282"/>
                      </a:lnTo>
                      <a:lnTo>
                        <a:pt x="204" y="280"/>
                      </a:lnTo>
                      <a:lnTo>
                        <a:pt x="192" y="280"/>
                      </a:lnTo>
                      <a:lnTo>
                        <a:pt x="160" y="276"/>
                      </a:lnTo>
                      <a:lnTo>
                        <a:pt x="144" y="272"/>
                      </a:lnTo>
                      <a:lnTo>
                        <a:pt x="130" y="264"/>
                      </a:lnTo>
                      <a:lnTo>
                        <a:pt x="118" y="258"/>
                      </a:lnTo>
                      <a:lnTo>
                        <a:pt x="108" y="250"/>
                      </a:lnTo>
                      <a:lnTo>
                        <a:pt x="98" y="242"/>
                      </a:lnTo>
                      <a:lnTo>
                        <a:pt x="90" y="232"/>
                      </a:lnTo>
                      <a:lnTo>
                        <a:pt x="82" y="222"/>
                      </a:lnTo>
                      <a:lnTo>
                        <a:pt x="76" y="210"/>
                      </a:lnTo>
                      <a:lnTo>
                        <a:pt x="72" y="200"/>
                      </a:lnTo>
                      <a:lnTo>
                        <a:pt x="70" y="186"/>
                      </a:lnTo>
                      <a:lnTo>
                        <a:pt x="70" y="168"/>
                      </a:lnTo>
                      <a:lnTo>
                        <a:pt x="72" y="148"/>
                      </a:lnTo>
                      <a:lnTo>
                        <a:pt x="78" y="130"/>
                      </a:lnTo>
                      <a:lnTo>
                        <a:pt x="82" y="122"/>
                      </a:lnTo>
                      <a:lnTo>
                        <a:pt x="86" y="114"/>
                      </a:lnTo>
                      <a:lnTo>
                        <a:pt x="94" y="98"/>
                      </a:lnTo>
                      <a:lnTo>
                        <a:pt x="106" y="82"/>
                      </a:lnTo>
                      <a:lnTo>
                        <a:pt x="118" y="70"/>
                      </a:lnTo>
                      <a:lnTo>
                        <a:pt x="130" y="56"/>
                      </a:lnTo>
                      <a:lnTo>
                        <a:pt x="144" y="46"/>
                      </a:lnTo>
                      <a:lnTo>
                        <a:pt x="160" y="36"/>
                      </a:lnTo>
                      <a:lnTo>
                        <a:pt x="192" y="18"/>
                      </a:lnTo>
                      <a:lnTo>
                        <a:pt x="208" y="12"/>
                      </a:lnTo>
                      <a:lnTo>
                        <a:pt x="224"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09" name="Freeform 13"/>
                <p:cNvSpPr>
                  <a:spLocks/>
                </p:cNvSpPr>
                <p:nvPr/>
              </p:nvSpPr>
              <p:spPr bwMode="auto">
                <a:xfrm>
                  <a:off x="3237" y="484"/>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6 w 68"/>
                    <a:gd name="T15" fmla="*/ 36 h 38"/>
                    <a:gd name="T16" fmla="*/ 32 w 68"/>
                    <a:gd name="T17" fmla="*/ 38 h 38"/>
                    <a:gd name="T18" fmla="*/ 18 w 68"/>
                    <a:gd name="T19" fmla="*/ 38 h 38"/>
                    <a:gd name="T20" fmla="*/ 10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0 w 68"/>
                    <a:gd name="T47" fmla="*/ 2 h 38"/>
                    <a:gd name="T48" fmla="*/ 50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6" y="36"/>
                      </a:lnTo>
                      <a:lnTo>
                        <a:pt x="32" y="38"/>
                      </a:lnTo>
                      <a:lnTo>
                        <a:pt x="18" y="38"/>
                      </a:lnTo>
                      <a:lnTo>
                        <a:pt x="10" y="38"/>
                      </a:lnTo>
                      <a:lnTo>
                        <a:pt x="4" y="36"/>
                      </a:lnTo>
                      <a:lnTo>
                        <a:pt x="2" y="32"/>
                      </a:lnTo>
                      <a:lnTo>
                        <a:pt x="0" y="28"/>
                      </a:lnTo>
                      <a:lnTo>
                        <a:pt x="0" y="22"/>
                      </a:lnTo>
                      <a:lnTo>
                        <a:pt x="2" y="18"/>
                      </a:lnTo>
                      <a:lnTo>
                        <a:pt x="6" y="10"/>
                      </a:lnTo>
                      <a:lnTo>
                        <a:pt x="12" y="6"/>
                      </a:lnTo>
                      <a:lnTo>
                        <a:pt x="20" y="2"/>
                      </a:lnTo>
                      <a:lnTo>
                        <a:pt x="30" y="0"/>
                      </a:lnTo>
                      <a:lnTo>
                        <a:pt x="40" y="2"/>
                      </a:lnTo>
                      <a:lnTo>
                        <a:pt x="50"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0810"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7" y="476"/>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1" name="Freeform 15"/>
                <p:cNvSpPr>
                  <a:spLocks/>
                </p:cNvSpPr>
                <p:nvPr/>
              </p:nvSpPr>
              <p:spPr bwMode="auto">
                <a:xfrm>
                  <a:off x="3247" y="496"/>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2" name="Freeform 16"/>
                <p:cNvSpPr>
                  <a:spLocks/>
                </p:cNvSpPr>
                <p:nvPr/>
              </p:nvSpPr>
              <p:spPr bwMode="auto">
                <a:xfrm>
                  <a:off x="3503" y="516"/>
                  <a:ext cx="150" cy="64"/>
                </a:xfrm>
                <a:custGeom>
                  <a:avLst/>
                  <a:gdLst>
                    <a:gd name="T0" fmla="*/ 144 w 150"/>
                    <a:gd name="T1" fmla="*/ 16 h 64"/>
                    <a:gd name="T2" fmla="*/ 144 w 150"/>
                    <a:gd name="T3" fmla="*/ 16 h 64"/>
                    <a:gd name="T4" fmla="*/ 148 w 150"/>
                    <a:gd name="T5" fmla="*/ 22 h 64"/>
                    <a:gd name="T6" fmla="*/ 150 w 150"/>
                    <a:gd name="T7" fmla="*/ 26 h 64"/>
                    <a:gd name="T8" fmla="*/ 150 w 150"/>
                    <a:gd name="T9" fmla="*/ 28 h 64"/>
                    <a:gd name="T10" fmla="*/ 150 w 150"/>
                    <a:gd name="T11" fmla="*/ 28 h 64"/>
                    <a:gd name="T12" fmla="*/ 144 w 150"/>
                    <a:gd name="T13" fmla="*/ 32 h 64"/>
                    <a:gd name="T14" fmla="*/ 138 w 150"/>
                    <a:gd name="T15" fmla="*/ 32 h 64"/>
                    <a:gd name="T16" fmla="*/ 138 w 150"/>
                    <a:gd name="T17" fmla="*/ 32 h 64"/>
                    <a:gd name="T18" fmla="*/ 72 w 150"/>
                    <a:gd name="T19" fmla="*/ 50 h 64"/>
                    <a:gd name="T20" fmla="*/ 38 w 150"/>
                    <a:gd name="T21" fmla="*/ 58 h 64"/>
                    <a:gd name="T22" fmla="*/ 4 w 150"/>
                    <a:gd name="T23" fmla="*/ 64 h 64"/>
                    <a:gd name="T24" fmla="*/ 4 w 150"/>
                    <a:gd name="T25" fmla="*/ 64 h 64"/>
                    <a:gd name="T26" fmla="*/ 2 w 150"/>
                    <a:gd name="T27" fmla="*/ 58 h 64"/>
                    <a:gd name="T28" fmla="*/ 0 w 150"/>
                    <a:gd name="T29" fmla="*/ 52 h 64"/>
                    <a:gd name="T30" fmla="*/ 4 w 150"/>
                    <a:gd name="T31" fmla="*/ 42 h 64"/>
                    <a:gd name="T32" fmla="*/ 4 w 150"/>
                    <a:gd name="T33" fmla="*/ 42 h 64"/>
                    <a:gd name="T34" fmla="*/ 12 w 150"/>
                    <a:gd name="T35" fmla="*/ 32 h 64"/>
                    <a:gd name="T36" fmla="*/ 22 w 150"/>
                    <a:gd name="T37" fmla="*/ 26 h 64"/>
                    <a:gd name="T38" fmla="*/ 32 w 150"/>
                    <a:gd name="T39" fmla="*/ 22 h 64"/>
                    <a:gd name="T40" fmla="*/ 44 w 150"/>
                    <a:gd name="T41" fmla="*/ 20 h 64"/>
                    <a:gd name="T42" fmla="*/ 44 w 150"/>
                    <a:gd name="T43" fmla="*/ 20 h 64"/>
                    <a:gd name="T44" fmla="*/ 56 w 150"/>
                    <a:gd name="T45" fmla="*/ 22 h 64"/>
                    <a:gd name="T46" fmla="*/ 66 w 150"/>
                    <a:gd name="T47" fmla="*/ 28 h 64"/>
                    <a:gd name="T48" fmla="*/ 66 w 150"/>
                    <a:gd name="T49" fmla="*/ 28 h 64"/>
                    <a:gd name="T50" fmla="*/ 72 w 150"/>
                    <a:gd name="T51" fmla="*/ 26 h 64"/>
                    <a:gd name="T52" fmla="*/ 74 w 150"/>
                    <a:gd name="T53" fmla="*/ 22 h 64"/>
                    <a:gd name="T54" fmla="*/ 76 w 150"/>
                    <a:gd name="T55" fmla="*/ 18 h 64"/>
                    <a:gd name="T56" fmla="*/ 80 w 150"/>
                    <a:gd name="T57" fmla="*/ 16 h 64"/>
                    <a:gd name="T58" fmla="*/ 80 w 150"/>
                    <a:gd name="T59" fmla="*/ 16 h 64"/>
                    <a:gd name="T60" fmla="*/ 88 w 150"/>
                    <a:gd name="T61" fmla="*/ 8 h 64"/>
                    <a:gd name="T62" fmla="*/ 98 w 150"/>
                    <a:gd name="T63" fmla="*/ 2 h 64"/>
                    <a:gd name="T64" fmla="*/ 108 w 150"/>
                    <a:gd name="T65" fmla="*/ 0 h 64"/>
                    <a:gd name="T66" fmla="*/ 120 w 150"/>
                    <a:gd name="T67" fmla="*/ 2 h 64"/>
                    <a:gd name="T68" fmla="*/ 120 w 150"/>
                    <a:gd name="T69" fmla="*/ 2 h 64"/>
                    <a:gd name="T70" fmla="*/ 126 w 150"/>
                    <a:gd name="T71" fmla="*/ 4 h 64"/>
                    <a:gd name="T72" fmla="*/ 134 w 150"/>
                    <a:gd name="T73" fmla="*/ 8 h 64"/>
                    <a:gd name="T74" fmla="*/ 144 w 150"/>
                    <a:gd name="T75" fmla="*/ 16 h 64"/>
                    <a:gd name="T76" fmla="*/ 144 w 150"/>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0" h="64">
                      <a:moveTo>
                        <a:pt x="144" y="16"/>
                      </a:moveTo>
                      <a:lnTo>
                        <a:pt x="144" y="16"/>
                      </a:lnTo>
                      <a:lnTo>
                        <a:pt x="148" y="22"/>
                      </a:lnTo>
                      <a:lnTo>
                        <a:pt x="150" y="26"/>
                      </a:lnTo>
                      <a:lnTo>
                        <a:pt x="150" y="28"/>
                      </a:lnTo>
                      <a:lnTo>
                        <a:pt x="144" y="32"/>
                      </a:lnTo>
                      <a:lnTo>
                        <a:pt x="138" y="32"/>
                      </a:lnTo>
                      <a:lnTo>
                        <a:pt x="72" y="50"/>
                      </a:lnTo>
                      <a:lnTo>
                        <a:pt x="38" y="58"/>
                      </a:lnTo>
                      <a:lnTo>
                        <a:pt x="4" y="64"/>
                      </a:lnTo>
                      <a:lnTo>
                        <a:pt x="2" y="58"/>
                      </a:lnTo>
                      <a:lnTo>
                        <a:pt x="0" y="52"/>
                      </a:lnTo>
                      <a:lnTo>
                        <a:pt x="4" y="42"/>
                      </a:lnTo>
                      <a:lnTo>
                        <a:pt x="12" y="32"/>
                      </a:lnTo>
                      <a:lnTo>
                        <a:pt x="22" y="26"/>
                      </a:lnTo>
                      <a:lnTo>
                        <a:pt x="32" y="22"/>
                      </a:lnTo>
                      <a:lnTo>
                        <a:pt x="44" y="20"/>
                      </a:lnTo>
                      <a:lnTo>
                        <a:pt x="56" y="22"/>
                      </a:lnTo>
                      <a:lnTo>
                        <a:pt x="66" y="28"/>
                      </a:lnTo>
                      <a:lnTo>
                        <a:pt x="72" y="26"/>
                      </a:lnTo>
                      <a:lnTo>
                        <a:pt x="74" y="22"/>
                      </a:lnTo>
                      <a:lnTo>
                        <a:pt x="76" y="18"/>
                      </a:lnTo>
                      <a:lnTo>
                        <a:pt x="80" y="16"/>
                      </a:lnTo>
                      <a:lnTo>
                        <a:pt x="88" y="8"/>
                      </a:lnTo>
                      <a:lnTo>
                        <a:pt x="98" y="2"/>
                      </a:lnTo>
                      <a:lnTo>
                        <a:pt x="108" y="0"/>
                      </a:lnTo>
                      <a:lnTo>
                        <a:pt x="120" y="2"/>
                      </a:lnTo>
                      <a:lnTo>
                        <a:pt x="126" y="4"/>
                      </a:lnTo>
                      <a:lnTo>
                        <a:pt x="134" y="8"/>
                      </a:lnTo>
                      <a:lnTo>
                        <a:pt x="144"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3" name="Freeform 17"/>
                <p:cNvSpPr>
                  <a:spLocks/>
                </p:cNvSpPr>
                <p:nvPr/>
              </p:nvSpPr>
              <p:spPr bwMode="auto">
                <a:xfrm>
                  <a:off x="3627" y="528"/>
                  <a:ext cx="82" cy="40"/>
                </a:xfrm>
                <a:custGeom>
                  <a:avLst/>
                  <a:gdLst>
                    <a:gd name="T0" fmla="*/ 80 w 82"/>
                    <a:gd name="T1" fmla="*/ 8 h 40"/>
                    <a:gd name="T2" fmla="*/ 80 w 82"/>
                    <a:gd name="T3" fmla="*/ 8 h 40"/>
                    <a:gd name="T4" fmla="*/ 82 w 82"/>
                    <a:gd name="T5" fmla="*/ 12 h 40"/>
                    <a:gd name="T6" fmla="*/ 82 w 82"/>
                    <a:gd name="T7" fmla="*/ 16 h 40"/>
                    <a:gd name="T8" fmla="*/ 82 w 82"/>
                    <a:gd name="T9" fmla="*/ 24 h 40"/>
                    <a:gd name="T10" fmla="*/ 82 w 82"/>
                    <a:gd name="T11" fmla="*/ 24 h 40"/>
                    <a:gd name="T12" fmla="*/ 72 w 82"/>
                    <a:gd name="T13" fmla="*/ 30 h 40"/>
                    <a:gd name="T14" fmla="*/ 62 w 82"/>
                    <a:gd name="T15" fmla="*/ 36 h 40"/>
                    <a:gd name="T16" fmla="*/ 50 w 82"/>
                    <a:gd name="T17" fmla="*/ 38 h 40"/>
                    <a:gd name="T18" fmla="*/ 36 w 82"/>
                    <a:gd name="T19" fmla="*/ 40 h 40"/>
                    <a:gd name="T20" fmla="*/ 36 w 82"/>
                    <a:gd name="T21" fmla="*/ 40 h 40"/>
                    <a:gd name="T22" fmla="*/ 18 w 82"/>
                    <a:gd name="T23" fmla="*/ 40 h 40"/>
                    <a:gd name="T24" fmla="*/ 10 w 82"/>
                    <a:gd name="T25" fmla="*/ 40 h 40"/>
                    <a:gd name="T26" fmla="*/ 0 w 82"/>
                    <a:gd name="T27" fmla="*/ 36 h 40"/>
                    <a:gd name="T28" fmla="*/ 0 w 82"/>
                    <a:gd name="T29" fmla="*/ 36 h 40"/>
                    <a:gd name="T30" fmla="*/ 0 w 82"/>
                    <a:gd name="T31" fmla="*/ 36 h 40"/>
                    <a:gd name="T32" fmla="*/ 10 w 82"/>
                    <a:gd name="T33" fmla="*/ 32 h 40"/>
                    <a:gd name="T34" fmla="*/ 20 w 82"/>
                    <a:gd name="T35" fmla="*/ 30 h 40"/>
                    <a:gd name="T36" fmla="*/ 30 w 82"/>
                    <a:gd name="T37" fmla="*/ 26 h 40"/>
                    <a:gd name="T38" fmla="*/ 34 w 82"/>
                    <a:gd name="T39" fmla="*/ 24 h 40"/>
                    <a:gd name="T40" fmla="*/ 38 w 82"/>
                    <a:gd name="T41" fmla="*/ 20 h 40"/>
                    <a:gd name="T42" fmla="*/ 38 w 82"/>
                    <a:gd name="T43" fmla="*/ 20 h 40"/>
                    <a:gd name="T44" fmla="*/ 36 w 82"/>
                    <a:gd name="T45" fmla="*/ 14 h 40"/>
                    <a:gd name="T46" fmla="*/ 36 w 82"/>
                    <a:gd name="T47" fmla="*/ 10 h 40"/>
                    <a:gd name="T48" fmla="*/ 36 w 82"/>
                    <a:gd name="T49" fmla="*/ 10 h 40"/>
                    <a:gd name="T50" fmla="*/ 50 w 82"/>
                    <a:gd name="T51" fmla="*/ 4 h 40"/>
                    <a:gd name="T52" fmla="*/ 66 w 82"/>
                    <a:gd name="T53" fmla="*/ 0 h 40"/>
                    <a:gd name="T54" fmla="*/ 66 w 82"/>
                    <a:gd name="T55" fmla="*/ 0 h 40"/>
                    <a:gd name="T56" fmla="*/ 70 w 82"/>
                    <a:gd name="T57" fmla="*/ 0 h 40"/>
                    <a:gd name="T58" fmla="*/ 74 w 82"/>
                    <a:gd name="T59" fmla="*/ 2 h 40"/>
                    <a:gd name="T60" fmla="*/ 78 w 82"/>
                    <a:gd name="T61" fmla="*/ 4 h 40"/>
                    <a:gd name="T62" fmla="*/ 80 w 82"/>
                    <a:gd name="T63" fmla="*/ 8 h 40"/>
                    <a:gd name="T64" fmla="*/ 80 w 82"/>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 h="40">
                      <a:moveTo>
                        <a:pt x="80" y="8"/>
                      </a:moveTo>
                      <a:lnTo>
                        <a:pt x="80" y="8"/>
                      </a:lnTo>
                      <a:lnTo>
                        <a:pt x="82" y="12"/>
                      </a:lnTo>
                      <a:lnTo>
                        <a:pt x="82" y="16"/>
                      </a:lnTo>
                      <a:lnTo>
                        <a:pt x="82" y="24"/>
                      </a:lnTo>
                      <a:lnTo>
                        <a:pt x="72" y="30"/>
                      </a:lnTo>
                      <a:lnTo>
                        <a:pt x="62" y="36"/>
                      </a:lnTo>
                      <a:lnTo>
                        <a:pt x="50" y="38"/>
                      </a:lnTo>
                      <a:lnTo>
                        <a:pt x="36" y="40"/>
                      </a:lnTo>
                      <a:lnTo>
                        <a:pt x="18" y="40"/>
                      </a:lnTo>
                      <a:lnTo>
                        <a:pt x="10" y="40"/>
                      </a:lnTo>
                      <a:lnTo>
                        <a:pt x="0" y="36"/>
                      </a:lnTo>
                      <a:lnTo>
                        <a:pt x="10" y="32"/>
                      </a:lnTo>
                      <a:lnTo>
                        <a:pt x="20" y="30"/>
                      </a:lnTo>
                      <a:lnTo>
                        <a:pt x="30" y="26"/>
                      </a:lnTo>
                      <a:lnTo>
                        <a:pt x="34" y="24"/>
                      </a:lnTo>
                      <a:lnTo>
                        <a:pt x="38" y="20"/>
                      </a:lnTo>
                      <a:lnTo>
                        <a:pt x="36" y="14"/>
                      </a:lnTo>
                      <a:lnTo>
                        <a:pt x="36" y="10"/>
                      </a:lnTo>
                      <a:lnTo>
                        <a:pt x="50" y="4"/>
                      </a:lnTo>
                      <a:lnTo>
                        <a:pt x="66" y="0"/>
                      </a:lnTo>
                      <a:lnTo>
                        <a:pt x="70" y="0"/>
                      </a:lnTo>
                      <a:lnTo>
                        <a:pt x="74" y="2"/>
                      </a:lnTo>
                      <a:lnTo>
                        <a:pt x="78" y="4"/>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4" name="Freeform 18"/>
                <p:cNvSpPr>
                  <a:spLocks/>
                </p:cNvSpPr>
                <p:nvPr/>
              </p:nvSpPr>
              <p:spPr bwMode="auto">
                <a:xfrm>
                  <a:off x="3521" y="568"/>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6 w 138"/>
                    <a:gd name="T17" fmla="*/ 18 h 32"/>
                    <a:gd name="T18" fmla="*/ 136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6"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5" name="Freeform 19"/>
                <p:cNvSpPr>
                  <a:spLocks/>
                </p:cNvSpPr>
                <p:nvPr/>
              </p:nvSpPr>
              <p:spPr bwMode="auto">
                <a:xfrm>
                  <a:off x="3531" y="662"/>
                  <a:ext cx="136" cy="56"/>
                </a:xfrm>
                <a:custGeom>
                  <a:avLst/>
                  <a:gdLst>
                    <a:gd name="T0" fmla="*/ 132 w 136"/>
                    <a:gd name="T1" fmla="*/ 0 h 56"/>
                    <a:gd name="T2" fmla="*/ 132 w 136"/>
                    <a:gd name="T3" fmla="*/ 0 h 56"/>
                    <a:gd name="T4" fmla="*/ 132 w 136"/>
                    <a:gd name="T5" fmla="*/ 12 h 56"/>
                    <a:gd name="T6" fmla="*/ 134 w 136"/>
                    <a:gd name="T7" fmla="*/ 24 h 56"/>
                    <a:gd name="T8" fmla="*/ 136 w 136"/>
                    <a:gd name="T9" fmla="*/ 40 h 56"/>
                    <a:gd name="T10" fmla="*/ 136 w 136"/>
                    <a:gd name="T11" fmla="*/ 40 h 56"/>
                    <a:gd name="T12" fmla="*/ 130 w 136"/>
                    <a:gd name="T13" fmla="*/ 44 h 56"/>
                    <a:gd name="T14" fmla="*/ 124 w 136"/>
                    <a:gd name="T15" fmla="*/ 48 h 56"/>
                    <a:gd name="T16" fmla="*/ 124 w 136"/>
                    <a:gd name="T17" fmla="*/ 48 h 56"/>
                    <a:gd name="T18" fmla="*/ 112 w 136"/>
                    <a:gd name="T19" fmla="*/ 46 h 56"/>
                    <a:gd name="T20" fmla="*/ 100 w 136"/>
                    <a:gd name="T21" fmla="*/ 46 h 56"/>
                    <a:gd name="T22" fmla="*/ 88 w 136"/>
                    <a:gd name="T23" fmla="*/ 50 h 56"/>
                    <a:gd name="T24" fmla="*/ 82 w 136"/>
                    <a:gd name="T25" fmla="*/ 52 h 56"/>
                    <a:gd name="T26" fmla="*/ 78 w 136"/>
                    <a:gd name="T27" fmla="*/ 56 h 56"/>
                    <a:gd name="T28" fmla="*/ 78 w 136"/>
                    <a:gd name="T29" fmla="*/ 56 h 56"/>
                    <a:gd name="T30" fmla="*/ 60 w 136"/>
                    <a:gd name="T31" fmla="*/ 52 h 56"/>
                    <a:gd name="T32" fmla="*/ 40 w 136"/>
                    <a:gd name="T33" fmla="*/ 46 h 56"/>
                    <a:gd name="T34" fmla="*/ 4 w 136"/>
                    <a:gd name="T35" fmla="*/ 30 h 56"/>
                    <a:gd name="T36" fmla="*/ 4 w 136"/>
                    <a:gd name="T37" fmla="*/ 30 h 56"/>
                    <a:gd name="T38" fmla="*/ 2 w 136"/>
                    <a:gd name="T39" fmla="*/ 26 h 56"/>
                    <a:gd name="T40" fmla="*/ 0 w 136"/>
                    <a:gd name="T41" fmla="*/ 20 h 56"/>
                    <a:gd name="T42" fmla="*/ 0 w 136"/>
                    <a:gd name="T43" fmla="*/ 8 h 56"/>
                    <a:gd name="T44" fmla="*/ 0 w 136"/>
                    <a:gd name="T45" fmla="*/ 8 h 56"/>
                    <a:gd name="T46" fmla="*/ 66 w 136"/>
                    <a:gd name="T47" fmla="*/ 2 h 56"/>
                    <a:gd name="T48" fmla="*/ 98 w 136"/>
                    <a:gd name="T49" fmla="*/ 0 h 56"/>
                    <a:gd name="T50" fmla="*/ 132 w 136"/>
                    <a:gd name="T51" fmla="*/ 0 h 56"/>
                    <a:gd name="T52" fmla="*/ 132 w 136"/>
                    <a:gd name="T53" fmla="*/ 0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6">
                      <a:moveTo>
                        <a:pt x="132" y="0"/>
                      </a:moveTo>
                      <a:lnTo>
                        <a:pt x="132" y="0"/>
                      </a:lnTo>
                      <a:lnTo>
                        <a:pt x="132" y="12"/>
                      </a:lnTo>
                      <a:lnTo>
                        <a:pt x="134" y="24"/>
                      </a:lnTo>
                      <a:lnTo>
                        <a:pt x="136" y="40"/>
                      </a:lnTo>
                      <a:lnTo>
                        <a:pt x="130" y="44"/>
                      </a:lnTo>
                      <a:lnTo>
                        <a:pt x="124" y="48"/>
                      </a:lnTo>
                      <a:lnTo>
                        <a:pt x="112" y="46"/>
                      </a:lnTo>
                      <a:lnTo>
                        <a:pt x="100" y="46"/>
                      </a:lnTo>
                      <a:lnTo>
                        <a:pt x="88" y="50"/>
                      </a:lnTo>
                      <a:lnTo>
                        <a:pt x="82" y="52"/>
                      </a:lnTo>
                      <a:lnTo>
                        <a:pt x="78" y="56"/>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6" name="Freeform 20"/>
                <p:cNvSpPr>
                  <a:spLocks/>
                </p:cNvSpPr>
                <p:nvPr/>
              </p:nvSpPr>
              <p:spPr bwMode="auto">
                <a:xfrm>
                  <a:off x="3663" y="708"/>
                  <a:ext cx="42" cy="46"/>
                </a:xfrm>
                <a:custGeom>
                  <a:avLst/>
                  <a:gdLst>
                    <a:gd name="T0" fmla="*/ 40 w 42"/>
                    <a:gd name="T1" fmla="*/ 10 h 46"/>
                    <a:gd name="T2" fmla="*/ 40 w 42"/>
                    <a:gd name="T3" fmla="*/ 10 h 46"/>
                    <a:gd name="T4" fmla="*/ 42 w 42"/>
                    <a:gd name="T5" fmla="*/ 16 h 46"/>
                    <a:gd name="T6" fmla="*/ 42 w 42"/>
                    <a:gd name="T7" fmla="*/ 24 h 46"/>
                    <a:gd name="T8" fmla="*/ 38 w 42"/>
                    <a:gd name="T9" fmla="*/ 36 h 46"/>
                    <a:gd name="T10" fmla="*/ 38 w 42"/>
                    <a:gd name="T11" fmla="*/ 36 h 46"/>
                    <a:gd name="T12" fmla="*/ 34 w 42"/>
                    <a:gd name="T13" fmla="*/ 40 h 46"/>
                    <a:gd name="T14" fmla="*/ 26 w 42"/>
                    <a:gd name="T15" fmla="*/ 42 h 46"/>
                    <a:gd name="T16" fmla="*/ 14 w 42"/>
                    <a:gd name="T17" fmla="*/ 46 h 46"/>
                    <a:gd name="T18" fmla="*/ 10 w 42"/>
                    <a:gd name="T19" fmla="*/ 44 h 46"/>
                    <a:gd name="T20" fmla="*/ 10 w 42"/>
                    <a:gd name="T21" fmla="*/ 44 h 46"/>
                    <a:gd name="T22" fmla="*/ 10 w 42"/>
                    <a:gd name="T23" fmla="*/ 36 h 46"/>
                    <a:gd name="T24" fmla="*/ 10 w 42"/>
                    <a:gd name="T25" fmla="*/ 26 h 46"/>
                    <a:gd name="T26" fmla="*/ 6 w 42"/>
                    <a:gd name="T27" fmla="*/ 18 h 46"/>
                    <a:gd name="T28" fmla="*/ 0 w 42"/>
                    <a:gd name="T29" fmla="*/ 10 h 46"/>
                    <a:gd name="T30" fmla="*/ 0 w 42"/>
                    <a:gd name="T31" fmla="*/ 10 h 46"/>
                    <a:gd name="T32" fmla="*/ 4 w 42"/>
                    <a:gd name="T33" fmla="*/ 6 h 46"/>
                    <a:gd name="T34" fmla="*/ 8 w 42"/>
                    <a:gd name="T35" fmla="*/ 2 h 46"/>
                    <a:gd name="T36" fmla="*/ 8 w 42"/>
                    <a:gd name="T37" fmla="*/ 2 h 46"/>
                    <a:gd name="T38" fmla="*/ 16 w 42"/>
                    <a:gd name="T39" fmla="*/ 0 h 46"/>
                    <a:gd name="T40" fmla="*/ 26 w 42"/>
                    <a:gd name="T41" fmla="*/ 0 h 46"/>
                    <a:gd name="T42" fmla="*/ 34 w 42"/>
                    <a:gd name="T43" fmla="*/ 4 h 46"/>
                    <a:gd name="T44" fmla="*/ 38 w 42"/>
                    <a:gd name="T45" fmla="*/ 6 h 46"/>
                    <a:gd name="T46" fmla="*/ 40 w 42"/>
                    <a:gd name="T47" fmla="*/ 10 h 46"/>
                    <a:gd name="T48" fmla="*/ 40 w 42"/>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46">
                      <a:moveTo>
                        <a:pt x="40" y="10"/>
                      </a:moveTo>
                      <a:lnTo>
                        <a:pt x="40" y="10"/>
                      </a:lnTo>
                      <a:lnTo>
                        <a:pt x="42" y="16"/>
                      </a:lnTo>
                      <a:lnTo>
                        <a:pt x="42" y="24"/>
                      </a:lnTo>
                      <a:lnTo>
                        <a:pt x="38" y="36"/>
                      </a:lnTo>
                      <a:lnTo>
                        <a:pt x="34" y="40"/>
                      </a:lnTo>
                      <a:lnTo>
                        <a:pt x="26" y="42"/>
                      </a:lnTo>
                      <a:lnTo>
                        <a:pt x="14" y="46"/>
                      </a:lnTo>
                      <a:lnTo>
                        <a:pt x="10" y="44"/>
                      </a:lnTo>
                      <a:lnTo>
                        <a:pt x="10" y="36"/>
                      </a:lnTo>
                      <a:lnTo>
                        <a:pt x="10" y="26"/>
                      </a:lnTo>
                      <a:lnTo>
                        <a:pt x="6" y="18"/>
                      </a:lnTo>
                      <a:lnTo>
                        <a:pt x="0" y="10"/>
                      </a:lnTo>
                      <a:lnTo>
                        <a:pt x="4" y="6"/>
                      </a:lnTo>
                      <a:lnTo>
                        <a:pt x="8" y="2"/>
                      </a:lnTo>
                      <a:lnTo>
                        <a:pt x="16" y="0"/>
                      </a:lnTo>
                      <a:lnTo>
                        <a:pt x="26" y="0"/>
                      </a:lnTo>
                      <a:lnTo>
                        <a:pt x="34" y="4"/>
                      </a:lnTo>
                      <a:lnTo>
                        <a:pt x="38" y="6"/>
                      </a:lnTo>
                      <a:lnTo>
                        <a:pt x="4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7" name="Freeform 21"/>
                <p:cNvSpPr>
                  <a:spLocks/>
                </p:cNvSpPr>
                <p:nvPr/>
              </p:nvSpPr>
              <p:spPr bwMode="auto">
                <a:xfrm>
                  <a:off x="3609" y="718"/>
                  <a:ext cx="54" cy="44"/>
                </a:xfrm>
                <a:custGeom>
                  <a:avLst/>
                  <a:gdLst>
                    <a:gd name="T0" fmla="*/ 38 w 54"/>
                    <a:gd name="T1" fmla="*/ 0 h 44"/>
                    <a:gd name="T2" fmla="*/ 38 w 54"/>
                    <a:gd name="T3" fmla="*/ 0 h 44"/>
                    <a:gd name="T4" fmla="*/ 46 w 54"/>
                    <a:gd name="T5" fmla="*/ 2 h 44"/>
                    <a:gd name="T6" fmla="*/ 48 w 54"/>
                    <a:gd name="T7" fmla="*/ 4 h 44"/>
                    <a:gd name="T8" fmla="*/ 50 w 54"/>
                    <a:gd name="T9" fmla="*/ 8 h 44"/>
                    <a:gd name="T10" fmla="*/ 50 w 54"/>
                    <a:gd name="T11" fmla="*/ 8 h 44"/>
                    <a:gd name="T12" fmla="*/ 54 w 54"/>
                    <a:gd name="T13" fmla="*/ 16 h 44"/>
                    <a:gd name="T14" fmla="*/ 54 w 54"/>
                    <a:gd name="T15" fmla="*/ 26 h 44"/>
                    <a:gd name="T16" fmla="*/ 54 w 54"/>
                    <a:gd name="T17" fmla="*/ 26 h 44"/>
                    <a:gd name="T18" fmla="*/ 52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0 w 54"/>
                    <a:gd name="T37" fmla="*/ 28 h 44"/>
                    <a:gd name="T38" fmla="*/ 0 w 54"/>
                    <a:gd name="T39" fmla="*/ 24 h 44"/>
                    <a:gd name="T40" fmla="*/ 0 w 54"/>
                    <a:gd name="T41" fmla="*/ 24 h 44"/>
                    <a:gd name="T42" fmla="*/ 4 w 54"/>
                    <a:gd name="T43" fmla="*/ 12 h 44"/>
                    <a:gd name="T44" fmla="*/ 8 w 54"/>
                    <a:gd name="T45" fmla="*/ 8 h 44"/>
                    <a:gd name="T46" fmla="*/ 12 w 54"/>
                    <a:gd name="T47" fmla="*/ 4 h 44"/>
                    <a:gd name="T48" fmla="*/ 12 w 54"/>
                    <a:gd name="T49" fmla="*/ 4 h 44"/>
                    <a:gd name="T50" fmla="*/ 20 w 54"/>
                    <a:gd name="T51" fmla="*/ 0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48" y="4"/>
                      </a:lnTo>
                      <a:lnTo>
                        <a:pt x="50" y="8"/>
                      </a:lnTo>
                      <a:lnTo>
                        <a:pt x="54" y="16"/>
                      </a:lnTo>
                      <a:lnTo>
                        <a:pt x="54" y="26"/>
                      </a:lnTo>
                      <a:lnTo>
                        <a:pt x="52" y="30"/>
                      </a:lnTo>
                      <a:lnTo>
                        <a:pt x="50" y="34"/>
                      </a:lnTo>
                      <a:lnTo>
                        <a:pt x="42" y="40"/>
                      </a:lnTo>
                      <a:lnTo>
                        <a:pt x="26" y="44"/>
                      </a:lnTo>
                      <a:lnTo>
                        <a:pt x="18" y="44"/>
                      </a:lnTo>
                      <a:lnTo>
                        <a:pt x="10" y="40"/>
                      </a:lnTo>
                      <a:lnTo>
                        <a:pt x="4" y="34"/>
                      </a:lnTo>
                      <a:lnTo>
                        <a:pt x="0" y="28"/>
                      </a:lnTo>
                      <a:lnTo>
                        <a:pt x="0" y="24"/>
                      </a:lnTo>
                      <a:lnTo>
                        <a:pt x="4" y="12"/>
                      </a:lnTo>
                      <a:lnTo>
                        <a:pt x="8" y="8"/>
                      </a:lnTo>
                      <a:lnTo>
                        <a:pt x="12" y="4"/>
                      </a:lnTo>
                      <a:lnTo>
                        <a:pt x="20" y="0"/>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8" name="Freeform 22"/>
                <p:cNvSpPr>
                  <a:spLocks/>
                </p:cNvSpPr>
                <p:nvPr/>
              </p:nvSpPr>
              <p:spPr bwMode="auto">
                <a:xfrm>
                  <a:off x="3483" y="750"/>
                  <a:ext cx="126" cy="78"/>
                </a:xfrm>
                <a:custGeom>
                  <a:avLst/>
                  <a:gdLst>
                    <a:gd name="T0" fmla="*/ 120 w 126"/>
                    <a:gd name="T1" fmla="*/ 2 h 78"/>
                    <a:gd name="T2" fmla="*/ 120 w 126"/>
                    <a:gd name="T3" fmla="*/ 2 h 78"/>
                    <a:gd name="T4" fmla="*/ 126 w 126"/>
                    <a:gd name="T5" fmla="*/ 10 h 78"/>
                    <a:gd name="T6" fmla="*/ 126 w 126"/>
                    <a:gd name="T7" fmla="*/ 14 h 78"/>
                    <a:gd name="T8" fmla="*/ 124 w 126"/>
                    <a:gd name="T9" fmla="*/ 18 h 78"/>
                    <a:gd name="T10" fmla="*/ 124 w 126"/>
                    <a:gd name="T11" fmla="*/ 18 h 78"/>
                    <a:gd name="T12" fmla="*/ 118 w 126"/>
                    <a:gd name="T13" fmla="*/ 24 h 78"/>
                    <a:gd name="T14" fmla="*/ 110 w 126"/>
                    <a:gd name="T15" fmla="*/ 26 h 78"/>
                    <a:gd name="T16" fmla="*/ 102 w 126"/>
                    <a:gd name="T17" fmla="*/ 28 h 78"/>
                    <a:gd name="T18" fmla="*/ 94 w 126"/>
                    <a:gd name="T19" fmla="*/ 28 h 78"/>
                    <a:gd name="T20" fmla="*/ 94 w 126"/>
                    <a:gd name="T21" fmla="*/ 28 h 78"/>
                    <a:gd name="T22" fmla="*/ 80 w 126"/>
                    <a:gd name="T23" fmla="*/ 16 h 78"/>
                    <a:gd name="T24" fmla="*/ 80 w 126"/>
                    <a:gd name="T25" fmla="*/ 16 h 78"/>
                    <a:gd name="T26" fmla="*/ 76 w 126"/>
                    <a:gd name="T27" fmla="*/ 10 h 78"/>
                    <a:gd name="T28" fmla="*/ 70 w 126"/>
                    <a:gd name="T29" fmla="*/ 4 h 78"/>
                    <a:gd name="T30" fmla="*/ 70 w 126"/>
                    <a:gd name="T31" fmla="*/ 4 h 78"/>
                    <a:gd name="T32" fmla="*/ 66 w 126"/>
                    <a:gd name="T33" fmla="*/ 2 h 78"/>
                    <a:gd name="T34" fmla="*/ 62 w 126"/>
                    <a:gd name="T35" fmla="*/ 2 h 78"/>
                    <a:gd name="T36" fmla="*/ 56 w 126"/>
                    <a:gd name="T37" fmla="*/ 6 h 78"/>
                    <a:gd name="T38" fmla="*/ 56 w 126"/>
                    <a:gd name="T39" fmla="*/ 6 h 78"/>
                    <a:gd name="T40" fmla="*/ 54 w 126"/>
                    <a:gd name="T41" fmla="*/ 10 h 78"/>
                    <a:gd name="T42" fmla="*/ 52 w 126"/>
                    <a:gd name="T43" fmla="*/ 16 h 78"/>
                    <a:gd name="T44" fmla="*/ 52 w 126"/>
                    <a:gd name="T45" fmla="*/ 26 h 78"/>
                    <a:gd name="T46" fmla="*/ 54 w 126"/>
                    <a:gd name="T47" fmla="*/ 34 h 78"/>
                    <a:gd name="T48" fmla="*/ 58 w 126"/>
                    <a:gd name="T49" fmla="*/ 42 h 78"/>
                    <a:gd name="T50" fmla="*/ 58 w 126"/>
                    <a:gd name="T51" fmla="*/ 42 h 78"/>
                    <a:gd name="T52" fmla="*/ 68 w 126"/>
                    <a:gd name="T53" fmla="*/ 52 h 78"/>
                    <a:gd name="T54" fmla="*/ 80 w 126"/>
                    <a:gd name="T55" fmla="*/ 60 h 78"/>
                    <a:gd name="T56" fmla="*/ 86 w 126"/>
                    <a:gd name="T57" fmla="*/ 64 h 78"/>
                    <a:gd name="T58" fmla="*/ 92 w 126"/>
                    <a:gd name="T59" fmla="*/ 64 h 78"/>
                    <a:gd name="T60" fmla="*/ 98 w 126"/>
                    <a:gd name="T61" fmla="*/ 66 h 78"/>
                    <a:gd name="T62" fmla="*/ 106 w 126"/>
                    <a:gd name="T63" fmla="*/ 64 h 78"/>
                    <a:gd name="T64" fmla="*/ 106 w 126"/>
                    <a:gd name="T65" fmla="*/ 64 h 78"/>
                    <a:gd name="T66" fmla="*/ 104 w 126"/>
                    <a:gd name="T67" fmla="*/ 72 h 78"/>
                    <a:gd name="T68" fmla="*/ 102 w 126"/>
                    <a:gd name="T69" fmla="*/ 78 h 78"/>
                    <a:gd name="T70" fmla="*/ 102 w 126"/>
                    <a:gd name="T71" fmla="*/ 78 h 78"/>
                    <a:gd name="T72" fmla="*/ 52 w 126"/>
                    <a:gd name="T73" fmla="*/ 72 h 78"/>
                    <a:gd name="T74" fmla="*/ 26 w 126"/>
                    <a:gd name="T75" fmla="*/ 70 h 78"/>
                    <a:gd name="T76" fmla="*/ 0 w 126"/>
                    <a:gd name="T77" fmla="*/ 70 h 78"/>
                    <a:gd name="T78" fmla="*/ 0 w 126"/>
                    <a:gd name="T79" fmla="*/ 70 h 78"/>
                    <a:gd name="T80" fmla="*/ 8 w 126"/>
                    <a:gd name="T81" fmla="*/ 54 h 78"/>
                    <a:gd name="T82" fmla="*/ 18 w 126"/>
                    <a:gd name="T83" fmla="*/ 38 h 78"/>
                    <a:gd name="T84" fmla="*/ 40 w 126"/>
                    <a:gd name="T85" fmla="*/ 8 h 78"/>
                    <a:gd name="T86" fmla="*/ 40 w 126"/>
                    <a:gd name="T87" fmla="*/ 8 h 78"/>
                    <a:gd name="T88" fmla="*/ 44 w 126"/>
                    <a:gd name="T89" fmla="*/ 2 h 78"/>
                    <a:gd name="T90" fmla="*/ 50 w 126"/>
                    <a:gd name="T91" fmla="*/ 0 h 78"/>
                    <a:gd name="T92" fmla="*/ 58 w 126"/>
                    <a:gd name="T93" fmla="*/ 2 h 78"/>
                    <a:gd name="T94" fmla="*/ 120 w 126"/>
                    <a:gd name="T95" fmla="*/ 2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78">
                      <a:moveTo>
                        <a:pt x="120" y="2"/>
                      </a:moveTo>
                      <a:lnTo>
                        <a:pt x="120" y="2"/>
                      </a:lnTo>
                      <a:lnTo>
                        <a:pt x="126" y="10"/>
                      </a:lnTo>
                      <a:lnTo>
                        <a:pt x="126"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4"/>
                      </a:lnTo>
                      <a:lnTo>
                        <a:pt x="98" y="66"/>
                      </a:lnTo>
                      <a:lnTo>
                        <a:pt x="106" y="64"/>
                      </a:lnTo>
                      <a:lnTo>
                        <a:pt x="104" y="72"/>
                      </a:lnTo>
                      <a:lnTo>
                        <a:pt x="102" y="78"/>
                      </a:lnTo>
                      <a:lnTo>
                        <a:pt x="52" y="72"/>
                      </a:lnTo>
                      <a:lnTo>
                        <a:pt x="26" y="70"/>
                      </a:lnTo>
                      <a:lnTo>
                        <a:pt x="0" y="70"/>
                      </a:lnTo>
                      <a:lnTo>
                        <a:pt x="8" y="54"/>
                      </a:lnTo>
                      <a:lnTo>
                        <a:pt x="18" y="38"/>
                      </a:lnTo>
                      <a:lnTo>
                        <a:pt x="40" y="8"/>
                      </a:lnTo>
                      <a:lnTo>
                        <a:pt x="44"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19" name="Freeform 23"/>
                <p:cNvSpPr>
                  <a:spLocks/>
                </p:cNvSpPr>
                <p:nvPr/>
              </p:nvSpPr>
              <p:spPr bwMode="auto">
                <a:xfrm>
                  <a:off x="3665" y="762"/>
                  <a:ext cx="32" cy="38"/>
                </a:xfrm>
                <a:custGeom>
                  <a:avLst/>
                  <a:gdLst>
                    <a:gd name="T0" fmla="*/ 20 w 32"/>
                    <a:gd name="T1" fmla="*/ 6 h 38"/>
                    <a:gd name="T2" fmla="*/ 20 w 32"/>
                    <a:gd name="T3" fmla="*/ 6 h 38"/>
                    <a:gd name="T4" fmla="*/ 26 w 32"/>
                    <a:gd name="T5" fmla="*/ 12 h 38"/>
                    <a:gd name="T6" fmla="*/ 32 w 32"/>
                    <a:gd name="T7" fmla="*/ 20 h 38"/>
                    <a:gd name="T8" fmla="*/ 32 w 32"/>
                    <a:gd name="T9" fmla="*/ 20 h 38"/>
                    <a:gd name="T10" fmla="*/ 32 w 32"/>
                    <a:gd name="T11" fmla="*/ 28 h 38"/>
                    <a:gd name="T12" fmla="*/ 30 w 32"/>
                    <a:gd name="T13" fmla="*/ 32 h 38"/>
                    <a:gd name="T14" fmla="*/ 28 w 32"/>
                    <a:gd name="T15" fmla="*/ 34 h 38"/>
                    <a:gd name="T16" fmla="*/ 28 w 32"/>
                    <a:gd name="T17" fmla="*/ 34 h 38"/>
                    <a:gd name="T18" fmla="*/ 18 w 32"/>
                    <a:gd name="T19" fmla="*/ 38 h 38"/>
                    <a:gd name="T20" fmla="*/ 14 w 32"/>
                    <a:gd name="T21" fmla="*/ 38 h 38"/>
                    <a:gd name="T22" fmla="*/ 10 w 32"/>
                    <a:gd name="T23" fmla="*/ 36 h 38"/>
                    <a:gd name="T24" fmla="*/ 10 w 32"/>
                    <a:gd name="T25" fmla="*/ 36 h 38"/>
                    <a:gd name="T26" fmla="*/ 8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4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6" y="12"/>
                      </a:lnTo>
                      <a:lnTo>
                        <a:pt x="32" y="20"/>
                      </a:lnTo>
                      <a:lnTo>
                        <a:pt x="32" y="28"/>
                      </a:lnTo>
                      <a:lnTo>
                        <a:pt x="30" y="32"/>
                      </a:lnTo>
                      <a:lnTo>
                        <a:pt x="28" y="34"/>
                      </a:lnTo>
                      <a:lnTo>
                        <a:pt x="18" y="38"/>
                      </a:lnTo>
                      <a:lnTo>
                        <a:pt x="14" y="38"/>
                      </a:lnTo>
                      <a:lnTo>
                        <a:pt x="10" y="36"/>
                      </a:lnTo>
                      <a:lnTo>
                        <a:pt x="8" y="28"/>
                      </a:lnTo>
                      <a:lnTo>
                        <a:pt x="8" y="18"/>
                      </a:lnTo>
                      <a:lnTo>
                        <a:pt x="6" y="8"/>
                      </a:lnTo>
                      <a:lnTo>
                        <a:pt x="4" y="4"/>
                      </a:lnTo>
                      <a:lnTo>
                        <a:pt x="0" y="2"/>
                      </a:lnTo>
                      <a:lnTo>
                        <a:pt x="4" y="0"/>
                      </a:lnTo>
                      <a:lnTo>
                        <a:pt x="8" y="0"/>
                      </a:lnTo>
                      <a:lnTo>
                        <a:pt x="14"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0" name="Freeform 24"/>
                <p:cNvSpPr>
                  <a:spLocks/>
                </p:cNvSpPr>
                <p:nvPr/>
              </p:nvSpPr>
              <p:spPr bwMode="auto">
                <a:xfrm>
                  <a:off x="3543" y="762"/>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0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2 w 92"/>
                    <a:gd name="T47" fmla="*/ 18 h 42"/>
                    <a:gd name="T48" fmla="*/ 0 w 92"/>
                    <a:gd name="T49" fmla="*/ 14 h 42"/>
                    <a:gd name="T50" fmla="*/ 0 w 92"/>
                    <a:gd name="T51" fmla="*/ 8 h 42"/>
                    <a:gd name="T52" fmla="*/ 0 w 92"/>
                    <a:gd name="T53" fmla="*/ 8 h 42"/>
                    <a:gd name="T54" fmla="*/ 0 w 92"/>
                    <a:gd name="T55" fmla="*/ 4 h 42"/>
                    <a:gd name="T56" fmla="*/ 2 w 92"/>
                    <a:gd name="T57" fmla="*/ 2 h 42"/>
                    <a:gd name="T58" fmla="*/ 4 w 92"/>
                    <a:gd name="T59" fmla="*/ 0 h 42"/>
                    <a:gd name="T60" fmla="*/ 4 w 92"/>
                    <a:gd name="T61" fmla="*/ 0 h 42"/>
                    <a:gd name="T62" fmla="*/ 20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0" y="14"/>
                      </a:lnTo>
                      <a:lnTo>
                        <a:pt x="88" y="18"/>
                      </a:lnTo>
                      <a:lnTo>
                        <a:pt x="82" y="26"/>
                      </a:lnTo>
                      <a:lnTo>
                        <a:pt x="76" y="32"/>
                      </a:lnTo>
                      <a:lnTo>
                        <a:pt x="70" y="36"/>
                      </a:lnTo>
                      <a:lnTo>
                        <a:pt x="56" y="40"/>
                      </a:lnTo>
                      <a:lnTo>
                        <a:pt x="42" y="42"/>
                      </a:lnTo>
                      <a:lnTo>
                        <a:pt x="28" y="40"/>
                      </a:lnTo>
                      <a:lnTo>
                        <a:pt x="20" y="34"/>
                      </a:lnTo>
                      <a:lnTo>
                        <a:pt x="10" y="28"/>
                      </a:lnTo>
                      <a:lnTo>
                        <a:pt x="2" y="18"/>
                      </a:lnTo>
                      <a:lnTo>
                        <a:pt x="0" y="14"/>
                      </a:lnTo>
                      <a:lnTo>
                        <a:pt x="0" y="8"/>
                      </a:lnTo>
                      <a:lnTo>
                        <a:pt x="0" y="4"/>
                      </a:lnTo>
                      <a:lnTo>
                        <a:pt x="2" y="2"/>
                      </a:lnTo>
                      <a:lnTo>
                        <a:pt x="4" y="0"/>
                      </a:lnTo>
                      <a:lnTo>
                        <a:pt x="20"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1" name="Freeform 25"/>
                <p:cNvSpPr>
                  <a:spLocks/>
                </p:cNvSpPr>
                <p:nvPr/>
              </p:nvSpPr>
              <p:spPr bwMode="auto">
                <a:xfrm>
                  <a:off x="3643" y="768"/>
                  <a:ext cx="20" cy="40"/>
                </a:xfrm>
                <a:custGeom>
                  <a:avLst/>
                  <a:gdLst>
                    <a:gd name="T0" fmla="*/ 12 w 20"/>
                    <a:gd name="T1" fmla="*/ 0 h 40"/>
                    <a:gd name="T2" fmla="*/ 12 w 20"/>
                    <a:gd name="T3" fmla="*/ 0 h 40"/>
                    <a:gd name="T4" fmla="*/ 16 w 20"/>
                    <a:gd name="T5" fmla="*/ 4 h 40"/>
                    <a:gd name="T6" fmla="*/ 18 w 20"/>
                    <a:gd name="T7" fmla="*/ 6 h 40"/>
                    <a:gd name="T8" fmla="*/ 20 w 20"/>
                    <a:gd name="T9" fmla="*/ 16 h 40"/>
                    <a:gd name="T10" fmla="*/ 20 w 20"/>
                    <a:gd name="T11" fmla="*/ 24 h 40"/>
                    <a:gd name="T12" fmla="*/ 18 w 20"/>
                    <a:gd name="T13" fmla="*/ 34 h 40"/>
                    <a:gd name="T14" fmla="*/ 18 w 20"/>
                    <a:gd name="T15" fmla="*/ 34 h 40"/>
                    <a:gd name="T16" fmla="*/ 12 w 20"/>
                    <a:gd name="T17" fmla="*/ 40 h 40"/>
                    <a:gd name="T18" fmla="*/ 8 w 20"/>
                    <a:gd name="T19" fmla="*/ 40 h 40"/>
                    <a:gd name="T20" fmla="*/ 4 w 20"/>
                    <a:gd name="T21" fmla="*/ 40 h 40"/>
                    <a:gd name="T22" fmla="*/ 4 w 20"/>
                    <a:gd name="T23" fmla="*/ 40 h 40"/>
                    <a:gd name="T24" fmla="*/ 2 w 20"/>
                    <a:gd name="T25" fmla="*/ 34 h 40"/>
                    <a:gd name="T26" fmla="*/ 0 w 20"/>
                    <a:gd name="T27" fmla="*/ 30 h 40"/>
                    <a:gd name="T28" fmla="*/ 0 w 20"/>
                    <a:gd name="T29" fmla="*/ 18 h 40"/>
                    <a:gd name="T30" fmla="*/ 0 w 20"/>
                    <a:gd name="T31" fmla="*/ 18 h 40"/>
                    <a:gd name="T32" fmla="*/ 2 w 20"/>
                    <a:gd name="T33" fmla="*/ 14 h 40"/>
                    <a:gd name="T34" fmla="*/ 4 w 20"/>
                    <a:gd name="T35" fmla="*/ 10 h 40"/>
                    <a:gd name="T36" fmla="*/ 6 w 20"/>
                    <a:gd name="T37" fmla="*/ 8 h 40"/>
                    <a:gd name="T38" fmla="*/ 6 w 20"/>
                    <a:gd name="T39" fmla="*/ 4 h 40"/>
                    <a:gd name="T40" fmla="*/ 6 w 20"/>
                    <a:gd name="T41" fmla="*/ 4 h 40"/>
                    <a:gd name="T42" fmla="*/ 10 w 20"/>
                    <a:gd name="T43" fmla="*/ 0 h 40"/>
                    <a:gd name="T44" fmla="*/ 12 w 20"/>
                    <a:gd name="T45" fmla="*/ 0 h 40"/>
                    <a:gd name="T46" fmla="*/ 12 w 20"/>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0">
                      <a:moveTo>
                        <a:pt x="12" y="0"/>
                      </a:moveTo>
                      <a:lnTo>
                        <a:pt x="12" y="0"/>
                      </a:lnTo>
                      <a:lnTo>
                        <a:pt x="16" y="4"/>
                      </a:lnTo>
                      <a:lnTo>
                        <a:pt x="18" y="6"/>
                      </a:lnTo>
                      <a:lnTo>
                        <a:pt x="20" y="16"/>
                      </a:lnTo>
                      <a:lnTo>
                        <a:pt x="20" y="24"/>
                      </a:lnTo>
                      <a:lnTo>
                        <a:pt x="18" y="34"/>
                      </a:lnTo>
                      <a:lnTo>
                        <a:pt x="12" y="40"/>
                      </a:lnTo>
                      <a:lnTo>
                        <a:pt x="8" y="40"/>
                      </a:lnTo>
                      <a:lnTo>
                        <a:pt x="4" y="40"/>
                      </a:lnTo>
                      <a:lnTo>
                        <a:pt x="2" y="34"/>
                      </a:lnTo>
                      <a:lnTo>
                        <a:pt x="0" y="30"/>
                      </a:lnTo>
                      <a:lnTo>
                        <a:pt x="0" y="18"/>
                      </a:lnTo>
                      <a:lnTo>
                        <a:pt x="2" y="14"/>
                      </a:lnTo>
                      <a:lnTo>
                        <a:pt x="4" y="10"/>
                      </a:lnTo>
                      <a:lnTo>
                        <a:pt x="6" y="8"/>
                      </a:lnTo>
                      <a:lnTo>
                        <a:pt x="6" y="4"/>
                      </a:lnTo>
                      <a:lnTo>
                        <a:pt x="10" y="0"/>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2" name="Freeform 26"/>
                <p:cNvSpPr>
                  <a:spLocks/>
                </p:cNvSpPr>
                <p:nvPr/>
              </p:nvSpPr>
              <p:spPr bwMode="auto">
                <a:xfrm>
                  <a:off x="3243" y="864"/>
                  <a:ext cx="148" cy="24"/>
                </a:xfrm>
                <a:custGeom>
                  <a:avLst/>
                  <a:gdLst>
                    <a:gd name="T0" fmla="*/ 148 w 148"/>
                    <a:gd name="T1" fmla="*/ 2 h 24"/>
                    <a:gd name="T2" fmla="*/ 148 w 148"/>
                    <a:gd name="T3" fmla="*/ 2 h 24"/>
                    <a:gd name="T4" fmla="*/ 146 w 148"/>
                    <a:gd name="T5" fmla="*/ 6 h 24"/>
                    <a:gd name="T6" fmla="*/ 144 w 148"/>
                    <a:gd name="T7" fmla="*/ 8 h 24"/>
                    <a:gd name="T8" fmla="*/ 138 w 148"/>
                    <a:gd name="T9" fmla="*/ 10 h 24"/>
                    <a:gd name="T10" fmla="*/ 132 w 148"/>
                    <a:gd name="T11" fmla="*/ 10 h 24"/>
                    <a:gd name="T12" fmla="*/ 124 w 148"/>
                    <a:gd name="T13" fmla="*/ 10 h 24"/>
                    <a:gd name="T14" fmla="*/ 124 w 148"/>
                    <a:gd name="T15" fmla="*/ 10 h 24"/>
                    <a:gd name="T16" fmla="*/ 102 w 148"/>
                    <a:gd name="T17" fmla="*/ 14 h 24"/>
                    <a:gd name="T18" fmla="*/ 82 w 148"/>
                    <a:gd name="T19" fmla="*/ 16 h 24"/>
                    <a:gd name="T20" fmla="*/ 40 w 148"/>
                    <a:gd name="T21" fmla="*/ 20 h 24"/>
                    <a:gd name="T22" fmla="*/ 6 w 148"/>
                    <a:gd name="T23" fmla="*/ 24 h 24"/>
                    <a:gd name="T24" fmla="*/ 6 w 148"/>
                    <a:gd name="T25" fmla="*/ 24 h 24"/>
                    <a:gd name="T26" fmla="*/ 2 w 148"/>
                    <a:gd name="T27" fmla="*/ 22 h 24"/>
                    <a:gd name="T28" fmla="*/ 2 w 148"/>
                    <a:gd name="T29" fmla="*/ 20 h 24"/>
                    <a:gd name="T30" fmla="*/ 2 w 148"/>
                    <a:gd name="T31" fmla="*/ 20 h 24"/>
                    <a:gd name="T32" fmla="*/ 0 w 148"/>
                    <a:gd name="T33" fmla="*/ 18 h 24"/>
                    <a:gd name="T34" fmla="*/ 2 w 148"/>
                    <a:gd name="T35" fmla="*/ 16 h 24"/>
                    <a:gd name="T36" fmla="*/ 4 w 148"/>
                    <a:gd name="T37" fmla="*/ 14 h 24"/>
                    <a:gd name="T38" fmla="*/ 4 w 148"/>
                    <a:gd name="T39" fmla="*/ 14 h 24"/>
                    <a:gd name="T40" fmla="*/ 36 w 148"/>
                    <a:gd name="T41" fmla="*/ 10 h 24"/>
                    <a:gd name="T42" fmla="*/ 70 w 148"/>
                    <a:gd name="T43" fmla="*/ 8 h 24"/>
                    <a:gd name="T44" fmla="*/ 102 w 148"/>
                    <a:gd name="T45" fmla="*/ 4 h 24"/>
                    <a:gd name="T46" fmla="*/ 134 w 148"/>
                    <a:gd name="T47" fmla="*/ 0 h 24"/>
                    <a:gd name="T48" fmla="*/ 134 w 148"/>
                    <a:gd name="T49" fmla="*/ 0 h 24"/>
                    <a:gd name="T50" fmla="*/ 142 w 148"/>
                    <a:gd name="T51" fmla="*/ 0 h 24"/>
                    <a:gd name="T52" fmla="*/ 146 w 148"/>
                    <a:gd name="T53" fmla="*/ 0 h 24"/>
                    <a:gd name="T54" fmla="*/ 148 w 148"/>
                    <a:gd name="T55" fmla="*/ 2 h 24"/>
                    <a:gd name="T56" fmla="*/ 148 w 148"/>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8" h="24">
                      <a:moveTo>
                        <a:pt x="148" y="2"/>
                      </a:moveTo>
                      <a:lnTo>
                        <a:pt x="148" y="2"/>
                      </a:lnTo>
                      <a:lnTo>
                        <a:pt x="146" y="6"/>
                      </a:lnTo>
                      <a:lnTo>
                        <a:pt x="144" y="8"/>
                      </a:lnTo>
                      <a:lnTo>
                        <a:pt x="138" y="10"/>
                      </a:lnTo>
                      <a:lnTo>
                        <a:pt x="132" y="10"/>
                      </a:lnTo>
                      <a:lnTo>
                        <a:pt x="124" y="10"/>
                      </a:lnTo>
                      <a:lnTo>
                        <a:pt x="102" y="14"/>
                      </a:lnTo>
                      <a:lnTo>
                        <a:pt x="82" y="16"/>
                      </a:lnTo>
                      <a:lnTo>
                        <a:pt x="40" y="20"/>
                      </a:lnTo>
                      <a:lnTo>
                        <a:pt x="6" y="24"/>
                      </a:lnTo>
                      <a:lnTo>
                        <a:pt x="2" y="22"/>
                      </a:lnTo>
                      <a:lnTo>
                        <a:pt x="2" y="20"/>
                      </a:lnTo>
                      <a:lnTo>
                        <a:pt x="0" y="18"/>
                      </a:lnTo>
                      <a:lnTo>
                        <a:pt x="2" y="16"/>
                      </a:lnTo>
                      <a:lnTo>
                        <a:pt x="4" y="14"/>
                      </a:lnTo>
                      <a:lnTo>
                        <a:pt x="36" y="10"/>
                      </a:lnTo>
                      <a:lnTo>
                        <a:pt x="70" y="8"/>
                      </a:lnTo>
                      <a:lnTo>
                        <a:pt x="102" y="4"/>
                      </a:lnTo>
                      <a:lnTo>
                        <a:pt x="134" y="0"/>
                      </a:lnTo>
                      <a:lnTo>
                        <a:pt x="142" y="0"/>
                      </a:lnTo>
                      <a:lnTo>
                        <a:pt x="146" y="0"/>
                      </a:lnTo>
                      <a:lnTo>
                        <a:pt x="14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3" name="Freeform 27"/>
                <p:cNvSpPr>
                  <a:spLocks/>
                </p:cNvSpPr>
                <p:nvPr/>
              </p:nvSpPr>
              <p:spPr bwMode="auto">
                <a:xfrm>
                  <a:off x="3297" y="896"/>
                  <a:ext cx="80" cy="16"/>
                </a:xfrm>
                <a:custGeom>
                  <a:avLst/>
                  <a:gdLst>
                    <a:gd name="T0" fmla="*/ 80 w 80"/>
                    <a:gd name="T1" fmla="*/ 4 h 16"/>
                    <a:gd name="T2" fmla="*/ 80 w 80"/>
                    <a:gd name="T3" fmla="*/ 4 h 16"/>
                    <a:gd name="T4" fmla="*/ 80 w 80"/>
                    <a:gd name="T5" fmla="*/ 8 h 16"/>
                    <a:gd name="T6" fmla="*/ 78 w 80"/>
                    <a:gd name="T7" fmla="*/ 10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2 w 80"/>
                    <a:gd name="T23" fmla="*/ 14 h 16"/>
                    <a:gd name="T24" fmla="*/ 0 w 80"/>
                    <a:gd name="T25" fmla="*/ 12 h 16"/>
                    <a:gd name="T26" fmla="*/ 0 w 80"/>
                    <a:gd name="T27" fmla="*/ 12 h 16"/>
                    <a:gd name="T28" fmla="*/ 2 w 80"/>
                    <a:gd name="T29" fmla="*/ 8 h 16"/>
                    <a:gd name="T30" fmla="*/ 2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0"/>
                      </a:lnTo>
                      <a:lnTo>
                        <a:pt x="70" y="12"/>
                      </a:lnTo>
                      <a:lnTo>
                        <a:pt x="62" y="12"/>
                      </a:lnTo>
                      <a:lnTo>
                        <a:pt x="56" y="14"/>
                      </a:lnTo>
                      <a:lnTo>
                        <a:pt x="32" y="14"/>
                      </a:lnTo>
                      <a:lnTo>
                        <a:pt x="6" y="16"/>
                      </a:lnTo>
                      <a:lnTo>
                        <a:pt x="2" y="14"/>
                      </a:lnTo>
                      <a:lnTo>
                        <a:pt x="0" y="12"/>
                      </a:lnTo>
                      <a:lnTo>
                        <a:pt x="2" y="8"/>
                      </a:lnTo>
                      <a:lnTo>
                        <a:pt x="2"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4" name="Freeform 28"/>
                <p:cNvSpPr>
                  <a:spLocks/>
                </p:cNvSpPr>
                <p:nvPr/>
              </p:nvSpPr>
              <p:spPr bwMode="auto">
                <a:xfrm>
                  <a:off x="3541" y="604"/>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2 w 46"/>
                    <a:gd name="T11" fmla="*/ 46 h 46"/>
                    <a:gd name="T12" fmla="*/ 22 w 46"/>
                    <a:gd name="T13" fmla="*/ 46 h 46"/>
                    <a:gd name="T14" fmla="*/ 14 w 46"/>
                    <a:gd name="T15" fmla="*/ 44 h 46"/>
                    <a:gd name="T16" fmla="*/ 6 w 46"/>
                    <a:gd name="T17" fmla="*/ 40 h 46"/>
                    <a:gd name="T18" fmla="*/ 2 w 46"/>
                    <a:gd name="T19" fmla="*/ 32 h 46"/>
                    <a:gd name="T20" fmla="*/ 0 w 46"/>
                    <a:gd name="T21" fmla="*/ 24 h 46"/>
                    <a:gd name="T22" fmla="*/ 0 w 46"/>
                    <a:gd name="T23" fmla="*/ 24 h 46"/>
                    <a:gd name="T24" fmla="*/ 2 w 46"/>
                    <a:gd name="T25" fmla="*/ 14 h 46"/>
                    <a:gd name="T26" fmla="*/ 6 w 46"/>
                    <a:gd name="T27" fmla="*/ 8 h 46"/>
                    <a:gd name="T28" fmla="*/ 14 w 46"/>
                    <a:gd name="T29" fmla="*/ 2 h 46"/>
                    <a:gd name="T30" fmla="*/ 22 w 46"/>
                    <a:gd name="T31" fmla="*/ 0 h 46"/>
                    <a:gd name="T32" fmla="*/ 22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2" y="46"/>
                      </a:lnTo>
                      <a:lnTo>
                        <a:pt x="14" y="44"/>
                      </a:lnTo>
                      <a:lnTo>
                        <a:pt x="6" y="40"/>
                      </a:lnTo>
                      <a:lnTo>
                        <a:pt x="2" y="32"/>
                      </a:lnTo>
                      <a:lnTo>
                        <a:pt x="0" y="24"/>
                      </a:lnTo>
                      <a:lnTo>
                        <a:pt x="2" y="14"/>
                      </a:lnTo>
                      <a:lnTo>
                        <a:pt x="6" y="8"/>
                      </a:lnTo>
                      <a:lnTo>
                        <a:pt x="14" y="2"/>
                      </a:lnTo>
                      <a:lnTo>
                        <a:pt x="22"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5" name="Freeform 29"/>
                <p:cNvSpPr>
                  <a:spLocks/>
                </p:cNvSpPr>
                <p:nvPr/>
              </p:nvSpPr>
              <p:spPr bwMode="auto">
                <a:xfrm>
                  <a:off x="3629" y="600"/>
                  <a:ext cx="32" cy="46"/>
                </a:xfrm>
                <a:custGeom>
                  <a:avLst/>
                  <a:gdLst>
                    <a:gd name="T0" fmla="*/ 24 w 32"/>
                    <a:gd name="T1" fmla="*/ 0 h 46"/>
                    <a:gd name="T2" fmla="*/ 24 w 32"/>
                    <a:gd name="T3" fmla="*/ 0 h 46"/>
                    <a:gd name="T4" fmla="*/ 14 w 32"/>
                    <a:gd name="T5" fmla="*/ 2 h 46"/>
                    <a:gd name="T6" fmla="*/ 8 w 32"/>
                    <a:gd name="T7" fmla="*/ 6 h 46"/>
                    <a:gd name="T8" fmla="*/ 2 w 32"/>
                    <a:gd name="T9" fmla="*/ 14 h 46"/>
                    <a:gd name="T10" fmla="*/ 0 w 32"/>
                    <a:gd name="T11" fmla="*/ 22 h 46"/>
                    <a:gd name="T12" fmla="*/ 0 w 32"/>
                    <a:gd name="T13" fmla="*/ 22 h 46"/>
                    <a:gd name="T14" fmla="*/ 2 w 32"/>
                    <a:gd name="T15" fmla="*/ 32 h 46"/>
                    <a:gd name="T16" fmla="*/ 8 w 32"/>
                    <a:gd name="T17" fmla="*/ 38 h 46"/>
                    <a:gd name="T18" fmla="*/ 14 w 32"/>
                    <a:gd name="T19" fmla="*/ 44 h 46"/>
                    <a:gd name="T20" fmla="*/ 24 w 32"/>
                    <a:gd name="T21" fmla="*/ 46 h 46"/>
                    <a:gd name="T22" fmla="*/ 24 w 32"/>
                    <a:gd name="T23" fmla="*/ 46 h 46"/>
                    <a:gd name="T24" fmla="*/ 32 w 32"/>
                    <a:gd name="T25" fmla="*/ 44 h 46"/>
                    <a:gd name="T26" fmla="*/ 30 w 32"/>
                    <a:gd name="T27" fmla="*/ 0 h 46"/>
                    <a:gd name="T28" fmla="*/ 30 w 32"/>
                    <a:gd name="T29" fmla="*/ 0 h 46"/>
                    <a:gd name="T30" fmla="*/ 24 w 32"/>
                    <a:gd name="T31" fmla="*/ 0 h 46"/>
                    <a:gd name="T32" fmla="*/ 24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4" y="0"/>
                      </a:moveTo>
                      <a:lnTo>
                        <a:pt x="24" y="0"/>
                      </a:lnTo>
                      <a:lnTo>
                        <a:pt x="14" y="2"/>
                      </a:lnTo>
                      <a:lnTo>
                        <a:pt x="8" y="6"/>
                      </a:lnTo>
                      <a:lnTo>
                        <a:pt x="2" y="14"/>
                      </a:lnTo>
                      <a:lnTo>
                        <a:pt x="0" y="22"/>
                      </a:lnTo>
                      <a:lnTo>
                        <a:pt x="2" y="32"/>
                      </a:lnTo>
                      <a:lnTo>
                        <a:pt x="8" y="38"/>
                      </a:lnTo>
                      <a:lnTo>
                        <a:pt x="14" y="44"/>
                      </a:lnTo>
                      <a:lnTo>
                        <a:pt x="24" y="46"/>
                      </a:lnTo>
                      <a:lnTo>
                        <a:pt x="32" y="44"/>
                      </a:lnTo>
                      <a:lnTo>
                        <a:pt x="30"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6" name="Freeform 30"/>
                <p:cNvSpPr>
                  <a:spLocks/>
                </p:cNvSpPr>
                <p:nvPr/>
              </p:nvSpPr>
              <p:spPr bwMode="auto">
                <a:xfrm>
                  <a:off x="3557" y="622"/>
                  <a:ext cx="16" cy="16"/>
                </a:xfrm>
                <a:custGeom>
                  <a:avLst/>
                  <a:gdLst>
                    <a:gd name="T0" fmla="*/ 16 w 16"/>
                    <a:gd name="T1" fmla="*/ 8 h 16"/>
                    <a:gd name="T2" fmla="*/ 16 w 16"/>
                    <a:gd name="T3" fmla="*/ 8 h 16"/>
                    <a:gd name="T4" fmla="*/ 16 w 16"/>
                    <a:gd name="T5" fmla="*/ 10 h 16"/>
                    <a:gd name="T6" fmla="*/ 14 w 16"/>
                    <a:gd name="T7" fmla="*/ 12 h 16"/>
                    <a:gd name="T8" fmla="*/ 12 w 16"/>
                    <a:gd name="T9" fmla="*/ 14 h 16"/>
                    <a:gd name="T10" fmla="*/ 8 w 16"/>
                    <a:gd name="T11" fmla="*/ 16 h 16"/>
                    <a:gd name="T12" fmla="*/ 8 w 16"/>
                    <a:gd name="T13" fmla="*/ 16 h 16"/>
                    <a:gd name="T14" fmla="*/ 6 w 16"/>
                    <a:gd name="T15" fmla="*/ 14 h 16"/>
                    <a:gd name="T16" fmla="*/ 4 w 16"/>
                    <a:gd name="T17" fmla="*/ 12 h 16"/>
                    <a:gd name="T18" fmla="*/ 2 w 16"/>
                    <a:gd name="T19" fmla="*/ 10 h 16"/>
                    <a:gd name="T20" fmla="*/ 0 w 16"/>
                    <a:gd name="T21" fmla="*/ 8 h 16"/>
                    <a:gd name="T22" fmla="*/ 0 w 16"/>
                    <a:gd name="T23" fmla="*/ 8 h 16"/>
                    <a:gd name="T24" fmla="*/ 2 w 16"/>
                    <a:gd name="T25" fmla="*/ 4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6">
                      <a:moveTo>
                        <a:pt x="16" y="8"/>
                      </a:moveTo>
                      <a:lnTo>
                        <a:pt x="16" y="8"/>
                      </a:lnTo>
                      <a:lnTo>
                        <a:pt x="16" y="10"/>
                      </a:lnTo>
                      <a:lnTo>
                        <a:pt x="14" y="12"/>
                      </a:lnTo>
                      <a:lnTo>
                        <a:pt x="12" y="14"/>
                      </a:lnTo>
                      <a:lnTo>
                        <a:pt x="8" y="16"/>
                      </a:lnTo>
                      <a:lnTo>
                        <a:pt x="6" y="14"/>
                      </a:lnTo>
                      <a:lnTo>
                        <a:pt x="4" y="12"/>
                      </a:lnTo>
                      <a:lnTo>
                        <a:pt x="2" y="10"/>
                      </a:lnTo>
                      <a:lnTo>
                        <a:pt x="0" y="8"/>
                      </a:lnTo>
                      <a:lnTo>
                        <a:pt x="2" y="4"/>
                      </a:lnTo>
                      <a:lnTo>
                        <a:pt x="4" y="2"/>
                      </a:lnTo>
                      <a:lnTo>
                        <a:pt x="6" y="0"/>
                      </a:lnTo>
                      <a:lnTo>
                        <a:pt x="8" y="0"/>
                      </a:lnTo>
                      <a:lnTo>
                        <a:pt x="12" y="0"/>
                      </a:lnTo>
                      <a:lnTo>
                        <a:pt x="14" y="2"/>
                      </a:lnTo>
                      <a:lnTo>
                        <a:pt x="16" y="4"/>
                      </a:lnTo>
                      <a:lnTo>
                        <a:pt x="16"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27" name="Freeform 31"/>
                <p:cNvSpPr>
                  <a:spLocks/>
                </p:cNvSpPr>
                <p:nvPr/>
              </p:nvSpPr>
              <p:spPr bwMode="auto">
                <a:xfrm>
                  <a:off x="3645" y="618"/>
                  <a:ext cx="16" cy="14"/>
                </a:xfrm>
                <a:custGeom>
                  <a:avLst/>
                  <a:gdLst>
                    <a:gd name="T0" fmla="*/ 16 w 16"/>
                    <a:gd name="T1" fmla="*/ 6 h 14"/>
                    <a:gd name="T2" fmla="*/ 16 w 16"/>
                    <a:gd name="T3" fmla="*/ 6 h 14"/>
                    <a:gd name="T4" fmla="*/ 14 w 16"/>
                    <a:gd name="T5" fmla="*/ 10 h 14"/>
                    <a:gd name="T6" fmla="*/ 12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2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2" y="12"/>
                      </a:lnTo>
                      <a:lnTo>
                        <a:pt x="10" y="14"/>
                      </a:lnTo>
                      <a:lnTo>
                        <a:pt x="8" y="14"/>
                      </a:lnTo>
                      <a:lnTo>
                        <a:pt x="4" y="14"/>
                      </a:lnTo>
                      <a:lnTo>
                        <a:pt x="2" y="12"/>
                      </a:lnTo>
                      <a:lnTo>
                        <a:pt x="0" y="10"/>
                      </a:lnTo>
                      <a:lnTo>
                        <a:pt x="0" y="6"/>
                      </a:lnTo>
                      <a:lnTo>
                        <a:pt x="0" y="4"/>
                      </a:lnTo>
                      <a:lnTo>
                        <a:pt x="2" y="2"/>
                      </a:lnTo>
                      <a:lnTo>
                        <a:pt x="4" y="0"/>
                      </a:lnTo>
                      <a:lnTo>
                        <a:pt x="8" y="0"/>
                      </a:lnTo>
                      <a:lnTo>
                        <a:pt x="10" y="0"/>
                      </a:lnTo>
                      <a:lnTo>
                        <a:pt x="12"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0805" name="Freeform 32"/>
              <p:cNvSpPr>
                <a:spLocks/>
              </p:cNvSpPr>
              <p:nvPr/>
            </p:nvSpPr>
            <p:spPr bwMode="auto">
              <a:xfrm>
                <a:off x="0" y="238"/>
                <a:ext cx="3922" cy="288"/>
              </a:xfrm>
              <a:custGeom>
                <a:avLst/>
                <a:gdLst>
                  <a:gd name="T0" fmla="*/ 0 w 3922"/>
                  <a:gd name="T1" fmla="*/ 0 h 288"/>
                  <a:gd name="T2" fmla="*/ 0 w 3922"/>
                  <a:gd name="T3" fmla="*/ 457200 h 288"/>
                  <a:gd name="T4" fmla="*/ 781050 w 3922"/>
                  <a:gd name="T5" fmla="*/ 457200 h 288"/>
                  <a:gd name="T6" fmla="*/ 1050925 w 3922"/>
                  <a:gd name="T7" fmla="*/ 171450 h 288"/>
                  <a:gd name="T8" fmla="*/ 6226175 w 3922"/>
                  <a:gd name="T9" fmla="*/ 171450 h 288"/>
                  <a:gd name="T10" fmla="*/ 6226175 w 3922"/>
                  <a:gd name="T11" fmla="*/ 0 h 288"/>
                  <a:gd name="T12" fmla="*/ 0 w 3922"/>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22" h="288">
                    <a:moveTo>
                      <a:pt x="0" y="0"/>
                    </a:moveTo>
                    <a:lnTo>
                      <a:pt x="0" y="288"/>
                    </a:lnTo>
                    <a:lnTo>
                      <a:pt x="492" y="288"/>
                    </a:lnTo>
                    <a:lnTo>
                      <a:pt x="662" y="108"/>
                    </a:lnTo>
                    <a:lnTo>
                      <a:pt x="3922" y="108"/>
                    </a:lnTo>
                    <a:lnTo>
                      <a:pt x="3922" y="0"/>
                    </a:lnTo>
                    <a:lnTo>
                      <a:pt x="0" y="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0730" name="Group 109"/>
            <p:cNvGrpSpPr>
              <a:grpSpLocks/>
            </p:cNvGrpSpPr>
            <p:nvPr/>
          </p:nvGrpSpPr>
          <p:grpSpPr bwMode="auto">
            <a:xfrm>
              <a:off x="171450" y="7578725"/>
              <a:ext cx="5753100" cy="1377950"/>
              <a:chOff x="119" y="4450"/>
              <a:chExt cx="3616" cy="1152"/>
            </a:xfrm>
          </p:grpSpPr>
          <p:sp>
            <p:nvSpPr>
              <p:cNvPr id="30800" name="Freeform 3"/>
              <p:cNvSpPr>
                <a:spLocks/>
              </p:cNvSpPr>
              <p:nvPr/>
            </p:nvSpPr>
            <p:spPr bwMode="auto">
              <a:xfrm>
                <a:off x="119" y="4450"/>
                <a:ext cx="3606" cy="1142"/>
              </a:xfrm>
              <a:custGeom>
                <a:avLst/>
                <a:gdLst>
                  <a:gd name="T0" fmla="*/ 5518150 w 3606"/>
                  <a:gd name="T1" fmla="*/ 1812925 h 1142"/>
                  <a:gd name="T2" fmla="*/ 0 w 3606"/>
                  <a:gd name="T3" fmla="*/ 1812925 h 1142"/>
                  <a:gd name="T4" fmla="*/ 0 w 3606"/>
                  <a:gd name="T5" fmla="*/ 0 h 1142"/>
                  <a:gd name="T6" fmla="*/ 5724525 w 3606"/>
                  <a:gd name="T7" fmla="*/ 0 h 1142"/>
                  <a:gd name="T8" fmla="*/ 5724525 w 3606"/>
                  <a:gd name="T9" fmla="*/ 1574800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801" name="Freeform 4"/>
              <p:cNvSpPr>
                <a:spLocks/>
              </p:cNvSpPr>
              <p:nvPr/>
            </p:nvSpPr>
            <p:spPr bwMode="auto">
              <a:xfrm>
                <a:off x="3563" y="5440"/>
                <a:ext cx="172" cy="162"/>
              </a:xfrm>
              <a:custGeom>
                <a:avLst/>
                <a:gdLst>
                  <a:gd name="T0" fmla="*/ 273050 w 172"/>
                  <a:gd name="T1" fmla="*/ 0 h 162"/>
                  <a:gd name="T2" fmla="*/ 50800 w 172"/>
                  <a:gd name="T3" fmla="*/ 257175 h 162"/>
                  <a:gd name="T4" fmla="*/ 0 w 172"/>
                  <a:gd name="T5" fmla="*/ 73025 h 162"/>
                  <a:gd name="T6" fmla="*/ 273050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0731" name="Group 110"/>
            <p:cNvGrpSpPr>
              <a:grpSpLocks/>
            </p:cNvGrpSpPr>
            <p:nvPr/>
          </p:nvGrpSpPr>
          <p:grpSpPr bwMode="auto">
            <a:xfrm>
              <a:off x="66675" y="7285038"/>
              <a:ext cx="5800725" cy="439737"/>
              <a:chOff x="53" y="4272"/>
              <a:chExt cx="3654" cy="277"/>
            </a:xfrm>
          </p:grpSpPr>
          <p:sp>
            <p:nvSpPr>
              <p:cNvPr id="30732" name="Line 34"/>
              <p:cNvSpPr>
                <a:spLocks noChangeShapeType="1"/>
              </p:cNvSpPr>
              <p:nvPr/>
            </p:nvSpPr>
            <p:spPr bwMode="auto">
              <a:xfrm>
                <a:off x="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3" name="Line 35"/>
              <p:cNvSpPr>
                <a:spLocks noChangeShapeType="1"/>
              </p:cNvSpPr>
              <p:nvPr/>
            </p:nvSpPr>
            <p:spPr bwMode="auto">
              <a:xfrm>
                <a:off x="1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4" name="Line 36"/>
              <p:cNvSpPr>
                <a:spLocks noChangeShapeType="1"/>
              </p:cNvSpPr>
              <p:nvPr/>
            </p:nvSpPr>
            <p:spPr bwMode="auto">
              <a:xfrm>
                <a:off x="1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5" name="Line 37"/>
              <p:cNvSpPr>
                <a:spLocks noChangeShapeType="1"/>
              </p:cNvSpPr>
              <p:nvPr/>
            </p:nvSpPr>
            <p:spPr bwMode="auto">
              <a:xfrm>
                <a:off x="2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6" name="Line 38"/>
              <p:cNvSpPr>
                <a:spLocks noChangeShapeType="1"/>
              </p:cNvSpPr>
              <p:nvPr/>
            </p:nvSpPr>
            <p:spPr bwMode="auto">
              <a:xfrm>
                <a:off x="2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7" name="Line 39"/>
              <p:cNvSpPr>
                <a:spLocks noChangeShapeType="1"/>
              </p:cNvSpPr>
              <p:nvPr/>
            </p:nvSpPr>
            <p:spPr bwMode="auto">
              <a:xfrm>
                <a:off x="3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8" name="Line 40"/>
              <p:cNvSpPr>
                <a:spLocks noChangeShapeType="1"/>
              </p:cNvSpPr>
              <p:nvPr/>
            </p:nvSpPr>
            <p:spPr bwMode="auto">
              <a:xfrm>
                <a:off x="3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39" name="Line 41"/>
              <p:cNvSpPr>
                <a:spLocks noChangeShapeType="1"/>
              </p:cNvSpPr>
              <p:nvPr/>
            </p:nvSpPr>
            <p:spPr bwMode="auto">
              <a:xfrm>
                <a:off x="4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0" name="Line 42"/>
              <p:cNvSpPr>
                <a:spLocks noChangeShapeType="1"/>
              </p:cNvSpPr>
              <p:nvPr/>
            </p:nvSpPr>
            <p:spPr bwMode="auto">
              <a:xfrm>
                <a:off x="5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1" name="Line 43"/>
              <p:cNvSpPr>
                <a:spLocks noChangeShapeType="1"/>
              </p:cNvSpPr>
              <p:nvPr/>
            </p:nvSpPr>
            <p:spPr bwMode="auto">
              <a:xfrm>
                <a:off x="5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2" name="Line 44"/>
              <p:cNvSpPr>
                <a:spLocks noChangeShapeType="1"/>
              </p:cNvSpPr>
              <p:nvPr/>
            </p:nvSpPr>
            <p:spPr bwMode="auto">
              <a:xfrm>
                <a:off x="6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3" name="Line 45"/>
              <p:cNvSpPr>
                <a:spLocks noChangeShapeType="1"/>
              </p:cNvSpPr>
              <p:nvPr/>
            </p:nvSpPr>
            <p:spPr bwMode="auto">
              <a:xfrm>
                <a:off x="6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4" name="Line 46"/>
              <p:cNvSpPr>
                <a:spLocks noChangeShapeType="1"/>
              </p:cNvSpPr>
              <p:nvPr/>
            </p:nvSpPr>
            <p:spPr bwMode="auto">
              <a:xfrm>
                <a:off x="7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5" name="Line 47"/>
              <p:cNvSpPr>
                <a:spLocks noChangeShapeType="1"/>
              </p:cNvSpPr>
              <p:nvPr/>
            </p:nvSpPr>
            <p:spPr bwMode="auto">
              <a:xfrm>
                <a:off x="7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6" name="Line 48"/>
              <p:cNvSpPr>
                <a:spLocks noChangeShapeType="1"/>
              </p:cNvSpPr>
              <p:nvPr/>
            </p:nvSpPr>
            <p:spPr bwMode="auto">
              <a:xfrm>
                <a:off x="8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7" name="Line 49"/>
              <p:cNvSpPr>
                <a:spLocks noChangeShapeType="1"/>
              </p:cNvSpPr>
              <p:nvPr/>
            </p:nvSpPr>
            <p:spPr bwMode="auto">
              <a:xfrm>
                <a:off x="8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8" name="Line 50"/>
              <p:cNvSpPr>
                <a:spLocks noChangeShapeType="1"/>
              </p:cNvSpPr>
              <p:nvPr/>
            </p:nvSpPr>
            <p:spPr bwMode="auto">
              <a:xfrm>
                <a:off x="9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49" name="Line 51"/>
              <p:cNvSpPr>
                <a:spLocks noChangeShapeType="1"/>
              </p:cNvSpPr>
              <p:nvPr/>
            </p:nvSpPr>
            <p:spPr bwMode="auto">
              <a:xfrm>
                <a:off x="10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0" name="Line 52"/>
              <p:cNvSpPr>
                <a:spLocks noChangeShapeType="1"/>
              </p:cNvSpPr>
              <p:nvPr/>
            </p:nvSpPr>
            <p:spPr bwMode="auto">
              <a:xfrm>
                <a:off x="10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1" name="Line 53"/>
              <p:cNvSpPr>
                <a:spLocks noChangeShapeType="1"/>
              </p:cNvSpPr>
              <p:nvPr/>
            </p:nvSpPr>
            <p:spPr bwMode="auto">
              <a:xfrm>
                <a:off x="11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2" name="Line 54"/>
              <p:cNvSpPr>
                <a:spLocks noChangeShapeType="1"/>
              </p:cNvSpPr>
              <p:nvPr/>
            </p:nvSpPr>
            <p:spPr bwMode="auto">
              <a:xfrm>
                <a:off x="11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3" name="Line 55"/>
              <p:cNvSpPr>
                <a:spLocks noChangeShapeType="1"/>
              </p:cNvSpPr>
              <p:nvPr/>
            </p:nvSpPr>
            <p:spPr bwMode="auto">
              <a:xfrm>
                <a:off x="12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4" name="Line 56"/>
              <p:cNvSpPr>
                <a:spLocks noChangeShapeType="1"/>
              </p:cNvSpPr>
              <p:nvPr/>
            </p:nvSpPr>
            <p:spPr bwMode="auto">
              <a:xfrm>
                <a:off x="12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5" name="Line 57"/>
              <p:cNvSpPr>
                <a:spLocks noChangeShapeType="1"/>
              </p:cNvSpPr>
              <p:nvPr/>
            </p:nvSpPr>
            <p:spPr bwMode="auto">
              <a:xfrm>
                <a:off x="13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6" name="Line 58"/>
              <p:cNvSpPr>
                <a:spLocks noChangeShapeType="1"/>
              </p:cNvSpPr>
              <p:nvPr/>
            </p:nvSpPr>
            <p:spPr bwMode="auto">
              <a:xfrm>
                <a:off x="14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7" name="Line 59"/>
              <p:cNvSpPr>
                <a:spLocks noChangeShapeType="1"/>
              </p:cNvSpPr>
              <p:nvPr/>
            </p:nvSpPr>
            <p:spPr bwMode="auto">
              <a:xfrm>
                <a:off x="14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8" name="Line 60"/>
              <p:cNvSpPr>
                <a:spLocks noChangeShapeType="1"/>
              </p:cNvSpPr>
              <p:nvPr/>
            </p:nvSpPr>
            <p:spPr bwMode="auto">
              <a:xfrm>
                <a:off x="15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59" name="Line 61"/>
              <p:cNvSpPr>
                <a:spLocks noChangeShapeType="1"/>
              </p:cNvSpPr>
              <p:nvPr/>
            </p:nvSpPr>
            <p:spPr bwMode="auto">
              <a:xfrm>
                <a:off x="15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0" name="Line 62"/>
              <p:cNvSpPr>
                <a:spLocks noChangeShapeType="1"/>
              </p:cNvSpPr>
              <p:nvPr/>
            </p:nvSpPr>
            <p:spPr bwMode="auto">
              <a:xfrm>
                <a:off x="16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1" name="Line 63"/>
              <p:cNvSpPr>
                <a:spLocks noChangeShapeType="1"/>
              </p:cNvSpPr>
              <p:nvPr/>
            </p:nvSpPr>
            <p:spPr bwMode="auto">
              <a:xfrm>
                <a:off x="16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2" name="Line 64"/>
              <p:cNvSpPr>
                <a:spLocks noChangeShapeType="1"/>
              </p:cNvSpPr>
              <p:nvPr/>
            </p:nvSpPr>
            <p:spPr bwMode="auto">
              <a:xfrm>
                <a:off x="17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3" name="Line 65"/>
              <p:cNvSpPr>
                <a:spLocks noChangeShapeType="1"/>
              </p:cNvSpPr>
              <p:nvPr/>
            </p:nvSpPr>
            <p:spPr bwMode="auto">
              <a:xfrm>
                <a:off x="17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4" name="Line 66"/>
              <p:cNvSpPr>
                <a:spLocks noChangeShapeType="1"/>
              </p:cNvSpPr>
              <p:nvPr/>
            </p:nvSpPr>
            <p:spPr bwMode="auto">
              <a:xfrm>
                <a:off x="18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5" name="Line 67"/>
              <p:cNvSpPr>
                <a:spLocks noChangeShapeType="1"/>
              </p:cNvSpPr>
              <p:nvPr/>
            </p:nvSpPr>
            <p:spPr bwMode="auto">
              <a:xfrm>
                <a:off x="19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6" name="Line 68"/>
              <p:cNvSpPr>
                <a:spLocks noChangeShapeType="1"/>
              </p:cNvSpPr>
              <p:nvPr/>
            </p:nvSpPr>
            <p:spPr bwMode="auto">
              <a:xfrm>
                <a:off x="19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7" name="Line 69"/>
              <p:cNvSpPr>
                <a:spLocks noChangeShapeType="1"/>
              </p:cNvSpPr>
              <p:nvPr/>
            </p:nvSpPr>
            <p:spPr bwMode="auto">
              <a:xfrm>
                <a:off x="20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8" name="Line 70"/>
              <p:cNvSpPr>
                <a:spLocks noChangeShapeType="1"/>
              </p:cNvSpPr>
              <p:nvPr/>
            </p:nvSpPr>
            <p:spPr bwMode="auto">
              <a:xfrm>
                <a:off x="20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69" name="Line 71"/>
              <p:cNvSpPr>
                <a:spLocks noChangeShapeType="1"/>
              </p:cNvSpPr>
              <p:nvPr/>
            </p:nvSpPr>
            <p:spPr bwMode="auto">
              <a:xfrm>
                <a:off x="21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0" name="Line 72"/>
              <p:cNvSpPr>
                <a:spLocks noChangeShapeType="1"/>
              </p:cNvSpPr>
              <p:nvPr/>
            </p:nvSpPr>
            <p:spPr bwMode="auto">
              <a:xfrm>
                <a:off x="21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1" name="Line 73"/>
              <p:cNvSpPr>
                <a:spLocks noChangeShapeType="1"/>
              </p:cNvSpPr>
              <p:nvPr/>
            </p:nvSpPr>
            <p:spPr bwMode="auto">
              <a:xfrm>
                <a:off x="22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2" name="Line 74"/>
              <p:cNvSpPr>
                <a:spLocks noChangeShapeType="1"/>
              </p:cNvSpPr>
              <p:nvPr/>
            </p:nvSpPr>
            <p:spPr bwMode="auto">
              <a:xfrm>
                <a:off x="22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3" name="Line 75"/>
              <p:cNvSpPr>
                <a:spLocks noChangeShapeType="1"/>
              </p:cNvSpPr>
              <p:nvPr/>
            </p:nvSpPr>
            <p:spPr bwMode="auto">
              <a:xfrm>
                <a:off x="235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4" name="Line 76"/>
              <p:cNvSpPr>
                <a:spLocks noChangeShapeType="1"/>
              </p:cNvSpPr>
              <p:nvPr/>
            </p:nvSpPr>
            <p:spPr bwMode="auto">
              <a:xfrm>
                <a:off x="241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5" name="Line 77"/>
              <p:cNvSpPr>
                <a:spLocks noChangeShapeType="1"/>
              </p:cNvSpPr>
              <p:nvPr/>
            </p:nvSpPr>
            <p:spPr bwMode="auto">
              <a:xfrm>
                <a:off x="246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6" name="Line 78"/>
              <p:cNvSpPr>
                <a:spLocks noChangeShapeType="1"/>
              </p:cNvSpPr>
              <p:nvPr/>
            </p:nvSpPr>
            <p:spPr bwMode="auto">
              <a:xfrm>
                <a:off x="252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7" name="Line 79"/>
              <p:cNvSpPr>
                <a:spLocks noChangeShapeType="1"/>
              </p:cNvSpPr>
              <p:nvPr/>
            </p:nvSpPr>
            <p:spPr bwMode="auto">
              <a:xfrm>
                <a:off x="257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8" name="Line 80"/>
              <p:cNvSpPr>
                <a:spLocks noChangeShapeType="1"/>
              </p:cNvSpPr>
              <p:nvPr/>
            </p:nvSpPr>
            <p:spPr bwMode="auto">
              <a:xfrm>
                <a:off x="263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79" name="Line 81"/>
              <p:cNvSpPr>
                <a:spLocks noChangeShapeType="1"/>
              </p:cNvSpPr>
              <p:nvPr/>
            </p:nvSpPr>
            <p:spPr bwMode="auto">
              <a:xfrm>
                <a:off x="269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0" name="Line 82"/>
              <p:cNvSpPr>
                <a:spLocks noChangeShapeType="1"/>
              </p:cNvSpPr>
              <p:nvPr/>
            </p:nvSpPr>
            <p:spPr bwMode="auto">
              <a:xfrm>
                <a:off x="274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1" name="Line 83"/>
              <p:cNvSpPr>
                <a:spLocks noChangeShapeType="1"/>
              </p:cNvSpPr>
              <p:nvPr/>
            </p:nvSpPr>
            <p:spPr bwMode="auto">
              <a:xfrm>
                <a:off x="280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2" name="Line 84"/>
              <p:cNvSpPr>
                <a:spLocks noChangeShapeType="1"/>
              </p:cNvSpPr>
              <p:nvPr/>
            </p:nvSpPr>
            <p:spPr bwMode="auto">
              <a:xfrm>
                <a:off x="285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3" name="Line 85"/>
              <p:cNvSpPr>
                <a:spLocks noChangeShapeType="1"/>
              </p:cNvSpPr>
              <p:nvPr/>
            </p:nvSpPr>
            <p:spPr bwMode="auto">
              <a:xfrm>
                <a:off x="291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4" name="Line 86"/>
              <p:cNvSpPr>
                <a:spLocks noChangeShapeType="1"/>
              </p:cNvSpPr>
              <p:nvPr/>
            </p:nvSpPr>
            <p:spPr bwMode="auto">
              <a:xfrm>
                <a:off x="297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5" name="Line 87"/>
              <p:cNvSpPr>
                <a:spLocks noChangeShapeType="1"/>
              </p:cNvSpPr>
              <p:nvPr/>
            </p:nvSpPr>
            <p:spPr bwMode="auto">
              <a:xfrm>
                <a:off x="302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6" name="Line 88"/>
              <p:cNvSpPr>
                <a:spLocks noChangeShapeType="1"/>
              </p:cNvSpPr>
              <p:nvPr/>
            </p:nvSpPr>
            <p:spPr bwMode="auto">
              <a:xfrm>
                <a:off x="308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7" name="Line 89"/>
              <p:cNvSpPr>
                <a:spLocks noChangeShapeType="1"/>
              </p:cNvSpPr>
              <p:nvPr/>
            </p:nvSpPr>
            <p:spPr bwMode="auto">
              <a:xfrm>
                <a:off x="313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8" name="Line 90"/>
              <p:cNvSpPr>
                <a:spLocks noChangeShapeType="1"/>
              </p:cNvSpPr>
              <p:nvPr/>
            </p:nvSpPr>
            <p:spPr bwMode="auto">
              <a:xfrm>
                <a:off x="319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89" name="Line 91"/>
              <p:cNvSpPr>
                <a:spLocks noChangeShapeType="1"/>
              </p:cNvSpPr>
              <p:nvPr/>
            </p:nvSpPr>
            <p:spPr bwMode="auto">
              <a:xfrm>
                <a:off x="325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0" name="Line 92"/>
              <p:cNvSpPr>
                <a:spLocks noChangeShapeType="1"/>
              </p:cNvSpPr>
              <p:nvPr/>
            </p:nvSpPr>
            <p:spPr bwMode="auto">
              <a:xfrm>
                <a:off x="330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1" name="Line 93"/>
              <p:cNvSpPr>
                <a:spLocks noChangeShapeType="1"/>
              </p:cNvSpPr>
              <p:nvPr/>
            </p:nvSpPr>
            <p:spPr bwMode="auto">
              <a:xfrm>
                <a:off x="336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2" name="Line 94"/>
              <p:cNvSpPr>
                <a:spLocks noChangeShapeType="1"/>
              </p:cNvSpPr>
              <p:nvPr/>
            </p:nvSpPr>
            <p:spPr bwMode="auto">
              <a:xfrm>
                <a:off x="341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3" name="Line 95"/>
              <p:cNvSpPr>
                <a:spLocks noChangeShapeType="1"/>
              </p:cNvSpPr>
              <p:nvPr/>
            </p:nvSpPr>
            <p:spPr bwMode="auto">
              <a:xfrm>
                <a:off x="3475"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4" name="Line 96"/>
              <p:cNvSpPr>
                <a:spLocks noChangeShapeType="1"/>
              </p:cNvSpPr>
              <p:nvPr/>
            </p:nvSpPr>
            <p:spPr bwMode="auto">
              <a:xfrm>
                <a:off x="3531"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5" name="Line 97"/>
              <p:cNvSpPr>
                <a:spLocks noChangeShapeType="1"/>
              </p:cNvSpPr>
              <p:nvPr/>
            </p:nvSpPr>
            <p:spPr bwMode="auto">
              <a:xfrm>
                <a:off x="3587"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6" name="Line 98"/>
              <p:cNvSpPr>
                <a:spLocks noChangeShapeType="1"/>
              </p:cNvSpPr>
              <p:nvPr/>
            </p:nvSpPr>
            <p:spPr bwMode="auto">
              <a:xfrm>
                <a:off x="3643"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7" name="Line 99"/>
              <p:cNvSpPr>
                <a:spLocks noChangeShapeType="1"/>
              </p:cNvSpPr>
              <p:nvPr/>
            </p:nvSpPr>
            <p:spPr bwMode="auto">
              <a:xfrm>
                <a:off x="3699" y="4272"/>
                <a:ext cx="8"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8" name="Freeform 100"/>
              <p:cNvSpPr>
                <a:spLocks/>
              </p:cNvSpPr>
              <p:nvPr/>
            </p:nvSpPr>
            <p:spPr bwMode="auto">
              <a:xfrm>
                <a:off x="53" y="4356"/>
                <a:ext cx="2805" cy="188"/>
              </a:xfrm>
              <a:custGeom>
                <a:avLst/>
                <a:gdLst>
                  <a:gd name="T0" fmla="*/ 2176 w 2176"/>
                  <a:gd name="T1" fmla="*/ 130 h 184"/>
                  <a:gd name="T2" fmla="*/ 2176 w 2176"/>
                  <a:gd name="T3" fmla="*/ 130 h 184"/>
                  <a:gd name="T4" fmla="*/ 2176 w 2176"/>
                  <a:gd name="T5" fmla="*/ 142 h 184"/>
                  <a:gd name="T6" fmla="*/ 2172 w 2176"/>
                  <a:gd name="T7" fmla="*/ 152 h 184"/>
                  <a:gd name="T8" fmla="*/ 2168 w 2176"/>
                  <a:gd name="T9" fmla="*/ 160 h 184"/>
                  <a:gd name="T10" fmla="*/ 2162 w 2176"/>
                  <a:gd name="T11" fmla="*/ 168 h 184"/>
                  <a:gd name="T12" fmla="*/ 2154 w 2176"/>
                  <a:gd name="T13" fmla="*/ 174 h 184"/>
                  <a:gd name="T14" fmla="*/ 2146 w 2176"/>
                  <a:gd name="T15" fmla="*/ 180 h 184"/>
                  <a:gd name="T16" fmla="*/ 2138 w 2176"/>
                  <a:gd name="T17" fmla="*/ 182 h 184"/>
                  <a:gd name="T18" fmla="*/ 2128 w 2176"/>
                  <a:gd name="T19" fmla="*/ 184 h 184"/>
                  <a:gd name="T20" fmla="*/ 50 w 2176"/>
                  <a:gd name="T21" fmla="*/ 184 h 184"/>
                  <a:gd name="T22" fmla="*/ 50 w 2176"/>
                  <a:gd name="T23" fmla="*/ 184 h 184"/>
                  <a:gd name="T24" fmla="*/ 40 w 2176"/>
                  <a:gd name="T25" fmla="*/ 182 h 184"/>
                  <a:gd name="T26" fmla="*/ 30 w 2176"/>
                  <a:gd name="T27" fmla="*/ 180 h 184"/>
                  <a:gd name="T28" fmla="*/ 22 w 2176"/>
                  <a:gd name="T29" fmla="*/ 174 h 184"/>
                  <a:gd name="T30" fmla="*/ 14 w 2176"/>
                  <a:gd name="T31" fmla="*/ 168 h 184"/>
                  <a:gd name="T32" fmla="*/ 8 w 2176"/>
                  <a:gd name="T33" fmla="*/ 160 h 184"/>
                  <a:gd name="T34" fmla="*/ 4 w 2176"/>
                  <a:gd name="T35" fmla="*/ 152 h 184"/>
                  <a:gd name="T36" fmla="*/ 0 w 2176"/>
                  <a:gd name="T37" fmla="*/ 142 h 184"/>
                  <a:gd name="T38" fmla="*/ 0 w 2176"/>
                  <a:gd name="T39" fmla="*/ 130 h 184"/>
                  <a:gd name="T40" fmla="*/ 0 w 2176"/>
                  <a:gd name="T41" fmla="*/ 52 h 184"/>
                  <a:gd name="T42" fmla="*/ 0 w 2176"/>
                  <a:gd name="T43" fmla="*/ 52 h 184"/>
                  <a:gd name="T44" fmla="*/ 0 w 2176"/>
                  <a:gd name="T45" fmla="*/ 42 h 184"/>
                  <a:gd name="T46" fmla="*/ 4 w 2176"/>
                  <a:gd name="T47" fmla="*/ 32 h 184"/>
                  <a:gd name="T48" fmla="*/ 8 w 2176"/>
                  <a:gd name="T49" fmla="*/ 24 h 184"/>
                  <a:gd name="T50" fmla="*/ 14 w 2176"/>
                  <a:gd name="T51" fmla="*/ 16 h 184"/>
                  <a:gd name="T52" fmla="*/ 22 w 2176"/>
                  <a:gd name="T53" fmla="*/ 10 h 184"/>
                  <a:gd name="T54" fmla="*/ 30 w 2176"/>
                  <a:gd name="T55" fmla="*/ 4 h 184"/>
                  <a:gd name="T56" fmla="*/ 40 w 2176"/>
                  <a:gd name="T57" fmla="*/ 2 h 184"/>
                  <a:gd name="T58" fmla="*/ 50 w 2176"/>
                  <a:gd name="T59" fmla="*/ 0 h 184"/>
                  <a:gd name="T60" fmla="*/ 2128 w 2176"/>
                  <a:gd name="T61" fmla="*/ 0 h 184"/>
                  <a:gd name="T62" fmla="*/ 2128 w 2176"/>
                  <a:gd name="T63" fmla="*/ 0 h 184"/>
                  <a:gd name="T64" fmla="*/ 2138 w 2176"/>
                  <a:gd name="T65" fmla="*/ 2 h 184"/>
                  <a:gd name="T66" fmla="*/ 2146 w 2176"/>
                  <a:gd name="T67" fmla="*/ 4 h 184"/>
                  <a:gd name="T68" fmla="*/ 2154 w 2176"/>
                  <a:gd name="T69" fmla="*/ 10 h 184"/>
                  <a:gd name="T70" fmla="*/ 2162 w 2176"/>
                  <a:gd name="T71" fmla="*/ 16 h 184"/>
                  <a:gd name="T72" fmla="*/ 2168 w 2176"/>
                  <a:gd name="T73" fmla="*/ 24 h 184"/>
                  <a:gd name="T74" fmla="*/ 2172 w 2176"/>
                  <a:gd name="T75" fmla="*/ 32 h 184"/>
                  <a:gd name="T76" fmla="*/ 2176 w 2176"/>
                  <a:gd name="T77" fmla="*/ 42 h 184"/>
                  <a:gd name="T78" fmla="*/ 2176 w 2176"/>
                  <a:gd name="T79" fmla="*/ 52 h 184"/>
                  <a:gd name="T80" fmla="*/ 2176 w 2176"/>
                  <a:gd name="T81" fmla="*/ 13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6" h="184">
                    <a:moveTo>
                      <a:pt x="2176" y="130"/>
                    </a:moveTo>
                    <a:lnTo>
                      <a:pt x="2176" y="130"/>
                    </a:lnTo>
                    <a:lnTo>
                      <a:pt x="2176" y="142"/>
                    </a:lnTo>
                    <a:lnTo>
                      <a:pt x="2172" y="152"/>
                    </a:lnTo>
                    <a:lnTo>
                      <a:pt x="2168" y="160"/>
                    </a:lnTo>
                    <a:lnTo>
                      <a:pt x="2162" y="168"/>
                    </a:lnTo>
                    <a:lnTo>
                      <a:pt x="2154"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4" y="10"/>
                    </a:lnTo>
                    <a:lnTo>
                      <a:pt x="2162" y="16"/>
                    </a:lnTo>
                    <a:lnTo>
                      <a:pt x="2168" y="24"/>
                    </a:lnTo>
                    <a:lnTo>
                      <a:pt x="2172" y="32"/>
                    </a:lnTo>
                    <a:lnTo>
                      <a:pt x="2176" y="42"/>
                    </a:lnTo>
                    <a:lnTo>
                      <a:pt x="2176" y="52"/>
                    </a:lnTo>
                    <a:lnTo>
                      <a:pt x="2176"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0799" name="Text Box 101"/>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grpSp>
      <p:sp>
        <p:nvSpPr>
          <p:cNvPr id="30724" name="Text Box 102"/>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2</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-5</a:t>
            </a:r>
          </a:p>
        </p:txBody>
      </p:sp>
      <p:sp>
        <p:nvSpPr>
          <p:cNvPr id="30725" name="Rectangle 103"/>
          <p:cNvSpPr>
            <a:spLocks noChangeArrowheads="1"/>
          </p:cNvSpPr>
          <p:nvPr/>
        </p:nvSpPr>
        <p:spPr bwMode="auto">
          <a:xfrm>
            <a:off x="960862" y="720274"/>
            <a:ext cx="3166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ウェブサイトを利用するときは</a:t>
            </a:r>
          </a:p>
        </p:txBody>
      </p:sp>
      <p:sp>
        <p:nvSpPr>
          <p:cNvPr id="29702" name="Text Box 107"/>
          <p:cNvSpPr txBox="1">
            <a:spLocks noChangeArrowheads="1"/>
          </p:cNvSpPr>
          <p:nvPr/>
        </p:nvSpPr>
        <p:spPr bwMode="auto">
          <a:xfrm>
            <a:off x="253046" y="7756566"/>
            <a:ext cx="54070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2021</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8</a:t>
            </a:r>
            <a:r>
              <a:rPr lang="ja-JP" altLang="en-US" sz="1000" dirty="0">
                <a:latin typeface="Meiryo UI" panose="020B0604030504040204" pitchFamily="50" charset="-128"/>
                <a:ea typeface="Meiryo UI" panose="020B0604030504040204" pitchFamily="50" charset="-128"/>
              </a:rPr>
              <a:t>月：○○大学</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個人で使用していたクラウドサービスの</a:t>
            </a:r>
            <a:r>
              <a:rPr lang="en-US" altLang="ja-JP" sz="1000" dirty="0">
                <a:latin typeface="Meiryo UI" panose="020B0604030504040204" pitchFamily="50" charset="-128"/>
                <a:ea typeface="Meiryo UI" panose="020B0604030504040204" pitchFamily="50" charset="-128"/>
              </a:rPr>
              <a:t>ID</a:t>
            </a:r>
            <a:r>
              <a:rPr lang="ja-JP" altLang="en-US" sz="1000" dirty="0">
                <a:latin typeface="Meiryo UI" panose="020B0604030504040204" pitchFamily="50" charset="-128"/>
                <a:ea typeface="Meiryo UI" panose="020B0604030504040204" pitchFamily="50" charset="-128"/>
              </a:rPr>
              <a:t>とパスワードがフィッシング詐欺により窃取され、組織の規定に反して当該クラウドサービス上に保存していた個人情報が漏えいした可能性があることを公表。</a:t>
            </a:r>
          </a:p>
          <a:p>
            <a:pPr eaLnBrk="1" hangingPunct="1">
              <a:spcBef>
                <a:spcPct val="0"/>
              </a:spcBef>
              <a:buFontTx/>
              <a:buNone/>
              <a:defRPr/>
            </a:pPr>
            <a:endParaRPr lang="en-US" altLang="ja-JP" sz="800" dirty="0">
              <a:latin typeface="Meiryo UI" panose="020B0604030504040204" pitchFamily="50" charset="-128"/>
              <a:ea typeface="Meiryo UI" panose="020B0604030504040204" pitchFamily="50" charset="-128"/>
            </a:endParaRPr>
          </a:p>
          <a:p>
            <a:pPr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■2013</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8</a:t>
            </a:r>
            <a:r>
              <a:rPr lang="ja-JP" altLang="en-US" sz="1000" dirty="0">
                <a:latin typeface="Meiryo UI" panose="020B0604030504040204" pitchFamily="50" charset="-128"/>
                <a:ea typeface="Meiryo UI" panose="020B0604030504040204" pitchFamily="50" charset="-128"/>
              </a:rPr>
              <a:t>月～</a:t>
            </a:r>
            <a:r>
              <a:rPr lang="en-US" altLang="ja-JP" sz="1000" dirty="0">
                <a:latin typeface="Meiryo UI" panose="020B0604030504040204" pitchFamily="50" charset="-128"/>
                <a:ea typeface="Meiryo UI" panose="020B0604030504040204" pitchFamily="50" charset="-128"/>
              </a:rPr>
              <a:t>9</a:t>
            </a:r>
            <a:r>
              <a:rPr lang="ja-JP" altLang="en-US" sz="1000" dirty="0">
                <a:latin typeface="Meiryo UI" panose="020B0604030504040204" pitchFamily="50" charset="-128"/>
                <a:ea typeface="Meiryo UI" panose="020B0604030504040204" pitchFamily="50" charset="-128"/>
              </a:rPr>
              <a:t>月：政府関連機関を狙った</a:t>
            </a:r>
            <a:r>
              <a:rPr lang="ja-JP" altLang="en-US" sz="1000" u="sng" dirty="0">
                <a:latin typeface="Meiryo UI" panose="020B0604030504040204" pitchFamily="50" charset="-128"/>
                <a:ea typeface="Meiryo UI" panose="020B0604030504040204" pitchFamily="50" charset="-128"/>
              </a:rPr>
              <a:t>水飲み場型攻撃</a:t>
            </a:r>
            <a:endParaRPr lang="en-US" altLang="ja-JP" sz="1000" u="sng"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中央省庁や大手企業の少なくとも</a:t>
            </a:r>
            <a:r>
              <a:rPr lang="en-US" altLang="ja-JP" sz="1000" dirty="0">
                <a:latin typeface="Meiryo UI" panose="020B0604030504040204" pitchFamily="50" charset="-128"/>
                <a:ea typeface="Meiryo UI" panose="020B0604030504040204" pitchFamily="50" charset="-128"/>
              </a:rPr>
              <a:t>20</a:t>
            </a:r>
            <a:r>
              <a:rPr lang="ja-JP" altLang="en-US" sz="1000" dirty="0">
                <a:latin typeface="Meiryo UI" panose="020B0604030504040204" pitchFamily="50" charset="-128"/>
                <a:ea typeface="Meiryo UI" panose="020B0604030504040204" pitchFamily="50" charset="-128"/>
              </a:rPr>
              <a:t>機関を狙った標的型サイバー攻撃（標的組織のＩＰアドレスからのサイト訪問者だけが感染するもの）が発生した。</a:t>
            </a:r>
            <a:endParaRPr lang="en-US" altLang="ja-JP" sz="1000" dirty="0">
              <a:latin typeface="Meiryo UI" panose="020B0604030504040204" pitchFamily="50" charset="-128"/>
              <a:ea typeface="Meiryo UI" panose="020B0604030504040204" pitchFamily="50" charset="-128"/>
            </a:endParaRPr>
          </a:p>
        </p:txBody>
      </p:sp>
      <p:sp>
        <p:nvSpPr>
          <p:cNvPr id="30727" name="Text Box 104"/>
          <p:cNvSpPr txBox="1">
            <a:spLocks noChangeArrowheads="1"/>
          </p:cNvSpPr>
          <p:nvPr/>
        </p:nvSpPr>
        <p:spPr bwMode="auto">
          <a:xfrm>
            <a:off x="252413" y="1530350"/>
            <a:ext cx="52886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a:latin typeface="Meiryo UI" panose="020B0604030504040204" pitchFamily="50" charset="-128"/>
                <a:ea typeface="Meiryo UI" panose="020B0604030504040204" pitchFamily="50" charset="-128"/>
              </a:rPr>
              <a:t>不審なウェブサイトに注意しましょう。</a:t>
            </a:r>
          </a:p>
          <a:p>
            <a:pPr eaLnBrk="1" hangingPunct="1">
              <a:spcBef>
                <a:spcPct val="0"/>
              </a:spcBef>
              <a:buFontTx/>
              <a:buNone/>
            </a:pPr>
            <a:r>
              <a:rPr lang="ja-JP" altLang="en-US" sz="2400" b="1">
                <a:latin typeface="Meiryo UI" panose="020B0604030504040204" pitchFamily="50" charset="-128"/>
                <a:ea typeface="Meiryo UI" panose="020B0604030504040204" pitchFamily="50" charset="-128"/>
              </a:rPr>
              <a:t>怪しいサイトにアクセスしてしまった場合は</a:t>
            </a:r>
          </a:p>
          <a:p>
            <a:pPr eaLnBrk="1" hangingPunct="1">
              <a:spcBef>
                <a:spcPct val="0"/>
              </a:spcBef>
              <a:buFontTx/>
              <a:buNone/>
            </a:pPr>
            <a:r>
              <a:rPr lang="ja-JP" altLang="en-US" sz="2400" b="1">
                <a:solidFill>
                  <a:srgbClr val="FF0000"/>
                </a:solidFill>
                <a:latin typeface="Meiryo UI" panose="020B0604030504040204" pitchFamily="50" charset="-128"/>
                <a:ea typeface="Meiryo UI" panose="020B0604030504040204" pitchFamily="50" charset="-128"/>
              </a:rPr>
              <a:t>直ちに報告窓口に連絡</a:t>
            </a:r>
            <a:r>
              <a:rPr lang="ja-JP" altLang="en-US" sz="2400" b="1">
                <a:latin typeface="Meiryo UI" panose="020B0604030504040204" pitchFamily="50" charset="-128"/>
                <a:ea typeface="Meiryo UI" panose="020B0604030504040204" pitchFamily="50" charset="-128"/>
              </a:rPr>
              <a:t>を！</a:t>
            </a:r>
          </a:p>
        </p:txBody>
      </p:sp>
      <p:sp>
        <p:nvSpPr>
          <p:cNvPr id="30728" name="Text Box 129"/>
          <p:cNvSpPr txBox="1">
            <a:spLocks noChangeArrowheads="1"/>
          </p:cNvSpPr>
          <p:nvPr/>
        </p:nvSpPr>
        <p:spPr bwMode="auto">
          <a:xfrm>
            <a:off x="3546769" y="8345524"/>
            <a:ext cx="1108075"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用語解説欄参照</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70"/>
          <p:cNvSpPr>
            <a:spLocks noChangeArrowheads="1"/>
          </p:cNvSpPr>
          <p:nvPr/>
        </p:nvSpPr>
        <p:spPr bwMode="auto">
          <a:xfrm>
            <a:off x="788597" y="6311901"/>
            <a:ext cx="5489966" cy="1477328"/>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8.1.1(5)</a:t>
            </a:r>
            <a:r>
              <a:rPr lang="ja-JP" altLang="en-US" sz="900" dirty="0">
                <a:latin typeface="Meiryo UI" panose="020B0604030504040204" pitchFamily="50" charset="-128"/>
                <a:ea typeface="Meiryo UI" panose="020B0604030504040204" pitchFamily="50" charset="-128"/>
              </a:rPr>
              <a:t> 電子メール・ウェブの利用時の対策</a:t>
            </a:r>
          </a:p>
          <a:p>
            <a:pPr marL="228600" indent="-228600">
              <a:buFont typeface="Wingdings" panose="05000000000000000000" pitchFamily="2" charset="2"/>
              <a:buAutoNum type="alphaLcParenBoth" startAt="4"/>
            </a:pPr>
            <a:r>
              <a:rPr lang="ja-JP" altLang="en-US" sz="900" dirty="0">
                <a:latin typeface="Meiryo UI" panose="020B0604030504040204" pitchFamily="50" charset="-128"/>
                <a:ea typeface="Meiryo UI" panose="020B0604030504040204" pitchFamily="50" charset="-128"/>
              </a:rPr>
              <a:t>職員等は、ウェブクライアントの設定を見直す必要がある場合は、情報セキュリティに影響を及ぼすおそれのある設定変更を行わないこと。</a:t>
            </a:r>
          </a:p>
          <a:p>
            <a:pPr marL="228600" indent="-228600">
              <a:buAutoNum type="alphaLcParenBoth" startAt="4"/>
            </a:pPr>
            <a:r>
              <a:rPr lang="ja-JP" altLang="en-US" sz="900" dirty="0">
                <a:latin typeface="Meiryo UI" panose="020B0604030504040204" pitchFamily="50" charset="-128"/>
                <a:ea typeface="Meiryo UI" panose="020B0604030504040204" pitchFamily="50" charset="-128"/>
              </a:rPr>
              <a:t>職員等は、ウェブクライアントが動作するサーバ装置又は端末にソフトウェアをダウンロードする場合には、電子署名により当該ソフトウェアの配布元を確認すること。</a:t>
            </a:r>
          </a:p>
          <a:p>
            <a:pPr marL="228600" indent="-228600">
              <a:buFont typeface="Wingdings" panose="05000000000000000000" pitchFamily="2" charset="2"/>
              <a:buAutoNum type="alphaLcParenBoth" startAt="6"/>
            </a:pPr>
            <a:r>
              <a:rPr lang="ja-JP" altLang="en-US" sz="900" dirty="0">
                <a:latin typeface="Meiryo UI" panose="020B0604030504040204" pitchFamily="50" charset="-128"/>
                <a:ea typeface="Meiryo UI" panose="020B0604030504040204" pitchFamily="50" charset="-128"/>
              </a:rPr>
              <a:t>職員等は、閲覧しているウェブサイトに表示されるフォームに要機密情報を入力して送信する場合には、以下の事項を確認すること。</a:t>
            </a:r>
          </a:p>
          <a:p>
            <a:pPr>
              <a:buNone/>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ア</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　送信内容が暗号化されること</a:t>
            </a:r>
          </a:p>
          <a:p>
            <a:pPr>
              <a:buNone/>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イ</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　当該ウェブサイトが送信先として想定している組織のものであること</a:t>
            </a:r>
          </a:p>
        </p:txBody>
      </p:sp>
      <p:sp>
        <p:nvSpPr>
          <p:cNvPr id="31746" name="AutoShape 2"/>
          <p:cNvSpPr>
            <a:spLocks noChangeAspect="1" noChangeArrowheads="1" noTextEdit="1"/>
          </p:cNvSpPr>
          <p:nvPr/>
        </p:nvSpPr>
        <p:spPr bwMode="auto">
          <a:xfrm>
            <a:off x="309563" y="306388"/>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48" name="AutoShape 2"/>
          <p:cNvSpPr>
            <a:spLocks noChangeAspect="1" noChangeArrowheads="1" noTextEdit="1"/>
          </p:cNvSpPr>
          <p:nvPr/>
        </p:nvSpPr>
        <p:spPr bwMode="auto">
          <a:xfrm>
            <a:off x="309563" y="234950"/>
            <a:ext cx="6207125"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1749" name="グループ化 2"/>
          <p:cNvGrpSpPr>
            <a:grpSpLocks/>
          </p:cNvGrpSpPr>
          <p:nvPr/>
        </p:nvGrpSpPr>
        <p:grpSpPr bwMode="auto">
          <a:xfrm>
            <a:off x="754063" y="6051550"/>
            <a:ext cx="5791200" cy="0"/>
            <a:chOff x="-2278063" y="5317587"/>
            <a:chExt cx="5791200" cy="0"/>
          </a:xfrm>
        </p:grpSpPr>
        <p:sp>
          <p:nvSpPr>
            <p:cNvPr id="31941" name="Line 71"/>
            <p:cNvSpPr>
              <a:spLocks noChangeShapeType="1"/>
            </p:cNvSpPr>
            <p:nvPr/>
          </p:nvSpPr>
          <p:spPr bwMode="auto">
            <a:xfrm>
              <a:off x="-2278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2" name="Line 72"/>
            <p:cNvSpPr>
              <a:spLocks noChangeShapeType="1"/>
            </p:cNvSpPr>
            <p:nvPr/>
          </p:nvSpPr>
          <p:spPr bwMode="auto">
            <a:xfrm>
              <a:off x="-2189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3" name="Line 73"/>
            <p:cNvSpPr>
              <a:spLocks noChangeShapeType="1"/>
            </p:cNvSpPr>
            <p:nvPr/>
          </p:nvSpPr>
          <p:spPr bwMode="auto">
            <a:xfrm>
              <a:off x="-2100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4" name="Line 74"/>
            <p:cNvSpPr>
              <a:spLocks noChangeShapeType="1"/>
            </p:cNvSpPr>
            <p:nvPr/>
          </p:nvSpPr>
          <p:spPr bwMode="auto">
            <a:xfrm>
              <a:off x="-2011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5" name="Line 75"/>
            <p:cNvSpPr>
              <a:spLocks noChangeShapeType="1"/>
            </p:cNvSpPr>
            <p:nvPr/>
          </p:nvSpPr>
          <p:spPr bwMode="auto">
            <a:xfrm>
              <a:off x="-1922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6" name="Line 76"/>
            <p:cNvSpPr>
              <a:spLocks noChangeShapeType="1"/>
            </p:cNvSpPr>
            <p:nvPr/>
          </p:nvSpPr>
          <p:spPr bwMode="auto">
            <a:xfrm>
              <a:off x="-1833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7" name="Line 77"/>
            <p:cNvSpPr>
              <a:spLocks noChangeShapeType="1"/>
            </p:cNvSpPr>
            <p:nvPr/>
          </p:nvSpPr>
          <p:spPr bwMode="auto">
            <a:xfrm>
              <a:off x="-1744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8" name="Line 78"/>
            <p:cNvSpPr>
              <a:spLocks noChangeShapeType="1"/>
            </p:cNvSpPr>
            <p:nvPr/>
          </p:nvSpPr>
          <p:spPr bwMode="auto">
            <a:xfrm>
              <a:off x="-1655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49" name="Line 79"/>
            <p:cNvSpPr>
              <a:spLocks noChangeShapeType="1"/>
            </p:cNvSpPr>
            <p:nvPr/>
          </p:nvSpPr>
          <p:spPr bwMode="auto">
            <a:xfrm>
              <a:off x="-1566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0" name="Line 80"/>
            <p:cNvSpPr>
              <a:spLocks noChangeShapeType="1"/>
            </p:cNvSpPr>
            <p:nvPr/>
          </p:nvSpPr>
          <p:spPr bwMode="auto">
            <a:xfrm>
              <a:off x="-1477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1" name="Line 81"/>
            <p:cNvSpPr>
              <a:spLocks noChangeShapeType="1"/>
            </p:cNvSpPr>
            <p:nvPr/>
          </p:nvSpPr>
          <p:spPr bwMode="auto">
            <a:xfrm>
              <a:off x="-1389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2" name="Line 82"/>
            <p:cNvSpPr>
              <a:spLocks noChangeShapeType="1"/>
            </p:cNvSpPr>
            <p:nvPr/>
          </p:nvSpPr>
          <p:spPr bwMode="auto">
            <a:xfrm>
              <a:off x="-1300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3" name="Line 83"/>
            <p:cNvSpPr>
              <a:spLocks noChangeShapeType="1"/>
            </p:cNvSpPr>
            <p:nvPr/>
          </p:nvSpPr>
          <p:spPr bwMode="auto">
            <a:xfrm>
              <a:off x="-1211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4" name="Line 84"/>
            <p:cNvSpPr>
              <a:spLocks noChangeShapeType="1"/>
            </p:cNvSpPr>
            <p:nvPr/>
          </p:nvSpPr>
          <p:spPr bwMode="auto">
            <a:xfrm>
              <a:off x="-1122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5" name="Line 85"/>
            <p:cNvSpPr>
              <a:spLocks noChangeShapeType="1"/>
            </p:cNvSpPr>
            <p:nvPr/>
          </p:nvSpPr>
          <p:spPr bwMode="auto">
            <a:xfrm>
              <a:off x="-1033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6" name="Line 86"/>
            <p:cNvSpPr>
              <a:spLocks noChangeShapeType="1"/>
            </p:cNvSpPr>
            <p:nvPr/>
          </p:nvSpPr>
          <p:spPr bwMode="auto">
            <a:xfrm>
              <a:off x="-944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7" name="Line 87"/>
            <p:cNvSpPr>
              <a:spLocks noChangeShapeType="1"/>
            </p:cNvSpPr>
            <p:nvPr/>
          </p:nvSpPr>
          <p:spPr bwMode="auto">
            <a:xfrm>
              <a:off x="-8556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8" name="Line 88"/>
            <p:cNvSpPr>
              <a:spLocks noChangeShapeType="1"/>
            </p:cNvSpPr>
            <p:nvPr/>
          </p:nvSpPr>
          <p:spPr bwMode="auto">
            <a:xfrm>
              <a:off x="-7667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59" name="Line 89"/>
            <p:cNvSpPr>
              <a:spLocks noChangeShapeType="1"/>
            </p:cNvSpPr>
            <p:nvPr/>
          </p:nvSpPr>
          <p:spPr bwMode="auto">
            <a:xfrm>
              <a:off x="-6778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0" name="Line 90"/>
            <p:cNvSpPr>
              <a:spLocks noChangeShapeType="1"/>
            </p:cNvSpPr>
            <p:nvPr/>
          </p:nvSpPr>
          <p:spPr bwMode="auto">
            <a:xfrm>
              <a:off x="-5889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1" name="Line 91"/>
            <p:cNvSpPr>
              <a:spLocks noChangeShapeType="1"/>
            </p:cNvSpPr>
            <p:nvPr/>
          </p:nvSpPr>
          <p:spPr bwMode="auto">
            <a:xfrm>
              <a:off x="-5000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2" name="Line 92"/>
            <p:cNvSpPr>
              <a:spLocks noChangeShapeType="1"/>
            </p:cNvSpPr>
            <p:nvPr/>
          </p:nvSpPr>
          <p:spPr bwMode="auto">
            <a:xfrm>
              <a:off x="-4111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3" name="Line 93"/>
            <p:cNvSpPr>
              <a:spLocks noChangeShapeType="1"/>
            </p:cNvSpPr>
            <p:nvPr/>
          </p:nvSpPr>
          <p:spPr bwMode="auto">
            <a:xfrm>
              <a:off x="-3222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4" name="Line 94"/>
            <p:cNvSpPr>
              <a:spLocks noChangeShapeType="1"/>
            </p:cNvSpPr>
            <p:nvPr/>
          </p:nvSpPr>
          <p:spPr bwMode="auto">
            <a:xfrm>
              <a:off x="-2333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5" name="Line 95"/>
            <p:cNvSpPr>
              <a:spLocks noChangeShapeType="1"/>
            </p:cNvSpPr>
            <p:nvPr/>
          </p:nvSpPr>
          <p:spPr bwMode="auto">
            <a:xfrm>
              <a:off x="-1444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6" name="Line 96"/>
            <p:cNvSpPr>
              <a:spLocks noChangeShapeType="1"/>
            </p:cNvSpPr>
            <p:nvPr/>
          </p:nvSpPr>
          <p:spPr bwMode="auto">
            <a:xfrm>
              <a:off x="-55563"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7" name="Line 97"/>
            <p:cNvSpPr>
              <a:spLocks noChangeShapeType="1"/>
            </p:cNvSpPr>
            <p:nvPr/>
          </p:nvSpPr>
          <p:spPr bwMode="auto">
            <a:xfrm>
              <a:off x="33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8" name="Line 98"/>
            <p:cNvSpPr>
              <a:spLocks noChangeShapeType="1"/>
            </p:cNvSpPr>
            <p:nvPr/>
          </p:nvSpPr>
          <p:spPr bwMode="auto">
            <a:xfrm>
              <a:off x="122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69" name="Line 99"/>
            <p:cNvSpPr>
              <a:spLocks noChangeShapeType="1"/>
            </p:cNvSpPr>
            <p:nvPr/>
          </p:nvSpPr>
          <p:spPr bwMode="auto">
            <a:xfrm>
              <a:off x="211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0" name="Line 100"/>
            <p:cNvSpPr>
              <a:spLocks noChangeShapeType="1"/>
            </p:cNvSpPr>
            <p:nvPr/>
          </p:nvSpPr>
          <p:spPr bwMode="auto">
            <a:xfrm>
              <a:off x="300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1" name="Line 101"/>
            <p:cNvSpPr>
              <a:spLocks noChangeShapeType="1"/>
            </p:cNvSpPr>
            <p:nvPr/>
          </p:nvSpPr>
          <p:spPr bwMode="auto">
            <a:xfrm>
              <a:off x="388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2" name="Line 102"/>
            <p:cNvSpPr>
              <a:spLocks noChangeShapeType="1"/>
            </p:cNvSpPr>
            <p:nvPr/>
          </p:nvSpPr>
          <p:spPr bwMode="auto">
            <a:xfrm>
              <a:off x="477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3" name="Line 103"/>
            <p:cNvSpPr>
              <a:spLocks noChangeShapeType="1"/>
            </p:cNvSpPr>
            <p:nvPr/>
          </p:nvSpPr>
          <p:spPr bwMode="auto">
            <a:xfrm>
              <a:off x="566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4" name="Line 104"/>
            <p:cNvSpPr>
              <a:spLocks noChangeShapeType="1"/>
            </p:cNvSpPr>
            <p:nvPr/>
          </p:nvSpPr>
          <p:spPr bwMode="auto">
            <a:xfrm>
              <a:off x="655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5" name="Line 105"/>
            <p:cNvSpPr>
              <a:spLocks noChangeShapeType="1"/>
            </p:cNvSpPr>
            <p:nvPr/>
          </p:nvSpPr>
          <p:spPr bwMode="auto">
            <a:xfrm>
              <a:off x="744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6" name="Line 106"/>
            <p:cNvSpPr>
              <a:spLocks noChangeShapeType="1"/>
            </p:cNvSpPr>
            <p:nvPr/>
          </p:nvSpPr>
          <p:spPr bwMode="auto">
            <a:xfrm>
              <a:off x="833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7" name="Line 107"/>
            <p:cNvSpPr>
              <a:spLocks noChangeShapeType="1"/>
            </p:cNvSpPr>
            <p:nvPr/>
          </p:nvSpPr>
          <p:spPr bwMode="auto">
            <a:xfrm>
              <a:off x="922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8" name="Line 108"/>
            <p:cNvSpPr>
              <a:spLocks noChangeShapeType="1"/>
            </p:cNvSpPr>
            <p:nvPr/>
          </p:nvSpPr>
          <p:spPr bwMode="auto">
            <a:xfrm>
              <a:off x="1011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79" name="Line 109"/>
            <p:cNvSpPr>
              <a:spLocks noChangeShapeType="1"/>
            </p:cNvSpPr>
            <p:nvPr/>
          </p:nvSpPr>
          <p:spPr bwMode="auto">
            <a:xfrm>
              <a:off x="1100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0" name="Line 110"/>
            <p:cNvSpPr>
              <a:spLocks noChangeShapeType="1"/>
            </p:cNvSpPr>
            <p:nvPr/>
          </p:nvSpPr>
          <p:spPr bwMode="auto">
            <a:xfrm>
              <a:off x="1189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1" name="Line 111"/>
            <p:cNvSpPr>
              <a:spLocks noChangeShapeType="1"/>
            </p:cNvSpPr>
            <p:nvPr/>
          </p:nvSpPr>
          <p:spPr bwMode="auto">
            <a:xfrm>
              <a:off x="1277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2" name="Line 112"/>
            <p:cNvSpPr>
              <a:spLocks noChangeShapeType="1"/>
            </p:cNvSpPr>
            <p:nvPr/>
          </p:nvSpPr>
          <p:spPr bwMode="auto">
            <a:xfrm>
              <a:off x="1366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3" name="Line 113"/>
            <p:cNvSpPr>
              <a:spLocks noChangeShapeType="1"/>
            </p:cNvSpPr>
            <p:nvPr/>
          </p:nvSpPr>
          <p:spPr bwMode="auto">
            <a:xfrm>
              <a:off x="1455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4" name="Line 114"/>
            <p:cNvSpPr>
              <a:spLocks noChangeShapeType="1"/>
            </p:cNvSpPr>
            <p:nvPr/>
          </p:nvSpPr>
          <p:spPr bwMode="auto">
            <a:xfrm>
              <a:off x="1544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5" name="Line 115"/>
            <p:cNvSpPr>
              <a:spLocks noChangeShapeType="1"/>
            </p:cNvSpPr>
            <p:nvPr/>
          </p:nvSpPr>
          <p:spPr bwMode="auto">
            <a:xfrm>
              <a:off x="1633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6" name="Line 116"/>
            <p:cNvSpPr>
              <a:spLocks noChangeShapeType="1"/>
            </p:cNvSpPr>
            <p:nvPr/>
          </p:nvSpPr>
          <p:spPr bwMode="auto">
            <a:xfrm>
              <a:off x="1722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7" name="Line 117"/>
            <p:cNvSpPr>
              <a:spLocks noChangeShapeType="1"/>
            </p:cNvSpPr>
            <p:nvPr/>
          </p:nvSpPr>
          <p:spPr bwMode="auto">
            <a:xfrm>
              <a:off x="1811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8" name="Line 118"/>
            <p:cNvSpPr>
              <a:spLocks noChangeShapeType="1"/>
            </p:cNvSpPr>
            <p:nvPr/>
          </p:nvSpPr>
          <p:spPr bwMode="auto">
            <a:xfrm>
              <a:off x="1900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89" name="Line 119"/>
            <p:cNvSpPr>
              <a:spLocks noChangeShapeType="1"/>
            </p:cNvSpPr>
            <p:nvPr/>
          </p:nvSpPr>
          <p:spPr bwMode="auto">
            <a:xfrm>
              <a:off x="1989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0" name="Line 120"/>
            <p:cNvSpPr>
              <a:spLocks noChangeShapeType="1"/>
            </p:cNvSpPr>
            <p:nvPr/>
          </p:nvSpPr>
          <p:spPr bwMode="auto">
            <a:xfrm>
              <a:off x="2078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1" name="Line 121"/>
            <p:cNvSpPr>
              <a:spLocks noChangeShapeType="1"/>
            </p:cNvSpPr>
            <p:nvPr/>
          </p:nvSpPr>
          <p:spPr bwMode="auto">
            <a:xfrm>
              <a:off x="2166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2" name="Line 122"/>
            <p:cNvSpPr>
              <a:spLocks noChangeShapeType="1"/>
            </p:cNvSpPr>
            <p:nvPr/>
          </p:nvSpPr>
          <p:spPr bwMode="auto">
            <a:xfrm>
              <a:off x="2255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3" name="Line 123"/>
            <p:cNvSpPr>
              <a:spLocks noChangeShapeType="1"/>
            </p:cNvSpPr>
            <p:nvPr/>
          </p:nvSpPr>
          <p:spPr bwMode="auto">
            <a:xfrm>
              <a:off x="2344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4" name="Line 124"/>
            <p:cNvSpPr>
              <a:spLocks noChangeShapeType="1"/>
            </p:cNvSpPr>
            <p:nvPr/>
          </p:nvSpPr>
          <p:spPr bwMode="auto">
            <a:xfrm>
              <a:off x="2433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5" name="Line 125"/>
            <p:cNvSpPr>
              <a:spLocks noChangeShapeType="1"/>
            </p:cNvSpPr>
            <p:nvPr/>
          </p:nvSpPr>
          <p:spPr bwMode="auto">
            <a:xfrm>
              <a:off x="2522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6" name="Line 126"/>
            <p:cNvSpPr>
              <a:spLocks noChangeShapeType="1"/>
            </p:cNvSpPr>
            <p:nvPr/>
          </p:nvSpPr>
          <p:spPr bwMode="auto">
            <a:xfrm>
              <a:off x="2611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7" name="Line 127"/>
            <p:cNvSpPr>
              <a:spLocks noChangeShapeType="1"/>
            </p:cNvSpPr>
            <p:nvPr/>
          </p:nvSpPr>
          <p:spPr bwMode="auto">
            <a:xfrm>
              <a:off x="27003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8" name="Line 128"/>
            <p:cNvSpPr>
              <a:spLocks noChangeShapeType="1"/>
            </p:cNvSpPr>
            <p:nvPr/>
          </p:nvSpPr>
          <p:spPr bwMode="auto">
            <a:xfrm>
              <a:off x="27892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99" name="Line 129"/>
            <p:cNvSpPr>
              <a:spLocks noChangeShapeType="1"/>
            </p:cNvSpPr>
            <p:nvPr/>
          </p:nvSpPr>
          <p:spPr bwMode="auto">
            <a:xfrm>
              <a:off x="28781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0" name="Line 130"/>
            <p:cNvSpPr>
              <a:spLocks noChangeShapeType="1"/>
            </p:cNvSpPr>
            <p:nvPr/>
          </p:nvSpPr>
          <p:spPr bwMode="auto">
            <a:xfrm>
              <a:off x="29670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1" name="Line 131"/>
            <p:cNvSpPr>
              <a:spLocks noChangeShapeType="1"/>
            </p:cNvSpPr>
            <p:nvPr/>
          </p:nvSpPr>
          <p:spPr bwMode="auto">
            <a:xfrm>
              <a:off x="30559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2" name="Line 132"/>
            <p:cNvSpPr>
              <a:spLocks noChangeShapeType="1"/>
            </p:cNvSpPr>
            <p:nvPr/>
          </p:nvSpPr>
          <p:spPr bwMode="auto">
            <a:xfrm>
              <a:off x="31448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3" name="Line 133"/>
            <p:cNvSpPr>
              <a:spLocks noChangeShapeType="1"/>
            </p:cNvSpPr>
            <p:nvPr/>
          </p:nvSpPr>
          <p:spPr bwMode="auto">
            <a:xfrm>
              <a:off x="32337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4" name="Line 134"/>
            <p:cNvSpPr>
              <a:spLocks noChangeShapeType="1"/>
            </p:cNvSpPr>
            <p:nvPr/>
          </p:nvSpPr>
          <p:spPr bwMode="auto">
            <a:xfrm>
              <a:off x="33226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5" name="Line 135"/>
            <p:cNvSpPr>
              <a:spLocks noChangeShapeType="1"/>
            </p:cNvSpPr>
            <p:nvPr/>
          </p:nvSpPr>
          <p:spPr bwMode="auto">
            <a:xfrm>
              <a:off x="34115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2006" name="Line 136"/>
            <p:cNvSpPr>
              <a:spLocks noChangeShapeType="1"/>
            </p:cNvSpPr>
            <p:nvPr/>
          </p:nvSpPr>
          <p:spPr bwMode="auto">
            <a:xfrm>
              <a:off x="3500437" y="53175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1750" name="グループ化 1"/>
          <p:cNvGrpSpPr>
            <a:grpSpLocks/>
          </p:cNvGrpSpPr>
          <p:nvPr/>
        </p:nvGrpSpPr>
        <p:grpSpPr bwMode="auto">
          <a:xfrm>
            <a:off x="311150" y="449263"/>
            <a:ext cx="6199188" cy="801687"/>
            <a:chOff x="-2674938" y="448786"/>
            <a:chExt cx="6199188" cy="801558"/>
          </a:xfrm>
        </p:grpSpPr>
        <p:sp>
          <p:nvSpPr>
            <p:cNvPr id="31939" name="Rectangle 4"/>
            <p:cNvSpPr>
              <a:spLocks noChangeArrowheads="1"/>
            </p:cNvSpPr>
            <p:nvPr/>
          </p:nvSpPr>
          <p:spPr bwMode="auto">
            <a:xfrm>
              <a:off x="-2674938" y="448786"/>
              <a:ext cx="6199188" cy="171450"/>
            </a:xfrm>
            <a:prstGeom prst="rect">
              <a:avLst/>
            </a:prstGeom>
            <a:solidFill>
              <a:srgbClr val="B3D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200">
                <a:latin typeface="Meiryo UI" panose="020B0604030504040204" pitchFamily="50" charset="-128"/>
                <a:ea typeface="Meiryo UI" panose="020B0604030504040204" pitchFamily="50" charset="-128"/>
              </a:endParaRPr>
            </a:p>
          </p:txBody>
        </p:sp>
        <p:sp>
          <p:nvSpPr>
            <p:cNvPr id="31940" name="Freeform 203"/>
            <p:cNvSpPr>
              <a:spLocks/>
            </p:cNvSpPr>
            <p:nvPr/>
          </p:nvSpPr>
          <p:spPr bwMode="auto">
            <a:xfrm>
              <a:off x="-996910" y="450244"/>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1751" name="Rectangle 204"/>
          <p:cNvSpPr>
            <a:spLocks noChangeArrowheads="1"/>
          </p:cNvSpPr>
          <p:nvPr/>
        </p:nvSpPr>
        <p:spPr bwMode="auto">
          <a:xfrm>
            <a:off x="765175" y="1012825"/>
            <a:ext cx="5537200" cy="4776788"/>
          </a:xfrm>
          <a:prstGeom prst="rect">
            <a:avLst/>
          </a:prstGeom>
          <a:solidFill>
            <a:srgbClr val="D781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1800">
              <a:latin typeface="Meiryo UI" panose="020B0604030504040204" pitchFamily="50" charset="-128"/>
              <a:ea typeface="Meiryo UI" panose="020B0604030504040204" pitchFamily="50" charset="-128"/>
            </a:endParaRPr>
          </a:p>
        </p:txBody>
      </p:sp>
      <p:grpSp>
        <p:nvGrpSpPr>
          <p:cNvPr id="31752" name="Group 205"/>
          <p:cNvGrpSpPr>
            <a:grpSpLocks/>
          </p:cNvGrpSpPr>
          <p:nvPr/>
        </p:nvGrpSpPr>
        <p:grpSpPr bwMode="auto">
          <a:xfrm>
            <a:off x="606425" y="5457825"/>
            <a:ext cx="5829300" cy="406400"/>
            <a:chOff x="399" y="2591"/>
            <a:chExt cx="3672" cy="256"/>
          </a:xfrm>
        </p:grpSpPr>
        <p:sp>
          <p:nvSpPr>
            <p:cNvPr id="31928" name="Freeform 206"/>
            <p:cNvSpPr>
              <a:spLocks/>
            </p:cNvSpPr>
            <p:nvPr/>
          </p:nvSpPr>
          <p:spPr bwMode="auto">
            <a:xfrm>
              <a:off x="60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4 w 344"/>
                <a:gd name="T13" fmla="*/ 0 h 72"/>
                <a:gd name="T14" fmla="*/ 24 w 344"/>
                <a:gd name="T15" fmla="*/ 0 h 72"/>
                <a:gd name="T16" fmla="*/ 14 w 344"/>
                <a:gd name="T17" fmla="*/ 2 h 72"/>
                <a:gd name="T18" fmla="*/ 8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29" name="Freeform 207"/>
            <p:cNvSpPr>
              <a:spLocks/>
            </p:cNvSpPr>
            <p:nvPr/>
          </p:nvSpPr>
          <p:spPr bwMode="auto">
            <a:xfrm>
              <a:off x="601" y="2677"/>
              <a:ext cx="344" cy="98"/>
            </a:xfrm>
            <a:custGeom>
              <a:avLst/>
              <a:gdLst>
                <a:gd name="T0" fmla="*/ 0 w 344"/>
                <a:gd name="T1" fmla="*/ 0 h 98"/>
                <a:gd name="T2" fmla="*/ 0 w 344"/>
                <a:gd name="T3" fmla="*/ 74 h 98"/>
                <a:gd name="T4" fmla="*/ 0 w 344"/>
                <a:gd name="T5" fmla="*/ 74 h 98"/>
                <a:gd name="T6" fmla="*/ 2 w 344"/>
                <a:gd name="T7" fmla="*/ 84 h 98"/>
                <a:gd name="T8" fmla="*/ 8 w 344"/>
                <a:gd name="T9" fmla="*/ 90 h 98"/>
                <a:gd name="T10" fmla="*/ 14 w 344"/>
                <a:gd name="T11" fmla="*/ 96 h 98"/>
                <a:gd name="T12" fmla="*/ 24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0" name="Freeform 208"/>
            <p:cNvSpPr>
              <a:spLocks/>
            </p:cNvSpPr>
            <p:nvPr/>
          </p:nvSpPr>
          <p:spPr bwMode="auto">
            <a:xfrm>
              <a:off x="623"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4 w 26"/>
                <a:gd name="T11" fmla="*/ 24 h 24"/>
                <a:gd name="T12" fmla="*/ 14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4 w 26"/>
                <a:gd name="T31" fmla="*/ 0 h 24"/>
                <a:gd name="T32" fmla="*/ 14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4" y="24"/>
                  </a:lnTo>
                  <a:lnTo>
                    <a:pt x="8" y="24"/>
                  </a:lnTo>
                  <a:lnTo>
                    <a:pt x="4" y="22"/>
                  </a:lnTo>
                  <a:lnTo>
                    <a:pt x="2" y="18"/>
                  </a:lnTo>
                  <a:lnTo>
                    <a:pt x="0" y="12"/>
                  </a:lnTo>
                  <a:lnTo>
                    <a:pt x="2" y="8"/>
                  </a:lnTo>
                  <a:lnTo>
                    <a:pt x="4" y="4"/>
                  </a:lnTo>
                  <a:lnTo>
                    <a:pt x="8" y="2"/>
                  </a:lnTo>
                  <a:lnTo>
                    <a:pt x="14"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1" name="Freeform 209"/>
            <p:cNvSpPr>
              <a:spLocks/>
            </p:cNvSpPr>
            <p:nvPr/>
          </p:nvSpPr>
          <p:spPr bwMode="auto">
            <a:xfrm>
              <a:off x="695"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6 w 24"/>
                <a:gd name="T15" fmla="*/ 24 h 24"/>
                <a:gd name="T16" fmla="*/ 2 w 24"/>
                <a:gd name="T17" fmla="*/ 22 h 24"/>
                <a:gd name="T18" fmla="*/ 0 w 24"/>
                <a:gd name="T19" fmla="*/ 18 h 24"/>
                <a:gd name="T20" fmla="*/ 0 w 24"/>
                <a:gd name="T21" fmla="*/ 12 h 24"/>
                <a:gd name="T22" fmla="*/ 0 w 24"/>
                <a:gd name="T23" fmla="*/ 12 h 24"/>
                <a:gd name="T24" fmla="*/ 0 w 24"/>
                <a:gd name="T25" fmla="*/ 8 h 24"/>
                <a:gd name="T26" fmla="*/ 2 w 24"/>
                <a:gd name="T27" fmla="*/ 4 h 24"/>
                <a:gd name="T28" fmla="*/ 6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2" name="Freeform 210"/>
            <p:cNvSpPr>
              <a:spLocks/>
            </p:cNvSpPr>
            <p:nvPr/>
          </p:nvSpPr>
          <p:spPr bwMode="auto">
            <a:xfrm>
              <a:off x="819" y="2635"/>
              <a:ext cx="24" cy="24"/>
            </a:xfrm>
            <a:custGeom>
              <a:avLst/>
              <a:gdLst>
                <a:gd name="T0" fmla="*/ 24 w 24"/>
                <a:gd name="T1" fmla="*/ 12 h 24"/>
                <a:gd name="T2" fmla="*/ 24 w 24"/>
                <a:gd name="T3" fmla="*/ 12 h 24"/>
                <a:gd name="T4" fmla="*/ 24 w 24"/>
                <a:gd name="T5" fmla="*/ 18 h 24"/>
                <a:gd name="T6" fmla="*/ 22 w 24"/>
                <a:gd name="T7" fmla="*/ 22 h 24"/>
                <a:gd name="T8" fmla="*/ 18 w 24"/>
                <a:gd name="T9" fmla="*/ 24 h 24"/>
                <a:gd name="T10" fmla="*/ 12 w 24"/>
                <a:gd name="T11" fmla="*/ 24 h 24"/>
                <a:gd name="T12" fmla="*/ 12 w 24"/>
                <a:gd name="T13" fmla="*/ 24 h 24"/>
                <a:gd name="T14" fmla="*/ 8 w 24"/>
                <a:gd name="T15" fmla="*/ 24 h 24"/>
                <a:gd name="T16" fmla="*/ 4 w 24"/>
                <a:gd name="T17" fmla="*/ 22 h 24"/>
                <a:gd name="T18" fmla="*/ 2 w 24"/>
                <a:gd name="T19" fmla="*/ 18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3" name="Freeform 211"/>
            <p:cNvSpPr>
              <a:spLocks/>
            </p:cNvSpPr>
            <p:nvPr/>
          </p:nvSpPr>
          <p:spPr bwMode="auto">
            <a:xfrm>
              <a:off x="891"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4" name="Rectangle 212"/>
            <p:cNvSpPr>
              <a:spLocks noChangeArrowheads="1"/>
            </p:cNvSpPr>
            <p:nvPr/>
          </p:nvSpPr>
          <p:spPr bwMode="auto">
            <a:xfrm>
              <a:off x="75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1935" name="Freeform 213"/>
            <p:cNvSpPr>
              <a:spLocks/>
            </p:cNvSpPr>
            <p:nvPr/>
          </p:nvSpPr>
          <p:spPr bwMode="auto">
            <a:xfrm>
              <a:off x="995"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6" name="Freeform 214"/>
            <p:cNvSpPr>
              <a:spLocks/>
            </p:cNvSpPr>
            <p:nvPr/>
          </p:nvSpPr>
          <p:spPr bwMode="auto">
            <a:xfrm>
              <a:off x="1267"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7" name="Freeform 215"/>
            <p:cNvSpPr>
              <a:spLocks/>
            </p:cNvSpPr>
            <p:nvPr/>
          </p:nvSpPr>
          <p:spPr bwMode="auto">
            <a:xfrm>
              <a:off x="1539" y="2701"/>
              <a:ext cx="224" cy="80"/>
            </a:xfrm>
            <a:custGeom>
              <a:avLst/>
              <a:gdLst>
                <a:gd name="T0" fmla="*/ 224 w 224"/>
                <a:gd name="T1" fmla="*/ 58 h 80"/>
                <a:gd name="T2" fmla="*/ 224 w 224"/>
                <a:gd name="T3" fmla="*/ 58 h 80"/>
                <a:gd name="T4" fmla="*/ 222 w 224"/>
                <a:gd name="T5" fmla="*/ 66 h 80"/>
                <a:gd name="T6" fmla="*/ 218 w 224"/>
                <a:gd name="T7" fmla="*/ 74 h 80"/>
                <a:gd name="T8" fmla="*/ 210 w 224"/>
                <a:gd name="T9" fmla="*/ 78 h 80"/>
                <a:gd name="T10" fmla="*/ 202 w 224"/>
                <a:gd name="T11" fmla="*/ 80 h 80"/>
                <a:gd name="T12" fmla="*/ 22 w 224"/>
                <a:gd name="T13" fmla="*/ 80 h 80"/>
                <a:gd name="T14" fmla="*/ 22 w 224"/>
                <a:gd name="T15" fmla="*/ 80 h 80"/>
                <a:gd name="T16" fmla="*/ 14 w 224"/>
                <a:gd name="T17" fmla="*/ 78 h 80"/>
                <a:gd name="T18" fmla="*/ 6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6"/>
                  </a:lnTo>
                  <a:lnTo>
                    <a:pt x="218" y="74"/>
                  </a:lnTo>
                  <a:lnTo>
                    <a:pt x="210" y="78"/>
                  </a:lnTo>
                  <a:lnTo>
                    <a:pt x="202" y="80"/>
                  </a:lnTo>
                  <a:lnTo>
                    <a:pt x="22" y="80"/>
                  </a:lnTo>
                  <a:lnTo>
                    <a:pt x="14" y="78"/>
                  </a:lnTo>
                  <a:lnTo>
                    <a:pt x="6" y="74"/>
                  </a:lnTo>
                  <a:lnTo>
                    <a:pt x="2" y="66"/>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7E34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38" name="Rectangle 216"/>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31753" name="Group 217"/>
          <p:cNvGrpSpPr>
            <a:grpSpLocks/>
          </p:cNvGrpSpPr>
          <p:nvPr/>
        </p:nvGrpSpPr>
        <p:grpSpPr bwMode="auto">
          <a:xfrm>
            <a:off x="2695575" y="735012"/>
            <a:ext cx="1584325" cy="276224"/>
            <a:chOff x="1669" y="515"/>
            <a:chExt cx="998" cy="174"/>
          </a:xfrm>
        </p:grpSpPr>
        <p:sp>
          <p:nvSpPr>
            <p:cNvPr id="31920"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1921"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1922"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31923" name="Rectangle 221"/>
            <p:cNvSpPr>
              <a:spLocks noChangeArrowheads="1"/>
            </p:cNvSpPr>
            <p:nvPr/>
          </p:nvSpPr>
          <p:spPr bwMode="auto">
            <a:xfrm>
              <a:off x="206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31924"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31925"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31926"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31927"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pic>
        <p:nvPicPr>
          <p:cNvPr id="3175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5638" y="307975"/>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Freeform 227"/>
          <p:cNvSpPr>
            <a:spLocks/>
          </p:cNvSpPr>
          <p:nvPr/>
        </p:nvSpPr>
        <p:spPr bwMode="auto">
          <a:xfrm>
            <a:off x="3224213" y="330200"/>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18"/>
                </a:lnTo>
                <a:lnTo>
                  <a:pt x="66" y="8"/>
                </a:lnTo>
                <a:lnTo>
                  <a:pt x="86" y="2"/>
                </a:lnTo>
                <a:lnTo>
                  <a:pt x="108" y="0"/>
                </a:lnTo>
                <a:lnTo>
                  <a:pt x="128" y="2"/>
                </a:lnTo>
                <a:lnTo>
                  <a:pt x="150" y="8"/>
                </a:lnTo>
                <a:lnTo>
                  <a:pt x="168" y="18"/>
                </a:lnTo>
                <a:lnTo>
                  <a:pt x="184" y="32"/>
                </a:lnTo>
                <a:lnTo>
                  <a:pt x="196" y="48"/>
                </a:lnTo>
                <a:lnTo>
                  <a:pt x="206"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1756" name="グループ化 4"/>
          <p:cNvGrpSpPr>
            <a:grpSpLocks/>
          </p:cNvGrpSpPr>
          <p:nvPr/>
        </p:nvGrpSpPr>
        <p:grpSpPr bwMode="auto">
          <a:xfrm>
            <a:off x="754063" y="8382000"/>
            <a:ext cx="5792787" cy="511175"/>
            <a:chOff x="-2100263" y="8441787"/>
            <a:chExt cx="5613400" cy="511175"/>
          </a:xfrm>
        </p:grpSpPr>
        <p:sp>
          <p:nvSpPr>
            <p:cNvPr id="31792" name="Line 7"/>
            <p:cNvSpPr>
              <a:spLocks noChangeShapeType="1"/>
            </p:cNvSpPr>
            <p:nvPr/>
          </p:nvSpPr>
          <p:spPr bwMode="auto">
            <a:xfrm>
              <a:off x="-2100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3" name="Line 8"/>
            <p:cNvSpPr>
              <a:spLocks noChangeShapeType="1"/>
            </p:cNvSpPr>
            <p:nvPr/>
          </p:nvSpPr>
          <p:spPr bwMode="auto">
            <a:xfrm>
              <a:off x="-2011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4" name="Line 9"/>
            <p:cNvSpPr>
              <a:spLocks noChangeShapeType="1"/>
            </p:cNvSpPr>
            <p:nvPr/>
          </p:nvSpPr>
          <p:spPr bwMode="auto">
            <a:xfrm>
              <a:off x="-1922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5" name="Line 10"/>
            <p:cNvSpPr>
              <a:spLocks noChangeShapeType="1"/>
            </p:cNvSpPr>
            <p:nvPr/>
          </p:nvSpPr>
          <p:spPr bwMode="auto">
            <a:xfrm>
              <a:off x="-1833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6" name="Line 11"/>
            <p:cNvSpPr>
              <a:spLocks noChangeShapeType="1"/>
            </p:cNvSpPr>
            <p:nvPr/>
          </p:nvSpPr>
          <p:spPr bwMode="auto">
            <a:xfrm>
              <a:off x="-17446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7" name="Line 12"/>
            <p:cNvSpPr>
              <a:spLocks noChangeShapeType="1"/>
            </p:cNvSpPr>
            <p:nvPr/>
          </p:nvSpPr>
          <p:spPr bwMode="auto">
            <a:xfrm>
              <a:off x="-16557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8" name="Line 13"/>
            <p:cNvSpPr>
              <a:spLocks noChangeShapeType="1"/>
            </p:cNvSpPr>
            <p:nvPr/>
          </p:nvSpPr>
          <p:spPr bwMode="auto">
            <a:xfrm>
              <a:off x="-15668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9" name="Line 14"/>
            <p:cNvSpPr>
              <a:spLocks noChangeShapeType="1"/>
            </p:cNvSpPr>
            <p:nvPr/>
          </p:nvSpPr>
          <p:spPr bwMode="auto">
            <a:xfrm>
              <a:off x="-14779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0" name="Line 15"/>
            <p:cNvSpPr>
              <a:spLocks noChangeShapeType="1"/>
            </p:cNvSpPr>
            <p:nvPr/>
          </p:nvSpPr>
          <p:spPr bwMode="auto">
            <a:xfrm>
              <a:off x="-13890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1" name="Line 16"/>
            <p:cNvSpPr>
              <a:spLocks noChangeShapeType="1"/>
            </p:cNvSpPr>
            <p:nvPr/>
          </p:nvSpPr>
          <p:spPr bwMode="auto">
            <a:xfrm>
              <a:off x="-13001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2" name="Line 17"/>
            <p:cNvSpPr>
              <a:spLocks noChangeShapeType="1"/>
            </p:cNvSpPr>
            <p:nvPr/>
          </p:nvSpPr>
          <p:spPr bwMode="auto">
            <a:xfrm>
              <a:off x="-1211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3" name="Line 18"/>
            <p:cNvSpPr>
              <a:spLocks noChangeShapeType="1"/>
            </p:cNvSpPr>
            <p:nvPr/>
          </p:nvSpPr>
          <p:spPr bwMode="auto">
            <a:xfrm>
              <a:off x="-1122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4" name="Line 19"/>
            <p:cNvSpPr>
              <a:spLocks noChangeShapeType="1"/>
            </p:cNvSpPr>
            <p:nvPr/>
          </p:nvSpPr>
          <p:spPr bwMode="auto">
            <a:xfrm>
              <a:off x="-1033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5" name="Line 20"/>
            <p:cNvSpPr>
              <a:spLocks noChangeShapeType="1"/>
            </p:cNvSpPr>
            <p:nvPr/>
          </p:nvSpPr>
          <p:spPr bwMode="auto">
            <a:xfrm>
              <a:off x="-944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6" name="Line 21"/>
            <p:cNvSpPr>
              <a:spLocks noChangeShapeType="1"/>
            </p:cNvSpPr>
            <p:nvPr/>
          </p:nvSpPr>
          <p:spPr bwMode="auto">
            <a:xfrm>
              <a:off x="-8556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7" name="Line 22"/>
            <p:cNvSpPr>
              <a:spLocks noChangeShapeType="1"/>
            </p:cNvSpPr>
            <p:nvPr/>
          </p:nvSpPr>
          <p:spPr bwMode="auto">
            <a:xfrm>
              <a:off x="-7667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8" name="Line 23"/>
            <p:cNvSpPr>
              <a:spLocks noChangeShapeType="1"/>
            </p:cNvSpPr>
            <p:nvPr/>
          </p:nvSpPr>
          <p:spPr bwMode="auto">
            <a:xfrm>
              <a:off x="-6778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09" name="Line 24"/>
            <p:cNvSpPr>
              <a:spLocks noChangeShapeType="1"/>
            </p:cNvSpPr>
            <p:nvPr/>
          </p:nvSpPr>
          <p:spPr bwMode="auto">
            <a:xfrm>
              <a:off x="-5889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0" name="Line 25"/>
            <p:cNvSpPr>
              <a:spLocks noChangeShapeType="1"/>
            </p:cNvSpPr>
            <p:nvPr/>
          </p:nvSpPr>
          <p:spPr bwMode="auto">
            <a:xfrm>
              <a:off x="-5000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1" name="Line 26"/>
            <p:cNvSpPr>
              <a:spLocks noChangeShapeType="1"/>
            </p:cNvSpPr>
            <p:nvPr/>
          </p:nvSpPr>
          <p:spPr bwMode="auto">
            <a:xfrm>
              <a:off x="-4111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2" name="Line 27"/>
            <p:cNvSpPr>
              <a:spLocks noChangeShapeType="1"/>
            </p:cNvSpPr>
            <p:nvPr/>
          </p:nvSpPr>
          <p:spPr bwMode="auto">
            <a:xfrm>
              <a:off x="-3222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3" name="Line 28"/>
            <p:cNvSpPr>
              <a:spLocks noChangeShapeType="1"/>
            </p:cNvSpPr>
            <p:nvPr/>
          </p:nvSpPr>
          <p:spPr bwMode="auto">
            <a:xfrm>
              <a:off x="-2333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4" name="Line 29"/>
            <p:cNvSpPr>
              <a:spLocks noChangeShapeType="1"/>
            </p:cNvSpPr>
            <p:nvPr/>
          </p:nvSpPr>
          <p:spPr bwMode="auto">
            <a:xfrm>
              <a:off x="-1444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5" name="Line 30"/>
            <p:cNvSpPr>
              <a:spLocks noChangeShapeType="1"/>
            </p:cNvSpPr>
            <p:nvPr/>
          </p:nvSpPr>
          <p:spPr bwMode="auto">
            <a:xfrm>
              <a:off x="-55563"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6" name="Line 31"/>
            <p:cNvSpPr>
              <a:spLocks noChangeShapeType="1"/>
            </p:cNvSpPr>
            <p:nvPr/>
          </p:nvSpPr>
          <p:spPr bwMode="auto">
            <a:xfrm>
              <a:off x="33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7" name="Line 32"/>
            <p:cNvSpPr>
              <a:spLocks noChangeShapeType="1"/>
            </p:cNvSpPr>
            <p:nvPr/>
          </p:nvSpPr>
          <p:spPr bwMode="auto">
            <a:xfrm>
              <a:off x="122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8" name="Line 33"/>
            <p:cNvSpPr>
              <a:spLocks noChangeShapeType="1"/>
            </p:cNvSpPr>
            <p:nvPr/>
          </p:nvSpPr>
          <p:spPr bwMode="auto">
            <a:xfrm>
              <a:off x="211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19" name="Line 34"/>
            <p:cNvSpPr>
              <a:spLocks noChangeShapeType="1"/>
            </p:cNvSpPr>
            <p:nvPr/>
          </p:nvSpPr>
          <p:spPr bwMode="auto">
            <a:xfrm>
              <a:off x="300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0" name="Line 35"/>
            <p:cNvSpPr>
              <a:spLocks noChangeShapeType="1"/>
            </p:cNvSpPr>
            <p:nvPr/>
          </p:nvSpPr>
          <p:spPr bwMode="auto">
            <a:xfrm>
              <a:off x="388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1" name="Line 36"/>
            <p:cNvSpPr>
              <a:spLocks noChangeShapeType="1"/>
            </p:cNvSpPr>
            <p:nvPr/>
          </p:nvSpPr>
          <p:spPr bwMode="auto">
            <a:xfrm>
              <a:off x="477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2" name="Line 37"/>
            <p:cNvSpPr>
              <a:spLocks noChangeShapeType="1"/>
            </p:cNvSpPr>
            <p:nvPr/>
          </p:nvSpPr>
          <p:spPr bwMode="auto">
            <a:xfrm>
              <a:off x="566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3" name="Line 38"/>
            <p:cNvSpPr>
              <a:spLocks noChangeShapeType="1"/>
            </p:cNvSpPr>
            <p:nvPr/>
          </p:nvSpPr>
          <p:spPr bwMode="auto">
            <a:xfrm>
              <a:off x="655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4" name="Line 39"/>
            <p:cNvSpPr>
              <a:spLocks noChangeShapeType="1"/>
            </p:cNvSpPr>
            <p:nvPr/>
          </p:nvSpPr>
          <p:spPr bwMode="auto">
            <a:xfrm>
              <a:off x="744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5" name="Line 40"/>
            <p:cNvSpPr>
              <a:spLocks noChangeShapeType="1"/>
            </p:cNvSpPr>
            <p:nvPr/>
          </p:nvSpPr>
          <p:spPr bwMode="auto">
            <a:xfrm>
              <a:off x="833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6" name="Line 41"/>
            <p:cNvSpPr>
              <a:spLocks noChangeShapeType="1"/>
            </p:cNvSpPr>
            <p:nvPr/>
          </p:nvSpPr>
          <p:spPr bwMode="auto">
            <a:xfrm>
              <a:off x="922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7" name="Line 42"/>
            <p:cNvSpPr>
              <a:spLocks noChangeShapeType="1"/>
            </p:cNvSpPr>
            <p:nvPr/>
          </p:nvSpPr>
          <p:spPr bwMode="auto">
            <a:xfrm>
              <a:off x="1011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8" name="Line 43"/>
            <p:cNvSpPr>
              <a:spLocks noChangeShapeType="1"/>
            </p:cNvSpPr>
            <p:nvPr/>
          </p:nvSpPr>
          <p:spPr bwMode="auto">
            <a:xfrm>
              <a:off x="1100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29" name="Line 44"/>
            <p:cNvSpPr>
              <a:spLocks noChangeShapeType="1"/>
            </p:cNvSpPr>
            <p:nvPr/>
          </p:nvSpPr>
          <p:spPr bwMode="auto">
            <a:xfrm>
              <a:off x="1189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0" name="Line 45"/>
            <p:cNvSpPr>
              <a:spLocks noChangeShapeType="1"/>
            </p:cNvSpPr>
            <p:nvPr/>
          </p:nvSpPr>
          <p:spPr bwMode="auto">
            <a:xfrm>
              <a:off x="1277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1" name="Line 46"/>
            <p:cNvSpPr>
              <a:spLocks noChangeShapeType="1"/>
            </p:cNvSpPr>
            <p:nvPr/>
          </p:nvSpPr>
          <p:spPr bwMode="auto">
            <a:xfrm>
              <a:off x="1366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2" name="Line 47"/>
            <p:cNvSpPr>
              <a:spLocks noChangeShapeType="1"/>
            </p:cNvSpPr>
            <p:nvPr/>
          </p:nvSpPr>
          <p:spPr bwMode="auto">
            <a:xfrm>
              <a:off x="1455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3" name="Line 48"/>
            <p:cNvSpPr>
              <a:spLocks noChangeShapeType="1"/>
            </p:cNvSpPr>
            <p:nvPr/>
          </p:nvSpPr>
          <p:spPr bwMode="auto">
            <a:xfrm>
              <a:off x="1544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4" name="Line 49"/>
            <p:cNvSpPr>
              <a:spLocks noChangeShapeType="1"/>
            </p:cNvSpPr>
            <p:nvPr/>
          </p:nvSpPr>
          <p:spPr bwMode="auto">
            <a:xfrm>
              <a:off x="1633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5" name="Line 50"/>
            <p:cNvSpPr>
              <a:spLocks noChangeShapeType="1"/>
            </p:cNvSpPr>
            <p:nvPr/>
          </p:nvSpPr>
          <p:spPr bwMode="auto">
            <a:xfrm>
              <a:off x="1722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6" name="Line 51"/>
            <p:cNvSpPr>
              <a:spLocks noChangeShapeType="1"/>
            </p:cNvSpPr>
            <p:nvPr/>
          </p:nvSpPr>
          <p:spPr bwMode="auto">
            <a:xfrm>
              <a:off x="1811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7" name="Line 52"/>
            <p:cNvSpPr>
              <a:spLocks noChangeShapeType="1"/>
            </p:cNvSpPr>
            <p:nvPr/>
          </p:nvSpPr>
          <p:spPr bwMode="auto">
            <a:xfrm>
              <a:off x="1900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8" name="Line 53"/>
            <p:cNvSpPr>
              <a:spLocks noChangeShapeType="1"/>
            </p:cNvSpPr>
            <p:nvPr/>
          </p:nvSpPr>
          <p:spPr bwMode="auto">
            <a:xfrm>
              <a:off x="1989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39" name="Line 54"/>
            <p:cNvSpPr>
              <a:spLocks noChangeShapeType="1"/>
            </p:cNvSpPr>
            <p:nvPr/>
          </p:nvSpPr>
          <p:spPr bwMode="auto">
            <a:xfrm>
              <a:off x="2078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0" name="Line 55"/>
            <p:cNvSpPr>
              <a:spLocks noChangeShapeType="1"/>
            </p:cNvSpPr>
            <p:nvPr/>
          </p:nvSpPr>
          <p:spPr bwMode="auto">
            <a:xfrm>
              <a:off x="2166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1" name="Line 56"/>
            <p:cNvSpPr>
              <a:spLocks noChangeShapeType="1"/>
            </p:cNvSpPr>
            <p:nvPr/>
          </p:nvSpPr>
          <p:spPr bwMode="auto">
            <a:xfrm>
              <a:off x="2255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2" name="Line 57"/>
            <p:cNvSpPr>
              <a:spLocks noChangeShapeType="1"/>
            </p:cNvSpPr>
            <p:nvPr/>
          </p:nvSpPr>
          <p:spPr bwMode="auto">
            <a:xfrm>
              <a:off x="2344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3" name="Line 58"/>
            <p:cNvSpPr>
              <a:spLocks noChangeShapeType="1"/>
            </p:cNvSpPr>
            <p:nvPr/>
          </p:nvSpPr>
          <p:spPr bwMode="auto">
            <a:xfrm>
              <a:off x="2433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4" name="Line 59"/>
            <p:cNvSpPr>
              <a:spLocks noChangeShapeType="1"/>
            </p:cNvSpPr>
            <p:nvPr/>
          </p:nvSpPr>
          <p:spPr bwMode="auto">
            <a:xfrm>
              <a:off x="2522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5" name="Line 60"/>
            <p:cNvSpPr>
              <a:spLocks noChangeShapeType="1"/>
            </p:cNvSpPr>
            <p:nvPr/>
          </p:nvSpPr>
          <p:spPr bwMode="auto">
            <a:xfrm>
              <a:off x="2611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6" name="Line 61"/>
            <p:cNvSpPr>
              <a:spLocks noChangeShapeType="1"/>
            </p:cNvSpPr>
            <p:nvPr/>
          </p:nvSpPr>
          <p:spPr bwMode="auto">
            <a:xfrm>
              <a:off x="27003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7" name="Line 62"/>
            <p:cNvSpPr>
              <a:spLocks noChangeShapeType="1"/>
            </p:cNvSpPr>
            <p:nvPr/>
          </p:nvSpPr>
          <p:spPr bwMode="auto">
            <a:xfrm>
              <a:off x="27892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8" name="Line 63"/>
            <p:cNvSpPr>
              <a:spLocks noChangeShapeType="1"/>
            </p:cNvSpPr>
            <p:nvPr/>
          </p:nvSpPr>
          <p:spPr bwMode="auto">
            <a:xfrm>
              <a:off x="28781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49" name="Line 64"/>
            <p:cNvSpPr>
              <a:spLocks noChangeShapeType="1"/>
            </p:cNvSpPr>
            <p:nvPr/>
          </p:nvSpPr>
          <p:spPr bwMode="auto">
            <a:xfrm>
              <a:off x="29670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0" name="Line 65"/>
            <p:cNvSpPr>
              <a:spLocks noChangeShapeType="1"/>
            </p:cNvSpPr>
            <p:nvPr/>
          </p:nvSpPr>
          <p:spPr bwMode="auto">
            <a:xfrm>
              <a:off x="30559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1" name="Line 66"/>
            <p:cNvSpPr>
              <a:spLocks noChangeShapeType="1"/>
            </p:cNvSpPr>
            <p:nvPr/>
          </p:nvSpPr>
          <p:spPr bwMode="auto">
            <a:xfrm>
              <a:off x="31448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2" name="Line 67"/>
            <p:cNvSpPr>
              <a:spLocks noChangeShapeType="1"/>
            </p:cNvSpPr>
            <p:nvPr/>
          </p:nvSpPr>
          <p:spPr bwMode="auto">
            <a:xfrm>
              <a:off x="32337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3" name="Line 68"/>
            <p:cNvSpPr>
              <a:spLocks noChangeShapeType="1"/>
            </p:cNvSpPr>
            <p:nvPr/>
          </p:nvSpPr>
          <p:spPr bwMode="auto">
            <a:xfrm>
              <a:off x="33226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4" name="Line 69"/>
            <p:cNvSpPr>
              <a:spLocks noChangeShapeType="1"/>
            </p:cNvSpPr>
            <p:nvPr/>
          </p:nvSpPr>
          <p:spPr bwMode="auto">
            <a:xfrm>
              <a:off x="34115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5" name="Line 70"/>
            <p:cNvSpPr>
              <a:spLocks noChangeShapeType="1"/>
            </p:cNvSpPr>
            <p:nvPr/>
          </p:nvSpPr>
          <p:spPr bwMode="auto">
            <a:xfrm>
              <a:off x="3500437" y="8441787"/>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6" name="Line 139"/>
            <p:cNvSpPr>
              <a:spLocks noChangeShapeType="1"/>
            </p:cNvSpPr>
            <p:nvPr/>
          </p:nvSpPr>
          <p:spPr bwMode="auto">
            <a:xfrm>
              <a:off x="-2100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7" name="Line 140"/>
            <p:cNvSpPr>
              <a:spLocks noChangeShapeType="1"/>
            </p:cNvSpPr>
            <p:nvPr/>
          </p:nvSpPr>
          <p:spPr bwMode="auto">
            <a:xfrm>
              <a:off x="-2011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8" name="Line 141"/>
            <p:cNvSpPr>
              <a:spLocks noChangeShapeType="1"/>
            </p:cNvSpPr>
            <p:nvPr/>
          </p:nvSpPr>
          <p:spPr bwMode="auto">
            <a:xfrm>
              <a:off x="-1922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59" name="Line 142"/>
            <p:cNvSpPr>
              <a:spLocks noChangeShapeType="1"/>
            </p:cNvSpPr>
            <p:nvPr/>
          </p:nvSpPr>
          <p:spPr bwMode="auto">
            <a:xfrm>
              <a:off x="-1833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0" name="Line 143"/>
            <p:cNvSpPr>
              <a:spLocks noChangeShapeType="1"/>
            </p:cNvSpPr>
            <p:nvPr/>
          </p:nvSpPr>
          <p:spPr bwMode="auto">
            <a:xfrm>
              <a:off x="-17446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1" name="Line 144"/>
            <p:cNvSpPr>
              <a:spLocks noChangeShapeType="1"/>
            </p:cNvSpPr>
            <p:nvPr/>
          </p:nvSpPr>
          <p:spPr bwMode="auto">
            <a:xfrm>
              <a:off x="-16557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2" name="Line 145"/>
            <p:cNvSpPr>
              <a:spLocks noChangeShapeType="1"/>
            </p:cNvSpPr>
            <p:nvPr/>
          </p:nvSpPr>
          <p:spPr bwMode="auto">
            <a:xfrm>
              <a:off x="-15668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3" name="Line 146"/>
            <p:cNvSpPr>
              <a:spLocks noChangeShapeType="1"/>
            </p:cNvSpPr>
            <p:nvPr/>
          </p:nvSpPr>
          <p:spPr bwMode="auto">
            <a:xfrm>
              <a:off x="-14779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4" name="Line 147"/>
            <p:cNvSpPr>
              <a:spLocks noChangeShapeType="1"/>
            </p:cNvSpPr>
            <p:nvPr/>
          </p:nvSpPr>
          <p:spPr bwMode="auto">
            <a:xfrm>
              <a:off x="-13890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5" name="Line 148"/>
            <p:cNvSpPr>
              <a:spLocks noChangeShapeType="1"/>
            </p:cNvSpPr>
            <p:nvPr/>
          </p:nvSpPr>
          <p:spPr bwMode="auto">
            <a:xfrm>
              <a:off x="-13001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6" name="Line 149"/>
            <p:cNvSpPr>
              <a:spLocks noChangeShapeType="1"/>
            </p:cNvSpPr>
            <p:nvPr/>
          </p:nvSpPr>
          <p:spPr bwMode="auto">
            <a:xfrm>
              <a:off x="-1211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7" name="Line 150"/>
            <p:cNvSpPr>
              <a:spLocks noChangeShapeType="1"/>
            </p:cNvSpPr>
            <p:nvPr/>
          </p:nvSpPr>
          <p:spPr bwMode="auto">
            <a:xfrm>
              <a:off x="-1122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8" name="Line 151"/>
            <p:cNvSpPr>
              <a:spLocks noChangeShapeType="1"/>
            </p:cNvSpPr>
            <p:nvPr/>
          </p:nvSpPr>
          <p:spPr bwMode="auto">
            <a:xfrm>
              <a:off x="-1033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69" name="Line 152"/>
            <p:cNvSpPr>
              <a:spLocks noChangeShapeType="1"/>
            </p:cNvSpPr>
            <p:nvPr/>
          </p:nvSpPr>
          <p:spPr bwMode="auto">
            <a:xfrm>
              <a:off x="-944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0" name="Line 153"/>
            <p:cNvSpPr>
              <a:spLocks noChangeShapeType="1"/>
            </p:cNvSpPr>
            <p:nvPr/>
          </p:nvSpPr>
          <p:spPr bwMode="auto">
            <a:xfrm>
              <a:off x="-8556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1" name="Line 154"/>
            <p:cNvSpPr>
              <a:spLocks noChangeShapeType="1"/>
            </p:cNvSpPr>
            <p:nvPr/>
          </p:nvSpPr>
          <p:spPr bwMode="auto">
            <a:xfrm>
              <a:off x="-7667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2" name="Line 155"/>
            <p:cNvSpPr>
              <a:spLocks noChangeShapeType="1"/>
            </p:cNvSpPr>
            <p:nvPr/>
          </p:nvSpPr>
          <p:spPr bwMode="auto">
            <a:xfrm>
              <a:off x="-6778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3" name="Line 156"/>
            <p:cNvSpPr>
              <a:spLocks noChangeShapeType="1"/>
            </p:cNvSpPr>
            <p:nvPr/>
          </p:nvSpPr>
          <p:spPr bwMode="auto">
            <a:xfrm>
              <a:off x="-5889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4" name="Line 157"/>
            <p:cNvSpPr>
              <a:spLocks noChangeShapeType="1"/>
            </p:cNvSpPr>
            <p:nvPr/>
          </p:nvSpPr>
          <p:spPr bwMode="auto">
            <a:xfrm>
              <a:off x="-5000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5" name="Line 158"/>
            <p:cNvSpPr>
              <a:spLocks noChangeShapeType="1"/>
            </p:cNvSpPr>
            <p:nvPr/>
          </p:nvSpPr>
          <p:spPr bwMode="auto">
            <a:xfrm>
              <a:off x="-4111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6" name="Line 159"/>
            <p:cNvSpPr>
              <a:spLocks noChangeShapeType="1"/>
            </p:cNvSpPr>
            <p:nvPr/>
          </p:nvSpPr>
          <p:spPr bwMode="auto">
            <a:xfrm>
              <a:off x="-3222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7" name="Line 160"/>
            <p:cNvSpPr>
              <a:spLocks noChangeShapeType="1"/>
            </p:cNvSpPr>
            <p:nvPr/>
          </p:nvSpPr>
          <p:spPr bwMode="auto">
            <a:xfrm>
              <a:off x="-2333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8" name="Line 161"/>
            <p:cNvSpPr>
              <a:spLocks noChangeShapeType="1"/>
            </p:cNvSpPr>
            <p:nvPr/>
          </p:nvSpPr>
          <p:spPr bwMode="auto">
            <a:xfrm>
              <a:off x="-1444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79" name="Line 162"/>
            <p:cNvSpPr>
              <a:spLocks noChangeShapeType="1"/>
            </p:cNvSpPr>
            <p:nvPr/>
          </p:nvSpPr>
          <p:spPr bwMode="auto">
            <a:xfrm>
              <a:off x="-55563"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0" name="Line 163"/>
            <p:cNvSpPr>
              <a:spLocks noChangeShapeType="1"/>
            </p:cNvSpPr>
            <p:nvPr/>
          </p:nvSpPr>
          <p:spPr bwMode="auto">
            <a:xfrm>
              <a:off x="33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1" name="Line 164"/>
            <p:cNvSpPr>
              <a:spLocks noChangeShapeType="1"/>
            </p:cNvSpPr>
            <p:nvPr/>
          </p:nvSpPr>
          <p:spPr bwMode="auto">
            <a:xfrm>
              <a:off x="122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2" name="Line 165"/>
            <p:cNvSpPr>
              <a:spLocks noChangeShapeType="1"/>
            </p:cNvSpPr>
            <p:nvPr/>
          </p:nvSpPr>
          <p:spPr bwMode="auto">
            <a:xfrm>
              <a:off x="211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3" name="Line 166"/>
            <p:cNvSpPr>
              <a:spLocks noChangeShapeType="1"/>
            </p:cNvSpPr>
            <p:nvPr/>
          </p:nvSpPr>
          <p:spPr bwMode="auto">
            <a:xfrm>
              <a:off x="300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4" name="Line 167"/>
            <p:cNvSpPr>
              <a:spLocks noChangeShapeType="1"/>
            </p:cNvSpPr>
            <p:nvPr/>
          </p:nvSpPr>
          <p:spPr bwMode="auto">
            <a:xfrm>
              <a:off x="388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5" name="Line 168"/>
            <p:cNvSpPr>
              <a:spLocks noChangeShapeType="1"/>
            </p:cNvSpPr>
            <p:nvPr/>
          </p:nvSpPr>
          <p:spPr bwMode="auto">
            <a:xfrm>
              <a:off x="477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6" name="Line 169"/>
            <p:cNvSpPr>
              <a:spLocks noChangeShapeType="1"/>
            </p:cNvSpPr>
            <p:nvPr/>
          </p:nvSpPr>
          <p:spPr bwMode="auto">
            <a:xfrm>
              <a:off x="566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7" name="Line 170"/>
            <p:cNvSpPr>
              <a:spLocks noChangeShapeType="1"/>
            </p:cNvSpPr>
            <p:nvPr/>
          </p:nvSpPr>
          <p:spPr bwMode="auto">
            <a:xfrm>
              <a:off x="655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8" name="Line 171"/>
            <p:cNvSpPr>
              <a:spLocks noChangeShapeType="1"/>
            </p:cNvSpPr>
            <p:nvPr/>
          </p:nvSpPr>
          <p:spPr bwMode="auto">
            <a:xfrm>
              <a:off x="744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89" name="Line 172"/>
            <p:cNvSpPr>
              <a:spLocks noChangeShapeType="1"/>
            </p:cNvSpPr>
            <p:nvPr/>
          </p:nvSpPr>
          <p:spPr bwMode="auto">
            <a:xfrm>
              <a:off x="833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0" name="Line 173"/>
            <p:cNvSpPr>
              <a:spLocks noChangeShapeType="1"/>
            </p:cNvSpPr>
            <p:nvPr/>
          </p:nvSpPr>
          <p:spPr bwMode="auto">
            <a:xfrm>
              <a:off x="922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1" name="Line 174"/>
            <p:cNvSpPr>
              <a:spLocks noChangeShapeType="1"/>
            </p:cNvSpPr>
            <p:nvPr/>
          </p:nvSpPr>
          <p:spPr bwMode="auto">
            <a:xfrm>
              <a:off x="1011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2" name="Line 175"/>
            <p:cNvSpPr>
              <a:spLocks noChangeShapeType="1"/>
            </p:cNvSpPr>
            <p:nvPr/>
          </p:nvSpPr>
          <p:spPr bwMode="auto">
            <a:xfrm>
              <a:off x="1100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3" name="Line 176"/>
            <p:cNvSpPr>
              <a:spLocks noChangeShapeType="1"/>
            </p:cNvSpPr>
            <p:nvPr/>
          </p:nvSpPr>
          <p:spPr bwMode="auto">
            <a:xfrm>
              <a:off x="1189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4" name="Line 177"/>
            <p:cNvSpPr>
              <a:spLocks noChangeShapeType="1"/>
            </p:cNvSpPr>
            <p:nvPr/>
          </p:nvSpPr>
          <p:spPr bwMode="auto">
            <a:xfrm>
              <a:off x="1277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5" name="Line 178"/>
            <p:cNvSpPr>
              <a:spLocks noChangeShapeType="1"/>
            </p:cNvSpPr>
            <p:nvPr/>
          </p:nvSpPr>
          <p:spPr bwMode="auto">
            <a:xfrm>
              <a:off x="1366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6" name="Line 179"/>
            <p:cNvSpPr>
              <a:spLocks noChangeShapeType="1"/>
            </p:cNvSpPr>
            <p:nvPr/>
          </p:nvSpPr>
          <p:spPr bwMode="auto">
            <a:xfrm>
              <a:off x="1455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7" name="Line 180"/>
            <p:cNvSpPr>
              <a:spLocks noChangeShapeType="1"/>
            </p:cNvSpPr>
            <p:nvPr/>
          </p:nvSpPr>
          <p:spPr bwMode="auto">
            <a:xfrm>
              <a:off x="1544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8" name="Line 181"/>
            <p:cNvSpPr>
              <a:spLocks noChangeShapeType="1"/>
            </p:cNvSpPr>
            <p:nvPr/>
          </p:nvSpPr>
          <p:spPr bwMode="auto">
            <a:xfrm>
              <a:off x="1633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899" name="Line 182"/>
            <p:cNvSpPr>
              <a:spLocks noChangeShapeType="1"/>
            </p:cNvSpPr>
            <p:nvPr/>
          </p:nvSpPr>
          <p:spPr bwMode="auto">
            <a:xfrm>
              <a:off x="1722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0" name="Line 183"/>
            <p:cNvSpPr>
              <a:spLocks noChangeShapeType="1"/>
            </p:cNvSpPr>
            <p:nvPr/>
          </p:nvSpPr>
          <p:spPr bwMode="auto">
            <a:xfrm>
              <a:off x="1811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1" name="Line 184"/>
            <p:cNvSpPr>
              <a:spLocks noChangeShapeType="1"/>
            </p:cNvSpPr>
            <p:nvPr/>
          </p:nvSpPr>
          <p:spPr bwMode="auto">
            <a:xfrm>
              <a:off x="1900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2" name="Line 185"/>
            <p:cNvSpPr>
              <a:spLocks noChangeShapeType="1"/>
            </p:cNvSpPr>
            <p:nvPr/>
          </p:nvSpPr>
          <p:spPr bwMode="auto">
            <a:xfrm>
              <a:off x="1989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3" name="Line 186"/>
            <p:cNvSpPr>
              <a:spLocks noChangeShapeType="1"/>
            </p:cNvSpPr>
            <p:nvPr/>
          </p:nvSpPr>
          <p:spPr bwMode="auto">
            <a:xfrm>
              <a:off x="2078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4" name="Line 187"/>
            <p:cNvSpPr>
              <a:spLocks noChangeShapeType="1"/>
            </p:cNvSpPr>
            <p:nvPr/>
          </p:nvSpPr>
          <p:spPr bwMode="auto">
            <a:xfrm>
              <a:off x="2166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5" name="Line 188"/>
            <p:cNvSpPr>
              <a:spLocks noChangeShapeType="1"/>
            </p:cNvSpPr>
            <p:nvPr/>
          </p:nvSpPr>
          <p:spPr bwMode="auto">
            <a:xfrm>
              <a:off x="2255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6" name="Line 189"/>
            <p:cNvSpPr>
              <a:spLocks noChangeShapeType="1"/>
            </p:cNvSpPr>
            <p:nvPr/>
          </p:nvSpPr>
          <p:spPr bwMode="auto">
            <a:xfrm>
              <a:off x="2344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7" name="Line 190"/>
            <p:cNvSpPr>
              <a:spLocks noChangeShapeType="1"/>
            </p:cNvSpPr>
            <p:nvPr/>
          </p:nvSpPr>
          <p:spPr bwMode="auto">
            <a:xfrm>
              <a:off x="2433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8" name="Line 191"/>
            <p:cNvSpPr>
              <a:spLocks noChangeShapeType="1"/>
            </p:cNvSpPr>
            <p:nvPr/>
          </p:nvSpPr>
          <p:spPr bwMode="auto">
            <a:xfrm>
              <a:off x="2522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09" name="Line 192"/>
            <p:cNvSpPr>
              <a:spLocks noChangeShapeType="1"/>
            </p:cNvSpPr>
            <p:nvPr/>
          </p:nvSpPr>
          <p:spPr bwMode="auto">
            <a:xfrm>
              <a:off x="2611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0" name="Line 193"/>
            <p:cNvSpPr>
              <a:spLocks noChangeShapeType="1"/>
            </p:cNvSpPr>
            <p:nvPr/>
          </p:nvSpPr>
          <p:spPr bwMode="auto">
            <a:xfrm>
              <a:off x="27003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1" name="Line 194"/>
            <p:cNvSpPr>
              <a:spLocks noChangeShapeType="1"/>
            </p:cNvSpPr>
            <p:nvPr/>
          </p:nvSpPr>
          <p:spPr bwMode="auto">
            <a:xfrm>
              <a:off x="27892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2" name="Line 195"/>
            <p:cNvSpPr>
              <a:spLocks noChangeShapeType="1"/>
            </p:cNvSpPr>
            <p:nvPr/>
          </p:nvSpPr>
          <p:spPr bwMode="auto">
            <a:xfrm>
              <a:off x="28781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3" name="Line 196"/>
            <p:cNvSpPr>
              <a:spLocks noChangeShapeType="1"/>
            </p:cNvSpPr>
            <p:nvPr/>
          </p:nvSpPr>
          <p:spPr bwMode="auto">
            <a:xfrm>
              <a:off x="29670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4" name="Line 197"/>
            <p:cNvSpPr>
              <a:spLocks noChangeShapeType="1"/>
            </p:cNvSpPr>
            <p:nvPr/>
          </p:nvSpPr>
          <p:spPr bwMode="auto">
            <a:xfrm>
              <a:off x="30559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5" name="Line 198"/>
            <p:cNvSpPr>
              <a:spLocks noChangeShapeType="1"/>
            </p:cNvSpPr>
            <p:nvPr/>
          </p:nvSpPr>
          <p:spPr bwMode="auto">
            <a:xfrm>
              <a:off x="31448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6" name="Line 199"/>
            <p:cNvSpPr>
              <a:spLocks noChangeShapeType="1"/>
            </p:cNvSpPr>
            <p:nvPr/>
          </p:nvSpPr>
          <p:spPr bwMode="auto">
            <a:xfrm>
              <a:off x="32337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7" name="Line 200"/>
            <p:cNvSpPr>
              <a:spLocks noChangeShapeType="1"/>
            </p:cNvSpPr>
            <p:nvPr/>
          </p:nvSpPr>
          <p:spPr bwMode="auto">
            <a:xfrm>
              <a:off x="33226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8" name="Line 201"/>
            <p:cNvSpPr>
              <a:spLocks noChangeShapeType="1"/>
            </p:cNvSpPr>
            <p:nvPr/>
          </p:nvSpPr>
          <p:spPr bwMode="auto">
            <a:xfrm>
              <a:off x="34115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919" name="Line 202"/>
            <p:cNvSpPr>
              <a:spLocks noChangeShapeType="1"/>
            </p:cNvSpPr>
            <p:nvPr/>
          </p:nvSpPr>
          <p:spPr bwMode="auto">
            <a:xfrm>
              <a:off x="3500437" y="8952962"/>
              <a:ext cx="12700" cy="0"/>
            </a:xfrm>
            <a:prstGeom prst="line">
              <a:avLst/>
            </a:prstGeom>
            <a:noFill/>
            <a:ln w="34925">
              <a:solidFill>
                <a:srgbClr val="DBDF1A"/>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1757" name="Group 228"/>
          <p:cNvGrpSpPr>
            <a:grpSpLocks/>
          </p:cNvGrpSpPr>
          <p:nvPr/>
        </p:nvGrpSpPr>
        <p:grpSpPr bwMode="auto">
          <a:xfrm>
            <a:off x="771525" y="8234363"/>
            <a:ext cx="574675" cy="571500"/>
            <a:chOff x="501" y="5239"/>
            <a:chExt cx="362" cy="360"/>
          </a:xfrm>
        </p:grpSpPr>
        <p:sp>
          <p:nvSpPr>
            <p:cNvPr id="31790" name="Freeform 229"/>
            <p:cNvSpPr>
              <a:spLocks/>
            </p:cNvSpPr>
            <p:nvPr/>
          </p:nvSpPr>
          <p:spPr bwMode="auto">
            <a:xfrm>
              <a:off x="501" y="5239"/>
              <a:ext cx="362" cy="360"/>
            </a:xfrm>
            <a:custGeom>
              <a:avLst/>
              <a:gdLst>
                <a:gd name="T0" fmla="*/ 362 w 362"/>
                <a:gd name="T1" fmla="*/ 180 h 360"/>
                <a:gd name="T2" fmla="*/ 358 w 362"/>
                <a:gd name="T3" fmla="*/ 216 h 360"/>
                <a:gd name="T4" fmla="*/ 348 w 362"/>
                <a:gd name="T5" fmla="*/ 250 h 360"/>
                <a:gd name="T6" fmla="*/ 330 w 362"/>
                <a:gd name="T7" fmla="*/ 280 h 360"/>
                <a:gd name="T8" fmla="*/ 308 w 362"/>
                <a:gd name="T9" fmla="*/ 308 h 360"/>
                <a:gd name="T10" fmla="*/ 282 w 362"/>
                <a:gd name="T11" fmla="*/ 330 h 360"/>
                <a:gd name="T12" fmla="*/ 252 w 362"/>
                <a:gd name="T13" fmla="*/ 346 h 360"/>
                <a:gd name="T14" fmla="*/ 218 w 362"/>
                <a:gd name="T15" fmla="*/ 356 h 360"/>
                <a:gd name="T16" fmla="*/ 182 w 362"/>
                <a:gd name="T17" fmla="*/ 360 h 360"/>
                <a:gd name="T18" fmla="*/ 162 w 362"/>
                <a:gd name="T19" fmla="*/ 360 h 360"/>
                <a:gd name="T20" fmla="*/ 128 w 362"/>
                <a:gd name="T21" fmla="*/ 352 h 360"/>
                <a:gd name="T22" fmla="*/ 96 w 362"/>
                <a:gd name="T23" fmla="*/ 338 h 360"/>
                <a:gd name="T24" fmla="*/ 66 w 362"/>
                <a:gd name="T25" fmla="*/ 320 h 360"/>
                <a:gd name="T26" fmla="*/ 42 w 362"/>
                <a:gd name="T27" fmla="*/ 294 h 360"/>
                <a:gd name="T28" fmla="*/ 22 w 362"/>
                <a:gd name="T29" fmla="*/ 266 h 360"/>
                <a:gd name="T30" fmla="*/ 8 w 362"/>
                <a:gd name="T31" fmla="*/ 234 h 360"/>
                <a:gd name="T32" fmla="*/ 2 w 362"/>
                <a:gd name="T33" fmla="*/ 198 h 360"/>
                <a:gd name="T34" fmla="*/ 0 w 362"/>
                <a:gd name="T35" fmla="*/ 180 h 360"/>
                <a:gd name="T36" fmla="*/ 4 w 362"/>
                <a:gd name="T37" fmla="*/ 144 h 360"/>
                <a:gd name="T38" fmla="*/ 16 w 362"/>
                <a:gd name="T39" fmla="*/ 110 h 360"/>
                <a:gd name="T40" fmla="*/ 32 w 362"/>
                <a:gd name="T41" fmla="*/ 78 h 360"/>
                <a:gd name="T42" fmla="*/ 54 w 362"/>
                <a:gd name="T43" fmla="*/ 52 h 360"/>
                <a:gd name="T44" fmla="*/ 80 w 362"/>
                <a:gd name="T45" fmla="*/ 30 h 360"/>
                <a:gd name="T46" fmla="*/ 112 w 362"/>
                <a:gd name="T47" fmla="*/ 14 h 360"/>
                <a:gd name="T48" fmla="*/ 144 w 362"/>
                <a:gd name="T49" fmla="*/ 2 h 360"/>
                <a:gd name="T50" fmla="*/ 182 w 362"/>
                <a:gd name="T51" fmla="*/ 0 h 360"/>
                <a:gd name="T52" fmla="*/ 200 w 362"/>
                <a:gd name="T53" fmla="*/ 0 h 360"/>
                <a:gd name="T54" fmla="*/ 234 w 362"/>
                <a:gd name="T55" fmla="*/ 8 h 360"/>
                <a:gd name="T56" fmla="*/ 268 w 362"/>
                <a:gd name="T57" fmla="*/ 22 h 360"/>
                <a:gd name="T58" fmla="*/ 296 w 362"/>
                <a:gd name="T59" fmla="*/ 40 h 360"/>
                <a:gd name="T60" fmla="*/ 320 w 362"/>
                <a:gd name="T61" fmla="*/ 64 h 360"/>
                <a:gd name="T62" fmla="*/ 340 w 362"/>
                <a:gd name="T63" fmla="*/ 94 h 360"/>
                <a:gd name="T64" fmla="*/ 354 w 362"/>
                <a:gd name="T65" fmla="*/ 126 h 360"/>
                <a:gd name="T66" fmla="*/ 360 w 362"/>
                <a:gd name="T67" fmla="*/ 162 h 360"/>
                <a:gd name="T68" fmla="*/ 362 w 362"/>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2" h="360">
                  <a:moveTo>
                    <a:pt x="362" y="180"/>
                  </a:moveTo>
                  <a:lnTo>
                    <a:pt x="362" y="180"/>
                  </a:lnTo>
                  <a:lnTo>
                    <a:pt x="360" y="198"/>
                  </a:lnTo>
                  <a:lnTo>
                    <a:pt x="358" y="216"/>
                  </a:lnTo>
                  <a:lnTo>
                    <a:pt x="354" y="234"/>
                  </a:lnTo>
                  <a:lnTo>
                    <a:pt x="348" y="250"/>
                  </a:lnTo>
                  <a:lnTo>
                    <a:pt x="340" y="266"/>
                  </a:lnTo>
                  <a:lnTo>
                    <a:pt x="330" y="280"/>
                  </a:lnTo>
                  <a:lnTo>
                    <a:pt x="320" y="294"/>
                  </a:lnTo>
                  <a:lnTo>
                    <a:pt x="308" y="308"/>
                  </a:lnTo>
                  <a:lnTo>
                    <a:pt x="296" y="320"/>
                  </a:lnTo>
                  <a:lnTo>
                    <a:pt x="282" y="330"/>
                  </a:lnTo>
                  <a:lnTo>
                    <a:pt x="268" y="338"/>
                  </a:lnTo>
                  <a:lnTo>
                    <a:pt x="252" y="346"/>
                  </a:lnTo>
                  <a:lnTo>
                    <a:pt x="234" y="352"/>
                  </a:lnTo>
                  <a:lnTo>
                    <a:pt x="218" y="356"/>
                  </a:lnTo>
                  <a:lnTo>
                    <a:pt x="200" y="360"/>
                  </a:lnTo>
                  <a:lnTo>
                    <a:pt x="182" y="360"/>
                  </a:lnTo>
                  <a:lnTo>
                    <a:pt x="162" y="360"/>
                  </a:lnTo>
                  <a:lnTo>
                    <a:pt x="144" y="356"/>
                  </a:lnTo>
                  <a:lnTo>
                    <a:pt x="128" y="352"/>
                  </a:lnTo>
                  <a:lnTo>
                    <a:pt x="112" y="346"/>
                  </a:lnTo>
                  <a:lnTo>
                    <a:pt x="96" y="338"/>
                  </a:lnTo>
                  <a:lnTo>
                    <a:pt x="80" y="330"/>
                  </a:lnTo>
                  <a:lnTo>
                    <a:pt x="66" y="320"/>
                  </a:lnTo>
                  <a:lnTo>
                    <a:pt x="54" y="308"/>
                  </a:lnTo>
                  <a:lnTo>
                    <a:pt x="42" y="294"/>
                  </a:lnTo>
                  <a:lnTo>
                    <a:pt x="32" y="280"/>
                  </a:lnTo>
                  <a:lnTo>
                    <a:pt x="22" y="266"/>
                  </a:lnTo>
                  <a:lnTo>
                    <a:pt x="16" y="250"/>
                  </a:lnTo>
                  <a:lnTo>
                    <a:pt x="8" y="234"/>
                  </a:lnTo>
                  <a:lnTo>
                    <a:pt x="4" y="216"/>
                  </a:lnTo>
                  <a:lnTo>
                    <a:pt x="2" y="198"/>
                  </a:lnTo>
                  <a:lnTo>
                    <a:pt x="0" y="180"/>
                  </a:lnTo>
                  <a:lnTo>
                    <a:pt x="2" y="162"/>
                  </a:lnTo>
                  <a:lnTo>
                    <a:pt x="4" y="144"/>
                  </a:lnTo>
                  <a:lnTo>
                    <a:pt x="8" y="126"/>
                  </a:lnTo>
                  <a:lnTo>
                    <a:pt x="16" y="110"/>
                  </a:lnTo>
                  <a:lnTo>
                    <a:pt x="22" y="94"/>
                  </a:lnTo>
                  <a:lnTo>
                    <a:pt x="32" y="78"/>
                  </a:lnTo>
                  <a:lnTo>
                    <a:pt x="42" y="64"/>
                  </a:lnTo>
                  <a:lnTo>
                    <a:pt x="54" y="52"/>
                  </a:lnTo>
                  <a:lnTo>
                    <a:pt x="66" y="40"/>
                  </a:lnTo>
                  <a:lnTo>
                    <a:pt x="80" y="30"/>
                  </a:lnTo>
                  <a:lnTo>
                    <a:pt x="96" y="22"/>
                  </a:lnTo>
                  <a:lnTo>
                    <a:pt x="112" y="14"/>
                  </a:lnTo>
                  <a:lnTo>
                    <a:pt x="128" y="8"/>
                  </a:lnTo>
                  <a:lnTo>
                    <a:pt x="144" y="2"/>
                  </a:lnTo>
                  <a:lnTo>
                    <a:pt x="162" y="0"/>
                  </a:lnTo>
                  <a:lnTo>
                    <a:pt x="182" y="0"/>
                  </a:lnTo>
                  <a:lnTo>
                    <a:pt x="200" y="0"/>
                  </a:lnTo>
                  <a:lnTo>
                    <a:pt x="218" y="2"/>
                  </a:lnTo>
                  <a:lnTo>
                    <a:pt x="234" y="8"/>
                  </a:lnTo>
                  <a:lnTo>
                    <a:pt x="252" y="14"/>
                  </a:lnTo>
                  <a:lnTo>
                    <a:pt x="268" y="22"/>
                  </a:lnTo>
                  <a:lnTo>
                    <a:pt x="282" y="30"/>
                  </a:lnTo>
                  <a:lnTo>
                    <a:pt x="296" y="40"/>
                  </a:lnTo>
                  <a:lnTo>
                    <a:pt x="308" y="52"/>
                  </a:lnTo>
                  <a:lnTo>
                    <a:pt x="320" y="64"/>
                  </a:lnTo>
                  <a:lnTo>
                    <a:pt x="330" y="78"/>
                  </a:lnTo>
                  <a:lnTo>
                    <a:pt x="340" y="94"/>
                  </a:lnTo>
                  <a:lnTo>
                    <a:pt x="348" y="110"/>
                  </a:lnTo>
                  <a:lnTo>
                    <a:pt x="354" y="126"/>
                  </a:lnTo>
                  <a:lnTo>
                    <a:pt x="358" y="144"/>
                  </a:lnTo>
                  <a:lnTo>
                    <a:pt x="360" y="162"/>
                  </a:lnTo>
                  <a:lnTo>
                    <a:pt x="362" y="180"/>
                  </a:lnTo>
                  <a:close/>
                </a:path>
              </a:pathLst>
            </a:custGeom>
            <a:solidFill>
              <a:srgbClr val="B3D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91" name="Rectangle 230"/>
            <p:cNvSpPr>
              <a:spLocks noChangeArrowheads="1"/>
            </p:cNvSpPr>
            <p:nvPr/>
          </p:nvSpPr>
          <p:spPr bwMode="auto">
            <a:xfrm>
              <a:off x="519"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232584"/>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nvGrpSpPr>
          <p:cNvPr id="31758" name="Group 231"/>
          <p:cNvGrpSpPr>
            <a:grpSpLocks/>
          </p:cNvGrpSpPr>
          <p:nvPr/>
        </p:nvGrpSpPr>
        <p:grpSpPr bwMode="auto">
          <a:xfrm>
            <a:off x="5310188" y="4702175"/>
            <a:ext cx="1076325" cy="1120775"/>
            <a:chOff x="3345" y="2125"/>
            <a:chExt cx="678" cy="706"/>
          </a:xfrm>
        </p:grpSpPr>
        <p:sp>
          <p:nvSpPr>
            <p:cNvPr id="31763" name="Freeform 232"/>
            <p:cNvSpPr>
              <a:spLocks/>
            </p:cNvSpPr>
            <p:nvPr/>
          </p:nvSpPr>
          <p:spPr bwMode="auto">
            <a:xfrm>
              <a:off x="3345" y="2125"/>
              <a:ext cx="678" cy="706"/>
            </a:xfrm>
            <a:custGeom>
              <a:avLst/>
              <a:gdLst>
                <a:gd name="T0" fmla="*/ 460 w 678"/>
                <a:gd name="T1" fmla="*/ 22 h 706"/>
                <a:gd name="T2" fmla="*/ 502 w 678"/>
                <a:gd name="T3" fmla="*/ 42 h 706"/>
                <a:gd name="T4" fmla="*/ 466 w 678"/>
                <a:gd name="T5" fmla="*/ 72 h 706"/>
                <a:gd name="T6" fmla="*/ 544 w 678"/>
                <a:gd name="T7" fmla="*/ 98 h 706"/>
                <a:gd name="T8" fmla="*/ 568 w 678"/>
                <a:gd name="T9" fmla="*/ 144 h 706"/>
                <a:gd name="T10" fmla="*/ 606 w 678"/>
                <a:gd name="T11" fmla="*/ 222 h 706"/>
                <a:gd name="T12" fmla="*/ 670 w 678"/>
                <a:gd name="T13" fmla="*/ 208 h 706"/>
                <a:gd name="T14" fmla="*/ 666 w 678"/>
                <a:gd name="T15" fmla="*/ 222 h 706"/>
                <a:gd name="T16" fmla="*/ 622 w 678"/>
                <a:gd name="T17" fmla="*/ 260 h 706"/>
                <a:gd name="T18" fmla="*/ 672 w 678"/>
                <a:gd name="T19" fmla="*/ 260 h 706"/>
                <a:gd name="T20" fmla="*/ 620 w 678"/>
                <a:gd name="T21" fmla="*/ 300 h 706"/>
                <a:gd name="T22" fmla="*/ 558 w 678"/>
                <a:gd name="T23" fmla="*/ 374 h 706"/>
                <a:gd name="T24" fmla="*/ 446 w 678"/>
                <a:gd name="T25" fmla="*/ 416 h 706"/>
                <a:gd name="T26" fmla="*/ 522 w 678"/>
                <a:gd name="T27" fmla="*/ 496 h 706"/>
                <a:gd name="T28" fmla="*/ 510 w 678"/>
                <a:gd name="T29" fmla="*/ 520 h 706"/>
                <a:gd name="T30" fmla="*/ 556 w 678"/>
                <a:gd name="T31" fmla="*/ 482 h 706"/>
                <a:gd name="T32" fmla="*/ 578 w 678"/>
                <a:gd name="T33" fmla="*/ 404 h 706"/>
                <a:gd name="T34" fmla="*/ 626 w 678"/>
                <a:gd name="T35" fmla="*/ 408 h 706"/>
                <a:gd name="T36" fmla="*/ 610 w 678"/>
                <a:gd name="T37" fmla="*/ 444 h 706"/>
                <a:gd name="T38" fmla="*/ 598 w 678"/>
                <a:gd name="T39" fmla="*/ 494 h 706"/>
                <a:gd name="T40" fmla="*/ 552 w 678"/>
                <a:gd name="T41" fmla="*/ 564 h 706"/>
                <a:gd name="T42" fmla="*/ 472 w 678"/>
                <a:gd name="T43" fmla="*/ 586 h 706"/>
                <a:gd name="T44" fmla="*/ 458 w 678"/>
                <a:gd name="T45" fmla="*/ 568 h 706"/>
                <a:gd name="T46" fmla="*/ 416 w 678"/>
                <a:gd name="T47" fmla="*/ 596 h 706"/>
                <a:gd name="T48" fmla="*/ 482 w 678"/>
                <a:gd name="T49" fmla="*/ 636 h 706"/>
                <a:gd name="T50" fmla="*/ 524 w 678"/>
                <a:gd name="T51" fmla="*/ 686 h 706"/>
                <a:gd name="T52" fmla="*/ 432 w 678"/>
                <a:gd name="T53" fmla="*/ 688 h 706"/>
                <a:gd name="T54" fmla="*/ 362 w 678"/>
                <a:gd name="T55" fmla="*/ 628 h 706"/>
                <a:gd name="T56" fmla="*/ 334 w 678"/>
                <a:gd name="T57" fmla="*/ 588 h 706"/>
                <a:gd name="T58" fmla="*/ 328 w 678"/>
                <a:gd name="T59" fmla="*/ 668 h 706"/>
                <a:gd name="T60" fmla="*/ 186 w 678"/>
                <a:gd name="T61" fmla="*/ 704 h 706"/>
                <a:gd name="T62" fmla="*/ 178 w 678"/>
                <a:gd name="T63" fmla="*/ 644 h 706"/>
                <a:gd name="T64" fmla="*/ 276 w 678"/>
                <a:gd name="T65" fmla="*/ 616 h 706"/>
                <a:gd name="T66" fmla="*/ 228 w 678"/>
                <a:gd name="T67" fmla="*/ 554 h 706"/>
                <a:gd name="T68" fmla="*/ 218 w 678"/>
                <a:gd name="T69" fmla="*/ 484 h 706"/>
                <a:gd name="T70" fmla="*/ 208 w 678"/>
                <a:gd name="T71" fmla="*/ 478 h 706"/>
                <a:gd name="T72" fmla="*/ 136 w 678"/>
                <a:gd name="T73" fmla="*/ 488 h 706"/>
                <a:gd name="T74" fmla="*/ 58 w 678"/>
                <a:gd name="T75" fmla="*/ 446 h 706"/>
                <a:gd name="T76" fmla="*/ 0 w 678"/>
                <a:gd name="T77" fmla="*/ 394 h 706"/>
                <a:gd name="T78" fmla="*/ 58 w 678"/>
                <a:gd name="T79" fmla="*/ 334 h 706"/>
                <a:gd name="T80" fmla="*/ 48 w 678"/>
                <a:gd name="T81" fmla="*/ 254 h 706"/>
                <a:gd name="T82" fmla="*/ 92 w 678"/>
                <a:gd name="T83" fmla="*/ 234 h 706"/>
                <a:gd name="T84" fmla="*/ 122 w 678"/>
                <a:gd name="T85" fmla="*/ 304 h 706"/>
                <a:gd name="T86" fmla="*/ 146 w 678"/>
                <a:gd name="T87" fmla="*/ 338 h 706"/>
                <a:gd name="T88" fmla="*/ 144 w 678"/>
                <a:gd name="T89" fmla="*/ 406 h 706"/>
                <a:gd name="T90" fmla="*/ 150 w 678"/>
                <a:gd name="T91" fmla="*/ 444 h 706"/>
                <a:gd name="T92" fmla="*/ 182 w 678"/>
                <a:gd name="T93" fmla="*/ 432 h 706"/>
                <a:gd name="T94" fmla="*/ 234 w 678"/>
                <a:gd name="T95" fmla="*/ 372 h 706"/>
                <a:gd name="T96" fmla="*/ 162 w 678"/>
                <a:gd name="T97" fmla="*/ 338 h 706"/>
                <a:gd name="T98" fmla="*/ 124 w 678"/>
                <a:gd name="T99" fmla="*/ 276 h 706"/>
                <a:gd name="T100" fmla="*/ 158 w 678"/>
                <a:gd name="T101" fmla="*/ 192 h 706"/>
                <a:gd name="T102" fmla="*/ 128 w 678"/>
                <a:gd name="T103" fmla="*/ 186 h 706"/>
                <a:gd name="T104" fmla="*/ 154 w 678"/>
                <a:gd name="T105" fmla="*/ 178 h 706"/>
                <a:gd name="T106" fmla="*/ 132 w 678"/>
                <a:gd name="T107" fmla="*/ 150 h 706"/>
                <a:gd name="T108" fmla="*/ 158 w 678"/>
                <a:gd name="T109" fmla="*/ 162 h 706"/>
                <a:gd name="T110" fmla="*/ 216 w 678"/>
                <a:gd name="T111" fmla="*/ 138 h 706"/>
                <a:gd name="T112" fmla="*/ 242 w 678"/>
                <a:gd name="T113" fmla="*/ 52 h 706"/>
                <a:gd name="T114" fmla="*/ 276 w 678"/>
                <a:gd name="T115" fmla="*/ 70 h 706"/>
                <a:gd name="T116" fmla="*/ 312 w 678"/>
                <a:gd name="T117" fmla="*/ 86 h 706"/>
                <a:gd name="T118" fmla="*/ 396 w 678"/>
                <a:gd name="T119" fmla="*/ 48 h 706"/>
                <a:gd name="T120" fmla="*/ 408 w 678"/>
                <a:gd name="T121" fmla="*/ 4 h 7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8" h="706">
                  <a:moveTo>
                    <a:pt x="440" y="12"/>
                  </a:moveTo>
                  <a:lnTo>
                    <a:pt x="440" y="12"/>
                  </a:lnTo>
                  <a:lnTo>
                    <a:pt x="442" y="22"/>
                  </a:lnTo>
                  <a:lnTo>
                    <a:pt x="444" y="32"/>
                  </a:lnTo>
                  <a:lnTo>
                    <a:pt x="452" y="26"/>
                  </a:lnTo>
                  <a:lnTo>
                    <a:pt x="460" y="22"/>
                  </a:lnTo>
                  <a:lnTo>
                    <a:pt x="476" y="16"/>
                  </a:lnTo>
                  <a:lnTo>
                    <a:pt x="484" y="14"/>
                  </a:lnTo>
                  <a:lnTo>
                    <a:pt x="492" y="18"/>
                  </a:lnTo>
                  <a:lnTo>
                    <a:pt x="498" y="22"/>
                  </a:lnTo>
                  <a:lnTo>
                    <a:pt x="502" y="28"/>
                  </a:lnTo>
                  <a:lnTo>
                    <a:pt x="502" y="34"/>
                  </a:lnTo>
                  <a:lnTo>
                    <a:pt x="502" y="42"/>
                  </a:lnTo>
                  <a:lnTo>
                    <a:pt x="500" y="48"/>
                  </a:lnTo>
                  <a:lnTo>
                    <a:pt x="498" y="52"/>
                  </a:lnTo>
                  <a:lnTo>
                    <a:pt x="490" y="62"/>
                  </a:lnTo>
                  <a:lnTo>
                    <a:pt x="478" y="68"/>
                  </a:lnTo>
                  <a:lnTo>
                    <a:pt x="468" y="72"/>
                  </a:lnTo>
                  <a:lnTo>
                    <a:pt x="466" y="72"/>
                  </a:lnTo>
                  <a:lnTo>
                    <a:pt x="476" y="88"/>
                  </a:lnTo>
                  <a:lnTo>
                    <a:pt x="484" y="102"/>
                  </a:lnTo>
                  <a:lnTo>
                    <a:pt x="488" y="118"/>
                  </a:lnTo>
                  <a:lnTo>
                    <a:pt x="490" y="136"/>
                  </a:lnTo>
                  <a:lnTo>
                    <a:pt x="492" y="136"/>
                  </a:lnTo>
                  <a:lnTo>
                    <a:pt x="528" y="110"/>
                  </a:lnTo>
                  <a:lnTo>
                    <a:pt x="544" y="98"/>
                  </a:lnTo>
                  <a:lnTo>
                    <a:pt x="562" y="86"/>
                  </a:lnTo>
                  <a:lnTo>
                    <a:pt x="570" y="84"/>
                  </a:lnTo>
                  <a:lnTo>
                    <a:pt x="576" y="84"/>
                  </a:lnTo>
                  <a:lnTo>
                    <a:pt x="578" y="88"/>
                  </a:lnTo>
                  <a:lnTo>
                    <a:pt x="572" y="126"/>
                  </a:lnTo>
                  <a:lnTo>
                    <a:pt x="568" y="144"/>
                  </a:lnTo>
                  <a:lnTo>
                    <a:pt x="562" y="162"/>
                  </a:lnTo>
                  <a:lnTo>
                    <a:pt x="560" y="168"/>
                  </a:lnTo>
                  <a:lnTo>
                    <a:pt x="558" y="172"/>
                  </a:lnTo>
                  <a:lnTo>
                    <a:pt x="560" y="174"/>
                  </a:lnTo>
                  <a:lnTo>
                    <a:pt x="590" y="206"/>
                  </a:lnTo>
                  <a:lnTo>
                    <a:pt x="606" y="222"/>
                  </a:lnTo>
                  <a:lnTo>
                    <a:pt x="612" y="230"/>
                  </a:lnTo>
                  <a:lnTo>
                    <a:pt x="616" y="240"/>
                  </a:lnTo>
                  <a:lnTo>
                    <a:pt x="618" y="240"/>
                  </a:lnTo>
                  <a:lnTo>
                    <a:pt x="630" y="230"/>
                  </a:lnTo>
                  <a:lnTo>
                    <a:pt x="644" y="222"/>
                  </a:lnTo>
                  <a:lnTo>
                    <a:pt x="670" y="208"/>
                  </a:lnTo>
                  <a:lnTo>
                    <a:pt x="674" y="212"/>
                  </a:lnTo>
                  <a:lnTo>
                    <a:pt x="676" y="214"/>
                  </a:lnTo>
                  <a:lnTo>
                    <a:pt x="676" y="218"/>
                  </a:lnTo>
                  <a:lnTo>
                    <a:pt x="672" y="220"/>
                  </a:lnTo>
                  <a:lnTo>
                    <a:pt x="668" y="222"/>
                  </a:lnTo>
                  <a:lnTo>
                    <a:pt x="666" y="222"/>
                  </a:lnTo>
                  <a:lnTo>
                    <a:pt x="654" y="228"/>
                  </a:lnTo>
                  <a:lnTo>
                    <a:pt x="642" y="236"/>
                  </a:lnTo>
                  <a:lnTo>
                    <a:pt x="630" y="244"/>
                  </a:lnTo>
                  <a:lnTo>
                    <a:pt x="622" y="254"/>
                  </a:lnTo>
                  <a:lnTo>
                    <a:pt x="622" y="256"/>
                  </a:lnTo>
                  <a:lnTo>
                    <a:pt x="622" y="260"/>
                  </a:lnTo>
                  <a:lnTo>
                    <a:pt x="648" y="252"/>
                  </a:lnTo>
                  <a:lnTo>
                    <a:pt x="674" y="248"/>
                  </a:lnTo>
                  <a:lnTo>
                    <a:pt x="678" y="252"/>
                  </a:lnTo>
                  <a:lnTo>
                    <a:pt x="678" y="256"/>
                  </a:lnTo>
                  <a:lnTo>
                    <a:pt x="678" y="258"/>
                  </a:lnTo>
                  <a:lnTo>
                    <a:pt x="672" y="260"/>
                  </a:lnTo>
                  <a:lnTo>
                    <a:pt x="666" y="260"/>
                  </a:lnTo>
                  <a:lnTo>
                    <a:pt x="654" y="262"/>
                  </a:lnTo>
                  <a:lnTo>
                    <a:pt x="638" y="266"/>
                  </a:lnTo>
                  <a:lnTo>
                    <a:pt x="630" y="268"/>
                  </a:lnTo>
                  <a:lnTo>
                    <a:pt x="624" y="274"/>
                  </a:lnTo>
                  <a:lnTo>
                    <a:pt x="620" y="300"/>
                  </a:lnTo>
                  <a:lnTo>
                    <a:pt x="618" y="312"/>
                  </a:lnTo>
                  <a:lnTo>
                    <a:pt x="614" y="324"/>
                  </a:lnTo>
                  <a:lnTo>
                    <a:pt x="608" y="336"/>
                  </a:lnTo>
                  <a:lnTo>
                    <a:pt x="602" y="346"/>
                  </a:lnTo>
                  <a:lnTo>
                    <a:pt x="592" y="356"/>
                  </a:lnTo>
                  <a:lnTo>
                    <a:pt x="582" y="364"/>
                  </a:lnTo>
                  <a:lnTo>
                    <a:pt x="558" y="374"/>
                  </a:lnTo>
                  <a:lnTo>
                    <a:pt x="534" y="382"/>
                  </a:lnTo>
                  <a:lnTo>
                    <a:pt x="510" y="386"/>
                  </a:lnTo>
                  <a:lnTo>
                    <a:pt x="484" y="388"/>
                  </a:lnTo>
                  <a:lnTo>
                    <a:pt x="476" y="396"/>
                  </a:lnTo>
                  <a:lnTo>
                    <a:pt x="466" y="402"/>
                  </a:lnTo>
                  <a:lnTo>
                    <a:pt x="446" y="414"/>
                  </a:lnTo>
                  <a:lnTo>
                    <a:pt x="446" y="416"/>
                  </a:lnTo>
                  <a:lnTo>
                    <a:pt x="454" y="426"/>
                  </a:lnTo>
                  <a:lnTo>
                    <a:pt x="464" y="436"/>
                  </a:lnTo>
                  <a:lnTo>
                    <a:pt x="486" y="454"/>
                  </a:lnTo>
                  <a:lnTo>
                    <a:pt x="506" y="474"/>
                  </a:lnTo>
                  <a:lnTo>
                    <a:pt x="516" y="484"/>
                  </a:lnTo>
                  <a:lnTo>
                    <a:pt x="522" y="496"/>
                  </a:lnTo>
                  <a:lnTo>
                    <a:pt x="516" y="500"/>
                  </a:lnTo>
                  <a:lnTo>
                    <a:pt x="508" y="504"/>
                  </a:lnTo>
                  <a:lnTo>
                    <a:pt x="490" y="508"/>
                  </a:lnTo>
                  <a:lnTo>
                    <a:pt x="494" y="514"/>
                  </a:lnTo>
                  <a:lnTo>
                    <a:pt x="500" y="520"/>
                  </a:lnTo>
                  <a:lnTo>
                    <a:pt x="510" y="520"/>
                  </a:lnTo>
                  <a:lnTo>
                    <a:pt x="520" y="520"/>
                  </a:lnTo>
                  <a:lnTo>
                    <a:pt x="528" y="520"/>
                  </a:lnTo>
                  <a:lnTo>
                    <a:pt x="538" y="518"/>
                  </a:lnTo>
                  <a:lnTo>
                    <a:pt x="544" y="512"/>
                  </a:lnTo>
                  <a:lnTo>
                    <a:pt x="548" y="508"/>
                  </a:lnTo>
                  <a:lnTo>
                    <a:pt x="554" y="496"/>
                  </a:lnTo>
                  <a:lnTo>
                    <a:pt x="556" y="482"/>
                  </a:lnTo>
                  <a:lnTo>
                    <a:pt x="554" y="466"/>
                  </a:lnTo>
                  <a:lnTo>
                    <a:pt x="552" y="452"/>
                  </a:lnTo>
                  <a:lnTo>
                    <a:pt x="554" y="436"/>
                  </a:lnTo>
                  <a:lnTo>
                    <a:pt x="560" y="422"/>
                  </a:lnTo>
                  <a:lnTo>
                    <a:pt x="570" y="410"/>
                  </a:lnTo>
                  <a:lnTo>
                    <a:pt x="578" y="404"/>
                  </a:lnTo>
                  <a:lnTo>
                    <a:pt x="588" y="400"/>
                  </a:lnTo>
                  <a:lnTo>
                    <a:pt x="598" y="396"/>
                  </a:lnTo>
                  <a:lnTo>
                    <a:pt x="608" y="396"/>
                  </a:lnTo>
                  <a:lnTo>
                    <a:pt x="618" y="400"/>
                  </a:lnTo>
                  <a:lnTo>
                    <a:pt x="622" y="402"/>
                  </a:lnTo>
                  <a:lnTo>
                    <a:pt x="626" y="408"/>
                  </a:lnTo>
                  <a:lnTo>
                    <a:pt x="628" y="412"/>
                  </a:lnTo>
                  <a:lnTo>
                    <a:pt x="630" y="416"/>
                  </a:lnTo>
                  <a:lnTo>
                    <a:pt x="628" y="426"/>
                  </a:lnTo>
                  <a:lnTo>
                    <a:pt x="620" y="438"/>
                  </a:lnTo>
                  <a:lnTo>
                    <a:pt x="616" y="442"/>
                  </a:lnTo>
                  <a:lnTo>
                    <a:pt x="610" y="444"/>
                  </a:lnTo>
                  <a:lnTo>
                    <a:pt x="600" y="446"/>
                  </a:lnTo>
                  <a:lnTo>
                    <a:pt x="596" y="446"/>
                  </a:lnTo>
                  <a:lnTo>
                    <a:pt x="594" y="450"/>
                  </a:lnTo>
                  <a:lnTo>
                    <a:pt x="596" y="472"/>
                  </a:lnTo>
                  <a:lnTo>
                    <a:pt x="598" y="482"/>
                  </a:lnTo>
                  <a:lnTo>
                    <a:pt x="598" y="494"/>
                  </a:lnTo>
                  <a:lnTo>
                    <a:pt x="592" y="512"/>
                  </a:lnTo>
                  <a:lnTo>
                    <a:pt x="584" y="528"/>
                  </a:lnTo>
                  <a:lnTo>
                    <a:pt x="578" y="536"/>
                  </a:lnTo>
                  <a:lnTo>
                    <a:pt x="570" y="544"/>
                  </a:lnTo>
                  <a:lnTo>
                    <a:pt x="562" y="550"/>
                  </a:lnTo>
                  <a:lnTo>
                    <a:pt x="554" y="554"/>
                  </a:lnTo>
                  <a:lnTo>
                    <a:pt x="552" y="564"/>
                  </a:lnTo>
                  <a:lnTo>
                    <a:pt x="548" y="576"/>
                  </a:lnTo>
                  <a:lnTo>
                    <a:pt x="540" y="584"/>
                  </a:lnTo>
                  <a:lnTo>
                    <a:pt x="532" y="592"/>
                  </a:lnTo>
                  <a:lnTo>
                    <a:pt x="518" y="596"/>
                  </a:lnTo>
                  <a:lnTo>
                    <a:pt x="502" y="596"/>
                  </a:lnTo>
                  <a:lnTo>
                    <a:pt x="486" y="592"/>
                  </a:lnTo>
                  <a:lnTo>
                    <a:pt x="472" y="586"/>
                  </a:lnTo>
                  <a:lnTo>
                    <a:pt x="466" y="578"/>
                  </a:lnTo>
                  <a:lnTo>
                    <a:pt x="464" y="568"/>
                  </a:lnTo>
                  <a:lnTo>
                    <a:pt x="464" y="566"/>
                  </a:lnTo>
                  <a:lnTo>
                    <a:pt x="462" y="566"/>
                  </a:lnTo>
                  <a:lnTo>
                    <a:pt x="458" y="568"/>
                  </a:lnTo>
                  <a:lnTo>
                    <a:pt x="448" y="572"/>
                  </a:lnTo>
                  <a:lnTo>
                    <a:pt x="436" y="576"/>
                  </a:lnTo>
                  <a:lnTo>
                    <a:pt x="414" y="580"/>
                  </a:lnTo>
                  <a:lnTo>
                    <a:pt x="412" y="584"/>
                  </a:lnTo>
                  <a:lnTo>
                    <a:pt x="414" y="588"/>
                  </a:lnTo>
                  <a:lnTo>
                    <a:pt x="416" y="596"/>
                  </a:lnTo>
                  <a:lnTo>
                    <a:pt x="422" y="610"/>
                  </a:lnTo>
                  <a:lnTo>
                    <a:pt x="430" y="626"/>
                  </a:lnTo>
                  <a:lnTo>
                    <a:pt x="432" y="630"/>
                  </a:lnTo>
                  <a:lnTo>
                    <a:pt x="434" y="632"/>
                  </a:lnTo>
                  <a:lnTo>
                    <a:pt x="446" y="630"/>
                  </a:lnTo>
                  <a:lnTo>
                    <a:pt x="482" y="636"/>
                  </a:lnTo>
                  <a:lnTo>
                    <a:pt x="500" y="640"/>
                  </a:lnTo>
                  <a:lnTo>
                    <a:pt x="514" y="648"/>
                  </a:lnTo>
                  <a:lnTo>
                    <a:pt x="524" y="660"/>
                  </a:lnTo>
                  <a:lnTo>
                    <a:pt x="526" y="666"/>
                  </a:lnTo>
                  <a:lnTo>
                    <a:pt x="528" y="672"/>
                  </a:lnTo>
                  <a:lnTo>
                    <a:pt x="524" y="686"/>
                  </a:lnTo>
                  <a:lnTo>
                    <a:pt x="522" y="692"/>
                  </a:lnTo>
                  <a:lnTo>
                    <a:pt x="516" y="698"/>
                  </a:lnTo>
                  <a:lnTo>
                    <a:pt x="504" y="700"/>
                  </a:lnTo>
                  <a:lnTo>
                    <a:pt x="494" y="702"/>
                  </a:lnTo>
                  <a:lnTo>
                    <a:pt x="472" y="700"/>
                  </a:lnTo>
                  <a:lnTo>
                    <a:pt x="452" y="694"/>
                  </a:lnTo>
                  <a:lnTo>
                    <a:pt x="432" y="688"/>
                  </a:lnTo>
                  <a:lnTo>
                    <a:pt x="418" y="684"/>
                  </a:lnTo>
                  <a:lnTo>
                    <a:pt x="404" y="678"/>
                  </a:lnTo>
                  <a:lnTo>
                    <a:pt x="392" y="672"/>
                  </a:lnTo>
                  <a:lnTo>
                    <a:pt x="378" y="666"/>
                  </a:lnTo>
                  <a:lnTo>
                    <a:pt x="370" y="648"/>
                  </a:lnTo>
                  <a:lnTo>
                    <a:pt x="362" y="628"/>
                  </a:lnTo>
                  <a:lnTo>
                    <a:pt x="354" y="606"/>
                  </a:lnTo>
                  <a:lnTo>
                    <a:pt x="344" y="586"/>
                  </a:lnTo>
                  <a:lnTo>
                    <a:pt x="342" y="586"/>
                  </a:lnTo>
                  <a:lnTo>
                    <a:pt x="340" y="586"/>
                  </a:lnTo>
                  <a:lnTo>
                    <a:pt x="334" y="586"/>
                  </a:lnTo>
                  <a:lnTo>
                    <a:pt x="334" y="588"/>
                  </a:lnTo>
                  <a:lnTo>
                    <a:pt x="338" y="620"/>
                  </a:lnTo>
                  <a:lnTo>
                    <a:pt x="340" y="654"/>
                  </a:lnTo>
                  <a:lnTo>
                    <a:pt x="336" y="664"/>
                  </a:lnTo>
                  <a:lnTo>
                    <a:pt x="334" y="668"/>
                  </a:lnTo>
                  <a:lnTo>
                    <a:pt x="328" y="668"/>
                  </a:lnTo>
                  <a:lnTo>
                    <a:pt x="306" y="680"/>
                  </a:lnTo>
                  <a:lnTo>
                    <a:pt x="282" y="690"/>
                  </a:lnTo>
                  <a:lnTo>
                    <a:pt x="258" y="698"/>
                  </a:lnTo>
                  <a:lnTo>
                    <a:pt x="232" y="702"/>
                  </a:lnTo>
                  <a:lnTo>
                    <a:pt x="208" y="706"/>
                  </a:lnTo>
                  <a:lnTo>
                    <a:pt x="186" y="704"/>
                  </a:lnTo>
                  <a:lnTo>
                    <a:pt x="176" y="700"/>
                  </a:lnTo>
                  <a:lnTo>
                    <a:pt x="168" y="692"/>
                  </a:lnTo>
                  <a:lnTo>
                    <a:pt x="162" y="684"/>
                  </a:lnTo>
                  <a:lnTo>
                    <a:pt x="160" y="674"/>
                  </a:lnTo>
                  <a:lnTo>
                    <a:pt x="164" y="662"/>
                  </a:lnTo>
                  <a:lnTo>
                    <a:pt x="170" y="652"/>
                  </a:lnTo>
                  <a:lnTo>
                    <a:pt x="178" y="644"/>
                  </a:lnTo>
                  <a:lnTo>
                    <a:pt x="188" y="638"/>
                  </a:lnTo>
                  <a:lnTo>
                    <a:pt x="210" y="628"/>
                  </a:lnTo>
                  <a:lnTo>
                    <a:pt x="230" y="620"/>
                  </a:lnTo>
                  <a:lnTo>
                    <a:pt x="242" y="618"/>
                  </a:lnTo>
                  <a:lnTo>
                    <a:pt x="252" y="616"/>
                  </a:lnTo>
                  <a:lnTo>
                    <a:pt x="276" y="616"/>
                  </a:lnTo>
                  <a:lnTo>
                    <a:pt x="278" y="616"/>
                  </a:lnTo>
                  <a:lnTo>
                    <a:pt x="278" y="612"/>
                  </a:lnTo>
                  <a:lnTo>
                    <a:pt x="278" y="608"/>
                  </a:lnTo>
                  <a:lnTo>
                    <a:pt x="276" y="574"/>
                  </a:lnTo>
                  <a:lnTo>
                    <a:pt x="264" y="568"/>
                  </a:lnTo>
                  <a:lnTo>
                    <a:pt x="252" y="562"/>
                  </a:lnTo>
                  <a:lnTo>
                    <a:pt x="228" y="554"/>
                  </a:lnTo>
                  <a:lnTo>
                    <a:pt x="220" y="546"/>
                  </a:lnTo>
                  <a:lnTo>
                    <a:pt x="214" y="540"/>
                  </a:lnTo>
                  <a:lnTo>
                    <a:pt x="210" y="532"/>
                  </a:lnTo>
                  <a:lnTo>
                    <a:pt x="206" y="522"/>
                  </a:lnTo>
                  <a:lnTo>
                    <a:pt x="214" y="496"/>
                  </a:lnTo>
                  <a:lnTo>
                    <a:pt x="218" y="484"/>
                  </a:lnTo>
                  <a:lnTo>
                    <a:pt x="224" y="472"/>
                  </a:lnTo>
                  <a:lnTo>
                    <a:pt x="224" y="470"/>
                  </a:lnTo>
                  <a:lnTo>
                    <a:pt x="216" y="474"/>
                  </a:lnTo>
                  <a:lnTo>
                    <a:pt x="208" y="478"/>
                  </a:lnTo>
                  <a:lnTo>
                    <a:pt x="196" y="484"/>
                  </a:lnTo>
                  <a:lnTo>
                    <a:pt x="180" y="490"/>
                  </a:lnTo>
                  <a:lnTo>
                    <a:pt x="166" y="494"/>
                  </a:lnTo>
                  <a:lnTo>
                    <a:pt x="158" y="494"/>
                  </a:lnTo>
                  <a:lnTo>
                    <a:pt x="150" y="494"/>
                  </a:lnTo>
                  <a:lnTo>
                    <a:pt x="142" y="492"/>
                  </a:lnTo>
                  <a:lnTo>
                    <a:pt x="136" y="488"/>
                  </a:lnTo>
                  <a:lnTo>
                    <a:pt x="122" y="482"/>
                  </a:lnTo>
                  <a:lnTo>
                    <a:pt x="114" y="472"/>
                  </a:lnTo>
                  <a:lnTo>
                    <a:pt x="104" y="462"/>
                  </a:lnTo>
                  <a:lnTo>
                    <a:pt x="90" y="440"/>
                  </a:lnTo>
                  <a:lnTo>
                    <a:pt x="70" y="444"/>
                  </a:lnTo>
                  <a:lnTo>
                    <a:pt x="58" y="446"/>
                  </a:lnTo>
                  <a:lnTo>
                    <a:pt x="48" y="446"/>
                  </a:lnTo>
                  <a:lnTo>
                    <a:pt x="34" y="440"/>
                  </a:lnTo>
                  <a:lnTo>
                    <a:pt x="22" y="432"/>
                  </a:lnTo>
                  <a:lnTo>
                    <a:pt x="12" y="422"/>
                  </a:lnTo>
                  <a:lnTo>
                    <a:pt x="4" y="408"/>
                  </a:lnTo>
                  <a:lnTo>
                    <a:pt x="0" y="394"/>
                  </a:lnTo>
                  <a:lnTo>
                    <a:pt x="0" y="380"/>
                  </a:lnTo>
                  <a:lnTo>
                    <a:pt x="4" y="368"/>
                  </a:lnTo>
                  <a:lnTo>
                    <a:pt x="12" y="356"/>
                  </a:lnTo>
                  <a:lnTo>
                    <a:pt x="16" y="350"/>
                  </a:lnTo>
                  <a:lnTo>
                    <a:pt x="22" y="346"/>
                  </a:lnTo>
                  <a:lnTo>
                    <a:pt x="34" y="340"/>
                  </a:lnTo>
                  <a:lnTo>
                    <a:pt x="58" y="334"/>
                  </a:lnTo>
                  <a:lnTo>
                    <a:pt x="60" y="332"/>
                  </a:lnTo>
                  <a:lnTo>
                    <a:pt x="50" y="298"/>
                  </a:lnTo>
                  <a:lnTo>
                    <a:pt x="46" y="278"/>
                  </a:lnTo>
                  <a:lnTo>
                    <a:pt x="46" y="270"/>
                  </a:lnTo>
                  <a:lnTo>
                    <a:pt x="48" y="260"/>
                  </a:lnTo>
                  <a:lnTo>
                    <a:pt x="48" y="254"/>
                  </a:lnTo>
                  <a:lnTo>
                    <a:pt x="50" y="248"/>
                  </a:lnTo>
                  <a:lnTo>
                    <a:pt x="54" y="242"/>
                  </a:lnTo>
                  <a:lnTo>
                    <a:pt x="60" y="238"/>
                  </a:lnTo>
                  <a:lnTo>
                    <a:pt x="68" y="234"/>
                  </a:lnTo>
                  <a:lnTo>
                    <a:pt x="76" y="232"/>
                  </a:lnTo>
                  <a:lnTo>
                    <a:pt x="84" y="232"/>
                  </a:lnTo>
                  <a:lnTo>
                    <a:pt x="92" y="234"/>
                  </a:lnTo>
                  <a:lnTo>
                    <a:pt x="98" y="238"/>
                  </a:lnTo>
                  <a:lnTo>
                    <a:pt x="102" y="244"/>
                  </a:lnTo>
                  <a:lnTo>
                    <a:pt x="108" y="254"/>
                  </a:lnTo>
                  <a:lnTo>
                    <a:pt x="112" y="268"/>
                  </a:lnTo>
                  <a:lnTo>
                    <a:pt x="116" y="280"/>
                  </a:lnTo>
                  <a:lnTo>
                    <a:pt x="122" y="304"/>
                  </a:lnTo>
                  <a:lnTo>
                    <a:pt x="126" y="328"/>
                  </a:lnTo>
                  <a:lnTo>
                    <a:pt x="128" y="330"/>
                  </a:lnTo>
                  <a:lnTo>
                    <a:pt x="132" y="330"/>
                  </a:lnTo>
                  <a:lnTo>
                    <a:pt x="134" y="330"/>
                  </a:lnTo>
                  <a:lnTo>
                    <a:pt x="136" y="332"/>
                  </a:lnTo>
                  <a:lnTo>
                    <a:pt x="146" y="338"/>
                  </a:lnTo>
                  <a:lnTo>
                    <a:pt x="154" y="344"/>
                  </a:lnTo>
                  <a:lnTo>
                    <a:pt x="160" y="354"/>
                  </a:lnTo>
                  <a:lnTo>
                    <a:pt x="162" y="366"/>
                  </a:lnTo>
                  <a:lnTo>
                    <a:pt x="162" y="376"/>
                  </a:lnTo>
                  <a:lnTo>
                    <a:pt x="158" y="388"/>
                  </a:lnTo>
                  <a:lnTo>
                    <a:pt x="154" y="398"/>
                  </a:lnTo>
                  <a:lnTo>
                    <a:pt x="144" y="406"/>
                  </a:lnTo>
                  <a:lnTo>
                    <a:pt x="130" y="416"/>
                  </a:lnTo>
                  <a:lnTo>
                    <a:pt x="132" y="420"/>
                  </a:lnTo>
                  <a:lnTo>
                    <a:pt x="134" y="424"/>
                  </a:lnTo>
                  <a:lnTo>
                    <a:pt x="140" y="432"/>
                  </a:lnTo>
                  <a:lnTo>
                    <a:pt x="146" y="440"/>
                  </a:lnTo>
                  <a:lnTo>
                    <a:pt x="150" y="444"/>
                  </a:lnTo>
                  <a:lnTo>
                    <a:pt x="156" y="446"/>
                  </a:lnTo>
                  <a:lnTo>
                    <a:pt x="160" y="446"/>
                  </a:lnTo>
                  <a:lnTo>
                    <a:pt x="164" y="446"/>
                  </a:lnTo>
                  <a:lnTo>
                    <a:pt x="170" y="444"/>
                  </a:lnTo>
                  <a:lnTo>
                    <a:pt x="178" y="438"/>
                  </a:lnTo>
                  <a:lnTo>
                    <a:pt x="182" y="432"/>
                  </a:lnTo>
                  <a:lnTo>
                    <a:pt x="176" y="422"/>
                  </a:lnTo>
                  <a:lnTo>
                    <a:pt x="172" y="412"/>
                  </a:lnTo>
                  <a:lnTo>
                    <a:pt x="188" y="402"/>
                  </a:lnTo>
                  <a:lnTo>
                    <a:pt x="204" y="394"/>
                  </a:lnTo>
                  <a:lnTo>
                    <a:pt x="236" y="378"/>
                  </a:lnTo>
                  <a:lnTo>
                    <a:pt x="234" y="372"/>
                  </a:lnTo>
                  <a:lnTo>
                    <a:pt x="232" y="364"/>
                  </a:lnTo>
                  <a:lnTo>
                    <a:pt x="228" y="358"/>
                  </a:lnTo>
                  <a:lnTo>
                    <a:pt x="224" y="356"/>
                  </a:lnTo>
                  <a:lnTo>
                    <a:pt x="220" y="356"/>
                  </a:lnTo>
                  <a:lnTo>
                    <a:pt x="190" y="350"/>
                  </a:lnTo>
                  <a:lnTo>
                    <a:pt x="176" y="346"/>
                  </a:lnTo>
                  <a:lnTo>
                    <a:pt x="162" y="338"/>
                  </a:lnTo>
                  <a:lnTo>
                    <a:pt x="146" y="328"/>
                  </a:lnTo>
                  <a:lnTo>
                    <a:pt x="140" y="320"/>
                  </a:lnTo>
                  <a:lnTo>
                    <a:pt x="134" y="312"/>
                  </a:lnTo>
                  <a:lnTo>
                    <a:pt x="128" y="304"/>
                  </a:lnTo>
                  <a:lnTo>
                    <a:pt x="126" y="296"/>
                  </a:lnTo>
                  <a:lnTo>
                    <a:pt x="124" y="286"/>
                  </a:lnTo>
                  <a:lnTo>
                    <a:pt x="124" y="276"/>
                  </a:lnTo>
                  <a:lnTo>
                    <a:pt x="130" y="254"/>
                  </a:lnTo>
                  <a:lnTo>
                    <a:pt x="138" y="234"/>
                  </a:lnTo>
                  <a:lnTo>
                    <a:pt x="150" y="214"/>
                  </a:lnTo>
                  <a:lnTo>
                    <a:pt x="162" y="194"/>
                  </a:lnTo>
                  <a:lnTo>
                    <a:pt x="160" y="192"/>
                  </a:lnTo>
                  <a:lnTo>
                    <a:pt x="158" y="192"/>
                  </a:lnTo>
                  <a:lnTo>
                    <a:pt x="156" y="192"/>
                  </a:lnTo>
                  <a:lnTo>
                    <a:pt x="154" y="190"/>
                  </a:lnTo>
                  <a:lnTo>
                    <a:pt x="150" y="188"/>
                  </a:lnTo>
                  <a:lnTo>
                    <a:pt x="146" y="188"/>
                  </a:lnTo>
                  <a:lnTo>
                    <a:pt x="136" y="188"/>
                  </a:lnTo>
                  <a:lnTo>
                    <a:pt x="132" y="188"/>
                  </a:lnTo>
                  <a:lnTo>
                    <a:pt x="128" y="186"/>
                  </a:lnTo>
                  <a:lnTo>
                    <a:pt x="126" y="182"/>
                  </a:lnTo>
                  <a:lnTo>
                    <a:pt x="126" y="178"/>
                  </a:lnTo>
                  <a:lnTo>
                    <a:pt x="130" y="176"/>
                  </a:lnTo>
                  <a:lnTo>
                    <a:pt x="136" y="176"/>
                  </a:lnTo>
                  <a:lnTo>
                    <a:pt x="148" y="176"/>
                  </a:lnTo>
                  <a:lnTo>
                    <a:pt x="154" y="178"/>
                  </a:lnTo>
                  <a:lnTo>
                    <a:pt x="156" y="180"/>
                  </a:lnTo>
                  <a:lnTo>
                    <a:pt x="158" y="178"/>
                  </a:lnTo>
                  <a:lnTo>
                    <a:pt x="154" y="172"/>
                  </a:lnTo>
                  <a:lnTo>
                    <a:pt x="148" y="164"/>
                  </a:lnTo>
                  <a:lnTo>
                    <a:pt x="134" y="152"/>
                  </a:lnTo>
                  <a:lnTo>
                    <a:pt x="132" y="150"/>
                  </a:lnTo>
                  <a:lnTo>
                    <a:pt x="132" y="148"/>
                  </a:lnTo>
                  <a:lnTo>
                    <a:pt x="136" y="144"/>
                  </a:lnTo>
                  <a:lnTo>
                    <a:pt x="138" y="144"/>
                  </a:lnTo>
                  <a:lnTo>
                    <a:pt x="140" y="146"/>
                  </a:lnTo>
                  <a:lnTo>
                    <a:pt x="150" y="154"/>
                  </a:lnTo>
                  <a:lnTo>
                    <a:pt x="158" y="162"/>
                  </a:lnTo>
                  <a:lnTo>
                    <a:pt x="174" y="180"/>
                  </a:lnTo>
                  <a:lnTo>
                    <a:pt x="192" y="158"/>
                  </a:lnTo>
                  <a:lnTo>
                    <a:pt x="212" y="138"/>
                  </a:lnTo>
                  <a:lnTo>
                    <a:pt x="214" y="138"/>
                  </a:lnTo>
                  <a:lnTo>
                    <a:pt x="216" y="138"/>
                  </a:lnTo>
                  <a:lnTo>
                    <a:pt x="218" y="138"/>
                  </a:lnTo>
                  <a:lnTo>
                    <a:pt x="216" y="136"/>
                  </a:lnTo>
                  <a:lnTo>
                    <a:pt x="218" y="132"/>
                  </a:lnTo>
                  <a:lnTo>
                    <a:pt x="222" y="112"/>
                  </a:lnTo>
                  <a:lnTo>
                    <a:pt x="228" y="92"/>
                  </a:lnTo>
                  <a:lnTo>
                    <a:pt x="242" y="52"/>
                  </a:lnTo>
                  <a:lnTo>
                    <a:pt x="250" y="44"/>
                  </a:lnTo>
                  <a:lnTo>
                    <a:pt x="254" y="42"/>
                  </a:lnTo>
                  <a:lnTo>
                    <a:pt x="260" y="42"/>
                  </a:lnTo>
                  <a:lnTo>
                    <a:pt x="264" y="44"/>
                  </a:lnTo>
                  <a:lnTo>
                    <a:pt x="268" y="50"/>
                  </a:lnTo>
                  <a:lnTo>
                    <a:pt x="272" y="60"/>
                  </a:lnTo>
                  <a:lnTo>
                    <a:pt x="276" y="70"/>
                  </a:lnTo>
                  <a:lnTo>
                    <a:pt x="282" y="80"/>
                  </a:lnTo>
                  <a:lnTo>
                    <a:pt x="288" y="94"/>
                  </a:lnTo>
                  <a:lnTo>
                    <a:pt x="290" y="102"/>
                  </a:lnTo>
                  <a:lnTo>
                    <a:pt x="294" y="108"/>
                  </a:lnTo>
                  <a:lnTo>
                    <a:pt x="302" y="96"/>
                  </a:lnTo>
                  <a:lnTo>
                    <a:pt x="312" y="86"/>
                  </a:lnTo>
                  <a:lnTo>
                    <a:pt x="322" y="78"/>
                  </a:lnTo>
                  <a:lnTo>
                    <a:pt x="332" y="70"/>
                  </a:lnTo>
                  <a:lnTo>
                    <a:pt x="344" y="64"/>
                  </a:lnTo>
                  <a:lnTo>
                    <a:pt x="356" y="58"/>
                  </a:lnTo>
                  <a:lnTo>
                    <a:pt x="368" y="54"/>
                  </a:lnTo>
                  <a:lnTo>
                    <a:pt x="380" y="50"/>
                  </a:lnTo>
                  <a:lnTo>
                    <a:pt x="396" y="48"/>
                  </a:lnTo>
                  <a:lnTo>
                    <a:pt x="410" y="46"/>
                  </a:lnTo>
                  <a:lnTo>
                    <a:pt x="402" y="26"/>
                  </a:lnTo>
                  <a:lnTo>
                    <a:pt x="400" y="16"/>
                  </a:lnTo>
                  <a:lnTo>
                    <a:pt x="402" y="12"/>
                  </a:lnTo>
                  <a:lnTo>
                    <a:pt x="404" y="6"/>
                  </a:lnTo>
                  <a:lnTo>
                    <a:pt x="408" y="4"/>
                  </a:lnTo>
                  <a:lnTo>
                    <a:pt x="412" y="0"/>
                  </a:lnTo>
                  <a:lnTo>
                    <a:pt x="422" y="0"/>
                  </a:lnTo>
                  <a:lnTo>
                    <a:pt x="428" y="0"/>
                  </a:lnTo>
                  <a:lnTo>
                    <a:pt x="432" y="2"/>
                  </a:lnTo>
                  <a:lnTo>
                    <a:pt x="436" y="6"/>
                  </a:lnTo>
                  <a:lnTo>
                    <a:pt x="440"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64" name="Freeform 233"/>
            <p:cNvSpPr>
              <a:spLocks/>
            </p:cNvSpPr>
            <p:nvPr/>
          </p:nvSpPr>
          <p:spPr bwMode="auto">
            <a:xfrm>
              <a:off x="3757" y="2135"/>
              <a:ext cx="22" cy="40"/>
            </a:xfrm>
            <a:custGeom>
              <a:avLst/>
              <a:gdLst>
                <a:gd name="T0" fmla="*/ 20 w 22"/>
                <a:gd name="T1" fmla="*/ 6 h 40"/>
                <a:gd name="T2" fmla="*/ 20 w 22"/>
                <a:gd name="T3" fmla="*/ 6 h 40"/>
                <a:gd name="T4" fmla="*/ 22 w 22"/>
                <a:gd name="T5" fmla="*/ 16 h 40"/>
                <a:gd name="T6" fmla="*/ 22 w 22"/>
                <a:gd name="T7" fmla="*/ 24 h 40"/>
                <a:gd name="T8" fmla="*/ 18 w 22"/>
                <a:gd name="T9" fmla="*/ 40 h 40"/>
                <a:gd name="T10" fmla="*/ 18 w 22"/>
                <a:gd name="T11" fmla="*/ 40 h 40"/>
                <a:gd name="T12" fmla="*/ 16 w 22"/>
                <a:gd name="T13" fmla="*/ 40 h 40"/>
                <a:gd name="T14" fmla="*/ 16 w 22"/>
                <a:gd name="T15" fmla="*/ 40 h 40"/>
                <a:gd name="T16" fmla="*/ 8 w 22"/>
                <a:gd name="T17" fmla="*/ 34 h 40"/>
                <a:gd name="T18" fmla="*/ 2 w 22"/>
                <a:gd name="T19" fmla="*/ 24 h 40"/>
                <a:gd name="T20" fmla="*/ 0 w 22"/>
                <a:gd name="T21" fmla="*/ 16 h 40"/>
                <a:gd name="T22" fmla="*/ 0 w 22"/>
                <a:gd name="T23" fmla="*/ 6 h 40"/>
                <a:gd name="T24" fmla="*/ 0 w 22"/>
                <a:gd name="T25" fmla="*/ 6 h 40"/>
                <a:gd name="T26" fmla="*/ 4 w 22"/>
                <a:gd name="T27" fmla="*/ 2 h 40"/>
                <a:gd name="T28" fmla="*/ 10 w 22"/>
                <a:gd name="T29" fmla="*/ 0 h 40"/>
                <a:gd name="T30" fmla="*/ 16 w 22"/>
                <a:gd name="T31" fmla="*/ 2 h 40"/>
                <a:gd name="T32" fmla="*/ 18 w 22"/>
                <a:gd name="T33" fmla="*/ 4 h 40"/>
                <a:gd name="T34" fmla="*/ 20 w 22"/>
                <a:gd name="T35" fmla="*/ 6 h 40"/>
                <a:gd name="T36" fmla="*/ 20 w 22"/>
                <a:gd name="T37" fmla="*/ 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 h="40">
                  <a:moveTo>
                    <a:pt x="20" y="6"/>
                  </a:moveTo>
                  <a:lnTo>
                    <a:pt x="20" y="6"/>
                  </a:lnTo>
                  <a:lnTo>
                    <a:pt x="22" y="16"/>
                  </a:lnTo>
                  <a:lnTo>
                    <a:pt x="22" y="24"/>
                  </a:lnTo>
                  <a:lnTo>
                    <a:pt x="18" y="40"/>
                  </a:lnTo>
                  <a:lnTo>
                    <a:pt x="16" y="40"/>
                  </a:lnTo>
                  <a:lnTo>
                    <a:pt x="8" y="34"/>
                  </a:lnTo>
                  <a:lnTo>
                    <a:pt x="2" y="24"/>
                  </a:lnTo>
                  <a:lnTo>
                    <a:pt x="0" y="16"/>
                  </a:lnTo>
                  <a:lnTo>
                    <a:pt x="0" y="6"/>
                  </a:lnTo>
                  <a:lnTo>
                    <a:pt x="4" y="2"/>
                  </a:lnTo>
                  <a:lnTo>
                    <a:pt x="10" y="0"/>
                  </a:lnTo>
                  <a:lnTo>
                    <a:pt x="16" y="2"/>
                  </a:lnTo>
                  <a:lnTo>
                    <a:pt x="18" y="4"/>
                  </a:lnTo>
                  <a:lnTo>
                    <a:pt x="20"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65" name="Freeform 234"/>
            <p:cNvSpPr>
              <a:spLocks/>
            </p:cNvSpPr>
            <p:nvPr/>
          </p:nvSpPr>
          <p:spPr bwMode="auto">
            <a:xfrm>
              <a:off x="3789" y="2151"/>
              <a:ext cx="48" cy="36"/>
            </a:xfrm>
            <a:custGeom>
              <a:avLst/>
              <a:gdLst>
                <a:gd name="T0" fmla="*/ 48 w 48"/>
                <a:gd name="T1" fmla="*/ 4 h 36"/>
                <a:gd name="T2" fmla="*/ 48 w 48"/>
                <a:gd name="T3" fmla="*/ 4 h 36"/>
                <a:gd name="T4" fmla="*/ 48 w 48"/>
                <a:gd name="T5" fmla="*/ 12 h 36"/>
                <a:gd name="T6" fmla="*/ 46 w 48"/>
                <a:gd name="T7" fmla="*/ 18 h 36"/>
                <a:gd name="T8" fmla="*/ 46 w 48"/>
                <a:gd name="T9" fmla="*/ 18 h 36"/>
                <a:gd name="T10" fmla="*/ 38 w 48"/>
                <a:gd name="T11" fmla="*/ 26 h 36"/>
                <a:gd name="T12" fmla="*/ 30 w 48"/>
                <a:gd name="T13" fmla="*/ 30 h 36"/>
                <a:gd name="T14" fmla="*/ 20 w 48"/>
                <a:gd name="T15" fmla="*/ 34 h 36"/>
                <a:gd name="T16" fmla="*/ 12 w 48"/>
                <a:gd name="T17" fmla="*/ 36 h 36"/>
                <a:gd name="T18" fmla="*/ 12 w 48"/>
                <a:gd name="T19" fmla="*/ 36 h 36"/>
                <a:gd name="T20" fmla="*/ 8 w 48"/>
                <a:gd name="T21" fmla="*/ 34 h 36"/>
                <a:gd name="T22" fmla="*/ 4 w 48"/>
                <a:gd name="T23" fmla="*/ 32 h 36"/>
                <a:gd name="T24" fmla="*/ 0 w 48"/>
                <a:gd name="T25" fmla="*/ 30 h 36"/>
                <a:gd name="T26" fmla="*/ 0 w 48"/>
                <a:gd name="T27" fmla="*/ 26 h 36"/>
                <a:gd name="T28" fmla="*/ 0 w 48"/>
                <a:gd name="T29" fmla="*/ 26 h 36"/>
                <a:gd name="T30" fmla="*/ 6 w 48"/>
                <a:gd name="T31" fmla="*/ 16 h 36"/>
                <a:gd name="T32" fmla="*/ 16 w 48"/>
                <a:gd name="T33" fmla="*/ 10 h 36"/>
                <a:gd name="T34" fmla="*/ 26 w 48"/>
                <a:gd name="T35" fmla="*/ 4 h 36"/>
                <a:gd name="T36" fmla="*/ 36 w 48"/>
                <a:gd name="T37" fmla="*/ 0 h 36"/>
                <a:gd name="T38" fmla="*/ 36 w 48"/>
                <a:gd name="T39" fmla="*/ 0 h 36"/>
                <a:gd name="T40" fmla="*/ 44 w 48"/>
                <a:gd name="T41" fmla="*/ 0 h 36"/>
                <a:gd name="T42" fmla="*/ 46 w 48"/>
                <a:gd name="T43" fmla="*/ 2 h 36"/>
                <a:gd name="T44" fmla="*/ 48 w 48"/>
                <a:gd name="T45" fmla="*/ 4 h 36"/>
                <a:gd name="T46" fmla="*/ 48 w 48"/>
                <a:gd name="T47" fmla="*/ 4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36">
                  <a:moveTo>
                    <a:pt x="48" y="4"/>
                  </a:moveTo>
                  <a:lnTo>
                    <a:pt x="48" y="4"/>
                  </a:lnTo>
                  <a:lnTo>
                    <a:pt x="48" y="12"/>
                  </a:lnTo>
                  <a:lnTo>
                    <a:pt x="46" y="18"/>
                  </a:lnTo>
                  <a:lnTo>
                    <a:pt x="38" y="26"/>
                  </a:lnTo>
                  <a:lnTo>
                    <a:pt x="30" y="30"/>
                  </a:lnTo>
                  <a:lnTo>
                    <a:pt x="20" y="34"/>
                  </a:lnTo>
                  <a:lnTo>
                    <a:pt x="12" y="36"/>
                  </a:lnTo>
                  <a:lnTo>
                    <a:pt x="8" y="34"/>
                  </a:lnTo>
                  <a:lnTo>
                    <a:pt x="4" y="32"/>
                  </a:lnTo>
                  <a:lnTo>
                    <a:pt x="0" y="30"/>
                  </a:lnTo>
                  <a:lnTo>
                    <a:pt x="0" y="26"/>
                  </a:lnTo>
                  <a:lnTo>
                    <a:pt x="6" y="16"/>
                  </a:lnTo>
                  <a:lnTo>
                    <a:pt x="16" y="10"/>
                  </a:lnTo>
                  <a:lnTo>
                    <a:pt x="26" y="4"/>
                  </a:lnTo>
                  <a:lnTo>
                    <a:pt x="36" y="0"/>
                  </a:lnTo>
                  <a:lnTo>
                    <a:pt x="44" y="0"/>
                  </a:lnTo>
                  <a:lnTo>
                    <a:pt x="46" y="2"/>
                  </a:lnTo>
                  <a:lnTo>
                    <a:pt x="4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66" name="Freeform 235"/>
            <p:cNvSpPr>
              <a:spLocks/>
            </p:cNvSpPr>
            <p:nvPr/>
          </p:nvSpPr>
          <p:spPr bwMode="auto">
            <a:xfrm>
              <a:off x="3481" y="2179"/>
              <a:ext cx="212" cy="260"/>
            </a:xfrm>
            <a:custGeom>
              <a:avLst/>
              <a:gdLst>
                <a:gd name="T0" fmla="*/ 212 w 212"/>
                <a:gd name="T1" fmla="*/ 122 h 260"/>
                <a:gd name="T2" fmla="*/ 208 w 212"/>
                <a:gd name="T3" fmla="*/ 124 h 260"/>
                <a:gd name="T4" fmla="*/ 194 w 212"/>
                <a:gd name="T5" fmla="*/ 126 h 260"/>
                <a:gd name="T6" fmla="*/ 190 w 212"/>
                <a:gd name="T7" fmla="*/ 128 h 260"/>
                <a:gd name="T8" fmla="*/ 200 w 212"/>
                <a:gd name="T9" fmla="*/ 142 h 260"/>
                <a:gd name="T10" fmla="*/ 196 w 212"/>
                <a:gd name="T11" fmla="*/ 148 h 260"/>
                <a:gd name="T12" fmla="*/ 190 w 212"/>
                <a:gd name="T13" fmla="*/ 154 h 260"/>
                <a:gd name="T14" fmla="*/ 182 w 212"/>
                <a:gd name="T15" fmla="*/ 158 h 260"/>
                <a:gd name="T16" fmla="*/ 174 w 212"/>
                <a:gd name="T17" fmla="*/ 158 h 260"/>
                <a:gd name="T18" fmla="*/ 168 w 212"/>
                <a:gd name="T19" fmla="*/ 148 h 260"/>
                <a:gd name="T20" fmla="*/ 144 w 212"/>
                <a:gd name="T21" fmla="*/ 124 h 260"/>
                <a:gd name="T22" fmla="*/ 116 w 212"/>
                <a:gd name="T23" fmla="*/ 118 h 260"/>
                <a:gd name="T24" fmla="*/ 110 w 212"/>
                <a:gd name="T25" fmla="*/ 112 h 260"/>
                <a:gd name="T26" fmla="*/ 102 w 212"/>
                <a:gd name="T27" fmla="*/ 98 h 260"/>
                <a:gd name="T28" fmla="*/ 100 w 212"/>
                <a:gd name="T29" fmla="*/ 90 h 260"/>
                <a:gd name="T30" fmla="*/ 110 w 212"/>
                <a:gd name="T31" fmla="*/ 78 h 260"/>
                <a:gd name="T32" fmla="*/ 134 w 212"/>
                <a:gd name="T33" fmla="*/ 62 h 260"/>
                <a:gd name="T34" fmla="*/ 148 w 212"/>
                <a:gd name="T35" fmla="*/ 56 h 260"/>
                <a:gd name="T36" fmla="*/ 132 w 212"/>
                <a:gd name="T37" fmla="*/ 18 h 260"/>
                <a:gd name="T38" fmla="*/ 130 w 212"/>
                <a:gd name="T39" fmla="*/ 14 h 260"/>
                <a:gd name="T40" fmla="*/ 126 w 212"/>
                <a:gd name="T41" fmla="*/ 2 h 260"/>
                <a:gd name="T42" fmla="*/ 120 w 212"/>
                <a:gd name="T43" fmla="*/ 0 h 260"/>
                <a:gd name="T44" fmla="*/ 102 w 212"/>
                <a:gd name="T45" fmla="*/ 40 h 260"/>
                <a:gd name="T46" fmla="*/ 92 w 212"/>
                <a:gd name="T47" fmla="*/ 84 h 260"/>
                <a:gd name="T48" fmla="*/ 90 w 212"/>
                <a:gd name="T49" fmla="*/ 86 h 260"/>
                <a:gd name="T50" fmla="*/ 84 w 212"/>
                <a:gd name="T51" fmla="*/ 90 h 260"/>
                <a:gd name="T52" fmla="*/ 74 w 212"/>
                <a:gd name="T53" fmla="*/ 102 h 260"/>
                <a:gd name="T54" fmla="*/ 52 w 212"/>
                <a:gd name="T55" fmla="*/ 128 h 260"/>
                <a:gd name="T56" fmla="*/ 42 w 212"/>
                <a:gd name="T57" fmla="*/ 140 h 260"/>
                <a:gd name="T58" fmla="*/ 16 w 212"/>
                <a:gd name="T59" fmla="*/ 180 h 260"/>
                <a:gd name="T60" fmla="*/ 0 w 212"/>
                <a:gd name="T61" fmla="*/ 226 h 260"/>
                <a:gd name="T62" fmla="*/ 0 w 212"/>
                <a:gd name="T63" fmla="*/ 236 h 260"/>
                <a:gd name="T64" fmla="*/ 6 w 212"/>
                <a:gd name="T65" fmla="*/ 252 h 260"/>
                <a:gd name="T66" fmla="*/ 12 w 212"/>
                <a:gd name="T67" fmla="*/ 260 h 260"/>
                <a:gd name="T68" fmla="*/ 76 w 212"/>
                <a:gd name="T69" fmla="*/ 244 h 260"/>
                <a:gd name="T70" fmla="*/ 134 w 212"/>
                <a:gd name="T71" fmla="*/ 216 h 260"/>
                <a:gd name="T72" fmla="*/ 170 w 212"/>
                <a:gd name="T73" fmla="*/ 188 h 260"/>
                <a:gd name="T74" fmla="*/ 190 w 212"/>
                <a:gd name="T75" fmla="*/ 164 h 260"/>
                <a:gd name="T76" fmla="*/ 206 w 212"/>
                <a:gd name="T77" fmla="*/ 136 h 260"/>
                <a:gd name="T78" fmla="*/ 212 w 212"/>
                <a:gd name="T79" fmla="*/ 122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2" h="260">
                  <a:moveTo>
                    <a:pt x="212" y="122"/>
                  </a:moveTo>
                  <a:lnTo>
                    <a:pt x="212" y="122"/>
                  </a:lnTo>
                  <a:lnTo>
                    <a:pt x="208" y="124"/>
                  </a:lnTo>
                  <a:lnTo>
                    <a:pt x="198" y="124"/>
                  </a:lnTo>
                  <a:lnTo>
                    <a:pt x="194" y="126"/>
                  </a:lnTo>
                  <a:lnTo>
                    <a:pt x="190" y="128"/>
                  </a:lnTo>
                  <a:lnTo>
                    <a:pt x="200" y="142"/>
                  </a:lnTo>
                  <a:lnTo>
                    <a:pt x="200" y="146"/>
                  </a:lnTo>
                  <a:lnTo>
                    <a:pt x="196" y="148"/>
                  </a:lnTo>
                  <a:lnTo>
                    <a:pt x="192" y="150"/>
                  </a:lnTo>
                  <a:lnTo>
                    <a:pt x="190" y="154"/>
                  </a:lnTo>
                  <a:lnTo>
                    <a:pt x="182" y="158"/>
                  </a:lnTo>
                  <a:lnTo>
                    <a:pt x="178" y="160"/>
                  </a:lnTo>
                  <a:lnTo>
                    <a:pt x="174" y="158"/>
                  </a:lnTo>
                  <a:lnTo>
                    <a:pt x="168" y="148"/>
                  </a:lnTo>
                  <a:lnTo>
                    <a:pt x="160" y="140"/>
                  </a:lnTo>
                  <a:lnTo>
                    <a:pt x="144" y="124"/>
                  </a:lnTo>
                  <a:lnTo>
                    <a:pt x="116" y="118"/>
                  </a:lnTo>
                  <a:lnTo>
                    <a:pt x="110" y="112"/>
                  </a:lnTo>
                  <a:lnTo>
                    <a:pt x="104" y="106"/>
                  </a:lnTo>
                  <a:lnTo>
                    <a:pt x="102" y="98"/>
                  </a:lnTo>
                  <a:lnTo>
                    <a:pt x="100" y="90"/>
                  </a:lnTo>
                  <a:lnTo>
                    <a:pt x="104" y="84"/>
                  </a:lnTo>
                  <a:lnTo>
                    <a:pt x="110" y="78"/>
                  </a:lnTo>
                  <a:lnTo>
                    <a:pt x="120" y="68"/>
                  </a:lnTo>
                  <a:lnTo>
                    <a:pt x="134" y="62"/>
                  </a:lnTo>
                  <a:lnTo>
                    <a:pt x="148" y="56"/>
                  </a:lnTo>
                  <a:lnTo>
                    <a:pt x="140" y="38"/>
                  </a:lnTo>
                  <a:lnTo>
                    <a:pt x="132" y="18"/>
                  </a:lnTo>
                  <a:lnTo>
                    <a:pt x="130" y="14"/>
                  </a:lnTo>
                  <a:lnTo>
                    <a:pt x="128" y="8"/>
                  </a:lnTo>
                  <a:lnTo>
                    <a:pt x="126" y="2"/>
                  </a:lnTo>
                  <a:lnTo>
                    <a:pt x="120" y="0"/>
                  </a:lnTo>
                  <a:lnTo>
                    <a:pt x="110" y="20"/>
                  </a:lnTo>
                  <a:lnTo>
                    <a:pt x="102" y="40"/>
                  </a:lnTo>
                  <a:lnTo>
                    <a:pt x="96" y="62"/>
                  </a:lnTo>
                  <a:lnTo>
                    <a:pt x="92" y="84"/>
                  </a:lnTo>
                  <a:lnTo>
                    <a:pt x="90" y="86"/>
                  </a:lnTo>
                  <a:lnTo>
                    <a:pt x="88" y="88"/>
                  </a:lnTo>
                  <a:lnTo>
                    <a:pt x="84" y="90"/>
                  </a:lnTo>
                  <a:lnTo>
                    <a:pt x="74" y="102"/>
                  </a:lnTo>
                  <a:lnTo>
                    <a:pt x="64" y="114"/>
                  </a:lnTo>
                  <a:lnTo>
                    <a:pt x="52" y="128"/>
                  </a:lnTo>
                  <a:lnTo>
                    <a:pt x="42" y="140"/>
                  </a:lnTo>
                  <a:lnTo>
                    <a:pt x="28" y="160"/>
                  </a:lnTo>
                  <a:lnTo>
                    <a:pt x="16" y="180"/>
                  </a:lnTo>
                  <a:lnTo>
                    <a:pt x="6" y="202"/>
                  </a:lnTo>
                  <a:lnTo>
                    <a:pt x="0" y="226"/>
                  </a:lnTo>
                  <a:lnTo>
                    <a:pt x="0" y="236"/>
                  </a:lnTo>
                  <a:lnTo>
                    <a:pt x="2" y="244"/>
                  </a:lnTo>
                  <a:lnTo>
                    <a:pt x="6" y="252"/>
                  </a:lnTo>
                  <a:lnTo>
                    <a:pt x="12" y="260"/>
                  </a:lnTo>
                  <a:lnTo>
                    <a:pt x="44" y="252"/>
                  </a:lnTo>
                  <a:lnTo>
                    <a:pt x="76" y="244"/>
                  </a:lnTo>
                  <a:lnTo>
                    <a:pt x="106" y="232"/>
                  </a:lnTo>
                  <a:lnTo>
                    <a:pt x="134" y="216"/>
                  </a:lnTo>
                  <a:lnTo>
                    <a:pt x="158" y="198"/>
                  </a:lnTo>
                  <a:lnTo>
                    <a:pt x="170" y="188"/>
                  </a:lnTo>
                  <a:lnTo>
                    <a:pt x="180" y="176"/>
                  </a:lnTo>
                  <a:lnTo>
                    <a:pt x="190" y="164"/>
                  </a:lnTo>
                  <a:lnTo>
                    <a:pt x="198" y="150"/>
                  </a:lnTo>
                  <a:lnTo>
                    <a:pt x="206" y="136"/>
                  </a:lnTo>
                  <a:lnTo>
                    <a:pt x="212" y="12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67" name="Freeform 236"/>
            <p:cNvSpPr>
              <a:spLocks/>
            </p:cNvSpPr>
            <p:nvPr/>
          </p:nvSpPr>
          <p:spPr bwMode="auto">
            <a:xfrm>
              <a:off x="3493" y="2283"/>
              <a:ext cx="456" cy="246"/>
            </a:xfrm>
            <a:custGeom>
              <a:avLst/>
              <a:gdLst>
                <a:gd name="T0" fmla="*/ 298 w 456"/>
                <a:gd name="T1" fmla="*/ 8 h 246"/>
                <a:gd name="T2" fmla="*/ 250 w 456"/>
                <a:gd name="T3" fmla="*/ 0 h 246"/>
                <a:gd name="T4" fmla="*/ 238 w 456"/>
                <a:gd name="T5" fmla="*/ 8 h 246"/>
                <a:gd name="T6" fmla="*/ 200 w 456"/>
                <a:gd name="T7" fmla="*/ 18 h 246"/>
                <a:gd name="T8" fmla="*/ 194 w 456"/>
                <a:gd name="T9" fmla="*/ 32 h 246"/>
                <a:gd name="T10" fmla="*/ 178 w 456"/>
                <a:gd name="T11" fmla="*/ 60 h 246"/>
                <a:gd name="T12" fmla="*/ 158 w 456"/>
                <a:gd name="T13" fmla="*/ 84 h 246"/>
                <a:gd name="T14" fmla="*/ 122 w 456"/>
                <a:gd name="T15" fmla="*/ 112 h 246"/>
                <a:gd name="T16" fmla="*/ 64 w 456"/>
                <a:gd name="T17" fmla="*/ 140 h 246"/>
                <a:gd name="T18" fmla="*/ 0 w 456"/>
                <a:gd name="T19" fmla="*/ 156 h 246"/>
                <a:gd name="T20" fmla="*/ 0 w 456"/>
                <a:gd name="T21" fmla="*/ 158 h 246"/>
                <a:gd name="T22" fmla="*/ 8 w 456"/>
                <a:gd name="T23" fmla="*/ 164 h 246"/>
                <a:gd name="T24" fmla="*/ 26 w 456"/>
                <a:gd name="T25" fmla="*/ 174 h 246"/>
                <a:gd name="T26" fmla="*/ 56 w 456"/>
                <a:gd name="T27" fmla="*/ 182 h 246"/>
                <a:gd name="T28" fmla="*/ 78 w 456"/>
                <a:gd name="T29" fmla="*/ 186 h 246"/>
                <a:gd name="T30" fmla="*/ 98 w 456"/>
                <a:gd name="T31" fmla="*/ 182 h 246"/>
                <a:gd name="T32" fmla="*/ 158 w 456"/>
                <a:gd name="T33" fmla="*/ 190 h 246"/>
                <a:gd name="T34" fmla="*/ 182 w 456"/>
                <a:gd name="T35" fmla="*/ 196 h 246"/>
                <a:gd name="T36" fmla="*/ 188 w 456"/>
                <a:gd name="T37" fmla="*/ 204 h 246"/>
                <a:gd name="T38" fmla="*/ 184 w 456"/>
                <a:gd name="T39" fmla="*/ 212 h 246"/>
                <a:gd name="T40" fmla="*/ 174 w 456"/>
                <a:gd name="T41" fmla="*/ 228 h 246"/>
                <a:gd name="T42" fmla="*/ 170 w 456"/>
                <a:gd name="T43" fmla="*/ 236 h 246"/>
                <a:gd name="T44" fmla="*/ 216 w 456"/>
                <a:gd name="T45" fmla="*/ 246 h 246"/>
                <a:gd name="T46" fmla="*/ 216 w 456"/>
                <a:gd name="T47" fmla="*/ 224 h 246"/>
                <a:gd name="T48" fmla="*/ 218 w 456"/>
                <a:gd name="T49" fmla="*/ 206 h 246"/>
                <a:gd name="T50" fmla="*/ 220 w 456"/>
                <a:gd name="T51" fmla="*/ 200 h 246"/>
                <a:gd name="T52" fmla="*/ 276 w 456"/>
                <a:gd name="T53" fmla="*/ 208 h 246"/>
                <a:gd name="T54" fmla="*/ 318 w 456"/>
                <a:gd name="T55" fmla="*/ 214 h 246"/>
                <a:gd name="T56" fmla="*/ 332 w 456"/>
                <a:gd name="T57" fmla="*/ 218 h 246"/>
                <a:gd name="T58" fmla="*/ 380 w 456"/>
                <a:gd name="T59" fmla="*/ 214 h 246"/>
                <a:gd name="T60" fmla="*/ 424 w 456"/>
                <a:gd name="T61" fmla="*/ 198 h 246"/>
                <a:gd name="T62" fmla="*/ 436 w 456"/>
                <a:gd name="T63" fmla="*/ 190 h 246"/>
                <a:gd name="T64" fmla="*/ 452 w 456"/>
                <a:gd name="T65" fmla="*/ 168 h 246"/>
                <a:gd name="T66" fmla="*/ 456 w 456"/>
                <a:gd name="T67" fmla="*/ 156 h 246"/>
                <a:gd name="T68" fmla="*/ 398 w 456"/>
                <a:gd name="T69" fmla="*/ 142 h 246"/>
                <a:gd name="T70" fmla="*/ 358 w 456"/>
                <a:gd name="T71" fmla="*/ 120 h 246"/>
                <a:gd name="T72" fmla="*/ 338 w 456"/>
                <a:gd name="T73" fmla="*/ 100 h 246"/>
                <a:gd name="T74" fmla="*/ 320 w 456"/>
                <a:gd name="T75" fmla="*/ 78 h 246"/>
                <a:gd name="T76" fmla="*/ 308 w 456"/>
                <a:gd name="T77" fmla="*/ 52 h 246"/>
                <a:gd name="T78" fmla="*/ 300 w 456"/>
                <a:gd name="T79" fmla="*/ 22 h 246"/>
                <a:gd name="T80" fmla="*/ 298 w 456"/>
                <a:gd name="T81" fmla="*/ 8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6" h="246">
                  <a:moveTo>
                    <a:pt x="298" y="8"/>
                  </a:moveTo>
                  <a:lnTo>
                    <a:pt x="298" y="8"/>
                  </a:lnTo>
                  <a:lnTo>
                    <a:pt x="274" y="4"/>
                  </a:lnTo>
                  <a:lnTo>
                    <a:pt x="250" y="0"/>
                  </a:lnTo>
                  <a:lnTo>
                    <a:pt x="238" y="8"/>
                  </a:lnTo>
                  <a:lnTo>
                    <a:pt x="226" y="12"/>
                  </a:lnTo>
                  <a:lnTo>
                    <a:pt x="200" y="18"/>
                  </a:lnTo>
                  <a:lnTo>
                    <a:pt x="194" y="32"/>
                  </a:lnTo>
                  <a:lnTo>
                    <a:pt x="186" y="46"/>
                  </a:lnTo>
                  <a:lnTo>
                    <a:pt x="178" y="60"/>
                  </a:lnTo>
                  <a:lnTo>
                    <a:pt x="168" y="72"/>
                  </a:lnTo>
                  <a:lnTo>
                    <a:pt x="158" y="84"/>
                  </a:lnTo>
                  <a:lnTo>
                    <a:pt x="146" y="94"/>
                  </a:lnTo>
                  <a:lnTo>
                    <a:pt x="122" y="112"/>
                  </a:lnTo>
                  <a:lnTo>
                    <a:pt x="94" y="128"/>
                  </a:lnTo>
                  <a:lnTo>
                    <a:pt x="64" y="140"/>
                  </a:lnTo>
                  <a:lnTo>
                    <a:pt x="32" y="148"/>
                  </a:lnTo>
                  <a:lnTo>
                    <a:pt x="0" y="156"/>
                  </a:lnTo>
                  <a:lnTo>
                    <a:pt x="0" y="158"/>
                  </a:lnTo>
                  <a:lnTo>
                    <a:pt x="8" y="164"/>
                  </a:lnTo>
                  <a:lnTo>
                    <a:pt x="18" y="170"/>
                  </a:lnTo>
                  <a:lnTo>
                    <a:pt x="26" y="174"/>
                  </a:lnTo>
                  <a:lnTo>
                    <a:pt x="36" y="178"/>
                  </a:lnTo>
                  <a:lnTo>
                    <a:pt x="56" y="182"/>
                  </a:lnTo>
                  <a:lnTo>
                    <a:pt x="78" y="186"/>
                  </a:lnTo>
                  <a:lnTo>
                    <a:pt x="98" y="182"/>
                  </a:lnTo>
                  <a:lnTo>
                    <a:pt x="158" y="190"/>
                  </a:lnTo>
                  <a:lnTo>
                    <a:pt x="174" y="192"/>
                  </a:lnTo>
                  <a:lnTo>
                    <a:pt x="182" y="196"/>
                  </a:lnTo>
                  <a:lnTo>
                    <a:pt x="186" y="200"/>
                  </a:lnTo>
                  <a:lnTo>
                    <a:pt x="188" y="204"/>
                  </a:lnTo>
                  <a:lnTo>
                    <a:pt x="184" y="212"/>
                  </a:lnTo>
                  <a:lnTo>
                    <a:pt x="180" y="220"/>
                  </a:lnTo>
                  <a:lnTo>
                    <a:pt x="174" y="228"/>
                  </a:lnTo>
                  <a:lnTo>
                    <a:pt x="170" y="236"/>
                  </a:lnTo>
                  <a:lnTo>
                    <a:pt x="192" y="242"/>
                  </a:lnTo>
                  <a:lnTo>
                    <a:pt x="216" y="246"/>
                  </a:lnTo>
                  <a:lnTo>
                    <a:pt x="216" y="224"/>
                  </a:lnTo>
                  <a:lnTo>
                    <a:pt x="216" y="212"/>
                  </a:lnTo>
                  <a:lnTo>
                    <a:pt x="218" y="206"/>
                  </a:lnTo>
                  <a:lnTo>
                    <a:pt x="220" y="200"/>
                  </a:lnTo>
                  <a:lnTo>
                    <a:pt x="248" y="204"/>
                  </a:lnTo>
                  <a:lnTo>
                    <a:pt x="276" y="208"/>
                  </a:lnTo>
                  <a:lnTo>
                    <a:pt x="304" y="210"/>
                  </a:lnTo>
                  <a:lnTo>
                    <a:pt x="318" y="214"/>
                  </a:lnTo>
                  <a:lnTo>
                    <a:pt x="332" y="218"/>
                  </a:lnTo>
                  <a:lnTo>
                    <a:pt x="356" y="216"/>
                  </a:lnTo>
                  <a:lnTo>
                    <a:pt x="380" y="214"/>
                  </a:lnTo>
                  <a:lnTo>
                    <a:pt x="404" y="208"/>
                  </a:lnTo>
                  <a:lnTo>
                    <a:pt x="424" y="198"/>
                  </a:lnTo>
                  <a:lnTo>
                    <a:pt x="436" y="190"/>
                  </a:lnTo>
                  <a:lnTo>
                    <a:pt x="446" y="180"/>
                  </a:lnTo>
                  <a:lnTo>
                    <a:pt x="452" y="168"/>
                  </a:lnTo>
                  <a:lnTo>
                    <a:pt x="456" y="156"/>
                  </a:lnTo>
                  <a:lnTo>
                    <a:pt x="426" y="152"/>
                  </a:lnTo>
                  <a:lnTo>
                    <a:pt x="398" y="142"/>
                  </a:lnTo>
                  <a:lnTo>
                    <a:pt x="370" y="128"/>
                  </a:lnTo>
                  <a:lnTo>
                    <a:pt x="358" y="120"/>
                  </a:lnTo>
                  <a:lnTo>
                    <a:pt x="348" y="110"/>
                  </a:lnTo>
                  <a:lnTo>
                    <a:pt x="338" y="100"/>
                  </a:lnTo>
                  <a:lnTo>
                    <a:pt x="328" y="88"/>
                  </a:lnTo>
                  <a:lnTo>
                    <a:pt x="320" y="78"/>
                  </a:lnTo>
                  <a:lnTo>
                    <a:pt x="312" y="64"/>
                  </a:lnTo>
                  <a:lnTo>
                    <a:pt x="308" y="52"/>
                  </a:lnTo>
                  <a:lnTo>
                    <a:pt x="302" y="38"/>
                  </a:lnTo>
                  <a:lnTo>
                    <a:pt x="300" y="22"/>
                  </a:lnTo>
                  <a:lnTo>
                    <a:pt x="298" y="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68" name="Freeform 237"/>
            <p:cNvSpPr>
              <a:spLocks/>
            </p:cNvSpPr>
            <p:nvPr/>
          </p:nvSpPr>
          <p:spPr bwMode="auto">
            <a:xfrm>
              <a:off x="3791" y="2223"/>
              <a:ext cx="166" cy="216"/>
            </a:xfrm>
            <a:custGeom>
              <a:avLst/>
              <a:gdLst>
                <a:gd name="T0" fmla="*/ 102 w 166"/>
                <a:gd name="T1" fmla="*/ 80 h 216"/>
                <a:gd name="T2" fmla="*/ 98 w 166"/>
                <a:gd name="T3" fmla="*/ 74 h 216"/>
                <a:gd name="T4" fmla="*/ 98 w 166"/>
                <a:gd name="T5" fmla="*/ 74 h 216"/>
                <a:gd name="T6" fmla="*/ 100 w 166"/>
                <a:gd name="T7" fmla="*/ 70 h 216"/>
                <a:gd name="T8" fmla="*/ 100 w 166"/>
                <a:gd name="T9" fmla="*/ 66 h 216"/>
                <a:gd name="T10" fmla="*/ 102 w 166"/>
                <a:gd name="T11" fmla="*/ 64 h 216"/>
                <a:gd name="T12" fmla="*/ 104 w 166"/>
                <a:gd name="T13" fmla="*/ 62 h 216"/>
                <a:gd name="T14" fmla="*/ 104 w 166"/>
                <a:gd name="T15" fmla="*/ 62 h 216"/>
                <a:gd name="T16" fmla="*/ 108 w 166"/>
                <a:gd name="T17" fmla="*/ 48 h 216"/>
                <a:gd name="T18" fmla="*/ 112 w 166"/>
                <a:gd name="T19" fmla="*/ 34 h 216"/>
                <a:gd name="T20" fmla="*/ 112 w 166"/>
                <a:gd name="T21" fmla="*/ 34 h 216"/>
                <a:gd name="T22" fmla="*/ 116 w 166"/>
                <a:gd name="T23" fmla="*/ 16 h 216"/>
                <a:gd name="T24" fmla="*/ 118 w 166"/>
                <a:gd name="T25" fmla="*/ 8 h 216"/>
                <a:gd name="T26" fmla="*/ 118 w 166"/>
                <a:gd name="T27" fmla="*/ 0 h 216"/>
                <a:gd name="T28" fmla="*/ 118 w 166"/>
                <a:gd name="T29" fmla="*/ 0 h 216"/>
                <a:gd name="T30" fmla="*/ 80 w 166"/>
                <a:gd name="T31" fmla="*/ 26 h 216"/>
                <a:gd name="T32" fmla="*/ 62 w 166"/>
                <a:gd name="T33" fmla="*/ 40 h 216"/>
                <a:gd name="T34" fmla="*/ 44 w 166"/>
                <a:gd name="T35" fmla="*/ 56 h 216"/>
                <a:gd name="T36" fmla="*/ 44 w 166"/>
                <a:gd name="T37" fmla="*/ 56 h 216"/>
                <a:gd name="T38" fmla="*/ 42 w 166"/>
                <a:gd name="T39" fmla="*/ 58 h 216"/>
                <a:gd name="T40" fmla="*/ 42 w 166"/>
                <a:gd name="T41" fmla="*/ 60 h 216"/>
                <a:gd name="T42" fmla="*/ 40 w 166"/>
                <a:gd name="T43" fmla="*/ 64 h 216"/>
                <a:gd name="T44" fmla="*/ 38 w 166"/>
                <a:gd name="T45" fmla="*/ 68 h 216"/>
                <a:gd name="T46" fmla="*/ 38 w 166"/>
                <a:gd name="T47" fmla="*/ 68 h 216"/>
                <a:gd name="T48" fmla="*/ 18 w 166"/>
                <a:gd name="T49" fmla="*/ 68 h 216"/>
                <a:gd name="T50" fmla="*/ 0 w 166"/>
                <a:gd name="T51" fmla="*/ 68 h 216"/>
                <a:gd name="T52" fmla="*/ 0 w 166"/>
                <a:gd name="T53" fmla="*/ 68 h 216"/>
                <a:gd name="T54" fmla="*/ 2 w 166"/>
                <a:gd name="T55" fmla="*/ 82 h 216"/>
                <a:gd name="T56" fmla="*/ 4 w 166"/>
                <a:gd name="T57" fmla="*/ 98 h 216"/>
                <a:gd name="T58" fmla="*/ 10 w 166"/>
                <a:gd name="T59" fmla="*/ 112 h 216"/>
                <a:gd name="T60" fmla="*/ 14 w 166"/>
                <a:gd name="T61" fmla="*/ 124 h 216"/>
                <a:gd name="T62" fmla="*/ 22 w 166"/>
                <a:gd name="T63" fmla="*/ 138 h 216"/>
                <a:gd name="T64" fmla="*/ 30 w 166"/>
                <a:gd name="T65" fmla="*/ 148 h 216"/>
                <a:gd name="T66" fmla="*/ 40 w 166"/>
                <a:gd name="T67" fmla="*/ 160 h 216"/>
                <a:gd name="T68" fmla="*/ 50 w 166"/>
                <a:gd name="T69" fmla="*/ 170 h 216"/>
                <a:gd name="T70" fmla="*/ 60 w 166"/>
                <a:gd name="T71" fmla="*/ 180 h 216"/>
                <a:gd name="T72" fmla="*/ 72 w 166"/>
                <a:gd name="T73" fmla="*/ 188 h 216"/>
                <a:gd name="T74" fmla="*/ 100 w 166"/>
                <a:gd name="T75" fmla="*/ 202 h 216"/>
                <a:gd name="T76" fmla="*/ 128 w 166"/>
                <a:gd name="T77" fmla="*/ 212 h 216"/>
                <a:gd name="T78" fmla="*/ 158 w 166"/>
                <a:gd name="T79" fmla="*/ 216 h 216"/>
                <a:gd name="T80" fmla="*/ 158 w 166"/>
                <a:gd name="T81" fmla="*/ 216 h 216"/>
                <a:gd name="T82" fmla="*/ 162 w 166"/>
                <a:gd name="T83" fmla="*/ 202 h 216"/>
                <a:gd name="T84" fmla="*/ 166 w 166"/>
                <a:gd name="T85" fmla="*/ 186 h 216"/>
                <a:gd name="T86" fmla="*/ 166 w 166"/>
                <a:gd name="T87" fmla="*/ 186 h 216"/>
                <a:gd name="T88" fmla="*/ 166 w 166"/>
                <a:gd name="T89" fmla="*/ 170 h 216"/>
                <a:gd name="T90" fmla="*/ 162 w 166"/>
                <a:gd name="T91" fmla="*/ 154 h 216"/>
                <a:gd name="T92" fmla="*/ 156 w 166"/>
                <a:gd name="T93" fmla="*/ 140 h 216"/>
                <a:gd name="T94" fmla="*/ 148 w 166"/>
                <a:gd name="T95" fmla="*/ 128 h 216"/>
                <a:gd name="T96" fmla="*/ 136 w 166"/>
                <a:gd name="T97" fmla="*/ 114 h 216"/>
                <a:gd name="T98" fmla="*/ 124 w 166"/>
                <a:gd name="T99" fmla="*/ 102 h 216"/>
                <a:gd name="T100" fmla="*/ 102 w 166"/>
                <a:gd name="T101" fmla="*/ 80 h 216"/>
                <a:gd name="T102" fmla="*/ 102 w 166"/>
                <a:gd name="T103" fmla="*/ 8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6" h="216">
                  <a:moveTo>
                    <a:pt x="102" y="80"/>
                  </a:moveTo>
                  <a:lnTo>
                    <a:pt x="98" y="74"/>
                  </a:lnTo>
                  <a:lnTo>
                    <a:pt x="100" y="70"/>
                  </a:lnTo>
                  <a:lnTo>
                    <a:pt x="100" y="66"/>
                  </a:lnTo>
                  <a:lnTo>
                    <a:pt x="102" y="64"/>
                  </a:lnTo>
                  <a:lnTo>
                    <a:pt x="104" y="62"/>
                  </a:lnTo>
                  <a:lnTo>
                    <a:pt x="108" y="48"/>
                  </a:lnTo>
                  <a:lnTo>
                    <a:pt x="112" y="34"/>
                  </a:lnTo>
                  <a:lnTo>
                    <a:pt x="116" y="16"/>
                  </a:lnTo>
                  <a:lnTo>
                    <a:pt x="118" y="8"/>
                  </a:lnTo>
                  <a:lnTo>
                    <a:pt x="118" y="0"/>
                  </a:lnTo>
                  <a:lnTo>
                    <a:pt x="80" y="26"/>
                  </a:lnTo>
                  <a:lnTo>
                    <a:pt x="62" y="40"/>
                  </a:lnTo>
                  <a:lnTo>
                    <a:pt x="44" y="56"/>
                  </a:lnTo>
                  <a:lnTo>
                    <a:pt x="42" y="58"/>
                  </a:lnTo>
                  <a:lnTo>
                    <a:pt x="42" y="60"/>
                  </a:lnTo>
                  <a:lnTo>
                    <a:pt x="40" y="64"/>
                  </a:lnTo>
                  <a:lnTo>
                    <a:pt x="38" y="68"/>
                  </a:lnTo>
                  <a:lnTo>
                    <a:pt x="18" y="68"/>
                  </a:lnTo>
                  <a:lnTo>
                    <a:pt x="0" y="68"/>
                  </a:lnTo>
                  <a:lnTo>
                    <a:pt x="2" y="82"/>
                  </a:lnTo>
                  <a:lnTo>
                    <a:pt x="4" y="98"/>
                  </a:lnTo>
                  <a:lnTo>
                    <a:pt x="10" y="112"/>
                  </a:lnTo>
                  <a:lnTo>
                    <a:pt x="14" y="124"/>
                  </a:lnTo>
                  <a:lnTo>
                    <a:pt x="22" y="138"/>
                  </a:lnTo>
                  <a:lnTo>
                    <a:pt x="30" y="148"/>
                  </a:lnTo>
                  <a:lnTo>
                    <a:pt x="40" y="160"/>
                  </a:lnTo>
                  <a:lnTo>
                    <a:pt x="50" y="170"/>
                  </a:lnTo>
                  <a:lnTo>
                    <a:pt x="60" y="180"/>
                  </a:lnTo>
                  <a:lnTo>
                    <a:pt x="72" y="188"/>
                  </a:lnTo>
                  <a:lnTo>
                    <a:pt x="100" y="202"/>
                  </a:lnTo>
                  <a:lnTo>
                    <a:pt x="128" y="212"/>
                  </a:lnTo>
                  <a:lnTo>
                    <a:pt x="158" y="216"/>
                  </a:lnTo>
                  <a:lnTo>
                    <a:pt x="162" y="202"/>
                  </a:lnTo>
                  <a:lnTo>
                    <a:pt x="166" y="186"/>
                  </a:lnTo>
                  <a:lnTo>
                    <a:pt x="166" y="170"/>
                  </a:lnTo>
                  <a:lnTo>
                    <a:pt x="162" y="154"/>
                  </a:lnTo>
                  <a:lnTo>
                    <a:pt x="156" y="140"/>
                  </a:lnTo>
                  <a:lnTo>
                    <a:pt x="148" y="128"/>
                  </a:lnTo>
                  <a:lnTo>
                    <a:pt x="136" y="114"/>
                  </a:lnTo>
                  <a:lnTo>
                    <a:pt x="124" y="102"/>
                  </a:lnTo>
                  <a:lnTo>
                    <a:pt x="102" y="80"/>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1769" name="Picture 23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3" y="2177"/>
              <a:ext cx="15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0" name="Freeform 239"/>
            <p:cNvSpPr>
              <a:spLocks/>
            </p:cNvSpPr>
            <p:nvPr/>
          </p:nvSpPr>
          <p:spPr bwMode="auto">
            <a:xfrm>
              <a:off x="3775" y="2195"/>
              <a:ext cx="50" cy="86"/>
            </a:xfrm>
            <a:custGeom>
              <a:avLst/>
              <a:gdLst>
                <a:gd name="T0" fmla="*/ 42 w 50"/>
                <a:gd name="T1" fmla="*/ 28 h 86"/>
                <a:gd name="T2" fmla="*/ 42 w 50"/>
                <a:gd name="T3" fmla="*/ 28 h 86"/>
                <a:gd name="T4" fmla="*/ 46 w 50"/>
                <a:gd name="T5" fmla="*/ 36 h 86"/>
                <a:gd name="T6" fmla="*/ 48 w 50"/>
                <a:gd name="T7" fmla="*/ 44 h 86"/>
                <a:gd name="T8" fmla="*/ 50 w 50"/>
                <a:gd name="T9" fmla="*/ 64 h 86"/>
                <a:gd name="T10" fmla="*/ 50 w 50"/>
                <a:gd name="T11" fmla="*/ 64 h 86"/>
                <a:gd name="T12" fmla="*/ 48 w 50"/>
                <a:gd name="T13" fmla="*/ 74 h 86"/>
                <a:gd name="T14" fmla="*/ 48 w 50"/>
                <a:gd name="T15" fmla="*/ 80 h 86"/>
                <a:gd name="T16" fmla="*/ 46 w 50"/>
                <a:gd name="T17" fmla="*/ 86 h 86"/>
                <a:gd name="T18" fmla="*/ 46 w 50"/>
                <a:gd name="T19" fmla="*/ 86 h 86"/>
                <a:gd name="T20" fmla="*/ 34 w 50"/>
                <a:gd name="T21" fmla="*/ 86 h 86"/>
                <a:gd name="T22" fmla="*/ 22 w 50"/>
                <a:gd name="T23" fmla="*/ 86 h 86"/>
                <a:gd name="T24" fmla="*/ 10 w 50"/>
                <a:gd name="T25" fmla="*/ 84 h 86"/>
                <a:gd name="T26" fmla="*/ 0 w 50"/>
                <a:gd name="T27" fmla="*/ 80 h 86"/>
                <a:gd name="T28" fmla="*/ 0 w 50"/>
                <a:gd name="T29" fmla="*/ 80 h 86"/>
                <a:gd name="T30" fmla="*/ 12 w 50"/>
                <a:gd name="T31" fmla="*/ 52 h 86"/>
                <a:gd name="T32" fmla="*/ 16 w 50"/>
                <a:gd name="T33" fmla="*/ 38 h 86"/>
                <a:gd name="T34" fmla="*/ 18 w 50"/>
                <a:gd name="T35" fmla="*/ 22 h 86"/>
                <a:gd name="T36" fmla="*/ 18 w 50"/>
                <a:gd name="T37" fmla="*/ 0 h 86"/>
                <a:gd name="T38" fmla="*/ 18 w 50"/>
                <a:gd name="T39" fmla="*/ 0 h 86"/>
                <a:gd name="T40" fmla="*/ 26 w 50"/>
                <a:gd name="T41" fmla="*/ 6 h 86"/>
                <a:gd name="T42" fmla="*/ 32 w 50"/>
                <a:gd name="T43" fmla="*/ 12 h 86"/>
                <a:gd name="T44" fmla="*/ 42 w 50"/>
                <a:gd name="T45" fmla="*/ 28 h 86"/>
                <a:gd name="T46" fmla="*/ 42 w 50"/>
                <a:gd name="T47" fmla="*/ 28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0" h="86">
                  <a:moveTo>
                    <a:pt x="42" y="28"/>
                  </a:moveTo>
                  <a:lnTo>
                    <a:pt x="42" y="28"/>
                  </a:lnTo>
                  <a:lnTo>
                    <a:pt x="46" y="36"/>
                  </a:lnTo>
                  <a:lnTo>
                    <a:pt x="48" y="44"/>
                  </a:lnTo>
                  <a:lnTo>
                    <a:pt x="50" y="64"/>
                  </a:lnTo>
                  <a:lnTo>
                    <a:pt x="48" y="74"/>
                  </a:lnTo>
                  <a:lnTo>
                    <a:pt x="48" y="80"/>
                  </a:lnTo>
                  <a:lnTo>
                    <a:pt x="46" y="86"/>
                  </a:lnTo>
                  <a:lnTo>
                    <a:pt x="34" y="86"/>
                  </a:lnTo>
                  <a:lnTo>
                    <a:pt x="22" y="86"/>
                  </a:lnTo>
                  <a:lnTo>
                    <a:pt x="10" y="84"/>
                  </a:lnTo>
                  <a:lnTo>
                    <a:pt x="0" y="80"/>
                  </a:lnTo>
                  <a:lnTo>
                    <a:pt x="12" y="52"/>
                  </a:lnTo>
                  <a:lnTo>
                    <a:pt x="16" y="38"/>
                  </a:lnTo>
                  <a:lnTo>
                    <a:pt x="18" y="22"/>
                  </a:lnTo>
                  <a:lnTo>
                    <a:pt x="18" y="0"/>
                  </a:lnTo>
                  <a:lnTo>
                    <a:pt x="26" y="6"/>
                  </a:lnTo>
                  <a:lnTo>
                    <a:pt x="32" y="12"/>
                  </a:lnTo>
                  <a:lnTo>
                    <a:pt x="42"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1" name="Freeform 240"/>
            <p:cNvSpPr>
              <a:spLocks/>
            </p:cNvSpPr>
            <p:nvPr/>
          </p:nvSpPr>
          <p:spPr bwMode="auto">
            <a:xfrm>
              <a:off x="3593" y="2247"/>
              <a:ext cx="126" cy="48"/>
            </a:xfrm>
            <a:custGeom>
              <a:avLst/>
              <a:gdLst>
                <a:gd name="T0" fmla="*/ 38 w 126"/>
                <a:gd name="T1" fmla="*/ 4 h 48"/>
                <a:gd name="T2" fmla="*/ 38 w 126"/>
                <a:gd name="T3" fmla="*/ 4 h 48"/>
                <a:gd name="T4" fmla="*/ 36 w 126"/>
                <a:gd name="T5" fmla="*/ 6 h 48"/>
                <a:gd name="T6" fmla="*/ 38 w 126"/>
                <a:gd name="T7" fmla="*/ 10 h 48"/>
                <a:gd name="T8" fmla="*/ 38 w 126"/>
                <a:gd name="T9" fmla="*/ 10 h 48"/>
                <a:gd name="T10" fmla="*/ 46 w 126"/>
                <a:gd name="T11" fmla="*/ 16 h 48"/>
                <a:gd name="T12" fmla="*/ 50 w 126"/>
                <a:gd name="T13" fmla="*/ 18 h 48"/>
                <a:gd name="T14" fmla="*/ 56 w 126"/>
                <a:gd name="T15" fmla="*/ 18 h 48"/>
                <a:gd name="T16" fmla="*/ 56 w 126"/>
                <a:gd name="T17" fmla="*/ 18 h 48"/>
                <a:gd name="T18" fmla="*/ 74 w 126"/>
                <a:gd name="T19" fmla="*/ 24 h 48"/>
                <a:gd name="T20" fmla="*/ 92 w 126"/>
                <a:gd name="T21" fmla="*/ 28 h 48"/>
                <a:gd name="T22" fmla="*/ 96 w 126"/>
                <a:gd name="T23" fmla="*/ 30 h 48"/>
                <a:gd name="T24" fmla="*/ 96 w 126"/>
                <a:gd name="T25" fmla="*/ 30 h 48"/>
                <a:gd name="T26" fmla="*/ 110 w 126"/>
                <a:gd name="T27" fmla="*/ 32 h 48"/>
                <a:gd name="T28" fmla="*/ 126 w 126"/>
                <a:gd name="T29" fmla="*/ 34 h 48"/>
                <a:gd name="T30" fmla="*/ 126 w 126"/>
                <a:gd name="T31" fmla="*/ 34 h 48"/>
                <a:gd name="T32" fmla="*/ 104 w 126"/>
                <a:gd name="T33" fmla="*/ 42 h 48"/>
                <a:gd name="T34" fmla="*/ 80 w 126"/>
                <a:gd name="T35" fmla="*/ 46 h 48"/>
                <a:gd name="T36" fmla="*/ 80 w 126"/>
                <a:gd name="T37" fmla="*/ 46 h 48"/>
                <a:gd name="T38" fmla="*/ 76 w 126"/>
                <a:gd name="T39" fmla="*/ 46 h 48"/>
                <a:gd name="T40" fmla="*/ 70 w 126"/>
                <a:gd name="T41" fmla="*/ 48 h 48"/>
                <a:gd name="T42" fmla="*/ 66 w 126"/>
                <a:gd name="T43" fmla="*/ 48 h 48"/>
                <a:gd name="T44" fmla="*/ 62 w 126"/>
                <a:gd name="T45" fmla="*/ 44 h 48"/>
                <a:gd name="T46" fmla="*/ 62 w 126"/>
                <a:gd name="T47" fmla="*/ 44 h 48"/>
                <a:gd name="T48" fmla="*/ 54 w 126"/>
                <a:gd name="T49" fmla="*/ 36 h 48"/>
                <a:gd name="T50" fmla="*/ 50 w 126"/>
                <a:gd name="T51" fmla="*/ 34 h 48"/>
                <a:gd name="T52" fmla="*/ 46 w 126"/>
                <a:gd name="T53" fmla="*/ 34 h 48"/>
                <a:gd name="T54" fmla="*/ 32 w 126"/>
                <a:gd name="T55" fmla="*/ 46 h 48"/>
                <a:gd name="T56" fmla="*/ 32 w 126"/>
                <a:gd name="T57" fmla="*/ 46 h 48"/>
                <a:gd name="T58" fmla="*/ 12 w 126"/>
                <a:gd name="T59" fmla="*/ 42 h 48"/>
                <a:gd name="T60" fmla="*/ 4 w 126"/>
                <a:gd name="T61" fmla="*/ 38 h 48"/>
                <a:gd name="T62" fmla="*/ 2 w 126"/>
                <a:gd name="T63" fmla="*/ 34 h 48"/>
                <a:gd name="T64" fmla="*/ 0 w 126"/>
                <a:gd name="T65" fmla="*/ 28 h 48"/>
                <a:gd name="T66" fmla="*/ 0 w 126"/>
                <a:gd name="T67" fmla="*/ 28 h 48"/>
                <a:gd name="T68" fmla="*/ 2 w 126"/>
                <a:gd name="T69" fmla="*/ 22 h 48"/>
                <a:gd name="T70" fmla="*/ 6 w 126"/>
                <a:gd name="T71" fmla="*/ 18 h 48"/>
                <a:gd name="T72" fmla="*/ 16 w 126"/>
                <a:gd name="T73" fmla="*/ 10 h 48"/>
                <a:gd name="T74" fmla="*/ 26 w 126"/>
                <a:gd name="T75" fmla="*/ 4 h 48"/>
                <a:gd name="T76" fmla="*/ 38 w 126"/>
                <a:gd name="T77" fmla="*/ 0 h 48"/>
                <a:gd name="T78" fmla="*/ 38 w 126"/>
                <a:gd name="T79" fmla="*/ 4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6" h="48">
                  <a:moveTo>
                    <a:pt x="38" y="4"/>
                  </a:moveTo>
                  <a:lnTo>
                    <a:pt x="38" y="4"/>
                  </a:lnTo>
                  <a:lnTo>
                    <a:pt x="36" y="6"/>
                  </a:lnTo>
                  <a:lnTo>
                    <a:pt x="38" y="10"/>
                  </a:lnTo>
                  <a:lnTo>
                    <a:pt x="46" y="16"/>
                  </a:lnTo>
                  <a:lnTo>
                    <a:pt x="50" y="18"/>
                  </a:lnTo>
                  <a:lnTo>
                    <a:pt x="56" y="18"/>
                  </a:lnTo>
                  <a:lnTo>
                    <a:pt x="74" y="24"/>
                  </a:lnTo>
                  <a:lnTo>
                    <a:pt x="92" y="28"/>
                  </a:lnTo>
                  <a:lnTo>
                    <a:pt x="96" y="30"/>
                  </a:lnTo>
                  <a:lnTo>
                    <a:pt x="110" y="32"/>
                  </a:lnTo>
                  <a:lnTo>
                    <a:pt x="126" y="34"/>
                  </a:lnTo>
                  <a:lnTo>
                    <a:pt x="104" y="42"/>
                  </a:lnTo>
                  <a:lnTo>
                    <a:pt x="80" y="46"/>
                  </a:lnTo>
                  <a:lnTo>
                    <a:pt x="76" y="46"/>
                  </a:lnTo>
                  <a:lnTo>
                    <a:pt x="70" y="48"/>
                  </a:lnTo>
                  <a:lnTo>
                    <a:pt x="66" y="48"/>
                  </a:lnTo>
                  <a:lnTo>
                    <a:pt x="62" y="44"/>
                  </a:lnTo>
                  <a:lnTo>
                    <a:pt x="54" y="36"/>
                  </a:lnTo>
                  <a:lnTo>
                    <a:pt x="50" y="34"/>
                  </a:lnTo>
                  <a:lnTo>
                    <a:pt x="46" y="34"/>
                  </a:lnTo>
                  <a:lnTo>
                    <a:pt x="32" y="46"/>
                  </a:lnTo>
                  <a:lnTo>
                    <a:pt x="12" y="42"/>
                  </a:lnTo>
                  <a:lnTo>
                    <a:pt x="4" y="38"/>
                  </a:lnTo>
                  <a:lnTo>
                    <a:pt x="2" y="34"/>
                  </a:lnTo>
                  <a:lnTo>
                    <a:pt x="0" y="28"/>
                  </a:lnTo>
                  <a:lnTo>
                    <a:pt x="2" y="22"/>
                  </a:lnTo>
                  <a:lnTo>
                    <a:pt x="6" y="18"/>
                  </a:lnTo>
                  <a:lnTo>
                    <a:pt x="16" y="10"/>
                  </a:lnTo>
                  <a:lnTo>
                    <a:pt x="26" y="4"/>
                  </a:lnTo>
                  <a:lnTo>
                    <a:pt x="38" y="0"/>
                  </a:lnTo>
                  <a:lnTo>
                    <a:pt x="38"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2" name="Freeform 241"/>
            <p:cNvSpPr>
              <a:spLocks/>
            </p:cNvSpPr>
            <p:nvPr/>
          </p:nvSpPr>
          <p:spPr bwMode="auto">
            <a:xfrm>
              <a:off x="3709" y="2291"/>
              <a:ext cx="76" cy="56"/>
            </a:xfrm>
            <a:custGeom>
              <a:avLst/>
              <a:gdLst>
                <a:gd name="T0" fmla="*/ 74 w 76"/>
                <a:gd name="T1" fmla="*/ 22 h 56"/>
                <a:gd name="T2" fmla="*/ 74 w 76"/>
                <a:gd name="T3" fmla="*/ 22 h 56"/>
                <a:gd name="T4" fmla="*/ 76 w 76"/>
                <a:gd name="T5" fmla="*/ 24 h 56"/>
                <a:gd name="T6" fmla="*/ 76 w 76"/>
                <a:gd name="T7" fmla="*/ 28 h 56"/>
                <a:gd name="T8" fmla="*/ 76 w 76"/>
                <a:gd name="T9" fmla="*/ 28 h 56"/>
                <a:gd name="T10" fmla="*/ 72 w 76"/>
                <a:gd name="T11" fmla="*/ 30 h 56"/>
                <a:gd name="T12" fmla="*/ 68 w 76"/>
                <a:gd name="T13" fmla="*/ 32 h 56"/>
                <a:gd name="T14" fmla="*/ 58 w 76"/>
                <a:gd name="T15" fmla="*/ 36 h 56"/>
                <a:gd name="T16" fmla="*/ 58 w 76"/>
                <a:gd name="T17" fmla="*/ 36 h 56"/>
                <a:gd name="T18" fmla="*/ 38 w 76"/>
                <a:gd name="T19" fmla="*/ 46 h 56"/>
                <a:gd name="T20" fmla="*/ 16 w 76"/>
                <a:gd name="T21" fmla="*/ 56 h 56"/>
                <a:gd name="T22" fmla="*/ 16 w 76"/>
                <a:gd name="T23" fmla="*/ 56 h 56"/>
                <a:gd name="T24" fmla="*/ 10 w 76"/>
                <a:gd name="T25" fmla="*/ 54 h 56"/>
                <a:gd name="T26" fmla="*/ 6 w 76"/>
                <a:gd name="T27" fmla="*/ 50 h 56"/>
                <a:gd name="T28" fmla="*/ 0 w 76"/>
                <a:gd name="T29" fmla="*/ 38 h 56"/>
                <a:gd name="T30" fmla="*/ 0 w 76"/>
                <a:gd name="T31" fmla="*/ 38 h 56"/>
                <a:gd name="T32" fmla="*/ 2 w 76"/>
                <a:gd name="T33" fmla="*/ 32 h 56"/>
                <a:gd name="T34" fmla="*/ 6 w 76"/>
                <a:gd name="T35" fmla="*/ 28 h 56"/>
                <a:gd name="T36" fmla="*/ 16 w 76"/>
                <a:gd name="T37" fmla="*/ 22 h 56"/>
                <a:gd name="T38" fmla="*/ 16 w 76"/>
                <a:gd name="T39" fmla="*/ 22 h 56"/>
                <a:gd name="T40" fmla="*/ 36 w 76"/>
                <a:gd name="T41" fmla="*/ 10 h 56"/>
                <a:gd name="T42" fmla="*/ 46 w 76"/>
                <a:gd name="T43" fmla="*/ 4 h 56"/>
                <a:gd name="T44" fmla="*/ 56 w 76"/>
                <a:gd name="T45" fmla="*/ 0 h 56"/>
                <a:gd name="T46" fmla="*/ 56 w 76"/>
                <a:gd name="T47" fmla="*/ 0 h 56"/>
                <a:gd name="T48" fmla="*/ 62 w 76"/>
                <a:gd name="T49" fmla="*/ 4 h 56"/>
                <a:gd name="T50" fmla="*/ 66 w 76"/>
                <a:gd name="T51" fmla="*/ 10 h 56"/>
                <a:gd name="T52" fmla="*/ 70 w 76"/>
                <a:gd name="T53" fmla="*/ 16 h 56"/>
                <a:gd name="T54" fmla="*/ 74 w 76"/>
                <a:gd name="T55" fmla="*/ 22 h 56"/>
                <a:gd name="T56" fmla="*/ 74 w 76"/>
                <a:gd name="T57" fmla="*/ 22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6" h="56">
                  <a:moveTo>
                    <a:pt x="74" y="22"/>
                  </a:moveTo>
                  <a:lnTo>
                    <a:pt x="74" y="22"/>
                  </a:lnTo>
                  <a:lnTo>
                    <a:pt x="76" y="24"/>
                  </a:lnTo>
                  <a:lnTo>
                    <a:pt x="76" y="28"/>
                  </a:lnTo>
                  <a:lnTo>
                    <a:pt x="72" y="30"/>
                  </a:lnTo>
                  <a:lnTo>
                    <a:pt x="68" y="32"/>
                  </a:lnTo>
                  <a:lnTo>
                    <a:pt x="58" y="36"/>
                  </a:lnTo>
                  <a:lnTo>
                    <a:pt x="38" y="46"/>
                  </a:lnTo>
                  <a:lnTo>
                    <a:pt x="16" y="56"/>
                  </a:lnTo>
                  <a:lnTo>
                    <a:pt x="10" y="54"/>
                  </a:lnTo>
                  <a:lnTo>
                    <a:pt x="6" y="50"/>
                  </a:lnTo>
                  <a:lnTo>
                    <a:pt x="0" y="38"/>
                  </a:lnTo>
                  <a:lnTo>
                    <a:pt x="2" y="32"/>
                  </a:lnTo>
                  <a:lnTo>
                    <a:pt x="6" y="28"/>
                  </a:lnTo>
                  <a:lnTo>
                    <a:pt x="16" y="22"/>
                  </a:lnTo>
                  <a:lnTo>
                    <a:pt x="36" y="10"/>
                  </a:lnTo>
                  <a:lnTo>
                    <a:pt x="46" y="4"/>
                  </a:lnTo>
                  <a:lnTo>
                    <a:pt x="56" y="0"/>
                  </a:lnTo>
                  <a:lnTo>
                    <a:pt x="62" y="4"/>
                  </a:lnTo>
                  <a:lnTo>
                    <a:pt x="66" y="10"/>
                  </a:lnTo>
                  <a:lnTo>
                    <a:pt x="70" y="16"/>
                  </a:lnTo>
                  <a:lnTo>
                    <a:pt x="74" y="2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3" name="Freeform 242"/>
            <p:cNvSpPr>
              <a:spLocks/>
            </p:cNvSpPr>
            <p:nvPr/>
          </p:nvSpPr>
          <p:spPr bwMode="auto">
            <a:xfrm>
              <a:off x="3665" y="2349"/>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6 w 12"/>
                <a:gd name="T11" fmla="*/ 10 h 10"/>
                <a:gd name="T12" fmla="*/ 4 w 12"/>
                <a:gd name="T13" fmla="*/ 10 h 10"/>
                <a:gd name="T14" fmla="*/ 0 w 12"/>
                <a:gd name="T15" fmla="*/ 4 h 10"/>
                <a:gd name="T16" fmla="*/ 0 w 12"/>
                <a:gd name="T17" fmla="*/ 4 h 10"/>
                <a:gd name="T18" fmla="*/ 2 w 12"/>
                <a:gd name="T19" fmla="*/ 2 h 10"/>
                <a:gd name="T20" fmla="*/ 6 w 12"/>
                <a:gd name="T21" fmla="*/ 0 h 10"/>
                <a:gd name="T22" fmla="*/ 6 w 12"/>
                <a:gd name="T23" fmla="*/ 0 h 10"/>
                <a:gd name="T24" fmla="*/ 8 w 12"/>
                <a:gd name="T25" fmla="*/ 0 h 10"/>
                <a:gd name="T26" fmla="*/ 8 w 12"/>
                <a:gd name="T27" fmla="*/ 2 h 10"/>
                <a:gd name="T28" fmla="*/ 12 w 12"/>
                <a:gd name="T29" fmla="*/ 4 h 10"/>
                <a:gd name="T30" fmla="*/ 12 w 12"/>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2" y="4"/>
                  </a:moveTo>
                  <a:lnTo>
                    <a:pt x="12" y="4"/>
                  </a:lnTo>
                  <a:lnTo>
                    <a:pt x="12" y="8"/>
                  </a:lnTo>
                  <a:lnTo>
                    <a:pt x="10" y="10"/>
                  </a:lnTo>
                  <a:lnTo>
                    <a:pt x="6" y="10"/>
                  </a:lnTo>
                  <a:lnTo>
                    <a:pt x="4" y="10"/>
                  </a:lnTo>
                  <a:lnTo>
                    <a:pt x="0" y="4"/>
                  </a:lnTo>
                  <a:lnTo>
                    <a:pt x="2" y="2"/>
                  </a:lnTo>
                  <a:lnTo>
                    <a:pt x="6" y="0"/>
                  </a:lnTo>
                  <a:lnTo>
                    <a:pt x="8" y="0"/>
                  </a:lnTo>
                  <a:lnTo>
                    <a:pt x="8"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4" name="Freeform 243"/>
            <p:cNvSpPr>
              <a:spLocks/>
            </p:cNvSpPr>
            <p:nvPr/>
          </p:nvSpPr>
          <p:spPr bwMode="auto">
            <a:xfrm>
              <a:off x="3693" y="2351"/>
              <a:ext cx="12" cy="12"/>
            </a:xfrm>
            <a:custGeom>
              <a:avLst/>
              <a:gdLst>
                <a:gd name="T0" fmla="*/ 12 w 12"/>
                <a:gd name="T1" fmla="*/ 4 h 12"/>
                <a:gd name="T2" fmla="*/ 12 w 12"/>
                <a:gd name="T3" fmla="*/ 4 h 12"/>
                <a:gd name="T4" fmla="*/ 10 w 12"/>
                <a:gd name="T5" fmla="*/ 10 h 12"/>
                <a:gd name="T6" fmla="*/ 10 w 12"/>
                <a:gd name="T7" fmla="*/ 10 h 12"/>
                <a:gd name="T8" fmla="*/ 6 w 12"/>
                <a:gd name="T9" fmla="*/ 12 h 12"/>
                <a:gd name="T10" fmla="*/ 6 w 12"/>
                <a:gd name="T11" fmla="*/ 12 h 12"/>
                <a:gd name="T12" fmla="*/ 4 w 12"/>
                <a:gd name="T13" fmla="*/ 10 h 12"/>
                <a:gd name="T14" fmla="*/ 2 w 12"/>
                <a:gd name="T15" fmla="*/ 10 h 12"/>
                <a:gd name="T16" fmla="*/ 0 w 12"/>
                <a:gd name="T17" fmla="*/ 4 h 12"/>
                <a:gd name="T18" fmla="*/ 0 w 12"/>
                <a:gd name="T19" fmla="*/ 4 h 12"/>
                <a:gd name="T20" fmla="*/ 2 w 12"/>
                <a:gd name="T21" fmla="*/ 2 h 12"/>
                <a:gd name="T22" fmla="*/ 4 w 12"/>
                <a:gd name="T23" fmla="*/ 0 h 12"/>
                <a:gd name="T24" fmla="*/ 4 w 12"/>
                <a:gd name="T25" fmla="*/ 0 h 12"/>
                <a:gd name="T26" fmla="*/ 8 w 12"/>
                <a:gd name="T27" fmla="*/ 0 h 12"/>
                <a:gd name="T28" fmla="*/ 12 w 12"/>
                <a:gd name="T29" fmla="*/ 4 h 12"/>
                <a:gd name="T30" fmla="*/ 12 w 12"/>
                <a:gd name="T31" fmla="*/ 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4"/>
                  </a:moveTo>
                  <a:lnTo>
                    <a:pt x="12" y="4"/>
                  </a:lnTo>
                  <a:lnTo>
                    <a:pt x="10" y="10"/>
                  </a:lnTo>
                  <a:lnTo>
                    <a:pt x="6" y="12"/>
                  </a:lnTo>
                  <a:lnTo>
                    <a:pt x="4" y="10"/>
                  </a:lnTo>
                  <a:lnTo>
                    <a:pt x="2" y="10"/>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5" name="Freeform 244"/>
            <p:cNvSpPr>
              <a:spLocks/>
            </p:cNvSpPr>
            <p:nvPr/>
          </p:nvSpPr>
          <p:spPr bwMode="auto">
            <a:xfrm>
              <a:off x="3609" y="2357"/>
              <a:ext cx="150" cy="56"/>
            </a:xfrm>
            <a:custGeom>
              <a:avLst/>
              <a:gdLst>
                <a:gd name="T0" fmla="*/ 42 w 150"/>
                <a:gd name="T1" fmla="*/ 14 h 56"/>
                <a:gd name="T2" fmla="*/ 42 w 150"/>
                <a:gd name="T3" fmla="*/ 14 h 56"/>
                <a:gd name="T4" fmla="*/ 58 w 150"/>
                <a:gd name="T5" fmla="*/ 18 h 56"/>
                <a:gd name="T6" fmla="*/ 72 w 150"/>
                <a:gd name="T7" fmla="*/ 20 h 56"/>
                <a:gd name="T8" fmla="*/ 104 w 150"/>
                <a:gd name="T9" fmla="*/ 22 h 56"/>
                <a:gd name="T10" fmla="*/ 104 w 150"/>
                <a:gd name="T11" fmla="*/ 22 h 56"/>
                <a:gd name="T12" fmla="*/ 108 w 150"/>
                <a:gd name="T13" fmla="*/ 16 h 56"/>
                <a:gd name="T14" fmla="*/ 116 w 150"/>
                <a:gd name="T15" fmla="*/ 12 h 56"/>
                <a:gd name="T16" fmla="*/ 124 w 150"/>
                <a:gd name="T17" fmla="*/ 10 h 56"/>
                <a:gd name="T18" fmla="*/ 132 w 150"/>
                <a:gd name="T19" fmla="*/ 8 h 56"/>
                <a:gd name="T20" fmla="*/ 132 w 150"/>
                <a:gd name="T21" fmla="*/ 8 h 56"/>
                <a:gd name="T22" fmla="*/ 138 w 150"/>
                <a:gd name="T23" fmla="*/ 12 h 56"/>
                <a:gd name="T24" fmla="*/ 144 w 150"/>
                <a:gd name="T25" fmla="*/ 16 h 56"/>
                <a:gd name="T26" fmla="*/ 148 w 150"/>
                <a:gd name="T27" fmla="*/ 24 h 56"/>
                <a:gd name="T28" fmla="*/ 150 w 150"/>
                <a:gd name="T29" fmla="*/ 30 h 56"/>
                <a:gd name="T30" fmla="*/ 150 w 150"/>
                <a:gd name="T31" fmla="*/ 30 h 56"/>
                <a:gd name="T32" fmla="*/ 150 w 150"/>
                <a:gd name="T33" fmla="*/ 34 h 56"/>
                <a:gd name="T34" fmla="*/ 150 w 150"/>
                <a:gd name="T35" fmla="*/ 38 h 56"/>
                <a:gd name="T36" fmla="*/ 144 w 150"/>
                <a:gd name="T37" fmla="*/ 46 h 56"/>
                <a:gd name="T38" fmla="*/ 144 w 150"/>
                <a:gd name="T39" fmla="*/ 46 h 56"/>
                <a:gd name="T40" fmla="*/ 140 w 150"/>
                <a:gd name="T41" fmla="*/ 50 h 56"/>
                <a:gd name="T42" fmla="*/ 134 w 150"/>
                <a:gd name="T43" fmla="*/ 54 h 56"/>
                <a:gd name="T44" fmla="*/ 122 w 150"/>
                <a:gd name="T45" fmla="*/ 56 h 56"/>
                <a:gd name="T46" fmla="*/ 110 w 150"/>
                <a:gd name="T47" fmla="*/ 50 h 56"/>
                <a:gd name="T48" fmla="*/ 110 w 150"/>
                <a:gd name="T49" fmla="*/ 50 h 56"/>
                <a:gd name="T50" fmla="*/ 106 w 150"/>
                <a:gd name="T51" fmla="*/ 46 h 56"/>
                <a:gd name="T52" fmla="*/ 104 w 150"/>
                <a:gd name="T53" fmla="*/ 40 h 56"/>
                <a:gd name="T54" fmla="*/ 102 w 150"/>
                <a:gd name="T55" fmla="*/ 36 h 56"/>
                <a:gd name="T56" fmla="*/ 98 w 150"/>
                <a:gd name="T57" fmla="*/ 34 h 56"/>
                <a:gd name="T58" fmla="*/ 98 w 150"/>
                <a:gd name="T59" fmla="*/ 34 h 56"/>
                <a:gd name="T60" fmla="*/ 70 w 150"/>
                <a:gd name="T61" fmla="*/ 30 h 56"/>
                <a:gd name="T62" fmla="*/ 42 w 150"/>
                <a:gd name="T63" fmla="*/ 26 h 56"/>
                <a:gd name="T64" fmla="*/ 42 w 150"/>
                <a:gd name="T65" fmla="*/ 26 h 56"/>
                <a:gd name="T66" fmla="*/ 40 w 150"/>
                <a:gd name="T67" fmla="*/ 32 h 56"/>
                <a:gd name="T68" fmla="*/ 36 w 150"/>
                <a:gd name="T69" fmla="*/ 36 h 56"/>
                <a:gd name="T70" fmla="*/ 26 w 150"/>
                <a:gd name="T71" fmla="*/ 42 h 56"/>
                <a:gd name="T72" fmla="*/ 26 w 150"/>
                <a:gd name="T73" fmla="*/ 42 h 56"/>
                <a:gd name="T74" fmla="*/ 14 w 150"/>
                <a:gd name="T75" fmla="*/ 40 h 56"/>
                <a:gd name="T76" fmla="*/ 8 w 150"/>
                <a:gd name="T77" fmla="*/ 36 h 56"/>
                <a:gd name="T78" fmla="*/ 4 w 150"/>
                <a:gd name="T79" fmla="*/ 32 h 56"/>
                <a:gd name="T80" fmla="*/ 4 w 150"/>
                <a:gd name="T81" fmla="*/ 32 h 56"/>
                <a:gd name="T82" fmla="*/ 0 w 150"/>
                <a:gd name="T83" fmla="*/ 24 h 56"/>
                <a:gd name="T84" fmla="*/ 0 w 150"/>
                <a:gd name="T85" fmla="*/ 14 h 56"/>
                <a:gd name="T86" fmla="*/ 0 w 150"/>
                <a:gd name="T87" fmla="*/ 14 h 56"/>
                <a:gd name="T88" fmla="*/ 4 w 150"/>
                <a:gd name="T89" fmla="*/ 8 h 56"/>
                <a:gd name="T90" fmla="*/ 8 w 150"/>
                <a:gd name="T91" fmla="*/ 4 h 56"/>
                <a:gd name="T92" fmla="*/ 14 w 150"/>
                <a:gd name="T93" fmla="*/ 0 h 56"/>
                <a:gd name="T94" fmla="*/ 22 w 150"/>
                <a:gd name="T95" fmla="*/ 0 h 56"/>
                <a:gd name="T96" fmla="*/ 22 w 150"/>
                <a:gd name="T97" fmla="*/ 0 h 56"/>
                <a:gd name="T98" fmla="*/ 28 w 150"/>
                <a:gd name="T99" fmla="*/ 0 h 56"/>
                <a:gd name="T100" fmla="*/ 34 w 150"/>
                <a:gd name="T101" fmla="*/ 4 h 56"/>
                <a:gd name="T102" fmla="*/ 40 w 150"/>
                <a:gd name="T103" fmla="*/ 8 h 56"/>
                <a:gd name="T104" fmla="*/ 42 w 150"/>
                <a:gd name="T105" fmla="*/ 14 h 56"/>
                <a:gd name="T106" fmla="*/ 42 w 150"/>
                <a:gd name="T107" fmla="*/ 14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0" h="56">
                  <a:moveTo>
                    <a:pt x="42" y="14"/>
                  </a:moveTo>
                  <a:lnTo>
                    <a:pt x="42" y="14"/>
                  </a:lnTo>
                  <a:lnTo>
                    <a:pt x="58" y="18"/>
                  </a:lnTo>
                  <a:lnTo>
                    <a:pt x="72" y="20"/>
                  </a:lnTo>
                  <a:lnTo>
                    <a:pt x="104" y="22"/>
                  </a:lnTo>
                  <a:lnTo>
                    <a:pt x="108" y="16"/>
                  </a:lnTo>
                  <a:lnTo>
                    <a:pt x="116" y="12"/>
                  </a:lnTo>
                  <a:lnTo>
                    <a:pt x="124" y="10"/>
                  </a:lnTo>
                  <a:lnTo>
                    <a:pt x="132" y="8"/>
                  </a:lnTo>
                  <a:lnTo>
                    <a:pt x="138" y="12"/>
                  </a:lnTo>
                  <a:lnTo>
                    <a:pt x="144" y="16"/>
                  </a:lnTo>
                  <a:lnTo>
                    <a:pt x="148" y="24"/>
                  </a:lnTo>
                  <a:lnTo>
                    <a:pt x="150" y="30"/>
                  </a:lnTo>
                  <a:lnTo>
                    <a:pt x="150" y="34"/>
                  </a:lnTo>
                  <a:lnTo>
                    <a:pt x="150" y="38"/>
                  </a:lnTo>
                  <a:lnTo>
                    <a:pt x="144" y="46"/>
                  </a:lnTo>
                  <a:lnTo>
                    <a:pt x="140" y="50"/>
                  </a:lnTo>
                  <a:lnTo>
                    <a:pt x="134" y="54"/>
                  </a:lnTo>
                  <a:lnTo>
                    <a:pt x="122" y="56"/>
                  </a:lnTo>
                  <a:lnTo>
                    <a:pt x="110" y="50"/>
                  </a:lnTo>
                  <a:lnTo>
                    <a:pt x="106" y="46"/>
                  </a:lnTo>
                  <a:lnTo>
                    <a:pt x="104" y="40"/>
                  </a:lnTo>
                  <a:lnTo>
                    <a:pt x="102" y="36"/>
                  </a:lnTo>
                  <a:lnTo>
                    <a:pt x="98" y="34"/>
                  </a:lnTo>
                  <a:lnTo>
                    <a:pt x="70" y="30"/>
                  </a:lnTo>
                  <a:lnTo>
                    <a:pt x="42" y="26"/>
                  </a:lnTo>
                  <a:lnTo>
                    <a:pt x="40" y="32"/>
                  </a:lnTo>
                  <a:lnTo>
                    <a:pt x="36" y="36"/>
                  </a:lnTo>
                  <a:lnTo>
                    <a:pt x="26" y="42"/>
                  </a:lnTo>
                  <a:lnTo>
                    <a:pt x="14" y="40"/>
                  </a:lnTo>
                  <a:lnTo>
                    <a:pt x="8" y="36"/>
                  </a:lnTo>
                  <a:lnTo>
                    <a:pt x="4" y="32"/>
                  </a:lnTo>
                  <a:lnTo>
                    <a:pt x="0" y="24"/>
                  </a:lnTo>
                  <a:lnTo>
                    <a:pt x="0" y="14"/>
                  </a:lnTo>
                  <a:lnTo>
                    <a:pt x="4" y="8"/>
                  </a:lnTo>
                  <a:lnTo>
                    <a:pt x="8" y="4"/>
                  </a:lnTo>
                  <a:lnTo>
                    <a:pt x="14" y="0"/>
                  </a:lnTo>
                  <a:lnTo>
                    <a:pt x="22" y="0"/>
                  </a:lnTo>
                  <a:lnTo>
                    <a:pt x="28" y="0"/>
                  </a:lnTo>
                  <a:lnTo>
                    <a:pt x="34" y="4"/>
                  </a:lnTo>
                  <a:lnTo>
                    <a:pt x="40" y="8"/>
                  </a:lnTo>
                  <a:lnTo>
                    <a:pt x="4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6" name="Freeform 245"/>
            <p:cNvSpPr>
              <a:spLocks/>
            </p:cNvSpPr>
            <p:nvPr/>
          </p:nvSpPr>
          <p:spPr bwMode="auto">
            <a:xfrm>
              <a:off x="3619" y="2367"/>
              <a:ext cx="22" cy="20"/>
            </a:xfrm>
            <a:custGeom>
              <a:avLst/>
              <a:gdLst>
                <a:gd name="T0" fmla="*/ 22 w 22"/>
                <a:gd name="T1" fmla="*/ 6 h 20"/>
                <a:gd name="T2" fmla="*/ 22 w 22"/>
                <a:gd name="T3" fmla="*/ 6 h 20"/>
                <a:gd name="T4" fmla="*/ 22 w 22"/>
                <a:gd name="T5" fmla="*/ 12 h 20"/>
                <a:gd name="T6" fmla="*/ 18 w 22"/>
                <a:gd name="T7" fmla="*/ 16 h 20"/>
                <a:gd name="T8" fmla="*/ 18 w 22"/>
                <a:gd name="T9" fmla="*/ 16 h 20"/>
                <a:gd name="T10" fmla="*/ 14 w 22"/>
                <a:gd name="T11" fmla="*/ 20 h 20"/>
                <a:gd name="T12" fmla="*/ 12 w 22"/>
                <a:gd name="T13" fmla="*/ 20 h 20"/>
                <a:gd name="T14" fmla="*/ 8 w 22"/>
                <a:gd name="T15" fmla="*/ 20 h 20"/>
                <a:gd name="T16" fmla="*/ 8 w 22"/>
                <a:gd name="T17" fmla="*/ 20 h 20"/>
                <a:gd name="T18" fmla="*/ 6 w 22"/>
                <a:gd name="T19" fmla="*/ 18 h 20"/>
                <a:gd name="T20" fmla="*/ 4 w 22"/>
                <a:gd name="T21" fmla="*/ 18 h 20"/>
                <a:gd name="T22" fmla="*/ 2 w 22"/>
                <a:gd name="T23" fmla="*/ 12 h 20"/>
                <a:gd name="T24" fmla="*/ 2 w 22"/>
                <a:gd name="T25" fmla="*/ 12 h 20"/>
                <a:gd name="T26" fmla="*/ 0 w 22"/>
                <a:gd name="T27" fmla="*/ 10 h 20"/>
                <a:gd name="T28" fmla="*/ 2 w 22"/>
                <a:gd name="T29" fmla="*/ 6 h 20"/>
                <a:gd name="T30" fmla="*/ 6 w 22"/>
                <a:gd name="T31" fmla="*/ 2 h 20"/>
                <a:gd name="T32" fmla="*/ 6 w 22"/>
                <a:gd name="T33" fmla="*/ 2 h 20"/>
                <a:gd name="T34" fmla="*/ 10 w 22"/>
                <a:gd name="T35" fmla="*/ 0 h 20"/>
                <a:gd name="T36" fmla="*/ 16 w 22"/>
                <a:gd name="T37" fmla="*/ 0 h 20"/>
                <a:gd name="T38" fmla="*/ 18 w 22"/>
                <a:gd name="T39" fmla="*/ 2 h 20"/>
                <a:gd name="T40" fmla="*/ 22 w 22"/>
                <a:gd name="T41" fmla="*/ 6 h 20"/>
                <a:gd name="T42" fmla="*/ 22 w 22"/>
                <a:gd name="T43" fmla="*/ 6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20">
                  <a:moveTo>
                    <a:pt x="22" y="6"/>
                  </a:moveTo>
                  <a:lnTo>
                    <a:pt x="22" y="6"/>
                  </a:lnTo>
                  <a:lnTo>
                    <a:pt x="22" y="12"/>
                  </a:lnTo>
                  <a:lnTo>
                    <a:pt x="18" y="16"/>
                  </a:lnTo>
                  <a:lnTo>
                    <a:pt x="14" y="20"/>
                  </a:lnTo>
                  <a:lnTo>
                    <a:pt x="12" y="20"/>
                  </a:lnTo>
                  <a:lnTo>
                    <a:pt x="8" y="20"/>
                  </a:lnTo>
                  <a:lnTo>
                    <a:pt x="6" y="18"/>
                  </a:lnTo>
                  <a:lnTo>
                    <a:pt x="4" y="18"/>
                  </a:lnTo>
                  <a:lnTo>
                    <a:pt x="2" y="12"/>
                  </a:lnTo>
                  <a:lnTo>
                    <a:pt x="0" y="10"/>
                  </a:lnTo>
                  <a:lnTo>
                    <a:pt x="2" y="6"/>
                  </a:lnTo>
                  <a:lnTo>
                    <a:pt x="6" y="2"/>
                  </a:lnTo>
                  <a:lnTo>
                    <a:pt x="10" y="0"/>
                  </a:lnTo>
                  <a:lnTo>
                    <a:pt x="16" y="0"/>
                  </a:lnTo>
                  <a:lnTo>
                    <a:pt x="18" y="2"/>
                  </a:ln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7" name="Freeform 246"/>
            <p:cNvSpPr>
              <a:spLocks/>
            </p:cNvSpPr>
            <p:nvPr/>
          </p:nvSpPr>
          <p:spPr bwMode="auto">
            <a:xfrm>
              <a:off x="3357" y="2369"/>
              <a:ext cx="200" cy="238"/>
            </a:xfrm>
            <a:custGeom>
              <a:avLst/>
              <a:gdLst>
                <a:gd name="T0" fmla="*/ 96 w 200"/>
                <a:gd name="T1" fmla="*/ 48 h 238"/>
                <a:gd name="T2" fmla="*/ 104 w 200"/>
                <a:gd name="T3" fmla="*/ 86 h 238"/>
                <a:gd name="T4" fmla="*/ 92 w 200"/>
                <a:gd name="T5" fmla="*/ 92 h 238"/>
                <a:gd name="T6" fmla="*/ 68 w 200"/>
                <a:gd name="T7" fmla="*/ 112 h 238"/>
                <a:gd name="T8" fmla="*/ 64 w 200"/>
                <a:gd name="T9" fmla="*/ 130 h 238"/>
                <a:gd name="T10" fmla="*/ 76 w 200"/>
                <a:gd name="T11" fmla="*/ 146 h 238"/>
                <a:gd name="T12" fmla="*/ 84 w 200"/>
                <a:gd name="T13" fmla="*/ 148 h 238"/>
                <a:gd name="T14" fmla="*/ 112 w 200"/>
                <a:gd name="T15" fmla="*/ 134 h 238"/>
                <a:gd name="T16" fmla="*/ 118 w 200"/>
                <a:gd name="T17" fmla="*/ 122 h 238"/>
                <a:gd name="T18" fmla="*/ 108 w 200"/>
                <a:gd name="T19" fmla="*/ 118 h 238"/>
                <a:gd name="T20" fmla="*/ 96 w 200"/>
                <a:gd name="T21" fmla="*/ 130 h 238"/>
                <a:gd name="T22" fmla="*/ 80 w 200"/>
                <a:gd name="T23" fmla="*/ 134 h 238"/>
                <a:gd name="T24" fmla="*/ 78 w 200"/>
                <a:gd name="T25" fmla="*/ 120 h 238"/>
                <a:gd name="T26" fmla="*/ 98 w 200"/>
                <a:gd name="T27" fmla="*/ 102 h 238"/>
                <a:gd name="T28" fmla="*/ 118 w 200"/>
                <a:gd name="T29" fmla="*/ 98 h 238"/>
                <a:gd name="T30" fmla="*/ 132 w 200"/>
                <a:gd name="T31" fmla="*/ 102 h 238"/>
                <a:gd name="T32" fmla="*/ 140 w 200"/>
                <a:gd name="T33" fmla="*/ 120 h 238"/>
                <a:gd name="T34" fmla="*/ 134 w 200"/>
                <a:gd name="T35" fmla="*/ 142 h 238"/>
                <a:gd name="T36" fmla="*/ 120 w 200"/>
                <a:gd name="T37" fmla="*/ 158 h 238"/>
                <a:gd name="T38" fmla="*/ 104 w 200"/>
                <a:gd name="T39" fmla="*/ 170 h 238"/>
                <a:gd name="T40" fmla="*/ 112 w 200"/>
                <a:gd name="T41" fmla="*/ 186 h 238"/>
                <a:gd name="T42" fmla="*/ 140 w 200"/>
                <a:gd name="T43" fmla="*/ 212 h 238"/>
                <a:gd name="T44" fmla="*/ 158 w 200"/>
                <a:gd name="T45" fmla="*/ 214 h 238"/>
                <a:gd name="T46" fmla="*/ 180 w 200"/>
                <a:gd name="T47" fmla="*/ 198 h 238"/>
                <a:gd name="T48" fmla="*/ 186 w 200"/>
                <a:gd name="T49" fmla="*/ 226 h 238"/>
                <a:gd name="T50" fmla="*/ 152 w 200"/>
                <a:gd name="T51" fmla="*/ 238 h 238"/>
                <a:gd name="T52" fmla="*/ 132 w 200"/>
                <a:gd name="T53" fmla="*/ 236 h 238"/>
                <a:gd name="T54" fmla="*/ 106 w 200"/>
                <a:gd name="T55" fmla="*/ 216 h 238"/>
                <a:gd name="T56" fmla="*/ 86 w 200"/>
                <a:gd name="T57" fmla="*/ 190 h 238"/>
                <a:gd name="T58" fmla="*/ 80 w 200"/>
                <a:gd name="T59" fmla="*/ 182 h 238"/>
                <a:gd name="T60" fmla="*/ 46 w 200"/>
                <a:gd name="T61" fmla="*/ 190 h 238"/>
                <a:gd name="T62" fmla="*/ 20 w 200"/>
                <a:gd name="T63" fmla="*/ 184 h 238"/>
                <a:gd name="T64" fmla="*/ 4 w 200"/>
                <a:gd name="T65" fmla="*/ 164 h 238"/>
                <a:gd name="T66" fmla="*/ 2 w 200"/>
                <a:gd name="T67" fmla="*/ 130 h 238"/>
                <a:gd name="T68" fmla="*/ 12 w 200"/>
                <a:gd name="T69" fmla="*/ 114 h 238"/>
                <a:gd name="T70" fmla="*/ 44 w 200"/>
                <a:gd name="T71" fmla="*/ 102 h 238"/>
                <a:gd name="T72" fmla="*/ 62 w 200"/>
                <a:gd name="T73" fmla="*/ 96 h 238"/>
                <a:gd name="T74" fmla="*/ 46 w 200"/>
                <a:gd name="T75" fmla="*/ 32 h 238"/>
                <a:gd name="T76" fmla="*/ 48 w 200"/>
                <a:gd name="T77" fmla="*/ 10 h 238"/>
                <a:gd name="T78" fmla="*/ 66 w 200"/>
                <a:gd name="T79" fmla="*/ 0 h 238"/>
                <a:gd name="T80" fmla="*/ 78 w 200"/>
                <a:gd name="T81" fmla="*/ 2 h 238"/>
                <a:gd name="T82" fmla="*/ 90 w 200"/>
                <a:gd name="T83" fmla="*/ 24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238">
                  <a:moveTo>
                    <a:pt x="94" y="34"/>
                  </a:moveTo>
                  <a:lnTo>
                    <a:pt x="94" y="34"/>
                  </a:lnTo>
                  <a:lnTo>
                    <a:pt x="96" y="48"/>
                  </a:lnTo>
                  <a:lnTo>
                    <a:pt x="98" y="60"/>
                  </a:lnTo>
                  <a:lnTo>
                    <a:pt x="104" y="86"/>
                  </a:lnTo>
                  <a:lnTo>
                    <a:pt x="98" y="88"/>
                  </a:lnTo>
                  <a:lnTo>
                    <a:pt x="92" y="92"/>
                  </a:lnTo>
                  <a:lnTo>
                    <a:pt x="82" y="98"/>
                  </a:lnTo>
                  <a:lnTo>
                    <a:pt x="72" y="108"/>
                  </a:lnTo>
                  <a:lnTo>
                    <a:pt x="68" y="112"/>
                  </a:lnTo>
                  <a:lnTo>
                    <a:pt x="66" y="118"/>
                  </a:lnTo>
                  <a:lnTo>
                    <a:pt x="64" y="124"/>
                  </a:lnTo>
                  <a:lnTo>
                    <a:pt x="64" y="130"/>
                  </a:lnTo>
                  <a:lnTo>
                    <a:pt x="72" y="142"/>
                  </a:lnTo>
                  <a:lnTo>
                    <a:pt x="76" y="146"/>
                  </a:lnTo>
                  <a:lnTo>
                    <a:pt x="80" y="148"/>
                  </a:lnTo>
                  <a:lnTo>
                    <a:pt x="84" y="148"/>
                  </a:lnTo>
                  <a:lnTo>
                    <a:pt x="94" y="144"/>
                  </a:lnTo>
                  <a:lnTo>
                    <a:pt x="104" y="140"/>
                  </a:lnTo>
                  <a:lnTo>
                    <a:pt x="112" y="134"/>
                  </a:lnTo>
                  <a:lnTo>
                    <a:pt x="116" y="128"/>
                  </a:lnTo>
                  <a:lnTo>
                    <a:pt x="118" y="122"/>
                  </a:lnTo>
                  <a:lnTo>
                    <a:pt x="112" y="118"/>
                  </a:lnTo>
                  <a:lnTo>
                    <a:pt x="110" y="118"/>
                  </a:lnTo>
                  <a:lnTo>
                    <a:pt x="108" y="118"/>
                  </a:lnTo>
                  <a:lnTo>
                    <a:pt x="104" y="126"/>
                  </a:lnTo>
                  <a:lnTo>
                    <a:pt x="96" y="130"/>
                  </a:lnTo>
                  <a:lnTo>
                    <a:pt x="88" y="134"/>
                  </a:lnTo>
                  <a:lnTo>
                    <a:pt x="80" y="134"/>
                  </a:lnTo>
                  <a:lnTo>
                    <a:pt x="76" y="128"/>
                  </a:lnTo>
                  <a:lnTo>
                    <a:pt x="76" y="124"/>
                  </a:lnTo>
                  <a:lnTo>
                    <a:pt x="78" y="120"/>
                  </a:lnTo>
                  <a:lnTo>
                    <a:pt x="86" y="110"/>
                  </a:lnTo>
                  <a:lnTo>
                    <a:pt x="98" y="102"/>
                  </a:lnTo>
                  <a:lnTo>
                    <a:pt x="104" y="100"/>
                  </a:lnTo>
                  <a:lnTo>
                    <a:pt x="112" y="98"/>
                  </a:lnTo>
                  <a:lnTo>
                    <a:pt x="118" y="98"/>
                  </a:lnTo>
                  <a:lnTo>
                    <a:pt x="126" y="100"/>
                  </a:lnTo>
                  <a:lnTo>
                    <a:pt x="132" y="102"/>
                  </a:lnTo>
                  <a:lnTo>
                    <a:pt x="136" y="108"/>
                  </a:lnTo>
                  <a:lnTo>
                    <a:pt x="138" y="114"/>
                  </a:lnTo>
                  <a:lnTo>
                    <a:pt x="140" y="120"/>
                  </a:lnTo>
                  <a:lnTo>
                    <a:pt x="138" y="132"/>
                  </a:lnTo>
                  <a:lnTo>
                    <a:pt x="134" y="142"/>
                  </a:lnTo>
                  <a:lnTo>
                    <a:pt x="128" y="150"/>
                  </a:lnTo>
                  <a:lnTo>
                    <a:pt x="120" y="158"/>
                  </a:lnTo>
                  <a:lnTo>
                    <a:pt x="112" y="162"/>
                  </a:lnTo>
                  <a:lnTo>
                    <a:pt x="108" y="166"/>
                  </a:lnTo>
                  <a:lnTo>
                    <a:pt x="104" y="170"/>
                  </a:lnTo>
                  <a:lnTo>
                    <a:pt x="106" y="176"/>
                  </a:lnTo>
                  <a:lnTo>
                    <a:pt x="112" y="186"/>
                  </a:lnTo>
                  <a:lnTo>
                    <a:pt x="120" y="196"/>
                  </a:lnTo>
                  <a:lnTo>
                    <a:pt x="130" y="204"/>
                  </a:lnTo>
                  <a:lnTo>
                    <a:pt x="140" y="212"/>
                  </a:lnTo>
                  <a:lnTo>
                    <a:pt x="148" y="214"/>
                  </a:lnTo>
                  <a:lnTo>
                    <a:pt x="158" y="214"/>
                  </a:lnTo>
                  <a:lnTo>
                    <a:pt x="170" y="206"/>
                  </a:lnTo>
                  <a:lnTo>
                    <a:pt x="180" y="198"/>
                  </a:lnTo>
                  <a:lnTo>
                    <a:pt x="200" y="216"/>
                  </a:lnTo>
                  <a:lnTo>
                    <a:pt x="186" y="226"/>
                  </a:lnTo>
                  <a:lnTo>
                    <a:pt x="170" y="234"/>
                  </a:lnTo>
                  <a:lnTo>
                    <a:pt x="160" y="236"/>
                  </a:lnTo>
                  <a:lnTo>
                    <a:pt x="152" y="238"/>
                  </a:lnTo>
                  <a:lnTo>
                    <a:pt x="142" y="238"/>
                  </a:lnTo>
                  <a:lnTo>
                    <a:pt x="132" y="236"/>
                  </a:lnTo>
                  <a:lnTo>
                    <a:pt x="126" y="232"/>
                  </a:lnTo>
                  <a:lnTo>
                    <a:pt x="118" y="228"/>
                  </a:lnTo>
                  <a:lnTo>
                    <a:pt x="106" y="216"/>
                  </a:lnTo>
                  <a:lnTo>
                    <a:pt x="94" y="204"/>
                  </a:lnTo>
                  <a:lnTo>
                    <a:pt x="86" y="190"/>
                  </a:lnTo>
                  <a:lnTo>
                    <a:pt x="84" y="186"/>
                  </a:lnTo>
                  <a:lnTo>
                    <a:pt x="80" y="182"/>
                  </a:lnTo>
                  <a:lnTo>
                    <a:pt x="62" y="188"/>
                  </a:lnTo>
                  <a:lnTo>
                    <a:pt x="54" y="190"/>
                  </a:lnTo>
                  <a:lnTo>
                    <a:pt x="46" y="190"/>
                  </a:lnTo>
                  <a:lnTo>
                    <a:pt x="32" y="190"/>
                  </a:lnTo>
                  <a:lnTo>
                    <a:pt x="20" y="184"/>
                  </a:lnTo>
                  <a:lnTo>
                    <a:pt x="10" y="176"/>
                  </a:lnTo>
                  <a:lnTo>
                    <a:pt x="4" y="164"/>
                  </a:lnTo>
                  <a:lnTo>
                    <a:pt x="0" y="154"/>
                  </a:lnTo>
                  <a:lnTo>
                    <a:pt x="0" y="142"/>
                  </a:lnTo>
                  <a:lnTo>
                    <a:pt x="2" y="130"/>
                  </a:lnTo>
                  <a:lnTo>
                    <a:pt x="8" y="120"/>
                  </a:lnTo>
                  <a:lnTo>
                    <a:pt x="12" y="114"/>
                  </a:lnTo>
                  <a:lnTo>
                    <a:pt x="18" y="110"/>
                  </a:lnTo>
                  <a:lnTo>
                    <a:pt x="30" y="106"/>
                  </a:lnTo>
                  <a:lnTo>
                    <a:pt x="44" y="102"/>
                  </a:lnTo>
                  <a:lnTo>
                    <a:pt x="56" y="100"/>
                  </a:lnTo>
                  <a:lnTo>
                    <a:pt x="62" y="96"/>
                  </a:lnTo>
                  <a:lnTo>
                    <a:pt x="48" y="54"/>
                  </a:lnTo>
                  <a:lnTo>
                    <a:pt x="46" y="44"/>
                  </a:lnTo>
                  <a:lnTo>
                    <a:pt x="46" y="32"/>
                  </a:lnTo>
                  <a:lnTo>
                    <a:pt x="46" y="22"/>
                  </a:lnTo>
                  <a:lnTo>
                    <a:pt x="48" y="10"/>
                  </a:lnTo>
                  <a:lnTo>
                    <a:pt x="54" y="4"/>
                  </a:lnTo>
                  <a:lnTo>
                    <a:pt x="60" y="2"/>
                  </a:lnTo>
                  <a:lnTo>
                    <a:pt x="66" y="0"/>
                  </a:lnTo>
                  <a:lnTo>
                    <a:pt x="74" y="0"/>
                  </a:lnTo>
                  <a:lnTo>
                    <a:pt x="78" y="2"/>
                  </a:lnTo>
                  <a:lnTo>
                    <a:pt x="82" y="6"/>
                  </a:lnTo>
                  <a:lnTo>
                    <a:pt x="86" y="14"/>
                  </a:lnTo>
                  <a:lnTo>
                    <a:pt x="90" y="24"/>
                  </a:lnTo>
                  <a:lnTo>
                    <a:pt x="94" y="3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8" name="Freeform 247"/>
            <p:cNvSpPr>
              <a:spLocks/>
            </p:cNvSpPr>
            <p:nvPr/>
          </p:nvSpPr>
          <p:spPr bwMode="auto">
            <a:xfrm>
              <a:off x="3721" y="2377"/>
              <a:ext cx="26" cy="24"/>
            </a:xfrm>
            <a:custGeom>
              <a:avLst/>
              <a:gdLst>
                <a:gd name="T0" fmla="*/ 26 w 26"/>
                <a:gd name="T1" fmla="*/ 6 h 24"/>
                <a:gd name="T2" fmla="*/ 26 w 26"/>
                <a:gd name="T3" fmla="*/ 6 h 24"/>
                <a:gd name="T4" fmla="*/ 26 w 26"/>
                <a:gd name="T5" fmla="*/ 12 h 24"/>
                <a:gd name="T6" fmla="*/ 24 w 26"/>
                <a:gd name="T7" fmla="*/ 18 h 24"/>
                <a:gd name="T8" fmla="*/ 24 w 26"/>
                <a:gd name="T9" fmla="*/ 18 h 24"/>
                <a:gd name="T10" fmla="*/ 18 w 26"/>
                <a:gd name="T11" fmla="*/ 22 h 24"/>
                <a:gd name="T12" fmla="*/ 12 w 26"/>
                <a:gd name="T13" fmla="*/ 24 h 24"/>
                <a:gd name="T14" fmla="*/ 12 w 26"/>
                <a:gd name="T15" fmla="*/ 24 h 24"/>
                <a:gd name="T16" fmla="*/ 6 w 26"/>
                <a:gd name="T17" fmla="*/ 22 h 24"/>
                <a:gd name="T18" fmla="*/ 2 w 26"/>
                <a:gd name="T19" fmla="*/ 20 h 24"/>
                <a:gd name="T20" fmla="*/ 2 w 26"/>
                <a:gd name="T21" fmla="*/ 16 h 24"/>
                <a:gd name="T22" fmla="*/ 2 w 26"/>
                <a:gd name="T23" fmla="*/ 16 h 24"/>
                <a:gd name="T24" fmla="*/ 0 w 26"/>
                <a:gd name="T25" fmla="*/ 12 h 24"/>
                <a:gd name="T26" fmla="*/ 2 w 26"/>
                <a:gd name="T27" fmla="*/ 8 h 24"/>
                <a:gd name="T28" fmla="*/ 8 w 26"/>
                <a:gd name="T29" fmla="*/ 4 h 24"/>
                <a:gd name="T30" fmla="*/ 8 w 26"/>
                <a:gd name="T31" fmla="*/ 4 h 24"/>
                <a:gd name="T32" fmla="*/ 18 w 26"/>
                <a:gd name="T33" fmla="*/ 0 h 24"/>
                <a:gd name="T34" fmla="*/ 22 w 26"/>
                <a:gd name="T35" fmla="*/ 2 h 24"/>
                <a:gd name="T36" fmla="*/ 26 w 26"/>
                <a:gd name="T37" fmla="*/ 6 h 24"/>
                <a:gd name="T38" fmla="*/ 26 w 26"/>
                <a:gd name="T39" fmla="*/ 6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4">
                  <a:moveTo>
                    <a:pt x="26" y="6"/>
                  </a:moveTo>
                  <a:lnTo>
                    <a:pt x="26" y="6"/>
                  </a:lnTo>
                  <a:lnTo>
                    <a:pt x="26" y="12"/>
                  </a:lnTo>
                  <a:lnTo>
                    <a:pt x="24" y="18"/>
                  </a:lnTo>
                  <a:lnTo>
                    <a:pt x="18" y="22"/>
                  </a:lnTo>
                  <a:lnTo>
                    <a:pt x="12" y="24"/>
                  </a:lnTo>
                  <a:lnTo>
                    <a:pt x="6" y="22"/>
                  </a:lnTo>
                  <a:lnTo>
                    <a:pt x="2" y="20"/>
                  </a:lnTo>
                  <a:lnTo>
                    <a:pt x="2" y="16"/>
                  </a:lnTo>
                  <a:lnTo>
                    <a:pt x="0" y="12"/>
                  </a:lnTo>
                  <a:lnTo>
                    <a:pt x="2" y="8"/>
                  </a:lnTo>
                  <a:lnTo>
                    <a:pt x="8" y="4"/>
                  </a:lnTo>
                  <a:lnTo>
                    <a:pt x="18" y="0"/>
                  </a:lnTo>
                  <a:lnTo>
                    <a:pt x="22" y="2"/>
                  </a:lnTo>
                  <a:lnTo>
                    <a:pt x="2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79" name="Freeform 248"/>
            <p:cNvSpPr>
              <a:spLocks/>
            </p:cNvSpPr>
            <p:nvPr/>
          </p:nvSpPr>
          <p:spPr bwMode="auto">
            <a:xfrm>
              <a:off x="3653" y="2405"/>
              <a:ext cx="48" cy="54"/>
            </a:xfrm>
            <a:custGeom>
              <a:avLst/>
              <a:gdLst>
                <a:gd name="T0" fmla="*/ 48 w 48"/>
                <a:gd name="T1" fmla="*/ 8 h 54"/>
                <a:gd name="T2" fmla="*/ 48 w 48"/>
                <a:gd name="T3" fmla="*/ 8 h 54"/>
                <a:gd name="T4" fmla="*/ 44 w 48"/>
                <a:gd name="T5" fmla="*/ 22 h 54"/>
                <a:gd name="T6" fmla="*/ 36 w 48"/>
                <a:gd name="T7" fmla="*/ 34 h 54"/>
                <a:gd name="T8" fmla="*/ 28 w 48"/>
                <a:gd name="T9" fmla="*/ 44 h 54"/>
                <a:gd name="T10" fmla="*/ 18 w 48"/>
                <a:gd name="T11" fmla="*/ 54 h 54"/>
                <a:gd name="T12" fmla="*/ 18 w 48"/>
                <a:gd name="T13" fmla="*/ 54 h 54"/>
                <a:gd name="T14" fmla="*/ 14 w 48"/>
                <a:gd name="T15" fmla="*/ 54 h 54"/>
                <a:gd name="T16" fmla="*/ 10 w 48"/>
                <a:gd name="T17" fmla="*/ 52 h 54"/>
                <a:gd name="T18" fmla="*/ 8 w 48"/>
                <a:gd name="T19" fmla="*/ 50 h 54"/>
                <a:gd name="T20" fmla="*/ 6 w 48"/>
                <a:gd name="T21" fmla="*/ 46 h 54"/>
                <a:gd name="T22" fmla="*/ 6 w 48"/>
                <a:gd name="T23" fmla="*/ 46 h 54"/>
                <a:gd name="T24" fmla="*/ 0 w 48"/>
                <a:gd name="T25" fmla="*/ 26 h 54"/>
                <a:gd name="T26" fmla="*/ 0 w 48"/>
                <a:gd name="T27" fmla="*/ 16 h 54"/>
                <a:gd name="T28" fmla="*/ 0 w 48"/>
                <a:gd name="T29" fmla="*/ 6 h 54"/>
                <a:gd name="T30" fmla="*/ 0 w 48"/>
                <a:gd name="T31" fmla="*/ 6 h 54"/>
                <a:gd name="T32" fmla="*/ 2 w 48"/>
                <a:gd name="T33" fmla="*/ 2 h 54"/>
                <a:gd name="T34" fmla="*/ 6 w 48"/>
                <a:gd name="T35" fmla="*/ 0 h 54"/>
                <a:gd name="T36" fmla="*/ 14 w 48"/>
                <a:gd name="T37" fmla="*/ 0 h 54"/>
                <a:gd name="T38" fmla="*/ 22 w 48"/>
                <a:gd name="T39" fmla="*/ 2 h 54"/>
                <a:gd name="T40" fmla="*/ 30 w 48"/>
                <a:gd name="T41" fmla="*/ 2 h 54"/>
                <a:gd name="T42" fmla="*/ 30 w 48"/>
                <a:gd name="T43" fmla="*/ 2 h 54"/>
                <a:gd name="T44" fmla="*/ 40 w 48"/>
                <a:gd name="T45" fmla="*/ 2 h 54"/>
                <a:gd name="T46" fmla="*/ 44 w 48"/>
                <a:gd name="T47" fmla="*/ 4 h 54"/>
                <a:gd name="T48" fmla="*/ 48 w 48"/>
                <a:gd name="T49" fmla="*/ 8 h 54"/>
                <a:gd name="T50" fmla="*/ 48 w 48"/>
                <a:gd name="T51" fmla="*/ 8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54">
                  <a:moveTo>
                    <a:pt x="48" y="8"/>
                  </a:moveTo>
                  <a:lnTo>
                    <a:pt x="48" y="8"/>
                  </a:lnTo>
                  <a:lnTo>
                    <a:pt x="44" y="22"/>
                  </a:lnTo>
                  <a:lnTo>
                    <a:pt x="36" y="34"/>
                  </a:lnTo>
                  <a:lnTo>
                    <a:pt x="28" y="44"/>
                  </a:lnTo>
                  <a:lnTo>
                    <a:pt x="18" y="54"/>
                  </a:lnTo>
                  <a:lnTo>
                    <a:pt x="14" y="54"/>
                  </a:lnTo>
                  <a:lnTo>
                    <a:pt x="10" y="52"/>
                  </a:lnTo>
                  <a:lnTo>
                    <a:pt x="8" y="50"/>
                  </a:lnTo>
                  <a:lnTo>
                    <a:pt x="6" y="46"/>
                  </a:lnTo>
                  <a:lnTo>
                    <a:pt x="0" y="26"/>
                  </a:lnTo>
                  <a:lnTo>
                    <a:pt x="0" y="16"/>
                  </a:lnTo>
                  <a:lnTo>
                    <a:pt x="0" y="6"/>
                  </a:lnTo>
                  <a:lnTo>
                    <a:pt x="2" y="2"/>
                  </a:lnTo>
                  <a:lnTo>
                    <a:pt x="6" y="0"/>
                  </a:lnTo>
                  <a:lnTo>
                    <a:pt x="14" y="0"/>
                  </a:lnTo>
                  <a:lnTo>
                    <a:pt x="22" y="2"/>
                  </a:lnTo>
                  <a:lnTo>
                    <a:pt x="30" y="2"/>
                  </a:lnTo>
                  <a:lnTo>
                    <a:pt x="40" y="2"/>
                  </a:lnTo>
                  <a:lnTo>
                    <a:pt x="44" y="4"/>
                  </a:lnTo>
                  <a:lnTo>
                    <a:pt x="4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0" name="Freeform 249"/>
            <p:cNvSpPr>
              <a:spLocks/>
            </p:cNvSpPr>
            <p:nvPr/>
          </p:nvSpPr>
          <p:spPr bwMode="auto">
            <a:xfrm>
              <a:off x="3665" y="2417"/>
              <a:ext cx="20" cy="30"/>
            </a:xfrm>
            <a:custGeom>
              <a:avLst/>
              <a:gdLst>
                <a:gd name="T0" fmla="*/ 20 w 20"/>
                <a:gd name="T1" fmla="*/ 2 h 30"/>
                <a:gd name="T2" fmla="*/ 20 w 20"/>
                <a:gd name="T3" fmla="*/ 2 h 30"/>
                <a:gd name="T4" fmla="*/ 18 w 20"/>
                <a:gd name="T5" fmla="*/ 8 h 30"/>
                <a:gd name="T6" fmla="*/ 16 w 20"/>
                <a:gd name="T7" fmla="*/ 14 h 30"/>
                <a:gd name="T8" fmla="*/ 10 w 20"/>
                <a:gd name="T9" fmla="*/ 24 h 30"/>
                <a:gd name="T10" fmla="*/ 4 w 20"/>
                <a:gd name="T11" fmla="*/ 30 h 30"/>
                <a:gd name="T12" fmla="*/ 4 w 20"/>
                <a:gd name="T13" fmla="*/ 30 h 30"/>
                <a:gd name="T14" fmla="*/ 0 w 20"/>
                <a:gd name="T15" fmla="*/ 16 h 30"/>
                <a:gd name="T16" fmla="*/ 0 w 20"/>
                <a:gd name="T17" fmla="*/ 2 h 30"/>
                <a:gd name="T18" fmla="*/ 0 w 20"/>
                <a:gd name="T19" fmla="*/ 2 h 30"/>
                <a:gd name="T20" fmla="*/ 4 w 20"/>
                <a:gd name="T21" fmla="*/ 0 h 30"/>
                <a:gd name="T22" fmla="*/ 10 w 20"/>
                <a:gd name="T23" fmla="*/ 0 h 30"/>
                <a:gd name="T24" fmla="*/ 20 w 20"/>
                <a:gd name="T25" fmla="*/ 2 h 30"/>
                <a:gd name="T26" fmla="*/ 20 w 20"/>
                <a:gd name="T27" fmla="*/ 2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0">
                  <a:moveTo>
                    <a:pt x="20" y="2"/>
                  </a:moveTo>
                  <a:lnTo>
                    <a:pt x="20" y="2"/>
                  </a:lnTo>
                  <a:lnTo>
                    <a:pt x="18" y="8"/>
                  </a:lnTo>
                  <a:lnTo>
                    <a:pt x="16" y="14"/>
                  </a:lnTo>
                  <a:lnTo>
                    <a:pt x="10" y="24"/>
                  </a:lnTo>
                  <a:lnTo>
                    <a:pt x="4" y="30"/>
                  </a:lnTo>
                  <a:lnTo>
                    <a:pt x="0" y="16"/>
                  </a:lnTo>
                  <a:lnTo>
                    <a:pt x="0" y="2"/>
                  </a:lnTo>
                  <a:lnTo>
                    <a:pt x="4" y="0"/>
                  </a:lnTo>
                  <a:lnTo>
                    <a:pt x="1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1781" name="Picture 2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3" y="2467"/>
              <a:ext cx="1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2" name="Picture 25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97" y="2491"/>
              <a:ext cx="16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3" name="Freeform 252"/>
            <p:cNvSpPr>
              <a:spLocks/>
            </p:cNvSpPr>
            <p:nvPr/>
          </p:nvSpPr>
          <p:spPr bwMode="auto">
            <a:xfrm>
              <a:off x="3615" y="2525"/>
              <a:ext cx="112" cy="52"/>
            </a:xfrm>
            <a:custGeom>
              <a:avLst/>
              <a:gdLst>
                <a:gd name="T0" fmla="*/ 42 w 112"/>
                <a:gd name="T1" fmla="*/ 4 h 52"/>
                <a:gd name="T2" fmla="*/ 42 w 112"/>
                <a:gd name="T3" fmla="*/ 4 h 52"/>
                <a:gd name="T4" fmla="*/ 60 w 112"/>
                <a:gd name="T5" fmla="*/ 10 h 52"/>
                <a:gd name="T6" fmla="*/ 78 w 112"/>
                <a:gd name="T7" fmla="*/ 12 h 52"/>
                <a:gd name="T8" fmla="*/ 96 w 112"/>
                <a:gd name="T9" fmla="*/ 16 h 52"/>
                <a:gd name="T10" fmla="*/ 104 w 112"/>
                <a:gd name="T11" fmla="*/ 20 h 52"/>
                <a:gd name="T12" fmla="*/ 112 w 112"/>
                <a:gd name="T13" fmla="*/ 26 h 52"/>
                <a:gd name="T14" fmla="*/ 112 w 112"/>
                <a:gd name="T15" fmla="*/ 26 h 52"/>
                <a:gd name="T16" fmla="*/ 110 w 112"/>
                <a:gd name="T17" fmla="*/ 38 h 52"/>
                <a:gd name="T18" fmla="*/ 110 w 112"/>
                <a:gd name="T19" fmla="*/ 46 h 52"/>
                <a:gd name="T20" fmla="*/ 108 w 112"/>
                <a:gd name="T21" fmla="*/ 50 h 52"/>
                <a:gd name="T22" fmla="*/ 108 w 112"/>
                <a:gd name="T23" fmla="*/ 50 h 52"/>
                <a:gd name="T24" fmla="*/ 96 w 112"/>
                <a:gd name="T25" fmla="*/ 52 h 52"/>
                <a:gd name="T26" fmla="*/ 84 w 112"/>
                <a:gd name="T27" fmla="*/ 50 h 52"/>
                <a:gd name="T28" fmla="*/ 62 w 112"/>
                <a:gd name="T29" fmla="*/ 46 h 52"/>
                <a:gd name="T30" fmla="*/ 20 w 112"/>
                <a:gd name="T31" fmla="*/ 32 h 52"/>
                <a:gd name="T32" fmla="*/ 20 w 112"/>
                <a:gd name="T33" fmla="*/ 32 h 52"/>
                <a:gd name="T34" fmla="*/ 14 w 112"/>
                <a:gd name="T35" fmla="*/ 28 h 52"/>
                <a:gd name="T36" fmla="*/ 8 w 112"/>
                <a:gd name="T37" fmla="*/ 26 h 52"/>
                <a:gd name="T38" fmla="*/ 2 w 112"/>
                <a:gd name="T39" fmla="*/ 22 h 52"/>
                <a:gd name="T40" fmla="*/ 0 w 112"/>
                <a:gd name="T41" fmla="*/ 20 h 52"/>
                <a:gd name="T42" fmla="*/ 0 w 112"/>
                <a:gd name="T43" fmla="*/ 16 h 52"/>
                <a:gd name="T44" fmla="*/ 0 w 112"/>
                <a:gd name="T45" fmla="*/ 16 h 52"/>
                <a:gd name="T46" fmla="*/ 0 w 112"/>
                <a:gd name="T47" fmla="*/ 10 h 52"/>
                <a:gd name="T48" fmla="*/ 4 w 112"/>
                <a:gd name="T49" fmla="*/ 4 h 52"/>
                <a:gd name="T50" fmla="*/ 4 w 112"/>
                <a:gd name="T51" fmla="*/ 4 h 52"/>
                <a:gd name="T52" fmla="*/ 6 w 112"/>
                <a:gd name="T53" fmla="*/ 2 h 52"/>
                <a:gd name="T54" fmla="*/ 10 w 112"/>
                <a:gd name="T55" fmla="*/ 0 h 52"/>
                <a:gd name="T56" fmla="*/ 16 w 112"/>
                <a:gd name="T57" fmla="*/ 0 h 52"/>
                <a:gd name="T58" fmla="*/ 24 w 112"/>
                <a:gd name="T59" fmla="*/ 2 h 52"/>
                <a:gd name="T60" fmla="*/ 30 w 112"/>
                <a:gd name="T61" fmla="*/ 2 h 52"/>
                <a:gd name="T62" fmla="*/ 42 w 112"/>
                <a:gd name="T63" fmla="*/ 4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2" h="52">
                  <a:moveTo>
                    <a:pt x="42" y="4"/>
                  </a:moveTo>
                  <a:lnTo>
                    <a:pt x="42" y="4"/>
                  </a:lnTo>
                  <a:lnTo>
                    <a:pt x="60" y="10"/>
                  </a:lnTo>
                  <a:lnTo>
                    <a:pt x="78" y="12"/>
                  </a:lnTo>
                  <a:lnTo>
                    <a:pt x="96" y="16"/>
                  </a:lnTo>
                  <a:lnTo>
                    <a:pt x="104" y="20"/>
                  </a:lnTo>
                  <a:lnTo>
                    <a:pt x="112" y="26"/>
                  </a:lnTo>
                  <a:lnTo>
                    <a:pt x="110" y="38"/>
                  </a:lnTo>
                  <a:lnTo>
                    <a:pt x="110" y="46"/>
                  </a:lnTo>
                  <a:lnTo>
                    <a:pt x="108" y="50"/>
                  </a:lnTo>
                  <a:lnTo>
                    <a:pt x="96" y="52"/>
                  </a:lnTo>
                  <a:lnTo>
                    <a:pt x="84" y="50"/>
                  </a:lnTo>
                  <a:lnTo>
                    <a:pt x="62" y="46"/>
                  </a:lnTo>
                  <a:lnTo>
                    <a:pt x="20" y="32"/>
                  </a:lnTo>
                  <a:lnTo>
                    <a:pt x="14" y="28"/>
                  </a:lnTo>
                  <a:lnTo>
                    <a:pt x="8" y="26"/>
                  </a:lnTo>
                  <a:lnTo>
                    <a:pt x="2" y="22"/>
                  </a:lnTo>
                  <a:lnTo>
                    <a:pt x="0" y="20"/>
                  </a:lnTo>
                  <a:lnTo>
                    <a:pt x="0" y="16"/>
                  </a:lnTo>
                  <a:lnTo>
                    <a:pt x="0" y="10"/>
                  </a:lnTo>
                  <a:lnTo>
                    <a:pt x="4" y="4"/>
                  </a:lnTo>
                  <a:lnTo>
                    <a:pt x="6" y="2"/>
                  </a:lnTo>
                  <a:lnTo>
                    <a:pt x="10" y="0"/>
                  </a:lnTo>
                  <a:lnTo>
                    <a:pt x="16" y="0"/>
                  </a:lnTo>
                  <a:lnTo>
                    <a:pt x="24" y="2"/>
                  </a:lnTo>
                  <a:lnTo>
                    <a:pt x="30" y="2"/>
                  </a:lnTo>
                  <a:lnTo>
                    <a:pt x="4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4" name="Freeform 253"/>
            <p:cNvSpPr>
              <a:spLocks/>
            </p:cNvSpPr>
            <p:nvPr/>
          </p:nvSpPr>
          <p:spPr bwMode="auto">
            <a:xfrm>
              <a:off x="3889" y="2533"/>
              <a:ext cx="74" cy="132"/>
            </a:xfrm>
            <a:custGeom>
              <a:avLst/>
              <a:gdLst>
                <a:gd name="T0" fmla="*/ 74 w 74"/>
                <a:gd name="T1" fmla="*/ 6 h 132"/>
                <a:gd name="T2" fmla="*/ 74 w 74"/>
                <a:gd name="T3" fmla="*/ 6 h 132"/>
                <a:gd name="T4" fmla="*/ 74 w 74"/>
                <a:gd name="T5" fmla="*/ 10 h 132"/>
                <a:gd name="T6" fmla="*/ 72 w 74"/>
                <a:gd name="T7" fmla="*/ 14 h 132"/>
                <a:gd name="T8" fmla="*/ 68 w 74"/>
                <a:gd name="T9" fmla="*/ 22 h 132"/>
                <a:gd name="T10" fmla="*/ 68 w 74"/>
                <a:gd name="T11" fmla="*/ 22 h 132"/>
                <a:gd name="T12" fmla="*/ 64 w 74"/>
                <a:gd name="T13" fmla="*/ 24 h 132"/>
                <a:gd name="T14" fmla="*/ 62 w 74"/>
                <a:gd name="T15" fmla="*/ 26 h 132"/>
                <a:gd name="T16" fmla="*/ 56 w 74"/>
                <a:gd name="T17" fmla="*/ 26 h 132"/>
                <a:gd name="T18" fmla="*/ 48 w 74"/>
                <a:gd name="T19" fmla="*/ 26 h 132"/>
                <a:gd name="T20" fmla="*/ 46 w 74"/>
                <a:gd name="T21" fmla="*/ 28 h 132"/>
                <a:gd name="T22" fmla="*/ 44 w 74"/>
                <a:gd name="T23" fmla="*/ 30 h 132"/>
                <a:gd name="T24" fmla="*/ 44 w 74"/>
                <a:gd name="T25" fmla="*/ 30 h 132"/>
                <a:gd name="T26" fmla="*/ 40 w 74"/>
                <a:gd name="T27" fmla="*/ 36 h 132"/>
                <a:gd name="T28" fmla="*/ 38 w 74"/>
                <a:gd name="T29" fmla="*/ 42 h 132"/>
                <a:gd name="T30" fmla="*/ 38 w 74"/>
                <a:gd name="T31" fmla="*/ 48 h 132"/>
                <a:gd name="T32" fmla="*/ 40 w 74"/>
                <a:gd name="T33" fmla="*/ 54 h 132"/>
                <a:gd name="T34" fmla="*/ 42 w 74"/>
                <a:gd name="T35" fmla="*/ 66 h 132"/>
                <a:gd name="T36" fmla="*/ 44 w 74"/>
                <a:gd name="T37" fmla="*/ 72 h 132"/>
                <a:gd name="T38" fmla="*/ 42 w 74"/>
                <a:gd name="T39" fmla="*/ 78 h 132"/>
                <a:gd name="T40" fmla="*/ 42 w 74"/>
                <a:gd name="T41" fmla="*/ 78 h 132"/>
                <a:gd name="T42" fmla="*/ 40 w 74"/>
                <a:gd name="T43" fmla="*/ 94 h 132"/>
                <a:gd name="T44" fmla="*/ 32 w 74"/>
                <a:gd name="T45" fmla="*/ 110 h 132"/>
                <a:gd name="T46" fmla="*/ 28 w 74"/>
                <a:gd name="T47" fmla="*/ 116 h 132"/>
                <a:gd name="T48" fmla="*/ 22 w 74"/>
                <a:gd name="T49" fmla="*/ 122 h 132"/>
                <a:gd name="T50" fmla="*/ 14 w 74"/>
                <a:gd name="T51" fmla="*/ 128 h 132"/>
                <a:gd name="T52" fmla="*/ 8 w 74"/>
                <a:gd name="T53" fmla="*/ 132 h 132"/>
                <a:gd name="T54" fmla="*/ 8 w 74"/>
                <a:gd name="T55" fmla="*/ 132 h 132"/>
                <a:gd name="T56" fmla="*/ 2 w 74"/>
                <a:gd name="T57" fmla="*/ 126 h 132"/>
                <a:gd name="T58" fmla="*/ 0 w 74"/>
                <a:gd name="T59" fmla="*/ 120 h 132"/>
                <a:gd name="T60" fmla="*/ 0 w 74"/>
                <a:gd name="T61" fmla="*/ 120 h 132"/>
                <a:gd name="T62" fmla="*/ 6 w 74"/>
                <a:gd name="T63" fmla="*/ 116 h 132"/>
                <a:gd name="T64" fmla="*/ 10 w 74"/>
                <a:gd name="T65" fmla="*/ 110 h 132"/>
                <a:gd name="T66" fmla="*/ 18 w 74"/>
                <a:gd name="T67" fmla="*/ 98 h 132"/>
                <a:gd name="T68" fmla="*/ 22 w 74"/>
                <a:gd name="T69" fmla="*/ 86 h 132"/>
                <a:gd name="T70" fmla="*/ 24 w 74"/>
                <a:gd name="T71" fmla="*/ 72 h 132"/>
                <a:gd name="T72" fmla="*/ 24 w 74"/>
                <a:gd name="T73" fmla="*/ 72 h 132"/>
                <a:gd name="T74" fmla="*/ 20 w 74"/>
                <a:gd name="T75" fmla="*/ 56 h 132"/>
                <a:gd name="T76" fmla="*/ 20 w 74"/>
                <a:gd name="T77" fmla="*/ 40 h 132"/>
                <a:gd name="T78" fmla="*/ 20 w 74"/>
                <a:gd name="T79" fmla="*/ 32 h 132"/>
                <a:gd name="T80" fmla="*/ 24 w 74"/>
                <a:gd name="T81" fmla="*/ 24 h 132"/>
                <a:gd name="T82" fmla="*/ 28 w 74"/>
                <a:gd name="T83" fmla="*/ 16 h 132"/>
                <a:gd name="T84" fmla="*/ 34 w 74"/>
                <a:gd name="T85" fmla="*/ 10 h 132"/>
                <a:gd name="T86" fmla="*/ 34 w 74"/>
                <a:gd name="T87" fmla="*/ 10 h 132"/>
                <a:gd name="T88" fmla="*/ 40 w 74"/>
                <a:gd name="T89" fmla="*/ 6 h 132"/>
                <a:gd name="T90" fmla="*/ 50 w 74"/>
                <a:gd name="T91" fmla="*/ 2 h 132"/>
                <a:gd name="T92" fmla="*/ 58 w 74"/>
                <a:gd name="T93" fmla="*/ 0 h 132"/>
                <a:gd name="T94" fmla="*/ 66 w 74"/>
                <a:gd name="T95" fmla="*/ 2 h 132"/>
                <a:gd name="T96" fmla="*/ 66 w 74"/>
                <a:gd name="T97" fmla="*/ 2 h 132"/>
                <a:gd name="T98" fmla="*/ 70 w 74"/>
                <a:gd name="T99" fmla="*/ 4 h 132"/>
                <a:gd name="T100" fmla="*/ 74 w 74"/>
                <a:gd name="T101" fmla="*/ 6 h 132"/>
                <a:gd name="T102" fmla="*/ 74 w 74"/>
                <a:gd name="T103" fmla="*/ 6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 h="132">
                  <a:moveTo>
                    <a:pt x="74" y="6"/>
                  </a:moveTo>
                  <a:lnTo>
                    <a:pt x="74" y="6"/>
                  </a:lnTo>
                  <a:lnTo>
                    <a:pt x="74" y="10"/>
                  </a:lnTo>
                  <a:lnTo>
                    <a:pt x="72" y="14"/>
                  </a:lnTo>
                  <a:lnTo>
                    <a:pt x="68" y="22"/>
                  </a:lnTo>
                  <a:lnTo>
                    <a:pt x="64" y="24"/>
                  </a:lnTo>
                  <a:lnTo>
                    <a:pt x="62" y="26"/>
                  </a:lnTo>
                  <a:lnTo>
                    <a:pt x="56" y="26"/>
                  </a:lnTo>
                  <a:lnTo>
                    <a:pt x="48" y="26"/>
                  </a:lnTo>
                  <a:lnTo>
                    <a:pt x="46" y="28"/>
                  </a:lnTo>
                  <a:lnTo>
                    <a:pt x="44" y="30"/>
                  </a:lnTo>
                  <a:lnTo>
                    <a:pt x="40" y="36"/>
                  </a:lnTo>
                  <a:lnTo>
                    <a:pt x="38" y="42"/>
                  </a:lnTo>
                  <a:lnTo>
                    <a:pt x="38" y="48"/>
                  </a:lnTo>
                  <a:lnTo>
                    <a:pt x="40" y="54"/>
                  </a:lnTo>
                  <a:lnTo>
                    <a:pt x="42" y="66"/>
                  </a:lnTo>
                  <a:lnTo>
                    <a:pt x="44" y="72"/>
                  </a:lnTo>
                  <a:lnTo>
                    <a:pt x="42" y="78"/>
                  </a:lnTo>
                  <a:lnTo>
                    <a:pt x="40" y="94"/>
                  </a:lnTo>
                  <a:lnTo>
                    <a:pt x="32" y="110"/>
                  </a:lnTo>
                  <a:lnTo>
                    <a:pt x="28" y="116"/>
                  </a:lnTo>
                  <a:lnTo>
                    <a:pt x="22" y="122"/>
                  </a:lnTo>
                  <a:lnTo>
                    <a:pt x="14" y="128"/>
                  </a:lnTo>
                  <a:lnTo>
                    <a:pt x="8" y="132"/>
                  </a:lnTo>
                  <a:lnTo>
                    <a:pt x="2" y="126"/>
                  </a:lnTo>
                  <a:lnTo>
                    <a:pt x="0" y="120"/>
                  </a:lnTo>
                  <a:lnTo>
                    <a:pt x="6" y="116"/>
                  </a:lnTo>
                  <a:lnTo>
                    <a:pt x="10" y="110"/>
                  </a:lnTo>
                  <a:lnTo>
                    <a:pt x="18" y="98"/>
                  </a:lnTo>
                  <a:lnTo>
                    <a:pt x="22" y="86"/>
                  </a:lnTo>
                  <a:lnTo>
                    <a:pt x="24" y="72"/>
                  </a:lnTo>
                  <a:lnTo>
                    <a:pt x="20" y="56"/>
                  </a:lnTo>
                  <a:lnTo>
                    <a:pt x="20" y="40"/>
                  </a:lnTo>
                  <a:lnTo>
                    <a:pt x="20" y="32"/>
                  </a:lnTo>
                  <a:lnTo>
                    <a:pt x="24" y="24"/>
                  </a:lnTo>
                  <a:lnTo>
                    <a:pt x="28" y="16"/>
                  </a:lnTo>
                  <a:lnTo>
                    <a:pt x="34" y="10"/>
                  </a:lnTo>
                  <a:lnTo>
                    <a:pt x="40" y="6"/>
                  </a:lnTo>
                  <a:lnTo>
                    <a:pt x="50" y="2"/>
                  </a:lnTo>
                  <a:lnTo>
                    <a:pt x="58" y="0"/>
                  </a:lnTo>
                  <a:lnTo>
                    <a:pt x="66" y="2"/>
                  </a:lnTo>
                  <a:lnTo>
                    <a:pt x="70" y="4"/>
                  </a:lnTo>
                  <a:lnTo>
                    <a:pt x="74" y="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5" name="Freeform 254"/>
            <p:cNvSpPr>
              <a:spLocks/>
            </p:cNvSpPr>
            <p:nvPr/>
          </p:nvSpPr>
          <p:spPr bwMode="auto">
            <a:xfrm>
              <a:off x="3625" y="2535"/>
              <a:ext cx="12" cy="10"/>
            </a:xfrm>
            <a:custGeom>
              <a:avLst/>
              <a:gdLst>
                <a:gd name="T0" fmla="*/ 12 w 12"/>
                <a:gd name="T1" fmla="*/ 4 h 10"/>
                <a:gd name="T2" fmla="*/ 12 w 12"/>
                <a:gd name="T3" fmla="*/ 4 h 10"/>
                <a:gd name="T4" fmla="*/ 10 w 12"/>
                <a:gd name="T5" fmla="*/ 8 h 10"/>
                <a:gd name="T6" fmla="*/ 8 w 12"/>
                <a:gd name="T7" fmla="*/ 10 h 10"/>
                <a:gd name="T8" fmla="*/ 8 w 12"/>
                <a:gd name="T9" fmla="*/ 10 h 10"/>
                <a:gd name="T10" fmla="*/ 6 w 12"/>
                <a:gd name="T11" fmla="*/ 10 h 10"/>
                <a:gd name="T12" fmla="*/ 4 w 12"/>
                <a:gd name="T13" fmla="*/ 8 h 10"/>
                <a:gd name="T14" fmla="*/ 0 w 12"/>
                <a:gd name="T15" fmla="*/ 4 h 10"/>
                <a:gd name="T16" fmla="*/ 0 w 12"/>
                <a:gd name="T17" fmla="*/ 4 h 10"/>
                <a:gd name="T18" fmla="*/ 2 w 12"/>
                <a:gd name="T19" fmla="*/ 2 h 10"/>
                <a:gd name="T20" fmla="*/ 4 w 12"/>
                <a:gd name="T21" fmla="*/ 0 h 10"/>
                <a:gd name="T22" fmla="*/ 4 w 12"/>
                <a:gd name="T23" fmla="*/ 0 h 10"/>
                <a:gd name="T24" fmla="*/ 8 w 12"/>
                <a:gd name="T25" fmla="*/ 0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0" y="8"/>
                  </a:lnTo>
                  <a:lnTo>
                    <a:pt x="8" y="10"/>
                  </a:lnTo>
                  <a:lnTo>
                    <a:pt x="6" y="10"/>
                  </a:lnTo>
                  <a:lnTo>
                    <a:pt x="4" y="8"/>
                  </a:lnTo>
                  <a:lnTo>
                    <a:pt x="0" y="4"/>
                  </a:lnTo>
                  <a:lnTo>
                    <a:pt x="2" y="2"/>
                  </a:lnTo>
                  <a:lnTo>
                    <a:pt x="4" y="0"/>
                  </a:lnTo>
                  <a:lnTo>
                    <a:pt x="8"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6" name="Freeform 255"/>
            <p:cNvSpPr>
              <a:spLocks/>
            </p:cNvSpPr>
            <p:nvPr/>
          </p:nvSpPr>
          <p:spPr bwMode="auto">
            <a:xfrm>
              <a:off x="3709" y="2555"/>
              <a:ext cx="10" cy="10"/>
            </a:xfrm>
            <a:custGeom>
              <a:avLst/>
              <a:gdLst>
                <a:gd name="T0" fmla="*/ 8 w 10"/>
                <a:gd name="T1" fmla="*/ 2 h 10"/>
                <a:gd name="T2" fmla="*/ 8 w 10"/>
                <a:gd name="T3" fmla="*/ 2 h 10"/>
                <a:gd name="T4" fmla="*/ 10 w 10"/>
                <a:gd name="T5" fmla="*/ 6 h 10"/>
                <a:gd name="T6" fmla="*/ 8 w 10"/>
                <a:gd name="T7" fmla="*/ 10 h 10"/>
                <a:gd name="T8" fmla="*/ 8 w 10"/>
                <a:gd name="T9" fmla="*/ 10 h 10"/>
                <a:gd name="T10" fmla="*/ 6 w 10"/>
                <a:gd name="T11" fmla="*/ 10 h 10"/>
                <a:gd name="T12" fmla="*/ 4 w 10"/>
                <a:gd name="T13" fmla="*/ 10 h 10"/>
                <a:gd name="T14" fmla="*/ 0 w 10"/>
                <a:gd name="T15" fmla="*/ 6 h 10"/>
                <a:gd name="T16" fmla="*/ 0 w 10"/>
                <a:gd name="T17" fmla="*/ 6 h 10"/>
                <a:gd name="T18" fmla="*/ 0 w 10"/>
                <a:gd name="T19" fmla="*/ 2 h 10"/>
                <a:gd name="T20" fmla="*/ 2 w 10"/>
                <a:gd name="T21" fmla="*/ 0 h 10"/>
                <a:gd name="T22" fmla="*/ 2 w 10"/>
                <a:gd name="T23" fmla="*/ 0 h 10"/>
                <a:gd name="T24" fmla="*/ 6 w 10"/>
                <a:gd name="T25" fmla="*/ 0 h 10"/>
                <a:gd name="T26" fmla="*/ 8 w 10"/>
                <a:gd name="T27" fmla="*/ 2 h 10"/>
                <a:gd name="T28" fmla="*/ 8 w 10"/>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 h="10">
                  <a:moveTo>
                    <a:pt x="8" y="2"/>
                  </a:moveTo>
                  <a:lnTo>
                    <a:pt x="8" y="2"/>
                  </a:lnTo>
                  <a:lnTo>
                    <a:pt x="10" y="6"/>
                  </a:lnTo>
                  <a:lnTo>
                    <a:pt x="8" y="10"/>
                  </a:lnTo>
                  <a:lnTo>
                    <a:pt x="6" y="10"/>
                  </a:lnTo>
                  <a:lnTo>
                    <a:pt x="4" y="10"/>
                  </a:lnTo>
                  <a:lnTo>
                    <a:pt x="0" y="6"/>
                  </a:lnTo>
                  <a:lnTo>
                    <a:pt x="0" y="2"/>
                  </a:lnTo>
                  <a:lnTo>
                    <a:pt x="2" y="0"/>
                  </a:lnTo>
                  <a:lnTo>
                    <a:pt x="6" y="0"/>
                  </a:lnTo>
                  <a:lnTo>
                    <a:pt x="8"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7" name="Freeform 256"/>
            <p:cNvSpPr>
              <a:spLocks/>
            </p:cNvSpPr>
            <p:nvPr/>
          </p:nvSpPr>
          <p:spPr bwMode="auto">
            <a:xfrm>
              <a:off x="3519" y="2641"/>
              <a:ext cx="342" cy="178"/>
            </a:xfrm>
            <a:custGeom>
              <a:avLst/>
              <a:gdLst>
                <a:gd name="T0" fmla="*/ 338 w 342"/>
                <a:gd name="T1" fmla="*/ 146 h 178"/>
                <a:gd name="T2" fmla="*/ 324 w 342"/>
                <a:gd name="T3" fmla="*/ 136 h 178"/>
                <a:gd name="T4" fmla="*/ 272 w 342"/>
                <a:gd name="T5" fmla="*/ 128 h 178"/>
                <a:gd name="T6" fmla="*/ 266 w 342"/>
                <a:gd name="T7" fmla="*/ 126 h 178"/>
                <a:gd name="T8" fmla="*/ 252 w 342"/>
                <a:gd name="T9" fmla="*/ 126 h 178"/>
                <a:gd name="T10" fmla="*/ 248 w 342"/>
                <a:gd name="T11" fmla="*/ 122 h 178"/>
                <a:gd name="T12" fmla="*/ 234 w 342"/>
                <a:gd name="T13" fmla="*/ 90 h 178"/>
                <a:gd name="T14" fmla="*/ 224 w 342"/>
                <a:gd name="T15" fmla="*/ 58 h 178"/>
                <a:gd name="T16" fmla="*/ 226 w 342"/>
                <a:gd name="T17" fmla="*/ 56 h 178"/>
                <a:gd name="T18" fmla="*/ 236 w 342"/>
                <a:gd name="T19" fmla="*/ 54 h 178"/>
                <a:gd name="T20" fmla="*/ 264 w 342"/>
                <a:gd name="T21" fmla="*/ 46 h 178"/>
                <a:gd name="T22" fmla="*/ 282 w 342"/>
                <a:gd name="T23" fmla="*/ 38 h 178"/>
                <a:gd name="T24" fmla="*/ 288 w 342"/>
                <a:gd name="T25" fmla="*/ 34 h 178"/>
                <a:gd name="T26" fmla="*/ 286 w 342"/>
                <a:gd name="T27" fmla="*/ 14 h 178"/>
                <a:gd name="T28" fmla="*/ 272 w 342"/>
                <a:gd name="T29" fmla="*/ 18 h 178"/>
                <a:gd name="T30" fmla="*/ 244 w 342"/>
                <a:gd name="T31" fmla="*/ 24 h 178"/>
                <a:gd name="T32" fmla="*/ 186 w 342"/>
                <a:gd name="T33" fmla="*/ 26 h 178"/>
                <a:gd name="T34" fmla="*/ 130 w 342"/>
                <a:gd name="T35" fmla="*/ 20 h 178"/>
                <a:gd name="T36" fmla="*/ 46 w 342"/>
                <a:gd name="T37" fmla="*/ 0 h 178"/>
                <a:gd name="T38" fmla="*/ 44 w 342"/>
                <a:gd name="T39" fmla="*/ 8 h 178"/>
                <a:gd name="T40" fmla="*/ 50 w 342"/>
                <a:gd name="T41" fmla="*/ 18 h 178"/>
                <a:gd name="T42" fmla="*/ 56 w 342"/>
                <a:gd name="T43" fmla="*/ 26 h 178"/>
                <a:gd name="T44" fmla="*/ 92 w 342"/>
                <a:gd name="T45" fmla="*/ 42 h 178"/>
                <a:gd name="T46" fmla="*/ 106 w 342"/>
                <a:gd name="T47" fmla="*/ 46 h 178"/>
                <a:gd name="T48" fmla="*/ 116 w 342"/>
                <a:gd name="T49" fmla="*/ 52 h 178"/>
                <a:gd name="T50" fmla="*/ 118 w 342"/>
                <a:gd name="T51" fmla="*/ 62 h 178"/>
                <a:gd name="T52" fmla="*/ 116 w 342"/>
                <a:gd name="T53" fmla="*/ 88 h 178"/>
                <a:gd name="T54" fmla="*/ 116 w 342"/>
                <a:gd name="T55" fmla="*/ 102 h 178"/>
                <a:gd name="T56" fmla="*/ 114 w 342"/>
                <a:gd name="T57" fmla="*/ 110 h 178"/>
                <a:gd name="T58" fmla="*/ 110 w 342"/>
                <a:gd name="T59" fmla="*/ 112 h 178"/>
                <a:gd name="T60" fmla="*/ 98 w 342"/>
                <a:gd name="T61" fmla="*/ 110 h 178"/>
                <a:gd name="T62" fmla="*/ 90 w 342"/>
                <a:gd name="T63" fmla="*/ 112 h 178"/>
                <a:gd name="T64" fmla="*/ 78 w 342"/>
                <a:gd name="T65" fmla="*/ 110 h 178"/>
                <a:gd name="T66" fmla="*/ 58 w 342"/>
                <a:gd name="T67" fmla="*/ 114 h 178"/>
                <a:gd name="T68" fmla="*/ 28 w 342"/>
                <a:gd name="T69" fmla="*/ 128 h 178"/>
                <a:gd name="T70" fmla="*/ 10 w 342"/>
                <a:gd name="T71" fmla="*/ 140 h 178"/>
                <a:gd name="T72" fmla="*/ 0 w 342"/>
                <a:gd name="T73" fmla="*/ 152 h 178"/>
                <a:gd name="T74" fmla="*/ 0 w 342"/>
                <a:gd name="T75" fmla="*/ 166 h 178"/>
                <a:gd name="T76" fmla="*/ 6 w 342"/>
                <a:gd name="T77" fmla="*/ 172 h 178"/>
                <a:gd name="T78" fmla="*/ 18 w 342"/>
                <a:gd name="T79" fmla="*/ 178 h 178"/>
                <a:gd name="T80" fmla="*/ 40 w 342"/>
                <a:gd name="T81" fmla="*/ 178 h 178"/>
                <a:gd name="T82" fmla="*/ 54 w 342"/>
                <a:gd name="T83" fmla="*/ 176 h 178"/>
                <a:gd name="T84" fmla="*/ 106 w 342"/>
                <a:gd name="T85" fmla="*/ 162 h 178"/>
                <a:gd name="T86" fmla="*/ 154 w 342"/>
                <a:gd name="T87" fmla="*/ 142 h 178"/>
                <a:gd name="T88" fmla="*/ 154 w 342"/>
                <a:gd name="T89" fmla="*/ 126 h 178"/>
                <a:gd name="T90" fmla="*/ 152 w 342"/>
                <a:gd name="T91" fmla="*/ 92 h 178"/>
                <a:gd name="T92" fmla="*/ 148 w 342"/>
                <a:gd name="T93" fmla="*/ 76 h 178"/>
                <a:gd name="T94" fmla="*/ 148 w 342"/>
                <a:gd name="T95" fmla="*/ 62 h 178"/>
                <a:gd name="T96" fmla="*/ 152 w 342"/>
                <a:gd name="T97" fmla="*/ 58 h 178"/>
                <a:gd name="T98" fmla="*/ 166 w 342"/>
                <a:gd name="T99" fmla="*/ 58 h 178"/>
                <a:gd name="T100" fmla="*/ 180 w 342"/>
                <a:gd name="T101" fmla="*/ 62 h 178"/>
                <a:gd name="T102" fmla="*/ 186 w 342"/>
                <a:gd name="T103" fmla="*/ 78 h 178"/>
                <a:gd name="T104" fmla="*/ 194 w 342"/>
                <a:gd name="T105" fmla="*/ 94 h 178"/>
                <a:gd name="T106" fmla="*/ 202 w 342"/>
                <a:gd name="T107" fmla="*/ 118 h 178"/>
                <a:gd name="T108" fmla="*/ 212 w 342"/>
                <a:gd name="T109" fmla="*/ 140 h 178"/>
                <a:gd name="T110" fmla="*/ 236 w 342"/>
                <a:gd name="T111" fmla="*/ 152 h 178"/>
                <a:gd name="T112" fmla="*/ 286 w 342"/>
                <a:gd name="T113" fmla="*/ 168 h 178"/>
                <a:gd name="T114" fmla="*/ 314 w 342"/>
                <a:gd name="T115" fmla="*/ 172 h 178"/>
                <a:gd name="T116" fmla="*/ 334 w 342"/>
                <a:gd name="T117" fmla="*/ 172 h 178"/>
                <a:gd name="T118" fmla="*/ 340 w 342"/>
                <a:gd name="T119" fmla="*/ 168 h 178"/>
                <a:gd name="T120" fmla="*/ 342 w 342"/>
                <a:gd name="T121" fmla="*/ 156 h 178"/>
                <a:gd name="T122" fmla="*/ 338 w 342"/>
                <a:gd name="T123" fmla="*/ 146 h 1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178">
                  <a:moveTo>
                    <a:pt x="338" y="146"/>
                  </a:moveTo>
                  <a:lnTo>
                    <a:pt x="338" y="146"/>
                  </a:lnTo>
                  <a:lnTo>
                    <a:pt x="332" y="140"/>
                  </a:lnTo>
                  <a:lnTo>
                    <a:pt x="324" y="136"/>
                  </a:lnTo>
                  <a:lnTo>
                    <a:pt x="308" y="132"/>
                  </a:lnTo>
                  <a:lnTo>
                    <a:pt x="272" y="128"/>
                  </a:lnTo>
                  <a:lnTo>
                    <a:pt x="266" y="126"/>
                  </a:lnTo>
                  <a:lnTo>
                    <a:pt x="260" y="126"/>
                  </a:lnTo>
                  <a:lnTo>
                    <a:pt x="252" y="126"/>
                  </a:lnTo>
                  <a:lnTo>
                    <a:pt x="248" y="122"/>
                  </a:lnTo>
                  <a:lnTo>
                    <a:pt x="242" y="106"/>
                  </a:lnTo>
                  <a:lnTo>
                    <a:pt x="234" y="90"/>
                  </a:lnTo>
                  <a:lnTo>
                    <a:pt x="228" y="76"/>
                  </a:lnTo>
                  <a:lnTo>
                    <a:pt x="224" y="58"/>
                  </a:lnTo>
                  <a:lnTo>
                    <a:pt x="226" y="56"/>
                  </a:lnTo>
                  <a:lnTo>
                    <a:pt x="230" y="54"/>
                  </a:lnTo>
                  <a:lnTo>
                    <a:pt x="236" y="54"/>
                  </a:lnTo>
                  <a:lnTo>
                    <a:pt x="264" y="46"/>
                  </a:lnTo>
                  <a:lnTo>
                    <a:pt x="276" y="42"/>
                  </a:lnTo>
                  <a:lnTo>
                    <a:pt x="282" y="38"/>
                  </a:lnTo>
                  <a:lnTo>
                    <a:pt x="288" y="34"/>
                  </a:lnTo>
                  <a:lnTo>
                    <a:pt x="288" y="24"/>
                  </a:lnTo>
                  <a:lnTo>
                    <a:pt x="286" y="14"/>
                  </a:lnTo>
                  <a:lnTo>
                    <a:pt x="272" y="18"/>
                  </a:lnTo>
                  <a:lnTo>
                    <a:pt x="244" y="24"/>
                  </a:lnTo>
                  <a:lnTo>
                    <a:pt x="214" y="26"/>
                  </a:lnTo>
                  <a:lnTo>
                    <a:pt x="186" y="26"/>
                  </a:lnTo>
                  <a:lnTo>
                    <a:pt x="158" y="24"/>
                  </a:lnTo>
                  <a:lnTo>
                    <a:pt x="130" y="20"/>
                  </a:lnTo>
                  <a:lnTo>
                    <a:pt x="102" y="14"/>
                  </a:lnTo>
                  <a:lnTo>
                    <a:pt x="46" y="0"/>
                  </a:lnTo>
                  <a:lnTo>
                    <a:pt x="44" y="8"/>
                  </a:lnTo>
                  <a:lnTo>
                    <a:pt x="50" y="18"/>
                  </a:lnTo>
                  <a:lnTo>
                    <a:pt x="56" y="26"/>
                  </a:lnTo>
                  <a:lnTo>
                    <a:pt x="80" y="38"/>
                  </a:lnTo>
                  <a:lnTo>
                    <a:pt x="92" y="42"/>
                  </a:lnTo>
                  <a:lnTo>
                    <a:pt x="106" y="46"/>
                  </a:lnTo>
                  <a:lnTo>
                    <a:pt x="112" y="48"/>
                  </a:lnTo>
                  <a:lnTo>
                    <a:pt x="116" y="52"/>
                  </a:lnTo>
                  <a:lnTo>
                    <a:pt x="118" y="56"/>
                  </a:lnTo>
                  <a:lnTo>
                    <a:pt x="118" y="62"/>
                  </a:lnTo>
                  <a:lnTo>
                    <a:pt x="116" y="88"/>
                  </a:lnTo>
                  <a:lnTo>
                    <a:pt x="116" y="96"/>
                  </a:lnTo>
                  <a:lnTo>
                    <a:pt x="116" y="102"/>
                  </a:lnTo>
                  <a:lnTo>
                    <a:pt x="116" y="108"/>
                  </a:lnTo>
                  <a:lnTo>
                    <a:pt x="114" y="110"/>
                  </a:lnTo>
                  <a:lnTo>
                    <a:pt x="110" y="112"/>
                  </a:lnTo>
                  <a:lnTo>
                    <a:pt x="102" y="110"/>
                  </a:lnTo>
                  <a:lnTo>
                    <a:pt x="98" y="110"/>
                  </a:lnTo>
                  <a:lnTo>
                    <a:pt x="92" y="112"/>
                  </a:lnTo>
                  <a:lnTo>
                    <a:pt x="90" y="112"/>
                  </a:lnTo>
                  <a:lnTo>
                    <a:pt x="78" y="110"/>
                  </a:lnTo>
                  <a:lnTo>
                    <a:pt x="68" y="112"/>
                  </a:lnTo>
                  <a:lnTo>
                    <a:pt x="58" y="114"/>
                  </a:lnTo>
                  <a:lnTo>
                    <a:pt x="48" y="118"/>
                  </a:lnTo>
                  <a:lnTo>
                    <a:pt x="28" y="128"/>
                  </a:lnTo>
                  <a:lnTo>
                    <a:pt x="10" y="140"/>
                  </a:lnTo>
                  <a:lnTo>
                    <a:pt x="4" y="144"/>
                  </a:lnTo>
                  <a:lnTo>
                    <a:pt x="0" y="152"/>
                  </a:lnTo>
                  <a:lnTo>
                    <a:pt x="0" y="158"/>
                  </a:lnTo>
                  <a:lnTo>
                    <a:pt x="0" y="166"/>
                  </a:lnTo>
                  <a:lnTo>
                    <a:pt x="6" y="172"/>
                  </a:lnTo>
                  <a:lnTo>
                    <a:pt x="12" y="176"/>
                  </a:lnTo>
                  <a:lnTo>
                    <a:pt x="18" y="178"/>
                  </a:lnTo>
                  <a:lnTo>
                    <a:pt x="24" y="178"/>
                  </a:lnTo>
                  <a:lnTo>
                    <a:pt x="40" y="178"/>
                  </a:lnTo>
                  <a:lnTo>
                    <a:pt x="54" y="176"/>
                  </a:lnTo>
                  <a:lnTo>
                    <a:pt x="80" y="170"/>
                  </a:lnTo>
                  <a:lnTo>
                    <a:pt x="106" y="162"/>
                  </a:lnTo>
                  <a:lnTo>
                    <a:pt x="130" y="154"/>
                  </a:lnTo>
                  <a:lnTo>
                    <a:pt x="154" y="142"/>
                  </a:lnTo>
                  <a:lnTo>
                    <a:pt x="154" y="126"/>
                  </a:lnTo>
                  <a:lnTo>
                    <a:pt x="154" y="110"/>
                  </a:lnTo>
                  <a:lnTo>
                    <a:pt x="152" y="92"/>
                  </a:lnTo>
                  <a:lnTo>
                    <a:pt x="148" y="76"/>
                  </a:lnTo>
                  <a:lnTo>
                    <a:pt x="148" y="66"/>
                  </a:lnTo>
                  <a:lnTo>
                    <a:pt x="148" y="62"/>
                  </a:lnTo>
                  <a:lnTo>
                    <a:pt x="152" y="58"/>
                  </a:lnTo>
                  <a:lnTo>
                    <a:pt x="158" y="58"/>
                  </a:lnTo>
                  <a:lnTo>
                    <a:pt x="166" y="58"/>
                  </a:lnTo>
                  <a:lnTo>
                    <a:pt x="174" y="58"/>
                  </a:lnTo>
                  <a:lnTo>
                    <a:pt x="180" y="62"/>
                  </a:lnTo>
                  <a:lnTo>
                    <a:pt x="186" y="78"/>
                  </a:lnTo>
                  <a:lnTo>
                    <a:pt x="194" y="94"/>
                  </a:lnTo>
                  <a:lnTo>
                    <a:pt x="196" y="106"/>
                  </a:lnTo>
                  <a:lnTo>
                    <a:pt x="202" y="118"/>
                  </a:lnTo>
                  <a:lnTo>
                    <a:pt x="208" y="128"/>
                  </a:lnTo>
                  <a:lnTo>
                    <a:pt x="212" y="140"/>
                  </a:lnTo>
                  <a:lnTo>
                    <a:pt x="236" y="152"/>
                  </a:lnTo>
                  <a:lnTo>
                    <a:pt x="260" y="162"/>
                  </a:lnTo>
                  <a:lnTo>
                    <a:pt x="286" y="168"/>
                  </a:lnTo>
                  <a:lnTo>
                    <a:pt x="314" y="172"/>
                  </a:lnTo>
                  <a:lnTo>
                    <a:pt x="328" y="172"/>
                  </a:lnTo>
                  <a:lnTo>
                    <a:pt x="334" y="172"/>
                  </a:lnTo>
                  <a:lnTo>
                    <a:pt x="340" y="168"/>
                  </a:lnTo>
                  <a:lnTo>
                    <a:pt x="340" y="162"/>
                  </a:lnTo>
                  <a:lnTo>
                    <a:pt x="342" y="156"/>
                  </a:lnTo>
                  <a:lnTo>
                    <a:pt x="342" y="150"/>
                  </a:lnTo>
                  <a:lnTo>
                    <a:pt x="338" y="14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8" name="Freeform 257"/>
            <p:cNvSpPr>
              <a:spLocks/>
            </p:cNvSpPr>
            <p:nvPr/>
          </p:nvSpPr>
          <p:spPr bwMode="auto">
            <a:xfrm>
              <a:off x="3567" y="2569"/>
              <a:ext cx="238" cy="90"/>
            </a:xfrm>
            <a:custGeom>
              <a:avLst/>
              <a:gdLst>
                <a:gd name="T0" fmla="*/ 206 w 238"/>
                <a:gd name="T1" fmla="*/ 88 h 90"/>
                <a:gd name="T2" fmla="*/ 206 w 238"/>
                <a:gd name="T3" fmla="*/ 88 h 90"/>
                <a:gd name="T4" fmla="*/ 238 w 238"/>
                <a:gd name="T5" fmla="*/ 80 h 90"/>
                <a:gd name="T6" fmla="*/ 238 w 238"/>
                <a:gd name="T7" fmla="*/ 80 h 90"/>
                <a:gd name="T8" fmla="*/ 234 w 238"/>
                <a:gd name="T9" fmla="*/ 68 h 90"/>
                <a:gd name="T10" fmla="*/ 234 w 238"/>
                <a:gd name="T11" fmla="*/ 68 h 90"/>
                <a:gd name="T12" fmla="*/ 210 w 238"/>
                <a:gd name="T13" fmla="*/ 70 h 90"/>
                <a:gd name="T14" fmla="*/ 188 w 238"/>
                <a:gd name="T15" fmla="*/ 68 h 90"/>
                <a:gd name="T16" fmla="*/ 164 w 238"/>
                <a:gd name="T17" fmla="*/ 66 h 90"/>
                <a:gd name="T18" fmla="*/ 142 w 238"/>
                <a:gd name="T19" fmla="*/ 66 h 90"/>
                <a:gd name="T20" fmla="*/ 134 w 238"/>
                <a:gd name="T21" fmla="*/ 62 h 90"/>
                <a:gd name="T22" fmla="*/ 134 w 238"/>
                <a:gd name="T23" fmla="*/ 62 h 90"/>
                <a:gd name="T24" fmla="*/ 130 w 238"/>
                <a:gd name="T25" fmla="*/ 58 h 90"/>
                <a:gd name="T26" fmla="*/ 130 w 238"/>
                <a:gd name="T27" fmla="*/ 52 h 90"/>
                <a:gd name="T28" fmla="*/ 130 w 238"/>
                <a:gd name="T29" fmla="*/ 46 h 90"/>
                <a:gd name="T30" fmla="*/ 130 w 238"/>
                <a:gd name="T31" fmla="*/ 40 h 90"/>
                <a:gd name="T32" fmla="*/ 130 w 238"/>
                <a:gd name="T33" fmla="*/ 40 h 90"/>
                <a:gd name="T34" fmla="*/ 134 w 238"/>
                <a:gd name="T35" fmla="*/ 28 h 90"/>
                <a:gd name="T36" fmla="*/ 134 w 238"/>
                <a:gd name="T37" fmla="*/ 22 h 90"/>
                <a:gd name="T38" fmla="*/ 134 w 238"/>
                <a:gd name="T39" fmla="*/ 16 h 90"/>
                <a:gd name="T40" fmla="*/ 134 w 238"/>
                <a:gd name="T41" fmla="*/ 16 h 90"/>
                <a:gd name="T42" fmla="*/ 120 w 238"/>
                <a:gd name="T43" fmla="*/ 14 h 90"/>
                <a:gd name="T44" fmla="*/ 100 w 238"/>
                <a:gd name="T45" fmla="*/ 8 h 90"/>
                <a:gd name="T46" fmla="*/ 80 w 238"/>
                <a:gd name="T47" fmla="*/ 4 h 90"/>
                <a:gd name="T48" fmla="*/ 70 w 238"/>
                <a:gd name="T49" fmla="*/ 0 h 90"/>
                <a:gd name="T50" fmla="*/ 70 w 238"/>
                <a:gd name="T51" fmla="*/ 0 h 90"/>
                <a:gd name="T52" fmla="*/ 66 w 238"/>
                <a:gd name="T53" fmla="*/ 14 h 90"/>
                <a:gd name="T54" fmla="*/ 62 w 238"/>
                <a:gd name="T55" fmla="*/ 28 h 90"/>
                <a:gd name="T56" fmla="*/ 62 w 238"/>
                <a:gd name="T57" fmla="*/ 28 h 90"/>
                <a:gd name="T58" fmla="*/ 60 w 238"/>
                <a:gd name="T59" fmla="*/ 34 h 90"/>
                <a:gd name="T60" fmla="*/ 60 w 238"/>
                <a:gd name="T61" fmla="*/ 40 h 90"/>
                <a:gd name="T62" fmla="*/ 60 w 238"/>
                <a:gd name="T63" fmla="*/ 44 h 90"/>
                <a:gd name="T64" fmla="*/ 58 w 238"/>
                <a:gd name="T65" fmla="*/ 50 h 90"/>
                <a:gd name="T66" fmla="*/ 58 w 238"/>
                <a:gd name="T67" fmla="*/ 50 h 90"/>
                <a:gd name="T68" fmla="*/ 54 w 238"/>
                <a:gd name="T69" fmla="*/ 50 h 90"/>
                <a:gd name="T70" fmla="*/ 48 w 238"/>
                <a:gd name="T71" fmla="*/ 48 h 90"/>
                <a:gd name="T72" fmla="*/ 48 w 238"/>
                <a:gd name="T73" fmla="*/ 48 h 90"/>
                <a:gd name="T74" fmla="*/ 40 w 238"/>
                <a:gd name="T75" fmla="*/ 48 h 90"/>
                <a:gd name="T76" fmla="*/ 30 w 238"/>
                <a:gd name="T77" fmla="*/ 44 h 90"/>
                <a:gd name="T78" fmla="*/ 14 w 238"/>
                <a:gd name="T79" fmla="*/ 36 h 90"/>
                <a:gd name="T80" fmla="*/ 14 w 238"/>
                <a:gd name="T81" fmla="*/ 36 h 90"/>
                <a:gd name="T82" fmla="*/ 4 w 238"/>
                <a:gd name="T83" fmla="*/ 48 h 90"/>
                <a:gd name="T84" fmla="*/ 0 w 238"/>
                <a:gd name="T85" fmla="*/ 64 h 90"/>
                <a:gd name="T86" fmla="*/ 0 w 238"/>
                <a:gd name="T87" fmla="*/ 64 h 90"/>
                <a:gd name="T88" fmla="*/ 52 w 238"/>
                <a:gd name="T89" fmla="*/ 76 h 90"/>
                <a:gd name="T90" fmla="*/ 72 w 238"/>
                <a:gd name="T91" fmla="*/ 82 h 90"/>
                <a:gd name="T92" fmla="*/ 92 w 238"/>
                <a:gd name="T93" fmla="*/ 86 h 90"/>
                <a:gd name="T94" fmla="*/ 112 w 238"/>
                <a:gd name="T95" fmla="*/ 88 h 90"/>
                <a:gd name="T96" fmla="*/ 136 w 238"/>
                <a:gd name="T97" fmla="*/ 90 h 90"/>
                <a:gd name="T98" fmla="*/ 166 w 238"/>
                <a:gd name="T99" fmla="*/ 90 h 90"/>
                <a:gd name="T100" fmla="*/ 206 w 238"/>
                <a:gd name="T101" fmla="*/ 88 h 90"/>
                <a:gd name="T102" fmla="*/ 206 w 238"/>
                <a:gd name="T103" fmla="*/ 88 h 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8" h="90">
                  <a:moveTo>
                    <a:pt x="206" y="88"/>
                  </a:moveTo>
                  <a:lnTo>
                    <a:pt x="206" y="88"/>
                  </a:lnTo>
                  <a:lnTo>
                    <a:pt x="238" y="80"/>
                  </a:lnTo>
                  <a:lnTo>
                    <a:pt x="234" y="68"/>
                  </a:lnTo>
                  <a:lnTo>
                    <a:pt x="210" y="70"/>
                  </a:lnTo>
                  <a:lnTo>
                    <a:pt x="188" y="68"/>
                  </a:lnTo>
                  <a:lnTo>
                    <a:pt x="164" y="66"/>
                  </a:lnTo>
                  <a:lnTo>
                    <a:pt x="142" y="66"/>
                  </a:lnTo>
                  <a:lnTo>
                    <a:pt x="134" y="62"/>
                  </a:lnTo>
                  <a:lnTo>
                    <a:pt x="130" y="58"/>
                  </a:lnTo>
                  <a:lnTo>
                    <a:pt x="130" y="52"/>
                  </a:lnTo>
                  <a:lnTo>
                    <a:pt x="130" y="46"/>
                  </a:lnTo>
                  <a:lnTo>
                    <a:pt x="130" y="40"/>
                  </a:lnTo>
                  <a:lnTo>
                    <a:pt x="134" y="28"/>
                  </a:lnTo>
                  <a:lnTo>
                    <a:pt x="134" y="22"/>
                  </a:lnTo>
                  <a:lnTo>
                    <a:pt x="134" y="16"/>
                  </a:lnTo>
                  <a:lnTo>
                    <a:pt x="120" y="14"/>
                  </a:lnTo>
                  <a:lnTo>
                    <a:pt x="100" y="8"/>
                  </a:lnTo>
                  <a:lnTo>
                    <a:pt x="80" y="4"/>
                  </a:lnTo>
                  <a:lnTo>
                    <a:pt x="70" y="0"/>
                  </a:lnTo>
                  <a:lnTo>
                    <a:pt x="66" y="14"/>
                  </a:lnTo>
                  <a:lnTo>
                    <a:pt x="62" y="28"/>
                  </a:lnTo>
                  <a:lnTo>
                    <a:pt x="60" y="34"/>
                  </a:lnTo>
                  <a:lnTo>
                    <a:pt x="60" y="40"/>
                  </a:lnTo>
                  <a:lnTo>
                    <a:pt x="60" y="44"/>
                  </a:lnTo>
                  <a:lnTo>
                    <a:pt x="58" y="50"/>
                  </a:lnTo>
                  <a:lnTo>
                    <a:pt x="54" y="50"/>
                  </a:lnTo>
                  <a:lnTo>
                    <a:pt x="48" y="48"/>
                  </a:lnTo>
                  <a:lnTo>
                    <a:pt x="40" y="48"/>
                  </a:lnTo>
                  <a:lnTo>
                    <a:pt x="30" y="44"/>
                  </a:lnTo>
                  <a:lnTo>
                    <a:pt x="14" y="36"/>
                  </a:lnTo>
                  <a:lnTo>
                    <a:pt x="4" y="48"/>
                  </a:lnTo>
                  <a:lnTo>
                    <a:pt x="0" y="64"/>
                  </a:lnTo>
                  <a:lnTo>
                    <a:pt x="52" y="76"/>
                  </a:lnTo>
                  <a:lnTo>
                    <a:pt x="72" y="82"/>
                  </a:lnTo>
                  <a:lnTo>
                    <a:pt x="92" y="86"/>
                  </a:lnTo>
                  <a:lnTo>
                    <a:pt x="112" y="88"/>
                  </a:lnTo>
                  <a:lnTo>
                    <a:pt x="136" y="90"/>
                  </a:lnTo>
                  <a:lnTo>
                    <a:pt x="166" y="90"/>
                  </a:lnTo>
                  <a:lnTo>
                    <a:pt x="206" y="8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1789" name="Freeform 258"/>
            <p:cNvSpPr>
              <a:spLocks/>
            </p:cNvSpPr>
            <p:nvPr/>
          </p:nvSpPr>
          <p:spPr bwMode="auto">
            <a:xfrm>
              <a:off x="3813" y="2635"/>
              <a:ext cx="74" cy="74"/>
            </a:xfrm>
            <a:custGeom>
              <a:avLst/>
              <a:gdLst>
                <a:gd name="T0" fmla="*/ 10 w 74"/>
                <a:gd name="T1" fmla="*/ 0 h 74"/>
                <a:gd name="T2" fmla="*/ 10 w 74"/>
                <a:gd name="T3" fmla="*/ 0 h 74"/>
                <a:gd name="T4" fmla="*/ 20 w 74"/>
                <a:gd name="T5" fmla="*/ 12 h 74"/>
                <a:gd name="T6" fmla="*/ 30 w 74"/>
                <a:gd name="T7" fmla="*/ 24 h 74"/>
                <a:gd name="T8" fmla="*/ 30 w 74"/>
                <a:gd name="T9" fmla="*/ 24 h 74"/>
                <a:gd name="T10" fmla="*/ 40 w 74"/>
                <a:gd name="T11" fmla="*/ 22 h 74"/>
                <a:gd name="T12" fmla="*/ 50 w 74"/>
                <a:gd name="T13" fmla="*/ 22 h 74"/>
                <a:gd name="T14" fmla="*/ 60 w 74"/>
                <a:gd name="T15" fmla="*/ 24 h 74"/>
                <a:gd name="T16" fmla="*/ 70 w 74"/>
                <a:gd name="T17" fmla="*/ 30 h 74"/>
                <a:gd name="T18" fmla="*/ 70 w 74"/>
                <a:gd name="T19" fmla="*/ 30 h 74"/>
                <a:gd name="T20" fmla="*/ 72 w 74"/>
                <a:gd name="T21" fmla="*/ 34 h 74"/>
                <a:gd name="T22" fmla="*/ 74 w 74"/>
                <a:gd name="T23" fmla="*/ 40 h 74"/>
                <a:gd name="T24" fmla="*/ 72 w 74"/>
                <a:gd name="T25" fmla="*/ 50 h 74"/>
                <a:gd name="T26" fmla="*/ 68 w 74"/>
                <a:gd name="T27" fmla="*/ 60 h 74"/>
                <a:gd name="T28" fmla="*/ 64 w 74"/>
                <a:gd name="T29" fmla="*/ 68 h 74"/>
                <a:gd name="T30" fmla="*/ 64 w 74"/>
                <a:gd name="T31" fmla="*/ 68 h 74"/>
                <a:gd name="T32" fmla="*/ 52 w 74"/>
                <a:gd name="T33" fmla="*/ 72 h 74"/>
                <a:gd name="T34" fmla="*/ 38 w 74"/>
                <a:gd name="T35" fmla="*/ 74 h 74"/>
                <a:gd name="T36" fmla="*/ 26 w 74"/>
                <a:gd name="T37" fmla="*/ 72 h 74"/>
                <a:gd name="T38" fmla="*/ 14 w 74"/>
                <a:gd name="T39" fmla="*/ 70 h 74"/>
                <a:gd name="T40" fmla="*/ 14 w 74"/>
                <a:gd name="T41" fmla="*/ 70 h 74"/>
                <a:gd name="T42" fmla="*/ 10 w 74"/>
                <a:gd name="T43" fmla="*/ 66 h 74"/>
                <a:gd name="T44" fmla="*/ 8 w 74"/>
                <a:gd name="T45" fmla="*/ 60 h 74"/>
                <a:gd name="T46" fmla="*/ 8 w 74"/>
                <a:gd name="T47" fmla="*/ 48 h 74"/>
                <a:gd name="T48" fmla="*/ 8 w 74"/>
                <a:gd name="T49" fmla="*/ 48 h 74"/>
                <a:gd name="T50" fmla="*/ 8 w 74"/>
                <a:gd name="T51" fmla="*/ 42 h 74"/>
                <a:gd name="T52" fmla="*/ 8 w 74"/>
                <a:gd name="T53" fmla="*/ 36 h 74"/>
                <a:gd name="T54" fmla="*/ 4 w 74"/>
                <a:gd name="T55" fmla="*/ 28 h 74"/>
                <a:gd name="T56" fmla="*/ 4 w 74"/>
                <a:gd name="T57" fmla="*/ 28 h 74"/>
                <a:gd name="T58" fmla="*/ 4 w 74"/>
                <a:gd name="T59" fmla="*/ 20 h 74"/>
                <a:gd name="T60" fmla="*/ 4 w 74"/>
                <a:gd name="T61" fmla="*/ 14 h 74"/>
                <a:gd name="T62" fmla="*/ 0 w 74"/>
                <a:gd name="T63" fmla="*/ 2 h 74"/>
                <a:gd name="T64" fmla="*/ 0 w 74"/>
                <a:gd name="T65" fmla="*/ 2 h 74"/>
                <a:gd name="T66" fmla="*/ 2 w 74"/>
                <a:gd name="T67" fmla="*/ 0 h 74"/>
                <a:gd name="T68" fmla="*/ 4 w 74"/>
                <a:gd name="T69" fmla="*/ 0 h 74"/>
                <a:gd name="T70" fmla="*/ 10 w 74"/>
                <a:gd name="T71" fmla="*/ 0 h 74"/>
                <a:gd name="T72" fmla="*/ 10 w 74"/>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 h="74">
                  <a:moveTo>
                    <a:pt x="10" y="0"/>
                  </a:moveTo>
                  <a:lnTo>
                    <a:pt x="10" y="0"/>
                  </a:lnTo>
                  <a:lnTo>
                    <a:pt x="20" y="12"/>
                  </a:lnTo>
                  <a:lnTo>
                    <a:pt x="30" y="24"/>
                  </a:lnTo>
                  <a:lnTo>
                    <a:pt x="40" y="22"/>
                  </a:lnTo>
                  <a:lnTo>
                    <a:pt x="50" y="22"/>
                  </a:lnTo>
                  <a:lnTo>
                    <a:pt x="60" y="24"/>
                  </a:lnTo>
                  <a:lnTo>
                    <a:pt x="70" y="30"/>
                  </a:lnTo>
                  <a:lnTo>
                    <a:pt x="72" y="34"/>
                  </a:lnTo>
                  <a:lnTo>
                    <a:pt x="74" y="40"/>
                  </a:lnTo>
                  <a:lnTo>
                    <a:pt x="72" y="50"/>
                  </a:lnTo>
                  <a:lnTo>
                    <a:pt x="68" y="60"/>
                  </a:lnTo>
                  <a:lnTo>
                    <a:pt x="64" y="68"/>
                  </a:lnTo>
                  <a:lnTo>
                    <a:pt x="52" y="72"/>
                  </a:lnTo>
                  <a:lnTo>
                    <a:pt x="38" y="74"/>
                  </a:lnTo>
                  <a:lnTo>
                    <a:pt x="26" y="72"/>
                  </a:lnTo>
                  <a:lnTo>
                    <a:pt x="14" y="70"/>
                  </a:lnTo>
                  <a:lnTo>
                    <a:pt x="10" y="66"/>
                  </a:lnTo>
                  <a:lnTo>
                    <a:pt x="8" y="60"/>
                  </a:lnTo>
                  <a:lnTo>
                    <a:pt x="8" y="48"/>
                  </a:lnTo>
                  <a:lnTo>
                    <a:pt x="8" y="42"/>
                  </a:lnTo>
                  <a:lnTo>
                    <a:pt x="8" y="36"/>
                  </a:lnTo>
                  <a:lnTo>
                    <a:pt x="4" y="28"/>
                  </a:lnTo>
                  <a:lnTo>
                    <a:pt x="4" y="20"/>
                  </a:lnTo>
                  <a:lnTo>
                    <a:pt x="4" y="14"/>
                  </a:lnTo>
                  <a:lnTo>
                    <a:pt x="0" y="2"/>
                  </a:lnTo>
                  <a:lnTo>
                    <a:pt x="2" y="0"/>
                  </a:lnTo>
                  <a:lnTo>
                    <a:pt x="4" y="0"/>
                  </a:lnTo>
                  <a:lnTo>
                    <a:pt x="10"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1759" name="Text Box 259"/>
          <p:cNvSpPr txBox="1">
            <a:spLocks noChangeArrowheads="1"/>
          </p:cNvSpPr>
          <p:nvPr/>
        </p:nvSpPr>
        <p:spPr bwMode="auto">
          <a:xfrm>
            <a:off x="682625" y="6045200"/>
            <a:ext cx="5018398"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31761" name="Text Box 260"/>
          <p:cNvSpPr txBox="1">
            <a:spLocks noChangeArrowheads="1"/>
          </p:cNvSpPr>
          <p:nvPr/>
        </p:nvSpPr>
        <p:spPr bwMode="auto">
          <a:xfrm>
            <a:off x="826430" y="1073467"/>
            <a:ext cx="533241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業務に関係がないウェブサイトを閲覧しないこと。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　</a:t>
            </a: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ウェブサイトにパスワード等を入力する場合は、暗号化（ブラウザに錠アイコンが表示）されていることを確認すること。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オートコンプリート機能を用いると、認証情報が端末上に保存され、攻撃者に窃取されてしまう可能性があるので、オートコンプリート機能は使用しないこと！</a:t>
            </a:r>
          </a:p>
        </p:txBody>
      </p:sp>
      <p:sp>
        <p:nvSpPr>
          <p:cNvPr id="2" name="Text Box 272"/>
          <p:cNvSpPr txBox="1">
            <a:spLocks noChangeArrowheads="1"/>
          </p:cNvSpPr>
          <p:nvPr/>
        </p:nvSpPr>
        <p:spPr bwMode="auto">
          <a:xfrm>
            <a:off x="1331913" y="8367713"/>
            <a:ext cx="52324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水飲み場型攻撃：</a:t>
            </a:r>
            <a:endParaRPr lang="en-US" altLang="ja-JP" sz="900" b="1"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対象組織が通常閲覧するウェブサイトを改ざんし、当該サイトを閲覧したコンピュータにマルウェアを自動的に導入させる攻撃手法。（</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巻末付録を参照）</a:t>
            </a:r>
            <a:endParaRPr lang="en-US" altLang="ja-JP" sz="900" b="1" dirty="0">
              <a:latin typeface="Meiryo UI" panose="020B0604030504040204" pitchFamily="50" charset="-128"/>
              <a:ea typeface="Meiryo UI"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323850" y="476250"/>
            <a:ext cx="5791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884" tIns="53942" rIns="107884" bIns="53942">
            <a:spAutoFit/>
          </a:bodyPr>
          <a:lstStyle>
            <a:lvl1pPr defTabSz="1277938">
              <a:defRPr kumimoji="1">
                <a:solidFill>
                  <a:schemeClr val="tx1"/>
                </a:solidFill>
                <a:latin typeface="Arial" pitchFamily="34" charset="0"/>
                <a:ea typeface="ＭＳ Ｐゴシック" pitchFamily="50" charset="-128"/>
              </a:defRPr>
            </a:lvl1pPr>
            <a:lvl2pPr marL="742950" indent="-285750" defTabSz="1277938">
              <a:defRPr kumimoji="1">
                <a:solidFill>
                  <a:schemeClr val="tx1"/>
                </a:solidFill>
                <a:latin typeface="Arial" pitchFamily="34" charset="0"/>
                <a:ea typeface="ＭＳ Ｐゴシック" pitchFamily="50" charset="-128"/>
              </a:defRPr>
            </a:lvl2pPr>
            <a:lvl3pPr marL="1143000" indent="-228600" defTabSz="1277938">
              <a:defRPr kumimoji="1">
                <a:solidFill>
                  <a:schemeClr val="tx1"/>
                </a:solidFill>
                <a:latin typeface="Arial" pitchFamily="34" charset="0"/>
                <a:ea typeface="ＭＳ Ｐゴシック" pitchFamily="50" charset="-128"/>
              </a:defRPr>
            </a:lvl3pPr>
            <a:lvl4pPr marL="1600200" indent="-228600" defTabSz="1277938">
              <a:defRPr kumimoji="1">
                <a:solidFill>
                  <a:schemeClr val="tx1"/>
                </a:solidFill>
                <a:latin typeface="Arial" pitchFamily="34" charset="0"/>
                <a:ea typeface="ＭＳ Ｐゴシック" pitchFamily="50" charset="-128"/>
              </a:defRPr>
            </a:lvl4pPr>
            <a:lvl5pPr marL="2057400" indent="-228600" defTabSz="1277938">
              <a:defRPr kumimoji="1">
                <a:solidFill>
                  <a:schemeClr val="tx1"/>
                </a:solidFill>
                <a:latin typeface="Arial" pitchFamily="34" charset="0"/>
                <a:ea typeface="ＭＳ Ｐゴシック" pitchFamily="50" charset="-128"/>
              </a:defRPr>
            </a:lvl5pPr>
            <a:lvl6pPr marL="2514600" indent="-228600" defTabSz="1277938"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1277938"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1277938"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1277938"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r>
              <a:rPr lang="ja-JP" altLang="en-US" sz="2400" b="1" dirty="0">
                <a:effectLst>
                  <a:outerShdw blurRad="38100" dist="38100" dir="2700000" algn="tl">
                    <a:srgbClr val="C0C0C0"/>
                  </a:outerShdw>
                </a:effectLst>
              </a:rPr>
              <a:t>本小冊子の目的</a:t>
            </a:r>
            <a:endParaRPr lang="ja-JP" altLang="en-US" sz="1600" dirty="0"/>
          </a:p>
        </p:txBody>
      </p:sp>
      <p:sp>
        <p:nvSpPr>
          <p:cNvPr id="4107" name="Text Box 19"/>
          <p:cNvSpPr txBox="1">
            <a:spLocks noChangeArrowheads="1"/>
          </p:cNvSpPr>
          <p:nvPr/>
        </p:nvSpPr>
        <p:spPr bwMode="auto">
          <a:xfrm>
            <a:off x="301626" y="1016000"/>
            <a:ext cx="5813424" cy="39941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nSpc>
                <a:spcPts val="2400"/>
              </a:lnSpc>
              <a:spcBef>
                <a:spcPct val="0"/>
              </a:spcBef>
              <a:buFontTx/>
              <a:buNone/>
              <a:defRPr/>
            </a:pPr>
            <a:r>
              <a:rPr lang="ja-JP" altLang="en-US" sz="1800" dirty="0">
                <a:latin typeface="Meiryo UI" panose="020B0604030504040204" pitchFamily="50" charset="-128"/>
                <a:ea typeface="Meiryo UI" panose="020B0604030504040204" pitchFamily="50" charset="-128"/>
              </a:rPr>
              <a:t>　 本冊子は、「政府機関等のサイバーセキュリティ対策のための統一基準（令和</a:t>
            </a:r>
            <a:r>
              <a:rPr lang="en-US" altLang="ja-JP" sz="1800" dirty="0">
                <a:latin typeface="Meiryo UI" panose="020B0604030504040204" pitchFamily="50" charset="-128"/>
                <a:ea typeface="Meiryo UI" panose="020B0604030504040204" pitchFamily="50" charset="-128"/>
              </a:rPr>
              <a:t>5</a:t>
            </a:r>
            <a:r>
              <a:rPr lang="ja-JP" altLang="en-US" sz="1800" dirty="0">
                <a:latin typeface="Meiryo UI" panose="020B0604030504040204" pitchFamily="50" charset="-128"/>
                <a:ea typeface="Meiryo UI" panose="020B0604030504040204" pitchFamily="50" charset="-128"/>
              </a:rPr>
              <a:t>年度版）」の遵守事項のうち、国の行政機関、独立行政法人及び指定法人（以下「機関等」という。）の一般職員が普段の業務を行うに当たり、情報セキュリティ対策を適切に遵守するための主要事項について、テーマ及びユースケースごとに整理したものです。</a:t>
            </a:r>
            <a:endParaRPr lang="en-US" altLang="ja-JP" sz="1800" dirty="0">
              <a:latin typeface="Meiryo UI" panose="020B0604030504040204" pitchFamily="50" charset="-128"/>
              <a:ea typeface="Meiryo UI" panose="020B0604030504040204" pitchFamily="50" charset="-128"/>
            </a:endParaRPr>
          </a:p>
          <a:p>
            <a:pPr>
              <a:lnSpc>
                <a:spcPts val="2400"/>
              </a:lnSpc>
              <a:spcBef>
                <a:spcPct val="0"/>
              </a:spcBef>
              <a:buFontTx/>
              <a:buNone/>
              <a:defRPr/>
            </a:pPr>
            <a:endParaRPr lang="ja-JP" altLang="en-US" sz="1800" dirty="0">
              <a:latin typeface="Meiryo UI" panose="020B0604030504040204" pitchFamily="50" charset="-128"/>
              <a:ea typeface="Meiryo UI" panose="020B0604030504040204" pitchFamily="50" charset="-128"/>
            </a:endParaRPr>
          </a:p>
          <a:p>
            <a:pPr>
              <a:lnSpc>
                <a:spcPts val="2400"/>
              </a:lnSpc>
              <a:spcBef>
                <a:spcPct val="0"/>
              </a:spcBef>
              <a:buFontTx/>
              <a:buNone/>
              <a:defRPr/>
            </a:pPr>
            <a:r>
              <a:rPr lang="ja-JP" altLang="en-US" sz="1800" dirty="0">
                <a:latin typeface="Meiryo UI" panose="020B0604030504040204" pitchFamily="50" charset="-128"/>
                <a:ea typeface="Meiryo UI" panose="020B0604030504040204" pitchFamily="50" charset="-128"/>
              </a:rPr>
              <a:t>　 代表的な業務シーンや過去の事例、対策のポイント等について、イラストを用いてわかり易い解説としましたので、職員の皆さんは、普段から本冊子に目を通して情報セキュリティ対策についての理解を深めるとともに、どうすればいいのか迷ったときの参考としてください。</a:t>
            </a:r>
          </a:p>
        </p:txBody>
      </p:sp>
      <p:pic>
        <p:nvPicPr>
          <p:cNvPr id="4" name="図 3">
            <a:extLst>
              <a:ext uri="{FF2B5EF4-FFF2-40B4-BE49-F238E27FC236}">
                <a16:creationId xmlns:a16="http://schemas.microsoft.com/office/drawing/2014/main" id="{B17EB7F5-1021-4E19-A3B1-022D3F2A47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1626" y="5202833"/>
            <a:ext cx="4703166" cy="3142011"/>
          </a:xfrm>
          <a:prstGeom prst="rect">
            <a:avLst/>
          </a:prstGeom>
        </p:spPr>
      </p:pic>
      <p:pic>
        <p:nvPicPr>
          <p:cNvPr id="5" name="図 4">
            <a:extLst>
              <a:ext uri="{FF2B5EF4-FFF2-40B4-BE49-F238E27FC236}">
                <a16:creationId xmlns:a16="http://schemas.microsoft.com/office/drawing/2014/main" id="{F9998CFA-8F9C-489D-8611-FDE90C86B1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3284" y="5229909"/>
            <a:ext cx="1398290" cy="11658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メモ頁"/>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9538" y="306388"/>
            <a:ext cx="58801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AA5C158-5F50-4F80-98ED-C15022F1E926}"/>
              </a:ext>
            </a:extLst>
          </p:cNvPr>
          <p:cNvGrpSpPr/>
          <p:nvPr/>
        </p:nvGrpSpPr>
        <p:grpSpPr>
          <a:xfrm>
            <a:off x="136800" y="257432"/>
            <a:ext cx="6418800" cy="9491046"/>
            <a:chOff x="136800" y="257432"/>
            <a:chExt cx="6418800" cy="9491046"/>
          </a:xfrm>
        </p:grpSpPr>
        <p:pic>
          <p:nvPicPr>
            <p:cNvPr id="24" name="図 23">
              <a:extLst>
                <a:ext uri="{FF2B5EF4-FFF2-40B4-BE49-F238E27FC236}">
                  <a16:creationId xmlns:a16="http://schemas.microsoft.com/office/drawing/2014/main" id="{7C593BAF-8AB3-4DD7-87FE-3AADB4866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6800" y="257432"/>
              <a:ext cx="6418800" cy="9491046"/>
            </a:xfrm>
            <a:prstGeom prst="rect">
              <a:avLst/>
            </a:prstGeom>
          </p:spPr>
        </p:pic>
        <p:sp>
          <p:nvSpPr>
            <p:cNvPr id="3" name="Text Box 3">
              <a:extLst>
                <a:ext uri="{FF2B5EF4-FFF2-40B4-BE49-F238E27FC236}">
                  <a16:creationId xmlns:a16="http://schemas.microsoft.com/office/drawing/2014/main" id="{AA6B82AE-2A00-42E1-AC1E-655203E1298D}"/>
                </a:ext>
              </a:extLst>
            </p:cNvPr>
            <p:cNvSpPr txBox="1">
              <a:spLocks noChangeArrowheads="1"/>
            </p:cNvSpPr>
            <p:nvPr/>
          </p:nvSpPr>
          <p:spPr bwMode="auto">
            <a:xfrm>
              <a:off x="1158875" y="336550"/>
              <a:ext cx="166423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4400" dirty="0">
                  <a:latin typeface="Meiryo UI" panose="020B0604030504040204" pitchFamily="50" charset="-128"/>
                  <a:ea typeface="Meiryo UI" panose="020B0604030504040204" pitchFamily="50" charset="-128"/>
                </a:rPr>
                <a:t>第</a:t>
              </a:r>
              <a:r>
                <a:rPr lang="en-US" altLang="ja-JP" sz="4400" dirty="0">
                  <a:latin typeface="Meiryo UI" panose="020B0604030504040204" pitchFamily="50" charset="-128"/>
                  <a:ea typeface="Meiryo UI" panose="020B0604030504040204" pitchFamily="50" charset="-128"/>
                </a:rPr>
                <a:t>3</a:t>
              </a:r>
              <a:r>
                <a:rPr lang="ja-JP" altLang="en-US" sz="4400" dirty="0">
                  <a:latin typeface="Meiryo UI" panose="020B0604030504040204" pitchFamily="50" charset="-128"/>
                  <a:ea typeface="Meiryo UI" panose="020B0604030504040204" pitchFamily="50" charset="-128"/>
                </a:rPr>
                <a:t>章</a:t>
              </a:r>
            </a:p>
          </p:txBody>
        </p:sp>
        <p:sp>
          <p:nvSpPr>
            <p:cNvPr id="2" name="テキスト ボックス 1">
              <a:extLst>
                <a:ext uri="{FF2B5EF4-FFF2-40B4-BE49-F238E27FC236}">
                  <a16:creationId xmlns:a16="http://schemas.microsoft.com/office/drawing/2014/main" id="{F23AF07C-95CD-4EE7-9269-FC7E06237306}"/>
                </a:ext>
              </a:extLst>
            </p:cNvPr>
            <p:cNvSpPr txBox="1"/>
            <p:nvPr/>
          </p:nvSpPr>
          <p:spPr>
            <a:xfrm>
              <a:off x="1067664" y="1105991"/>
              <a:ext cx="1846659" cy="8189101"/>
            </a:xfrm>
            <a:prstGeom prst="rect">
              <a:avLst/>
            </a:prstGeom>
            <a:noFill/>
          </p:spPr>
          <p:txBody>
            <a:bodyPr vert="eaVert" wrap="none" rtlCol="0">
              <a:spAutoFit/>
            </a:bodyPr>
            <a:lstStyle/>
            <a:p>
              <a:r>
                <a:rPr kumimoji="1" lang="ja-JP" altLang="en-US" sz="5400" dirty="0">
                  <a:solidFill>
                    <a:srgbClr val="7E348A"/>
                  </a:solidFill>
                  <a:latin typeface="HGP創英角ｺﾞｼｯｸUB" panose="020B0900000000000000" pitchFamily="50" charset="-128"/>
                  <a:ea typeface="HGP創英角ｺﾞｼｯｸUB" panose="020B0900000000000000" pitchFamily="50" charset="-128"/>
                </a:rPr>
                <a:t>業務委託・クラウドサービス</a:t>
              </a:r>
              <a:endParaRPr kumimoji="1" lang="en-US" altLang="ja-JP" sz="5400" dirty="0">
                <a:solidFill>
                  <a:srgbClr val="7E348A"/>
                </a:solidFill>
                <a:latin typeface="HGP創英角ｺﾞｼｯｸUB" panose="020B0900000000000000" pitchFamily="50" charset="-128"/>
                <a:ea typeface="HGP創英角ｺﾞｼｯｸUB" panose="020B0900000000000000" pitchFamily="50" charset="-128"/>
              </a:endParaRPr>
            </a:p>
            <a:p>
              <a:r>
                <a:rPr kumimoji="1" lang="ja-JP" altLang="en-US" sz="5400" dirty="0">
                  <a:solidFill>
                    <a:srgbClr val="7E348A"/>
                  </a:solidFill>
                  <a:latin typeface="HGP創英角ｺﾞｼｯｸUB" panose="020B0900000000000000" pitchFamily="50" charset="-128"/>
                  <a:ea typeface="HGP創英角ｺﾞｼｯｸUB" panose="020B0900000000000000" pitchFamily="50" charset="-128"/>
                </a:rPr>
                <a:t>の利用など</a:t>
              </a:r>
            </a:p>
          </p:txBody>
        </p:sp>
      </p:grpSp>
    </p:spTree>
    <p:extLst>
      <p:ext uri="{BB962C8B-B14F-4D97-AF65-F5344CB8AC3E}">
        <p14:creationId xmlns:p14="http://schemas.microsoft.com/office/powerpoint/2010/main" val="403594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B0B33C7-1662-4C34-B137-F95D735F7F01}"/>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72" y="3647101"/>
            <a:ext cx="5876926" cy="3556728"/>
          </a:xfrm>
          <a:prstGeom prst="rect">
            <a:avLst/>
          </a:prstGeom>
        </p:spPr>
      </p:pic>
      <p:grpSp>
        <p:nvGrpSpPr>
          <p:cNvPr id="34818" name="グループ化 1"/>
          <p:cNvGrpSpPr>
            <a:grpSpLocks/>
          </p:cNvGrpSpPr>
          <p:nvPr/>
        </p:nvGrpSpPr>
        <p:grpSpPr bwMode="auto">
          <a:xfrm>
            <a:off x="47626" y="377825"/>
            <a:ext cx="6300788" cy="8562975"/>
            <a:chOff x="0" y="377825"/>
            <a:chExt cx="6300788" cy="8562975"/>
          </a:xfrm>
        </p:grpSpPr>
        <p:sp>
          <p:nvSpPr>
            <p:cNvPr id="34825"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26" name="Freeform 3"/>
            <p:cNvSpPr>
              <a:spLocks/>
            </p:cNvSpPr>
            <p:nvPr/>
          </p:nvSpPr>
          <p:spPr bwMode="auto">
            <a:xfrm>
              <a:off x="179388" y="7577138"/>
              <a:ext cx="5724525" cy="1357312"/>
            </a:xfrm>
            <a:custGeom>
              <a:avLst/>
              <a:gdLst>
                <a:gd name="T0" fmla="*/ 2147483646 w 3604"/>
                <a:gd name="T1" fmla="*/ 2147483646 h 1142"/>
                <a:gd name="T2" fmla="*/ 0 w 3604"/>
                <a:gd name="T3" fmla="*/ 2147483646 h 1142"/>
                <a:gd name="T4" fmla="*/ 0 w 3604"/>
                <a:gd name="T5" fmla="*/ 0 h 1142"/>
                <a:gd name="T6" fmla="*/ 2147483646 w 3604"/>
                <a:gd name="T7" fmla="*/ 0 h 1142"/>
                <a:gd name="T8" fmla="*/ 2147483646 w 3604"/>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4" h="1142">
                  <a:moveTo>
                    <a:pt x="3474" y="1142"/>
                  </a:moveTo>
                  <a:lnTo>
                    <a:pt x="0" y="1142"/>
                  </a:lnTo>
                  <a:lnTo>
                    <a:pt x="0" y="0"/>
                  </a:lnTo>
                  <a:lnTo>
                    <a:pt x="3604" y="0"/>
                  </a:lnTo>
                  <a:lnTo>
                    <a:pt x="3604" y="992"/>
                  </a:lnTo>
                </a:path>
              </a:pathLst>
            </a:custGeom>
            <a:noFill/>
            <a:ln w="28575">
              <a:solidFill>
                <a:srgbClr val="B0705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27" name="Freeform 4"/>
            <p:cNvSpPr>
              <a:spLocks/>
            </p:cNvSpPr>
            <p:nvPr/>
          </p:nvSpPr>
          <p:spPr bwMode="auto">
            <a:xfrm>
              <a:off x="5653088" y="8750300"/>
              <a:ext cx="276225" cy="190500"/>
            </a:xfrm>
            <a:custGeom>
              <a:avLst/>
              <a:gdLst>
                <a:gd name="T0" fmla="*/ 2147483646 w 174"/>
                <a:gd name="T1" fmla="*/ 0 h 162"/>
                <a:gd name="T2" fmla="*/ 2147483646 w 174"/>
                <a:gd name="T3" fmla="*/ 2147483646 h 162"/>
                <a:gd name="T4" fmla="*/ 0 w 174"/>
                <a:gd name="T5" fmla="*/ 2147483646 h 162"/>
                <a:gd name="T6" fmla="*/ 2147483646 w 174"/>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2">
                  <a:moveTo>
                    <a:pt x="174" y="0"/>
                  </a:moveTo>
                  <a:lnTo>
                    <a:pt x="32" y="162"/>
                  </a:lnTo>
                  <a:lnTo>
                    <a:pt x="0" y="46"/>
                  </a:lnTo>
                  <a:lnTo>
                    <a:pt x="174" y="0"/>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28" name="Freeform 5"/>
            <p:cNvSpPr>
              <a:spLocks/>
            </p:cNvSpPr>
            <p:nvPr/>
          </p:nvSpPr>
          <p:spPr bwMode="auto">
            <a:xfrm>
              <a:off x="100013" y="1273175"/>
              <a:ext cx="5749925" cy="1752600"/>
            </a:xfrm>
            <a:custGeom>
              <a:avLst/>
              <a:gdLst>
                <a:gd name="T0" fmla="*/ 2147483646 w 3622"/>
                <a:gd name="T1" fmla="*/ 2147483646 h 1104"/>
                <a:gd name="T2" fmla="*/ 2147483646 w 3622"/>
                <a:gd name="T3" fmla="*/ 2147483646 h 1104"/>
                <a:gd name="T4" fmla="*/ 2147483646 w 3622"/>
                <a:gd name="T5" fmla="*/ 2147483646 h 1104"/>
                <a:gd name="T6" fmla="*/ 2147483646 w 3622"/>
                <a:gd name="T7" fmla="*/ 2147483646 h 1104"/>
                <a:gd name="T8" fmla="*/ 2147483646 w 3622"/>
                <a:gd name="T9" fmla="*/ 2147483646 h 1104"/>
                <a:gd name="T10" fmla="*/ 2147483646 w 3622"/>
                <a:gd name="T11" fmla="*/ 2147483646 h 1104"/>
                <a:gd name="T12" fmla="*/ 2147483646 w 3622"/>
                <a:gd name="T13" fmla="*/ 2147483646 h 1104"/>
                <a:gd name="T14" fmla="*/ 2147483646 w 3622"/>
                <a:gd name="T15" fmla="*/ 2147483646 h 1104"/>
                <a:gd name="T16" fmla="*/ 2147483646 w 3622"/>
                <a:gd name="T17" fmla="*/ 2147483646 h 1104"/>
                <a:gd name="T18" fmla="*/ 2147483646 w 3622"/>
                <a:gd name="T19" fmla="*/ 2147483646 h 1104"/>
                <a:gd name="T20" fmla="*/ 2147483646 w 3622"/>
                <a:gd name="T21" fmla="*/ 2147483646 h 1104"/>
                <a:gd name="T22" fmla="*/ 2147483646 w 3622"/>
                <a:gd name="T23" fmla="*/ 2147483646 h 1104"/>
                <a:gd name="T24" fmla="*/ 2147483646 w 3622"/>
                <a:gd name="T25" fmla="*/ 2147483646 h 1104"/>
                <a:gd name="T26" fmla="*/ 2147483646 w 3622"/>
                <a:gd name="T27" fmla="*/ 2147483646 h 1104"/>
                <a:gd name="T28" fmla="*/ 2147483646 w 3622"/>
                <a:gd name="T29" fmla="*/ 2147483646 h 1104"/>
                <a:gd name="T30" fmla="*/ 2147483646 w 3622"/>
                <a:gd name="T31" fmla="*/ 2147483646 h 1104"/>
                <a:gd name="T32" fmla="*/ 2147483646 w 3622"/>
                <a:gd name="T33" fmla="*/ 2147483646 h 1104"/>
                <a:gd name="T34" fmla="*/ 2147483646 w 3622"/>
                <a:gd name="T35" fmla="*/ 2147483646 h 1104"/>
                <a:gd name="T36" fmla="*/ 2147483646 w 3622"/>
                <a:gd name="T37" fmla="*/ 2147483646 h 1104"/>
                <a:gd name="T38" fmla="*/ 0 w 3622"/>
                <a:gd name="T39" fmla="*/ 2147483646 h 1104"/>
                <a:gd name="T40" fmla="*/ 0 w 3622"/>
                <a:gd name="T41" fmla="*/ 2147483646 h 1104"/>
                <a:gd name="T42" fmla="*/ 0 w 3622"/>
                <a:gd name="T43" fmla="*/ 2147483646 h 1104"/>
                <a:gd name="T44" fmla="*/ 2147483646 w 3622"/>
                <a:gd name="T45" fmla="*/ 2147483646 h 1104"/>
                <a:gd name="T46" fmla="*/ 2147483646 w 3622"/>
                <a:gd name="T47" fmla="*/ 2147483646 h 1104"/>
                <a:gd name="T48" fmla="*/ 2147483646 w 3622"/>
                <a:gd name="T49" fmla="*/ 2147483646 h 1104"/>
                <a:gd name="T50" fmla="*/ 2147483646 w 3622"/>
                <a:gd name="T51" fmla="*/ 2147483646 h 1104"/>
                <a:gd name="T52" fmla="*/ 2147483646 w 3622"/>
                <a:gd name="T53" fmla="*/ 2147483646 h 1104"/>
                <a:gd name="T54" fmla="*/ 2147483646 w 3622"/>
                <a:gd name="T55" fmla="*/ 2147483646 h 1104"/>
                <a:gd name="T56" fmla="*/ 2147483646 w 3622"/>
                <a:gd name="T57" fmla="*/ 2147483646 h 1104"/>
                <a:gd name="T58" fmla="*/ 2147483646 w 3622"/>
                <a:gd name="T59" fmla="*/ 0 h 1104"/>
                <a:gd name="T60" fmla="*/ 2147483646 w 3622"/>
                <a:gd name="T61" fmla="*/ 0 h 1104"/>
                <a:gd name="T62" fmla="*/ 2147483646 w 3622"/>
                <a:gd name="T63" fmla="*/ 0 h 1104"/>
                <a:gd name="T64" fmla="*/ 2147483646 w 3622"/>
                <a:gd name="T65" fmla="*/ 2147483646 h 1104"/>
                <a:gd name="T66" fmla="*/ 2147483646 w 3622"/>
                <a:gd name="T67" fmla="*/ 2147483646 h 1104"/>
                <a:gd name="T68" fmla="*/ 2147483646 w 3622"/>
                <a:gd name="T69" fmla="*/ 2147483646 h 1104"/>
                <a:gd name="T70" fmla="*/ 2147483646 w 3622"/>
                <a:gd name="T71" fmla="*/ 2147483646 h 1104"/>
                <a:gd name="T72" fmla="*/ 2147483646 w 3622"/>
                <a:gd name="T73" fmla="*/ 2147483646 h 1104"/>
                <a:gd name="T74" fmla="*/ 2147483646 w 3622"/>
                <a:gd name="T75" fmla="*/ 2147483646 h 1104"/>
                <a:gd name="T76" fmla="*/ 2147483646 w 3622"/>
                <a:gd name="T77" fmla="*/ 2147483646 h 1104"/>
                <a:gd name="T78" fmla="*/ 2147483646 w 3622"/>
                <a:gd name="T79" fmla="*/ 2147483646 h 1104"/>
                <a:gd name="T80" fmla="*/ 2147483646 w 3622"/>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2" h="1104">
                  <a:moveTo>
                    <a:pt x="3622" y="1012"/>
                  </a:moveTo>
                  <a:lnTo>
                    <a:pt x="3622" y="1012"/>
                  </a:lnTo>
                  <a:lnTo>
                    <a:pt x="3620" y="1032"/>
                  </a:lnTo>
                  <a:lnTo>
                    <a:pt x="3616" y="1048"/>
                  </a:lnTo>
                  <a:lnTo>
                    <a:pt x="3606" y="1064"/>
                  </a:lnTo>
                  <a:lnTo>
                    <a:pt x="3594" y="1076"/>
                  </a:lnTo>
                  <a:lnTo>
                    <a:pt x="3580" y="1088"/>
                  </a:lnTo>
                  <a:lnTo>
                    <a:pt x="3564" y="1096"/>
                  </a:lnTo>
                  <a:lnTo>
                    <a:pt x="3546" y="1102"/>
                  </a:lnTo>
                  <a:lnTo>
                    <a:pt x="3526" y="1104"/>
                  </a:lnTo>
                  <a:lnTo>
                    <a:pt x="96" y="1104"/>
                  </a:lnTo>
                  <a:lnTo>
                    <a:pt x="76" y="1102"/>
                  </a:lnTo>
                  <a:lnTo>
                    <a:pt x="58" y="1096"/>
                  </a:lnTo>
                  <a:lnTo>
                    <a:pt x="42" y="1088"/>
                  </a:lnTo>
                  <a:lnTo>
                    <a:pt x="28" y="1076"/>
                  </a:lnTo>
                  <a:lnTo>
                    <a:pt x="16" y="1064"/>
                  </a:lnTo>
                  <a:lnTo>
                    <a:pt x="6" y="1048"/>
                  </a:lnTo>
                  <a:lnTo>
                    <a:pt x="2" y="1032"/>
                  </a:lnTo>
                  <a:lnTo>
                    <a:pt x="0" y="1012"/>
                  </a:lnTo>
                  <a:lnTo>
                    <a:pt x="0" y="90"/>
                  </a:lnTo>
                  <a:lnTo>
                    <a:pt x="2" y="72"/>
                  </a:lnTo>
                  <a:lnTo>
                    <a:pt x="6" y="56"/>
                  </a:lnTo>
                  <a:lnTo>
                    <a:pt x="16" y="40"/>
                  </a:lnTo>
                  <a:lnTo>
                    <a:pt x="28" y="26"/>
                  </a:lnTo>
                  <a:lnTo>
                    <a:pt x="42" y="16"/>
                  </a:lnTo>
                  <a:lnTo>
                    <a:pt x="58" y="6"/>
                  </a:lnTo>
                  <a:lnTo>
                    <a:pt x="76" y="2"/>
                  </a:lnTo>
                  <a:lnTo>
                    <a:pt x="96" y="0"/>
                  </a:lnTo>
                  <a:lnTo>
                    <a:pt x="3526" y="0"/>
                  </a:lnTo>
                  <a:lnTo>
                    <a:pt x="3546" y="2"/>
                  </a:lnTo>
                  <a:lnTo>
                    <a:pt x="3564" y="6"/>
                  </a:lnTo>
                  <a:lnTo>
                    <a:pt x="3580" y="16"/>
                  </a:lnTo>
                  <a:lnTo>
                    <a:pt x="3594" y="26"/>
                  </a:lnTo>
                  <a:lnTo>
                    <a:pt x="3606" y="40"/>
                  </a:lnTo>
                  <a:lnTo>
                    <a:pt x="3616" y="56"/>
                  </a:lnTo>
                  <a:lnTo>
                    <a:pt x="3620" y="72"/>
                  </a:lnTo>
                  <a:lnTo>
                    <a:pt x="3622" y="90"/>
                  </a:lnTo>
                  <a:lnTo>
                    <a:pt x="3622"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4829" name="Group 6"/>
            <p:cNvGrpSpPr>
              <a:grpSpLocks/>
            </p:cNvGrpSpPr>
            <p:nvPr/>
          </p:nvGrpSpPr>
          <p:grpSpPr bwMode="auto">
            <a:xfrm>
              <a:off x="4983163" y="2740025"/>
              <a:ext cx="733425" cy="809625"/>
              <a:chOff x="3139" y="1726"/>
              <a:chExt cx="462" cy="510"/>
            </a:xfrm>
          </p:grpSpPr>
          <p:sp>
            <p:nvSpPr>
              <p:cNvPr id="34939" name="Freeform 7"/>
              <p:cNvSpPr>
                <a:spLocks/>
              </p:cNvSpPr>
              <p:nvPr/>
            </p:nvSpPr>
            <p:spPr bwMode="auto">
              <a:xfrm>
                <a:off x="3253" y="1726"/>
                <a:ext cx="348" cy="348"/>
              </a:xfrm>
              <a:custGeom>
                <a:avLst/>
                <a:gdLst>
                  <a:gd name="T0" fmla="*/ 348 w 348"/>
                  <a:gd name="T1" fmla="*/ 174 h 348"/>
                  <a:gd name="T2" fmla="*/ 346 w 348"/>
                  <a:gd name="T3" fmla="*/ 208 h 348"/>
                  <a:gd name="T4" fmla="*/ 336 w 348"/>
                  <a:gd name="T5" fmla="*/ 242 h 348"/>
                  <a:gd name="T6" fmla="*/ 320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8 w 348"/>
                  <a:gd name="T19" fmla="*/ 346 h 348"/>
                  <a:gd name="T20" fmla="*/ 124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6 h 348"/>
                  <a:gd name="T32" fmla="*/ 2 w 348"/>
                  <a:gd name="T33" fmla="*/ 192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30 h 348"/>
                  <a:gd name="T46" fmla="*/ 108 w 348"/>
                  <a:gd name="T47" fmla="*/ 14 h 348"/>
                  <a:gd name="T48" fmla="*/ 140 w 348"/>
                  <a:gd name="T49" fmla="*/ 4 h 348"/>
                  <a:gd name="T50" fmla="*/ 174 w 348"/>
                  <a:gd name="T51" fmla="*/ 0 h 348"/>
                  <a:gd name="T52" fmla="*/ 192 w 348"/>
                  <a:gd name="T53" fmla="*/ 0 h 348"/>
                  <a:gd name="T54" fmla="*/ 226 w 348"/>
                  <a:gd name="T55" fmla="*/ 8 h 348"/>
                  <a:gd name="T56" fmla="*/ 258 w 348"/>
                  <a:gd name="T57" fmla="*/ 20 h 348"/>
                  <a:gd name="T58" fmla="*/ 286 w 348"/>
                  <a:gd name="T59" fmla="*/ 40 h 348"/>
                  <a:gd name="T60" fmla="*/ 310 w 348"/>
                  <a:gd name="T61" fmla="*/ 62 h 348"/>
                  <a:gd name="T62" fmla="*/ 328 w 348"/>
                  <a:gd name="T63" fmla="*/ 90 h 348"/>
                  <a:gd name="T64" fmla="*/ 342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08"/>
                    </a:lnTo>
                    <a:lnTo>
                      <a:pt x="342" y="226"/>
                    </a:lnTo>
                    <a:lnTo>
                      <a:pt x="336" y="242"/>
                    </a:lnTo>
                    <a:lnTo>
                      <a:pt x="328" y="256"/>
                    </a:lnTo>
                    <a:lnTo>
                      <a:pt x="320" y="270"/>
                    </a:lnTo>
                    <a:lnTo>
                      <a:pt x="310" y="284"/>
                    </a:lnTo>
                    <a:lnTo>
                      <a:pt x="298" y="296"/>
                    </a:lnTo>
                    <a:lnTo>
                      <a:pt x="286" y="308"/>
                    </a:lnTo>
                    <a:lnTo>
                      <a:pt x="272" y="318"/>
                    </a:lnTo>
                    <a:lnTo>
                      <a:pt x="258" y="326"/>
                    </a:lnTo>
                    <a:lnTo>
                      <a:pt x="242" y="334"/>
                    </a:lnTo>
                    <a:lnTo>
                      <a:pt x="226" y="340"/>
                    </a:lnTo>
                    <a:lnTo>
                      <a:pt x="210" y="344"/>
                    </a:lnTo>
                    <a:lnTo>
                      <a:pt x="192" y="346"/>
                    </a:lnTo>
                    <a:lnTo>
                      <a:pt x="174" y="348"/>
                    </a:lnTo>
                    <a:lnTo>
                      <a:pt x="158" y="346"/>
                    </a:lnTo>
                    <a:lnTo>
                      <a:pt x="140" y="344"/>
                    </a:lnTo>
                    <a:lnTo>
                      <a:pt x="124" y="340"/>
                    </a:lnTo>
                    <a:lnTo>
                      <a:pt x="108" y="334"/>
                    </a:lnTo>
                    <a:lnTo>
                      <a:pt x="92" y="326"/>
                    </a:lnTo>
                    <a:lnTo>
                      <a:pt x="78" y="318"/>
                    </a:lnTo>
                    <a:lnTo>
                      <a:pt x="64" y="308"/>
                    </a:lnTo>
                    <a:lnTo>
                      <a:pt x="52" y="296"/>
                    </a:lnTo>
                    <a:lnTo>
                      <a:pt x="40" y="284"/>
                    </a:lnTo>
                    <a:lnTo>
                      <a:pt x="30" y="270"/>
                    </a:lnTo>
                    <a:lnTo>
                      <a:pt x="22" y="256"/>
                    </a:lnTo>
                    <a:lnTo>
                      <a:pt x="14" y="242"/>
                    </a:lnTo>
                    <a:lnTo>
                      <a:pt x="8" y="226"/>
                    </a:lnTo>
                    <a:lnTo>
                      <a:pt x="4" y="208"/>
                    </a:lnTo>
                    <a:lnTo>
                      <a:pt x="2" y="192"/>
                    </a:lnTo>
                    <a:lnTo>
                      <a:pt x="0" y="174"/>
                    </a:lnTo>
                    <a:lnTo>
                      <a:pt x="2" y="156"/>
                    </a:lnTo>
                    <a:lnTo>
                      <a:pt x="4" y="138"/>
                    </a:lnTo>
                    <a:lnTo>
                      <a:pt x="8" y="122"/>
                    </a:lnTo>
                    <a:lnTo>
                      <a:pt x="14" y="106"/>
                    </a:lnTo>
                    <a:lnTo>
                      <a:pt x="22" y="90"/>
                    </a:lnTo>
                    <a:lnTo>
                      <a:pt x="30" y="76"/>
                    </a:lnTo>
                    <a:lnTo>
                      <a:pt x="40" y="62"/>
                    </a:lnTo>
                    <a:lnTo>
                      <a:pt x="52" y="50"/>
                    </a:lnTo>
                    <a:lnTo>
                      <a:pt x="64" y="40"/>
                    </a:lnTo>
                    <a:lnTo>
                      <a:pt x="78" y="30"/>
                    </a:lnTo>
                    <a:lnTo>
                      <a:pt x="92" y="20"/>
                    </a:lnTo>
                    <a:lnTo>
                      <a:pt x="108" y="14"/>
                    </a:lnTo>
                    <a:lnTo>
                      <a:pt x="124" y="8"/>
                    </a:lnTo>
                    <a:lnTo>
                      <a:pt x="140" y="4"/>
                    </a:lnTo>
                    <a:lnTo>
                      <a:pt x="158" y="0"/>
                    </a:lnTo>
                    <a:lnTo>
                      <a:pt x="174" y="0"/>
                    </a:lnTo>
                    <a:lnTo>
                      <a:pt x="192" y="0"/>
                    </a:lnTo>
                    <a:lnTo>
                      <a:pt x="210" y="4"/>
                    </a:lnTo>
                    <a:lnTo>
                      <a:pt x="226" y="8"/>
                    </a:lnTo>
                    <a:lnTo>
                      <a:pt x="242" y="14"/>
                    </a:lnTo>
                    <a:lnTo>
                      <a:pt x="258" y="20"/>
                    </a:lnTo>
                    <a:lnTo>
                      <a:pt x="272" y="30"/>
                    </a:lnTo>
                    <a:lnTo>
                      <a:pt x="286" y="40"/>
                    </a:lnTo>
                    <a:lnTo>
                      <a:pt x="298" y="50"/>
                    </a:lnTo>
                    <a:lnTo>
                      <a:pt x="310" y="62"/>
                    </a:lnTo>
                    <a:lnTo>
                      <a:pt x="320" y="76"/>
                    </a:lnTo>
                    <a:lnTo>
                      <a:pt x="328" y="90"/>
                    </a:lnTo>
                    <a:lnTo>
                      <a:pt x="336" y="106"/>
                    </a:lnTo>
                    <a:lnTo>
                      <a:pt x="342"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4940" name="Freeform 8"/>
              <p:cNvSpPr>
                <a:spLocks/>
              </p:cNvSpPr>
              <p:nvPr/>
            </p:nvSpPr>
            <p:spPr bwMode="auto">
              <a:xfrm>
                <a:off x="3139" y="2080"/>
                <a:ext cx="156" cy="156"/>
              </a:xfrm>
              <a:custGeom>
                <a:avLst/>
                <a:gdLst>
                  <a:gd name="T0" fmla="*/ 156 w 156"/>
                  <a:gd name="T1" fmla="*/ 78 h 156"/>
                  <a:gd name="T2" fmla="*/ 156 w 156"/>
                  <a:gd name="T3" fmla="*/ 78 h 156"/>
                  <a:gd name="T4" fmla="*/ 156 w 156"/>
                  <a:gd name="T5" fmla="*/ 94 h 156"/>
                  <a:gd name="T6" fmla="*/ 150 w 156"/>
                  <a:gd name="T7" fmla="*/ 108 h 156"/>
                  <a:gd name="T8" fmla="*/ 144 w 156"/>
                  <a:gd name="T9" fmla="*/ 122 h 156"/>
                  <a:gd name="T10" fmla="*/ 134 w 156"/>
                  <a:gd name="T11" fmla="*/ 132 h 156"/>
                  <a:gd name="T12" fmla="*/ 122 w 156"/>
                  <a:gd name="T13" fmla="*/ 142 h 156"/>
                  <a:gd name="T14" fmla="*/ 110 w 156"/>
                  <a:gd name="T15" fmla="*/ 150 h 156"/>
                  <a:gd name="T16" fmla="*/ 94 w 156"/>
                  <a:gd name="T17" fmla="*/ 154 h 156"/>
                  <a:gd name="T18" fmla="*/ 78 w 156"/>
                  <a:gd name="T19" fmla="*/ 156 h 156"/>
                  <a:gd name="T20" fmla="*/ 78 w 156"/>
                  <a:gd name="T21" fmla="*/ 156 h 156"/>
                  <a:gd name="T22" fmla="*/ 64 w 156"/>
                  <a:gd name="T23" fmla="*/ 154 h 156"/>
                  <a:gd name="T24" fmla="*/ 48 w 156"/>
                  <a:gd name="T25" fmla="*/ 150 h 156"/>
                  <a:gd name="T26" fmla="*/ 36 w 156"/>
                  <a:gd name="T27" fmla="*/ 142 h 156"/>
                  <a:gd name="T28" fmla="*/ 24 w 156"/>
                  <a:gd name="T29" fmla="*/ 132 h 156"/>
                  <a:gd name="T30" fmla="*/ 14 w 156"/>
                  <a:gd name="T31" fmla="*/ 122 h 156"/>
                  <a:gd name="T32" fmla="*/ 8 w 156"/>
                  <a:gd name="T33" fmla="*/ 108 h 156"/>
                  <a:gd name="T34" fmla="*/ 2 w 156"/>
                  <a:gd name="T35" fmla="*/ 94 h 156"/>
                  <a:gd name="T36" fmla="*/ 0 w 156"/>
                  <a:gd name="T37" fmla="*/ 78 h 156"/>
                  <a:gd name="T38" fmla="*/ 0 w 156"/>
                  <a:gd name="T39" fmla="*/ 78 h 156"/>
                  <a:gd name="T40" fmla="*/ 2 w 156"/>
                  <a:gd name="T41" fmla="*/ 62 h 156"/>
                  <a:gd name="T42" fmla="*/ 8 w 156"/>
                  <a:gd name="T43" fmla="*/ 48 h 156"/>
                  <a:gd name="T44" fmla="*/ 14 w 156"/>
                  <a:gd name="T45" fmla="*/ 34 h 156"/>
                  <a:gd name="T46" fmla="*/ 24 w 156"/>
                  <a:gd name="T47" fmla="*/ 22 h 156"/>
                  <a:gd name="T48" fmla="*/ 36 w 156"/>
                  <a:gd name="T49" fmla="*/ 12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2 h 156"/>
                  <a:gd name="T64" fmla="*/ 134 w 156"/>
                  <a:gd name="T65" fmla="*/ 22 h 156"/>
                  <a:gd name="T66" fmla="*/ 144 w 156"/>
                  <a:gd name="T67" fmla="*/ 34 h 156"/>
                  <a:gd name="T68" fmla="*/ 150 w 156"/>
                  <a:gd name="T69" fmla="*/ 48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08"/>
                    </a:lnTo>
                    <a:lnTo>
                      <a:pt x="144" y="122"/>
                    </a:lnTo>
                    <a:lnTo>
                      <a:pt x="134" y="132"/>
                    </a:lnTo>
                    <a:lnTo>
                      <a:pt x="122" y="142"/>
                    </a:lnTo>
                    <a:lnTo>
                      <a:pt x="110" y="150"/>
                    </a:lnTo>
                    <a:lnTo>
                      <a:pt x="94" y="154"/>
                    </a:lnTo>
                    <a:lnTo>
                      <a:pt x="78" y="156"/>
                    </a:lnTo>
                    <a:lnTo>
                      <a:pt x="64" y="154"/>
                    </a:lnTo>
                    <a:lnTo>
                      <a:pt x="48" y="150"/>
                    </a:lnTo>
                    <a:lnTo>
                      <a:pt x="36" y="142"/>
                    </a:lnTo>
                    <a:lnTo>
                      <a:pt x="24" y="132"/>
                    </a:lnTo>
                    <a:lnTo>
                      <a:pt x="14" y="122"/>
                    </a:lnTo>
                    <a:lnTo>
                      <a:pt x="8" y="108"/>
                    </a:lnTo>
                    <a:lnTo>
                      <a:pt x="2" y="94"/>
                    </a:lnTo>
                    <a:lnTo>
                      <a:pt x="0" y="78"/>
                    </a:lnTo>
                    <a:lnTo>
                      <a:pt x="2" y="62"/>
                    </a:lnTo>
                    <a:lnTo>
                      <a:pt x="8" y="48"/>
                    </a:lnTo>
                    <a:lnTo>
                      <a:pt x="14" y="34"/>
                    </a:lnTo>
                    <a:lnTo>
                      <a:pt x="24" y="22"/>
                    </a:lnTo>
                    <a:lnTo>
                      <a:pt x="36" y="12"/>
                    </a:lnTo>
                    <a:lnTo>
                      <a:pt x="48" y="6"/>
                    </a:lnTo>
                    <a:lnTo>
                      <a:pt x="64" y="2"/>
                    </a:lnTo>
                    <a:lnTo>
                      <a:pt x="78" y="0"/>
                    </a:lnTo>
                    <a:lnTo>
                      <a:pt x="94" y="2"/>
                    </a:lnTo>
                    <a:lnTo>
                      <a:pt x="110" y="6"/>
                    </a:lnTo>
                    <a:lnTo>
                      <a:pt x="122" y="12"/>
                    </a:lnTo>
                    <a:lnTo>
                      <a:pt x="134" y="22"/>
                    </a:lnTo>
                    <a:lnTo>
                      <a:pt x="144" y="34"/>
                    </a:lnTo>
                    <a:lnTo>
                      <a:pt x="150" y="48"/>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4830" name="Group 9"/>
            <p:cNvGrpSpPr>
              <a:grpSpLocks/>
            </p:cNvGrpSpPr>
            <p:nvPr/>
          </p:nvGrpSpPr>
          <p:grpSpPr bwMode="auto">
            <a:xfrm>
              <a:off x="4440238" y="800100"/>
              <a:ext cx="1247775" cy="669925"/>
              <a:chOff x="2797" y="504"/>
              <a:chExt cx="786" cy="422"/>
            </a:xfrm>
          </p:grpSpPr>
          <p:sp>
            <p:nvSpPr>
              <p:cNvPr id="34902" name="Freeform 10"/>
              <p:cNvSpPr>
                <a:spLocks/>
              </p:cNvSpPr>
              <p:nvPr/>
            </p:nvSpPr>
            <p:spPr bwMode="auto">
              <a:xfrm>
                <a:off x="2883" y="504"/>
                <a:ext cx="374" cy="410"/>
              </a:xfrm>
              <a:custGeom>
                <a:avLst/>
                <a:gdLst>
                  <a:gd name="T0" fmla="*/ 262 w 374"/>
                  <a:gd name="T1" fmla="*/ 26 h 410"/>
                  <a:gd name="T2" fmla="*/ 300 w 374"/>
                  <a:gd name="T3" fmla="*/ 22 h 410"/>
                  <a:gd name="T4" fmla="*/ 318 w 374"/>
                  <a:gd name="T5" fmla="*/ 36 h 410"/>
                  <a:gd name="T6" fmla="*/ 330 w 374"/>
                  <a:gd name="T7" fmla="*/ 60 h 410"/>
                  <a:gd name="T8" fmla="*/ 350 w 374"/>
                  <a:gd name="T9" fmla="*/ 56 h 410"/>
                  <a:gd name="T10" fmla="*/ 370 w 374"/>
                  <a:gd name="T11" fmla="*/ 62 h 410"/>
                  <a:gd name="T12" fmla="*/ 374 w 374"/>
                  <a:gd name="T13" fmla="*/ 68 h 410"/>
                  <a:gd name="T14" fmla="*/ 370 w 374"/>
                  <a:gd name="T15" fmla="*/ 80 h 410"/>
                  <a:gd name="T16" fmla="*/ 350 w 374"/>
                  <a:gd name="T17" fmla="*/ 90 h 410"/>
                  <a:gd name="T18" fmla="*/ 340 w 374"/>
                  <a:gd name="T19" fmla="*/ 94 h 410"/>
                  <a:gd name="T20" fmla="*/ 342 w 374"/>
                  <a:gd name="T21" fmla="*/ 98 h 410"/>
                  <a:gd name="T22" fmla="*/ 366 w 374"/>
                  <a:gd name="T23" fmla="*/ 172 h 410"/>
                  <a:gd name="T24" fmla="*/ 366 w 374"/>
                  <a:gd name="T25" fmla="*/ 198 h 410"/>
                  <a:gd name="T26" fmla="*/ 342 w 374"/>
                  <a:gd name="T27" fmla="*/ 236 h 410"/>
                  <a:gd name="T28" fmla="*/ 328 w 374"/>
                  <a:gd name="T29" fmla="*/ 244 h 410"/>
                  <a:gd name="T30" fmla="*/ 354 w 374"/>
                  <a:gd name="T31" fmla="*/ 252 h 410"/>
                  <a:gd name="T32" fmla="*/ 364 w 374"/>
                  <a:gd name="T33" fmla="*/ 268 h 410"/>
                  <a:gd name="T34" fmla="*/ 364 w 374"/>
                  <a:gd name="T35" fmla="*/ 276 h 410"/>
                  <a:gd name="T36" fmla="*/ 348 w 374"/>
                  <a:gd name="T37" fmla="*/ 286 h 410"/>
                  <a:gd name="T38" fmla="*/ 312 w 374"/>
                  <a:gd name="T39" fmla="*/ 286 h 410"/>
                  <a:gd name="T40" fmla="*/ 304 w 374"/>
                  <a:gd name="T41" fmla="*/ 302 h 410"/>
                  <a:gd name="T42" fmla="*/ 294 w 374"/>
                  <a:gd name="T43" fmla="*/ 314 h 410"/>
                  <a:gd name="T44" fmla="*/ 280 w 374"/>
                  <a:gd name="T45" fmla="*/ 346 h 410"/>
                  <a:gd name="T46" fmla="*/ 308 w 374"/>
                  <a:gd name="T47" fmla="*/ 366 h 410"/>
                  <a:gd name="T48" fmla="*/ 348 w 374"/>
                  <a:gd name="T49" fmla="*/ 370 h 410"/>
                  <a:gd name="T50" fmla="*/ 354 w 374"/>
                  <a:gd name="T51" fmla="*/ 372 h 410"/>
                  <a:gd name="T52" fmla="*/ 356 w 374"/>
                  <a:gd name="T53" fmla="*/ 378 h 410"/>
                  <a:gd name="T54" fmla="*/ 346 w 374"/>
                  <a:gd name="T55" fmla="*/ 398 h 410"/>
                  <a:gd name="T56" fmla="*/ 336 w 374"/>
                  <a:gd name="T57" fmla="*/ 410 h 410"/>
                  <a:gd name="T58" fmla="*/ 326 w 374"/>
                  <a:gd name="T59" fmla="*/ 406 h 410"/>
                  <a:gd name="T60" fmla="*/ 294 w 374"/>
                  <a:gd name="T61" fmla="*/ 398 h 410"/>
                  <a:gd name="T62" fmla="*/ 238 w 374"/>
                  <a:gd name="T63" fmla="*/ 378 h 410"/>
                  <a:gd name="T64" fmla="*/ 220 w 374"/>
                  <a:gd name="T65" fmla="*/ 370 h 410"/>
                  <a:gd name="T66" fmla="*/ 212 w 374"/>
                  <a:gd name="T67" fmla="*/ 390 h 410"/>
                  <a:gd name="T68" fmla="*/ 208 w 374"/>
                  <a:gd name="T69" fmla="*/ 400 h 410"/>
                  <a:gd name="T70" fmla="*/ 198 w 374"/>
                  <a:gd name="T71" fmla="*/ 404 h 410"/>
                  <a:gd name="T72" fmla="*/ 136 w 374"/>
                  <a:gd name="T73" fmla="*/ 388 h 410"/>
                  <a:gd name="T74" fmla="*/ 126 w 374"/>
                  <a:gd name="T75" fmla="*/ 400 h 410"/>
                  <a:gd name="T76" fmla="*/ 118 w 374"/>
                  <a:gd name="T77" fmla="*/ 402 h 410"/>
                  <a:gd name="T78" fmla="*/ 120 w 374"/>
                  <a:gd name="T79" fmla="*/ 378 h 410"/>
                  <a:gd name="T80" fmla="*/ 132 w 374"/>
                  <a:gd name="T81" fmla="*/ 358 h 410"/>
                  <a:gd name="T82" fmla="*/ 142 w 374"/>
                  <a:gd name="T83" fmla="*/ 362 h 410"/>
                  <a:gd name="T84" fmla="*/ 170 w 374"/>
                  <a:gd name="T85" fmla="*/ 372 h 410"/>
                  <a:gd name="T86" fmla="*/ 174 w 374"/>
                  <a:gd name="T87" fmla="*/ 336 h 410"/>
                  <a:gd name="T88" fmla="*/ 172 w 374"/>
                  <a:gd name="T89" fmla="*/ 328 h 410"/>
                  <a:gd name="T90" fmla="*/ 174 w 374"/>
                  <a:gd name="T91" fmla="*/ 320 h 410"/>
                  <a:gd name="T92" fmla="*/ 184 w 374"/>
                  <a:gd name="T93" fmla="*/ 298 h 410"/>
                  <a:gd name="T94" fmla="*/ 100 w 374"/>
                  <a:gd name="T95" fmla="*/ 278 h 410"/>
                  <a:gd name="T96" fmla="*/ 62 w 374"/>
                  <a:gd name="T97" fmla="*/ 258 h 410"/>
                  <a:gd name="T98" fmla="*/ 26 w 374"/>
                  <a:gd name="T99" fmla="*/ 232 h 410"/>
                  <a:gd name="T100" fmla="*/ 8 w 374"/>
                  <a:gd name="T101" fmla="*/ 204 h 410"/>
                  <a:gd name="T102" fmla="*/ 0 w 374"/>
                  <a:gd name="T103" fmla="*/ 150 h 410"/>
                  <a:gd name="T104" fmla="*/ 14 w 374"/>
                  <a:gd name="T105" fmla="*/ 100 h 410"/>
                  <a:gd name="T106" fmla="*/ 44 w 374"/>
                  <a:gd name="T107" fmla="*/ 54 h 410"/>
                  <a:gd name="T108" fmla="*/ 98 w 374"/>
                  <a:gd name="T109" fmla="*/ 18 h 410"/>
                  <a:gd name="T110" fmla="*/ 144 w 374"/>
                  <a:gd name="T111" fmla="*/ 2 h 410"/>
                  <a:gd name="T112" fmla="*/ 184 w 374"/>
                  <a:gd name="T113" fmla="*/ 2 h 410"/>
                  <a:gd name="T114" fmla="*/ 232 w 374"/>
                  <a:gd name="T115" fmla="*/ 14 h 410"/>
                  <a:gd name="T116" fmla="*/ 250 w 374"/>
                  <a:gd name="T117" fmla="*/ 30 h 4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0">
                    <a:moveTo>
                      <a:pt x="250" y="30"/>
                    </a:moveTo>
                    <a:lnTo>
                      <a:pt x="250" y="30"/>
                    </a:lnTo>
                    <a:lnTo>
                      <a:pt x="262" y="26"/>
                    </a:lnTo>
                    <a:lnTo>
                      <a:pt x="274" y="22"/>
                    </a:lnTo>
                    <a:lnTo>
                      <a:pt x="286" y="20"/>
                    </a:lnTo>
                    <a:lnTo>
                      <a:pt x="300" y="22"/>
                    </a:lnTo>
                    <a:lnTo>
                      <a:pt x="310" y="28"/>
                    </a:lnTo>
                    <a:lnTo>
                      <a:pt x="318" y="36"/>
                    </a:lnTo>
                    <a:lnTo>
                      <a:pt x="326" y="46"/>
                    </a:lnTo>
                    <a:lnTo>
                      <a:pt x="328" y="58"/>
                    </a:lnTo>
                    <a:lnTo>
                      <a:pt x="330" y="60"/>
                    </a:lnTo>
                    <a:lnTo>
                      <a:pt x="340" y="56"/>
                    </a:lnTo>
                    <a:lnTo>
                      <a:pt x="350" y="56"/>
                    </a:lnTo>
                    <a:lnTo>
                      <a:pt x="362" y="56"/>
                    </a:lnTo>
                    <a:lnTo>
                      <a:pt x="366" y="58"/>
                    </a:lnTo>
                    <a:lnTo>
                      <a:pt x="370" y="62"/>
                    </a:lnTo>
                    <a:lnTo>
                      <a:pt x="372" y="66"/>
                    </a:lnTo>
                    <a:lnTo>
                      <a:pt x="374" y="68"/>
                    </a:lnTo>
                    <a:lnTo>
                      <a:pt x="372" y="76"/>
                    </a:lnTo>
                    <a:lnTo>
                      <a:pt x="370" y="80"/>
                    </a:lnTo>
                    <a:lnTo>
                      <a:pt x="368" y="82"/>
                    </a:lnTo>
                    <a:lnTo>
                      <a:pt x="360" y="88"/>
                    </a:lnTo>
                    <a:lnTo>
                      <a:pt x="350" y="90"/>
                    </a:lnTo>
                    <a:lnTo>
                      <a:pt x="340" y="92"/>
                    </a:lnTo>
                    <a:lnTo>
                      <a:pt x="340" y="94"/>
                    </a:lnTo>
                    <a:lnTo>
                      <a:pt x="340" y="96"/>
                    </a:lnTo>
                    <a:lnTo>
                      <a:pt x="342" y="98"/>
                    </a:lnTo>
                    <a:lnTo>
                      <a:pt x="352" y="122"/>
                    </a:lnTo>
                    <a:lnTo>
                      <a:pt x="362" y="146"/>
                    </a:lnTo>
                    <a:lnTo>
                      <a:pt x="366" y="172"/>
                    </a:lnTo>
                    <a:lnTo>
                      <a:pt x="366" y="184"/>
                    </a:lnTo>
                    <a:lnTo>
                      <a:pt x="366" y="198"/>
                    </a:lnTo>
                    <a:lnTo>
                      <a:pt x="360" y="212"/>
                    </a:lnTo>
                    <a:lnTo>
                      <a:pt x="352" y="226"/>
                    </a:lnTo>
                    <a:lnTo>
                      <a:pt x="342" y="236"/>
                    </a:lnTo>
                    <a:lnTo>
                      <a:pt x="334" y="240"/>
                    </a:lnTo>
                    <a:lnTo>
                      <a:pt x="328" y="244"/>
                    </a:lnTo>
                    <a:lnTo>
                      <a:pt x="338" y="246"/>
                    </a:lnTo>
                    <a:lnTo>
                      <a:pt x="346" y="248"/>
                    </a:lnTo>
                    <a:lnTo>
                      <a:pt x="354" y="252"/>
                    </a:lnTo>
                    <a:lnTo>
                      <a:pt x="360" y="258"/>
                    </a:lnTo>
                    <a:lnTo>
                      <a:pt x="364" y="268"/>
                    </a:lnTo>
                    <a:lnTo>
                      <a:pt x="364" y="272"/>
                    </a:lnTo>
                    <a:lnTo>
                      <a:pt x="364" y="276"/>
                    </a:lnTo>
                    <a:lnTo>
                      <a:pt x="358" y="280"/>
                    </a:lnTo>
                    <a:lnTo>
                      <a:pt x="354" y="284"/>
                    </a:lnTo>
                    <a:lnTo>
                      <a:pt x="348" y="286"/>
                    </a:lnTo>
                    <a:lnTo>
                      <a:pt x="342" y="284"/>
                    </a:lnTo>
                    <a:lnTo>
                      <a:pt x="326" y="278"/>
                    </a:lnTo>
                    <a:lnTo>
                      <a:pt x="312" y="286"/>
                    </a:lnTo>
                    <a:lnTo>
                      <a:pt x="308" y="294"/>
                    </a:lnTo>
                    <a:lnTo>
                      <a:pt x="304" y="302"/>
                    </a:lnTo>
                    <a:lnTo>
                      <a:pt x="300" y="308"/>
                    </a:lnTo>
                    <a:lnTo>
                      <a:pt x="294" y="314"/>
                    </a:lnTo>
                    <a:lnTo>
                      <a:pt x="288" y="322"/>
                    </a:lnTo>
                    <a:lnTo>
                      <a:pt x="286" y="330"/>
                    </a:lnTo>
                    <a:lnTo>
                      <a:pt x="280" y="346"/>
                    </a:lnTo>
                    <a:lnTo>
                      <a:pt x="280" y="350"/>
                    </a:lnTo>
                    <a:lnTo>
                      <a:pt x="308" y="366"/>
                    </a:lnTo>
                    <a:lnTo>
                      <a:pt x="336" y="384"/>
                    </a:lnTo>
                    <a:lnTo>
                      <a:pt x="338" y="382"/>
                    </a:lnTo>
                    <a:lnTo>
                      <a:pt x="348" y="370"/>
                    </a:lnTo>
                    <a:lnTo>
                      <a:pt x="350" y="370"/>
                    </a:lnTo>
                    <a:lnTo>
                      <a:pt x="354" y="372"/>
                    </a:lnTo>
                    <a:lnTo>
                      <a:pt x="356" y="376"/>
                    </a:lnTo>
                    <a:lnTo>
                      <a:pt x="356" y="378"/>
                    </a:lnTo>
                    <a:lnTo>
                      <a:pt x="354" y="386"/>
                    </a:lnTo>
                    <a:lnTo>
                      <a:pt x="346" y="398"/>
                    </a:lnTo>
                    <a:lnTo>
                      <a:pt x="342" y="406"/>
                    </a:lnTo>
                    <a:lnTo>
                      <a:pt x="340" y="408"/>
                    </a:lnTo>
                    <a:lnTo>
                      <a:pt x="336" y="410"/>
                    </a:lnTo>
                    <a:lnTo>
                      <a:pt x="332" y="408"/>
                    </a:lnTo>
                    <a:lnTo>
                      <a:pt x="326" y="406"/>
                    </a:lnTo>
                    <a:lnTo>
                      <a:pt x="312" y="402"/>
                    </a:lnTo>
                    <a:lnTo>
                      <a:pt x="294" y="398"/>
                    </a:lnTo>
                    <a:lnTo>
                      <a:pt x="276" y="390"/>
                    </a:lnTo>
                    <a:lnTo>
                      <a:pt x="258" y="384"/>
                    </a:lnTo>
                    <a:lnTo>
                      <a:pt x="238" y="378"/>
                    </a:lnTo>
                    <a:lnTo>
                      <a:pt x="230" y="374"/>
                    </a:lnTo>
                    <a:lnTo>
                      <a:pt x="220" y="370"/>
                    </a:lnTo>
                    <a:lnTo>
                      <a:pt x="214" y="384"/>
                    </a:lnTo>
                    <a:lnTo>
                      <a:pt x="212" y="390"/>
                    </a:lnTo>
                    <a:lnTo>
                      <a:pt x="210" y="398"/>
                    </a:lnTo>
                    <a:lnTo>
                      <a:pt x="208" y="400"/>
                    </a:lnTo>
                    <a:lnTo>
                      <a:pt x="204" y="402"/>
                    </a:lnTo>
                    <a:lnTo>
                      <a:pt x="198" y="404"/>
                    </a:lnTo>
                    <a:lnTo>
                      <a:pt x="182" y="402"/>
                    </a:lnTo>
                    <a:lnTo>
                      <a:pt x="166" y="396"/>
                    </a:lnTo>
                    <a:lnTo>
                      <a:pt x="136" y="388"/>
                    </a:lnTo>
                    <a:lnTo>
                      <a:pt x="130" y="396"/>
                    </a:lnTo>
                    <a:lnTo>
                      <a:pt x="126" y="400"/>
                    </a:lnTo>
                    <a:lnTo>
                      <a:pt x="122" y="404"/>
                    </a:lnTo>
                    <a:lnTo>
                      <a:pt x="118" y="402"/>
                    </a:lnTo>
                    <a:lnTo>
                      <a:pt x="114" y="398"/>
                    </a:lnTo>
                    <a:lnTo>
                      <a:pt x="120" y="378"/>
                    </a:lnTo>
                    <a:lnTo>
                      <a:pt x="128" y="360"/>
                    </a:lnTo>
                    <a:lnTo>
                      <a:pt x="132" y="358"/>
                    </a:lnTo>
                    <a:lnTo>
                      <a:pt x="134" y="358"/>
                    </a:lnTo>
                    <a:lnTo>
                      <a:pt x="142" y="362"/>
                    </a:lnTo>
                    <a:lnTo>
                      <a:pt x="154" y="368"/>
                    </a:lnTo>
                    <a:lnTo>
                      <a:pt x="162" y="372"/>
                    </a:lnTo>
                    <a:lnTo>
                      <a:pt x="170" y="372"/>
                    </a:lnTo>
                    <a:lnTo>
                      <a:pt x="170" y="370"/>
                    </a:lnTo>
                    <a:lnTo>
                      <a:pt x="174" y="336"/>
                    </a:lnTo>
                    <a:lnTo>
                      <a:pt x="172" y="332"/>
                    </a:lnTo>
                    <a:lnTo>
                      <a:pt x="172" y="328"/>
                    </a:lnTo>
                    <a:lnTo>
                      <a:pt x="174" y="324"/>
                    </a:lnTo>
                    <a:lnTo>
                      <a:pt x="174" y="320"/>
                    </a:lnTo>
                    <a:lnTo>
                      <a:pt x="178" y="308"/>
                    </a:lnTo>
                    <a:lnTo>
                      <a:pt x="184" y="298"/>
                    </a:lnTo>
                    <a:lnTo>
                      <a:pt x="154" y="294"/>
                    </a:lnTo>
                    <a:lnTo>
                      <a:pt x="126" y="288"/>
                    </a:lnTo>
                    <a:lnTo>
                      <a:pt x="100" y="278"/>
                    </a:lnTo>
                    <a:lnTo>
                      <a:pt x="74" y="266"/>
                    </a:lnTo>
                    <a:lnTo>
                      <a:pt x="62" y="258"/>
                    </a:lnTo>
                    <a:lnTo>
                      <a:pt x="50" y="250"/>
                    </a:lnTo>
                    <a:lnTo>
                      <a:pt x="26" y="232"/>
                    </a:lnTo>
                    <a:lnTo>
                      <a:pt x="18" y="222"/>
                    </a:lnTo>
                    <a:lnTo>
                      <a:pt x="12" y="214"/>
                    </a:lnTo>
                    <a:lnTo>
                      <a:pt x="8" y="204"/>
                    </a:lnTo>
                    <a:lnTo>
                      <a:pt x="4" y="194"/>
                    </a:lnTo>
                    <a:lnTo>
                      <a:pt x="2" y="172"/>
                    </a:lnTo>
                    <a:lnTo>
                      <a:pt x="0" y="150"/>
                    </a:lnTo>
                    <a:lnTo>
                      <a:pt x="6" y="124"/>
                    </a:lnTo>
                    <a:lnTo>
                      <a:pt x="14" y="100"/>
                    </a:lnTo>
                    <a:lnTo>
                      <a:pt x="28" y="76"/>
                    </a:lnTo>
                    <a:lnTo>
                      <a:pt x="44" y="54"/>
                    </a:lnTo>
                    <a:lnTo>
                      <a:pt x="70" y="34"/>
                    </a:lnTo>
                    <a:lnTo>
                      <a:pt x="84" y="26"/>
                    </a:lnTo>
                    <a:lnTo>
                      <a:pt x="98" y="18"/>
                    </a:lnTo>
                    <a:lnTo>
                      <a:pt x="112" y="10"/>
                    </a:lnTo>
                    <a:lnTo>
                      <a:pt x="128" y="6"/>
                    </a:lnTo>
                    <a:lnTo>
                      <a:pt x="144" y="2"/>
                    </a:lnTo>
                    <a:lnTo>
                      <a:pt x="160" y="0"/>
                    </a:lnTo>
                    <a:lnTo>
                      <a:pt x="184" y="2"/>
                    </a:lnTo>
                    <a:lnTo>
                      <a:pt x="208" y="4"/>
                    </a:lnTo>
                    <a:lnTo>
                      <a:pt x="220" y="8"/>
                    </a:lnTo>
                    <a:lnTo>
                      <a:pt x="232" y="14"/>
                    </a:lnTo>
                    <a:lnTo>
                      <a:pt x="242" y="20"/>
                    </a:lnTo>
                    <a:lnTo>
                      <a:pt x="250" y="3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3" name="Freeform 11"/>
              <p:cNvSpPr>
                <a:spLocks/>
              </p:cNvSpPr>
              <p:nvPr/>
            </p:nvSpPr>
            <p:spPr bwMode="auto">
              <a:xfrm>
                <a:off x="2895" y="516"/>
                <a:ext cx="272" cy="272"/>
              </a:xfrm>
              <a:custGeom>
                <a:avLst/>
                <a:gdLst>
                  <a:gd name="T0" fmla="*/ 214 w 272"/>
                  <a:gd name="T1" fmla="*/ 38 h 272"/>
                  <a:gd name="T2" fmla="*/ 202 w 272"/>
                  <a:gd name="T3" fmla="*/ 34 h 272"/>
                  <a:gd name="T4" fmla="*/ 176 w 272"/>
                  <a:gd name="T5" fmla="*/ 34 h 272"/>
                  <a:gd name="T6" fmla="*/ 164 w 272"/>
                  <a:gd name="T7" fmla="*/ 38 h 272"/>
                  <a:gd name="T8" fmla="*/ 146 w 272"/>
                  <a:gd name="T9" fmla="*/ 52 h 272"/>
                  <a:gd name="T10" fmla="*/ 140 w 272"/>
                  <a:gd name="T11" fmla="*/ 74 h 272"/>
                  <a:gd name="T12" fmla="*/ 142 w 272"/>
                  <a:gd name="T13" fmla="*/ 84 h 272"/>
                  <a:gd name="T14" fmla="*/ 156 w 272"/>
                  <a:gd name="T15" fmla="*/ 100 h 272"/>
                  <a:gd name="T16" fmla="*/ 164 w 272"/>
                  <a:gd name="T17" fmla="*/ 104 h 272"/>
                  <a:gd name="T18" fmla="*/ 164 w 272"/>
                  <a:gd name="T19" fmla="*/ 108 h 272"/>
                  <a:gd name="T20" fmla="*/ 168 w 272"/>
                  <a:gd name="T21" fmla="*/ 112 h 272"/>
                  <a:gd name="T22" fmla="*/ 182 w 272"/>
                  <a:gd name="T23" fmla="*/ 168 h 272"/>
                  <a:gd name="T24" fmla="*/ 206 w 272"/>
                  <a:gd name="T25" fmla="*/ 218 h 272"/>
                  <a:gd name="T26" fmla="*/ 212 w 272"/>
                  <a:gd name="T27" fmla="*/ 226 h 272"/>
                  <a:gd name="T28" fmla="*/ 228 w 272"/>
                  <a:gd name="T29" fmla="*/ 234 h 272"/>
                  <a:gd name="T30" fmla="*/ 254 w 272"/>
                  <a:gd name="T31" fmla="*/ 240 h 272"/>
                  <a:gd name="T32" fmla="*/ 272 w 272"/>
                  <a:gd name="T33" fmla="*/ 242 h 272"/>
                  <a:gd name="T34" fmla="*/ 258 w 272"/>
                  <a:gd name="T35" fmla="*/ 256 h 272"/>
                  <a:gd name="T36" fmla="*/ 240 w 272"/>
                  <a:gd name="T37" fmla="*/ 264 h 272"/>
                  <a:gd name="T38" fmla="*/ 202 w 272"/>
                  <a:gd name="T39" fmla="*/ 272 h 272"/>
                  <a:gd name="T40" fmla="*/ 166 w 272"/>
                  <a:gd name="T41" fmla="*/ 272 h 272"/>
                  <a:gd name="T42" fmla="*/ 114 w 272"/>
                  <a:gd name="T43" fmla="*/ 264 h 272"/>
                  <a:gd name="T44" fmla="*/ 84 w 272"/>
                  <a:gd name="T45" fmla="*/ 252 h 272"/>
                  <a:gd name="T46" fmla="*/ 68 w 272"/>
                  <a:gd name="T47" fmla="*/ 244 h 272"/>
                  <a:gd name="T48" fmla="*/ 44 w 272"/>
                  <a:gd name="T49" fmla="*/ 230 h 272"/>
                  <a:gd name="T50" fmla="*/ 24 w 272"/>
                  <a:gd name="T51" fmla="*/ 212 h 272"/>
                  <a:gd name="T52" fmla="*/ 8 w 272"/>
                  <a:gd name="T53" fmla="*/ 190 h 272"/>
                  <a:gd name="T54" fmla="*/ 0 w 272"/>
                  <a:gd name="T55" fmla="*/ 164 h 272"/>
                  <a:gd name="T56" fmla="*/ 0 w 272"/>
                  <a:gd name="T57" fmla="*/ 146 h 272"/>
                  <a:gd name="T58" fmla="*/ 6 w 272"/>
                  <a:gd name="T59" fmla="*/ 110 h 272"/>
                  <a:gd name="T60" fmla="*/ 22 w 272"/>
                  <a:gd name="T61" fmla="*/ 78 h 272"/>
                  <a:gd name="T62" fmla="*/ 44 w 272"/>
                  <a:gd name="T63" fmla="*/ 50 h 272"/>
                  <a:gd name="T64" fmla="*/ 58 w 272"/>
                  <a:gd name="T65" fmla="*/ 36 h 272"/>
                  <a:gd name="T66" fmla="*/ 78 w 272"/>
                  <a:gd name="T67" fmla="*/ 24 h 272"/>
                  <a:gd name="T68" fmla="*/ 100 w 272"/>
                  <a:gd name="T69" fmla="*/ 12 h 272"/>
                  <a:gd name="T70" fmla="*/ 140 w 272"/>
                  <a:gd name="T71" fmla="*/ 0 h 272"/>
                  <a:gd name="T72" fmla="*/ 166 w 272"/>
                  <a:gd name="T73" fmla="*/ 0 h 272"/>
                  <a:gd name="T74" fmla="*/ 182 w 272"/>
                  <a:gd name="T75" fmla="*/ 0 h 272"/>
                  <a:gd name="T76" fmla="*/ 208 w 272"/>
                  <a:gd name="T77" fmla="*/ 8 h 272"/>
                  <a:gd name="T78" fmla="*/ 230 w 272"/>
                  <a:gd name="T79" fmla="*/ 24 h 2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2">
                    <a:moveTo>
                      <a:pt x="230" y="24"/>
                    </a:moveTo>
                    <a:lnTo>
                      <a:pt x="214" y="38"/>
                    </a:lnTo>
                    <a:lnTo>
                      <a:pt x="202" y="34"/>
                    </a:lnTo>
                    <a:lnTo>
                      <a:pt x="188" y="32"/>
                    </a:lnTo>
                    <a:lnTo>
                      <a:pt x="176" y="34"/>
                    </a:lnTo>
                    <a:lnTo>
                      <a:pt x="164" y="38"/>
                    </a:lnTo>
                    <a:lnTo>
                      <a:pt x="154" y="44"/>
                    </a:lnTo>
                    <a:lnTo>
                      <a:pt x="146" y="52"/>
                    </a:lnTo>
                    <a:lnTo>
                      <a:pt x="142" y="62"/>
                    </a:lnTo>
                    <a:lnTo>
                      <a:pt x="140" y="74"/>
                    </a:lnTo>
                    <a:lnTo>
                      <a:pt x="142" y="84"/>
                    </a:lnTo>
                    <a:lnTo>
                      <a:pt x="148" y="92"/>
                    </a:lnTo>
                    <a:lnTo>
                      <a:pt x="156" y="100"/>
                    </a:lnTo>
                    <a:lnTo>
                      <a:pt x="164" y="104"/>
                    </a:lnTo>
                    <a:lnTo>
                      <a:pt x="164" y="106"/>
                    </a:lnTo>
                    <a:lnTo>
                      <a:pt x="164" y="108"/>
                    </a:lnTo>
                    <a:lnTo>
                      <a:pt x="168" y="112"/>
                    </a:lnTo>
                    <a:lnTo>
                      <a:pt x="174" y="140"/>
                    </a:lnTo>
                    <a:lnTo>
                      <a:pt x="182" y="168"/>
                    </a:lnTo>
                    <a:lnTo>
                      <a:pt x="192" y="194"/>
                    </a:lnTo>
                    <a:lnTo>
                      <a:pt x="206" y="218"/>
                    </a:lnTo>
                    <a:lnTo>
                      <a:pt x="212" y="226"/>
                    </a:lnTo>
                    <a:lnTo>
                      <a:pt x="220" y="230"/>
                    </a:lnTo>
                    <a:lnTo>
                      <a:pt x="228" y="234"/>
                    </a:lnTo>
                    <a:lnTo>
                      <a:pt x="236" y="236"/>
                    </a:lnTo>
                    <a:lnTo>
                      <a:pt x="254" y="240"/>
                    </a:lnTo>
                    <a:lnTo>
                      <a:pt x="272" y="242"/>
                    </a:lnTo>
                    <a:lnTo>
                      <a:pt x="264" y="250"/>
                    </a:lnTo>
                    <a:lnTo>
                      <a:pt x="258" y="256"/>
                    </a:lnTo>
                    <a:lnTo>
                      <a:pt x="248" y="260"/>
                    </a:lnTo>
                    <a:lnTo>
                      <a:pt x="240" y="264"/>
                    </a:lnTo>
                    <a:lnTo>
                      <a:pt x="220" y="268"/>
                    </a:lnTo>
                    <a:lnTo>
                      <a:pt x="202" y="272"/>
                    </a:lnTo>
                    <a:lnTo>
                      <a:pt x="166" y="272"/>
                    </a:lnTo>
                    <a:lnTo>
                      <a:pt x="132" y="268"/>
                    </a:lnTo>
                    <a:lnTo>
                      <a:pt x="114" y="264"/>
                    </a:lnTo>
                    <a:lnTo>
                      <a:pt x="98" y="258"/>
                    </a:lnTo>
                    <a:lnTo>
                      <a:pt x="84" y="252"/>
                    </a:lnTo>
                    <a:lnTo>
                      <a:pt x="68" y="244"/>
                    </a:lnTo>
                    <a:lnTo>
                      <a:pt x="56" y="238"/>
                    </a:lnTo>
                    <a:lnTo>
                      <a:pt x="44" y="230"/>
                    </a:lnTo>
                    <a:lnTo>
                      <a:pt x="34" y="222"/>
                    </a:lnTo>
                    <a:lnTo>
                      <a:pt x="24" y="212"/>
                    </a:lnTo>
                    <a:lnTo>
                      <a:pt x="16" y="200"/>
                    </a:lnTo>
                    <a:lnTo>
                      <a:pt x="8" y="190"/>
                    </a:lnTo>
                    <a:lnTo>
                      <a:pt x="4" y="176"/>
                    </a:lnTo>
                    <a:lnTo>
                      <a:pt x="0" y="164"/>
                    </a:lnTo>
                    <a:lnTo>
                      <a:pt x="0" y="146"/>
                    </a:lnTo>
                    <a:lnTo>
                      <a:pt x="2" y="128"/>
                    </a:lnTo>
                    <a:lnTo>
                      <a:pt x="6" y="110"/>
                    </a:lnTo>
                    <a:lnTo>
                      <a:pt x="12" y="94"/>
                    </a:lnTo>
                    <a:lnTo>
                      <a:pt x="22" y="78"/>
                    </a:lnTo>
                    <a:lnTo>
                      <a:pt x="32" y="64"/>
                    </a:lnTo>
                    <a:lnTo>
                      <a:pt x="44" y="50"/>
                    </a:lnTo>
                    <a:lnTo>
                      <a:pt x="58" y="36"/>
                    </a:lnTo>
                    <a:lnTo>
                      <a:pt x="68" y="30"/>
                    </a:lnTo>
                    <a:lnTo>
                      <a:pt x="78" y="24"/>
                    </a:lnTo>
                    <a:lnTo>
                      <a:pt x="100" y="12"/>
                    </a:lnTo>
                    <a:lnTo>
                      <a:pt x="126" y="4"/>
                    </a:lnTo>
                    <a:lnTo>
                      <a:pt x="140" y="0"/>
                    </a:lnTo>
                    <a:lnTo>
                      <a:pt x="152" y="0"/>
                    </a:lnTo>
                    <a:lnTo>
                      <a:pt x="166" y="0"/>
                    </a:lnTo>
                    <a:lnTo>
                      <a:pt x="182" y="0"/>
                    </a:lnTo>
                    <a:lnTo>
                      <a:pt x="194" y="4"/>
                    </a:lnTo>
                    <a:lnTo>
                      <a:pt x="208" y="8"/>
                    </a:lnTo>
                    <a:lnTo>
                      <a:pt x="220" y="14"/>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4" name="Freeform 12"/>
              <p:cNvSpPr>
                <a:spLocks/>
              </p:cNvSpPr>
              <p:nvPr/>
            </p:nvSpPr>
            <p:spPr bwMode="auto">
              <a:xfrm>
                <a:off x="2997" y="526"/>
                <a:ext cx="32" cy="46"/>
              </a:xfrm>
              <a:custGeom>
                <a:avLst/>
                <a:gdLst>
                  <a:gd name="T0" fmla="*/ 30 w 32"/>
                  <a:gd name="T1" fmla="*/ 4 h 46"/>
                  <a:gd name="T2" fmla="*/ 30 w 32"/>
                  <a:gd name="T3" fmla="*/ 4 h 46"/>
                  <a:gd name="T4" fmla="*/ 30 w 32"/>
                  <a:gd name="T5" fmla="*/ 8 h 46"/>
                  <a:gd name="T6" fmla="*/ 30 w 32"/>
                  <a:gd name="T7" fmla="*/ 10 h 46"/>
                  <a:gd name="T8" fmla="*/ 28 w 32"/>
                  <a:gd name="T9" fmla="*/ 12 h 46"/>
                  <a:gd name="T10" fmla="*/ 28 w 32"/>
                  <a:gd name="T11" fmla="*/ 12 h 46"/>
                  <a:gd name="T12" fmla="*/ 24 w 32"/>
                  <a:gd name="T13" fmla="*/ 12 h 46"/>
                  <a:gd name="T14" fmla="*/ 20 w 32"/>
                  <a:gd name="T15" fmla="*/ 14 h 46"/>
                  <a:gd name="T16" fmla="*/ 14 w 32"/>
                  <a:gd name="T17" fmla="*/ 20 h 46"/>
                  <a:gd name="T18" fmla="*/ 14 w 32"/>
                  <a:gd name="T19" fmla="*/ 20 h 46"/>
                  <a:gd name="T20" fmla="*/ 12 w 32"/>
                  <a:gd name="T21" fmla="*/ 24 h 46"/>
                  <a:gd name="T22" fmla="*/ 10 w 32"/>
                  <a:gd name="T23" fmla="*/ 26 h 46"/>
                  <a:gd name="T24" fmla="*/ 10 w 32"/>
                  <a:gd name="T25" fmla="*/ 30 h 46"/>
                  <a:gd name="T26" fmla="*/ 10 w 32"/>
                  <a:gd name="T27" fmla="*/ 30 h 46"/>
                  <a:gd name="T28" fmla="*/ 12 w 32"/>
                  <a:gd name="T29" fmla="*/ 32 h 46"/>
                  <a:gd name="T30" fmla="*/ 16 w 32"/>
                  <a:gd name="T31" fmla="*/ 32 h 46"/>
                  <a:gd name="T32" fmla="*/ 16 w 32"/>
                  <a:gd name="T33" fmla="*/ 32 h 46"/>
                  <a:gd name="T34" fmla="*/ 18 w 32"/>
                  <a:gd name="T35" fmla="*/ 32 h 46"/>
                  <a:gd name="T36" fmla="*/ 18 w 32"/>
                  <a:gd name="T37" fmla="*/ 30 h 46"/>
                  <a:gd name="T38" fmla="*/ 22 w 32"/>
                  <a:gd name="T39" fmla="*/ 26 h 46"/>
                  <a:gd name="T40" fmla="*/ 22 w 32"/>
                  <a:gd name="T41" fmla="*/ 26 h 46"/>
                  <a:gd name="T42" fmla="*/ 26 w 32"/>
                  <a:gd name="T43" fmla="*/ 26 h 46"/>
                  <a:gd name="T44" fmla="*/ 28 w 32"/>
                  <a:gd name="T45" fmla="*/ 28 h 46"/>
                  <a:gd name="T46" fmla="*/ 30 w 32"/>
                  <a:gd name="T47" fmla="*/ 30 h 46"/>
                  <a:gd name="T48" fmla="*/ 30 w 32"/>
                  <a:gd name="T49" fmla="*/ 30 h 46"/>
                  <a:gd name="T50" fmla="*/ 32 w 32"/>
                  <a:gd name="T51" fmla="*/ 34 h 46"/>
                  <a:gd name="T52" fmla="*/ 30 w 32"/>
                  <a:gd name="T53" fmla="*/ 40 h 46"/>
                  <a:gd name="T54" fmla="*/ 30 w 32"/>
                  <a:gd name="T55" fmla="*/ 40 h 46"/>
                  <a:gd name="T56" fmla="*/ 20 w 32"/>
                  <a:gd name="T57" fmla="*/ 46 h 46"/>
                  <a:gd name="T58" fmla="*/ 14 w 32"/>
                  <a:gd name="T59" fmla="*/ 46 h 46"/>
                  <a:gd name="T60" fmla="*/ 10 w 32"/>
                  <a:gd name="T61" fmla="*/ 44 h 46"/>
                  <a:gd name="T62" fmla="*/ 10 w 32"/>
                  <a:gd name="T63" fmla="*/ 44 h 46"/>
                  <a:gd name="T64" fmla="*/ 2 w 32"/>
                  <a:gd name="T65" fmla="*/ 36 h 46"/>
                  <a:gd name="T66" fmla="*/ 0 w 32"/>
                  <a:gd name="T67" fmla="*/ 32 h 46"/>
                  <a:gd name="T68" fmla="*/ 0 w 32"/>
                  <a:gd name="T69" fmla="*/ 28 h 46"/>
                  <a:gd name="T70" fmla="*/ 0 w 32"/>
                  <a:gd name="T71" fmla="*/ 28 h 46"/>
                  <a:gd name="T72" fmla="*/ 2 w 32"/>
                  <a:gd name="T73" fmla="*/ 20 h 46"/>
                  <a:gd name="T74" fmla="*/ 6 w 32"/>
                  <a:gd name="T75" fmla="*/ 10 h 46"/>
                  <a:gd name="T76" fmla="*/ 12 w 32"/>
                  <a:gd name="T77" fmla="*/ 4 h 46"/>
                  <a:gd name="T78" fmla="*/ 20 w 32"/>
                  <a:gd name="T79" fmla="*/ 0 h 46"/>
                  <a:gd name="T80" fmla="*/ 20 w 32"/>
                  <a:gd name="T81" fmla="*/ 0 h 46"/>
                  <a:gd name="T82" fmla="*/ 26 w 32"/>
                  <a:gd name="T83" fmla="*/ 0 h 46"/>
                  <a:gd name="T84" fmla="*/ 30 w 32"/>
                  <a:gd name="T85" fmla="*/ 4 h 46"/>
                  <a:gd name="T86" fmla="*/ 30 w 32"/>
                  <a:gd name="T87" fmla="*/ 4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4"/>
                    </a:moveTo>
                    <a:lnTo>
                      <a:pt x="30" y="4"/>
                    </a:lnTo>
                    <a:lnTo>
                      <a:pt x="30" y="8"/>
                    </a:lnTo>
                    <a:lnTo>
                      <a:pt x="30" y="10"/>
                    </a:lnTo>
                    <a:lnTo>
                      <a:pt x="28" y="12"/>
                    </a:lnTo>
                    <a:lnTo>
                      <a:pt x="24" y="12"/>
                    </a:lnTo>
                    <a:lnTo>
                      <a:pt x="20" y="14"/>
                    </a:lnTo>
                    <a:lnTo>
                      <a:pt x="14" y="20"/>
                    </a:lnTo>
                    <a:lnTo>
                      <a:pt x="12" y="24"/>
                    </a:lnTo>
                    <a:lnTo>
                      <a:pt x="10" y="26"/>
                    </a:lnTo>
                    <a:lnTo>
                      <a:pt x="10" y="30"/>
                    </a:lnTo>
                    <a:lnTo>
                      <a:pt x="12" y="32"/>
                    </a:lnTo>
                    <a:lnTo>
                      <a:pt x="16" y="32"/>
                    </a:lnTo>
                    <a:lnTo>
                      <a:pt x="18" y="32"/>
                    </a:lnTo>
                    <a:lnTo>
                      <a:pt x="18" y="30"/>
                    </a:lnTo>
                    <a:lnTo>
                      <a:pt x="22" y="26"/>
                    </a:lnTo>
                    <a:lnTo>
                      <a:pt x="26" y="26"/>
                    </a:lnTo>
                    <a:lnTo>
                      <a:pt x="28" y="28"/>
                    </a:lnTo>
                    <a:lnTo>
                      <a:pt x="30" y="30"/>
                    </a:lnTo>
                    <a:lnTo>
                      <a:pt x="32" y="34"/>
                    </a:lnTo>
                    <a:lnTo>
                      <a:pt x="30" y="40"/>
                    </a:lnTo>
                    <a:lnTo>
                      <a:pt x="20" y="46"/>
                    </a:lnTo>
                    <a:lnTo>
                      <a:pt x="14" y="46"/>
                    </a:lnTo>
                    <a:lnTo>
                      <a:pt x="10" y="44"/>
                    </a:lnTo>
                    <a:lnTo>
                      <a:pt x="2" y="36"/>
                    </a:lnTo>
                    <a:lnTo>
                      <a:pt x="0" y="32"/>
                    </a:lnTo>
                    <a:lnTo>
                      <a:pt x="0" y="28"/>
                    </a:lnTo>
                    <a:lnTo>
                      <a:pt x="2" y="20"/>
                    </a:lnTo>
                    <a:lnTo>
                      <a:pt x="6" y="10"/>
                    </a:lnTo>
                    <a:lnTo>
                      <a:pt x="12" y="4"/>
                    </a:lnTo>
                    <a:lnTo>
                      <a:pt x="20" y="0"/>
                    </a:lnTo>
                    <a:lnTo>
                      <a:pt x="26" y="0"/>
                    </a:lnTo>
                    <a:lnTo>
                      <a:pt x="30" y="4"/>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5" name="Freeform 13"/>
              <p:cNvSpPr>
                <a:spLocks/>
              </p:cNvSpPr>
              <p:nvPr/>
            </p:nvSpPr>
            <p:spPr bwMode="auto">
              <a:xfrm>
                <a:off x="3045" y="534"/>
                <a:ext cx="154" cy="80"/>
              </a:xfrm>
              <a:custGeom>
                <a:avLst/>
                <a:gdLst>
                  <a:gd name="T0" fmla="*/ 152 w 154"/>
                  <a:gd name="T1" fmla="*/ 16 h 80"/>
                  <a:gd name="T2" fmla="*/ 152 w 154"/>
                  <a:gd name="T3" fmla="*/ 16 h 80"/>
                  <a:gd name="T4" fmla="*/ 154 w 154"/>
                  <a:gd name="T5" fmla="*/ 24 h 80"/>
                  <a:gd name="T6" fmla="*/ 154 w 154"/>
                  <a:gd name="T7" fmla="*/ 30 h 80"/>
                  <a:gd name="T8" fmla="*/ 154 w 154"/>
                  <a:gd name="T9" fmla="*/ 34 h 80"/>
                  <a:gd name="T10" fmla="*/ 154 w 154"/>
                  <a:gd name="T11" fmla="*/ 34 h 80"/>
                  <a:gd name="T12" fmla="*/ 112 w 154"/>
                  <a:gd name="T13" fmla="*/ 52 h 80"/>
                  <a:gd name="T14" fmla="*/ 68 w 154"/>
                  <a:gd name="T15" fmla="*/ 66 h 80"/>
                  <a:gd name="T16" fmla="*/ 68 w 154"/>
                  <a:gd name="T17" fmla="*/ 66 h 80"/>
                  <a:gd name="T18" fmla="*/ 58 w 154"/>
                  <a:gd name="T19" fmla="*/ 70 h 80"/>
                  <a:gd name="T20" fmla="*/ 48 w 154"/>
                  <a:gd name="T21" fmla="*/ 74 h 80"/>
                  <a:gd name="T22" fmla="*/ 38 w 154"/>
                  <a:gd name="T23" fmla="*/ 76 h 80"/>
                  <a:gd name="T24" fmla="*/ 28 w 154"/>
                  <a:gd name="T25" fmla="*/ 80 h 80"/>
                  <a:gd name="T26" fmla="*/ 28 w 154"/>
                  <a:gd name="T27" fmla="*/ 80 h 80"/>
                  <a:gd name="T28" fmla="*/ 20 w 154"/>
                  <a:gd name="T29" fmla="*/ 78 h 80"/>
                  <a:gd name="T30" fmla="*/ 12 w 154"/>
                  <a:gd name="T31" fmla="*/ 74 h 80"/>
                  <a:gd name="T32" fmla="*/ 8 w 154"/>
                  <a:gd name="T33" fmla="*/ 70 h 80"/>
                  <a:gd name="T34" fmla="*/ 2 w 154"/>
                  <a:gd name="T35" fmla="*/ 62 h 80"/>
                  <a:gd name="T36" fmla="*/ 2 w 154"/>
                  <a:gd name="T37" fmla="*/ 62 h 80"/>
                  <a:gd name="T38" fmla="*/ 0 w 154"/>
                  <a:gd name="T39" fmla="*/ 52 h 80"/>
                  <a:gd name="T40" fmla="*/ 2 w 154"/>
                  <a:gd name="T41" fmla="*/ 42 h 80"/>
                  <a:gd name="T42" fmla="*/ 2 w 154"/>
                  <a:gd name="T43" fmla="*/ 42 h 80"/>
                  <a:gd name="T44" fmla="*/ 10 w 154"/>
                  <a:gd name="T45" fmla="*/ 34 h 80"/>
                  <a:gd name="T46" fmla="*/ 18 w 154"/>
                  <a:gd name="T47" fmla="*/ 28 h 80"/>
                  <a:gd name="T48" fmla="*/ 28 w 154"/>
                  <a:gd name="T49" fmla="*/ 24 h 80"/>
                  <a:gd name="T50" fmla="*/ 38 w 154"/>
                  <a:gd name="T51" fmla="*/ 24 h 80"/>
                  <a:gd name="T52" fmla="*/ 38 w 154"/>
                  <a:gd name="T53" fmla="*/ 24 h 80"/>
                  <a:gd name="T54" fmla="*/ 54 w 154"/>
                  <a:gd name="T55" fmla="*/ 26 h 80"/>
                  <a:gd name="T56" fmla="*/ 62 w 154"/>
                  <a:gd name="T57" fmla="*/ 28 h 80"/>
                  <a:gd name="T58" fmla="*/ 70 w 154"/>
                  <a:gd name="T59" fmla="*/ 28 h 80"/>
                  <a:gd name="T60" fmla="*/ 70 w 154"/>
                  <a:gd name="T61" fmla="*/ 28 h 80"/>
                  <a:gd name="T62" fmla="*/ 84 w 154"/>
                  <a:gd name="T63" fmla="*/ 14 h 80"/>
                  <a:gd name="T64" fmla="*/ 92 w 154"/>
                  <a:gd name="T65" fmla="*/ 10 h 80"/>
                  <a:gd name="T66" fmla="*/ 100 w 154"/>
                  <a:gd name="T67" fmla="*/ 6 h 80"/>
                  <a:gd name="T68" fmla="*/ 100 w 154"/>
                  <a:gd name="T69" fmla="*/ 6 h 80"/>
                  <a:gd name="T70" fmla="*/ 112 w 154"/>
                  <a:gd name="T71" fmla="*/ 2 h 80"/>
                  <a:gd name="T72" fmla="*/ 124 w 154"/>
                  <a:gd name="T73" fmla="*/ 0 h 80"/>
                  <a:gd name="T74" fmla="*/ 134 w 154"/>
                  <a:gd name="T75" fmla="*/ 2 h 80"/>
                  <a:gd name="T76" fmla="*/ 140 w 154"/>
                  <a:gd name="T77" fmla="*/ 4 h 80"/>
                  <a:gd name="T78" fmla="*/ 144 w 154"/>
                  <a:gd name="T79" fmla="*/ 8 h 80"/>
                  <a:gd name="T80" fmla="*/ 152 w 154"/>
                  <a:gd name="T81" fmla="*/ 16 h 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0">
                    <a:moveTo>
                      <a:pt x="152" y="16"/>
                    </a:moveTo>
                    <a:lnTo>
                      <a:pt x="152" y="16"/>
                    </a:lnTo>
                    <a:lnTo>
                      <a:pt x="154" y="24"/>
                    </a:lnTo>
                    <a:lnTo>
                      <a:pt x="154" y="30"/>
                    </a:lnTo>
                    <a:lnTo>
                      <a:pt x="154" y="34"/>
                    </a:lnTo>
                    <a:lnTo>
                      <a:pt x="112" y="52"/>
                    </a:lnTo>
                    <a:lnTo>
                      <a:pt x="68" y="66"/>
                    </a:lnTo>
                    <a:lnTo>
                      <a:pt x="58" y="70"/>
                    </a:lnTo>
                    <a:lnTo>
                      <a:pt x="48" y="74"/>
                    </a:lnTo>
                    <a:lnTo>
                      <a:pt x="38" y="76"/>
                    </a:lnTo>
                    <a:lnTo>
                      <a:pt x="28" y="80"/>
                    </a:lnTo>
                    <a:lnTo>
                      <a:pt x="20" y="78"/>
                    </a:lnTo>
                    <a:lnTo>
                      <a:pt x="12" y="74"/>
                    </a:lnTo>
                    <a:lnTo>
                      <a:pt x="8" y="70"/>
                    </a:lnTo>
                    <a:lnTo>
                      <a:pt x="2" y="62"/>
                    </a:lnTo>
                    <a:lnTo>
                      <a:pt x="0" y="52"/>
                    </a:lnTo>
                    <a:lnTo>
                      <a:pt x="2" y="42"/>
                    </a:lnTo>
                    <a:lnTo>
                      <a:pt x="10" y="34"/>
                    </a:lnTo>
                    <a:lnTo>
                      <a:pt x="18" y="28"/>
                    </a:lnTo>
                    <a:lnTo>
                      <a:pt x="28" y="24"/>
                    </a:lnTo>
                    <a:lnTo>
                      <a:pt x="38" y="24"/>
                    </a:lnTo>
                    <a:lnTo>
                      <a:pt x="54" y="26"/>
                    </a:lnTo>
                    <a:lnTo>
                      <a:pt x="62" y="28"/>
                    </a:lnTo>
                    <a:lnTo>
                      <a:pt x="70" y="28"/>
                    </a:lnTo>
                    <a:lnTo>
                      <a:pt x="84" y="14"/>
                    </a:lnTo>
                    <a:lnTo>
                      <a:pt x="92" y="10"/>
                    </a:lnTo>
                    <a:lnTo>
                      <a:pt x="100" y="6"/>
                    </a:lnTo>
                    <a:lnTo>
                      <a:pt x="112" y="2"/>
                    </a:lnTo>
                    <a:lnTo>
                      <a:pt x="124" y="0"/>
                    </a:lnTo>
                    <a:lnTo>
                      <a:pt x="134" y="2"/>
                    </a:lnTo>
                    <a:lnTo>
                      <a:pt x="140" y="4"/>
                    </a:lnTo>
                    <a:lnTo>
                      <a:pt x="144" y="8"/>
                    </a:lnTo>
                    <a:lnTo>
                      <a:pt x="15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6" name="Freeform 14"/>
              <p:cNvSpPr>
                <a:spLocks/>
              </p:cNvSpPr>
              <p:nvPr/>
            </p:nvSpPr>
            <p:spPr bwMode="auto">
              <a:xfrm>
                <a:off x="2923" y="570"/>
                <a:ext cx="82" cy="166"/>
              </a:xfrm>
              <a:custGeom>
                <a:avLst/>
                <a:gdLst>
                  <a:gd name="T0" fmla="*/ 72 w 82"/>
                  <a:gd name="T1" fmla="*/ 22 h 166"/>
                  <a:gd name="T2" fmla="*/ 70 w 82"/>
                  <a:gd name="T3" fmla="*/ 42 h 166"/>
                  <a:gd name="T4" fmla="*/ 62 w 82"/>
                  <a:gd name="T5" fmla="*/ 50 h 166"/>
                  <a:gd name="T6" fmla="*/ 58 w 82"/>
                  <a:gd name="T7" fmla="*/ 64 h 166"/>
                  <a:gd name="T8" fmla="*/ 64 w 82"/>
                  <a:gd name="T9" fmla="*/ 78 h 166"/>
                  <a:gd name="T10" fmla="*/ 62 w 82"/>
                  <a:gd name="T11" fmla="*/ 94 h 166"/>
                  <a:gd name="T12" fmla="*/ 82 w 82"/>
                  <a:gd name="T13" fmla="*/ 116 h 166"/>
                  <a:gd name="T14" fmla="*/ 78 w 82"/>
                  <a:gd name="T15" fmla="*/ 142 h 166"/>
                  <a:gd name="T16" fmla="*/ 60 w 82"/>
                  <a:gd name="T17" fmla="*/ 162 h 166"/>
                  <a:gd name="T18" fmla="*/ 38 w 82"/>
                  <a:gd name="T19" fmla="*/ 164 h 166"/>
                  <a:gd name="T20" fmla="*/ 28 w 82"/>
                  <a:gd name="T21" fmla="*/ 158 h 166"/>
                  <a:gd name="T22" fmla="*/ 22 w 82"/>
                  <a:gd name="T23" fmla="*/ 144 h 166"/>
                  <a:gd name="T24" fmla="*/ 26 w 82"/>
                  <a:gd name="T25" fmla="*/ 136 h 166"/>
                  <a:gd name="T26" fmla="*/ 40 w 82"/>
                  <a:gd name="T27" fmla="*/ 130 h 166"/>
                  <a:gd name="T28" fmla="*/ 48 w 82"/>
                  <a:gd name="T29" fmla="*/ 136 h 166"/>
                  <a:gd name="T30" fmla="*/ 48 w 82"/>
                  <a:gd name="T31" fmla="*/ 142 h 166"/>
                  <a:gd name="T32" fmla="*/ 36 w 82"/>
                  <a:gd name="T33" fmla="*/ 144 h 166"/>
                  <a:gd name="T34" fmla="*/ 36 w 82"/>
                  <a:gd name="T35" fmla="*/ 152 h 166"/>
                  <a:gd name="T36" fmla="*/ 52 w 82"/>
                  <a:gd name="T37" fmla="*/ 152 h 166"/>
                  <a:gd name="T38" fmla="*/ 70 w 82"/>
                  <a:gd name="T39" fmla="*/ 130 h 166"/>
                  <a:gd name="T40" fmla="*/ 70 w 82"/>
                  <a:gd name="T41" fmla="*/ 120 h 166"/>
                  <a:gd name="T42" fmla="*/ 62 w 82"/>
                  <a:gd name="T43" fmla="*/ 108 h 166"/>
                  <a:gd name="T44" fmla="*/ 46 w 82"/>
                  <a:gd name="T45" fmla="*/ 110 h 166"/>
                  <a:gd name="T46" fmla="*/ 18 w 82"/>
                  <a:gd name="T47" fmla="*/ 114 h 166"/>
                  <a:gd name="T48" fmla="*/ 4 w 82"/>
                  <a:gd name="T49" fmla="*/ 104 h 166"/>
                  <a:gd name="T50" fmla="*/ 8 w 82"/>
                  <a:gd name="T51" fmla="*/ 86 h 166"/>
                  <a:gd name="T52" fmla="*/ 16 w 82"/>
                  <a:gd name="T53" fmla="*/ 76 h 166"/>
                  <a:gd name="T54" fmla="*/ 32 w 82"/>
                  <a:gd name="T55" fmla="*/ 76 h 166"/>
                  <a:gd name="T56" fmla="*/ 36 w 82"/>
                  <a:gd name="T57" fmla="*/ 96 h 166"/>
                  <a:gd name="T58" fmla="*/ 32 w 82"/>
                  <a:gd name="T59" fmla="*/ 98 h 166"/>
                  <a:gd name="T60" fmla="*/ 24 w 82"/>
                  <a:gd name="T61" fmla="*/ 92 h 166"/>
                  <a:gd name="T62" fmla="*/ 24 w 82"/>
                  <a:gd name="T63" fmla="*/ 86 h 166"/>
                  <a:gd name="T64" fmla="*/ 16 w 82"/>
                  <a:gd name="T65" fmla="*/ 90 h 166"/>
                  <a:gd name="T66" fmla="*/ 14 w 82"/>
                  <a:gd name="T67" fmla="*/ 100 h 166"/>
                  <a:gd name="T68" fmla="*/ 34 w 82"/>
                  <a:gd name="T69" fmla="*/ 104 h 166"/>
                  <a:gd name="T70" fmla="*/ 46 w 82"/>
                  <a:gd name="T71" fmla="*/ 96 h 166"/>
                  <a:gd name="T72" fmla="*/ 52 w 82"/>
                  <a:gd name="T73" fmla="*/ 82 h 166"/>
                  <a:gd name="T74" fmla="*/ 44 w 82"/>
                  <a:gd name="T75" fmla="*/ 64 h 166"/>
                  <a:gd name="T76" fmla="*/ 32 w 82"/>
                  <a:gd name="T77" fmla="*/ 58 h 166"/>
                  <a:gd name="T78" fmla="*/ 12 w 82"/>
                  <a:gd name="T79" fmla="*/ 68 h 166"/>
                  <a:gd name="T80" fmla="*/ 8 w 82"/>
                  <a:gd name="T81" fmla="*/ 74 h 166"/>
                  <a:gd name="T82" fmla="*/ 2 w 82"/>
                  <a:gd name="T83" fmla="*/ 68 h 166"/>
                  <a:gd name="T84" fmla="*/ 6 w 82"/>
                  <a:gd name="T85" fmla="*/ 58 h 166"/>
                  <a:gd name="T86" fmla="*/ 28 w 82"/>
                  <a:gd name="T87" fmla="*/ 46 h 166"/>
                  <a:gd name="T88" fmla="*/ 36 w 82"/>
                  <a:gd name="T89" fmla="*/ 48 h 166"/>
                  <a:gd name="T90" fmla="*/ 44 w 82"/>
                  <a:gd name="T91" fmla="*/ 44 h 166"/>
                  <a:gd name="T92" fmla="*/ 60 w 82"/>
                  <a:gd name="T93" fmla="*/ 38 h 166"/>
                  <a:gd name="T94" fmla="*/ 62 w 82"/>
                  <a:gd name="T95" fmla="*/ 24 h 166"/>
                  <a:gd name="T96" fmla="*/ 54 w 82"/>
                  <a:gd name="T97" fmla="*/ 12 h 166"/>
                  <a:gd name="T98" fmla="*/ 42 w 82"/>
                  <a:gd name="T99" fmla="*/ 12 h 166"/>
                  <a:gd name="T100" fmla="*/ 36 w 82"/>
                  <a:gd name="T101" fmla="*/ 22 h 166"/>
                  <a:gd name="T102" fmla="*/ 42 w 82"/>
                  <a:gd name="T103" fmla="*/ 22 h 166"/>
                  <a:gd name="T104" fmla="*/ 46 w 82"/>
                  <a:gd name="T105" fmla="*/ 30 h 166"/>
                  <a:gd name="T106" fmla="*/ 38 w 82"/>
                  <a:gd name="T107" fmla="*/ 34 h 166"/>
                  <a:gd name="T108" fmla="*/ 28 w 82"/>
                  <a:gd name="T109" fmla="*/ 30 h 166"/>
                  <a:gd name="T110" fmla="*/ 24 w 82"/>
                  <a:gd name="T111" fmla="*/ 26 h 166"/>
                  <a:gd name="T112" fmla="*/ 40 w 82"/>
                  <a:gd name="T113" fmla="*/ 0 h 166"/>
                  <a:gd name="T114" fmla="*/ 58 w 82"/>
                  <a:gd name="T115" fmla="*/ 2 h 166"/>
                  <a:gd name="T116" fmla="*/ 70 w 82"/>
                  <a:gd name="T117" fmla="*/ 16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2" h="166">
                    <a:moveTo>
                      <a:pt x="70" y="16"/>
                    </a:moveTo>
                    <a:lnTo>
                      <a:pt x="70" y="16"/>
                    </a:lnTo>
                    <a:lnTo>
                      <a:pt x="72" y="22"/>
                    </a:lnTo>
                    <a:lnTo>
                      <a:pt x="72" y="30"/>
                    </a:lnTo>
                    <a:lnTo>
                      <a:pt x="72" y="36"/>
                    </a:lnTo>
                    <a:lnTo>
                      <a:pt x="70" y="42"/>
                    </a:lnTo>
                    <a:lnTo>
                      <a:pt x="66" y="46"/>
                    </a:lnTo>
                    <a:lnTo>
                      <a:pt x="62" y="50"/>
                    </a:lnTo>
                    <a:lnTo>
                      <a:pt x="52" y="54"/>
                    </a:lnTo>
                    <a:lnTo>
                      <a:pt x="58" y="64"/>
                    </a:lnTo>
                    <a:lnTo>
                      <a:pt x="62" y="74"/>
                    </a:lnTo>
                    <a:lnTo>
                      <a:pt x="64" y="78"/>
                    </a:lnTo>
                    <a:lnTo>
                      <a:pt x="62" y="84"/>
                    </a:lnTo>
                    <a:lnTo>
                      <a:pt x="62" y="94"/>
                    </a:lnTo>
                    <a:lnTo>
                      <a:pt x="74" y="102"/>
                    </a:lnTo>
                    <a:lnTo>
                      <a:pt x="78" y="108"/>
                    </a:lnTo>
                    <a:lnTo>
                      <a:pt x="82" y="116"/>
                    </a:lnTo>
                    <a:lnTo>
                      <a:pt x="80" y="130"/>
                    </a:lnTo>
                    <a:lnTo>
                      <a:pt x="78" y="142"/>
                    </a:lnTo>
                    <a:lnTo>
                      <a:pt x="70" y="152"/>
                    </a:lnTo>
                    <a:lnTo>
                      <a:pt x="60" y="162"/>
                    </a:lnTo>
                    <a:lnTo>
                      <a:pt x="54" y="164"/>
                    </a:lnTo>
                    <a:lnTo>
                      <a:pt x="46" y="166"/>
                    </a:lnTo>
                    <a:lnTo>
                      <a:pt x="38" y="164"/>
                    </a:lnTo>
                    <a:lnTo>
                      <a:pt x="32" y="162"/>
                    </a:lnTo>
                    <a:lnTo>
                      <a:pt x="28" y="158"/>
                    </a:lnTo>
                    <a:lnTo>
                      <a:pt x="24" y="154"/>
                    </a:lnTo>
                    <a:lnTo>
                      <a:pt x="22" y="148"/>
                    </a:lnTo>
                    <a:lnTo>
                      <a:pt x="22" y="144"/>
                    </a:lnTo>
                    <a:lnTo>
                      <a:pt x="22" y="138"/>
                    </a:lnTo>
                    <a:lnTo>
                      <a:pt x="26" y="136"/>
                    </a:lnTo>
                    <a:lnTo>
                      <a:pt x="36" y="132"/>
                    </a:lnTo>
                    <a:lnTo>
                      <a:pt x="40" y="130"/>
                    </a:lnTo>
                    <a:lnTo>
                      <a:pt x="46" y="132"/>
                    </a:lnTo>
                    <a:lnTo>
                      <a:pt x="48" y="136"/>
                    </a:lnTo>
                    <a:lnTo>
                      <a:pt x="50" y="138"/>
                    </a:lnTo>
                    <a:lnTo>
                      <a:pt x="48" y="142"/>
                    </a:lnTo>
                    <a:lnTo>
                      <a:pt x="44" y="144"/>
                    </a:lnTo>
                    <a:lnTo>
                      <a:pt x="40" y="144"/>
                    </a:lnTo>
                    <a:lnTo>
                      <a:pt x="36" y="144"/>
                    </a:lnTo>
                    <a:lnTo>
                      <a:pt x="32" y="148"/>
                    </a:lnTo>
                    <a:lnTo>
                      <a:pt x="36" y="152"/>
                    </a:lnTo>
                    <a:lnTo>
                      <a:pt x="42" y="154"/>
                    </a:lnTo>
                    <a:lnTo>
                      <a:pt x="52" y="152"/>
                    </a:lnTo>
                    <a:lnTo>
                      <a:pt x="58" y="148"/>
                    </a:lnTo>
                    <a:lnTo>
                      <a:pt x="64" y="142"/>
                    </a:lnTo>
                    <a:lnTo>
                      <a:pt x="70" y="130"/>
                    </a:lnTo>
                    <a:lnTo>
                      <a:pt x="70" y="126"/>
                    </a:lnTo>
                    <a:lnTo>
                      <a:pt x="70" y="120"/>
                    </a:lnTo>
                    <a:lnTo>
                      <a:pt x="68" y="112"/>
                    </a:lnTo>
                    <a:lnTo>
                      <a:pt x="62" y="108"/>
                    </a:lnTo>
                    <a:lnTo>
                      <a:pt x="54" y="104"/>
                    </a:lnTo>
                    <a:lnTo>
                      <a:pt x="46" y="110"/>
                    </a:lnTo>
                    <a:lnTo>
                      <a:pt x="38" y="114"/>
                    </a:lnTo>
                    <a:lnTo>
                      <a:pt x="28" y="116"/>
                    </a:lnTo>
                    <a:lnTo>
                      <a:pt x="18" y="114"/>
                    </a:lnTo>
                    <a:lnTo>
                      <a:pt x="8" y="108"/>
                    </a:lnTo>
                    <a:lnTo>
                      <a:pt x="4" y="104"/>
                    </a:lnTo>
                    <a:lnTo>
                      <a:pt x="2" y="98"/>
                    </a:lnTo>
                    <a:lnTo>
                      <a:pt x="8" y="86"/>
                    </a:lnTo>
                    <a:lnTo>
                      <a:pt x="10" y="80"/>
                    </a:lnTo>
                    <a:lnTo>
                      <a:pt x="16" y="76"/>
                    </a:lnTo>
                    <a:lnTo>
                      <a:pt x="24" y="74"/>
                    </a:lnTo>
                    <a:lnTo>
                      <a:pt x="32" y="76"/>
                    </a:lnTo>
                    <a:lnTo>
                      <a:pt x="36" y="80"/>
                    </a:lnTo>
                    <a:lnTo>
                      <a:pt x="36" y="86"/>
                    </a:lnTo>
                    <a:lnTo>
                      <a:pt x="36" y="96"/>
                    </a:lnTo>
                    <a:lnTo>
                      <a:pt x="34" y="98"/>
                    </a:lnTo>
                    <a:lnTo>
                      <a:pt x="32" y="98"/>
                    </a:lnTo>
                    <a:lnTo>
                      <a:pt x="28" y="96"/>
                    </a:lnTo>
                    <a:lnTo>
                      <a:pt x="24" y="92"/>
                    </a:lnTo>
                    <a:lnTo>
                      <a:pt x="24" y="90"/>
                    </a:lnTo>
                    <a:lnTo>
                      <a:pt x="24" y="86"/>
                    </a:lnTo>
                    <a:lnTo>
                      <a:pt x="20" y="88"/>
                    </a:lnTo>
                    <a:lnTo>
                      <a:pt x="16" y="90"/>
                    </a:lnTo>
                    <a:lnTo>
                      <a:pt x="14" y="94"/>
                    </a:lnTo>
                    <a:lnTo>
                      <a:pt x="14" y="100"/>
                    </a:lnTo>
                    <a:lnTo>
                      <a:pt x="18" y="102"/>
                    </a:lnTo>
                    <a:lnTo>
                      <a:pt x="22" y="104"/>
                    </a:lnTo>
                    <a:lnTo>
                      <a:pt x="34" y="104"/>
                    </a:lnTo>
                    <a:lnTo>
                      <a:pt x="40" y="100"/>
                    </a:lnTo>
                    <a:lnTo>
                      <a:pt x="46" y="96"/>
                    </a:lnTo>
                    <a:lnTo>
                      <a:pt x="50" y="90"/>
                    </a:lnTo>
                    <a:lnTo>
                      <a:pt x="52" y="82"/>
                    </a:lnTo>
                    <a:lnTo>
                      <a:pt x="52" y="76"/>
                    </a:lnTo>
                    <a:lnTo>
                      <a:pt x="48" y="70"/>
                    </a:lnTo>
                    <a:lnTo>
                      <a:pt x="44" y="64"/>
                    </a:lnTo>
                    <a:lnTo>
                      <a:pt x="40" y="60"/>
                    </a:lnTo>
                    <a:lnTo>
                      <a:pt x="32" y="58"/>
                    </a:lnTo>
                    <a:lnTo>
                      <a:pt x="24" y="60"/>
                    </a:lnTo>
                    <a:lnTo>
                      <a:pt x="18" y="62"/>
                    </a:lnTo>
                    <a:lnTo>
                      <a:pt x="12" y="68"/>
                    </a:lnTo>
                    <a:lnTo>
                      <a:pt x="10" y="70"/>
                    </a:lnTo>
                    <a:lnTo>
                      <a:pt x="8" y="74"/>
                    </a:lnTo>
                    <a:lnTo>
                      <a:pt x="4" y="70"/>
                    </a:lnTo>
                    <a:lnTo>
                      <a:pt x="2" y="68"/>
                    </a:lnTo>
                    <a:lnTo>
                      <a:pt x="0" y="64"/>
                    </a:lnTo>
                    <a:lnTo>
                      <a:pt x="6" y="58"/>
                    </a:lnTo>
                    <a:lnTo>
                      <a:pt x="12" y="54"/>
                    </a:lnTo>
                    <a:lnTo>
                      <a:pt x="20" y="50"/>
                    </a:lnTo>
                    <a:lnTo>
                      <a:pt x="28" y="46"/>
                    </a:lnTo>
                    <a:lnTo>
                      <a:pt x="32" y="46"/>
                    </a:lnTo>
                    <a:lnTo>
                      <a:pt x="36" y="48"/>
                    </a:lnTo>
                    <a:lnTo>
                      <a:pt x="40" y="48"/>
                    </a:lnTo>
                    <a:lnTo>
                      <a:pt x="44" y="44"/>
                    </a:lnTo>
                    <a:lnTo>
                      <a:pt x="50" y="42"/>
                    </a:lnTo>
                    <a:lnTo>
                      <a:pt x="54" y="40"/>
                    </a:lnTo>
                    <a:lnTo>
                      <a:pt x="60" y="38"/>
                    </a:lnTo>
                    <a:lnTo>
                      <a:pt x="62" y="32"/>
                    </a:lnTo>
                    <a:lnTo>
                      <a:pt x="62" y="24"/>
                    </a:lnTo>
                    <a:lnTo>
                      <a:pt x="60" y="16"/>
                    </a:lnTo>
                    <a:lnTo>
                      <a:pt x="54" y="12"/>
                    </a:lnTo>
                    <a:lnTo>
                      <a:pt x="46" y="10"/>
                    </a:lnTo>
                    <a:lnTo>
                      <a:pt x="42" y="12"/>
                    </a:lnTo>
                    <a:lnTo>
                      <a:pt x="40" y="14"/>
                    </a:lnTo>
                    <a:lnTo>
                      <a:pt x="36" y="22"/>
                    </a:lnTo>
                    <a:lnTo>
                      <a:pt x="40" y="22"/>
                    </a:lnTo>
                    <a:lnTo>
                      <a:pt x="42" y="22"/>
                    </a:lnTo>
                    <a:lnTo>
                      <a:pt x="46" y="26"/>
                    </a:lnTo>
                    <a:lnTo>
                      <a:pt x="46" y="28"/>
                    </a:lnTo>
                    <a:lnTo>
                      <a:pt x="46" y="30"/>
                    </a:lnTo>
                    <a:lnTo>
                      <a:pt x="40" y="34"/>
                    </a:lnTo>
                    <a:lnTo>
                      <a:pt x="38" y="34"/>
                    </a:lnTo>
                    <a:lnTo>
                      <a:pt x="34" y="34"/>
                    </a:lnTo>
                    <a:lnTo>
                      <a:pt x="28" y="30"/>
                    </a:lnTo>
                    <a:lnTo>
                      <a:pt x="26" y="28"/>
                    </a:lnTo>
                    <a:lnTo>
                      <a:pt x="24" y="26"/>
                    </a:lnTo>
                    <a:lnTo>
                      <a:pt x="24" y="18"/>
                    </a:lnTo>
                    <a:lnTo>
                      <a:pt x="28" y="12"/>
                    </a:lnTo>
                    <a:lnTo>
                      <a:pt x="40" y="0"/>
                    </a:lnTo>
                    <a:lnTo>
                      <a:pt x="48" y="0"/>
                    </a:lnTo>
                    <a:lnTo>
                      <a:pt x="58" y="2"/>
                    </a:lnTo>
                    <a:lnTo>
                      <a:pt x="66" y="8"/>
                    </a:lnTo>
                    <a:lnTo>
                      <a:pt x="70" y="1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7" name="Freeform 15"/>
              <p:cNvSpPr>
                <a:spLocks/>
              </p:cNvSpPr>
              <p:nvPr/>
            </p:nvSpPr>
            <p:spPr bwMode="auto">
              <a:xfrm>
                <a:off x="3075" y="590"/>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4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4"/>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8" name="Freeform 16"/>
              <p:cNvSpPr>
                <a:spLocks/>
              </p:cNvSpPr>
              <p:nvPr/>
            </p:nvSpPr>
            <p:spPr bwMode="auto">
              <a:xfrm>
                <a:off x="2997" y="614"/>
                <a:ext cx="58" cy="56"/>
              </a:xfrm>
              <a:custGeom>
                <a:avLst/>
                <a:gdLst>
                  <a:gd name="T0" fmla="*/ 50 w 58"/>
                  <a:gd name="T1" fmla="*/ 12 h 56"/>
                  <a:gd name="T2" fmla="*/ 52 w 58"/>
                  <a:gd name="T3" fmla="*/ 22 h 56"/>
                  <a:gd name="T4" fmla="*/ 50 w 58"/>
                  <a:gd name="T5" fmla="*/ 24 h 56"/>
                  <a:gd name="T6" fmla="*/ 42 w 58"/>
                  <a:gd name="T7" fmla="*/ 34 h 56"/>
                  <a:gd name="T8" fmla="*/ 32 w 58"/>
                  <a:gd name="T9" fmla="*/ 36 h 56"/>
                  <a:gd name="T10" fmla="*/ 26 w 58"/>
                  <a:gd name="T11" fmla="*/ 34 h 56"/>
                  <a:gd name="T12" fmla="*/ 22 w 58"/>
                  <a:gd name="T13" fmla="*/ 30 h 56"/>
                  <a:gd name="T14" fmla="*/ 26 w 58"/>
                  <a:gd name="T15" fmla="*/ 24 h 56"/>
                  <a:gd name="T16" fmla="*/ 28 w 58"/>
                  <a:gd name="T17" fmla="*/ 24 h 56"/>
                  <a:gd name="T18" fmla="*/ 38 w 58"/>
                  <a:gd name="T19" fmla="*/ 22 h 56"/>
                  <a:gd name="T20" fmla="*/ 40 w 58"/>
                  <a:gd name="T21" fmla="*/ 20 h 56"/>
                  <a:gd name="T22" fmla="*/ 36 w 58"/>
                  <a:gd name="T23" fmla="*/ 16 h 56"/>
                  <a:gd name="T24" fmla="*/ 30 w 58"/>
                  <a:gd name="T25" fmla="*/ 12 h 56"/>
                  <a:gd name="T26" fmla="*/ 22 w 58"/>
                  <a:gd name="T27" fmla="*/ 14 h 56"/>
                  <a:gd name="T28" fmla="*/ 14 w 58"/>
                  <a:gd name="T29" fmla="*/ 22 h 56"/>
                  <a:gd name="T30" fmla="*/ 12 w 58"/>
                  <a:gd name="T31" fmla="*/ 32 h 56"/>
                  <a:gd name="T32" fmla="*/ 16 w 58"/>
                  <a:gd name="T33" fmla="*/ 38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4 w 58"/>
                  <a:gd name="T47" fmla="*/ 50 h 56"/>
                  <a:gd name="T48" fmla="*/ 44 w 58"/>
                  <a:gd name="T49" fmla="*/ 56 h 56"/>
                  <a:gd name="T50" fmla="*/ 24 w 58"/>
                  <a:gd name="T51" fmla="*/ 54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4 h 56"/>
                  <a:gd name="T66" fmla="*/ 50 w 58"/>
                  <a:gd name="T67" fmla="*/ 12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2"/>
                    </a:moveTo>
                    <a:lnTo>
                      <a:pt x="50" y="12"/>
                    </a:lnTo>
                    <a:lnTo>
                      <a:pt x="52" y="18"/>
                    </a:lnTo>
                    <a:lnTo>
                      <a:pt x="52" y="22"/>
                    </a:lnTo>
                    <a:lnTo>
                      <a:pt x="50" y="24"/>
                    </a:lnTo>
                    <a:lnTo>
                      <a:pt x="46" y="30"/>
                    </a:lnTo>
                    <a:lnTo>
                      <a:pt x="42" y="34"/>
                    </a:lnTo>
                    <a:lnTo>
                      <a:pt x="38" y="36"/>
                    </a:lnTo>
                    <a:lnTo>
                      <a:pt x="32" y="36"/>
                    </a:lnTo>
                    <a:lnTo>
                      <a:pt x="26" y="34"/>
                    </a:lnTo>
                    <a:lnTo>
                      <a:pt x="22" y="30"/>
                    </a:lnTo>
                    <a:lnTo>
                      <a:pt x="24" y="26"/>
                    </a:lnTo>
                    <a:lnTo>
                      <a:pt x="26" y="24"/>
                    </a:lnTo>
                    <a:lnTo>
                      <a:pt x="28" y="24"/>
                    </a:lnTo>
                    <a:lnTo>
                      <a:pt x="34" y="24"/>
                    </a:lnTo>
                    <a:lnTo>
                      <a:pt x="38" y="22"/>
                    </a:lnTo>
                    <a:lnTo>
                      <a:pt x="40" y="20"/>
                    </a:lnTo>
                    <a:lnTo>
                      <a:pt x="38" y="18"/>
                    </a:lnTo>
                    <a:lnTo>
                      <a:pt x="36" y="16"/>
                    </a:lnTo>
                    <a:lnTo>
                      <a:pt x="30" y="12"/>
                    </a:lnTo>
                    <a:lnTo>
                      <a:pt x="26" y="12"/>
                    </a:lnTo>
                    <a:lnTo>
                      <a:pt x="22" y="14"/>
                    </a:lnTo>
                    <a:lnTo>
                      <a:pt x="14" y="22"/>
                    </a:lnTo>
                    <a:lnTo>
                      <a:pt x="12" y="26"/>
                    </a:lnTo>
                    <a:lnTo>
                      <a:pt x="12" y="32"/>
                    </a:lnTo>
                    <a:lnTo>
                      <a:pt x="16" y="38"/>
                    </a:lnTo>
                    <a:lnTo>
                      <a:pt x="22" y="42"/>
                    </a:lnTo>
                    <a:lnTo>
                      <a:pt x="30" y="44"/>
                    </a:lnTo>
                    <a:lnTo>
                      <a:pt x="36" y="44"/>
                    </a:lnTo>
                    <a:lnTo>
                      <a:pt x="40" y="44"/>
                    </a:lnTo>
                    <a:lnTo>
                      <a:pt x="42" y="42"/>
                    </a:lnTo>
                    <a:lnTo>
                      <a:pt x="48" y="38"/>
                    </a:lnTo>
                    <a:lnTo>
                      <a:pt x="50" y="36"/>
                    </a:lnTo>
                    <a:lnTo>
                      <a:pt x="52" y="36"/>
                    </a:lnTo>
                    <a:lnTo>
                      <a:pt x="56" y="36"/>
                    </a:lnTo>
                    <a:lnTo>
                      <a:pt x="58" y="40"/>
                    </a:lnTo>
                    <a:lnTo>
                      <a:pt x="56" y="46"/>
                    </a:lnTo>
                    <a:lnTo>
                      <a:pt x="54" y="50"/>
                    </a:lnTo>
                    <a:lnTo>
                      <a:pt x="44" y="56"/>
                    </a:lnTo>
                    <a:lnTo>
                      <a:pt x="32" y="56"/>
                    </a:lnTo>
                    <a:lnTo>
                      <a:pt x="24" y="54"/>
                    </a:lnTo>
                    <a:lnTo>
                      <a:pt x="14" y="48"/>
                    </a:lnTo>
                    <a:lnTo>
                      <a:pt x="6" y="42"/>
                    </a:lnTo>
                    <a:lnTo>
                      <a:pt x="0" y="34"/>
                    </a:lnTo>
                    <a:lnTo>
                      <a:pt x="0" y="30"/>
                    </a:lnTo>
                    <a:lnTo>
                      <a:pt x="0" y="24"/>
                    </a:lnTo>
                    <a:lnTo>
                      <a:pt x="4" y="16"/>
                    </a:lnTo>
                    <a:lnTo>
                      <a:pt x="10" y="10"/>
                    </a:lnTo>
                    <a:lnTo>
                      <a:pt x="16" y="4"/>
                    </a:lnTo>
                    <a:lnTo>
                      <a:pt x="24" y="0"/>
                    </a:lnTo>
                    <a:lnTo>
                      <a:pt x="32" y="0"/>
                    </a:lnTo>
                    <a:lnTo>
                      <a:pt x="38" y="4"/>
                    </a:lnTo>
                    <a:lnTo>
                      <a:pt x="44" y="6"/>
                    </a:lnTo>
                    <a:lnTo>
                      <a:pt x="50" y="1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9" name="Freeform 17"/>
              <p:cNvSpPr>
                <a:spLocks/>
              </p:cNvSpPr>
              <p:nvPr/>
            </p:nvSpPr>
            <p:spPr bwMode="auto">
              <a:xfrm>
                <a:off x="3185" y="618"/>
                <a:ext cx="34" cy="36"/>
              </a:xfrm>
              <a:custGeom>
                <a:avLst/>
                <a:gdLst>
                  <a:gd name="T0" fmla="*/ 30 w 34"/>
                  <a:gd name="T1" fmla="*/ 2 h 36"/>
                  <a:gd name="T2" fmla="*/ 30 w 34"/>
                  <a:gd name="T3" fmla="*/ 2 h 36"/>
                  <a:gd name="T4" fmla="*/ 34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8 w 34"/>
                  <a:gd name="T17" fmla="*/ 30 h 36"/>
                  <a:gd name="T18" fmla="*/ 14 w 34"/>
                  <a:gd name="T19" fmla="*/ 36 h 36"/>
                  <a:gd name="T20" fmla="*/ 14 w 34"/>
                  <a:gd name="T21" fmla="*/ 36 h 36"/>
                  <a:gd name="T22" fmla="*/ 8 w 34"/>
                  <a:gd name="T23" fmla="*/ 34 h 36"/>
                  <a:gd name="T24" fmla="*/ 4 w 34"/>
                  <a:gd name="T25" fmla="*/ 30 h 36"/>
                  <a:gd name="T26" fmla="*/ 2 w 34"/>
                  <a:gd name="T27" fmla="*/ 26 h 36"/>
                  <a:gd name="T28" fmla="*/ 0 w 34"/>
                  <a:gd name="T29" fmla="*/ 22 h 36"/>
                  <a:gd name="T30" fmla="*/ 0 w 34"/>
                  <a:gd name="T31" fmla="*/ 22 h 36"/>
                  <a:gd name="T32" fmla="*/ 2 w 34"/>
                  <a:gd name="T33" fmla="*/ 16 h 36"/>
                  <a:gd name="T34" fmla="*/ 4 w 34"/>
                  <a:gd name="T35" fmla="*/ 10 h 36"/>
                  <a:gd name="T36" fmla="*/ 8 w 34"/>
                  <a:gd name="T37" fmla="*/ 4 h 36"/>
                  <a:gd name="T38" fmla="*/ 14 w 34"/>
                  <a:gd name="T39" fmla="*/ 2 h 36"/>
                  <a:gd name="T40" fmla="*/ 14 w 34"/>
                  <a:gd name="T41" fmla="*/ 2 h 36"/>
                  <a:gd name="T42" fmla="*/ 18 w 34"/>
                  <a:gd name="T43" fmla="*/ 0 h 36"/>
                  <a:gd name="T44" fmla="*/ 22 w 34"/>
                  <a:gd name="T45" fmla="*/ 0 h 36"/>
                  <a:gd name="T46" fmla="*/ 30 w 34"/>
                  <a:gd name="T47" fmla="*/ 2 h 36"/>
                  <a:gd name="T48" fmla="*/ 30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30" y="2"/>
                    </a:moveTo>
                    <a:lnTo>
                      <a:pt x="30" y="2"/>
                    </a:lnTo>
                    <a:lnTo>
                      <a:pt x="34" y="10"/>
                    </a:lnTo>
                    <a:lnTo>
                      <a:pt x="34" y="14"/>
                    </a:lnTo>
                    <a:lnTo>
                      <a:pt x="34" y="20"/>
                    </a:lnTo>
                    <a:lnTo>
                      <a:pt x="34" y="24"/>
                    </a:lnTo>
                    <a:lnTo>
                      <a:pt x="32" y="26"/>
                    </a:lnTo>
                    <a:lnTo>
                      <a:pt x="28" y="30"/>
                    </a:lnTo>
                    <a:lnTo>
                      <a:pt x="14" y="36"/>
                    </a:lnTo>
                    <a:lnTo>
                      <a:pt x="8" y="34"/>
                    </a:lnTo>
                    <a:lnTo>
                      <a:pt x="4" y="30"/>
                    </a:lnTo>
                    <a:lnTo>
                      <a:pt x="2" y="26"/>
                    </a:lnTo>
                    <a:lnTo>
                      <a:pt x="0" y="22"/>
                    </a:lnTo>
                    <a:lnTo>
                      <a:pt x="2" y="16"/>
                    </a:lnTo>
                    <a:lnTo>
                      <a:pt x="4" y="10"/>
                    </a:lnTo>
                    <a:lnTo>
                      <a:pt x="8" y="4"/>
                    </a:lnTo>
                    <a:lnTo>
                      <a:pt x="14" y="2"/>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0" name="Freeform 18"/>
              <p:cNvSpPr>
                <a:spLocks/>
              </p:cNvSpPr>
              <p:nvPr/>
            </p:nvSpPr>
            <p:spPr bwMode="auto">
              <a:xfrm>
                <a:off x="3195" y="628"/>
                <a:ext cx="12" cy="14"/>
              </a:xfrm>
              <a:custGeom>
                <a:avLst/>
                <a:gdLst>
                  <a:gd name="T0" fmla="*/ 12 w 12"/>
                  <a:gd name="T1" fmla="*/ 10 h 14"/>
                  <a:gd name="T2" fmla="*/ 12 w 12"/>
                  <a:gd name="T3" fmla="*/ 10 h 14"/>
                  <a:gd name="T4" fmla="*/ 10 w 12"/>
                  <a:gd name="T5" fmla="*/ 12 h 14"/>
                  <a:gd name="T6" fmla="*/ 6 w 12"/>
                  <a:gd name="T7" fmla="*/ 14 h 14"/>
                  <a:gd name="T8" fmla="*/ 6 w 12"/>
                  <a:gd name="T9" fmla="*/ 14 h 14"/>
                  <a:gd name="T10" fmla="*/ 4 w 12"/>
                  <a:gd name="T11" fmla="*/ 12 h 14"/>
                  <a:gd name="T12" fmla="*/ 2 w 12"/>
                  <a:gd name="T13" fmla="*/ 12 h 14"/>
                  <a:gd name="T14" fmla="*/ 0 w 12"/>
                  <a:gd name="T15" fmla="*/ 8 h 14"/>
                  <a:gd name="T16" fmla="*/ 0 w 12"/>
                  <a:gd name="T17" fmla="*/ 8 h 14"/>
                  <a:gd name="T18" fmla="*/ 0 w 12"/>
                  <a:gd name="T19" fmla="*/ 2 h 14"/>
                  <a:gd name="T20" fmla="*/ 4 w 12"/>
                  <a:gd name="T21" fmla="*/ 0 h 14"/>
                  <a:gd name="T22" fmla="*/ 4 w 12"/>
                  <a:gd name="T23" fmla="*/ 0 h 14"/>
                  <a:gd name="T24" fmla="*/ 8 w 12"/>
                  <a:gd name="T25" fmla="*/ 0 h 14"/>
                  <a:gd name="T26" fmla="*/ 10 w 12"/>
                  <a:gd name="T27" fmla="*/ 2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6" y="14"/>
                    </a:lnTo>
                    <a:lnTo>
                      <a:pt x="4" y="12"/>
                    </a:lnTo>
                    <a:lnTo>
                      <a:pt x="2" y="12"/>
                    </a:lnTo>
                    <a:lnTo>
                      <a:pt x="0" y="8"/>
                    </a:lnTo>
                    <a:lnTo>
                      <a:pt x="0" y="2"/>
                    </a:lnTo>
                    <a:lnTo>
                      <a:pt x="4" y="0"/>
                    </a:lnTo>
                    <a:lnTo>
                      <a:pt x="8" y="0"/>
                    </a:lnTo>
                    <a:lnTo>
                      <a:pt x="10" y="2"/>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1" name="Freeform 19"/>
              <p:cNvSpPr>
                <a:spLocks/>
              </p:cNvSpPr>
              <p:nvPr/>
            </p:nvSpPr>
            <p:spPr bwMode="auto">
              <a:xfrm>
                <a:off x="3109" y="638"/>
                <a:ext cx="34" cy="36"/>
              </a:xfrm>
              <a:custGeom>
                <a:avLst/>
                <a:gdLst>
                  <a:gd name="T0" fmla="*/ 28 w 34"/>
                  <a:gd name="T1" fmla="*/ 2 h 36"/>
                  <a:gd name="T2" fmla="*/ 28 w 34"/>
                  <a:gd name="T3" fmla="*/ 2 h 36"/>
                  <a:gd name="T4" fmla="*/ 32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6 w 34"/>
                  <a:gd name="T17" fmla="*/ 30 h 36"/>
                  <a:gd name="T18" fmla="*/ 12 w 34"/>
                  <a:gd name="T19" fmla="*/ 36 h 36"/>
                  <a:gd name="T20" fmla="*/ 12 w 34"/>
                  <a:gd name="T21" fmla="*/ 36 h 36"/>
                  <a:gd name="T22" fmla="*/ 8 w 34"/>
                  <a:gd name="T23" fmla="*/ 34 h 36"/>
                  <a:gd name="T24" fmla="*/ 4 w 34"/>
                  <a:gd name="T25" fmla="*/ 30 h 36"/>
                  <a:gd name="T26" fmla="*/ 0 w 34"/>
                  <a:gd name="T27" fmla="*/ 26 h 36"/>
                  <a:gd name="T28" fmla="*/ 0 w 34"/>
                  <a:gd name="T29" fmla="*/ 20 h 36"/>
                  <a:gd name="T30" fmla="*/ 0 w 34"/>
                  <a:gd name="T31" fmla="*/ 20 h 36"/>
                  <a:gd name="T32" fmla="*/ 0 w 34"/>
                  <a:gd name="T33" fmla="*/ 14 h 36"/>
                  <a:gd name="T34" fmla="*/ 4 w 34"/>
                  <a:gd name="T35" fmla="*/ 10 h 36"/>
                  <a:gd name="T36" fmla="*/ 8 w 34"/>
                  <a:gd name="T37" fmla="*/ 4 h 36"/>
                  <a:gd name="T38" fmla="*/ 12 w 34"/>
                  <a:gd name="T39" fmla="*/ 0 h 36"/>
                  <a:gd name="T40" fmla="*/ 12 w 34"/>
                  <a:gd name="T41" fmla="*/ 0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4"/>
                    </a:lnTo>
                    <a:lnTo>
                      <a:pt x="34" y="20"/>
                    </a:lnTo>
                    <a:lnTo>
                      <a:pt x="34" y="24"/>
                    </a:lnTo>
                    <a:lnTo>
                      <a:pt x="32" y="26"/>
                    </a:lnTo>
                    <a:lnTo>
                      <a:pt x="26" y="30"/>
                    </a:lnTo>
                    <a:lnTo>
                      <a:pt x="12" y="36"/>
                    </a:lnTo>
                    <a:lnTo>
                      <a:pt x="8" y="34"/>
                    </a:lnTo>
                    <a:lnTo>
                      <a:pt x="4" y="30"/>
                    </a:lnTo>
                    <a:lnTo>
                      <a:pt x="0" y="26"/>
                    </a:lnTo>
                    <a:lnTo>
                      <a:pt x="0" y="20"/>
                    </a:lnTo>
                    <a:lnTo>
                      <a:pt x="0" y="14"/>
                    </a:lnTo>
                    <a:lnTo>
                      <a:pt x="4" y="10"/>
                    </a:lnTo>
                    <a:lnTo>
                      <a:pt x="8" y="4"/>
                    </a:lnTo>
                    <a:lnTo>
                      <a:pt x="12" y="0"/>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2" name="Freeform 20"/>
              <p:cNvSpPr>
                <a:spLocks/>
              </p:cNvSpPr>
              <p:nvPr/>
            </p:nvSpPr>
            <p:spPr bwMode="auto">
              <a:xfrm>
                <a:off x="3117" y="648"/>
                <a:ext cx="12" cy="12"/>
              </a:xfrm>
              <a:custGeom>
                <a:avLst/>
                <a:gdLst>
                  <a:gd name="T0" fmla="*/ 12 w 12"/>
                  <a:gd name="T1" fmla="*/ 8 h 12"/>
                  <a:gd name="T2" fmla="*/ 12 w 12"/>
                  <a:gd name="T3" fmla="*/ 8 h 12"/>
                  <a:gd name="T4" fmla="*/ 10 w 12"/>
                  <a:gd name="T5" fmla="*/ 10 h 12"/>
                  <a:gd name="T6" fmla="*/ 8 w 12"/>
                  <a:gd name="T7" fmla="*/ 12 h 12"/>
                  <a:gd name="T8" fmla="*/ 8 w 12"/>
                  <a:gd name="T9" fmla="*/ 12 h 12"/>
                  <a:gd name="T10" fmla="*/ 4 w 12"/>
                  <a:gd name="T11" fmla="*/ 12 h 12"/>
                  <a:gd name="T12" fmla="*/ 4 w 12"/>
                  <a:gd name="T13" fmla="*/ 10 h 12"/>
                  <a:gd name="T14" fmla="*/ 0 w 12"/>
                  <a:gd name="T15" fmla="*/ 6 h 12"/>
                  <a:gd name="T16" fmla="*/ 0 w 12"/>
                  <a:gd name="T17" fmla="*/ 6 h 12"/>
                  <a:gd name="T18" fmla="*/ 2 w 12"/>
                  <a:gd name="T19" fmla="*/ 2 h 12"/>
                  <a:gd name="T20" fmla="*/ 6 w 12"/>
                  <a:gd name="T21" fmla="*/ 0 h 12"/>
                  <a:gd name="T22" fmla="*/ 6 w 12"/>
                  <a:gd name="T23" fmla="*/ 0 h 12"/>
                  <a:gd name="T24" fmla="*/ 8 w 12"/>
                  <a:gd name="T25" fmla="*/ 0 h 12"/>
                  <a:gd name="T26" fmla="*/ 10 w 12"/>
                  <a:gd name="T27" fmla="*/ 2 h 12"/>
                  <a:gd name="T28" fmla="*/ 12 w 12"/>
                  <a:gd name="T29" fmla="*/ 6 h 12"/>
                  <a:gd name="T30" fmla="*/ 12 w 12"/>
                  <a:gd name="T31" fmla="*/ 8 h 12"/>
                  <a:gd name="T32" fmla="*/ 12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2" y="8"/>
                    </a:moveTo>
                    <a:lnTo>
                      <a:pt x="12" y="8"/>
                    </a:lnTo>
                    <a:lnTo>
                      <a:pt x="10" y="10"/>
                    </a:lnTo>
                    <a:lnTo>
                      <a:pt x="8" y="12"/>
                    </a:lnTo>
                    <a:lnTo>
                      <a:pt x="4" y="12"/>
                    </a:lnTo>
                    <a:lnTo>
                      <a:pt x="4" y="10"/>
                    </a:lnTo>
                    <a:lnTo>
                      <a:pt x="0" y="6"/>
                    </a:lnTo>
                    <a:lnTo>
                      <a:pt x="2" y="2"/>
                    </a:lnTo>
                    <a:lnTo>
                      <a:pt x="6" y="0"/>
                    </a:lnTo>
                    <a:lnTo>
                      <a:pt x="8" y="0"/>
                    </a:lnTo>
                    <a:lnTo>
                      <a:pt x="10" y="2"/>
                    </a:lnTo>
                    <a:lnTo>
                      <a:pt x="12" y="6"/>
                    </a:lnTo>
                    <a:lnTo>
                      <a:pt x="1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3" name="Freeform 21"/>
              <p:cNvSpPr>
                <a:spLocks/>
              </p:cNvSpPr>
              <p:nvPr/>
            </p:nvSpPr>
            <p:spPr bwMode="auto">
              <a:xfrm>
                <a:off x="3097" y="666"/>
                <a:ext cx="142" cy="80"/>
              </a:xfrm>
              <a:custGeom>
                <a:avLst/>
                <a:gdLst>
                  <a:gd name="T0" fmla="*/ 138 w 142"/>
                  <a:gd name="T1" fmla="*/ 0 h 80"/>
                  <a:gd name="T2" fmla="*/ 138 w 142"/>
                  <a:gd name="T3" fmla="*/ 0 h 80"/>
                  <a:gd name="T4" fmla="*/ 140 w 142"/>
                  <a:gd name="T5" fmla="*/ 10 h 80"/>
                  <a:gd name="T6" fmla="*/ 142 w 142"/>
                  <a:gd name="T7" fmla="*/ 18 h 80"/>
                  <a:gd name="T8" fmla="*/ 140 w 142"/>
                  <a:gd name="T9" fmla="*/ 26 h 80"/>
                  <a:gd name="T10" fmla="*/ 138 w 142"/>
                  <a:gd name="T11" fmla="*/ 34 h 80"/>
                  <a:gd name="T12" fmla="*/ 132 w 142"/>
                  <a:gd name="T13" fmla="*/ 48 h 80"/>
                  <a:gd name="T14" fmla="*/ 122 w 142"/>
                  <a:gd name="T15" fmla="*/ 62 h 80"/>
                  <a:gd name="T16" fmla="*/ 122 w 142"/>
                  <a:gd name="T17" fmla="*/ 62 h 80"/>
                  <a:gd name="T18" fmla="*/ 108 w 142"/>
                  <a:gd name="T19" fmla="*/ 70 h 80"/>
                  <a:gd name="T20" fmla="*/ 92 w 142"/>
                  <a:gd name="T21" fmla="*/ 74 h 80"/>
                  <a:gd name="T22" fmla="*/ 76 w 142"/>
                  <a:gd name="T23" fmla="*/ 78 h 80"/>
                  <a:gd name="T24" fmla="*/ 60 w 142"/>
                  <a:gd name="T25" fmla="*/ 80 h 80"/>
                  <a:gd name="T26" fmla="*/ 60 w 142"/>
                  <a:gd name="T27" fmla="*/ 80 h 80"/>
                  <a:gd name="T28" fmla="*/ 46 w 142"/>
                  <a:gd name="T29" fmla="*/ 78 h 80"/>
                  <a:gd name="T30" fmla="*/ 32 w 142"/>
                  <a:gd name="T31" fmla="*/ 74 h 80"/>
                  <a:gd name="T32" fmla="*/ 26 w 142"/>
                  <a:gd name="T33" fmla="*/ 72 h 80"/>
                  <a:gd name="T34" fmla="*/ 20 w 142"/>
                  <a:gd name="T35" fmla="*/ 68 h 80"/>
                  <a:gd name="T36" fmla="*/ 14 w 142"/>
                  <a:gd name="T37" fmla="*/ 64 h 80"/>
                  <a:gd name="T38" fmla="*/ 10 w 142"/>
                  <a:gd name="T39" fmla="*/ 58 h 80"/>
                  <a:gd name="T40" fmla="*/ 10 w 142"/>
                  <a:gd name="T41" fmla="*/ 58 h 80"/>
                  <a:gd name="T42" fmla="*/ 4 w 142"/>
                  <a:gd name="T43" fmla="*/ 48 h 80"/>
                  <a:gd name="T44" fmla="*/ 0 w 142"/>
                  <a:gd name="T45" fmla="*/ 36 h 80"/>
                  <a:gd name="T46" fmla="*/ 0 w 142"/>
                  <a:gd name="T47" fmla="*/ 36 h 80"/>
                  <a:gd name="T48" fmla="*/ 22 w 142"/>
                  <a:gd name="T49" fmla="*/ 28 h 80"/>
                  <a:gd name="T50" fmla="*/ 34 w 142"/>
                  <a:gd name="T51" fmla="*/ 24 h 80"/>
                  <a:gd name="T52" fmla="*/ 46 w 142"/>
                  <a:gd name="T53" fmla="*/ 24 h 80"/>
                  <a:gd name="T54" fmla="*/ 46 w 142"/>
                  <a:gd name="T55" fmla="*/ 24 h 80"/>
                  <a:gd name="T56" fmla="*/ 68 w 142"/>
                  <a:gd name="T57" fmla="*/ 16 h 80"/>
                  <a:gd name="T58" fmla="*/ 92 w 142"/>
                  <a:gd name="T59" fmla="*/ 10 h 80"/>
                  <a:gd name="T60" fmla="*/ 138 w 142"/>
                  <a:gd name="T61" fmla="*/ 0 h 80"/>
                  <a:gd name="T62" fmla="*/ 138 w 142"/>
                  <a:gd name="T63" fmla="*/ 0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2" h="80">
                    <a:moveTo>
                      <a:pt x="138" y="0"/>
                    </a:moveTo>
                    <a:lnTo>
                      <a:pt x="138" y="0"/>
                    </a:lnTo>
                    <a:lnTo>
                      <a:pt x="140" y="10"/>
                    </a:lnTo>
                    <a:lnTo>
                      <a:pt x="142" y="18"/>
                    </a:lnTo>
                    <a:lnTo>
                      <a:pt x="140" y="26"/>
                    </a:lnTo>
                    <a:lnTo>
                      <a:pt x="138" y="34"/>
                    </a:lnTo>
                    <a:lnTo>
                      <a:pt x="132" y="48"/>
                    </a:lnTo>
                    <a:lnTo>
                      <a:pt x="122" y="62"/>
                    </a:lnTo>
                    <a:lnTo>
                      <a:pt x="108" y="70"/>
                    </a:lnTo>
                    <a:lnTo>
                      <a:pt x="92" y="74"/>
                    </a:lnTo>
                    <a:lnTo>
                      <a:pt x="76" y="78"/>
                    </a:lnTo>
                    <a:lnTo>
                      <a:pt x="60" y="80"/>
                    </a:lnTo>
                    <a:lnTo>
                      <a:pt x="46" y="78"/>
                    </a:lnTo>
                    <a:lnTo>
                      <a:pt x="32" y="74"/>
                    </a:lnTo>
                    <a:lnTo>
                      <a:pt x="26" y="72"/>
                    </a:lnTo>
                    <a:lnTo>
                      <a:pt x="20" y="68"/>
                    </a:lnTo>
                    <a:lnTo>
                      <a:pt x="14" y="64"/>
                    </a:lnTo>
                    <a:lnTo>
                      <a:pt x="10" y="58"/>
                    </a:lnTo>
                    <a:lnTo>
                      <a:pt x="4" y="48"/>
                    </a:lnTo>
                    <a:lnTo>
                      <a:pt x="0" y="36"/>
                    </a:lnTo>
                    <a:lnTo>
                      <a:pt x="22" y="28"/>
                    </a:lnTo>
                    <a:lnTo>
                      <a:pt x="34" y="24"/>
                    </a:lnTo>
                    <a:lnTo>
                      <a:pt x="46" y="24"/>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4" name="Freeform 22"/>
              <p:cNvSpPr>
                <a:spLocks/>
              </p:cNvSpPr>
              <p:nvPr/>
            </p:nvSpPr>
            <p:spPr bwMode="auto">
              <a:xfrm>
                <a:off x="3011" y="698"/>
                <a:ext cx="64" cy="70"/>
              </a:xfrm>
              <a:custGeom>
                <a:avLst/>
                <a:gdLst>
                  <a:gd name="T0" fmla="*/ 34 w 64"/>
                  <a:gd name="T1" fmla="*/ 2 h 70"/>
                  <a:gd name="T2" fmla="*/ 36 w 64"/>
                  <a:gd name="T3" fmla="*/ 10 h 70"/>
                  <a:gd name="T4" fmla="*/ 34 w 64"/>
                  <a:gd name="T5" fmla="*/ 10 h 70"/>
                  <a:gd name="T6" fmla="*/ 26 w 64"/>
                  <a:gd name="T7" fmla="*/ 12 h 70"/>
                  <a:gd name="T8" fmla="*/ 18 w 64"/>
                  <a:gd name="T9" fmla="*/ 18 h 70"/>
                  <a:gd name="T10" fmla="*/ 12 w 64"/>
                  <a:gd name="T11" fmla="*/ 34 h 70"/>
                  <a:gd name="T12" fmla="*/ 10 w 64"/>
                  <a:gd name="T13" fmla="*/ 44 h 70"/>
                  <a:gd name="T14" fmla="*/ 20 w 64"/>
                  <a:gd name="T15" fmla="*/ 54 h 70"/>
                  <a:gd name="T16" fmla="*/ 32 w 64"/>
                  <a:gd name="T17" fmla="*/ 58 h 70"/>
                  <a:gd name="T18" fmla="*/ 38 w 64"/>
                  <a:gd name="T19" fmla="*/ 56 h 70"/>
                  <a:gd name="T20" fmla="*/ 50 w 64"/>
                  <a:gd name="T21" fmla="*/ 50 h 70"/>
                  <a:gd name="T22" fmla="*/ 52 w 64"/>
                  <a:gd name="T23" fmla="*/ 46 h 70"/>
                  <a:gd name="T24" fmla="*/ 52 w 64"/>
                  <a:gd name="T25" fmla="*/ 40 h 70"/>
                  <a:gd name="T26" fmla="*/ 46 w 64"/>
                  <a:gd name="T27" fmla="*/ 36 h 70"/>
                  <a:gd name="T28" fmla="*/ 36 w 64"/>
                  <a:gd name="T29" fmla="*/ 42 h 70"/>
                  <a:gd name="T30" fmla="*/ 38 w 64"/>
                  <a:gd name="T31" fmla="*/ 44 h 70"/>
                  <a:gd name="T32" fmla="*/ 38 w 64"/>
                  <a:gd name="T33" fmla="*/ 48 h 70"/>
                  <a:gd name="T34" fmla="*/ 30 w 64"/>
                  <a:gd name="T35" fmla="*/ 50 h 70"/>
                  <a:gd name="T36" fmla="*/ 26 w 64"/>
                  <a:gd name="T37" fmla="*/ 48 h 70"/>
                  <a:gd name="T38" fmla="*/ 24 w 64"/>
                  <a:gd name="T39" fmla="*/ 44 h 70"/>
                  <a:gd name="T40" fmla="*/ 26 w 64"/>
                  <a:gd name="T41" fmla="*/ 36 h 70"/>
                  <a:gd name="T42" fmla="*/ 34 w 64"/>
                  <a:gd name="T43" fmla="*/ 28 h 70"/>
                  <a:gd name="T44" fmla="*/ 44 w 64"/>
                  <a:gd name="T45" fmla="*/ 24 h 70"/>
                  <a:gd name="T46" fmla="*/ 48 w 64"/>
                  <a:gd name="T47" fmla="*/ 24 h 70"/>
                  <a:gd name="T48" fmla="*/ 58 w 64"/>
                  <a:gd name="T49" fmla="*/ 32 h 70"/>
                  <a:gd name="T50" fmla="*/ 64 w 64"/>
                  <a:gd name="T51" fmla="*/ 44 h 70"/>
                  <a:gd name="T52" fmla="*/ 64 w 64"/>
                  <a:gd name="T53" fmla="*/ 50 h 70"/>
                  <a:gd name="T54" fmla="*/ 58 w 64"/>
                  <a:gd name="T55" fmla="*/ 60 h 70"/>
                  <a:gd name="T56" fmla="*/ 54 w 64"/>
                  <a:gd name="T57" fmla="*/ 62 h 70"/>
                  <a:gd name="T58" fmla="*/ 34 w 64"/>
                  <a:gd name="T59" fmla="*/ 70 h 70"/>
                  <a:gd name="T60" fmla="*/ 28 w 64"/>
                  <a:gd name="T61" fmla="*/ 68 h 70"/>
                  <a:gd name="T62" fmla="*/ 12 w 64"/>
                  <a:gd name="T63" fmla="*/ 62 h 70"/>
                  <a:gd name="T64" fmla="*/ 0 w 64"/>
                  <a:gd name="T65" fmla="*/ 48 h 70"/>
                  <a:gd name="T66" fmla="*/ 0 w 64"/>
                  <a:gd name="T67" fmla="*/ 34 h 70"/>
                  <a:gd name="T68" fmla="*/ 10 w 64"/>
                  <a:gd name="T69" fmla="*/ 10 h 70"/>
                  <a:gd name="T70" fmla="*/ 20 w 64"/>
                  <a:gd name="T71" fmla="*/ 2 h 70"/>
                  <a:gd name="T72" fmla="*/ 28 w 64"/>
                  <a:gd name="T73" fmla="*/ 0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4"/>
                    </a:lnTo>
                    <a:lnTo>
                      <a:pt x="36" y="10"/>
                    </a:lnTo>
                    <a:lnTo>
                      <a:pt x="34" y="10"/>
                    </a:lnTo>
                    <a:lnTo>
                      <a:pt x="32" y="12"/>
                    </a:lnTo>
                    <a:lnTo>
                      <a:pt x="26" y="12"/>
                    </a:lnTo>
                    <a:lnTo>
                      <a:pt x="18" y="18"/>
                    </a:lnTo>
                    <a:lnTo>
                      <a:pt x="14" y="26"/>
                    </a:lnTo>
                    <a:lnTo>
                      <a:pt x="12" y="34"/>
                    </a:lnTo>
                    <a:lnTo>
                      <a:pt x="10" y="44"/>
                    </a:lnTo>
                    <a:lnTo>
                      <a:pt x="14" y="50"/>
                    </a:lnTo>
                    <a:lnTo>
                      <a:pt x="20" y="54"/>
                    </a:lnTo>
                    <a:lnTo>
                      <a:pt x="26" y="56"/>
                    </a:lnTo>
                    <a:lnTo>
                      <a:pt x="32" y="58"/>
                    </a:lnTo>
                    <a:lnTo>
                      <a:pt x="38" y="56"/>
                    </a:lnTo>
                    <a:lnTo>
                      <a:pt x="44" y="54"/>
                    </a:lnTo>
                    <a:lnTo>
                      <a:pt x="50" y="50"/>
                    </a:lnTo>
                    <a:lnTo>
                      <a:pt x="52" y="46"/>
                    </a:lnTo>
                    <a:lnTo>
                      <a:pt x="52" y="42"/>
                    </a:lnTo>
                    <a:lnTo>
                      <a:pt x="52" y="40"/>
                    </a:lnTo>
                    <a:lnTo>
                      <a:pt x="46" y="36"/>
                    </a:lnTo>
                    <a:lnTo>
                      <a:pt x="40" y="38"/>
                    </a:lnTo>
                    <a:lnTo>
                      <a:pt x="36" y="42"/>
                    </a:lnTo>
                    <a:lnTo>
                      <a:pt x="38" y="44"/>
                    </a:lnTo>
                    <a:lnTo>
                      <a:pt x="38" y="48"/>
                    </a:lnTo>
                    <a:lnTo>
                      <a:pt x="34" y="50"/>
                    </a:lnTo>
                    <a:lnTo>
                      <a:pt x="30" y="50"/>
                    </a:lnTo>
                    <a:lnTo>
                      <a:pt x="26" y="48"/>
                    </a:lnTo>
                    <a:lnTo>
                      <a:pt x="24" y="44"/>
                    </a:lnTo>
                    <a:lnTo>
                      <a:pt x="24" y="40"/>
                    </a:lnTo>
                    <a:lnTo>
                      <a:pt x="26" y="36"/>
                    </a:lnTo>
                    <a:lnTo>
                      <a:pt x="34" y="28"/>
                    </a:lnTo>
                    <a:lnTo>
                      <a:pt x="40" y="24"/>
                    </a:lnTo>
                    <a:lnTo>
                      <a:pt x="44" y="24"/>
                    </a:lnTo>
                    <a:lnTo>
                      <a:pt x="48" y="24"/>
                    </a:lnTo>
                    <a:lnTo>
                      <a:pt x="54" y="28"/>
                    </a:lnTo>
                    <a:lnTo>
                      <a:pt x="58" y="32"/>
                    </a:lnTo>
                    <a:lnTo>
                      <a:pt x="62" y="38"/>
                    </a:lnTo>
                    <a:lnTo>
                      <a:pt x="64" y="44"/>
                    </a:lnTo>
                    <a:lnTo>
                      <a:pt x="64" y="50"/>
                    </a:lnTo>
                    <a:lnTo>
                      <a:pt x="62" y="54"/>
                    </a:lnTo>
                    <a:lnTo>
                      <a:pt x="58" y="60"/>
                    </a:lnTo>
                    <a:lnTo>
                      <a:pt x="54" y="62"/>
                    </a:lnTo>
                    <a:lnTo>
                      <a:pt x="42" y="68"/>
                    </a:lnTo>
                    <a:lnTo>
                      <a:pt x="34" y="70"/>
                    </a:lnTo>
                    <a:lnTo>
                      <a:pt x="28" y="68"/>
                    </a:lnTo>
                    <a:lnTo>
                      <a:pt x="20" y="66"/>
                    </a:lnTo>
                    <a:lnTo>
                      <a:pt x="12" y="62"/>
                    </a:lnTo>
                    <a:lnTo>
                      <a:pt x="4" y="54"/>
                    </a:lnTo>
                    <a:lnTo>
                      <a:pt x="0" y="48"/>
                    </a:lnTo>
                    <a:lnTo>
                      <a:pt x="0" y="34"/>
                    </a:lnTo>
                    <a:lnTo>
                      <a:pt x="4" y="22"/>
                    </a:lnTo>
                    <a:lnTo>
                      <a:pt x="10" y="10"/>
                    </a:lnTo>
                    <a:lnTo>
                      <a:pt x="14" y="6"/>
                    </a:lnTo>
                    <a:lnTo>
                      <a:pt x="20" y="2"/>
                    </a:lnTo>
                    <a:lnTo>
                      <a:pt x="28" y="0"/>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5" name="Freeform 23"/>
              <p:cNvSpPr>
                <a:spLocks/>
              </p:cNvSpPr>
              <p:nvPr/>
            </p:nvSpPr>
            <p:spPr bwMode="auto">
              <a:xfrm>
                <a:off x="3179" y="756"/>
                <a:ext cx="20" cy="20"/>
              </a:xfrm>
              <a:custGeom>
                <a:avLst/>
                <a:gdLst>
                  <a:gd name="T0" fmla="*/ 20 w 20"/>
                  <a:gd name="T1" fmla="*/ 16 h 20"/>
                  <a:gd name="T2" fmla="*/ 20 w 20"/>
                  <a:gd name="T3" fmla="*/ 16 h 20"/>
                  <a:gd name="T4" fmla="*/ 18 w 20"/>
                  <a:gd name="T5" fmla="*/ 18 h 20"/>
                  <a:gd name="T6" fmla="*/ 14 w 20"/>
                  <a:gd name="T7" fmla="*/ 20 h 20"/>
                  <a:gd name="T8" fmla="*/ 10 w 20"/>
                  <a:gd name="T9" fmla="*/ 20 h 20"/>
                  <a:gd name="T10" fmla="*/ 8 w 20"/>
                  <a:gd name="T11" fmla="*/ 20 h 20"/>
                  <a:gd name="T12" fmla="*/ 8 w 20"/>
                  <a:gd name="T13" fmla="*/ 20 h 20"/>
                  <a:gd name="T14" fmla="*/ 4 w 20"/>
                  <a:gd name="T15" fmla="*/ 18 h 20"/>
                  <a:gd name="T16" fmla="*/ 2 w 20"/>
                  <a:gd name="T17" fmla="*/ 14 h 20"/>
                  <a:gd name="T18" fmla="*/ 0 w 20"/>
                  <a:gd name="T19" fmla="*/ 8 h 20"/>
                  <a:gd name="T20" fmla="*/ 0 w 20"/>
                  <a:gd name="T21" fmla="*/ 8 h 20"/>
                  <a:gd name="T22" fmla="*/ 0 w 20"/>
                  <a:gd name="T23" fmla="*/ 2 h 20"/>
                  <a:gd name="T24" fmla="*/ 0 w 20"/>
                  <a:gd name="T25" fmla="*/ 0 h 20"/>
                  <a:gd name="T26" fmla="*/ 2 w 20"/>
                  <a:gd name="T27" fmla="*/ 0 h 20"/>
                  <a:gd name="T28" fmla="*/ 2 w 20"/>
                  <a:gd name="T29" fmla="*/ 0 h 20"/>
                  <a:gd name="T30" fmla="*/ 8 w 20"/>
                  <a:gd name="T31" fmla="*/ 4 h 20"/>
                  <a:gd name="T32" fmla="*/ 14 w 20"/>
                  <a:gd name="T33" fmla="*/ 6 h 20"/>
                  <a:gd name="T34" fmla="*/ 18 w 20"/>
                  <a:gd name="T35" fmla="*/ 10 h 20"/>
                  <a:gd name="T36" fmla="*/ 20 w 20"/>
                  <a:gd name="T37" fmla="*/ 12 h 20"/>
                  <a:gd name="T38" fmla="*/ 20 w 20"/>
                  <a:gd name="T39" fmla="*/ 16 h 20"/>
                  <a:gd name="T40" fmla="*/ 20 w 20"/>
                  <a:gd name="T41" fmla="*/ 16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0">
                    <a:moveTo>
                      <a:pt x="20" y="16"/>
                    </a:moveTo>
                    <a:lnTo>
                      <a:pt x="20" y="16"/>
                    </a:lnTo>
                    <a:lnTo>
                      <a:pt x="18" y="18"/>
                    </a:lnTo>
                    <a:lnTo>
                      <a:pt x="14" y="20"/>
                    </a:lnTo>
                    <a:lnTo>
                      <a:pt x="10" y="20"/>
                    </a:lnTo>
                    <a:lnTo>
                      <a:pt x="8" y="20"/>
                    </a:lnTo>
                    <a:lnTo>
                      <a:pt x="4" y="18"/>
                    </a:lnTo>
                    <a:lnTo>
                      <a:pt x="2" y="14"/>
                    </a:lnTo>
                    <a:lnTo>
                      <a:pt x="0" y="8"/>
                    </a:lnTo>
                    <a:lnTo>
                      <a:pt x="0" y="2"/>
                    </a:lnTo>
                    <a:lnTo>
                      <a:pt x="0" y="0"/>
                    </a:lnTo>
                    <a:lnTo>
                      <a:pt x="2" y="0"/>
                    </a:lnTo>
                    <a:lnTo>
                      <a:pt x="8" y="4"/>
                    </a:lnTo>
                    <a:lnTo>
                      <a:pt x="14" y="6"/>
                    </a:lnTo>
                    <a:lnTo>
                      <a:pt x="18" y="10"/>
                    </a:lnTo>
                    <a:lnTo>
                      <a:pt x="20" y="12"/>
                    </a:lnTo>
                    <a:lnTo>
                      <a:pt x="20" y="16"/>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6" name="Freeform 24"/>
              <p:cNvSpPr>
                <a:spLocks/>
              </p:cNvSpPr>
              <p:nvPr/>
            </p:nvSpPr>
            <p:spPr bwMode="auto">
              <a:xfrm>
                <a:off x="3209" y="762"/>
                <a:ext cx="28" cy="16"/>
              </a:xfrm>
              <a:custGeom>
                <a:avLst/>
                <a:gdLst>
                  <a:gd name="T0" fmla="*/ 26 w 28"/>
                  <a:gd name="T1" fmla="*/ 8 h 16"/>
                  <a:gd name="T2" fmla="*/ 26 w 28"/>
                  <a:gd name="T3" fmla="*/ 8 h 16"/>
                  <a:gd name="T4" fmla="*/ 28 w 28"/>
                  <a:gd name="T5" fmla="*/ 12 h 16"/>
                  <a:gd name="T6" fmla="*/ 26 w 28"/>
                  <a:gd name="T7" fmla="*/ 14 h 16"/>
                  <a:gd name="T8" fmla="*/ 26 w 28"/>
                  <a:gd name="T9" fmla="*/ 14 h 16"/>
                  <a:gd name="T10" fmla="*/ 20 w 28"/>
                  <a:gd name="T11" fmla="*/ 16 h 16"/>
                  <a:gd name="T12" fmla="*/ 16 w 28"/>
                  <a:gd name="T13" fmla="*/ 14 h 16"/>
                  <a:gd name="T14" fmla="*/ 16 w 28"/>
                  <a:gd name="T15" fmla="*/ 14 h 16"/>
                  <a:gd name="T16" fmla="*/ 12 w 28"/>
                  <a:gd name="T17" fmla="*/ 10 h 16"/>
                  <a:gd name="T18" fmla="*/ 6 w 28"/>
                  <a:gd name="T19" fmla="*/ 8 h 16"/>
                  <a:gd name="T20" fmla="*/ 2 w 28"/>
                  <a:gd name="T21" fmla="*/ 6 h 16"/>
                  <a:gd name="T22" fmla="*/ 0 w 28"/>
                  <a:gd name="T23" fmla="*/ 4 h 16"/>
                  <a:gd name="T24" fmla="*/ 0 w 28"/>
                  <a:gd name="T25" fmla="*/ 0 h 16"/>
                  <a:gd name="T26" fmla="*/ 0 w 28"/>
                  <a:gd name="T27" fmla="*/ 0 h 16"/>
                  <a:gd name="T28" fmla="*/ 16 w 28"/>
                  <a:gd name="T29" fmla="*/ 2 h 16"/>
                  <a:gd name="T30" fmla="*/ 22 w 28"/>
                  <a:gd name="T31" fmla="*/ 4 h 16"/>
                  <a:gd name="T32" fmla="*/ 24 w 28"/>
                  <a:gd name="T33" fmla="*/ 6 h 16"/>
                  <a:gd name="T34" fmla="*/ 26 w 28"/>
                  <a:gd name="T35" fmla="*/ 8 h 16"/>
                  <a:gd name="T36" fmla="*/ 26 w 28"/>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6">
                    <a:moveTo>
                      <a:pt x="26" y="8"/>
                    </a:moveTo>
                    <a:lnTo>
                      <a:pt x="26" y="8"/>
                    </a:lnTo>
                    <a:lnTo>
                      <a:pt x="28" y="12"/>
                    </a:lnTo>
                    <a:lnTo>
                      <a:pt x="26" y="14"/>
                    </a:lnTo>
                    <a:lnTo>
                      <a:pt x="20" y="16"/>
                    </a:lnTo>
                    <a:lnTo>
                      <a:pt x="16" y="14"/>
                    </a:lnTo>
                    <a:lnTo>
                      <a:pt x="12" y="10"/>
                    </a:lnTo>
                    <a:lnTo>
                      <a:pt x="6" y="8"/>
                    </a:lnTo>
                    <a:lnTo>
                      <a:pt x="2" y="6"/>
                    </a:lnTo>
                    <a:lnTo>
                      <a:pt x="0" y="4"/>
                    </a:lnTo>
                    <a:lnTo>
                      <a:pt x="0" y="0"/>
                    </a:lnTo>
                    <a:lnTo>
                      <a:pt x="16" y="2"/>
                    </a:lnTo>
                    <a:lnTo>
                      <a:pt x="22" y="4"/>
                    </a:lnTo>
                    <a:lnTo>
                      <a:pt x="24" y="6"/>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7" name="Freeform 25"/>
              <p:cNvSpPr>
                <a:spLocks/>
              </p:cNvSpPr>
              <p:nvPr/>
            </p:nvSpPr>
            <p:spPr bwMode="auto">
              <a:xfrm>
                <a:off x="3163" y="780"/>
                <a:ext cx="18" cy="26"/>
              </a:xfrm>
              <a:custGeom>
                <a:avLst/>
                <a:gdLst>
                  <a:gd name="T0" fmla="*/ 18 w 18"/>
                  <a:gd name="T1" fmla="*/ 12 h 26"/>
                  <a:gd name="T2" fmla="*/ 18 w 18"/>
                  <a:gd name="T3" fmla="*/ 12 h 26"/>
                  <a:gd name="T4" fmla="*/ 14 w 18"/>
                  <a:gd name="T5" fmla="*/ 20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6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20"/>
                    </a:lnTo>
                    <a:lnTo>
                      <a:pt x="8" y="26"/>
                    </a:lnTo>
                    <a:lnTo>
                      <a:pt x="4" y="26"/>
                    </a:lnTo>
                    <a:lnTo>
                      <a:pt x="2" y="24"/>
                    </a:lnTo>
                    <a:lnTo>
                      <a:pt x="0" y="18"/>
                    </a:lnTo>
                    <a:lnTo>
                      <a:pt x="2" y="12"/>
                    </a:lnTo>
                    <a:lnTo>
                      <a:pt x="8" y="0"/>
                    </a:lnTo>
                    <a:lnTo>
                      <a:pt x="16" y="6"/>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8" name="Freeform 26"/>
              <p:cNvSpPr>
                <a:spLocks/>
              </p:cNvSpPr>
              <p:nvPr/>
            </p:nvSpPr>
            <p:spPr bwMode="auto">
              <a:xfrm>
                <a:off x="3069" y="788"/>
                <a:ext cx="92" cy="60"/>
              </a:xfrm>
              <a:custGeom>
                <a:avLst/>
                <a:gdLst>
                  <a:gd name="T0" fmla="*/ 86 w 92"/>
                  <a:gd name="T1" fmla="*/ 24 h 60"/>
                  <a:gd name="T2" fmla="*/ 86 w 92"/>
                  <a:gd name="T3" fmla="*/ 24 h 60"/>
                  <a:gd name="T4" fmla="*/ 90 w 92"/>
                  <a:gd name="T5" fmla="*/ 28 h 60"/>
                  <a:gd name="T6" fmla="*/ 92 w 92"/>
                  <a:gd name="T7" fmla="*/ 30 h 60"/>
                  <a:gd name="T8" fmla="*/ 92 w 92"/>
                  <a:gd name="T9" fmla="*/ 34 h 60"/>
                  <a:gd name="T10" fmla="*/ 92 w 92"/>
                  <a:gd name="T11" fmla="*/ 34 h 60"/>
                  <a:gd name="T12" fmla="*/ 86 w 92"/>
                  <a:gd name="T13" fmla="*/ 48 h 60"/>
                  <a:gd name="T14" fmla="*/ 80 w 92"/>
                  <a:gd name="T15" fmla="*/ 60 h 60"/>
                  <a:gd name="T16" fmla="*/ 80 w 92"/>
                  <a:gd name="T17" fmla="*/ 60 h 60"/>
                  <a:gd name="T18" fmla="*/ 60 w 92"/>
                  <a:gd name="T19" fmla="*/ 60 h 60"/>
                  <a:gd name="T20" fmla="*/ 38 w 92"/>
                  <a:gd name="T21" fmla="*/ 56 h 60"/>
                  <a:gd name="T22" fmla="*/ 0 w 92"/>
                  <a:gd name="T23" fmla="*/ 44 h 60"/>
                  <a:gd name="T24" fmla="*/ 0 w 92"/>
                  <a:gd name="T25" fmla="*/ 44 h 60"/>
                  <a:gd name="T26" fmla="*/ 0 w 92"/>
                  <a:gd name="T27" fmla="*/ 36 h 60"/>
                  <a:gd name="T28" fmla="*/ 4 w 92"/>
                  <a:gd name="T29" fmla="*/ 28 h 60"/>
                  <a:gd name="T30" fmla="*/ 12 w 92"/>
                  <a:gd name="T31" fmla="*/ 14 h 60"/>
                  <a:gd name="T32" fmla="*/ 12 w 92"/>
                  <a:gd name="T33" fmla="*/ 14 h 60"/>
                  <a:gd name="T34" fmla="*/ 34 w 92"/>
                  <a:gd name="T35" fmla="*/ 14 h 60"/>
                  <a:gd name="T36" fmla="*/ 34 w 92"/>
                  <a:gd name="T37" fmla="*/ 14 h 60"/>
                  <a:gd name="T38" fmla="*/ 60 w 92"/>
                  <a:gd name="T39" fmla="*/ 8 h 60"/>
                  <a:gd name="T40" fmla="*/ 72 w 92"/>
                  <a:gd name="T41" fmla="*/ 4 h 60"/>
                  <a:gd name="T42" fmla="*/ 84 w 92"/>
                  <a:gd name="T43" fmla="*/ 0 h 60"/>
                  <a:gd name="T44" fmla="*/ 84 w 92"/>
                  <a:gd name="T45" fmla="*/ 0 h 60"/>
                  <a:gd name="T46" fmla="*/ 82 w 92"/>
                  <a:gd name="T47" fmla="*/ 12 h 60"/>
                  <a:gd name="T48" fmla="*/ 82 w 92"/>
                  <a:gd name="T49" fmla="*/ 20 h 60"/>
                  <a:gd name="T50" fmla="*/ 86 w 92"/>
                  <a:gd name="T51" fmla="*/ 24 h 60"/>
                  <a:gd name="T52" fmla="*/ 86 w 92"/>
                  <a:gd name="T53" fmla="*/ 24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0">
                    <a:moveTo>
                      <a:pt x="86" y="24"/>
                    </a:moveTo>
                    <a:lnTo>
                      <a:pt x="86" y="24"/>
                    </a:lnTo>
                    <a:lnTo>
                      <a:pt x="90" y="28"/>
                    </a:lnTo>
                    <a:lnTo>
                      <a:pt x="92" y="30"/>
                    </a:lnTo>
                    <a:lnTo>
                      <a:pt x="92" y="34"/>
                    </a:lnTo>
                    <a:lnTo>
                      <a:pt x="86" y="48"/>
                    </a:lnTo>
                    <a:lnTo>
                      <a:pt x="80" y="60"/>
                    </a:lnTo>
                    <a:lnTo>
                      <a:pt x="60" y="60"/>
                    </a:lnTo>
                    <a:lnTo>
                      <a:pt x="38" y="56"/>
                    </a:lnTo>
                    <a:lnTo>
                      <a:pt x="0" y="44"/>
                    </a:lnTo>
                    <a:lnTo>
                      <a:pt x="0" y="36"/>
                    </a:lnTo>
                    <a:lnTo>
                      <a:pt x="4" y="28"/>
                    </a:lnTo>
                    <a:lnTo>
                      <a:pt x="12" y="14"/>
                    </a:lnTo>
                    <a:lnTo>
                      <a:pt x="34" y="14"/>
                    </a:lnTo>
                    <a:lnTo>
                      <a:pt x="60" y="8"/>
                    </a:lnTo>
                    <a:lnTo>
                      <a:pt x="72" y="4"/>
                    </a:lnTo>
                    <a:lnTo>
                      <a:pt x="84" y="0"/>
                    </a:lnTo>
                    <a:lnTo>
                      <a:pt x="82" y="12"/>
                    </a:lnTo>
                    <a:lnTo>
                      <a:pt x="82" y="20"/>
                    </a:lnTo>
                    <a:lnTo>
                      <a:pt x="86" y="2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19" name="Freeform 27"/>
              <p:cNvSpPr>
                <a:spLocks/>
              </p:cNvSpPr>
              <p:nvPr/>
            </p:nvSpPr>
            <p:spPr bwMode="auto">
              <a:xfrm>
                <a:off x="2899" y="822"/>
                <a:ext cx="98" cy="104"/>
              </a:xfrm>
              <a:custGeom>
                <a:avLst/>
                <a:gdLst>
                  <a:gd name="T0" fmla="*/ 62 w 98"/>
                  <a:gd name="T1" fmla="*/ 14 h 104"/>
                  <a:gd name="T2" fmla="*/ 62 w 98"/>
                  <a:gd name="T3" fmla="*/ 14 h 104"/>
                  <a:gd name="T4" fmla="*/ 64 w 98"/>
                  <a:gd name="T5" fmla="*/ 20 h 104"/>
                  <a:gd name="T6" fmla="*/ 66 w 98"/>
                  <a:gd name="T7" fmla="*/ 26 h 104"/>
                  <a:gd name="T8" fmla="*/ 68 w 98"/>
                  <a:gd name="T9" fmla="*/ 32 h 104"/>
                  <a:gd name="T10" fmla="*/ 70 w 98"/>
                  <a:gd name="T11" fmla="*/ 38 h 104"/>
                  <a:gd name="T12" fmla="*/ 70 w 98"/>
                  <a:gd name="T13" fmla="*/ 38 h 104"/>
                  <a:gd name="T14" fmla="*/ 80 w 98"/>
                  <a:gd name="T15" fmla="*/ 38 h 104"/>
                  <a:gd name="T16" fmla="*/ 90 w 98"/>
                  <a:gd name="T17" fmla="*/ 40 h 104"/>
                  <a:gd name="T18" fmla="*/ 90 w 98"/>
                  <a:gd name="T19" fmla="*/ 40 h 104"/>
                  <a:gd name="T20" fmla="*/ 96 w 98"/>
                  <a:gd name="T21" fmla="*/ 46 h 104"/>
                  <a:gd name="T22" fmla="*/ 98 w 98"/>
                  <a:gd name="T23" fmla="*/ 50 h 104"/>
                  <a:gd name="T24" fmla="*/ 96 w 98"/>
                  <a:gd name="T25" fmla="*/ 54 h 104"/>
                  <a:gd name="T26" fmla="*/ 96 w 98"/>
                  <a:gd name="T27" fmla="*/ 54 h 104"/>
                  <a:gd name="T28" fmla="*/ 92 w 98"/>
                  <a:gd name="T29" fmla="*/ 56 h 104"/>
                  <a:gd name="T30" fmla="*/ 88 w 98"/>
                  <a:gd name="T31" fmla="*/ 60 h 104"/>
                  <a:gd name="T32" fmla="*/ 78 w 98"/>
                  <a:gd name="T33" fmla="*/ 66 h 104"/>
                  <a:gd name="T34" fmla="*/ 78 w 98"/>
                  <a:gd name="T35" fmla="*/ 66 h 104"/>
                  <a:gd name="T36" fmla="*/ 78 w 98"/>
                  <a:gd name="T37" fmla="*/ 76 h 104"/>
                  <a:gd name="T38" fmla="*/ 76 w 98"/>
                  <a:gd name="T39" fmla="*/ 84 h 104"/>
                  <a:gd name="T40" fmla="*/ 70 w 98"/>
                  <a:gd name="T41" fmla="*/ 92 h 104"/>
                  <a:gd name="T42" fmla="*/ 62 w 98"/>
                  <a:gd name="T43" fmla="*/ 100 h 104"/>
                  <a:gd name="T44" fmla="*/ 62 w 98"/>
                  <a:gd name="T45" fmla="*/ 100 h 104"/>
                  <a:gd name="T46" fmla="*/ 54 w 98"/>
                  <a:gd name="T47" fmla="*/ 104 h 104"/>
                  <a:gd name="T48" fmla="*/ 48 w 98"/>
                  <a:gd name="T49" fmla="*/ 104 h 104"/>
                  <a:gd name="T50" fmla="*/ 42 w 98"/>
                  <a:gd name="T51" fmla="*/ 104 h 104"/>
                  <a:gd name="T52" fmla="*/ 42 w 98"/>
                  <a:gd name="T53" fmla="*/ 104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2 w 98"/>
                  <a:gd name="T65" fmla="*/ 70 h 104"/>
                  <a:gd name="T66" fmla="*/ 22 w 98"/>
                  <a:gd name="T67" fmla="*/ 70 h 104"/>
                  <a:gd name="T68" fmla="*/ 8 w 98"/>
                  <a:gd name="T69" fmla="*/ 62 h 104"/>
                  <a:gd name="T70" fmla="*/ 2 w 98"/>
                  <a:gd name="T71" fmla="*/ 56 h 104"/>
                  <a:gd name="T72" fmla="*/ 0 w 98"/>
                  <a:gd name="T73" fmla="*/ 48 h 104"/>
                  <a:gd name="T74" fmla="*/ 0 w 98"/>
                  <a:gd name="T75" fmla="*/ 48 h 104"/>
                  <a:gd name="T76" fmla="*/ 4 w 98"/>
                  <a:gd name="T77" fmla="*/ 42 h 104"/>
                  <a:gd name="T78" fmla="*/ 8 w 98"/>
                  <a:gd name="T79" fmla="*/ 36 h 104"/>
                  <a:gd name="T80" fmla="*/ 16 w 98"/>
                  <a:gd name="T81" fmla="*/ 30 h 104"/>
                  <a:gd name="T82" fmla="*/ 22 w 98"/>
                  <a:gd name="T83" fmla="*/ 28 h 104"/>
                  <a:gd name="T84" fmla="*/ 22 w 98"/>
                  <a:gd name="T85" fmla="*/ 28 h 104"/>
                  <a:gd name="T86" fmla="*/ 22 w 98"/>
                  <a:gd name="T87" fmla="*/ 22 h 104"/>
                  <a:gd name="T88" fmla="*/ 24 w 98"/>
                  <a:gd name="T89" fmla="*/ 16 h 104"/>
                  <a:gd name="T90" fmla="*/ 32 w 98"/>
                  <a:gd name="T91" fmla="*/ 4 h 104"/>
                  <a:gd name="T92" fmla="*/ 32 w 98"/>
                  <a:gd name="T93" fmla="*/ 4 h 104"/>
                  <a:gd name="T94" fmla="*/ 36 w 98"/>
                  <a:gd name="T95" fmla="*/ 2 h 104"/>
                  <a:gd name="T96" fmla="*/ 40 w 98"/>
                  <a:gd name="T97" fmla="*/ 0 h 104"/>
                  <a:gd name="T98" fmla="*/ 48 w 98"/>
                  <a:gd name="T99" fmla="*/ 2 h 104"/>
                  <a:gd name="T100" fmla="*/ 48 w 98"/>
                  <a:gd name="T101" fmla="*/ 2 h 104"/>
                  <a:gd name="T102" fmla="*/ 56 w 98"/>
                  <a:gd name="T103" fmla="*/ 6 h 104"/>
                  <a:gd name="T104" fmla="*/ 62 w 98"/>
                  <a:gd name="T105" fmla="*/ 14 h 104"/>
                  <a:gd name="T106" fmla="*/ 62 w 98"/>
                  <a:gd name="T107" fmla="*/ 14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4"/>
                    </a:moveTo>
                    <a:lnTo>
                      <a:pt x="62" y="14"/>
                    </a:lnTo>
                    <a:lnTo>
                      <a:pt x="64" y="20"/>
                    </a:lnTo>
                    <a:lnTo>
                      <a:pt x="66" y="26"/>
                    </a:lnTo>
                    <a:lnTo>
                      <a:pt x="68" y="32"/>
                    </a:lnTo>
                    <a:lnTo>
                      <a:pt x="70" y="38"/>
                    </a:lnTo>
                    <a:lnTo>
                      <a:pt x="80" y="38"/>
                    </a:lnTo>
                    <a:lnTo>
                      <a:pt x="90" y="40"/>
                    </a:lnTo>
                    <a:lnTo>
                      <a:pt x="96" y="46"/>
                    </a:lnTo>
                    <a:lnTo>
                      <a:pt x="98" y="50"/>
                    </a:lnTo>
                    <a:lnTo>
                      <a:pt x="96" y="54"/>
                    </a:lnTo>
                    <a:lnTo>
                      <a:pt x="92" y="56"/>
                    </a:lnTo>
                    <a:lnTo>
                      <a:pt x="88" y="60"/>
                    </a:lnTo>
                    <a:lnTo>
                      <a:pt x="78" y="66"/>
                    </a:lnTo>
                    <a:lnTo>
                      <a:pt x="78" y="76"/>
                    </a:lnTo>
                    <a:lnTo>
                      <a:pt x="76" y="84"/>
                    </a:lnTo>
                    <a:lnTo>
                      <a:pt x="70" y="92"/>
                    </a:lnTo>
                    <a:lnTo>
                      <a:pt x="62" y="100"/>
                    </a:lnTo>
                    <a:lnTo>
                      <a:pt x="54" y="104"/>
                    </a:lnTo>
                    <a:lnTo>
                      <a:pt x="48" y="104"/>
                    </a:lnTo>
                    <a:lnTo>
                      <a:pt x="42" y="104"/>
                    </a:lnTo>
                    <a:lnTo>
                      <a:pt x="36" y="100"/>
                    </a:lnTo>
                    <a:lnTo>
                      <a:pt x="28" y="94"/>
                    </a:lnTo>
                    <a:lnTo>
                      <a:pt x="24" y="88"/>
                    </a:lnTo>
                    <a:lnTo>
                      <a:pt x="20" y="80"/>
                    </a:lnTo>
                    <a:lnTo>
                      <a:pt x="22" y="70"/>
                    </a:lnTo>
                    <a:lnTo>
                      <a:pt x="8" y="62"/>
                    </a:lnTo>
                    <a:lnTo>
                      <a:pt x="2" y="56"/>
                    </a:lnTo>
                    <a:lnTo>
                      <a:pt x="0" y="48"/>
                    </a:lnTo>
                    <a:lnTo>
                      <a:pt x="4" y="42"/>
                    </a:lnTo>
                    <a:lnTo>
                      <a:pt x="8" y="36"/>
                    </a:lnTo>
                    <a:lnTo>
                      <a:pt x="16" y="30"/>
                    </a:lnTo>
                    <a:lnTo>
                      <a:pt x="22" y="28"/>
                    </a:lnTo>
                    <a:lnTo>
                      <a:pt x="22" y="22"/>
                    </a:lnTo>
                    <a:lnTo>
                      <a:pt x="24" y="16"/>
                    </a:lnTo>
                    <a:lnTo>
                      <a:pt x="32" y="4"/>
                    </a:lnTo>
                    <a:lnTo>
                      <a:pt x="36" y="2"/>
                    </a:lnTo>
                    <a:lnTo>
                      <a:pt x="40" y="0"/>
                    </a:lnTo>
                    <a:lnTo>
                      <a:pt x="48" y="2"/>
                    </a:lnTo>
                    <a:lnTo>
                      <a:pt x="56" y="6"/>
                    </a:lnTo>
                    <a:lnTo>
                      <a:pt x="62"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0" name="Freeform 28"/>
              <p:cNvSpPr>
                <a:spLocks/>
              </p:cNvSpPr>
              <p:nvPr/>
            </p:nvSpPr>
            <p:spPr bwMode="auto">
              <a:xfrm>
                <a:off x="2833" y="830"/>
                <a:ext cx="30" cy="72"/>
              </a:xfrm>
              <a:custGeom>
                <a:avLst/>
                <a:gdLst>
                  <a:gd name="T0" fmla="*/ 30 w 30"/>
                  <a:gd name="T1" fmla="*/ 6 h 72"/>
                  <a:gd name="T2" fmla="*/ 30 w 30"/>
                  <a:gd name="T3" fmla="*/ 6 h 72"/>
                  <a:gd name="T4" fmla="*/ 30 w 30"/>
                  <a:gd name="T5" fmla="*/ 10 h 72"/>
                  <a:gd name="T6" fmla="*/ 28 w 30"/>
                  <a:gd name="T7" fmla="*/ 14 h 72"/>
                  <a:gd name="T8" fmla="*/ 24 w 30"/>
                  <a:gd name="T9" fmla="*/ 16 h 72"/>
                  <a:gd name="T10" fmla="*/ 22 w 30"/>
                  <a:gd name="T11" fmla="*/ 20 h 72"/>
                  <a:gd name="T12" fmla="*/ 22 w 30"/>
                  <a:gd name="T13" fmla="*/ 20 h 72"/>
                  <a:gd name="T14" fmla="*/ 18 w 30"/>
                  <a:gd name="T15" fmla="*/ 26 h 72"/>
                  <a:gd name="T16" fmla="*/ 14 w 30"/>
                  <a:gd name="T17" fmla="*/ 32 h 72"/>
                  <a:gd name="T18" fmla="*/ 12 w 30"/>
                  <a:gd name="T19" fmla="*/ 38 h 72"/>
                  <a:gd name="T20" fmla="*/ 12 w 30"/>
                  <a:gd name="T21" fmla="*/ 46 h 72"/>
                  <a:gd name="T22" fmla="*/ 12 w 30"/>
                  <a:gd name="T23" fmla="*/ 46 h 72"/>
                  <a:gd name="T24" fmla="*/ 16 w 30"/>
                  <a:gd name="T25" fmla="*/ 52 h 72"/>
                  <a:gd name="T26" fmla="*/ 20 w 30"/>
                  <a:gd name="T27" fmla="*/ 58 h 72"/>
                  <a:gd name="T28" fmla="*/ 26 w 30"/>
                  <a:gd name="T29" fmla="*/ 62 h 72"/>
                  <a:gd name="T30" fmla="*/ 26 w 30"/>
                  <a:gd name="T31" fmla="*/ 66 h 72"/>
                  <a:gd name="T32" fmla="*/ 26 w 30"/>
                  <a:gd name="T33" fmla="*/ 68 h 72"/>
                  <a:gd name="T34" fmla="*/ 26 w 30"/>
                  <a:gd name="T35" fmla="*/ 68 h 72"/>
                  <a:gd name="T36" fmla="*/ 22 w 30"/>
                  <a:gd name="T37" fmla="*/ 72 h 72"/>
                  <a:gd name="T38" fmla="*/ 18 w 30"/>
                  <a:gd name="T39" fmla="*/ 70 h 72"/>
                  <a:gd name="T40" fmla="*/ 18 w 30"/>
                  <a:gd name="T41" fmla="*/ 70 h 72"/>
                  <a:gd name="T42" fmla="*/ 10 w 30"/>
                  <a:gd name="T43" fmla="*/ 64 h 72"/>
                  <a:gd name="T44" fmla="*/ 4 w 30"/>
                  <a:gd name="T45" fmla="*/ 56 h 72"/>
                  <a:gd name="T46" fmla="*/ 0 w 30"/>
                  <a:gd name="T47" fmla="*/ 50 h 72"/>
                  <a:gd name="T48" fmla="*/ 0 w 30"/>
                  <a:gd name="T49" fmla="*/ 40 h 72"/>
                  <a:gd name="T50" fmla="*/ 0 w 30"/>
                  <a:gd name="T51" fmla="*/ 40 h 72"/>
                  <a:gd name="T52" fmla="*/ 2 w 30"/>
                  <a:gd name="T53" fmla="*/ 30 h 72"/>
                  <a:gd name="T54" fmla="*/ 8 w 30"/>
                  <a:gd name="T55" fmla="*/ 18 h 72"/>
                  <a:gd name="T56" fmla="*/ 16 w 30"/>
                  <a:gd name="T57" fmla="*/ 10 h 72"/>
                  <a:gd name="T58" fmla="*/ 24 w 30"/>
                  <a:gd name="T59" fmla="*/ 0 h 72"/>
                  <a:gd name="T60" fmla="*/ 24 w 30"/>
                  <a:gd name="T61" fmla="*/ 0 h 72"/>
                  <a:gd name="T62" fmla="*/ 26 w 30"/>
                  <a:gd name="T63" fmla="*/ 2 h 72"/>
                  <a:gd name="T64" fmla="*/ 28 w 30"/>
                  <a:gd name="T65" fmla="*/ 2 h 72"/>
                  <a:gd name="T66" fmla="*/ 30 w 30"/>
                  <a:gd name="T67" fmla="*/ 6 h 72"/>
                  <a:gd name="T68" fmla="*/ 30 w 30"/>
                  <a:gd name="T69" fmla="*/ 6 h 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 h="72">
                    <a:moveTo>
                      <a:pt x="30" y="6"/>
                    </a:moveTo>
                    <a:lnTo>
                      <a:pt x="30" y="6"/>
                    </a:lnTo>
                    <a:lnTo>
                      <a:pt x="30" y="10"/>
                    </a:lnTo>
                    <a:lnTo>
                      <a:pt x="28" y="14"/>
                    </a:lnTo>
                    <a:lnTo>
                      <a:pt x="24" y="16"/>
                    </a:lnTo>
                    <a:lnTo>
                      <a:pt x="22" y="20"/>
                    </a:lnTo>
                    <a:lnTo>
                      <a:pt x="18" y="26"/>
                    </a:lnTo>
                    <a:lnTo>
                      <a:pt x="14" y="32"/>
                    </a:lnTo>
                    <a:lnTo>
                      <a:pt x="12" y="38"/>
                    </a:lnTo>
                    <a:lnTo>
                      <a:pt x="12" y="46"/>
                    </a:lnTo>
                    <a:lnTo>
                      <a:pt x="16" y="52"/>
                    </a:lnTo>
                    <a:lnTo>
                      <a:pt x="20" y="58"/>
                    </a:lnTo>
                    <a:lnTo>
                      <a:pt x="26" y="62"/>
                    </a:lnTo>
                    <a:lnTo>
                      <a:pt x="26" y="66"/>
                    </a:lnTo>
                    <a:lnTo>
                      <a:pt x="26" y="68"/>
                    </a:lnTo>
                    <a:lnTo>
                      <a:pt x="22" y="72"/>
                    </a:lnTo>
                    <a:lnTo>
                      <a:pt x="18" y="70"/>
                    </a:lnTo>
                    <a:lnTo>
                      <a:pt x="10" y="64"/>
                    </a:lnTo>
                    <a:lnTo>
                      <a:pt x="4" y="56"/>
                    </a:lnTo>
                    <a:lnTo>
                      <a:pt x="0" y="50"/>
                    </a:lnTo>
                    <a:lnTo>
                      <a:pt x="0" y="40"/>
                    </a:lnTo>
                    <a:lnTo>
                      <a:pt x="2" y="30"/>
                    </a:lnTo>
                    <a:lnTo>
                      <a:pt x="8" y="18"/>
                    </a:lnTo>
                    <a:lnTo>
                      <a:pt x="16" y="10"/>
                    </a:lnTo>
                    <a:lnTo>
                      <a:pt x="24" y="0"/>
                    </a:lnTo>
                    <a:lnTo>
                      <a:pt x="26" y="2"/>
                    </a:lnTo>
                    <a:lnTo>
                      <a:pt x="28"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1" name="Freeform 29"/>
              <p:cNvSpPr>
                <a:spLocks/>
              </p:cNvSpPr>
              <p:nvPr/>
            </p:nvSpPr>
            <p:spPr bwMode="auto">
              <a:xfrm>
                <a:off x="2867" y="832"/>
                <a:ext cx="32" cy="70"/>
              </a:xfrm>
              <a:custGeom>
                <a:avLst/>
                <a:gdLst>
                  <a:gd name="T0" fmla="*/ 32 w 32"/>
                  <a:gd name="T1" fmla="*/ 6 h 70"/>
                  <a:gd name="T2" fmla="*/ 32 w 32"/>
                  <a:gd name="T3" fmla="*/ 6 h 70"/>
                  <a:gd name="T4" fmla="*/ 30 w 32"/>
                  <a:gd name="T5" fmla="*/ 10 h 70"/>
                  <a:gd name="T6" fmla="*/ 26 w 32"/>
                  <a:gd name="T7" fmla="*/ 14 h 70"/>
                  <a:gd name="T8" fmla="*/ 24 w 32"/>
                  <a:gd name="T9" fmla="*/ 16 h 70"/>
                  <a:gd name="T10" fmla="*/ 20 w 32"/>
                  <a:gd name="T11" fmla="*/ 20 h 70"/>
                  <a:gd name="T12" fmla="*/ 20 w 32"/>
                  <a:gd name="T13" fmla="*/ 20 h 70"/>
                  <a:gd name="T14" fmla="*/ 16 w 32"/>
                  <a:gd name="T15" fmla="*/ 26 h 70"/>
                  <a:gd name="T16" fmla="*/ 12 w 32"/>
                  <a:gd name="T17" fmla="*/ 34 h 70"/>
                  <a:gd name="T18" fmla="*/ 10 w 32"/>
                  <a:gd name="T19" fmla="*/ 40 h 70"/>
                  <a:gd name="T20" fmla="*/ 12 w 32"/>
                  <a:gd name="T21" fmla="*/ 48 h 70"/>
                  <a:gd name="T22" fmla="*/ 12 w 32"/>
                  <a:gd name="T23" fmla="*/ 48 h 70"/>
                  <a:gd name="T24" fmla="*/ 14 w 32"/>
                  <a:gd name="T25" fmla="*/ 50 h 70"/>
                  <a:gd name="T26" fmla="*/ 16 w 32"/>
                  <a:gd name="T27" fmla="*/ 54 h 70"/>
                  <a:gd name="T28" fmla="*/ 22 w 32"/>
                  <a:gd name="T29" fmla="*/ 60 h 70"/>
                  <a:gd name="T30" fmla="*/ 24 w 32"/>
                  <a:gd name="T31" fmla="*/ 62 h 70"/>
                  <a:gd name="T32" fmla="*/ 26 w 32"/>
                  <a:gd name="T33" fmla="*/ 64 h 70"/>
                  <a:gd name="T34" fmla="*/ 24 w 32"/>
                  <a:gd name="T35" fmla="*/ 68 h 70"/>
                  <a:gd name="T36" fmla="*/ 22 w 32"/>
                  <a:gd name="T37" fmla="*/ 70 h 70"/>
                  <a:gd name="T38" fmla="*/ 22 w 32"/>
                  <a:gd name="T39" fmla="*/ 70 h 70"/>
                  <a:gd name="T40" fmla="*/ 14 w 32"/>
                  <a:gd name="T41" fmla="*/ 68 h 70"/>
                  <a:gd name="T42" fmla="*/ 8 w 32"/>
                  <a:gd name="T43" fmla="*/ 62 h 70"/>
                  <a:gd name="T44" fmla="*/ 2 w 32"/>
                  <a:gd name="T45" fmla="*/ 56 h 70"/>
                  <a:gd name="T46" fmla="*/ 0 w 32"/>
                  <a:gd name="T47" fmla="*/ 50 h 70"/>
                  <a:gd name="T48" fmla="*/ 0 w 32"/>
                  <a:gd name="T49" fmla="*/ 50 h 70"/>
                  <a:gd name="T50" fmla="*/ 0 w 32"/>
                  <a:gd name="T51" fmla="*/ 42 h 70"/>
                  <a:gd name="T52" fmla="*/ 0 w 32"/>
                  <a:gd name="T53" fmla="*/ 34 h 70"/>
                  <a:gd name="T54" fmla="*/ 2 w 32"/>
                  <a:gd name="T55" fmla="*/ 28 h 70"/>
                  <a:gd name="T56" fmla="*/ 4 w 32"/>
                  <a:gd name="T57" fmla="*/ 22 h 70"/>
                  <a:gd name="T58" fmla="*/ 14 w 32"/>
                  <a:gd name="T59" fmla="*/ 10 h 70"/>
                  <a:gd name="T60" fmla="*/ 24 w 32"/>
                  <a:gd name="T61" fmla="*/ 0 h 70"/>
                  <a:gd name="T62" fmla="*/ 24 w 32"/>
                  <a:gd name="T63" fmla="*/ 0 h 70"/>
                  <a:gd name="T64" fmla="*/ 26 w 32"/>
                  <a:gd name="T65" fmla="*/ 0 h 70"/>
                  <a:gd name="T66" fmla="*/ 28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0" y="10"/>
                    </a:lnTo>
                    <a:lnTo>
                      <a:pt x="26" y="14"/>
                    </a:lnTo>
                    <a:lnTo>
                      <a:pt x="24" y="16"/>
                    </a:lnTo>
                    <a:lnTo>
                      <a:pt x="20" y="20"/>
                    </a:lnTo>
                    <a:lnTo>
                      <a:pt x="16" y="26"/>
                    </a:lnTo>
                    <a:lnTo>
                      <a:pt x="12" y="34"/>
                    </a:lnTo>
                    <a:lnTo>
                      <a:pt x="10" y="40"/>
                    </a:lnTo>
                    <a:lnTo>
                      <a:pt x="12" y="48"/>
                    </a:lnTo>
                    <a:lnTo>
                      <a:pt x="14" y="50"/>
                    </a:lnTo>
                    <a:lnTo>
                      <a:pt x="16" y="54"/>
                    </a:lnTo>
                    <a:lnTo>
                      <a:pt x="22" y="60"/>
                    </a:lnTo>
                    <a:lnTo>
                      <a:pt x="24" y="62"/>
                    </a:lnTo>
                    <a:lnTo>
                      <a:pt x="26" y="64"/>
                    </a:lnTo>
                    <a:lnTo>
                      <a:pt x="24" y="68"/>
                    </a:lnTo>
                    <a:lnTo>
                      <a:pt x="22" y="70"/>
                    </a:lnTo>
                    <a:lnTo>
                      <a:pt x="14" y="68"/>
                    </a:lnTo>
                    <a:lnTo>
                      <a:pt x="8" y="62"/>
                    </a:lnTo>
                    <a:lnTo>
                      <a:pt x="2" y="56"/>
                    </a:lnTo>
                    <a:lnTo>
                      <a:pt x="0" y="50"/>
                    </a:lnTo>
                    <a:lnTo>
                      <a:pt x="0" y="42"/>
                    </a:lnTo>
                    <a:lnTo>
                      <a:pt x="0" y="34"/>
                    </a:lnTo>
                    <a:lnTo>
                      <a:pt x="2" y="28"/>
                    </a:lnTo>
                    <a:lnTo>
                      <a:pt x="4" y="22"/>
                    </a:lnTo>
                    <a:lnTo>
                      <a:pt x="14" y="10"/>
                    </a:lnTo>
                    <a:lnTo>
                      <a:pt x="24" y="0"/>
                    </a:lnTo>
                    <a:lnTo>
                      <a:pt x="26" y="0"/>
                    </a:lnTo>
                    <a:lnTo>
                      <a:pt x="28"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2" name="Freeform 30"/>
              <p:cNvSpPr>
                <a:spLocks/>
              </p:cNvSpPr>
              <p:nvPr/>
            </p:nvSpPr>
            <p:spPr bwMode="auto">
              <a:xfrm>
                <a:off x="2913" y="836"/>
                <a:ext cx="58" cy="78"/>
              </a:xfrm>
              <a:custGeom>
                <a:avLst/>
                <a:gdLst>
                  <a:gd name="T0" fmla="*/ 38 w 58"/>
                  <a:gd name="T1" fmla="*/ 4 h 78"/>
                  <a:gd name="T2" fmla="*/ 38 w 58"/>
                  <a:gd name="T3" fmla="*/ 4 h 78"/>
                  <a:gd name="T4" fmla="*/ 40 w 58"/>
                  <a:gd name="T5" fmla="*/ 18 h 78"/>
                  <a:gd name="T6" fmla="*/ 42 w 58"/>
                  <a:gd name="T7" fmla="*/ 24 h 78"/>
                  <a:gd name="T8" fmla="*/ 40 w 58"/>
                  <a:gd name="T9" fmla="*/ 30 h 78"/>
                  <a:gd name="T10" fmla="*/ 40 w 58"/>
                  <a:gd name="T11" fmla="*/ 30 h 78"/>
                  <a:gd name="T12" fmla="*/ 44 w 58"/>
                  <a:gd name="T13" fmla="*/ 34 h 78"/>
                  <a:gd name="T14" fmla="*/ 48 w 58"/>
                  <a:gd name="T15" fmla="*/ 36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4 h 78"/>
                  <a:gd name="T30" fmla="*/ 52 w 58"/>
                  <a:gd name="T31" fmla="*/ 64 h 78"/>
                  <a:gd name="T32" fmla="*/ 52 w 58"/>
                  <a:gd name="T33" fmla="*/ 64 h 78"/>
                  <a:gd name="T34" fmla="*/ 48 w 58"/>
                  <a:gd name="T35" fmla="*/ 68 h 78"/>
                  <a:gd name="T36" fmla="*/ 46 w 58"/>
                  <a:gd name="T37" fmla="*/ 72 h 78"/>
                  <a:gd name="T38" fmla="*/ 36 w 58"/>
                  <a:gd name="T39" fmla="*/ 78 h 78"/>
                  <a:gd name="T40" fmla="*/ 36 w 58"/>
                  <a:gd name="T41" fmla="*/ 78 h 78"/>
                  <a:gd name="T42" fmla="*/ 30 w 58"/>
                  <a:gd name="T43" fmla="*/ 76 h 78"/>
                  <a:gd name="T44" fmla="*/ 24 w 58"/>
                  <a:gd name="T45" fmla="*/ 74 h 78"/>
                  <a:gd name="T46" fmla="*/ 24 w 58"/>
                  <a:gd name="T47" fmla="*/ 74 h 78"/>
                  <a:gd name="T48" fmla="*/ 20 w 58"/>
                  <a:gd name="T49" fmla="*/ 66 h 78"/>
                  <a:gd name="T50" fmla="*/ 18 w 58"/>
                  <a:gd name="T51" fmla="*/ 62 h 78"/>
                  <a:gd name="T52" fmla="*/ 20 w 58"/>
                  <a:gd name="T53" fmla="*/ 58 h 78"/>
                  <a:gd name="T54" fmla="*/ 20 w 58"/>
                  <a:gd name="T55" fmla="*/ 58 h 78"/>
                  <a:gd name="T56" fmla="*/ 24 w 58"/>
                  <a:gd name="T57" fmla="*/ 56 h 78"/>
                  <a:gd name="T58" fmla="*/ 28 w 58"/>
                  <a:gd name="T59" fmla="*/ 52 h 78"/>
                  <a:gd name="T60" fmla="*/ 28 w 58"/>
                  <a:gd name="T61" fmla="*/ 52 h 78"/>
                  <a:gd name="T62" fmla="*/ 26 w 58"/>
                  <a:gd name="T63" fmla="*/ 48 h 78"/>
                  <a:gd name="T64" fmla="*/ 22 w 58"/>
                  <a:gd name="T65" fmla="*/ 44 h 78"/>
                  <a:gd name="T66" fmla="*/ 22 w 58"/>
                  <a:gd name="T67" fmla="*/ 44 h 78"/>
                  <a:gd name="T68" fmla="*/ 10 w 58"/>
                  <a:gd name="T69" fmla="*/ 42 h 78"/>
                  <a:gd name="T70" fmla="*/ 4 w 58"/>
                  <a:gd name="T71" fmla="*/ 40 h 78"/>
                  <a:gd name="T72" fmla="*/ 0 w 58"/>
                  <a:gd name="T73" fmla="*/ 36 h 78"/>
                  <a:gd name="T74" fmla="*/ 0 w 58"/>
                  <a:gd name="T75" fmla="*/ 36 h 78"/>
                  <a:gd name="T76" fmla="*/ 0 w 58"/>
                  <a:gd name="T77" fmla="*/ 34 h 78"/>
                  <a:gd name="T78" fmla="*/ 2 w 58"/>
                  <a:gd name="T79" fmla="*/ 32 h 78"/>
                  <a:gd name="T80" fmla="*/ 6 w 58"/>
                  <a:gd name="T81" fmla="*/ 30 h 78"/>
                  <a:gd name="T82" fmla="*/ 6 w 58"/>
                  <a:gd name="T83" fmla="*/ 30 h 78"/>
                  <a:gd name="T84" fmla="*/ 16 w 58"/>
                  <a:gd name="T85" fmla="*/ 28 h 78"/>
                  <a:gd name="T86" fmla="*/ 24 w 58"/>
                  <a:gd name="T87" fmla="*/ 30 h 78"/>
                  <a:gd name="T88" fmla="*/ 24 w 58"/>
                  <a:gd name="T89" fmla="*/ 30 h 78"/>
                  <a:gd name="T90" fmla="*/ 26 w 58"/>
                  <a:gd name="T91" fmla="*/ 28 h 78"/>
                  <a:gd name="T92" fmla="*/ 28 w 58"/>
                  <a:gd name="T93" fmla="*/ 26 h 78"/>
                  <a:gd name="T94" fmla="*/ 28 w 58"/>
                  <a:gd name="T95" fmla="*/ 26 h 78"/>
                  <a:gd name="T96" fmla="*/ 28 w 58"/>
                  <a:gd name="T97" fmla="*/ 20 h 78"/>
                  <a:gd name="T98" fmla="*/ 24 w 58"/>
                  <a:gd name="T99" fmla="*/ 14 h 78"/>
                  <a:gd name="T100" fmla="*/ 22 w 58"/>
                  <a:gd name="T101" fmla="*/ 8 h 78"/>
                  <a:gd name="T102" fmla="*/ 22 w 58"/>
                  <a:gd name="T103" fmla="*/ 6 h 78"/>
                  <a:gd name="T104" fmla="*/ 24 w 58"/>
                  <a:gd name="T105" fmla="*/ 4 h 78"/>
                  <a:gd name="T106" fmla="*/ 24 w 58"/>
                  <a:gd name="T107" fmla="*/ 4 h 78"/>
                  <a:gd name="T108" fmla="*/ 26 w 58"/>
                  <a:gd name="T109" fmla="*/ 0 h 78"/>
                  <a:gd name="T110" fmla="*/ 32 w 58"/>
                  <a:gd name="T111" fmla="*/ 0 h 78"/>
                  <a:gd name="T112" fmla="*/ 36 w 58"/>
                  <a:gd name="T113" fmla="*/ 0 h 78"/>
                  <a:gd name="T114" fmla="*/ 38 w 58"/>
                  <a:gd name="T115" fmla="*/ 4 h 78"/>
                  <a:gd name="T116" fmla="*/ 38 w 58"/>
                  <a:gd name="T117" fmla="*/ 4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4"/>
                    </a:moveTo>
                    <a:lnTo>
                      <a:pt x="38" y="4"/>
                    </a:lnTo>
                    <a:lnTo>
                      <a:pt x="40" y="18"/>
                    </a:lnTo>
                    <a:lnTo>
                      <a:pt x="42" y="24"/>
                    </a:lnTo>
                    <a:lnTo>
                      <a:pt x="40" y="30"/>
                    </a:lnTo>
                    <a:lnTo>
                      <a:pt x="44" y="34"/>
                    </a:lnTo>
                    <a:lnTo>
                      <a:pt x="48" y="36"/>
                    </a:lnTo>
                    <a:lnTo>
                      <a:pt x="58" y="38"/>
                    </a:lnTo>
                    <a:lnTo>
                      <a:pt x="52" y="42"/>
                    </a:lnTo>
                    <a:lnTo>
                      <a:pt x="50" y="44"/>
                    </a:lnTo>
                    <a:lnTo>
                      <a:pt x="48" y="48"/>
                    </a:lnTo>
                    <a:lnTo>
                      <a:pt x="52" y="54"/>
                    </a:lnTo>
                    <a:lnTo>
                      <a:pt x="52" y="64"/>
                    </a:lnTo>
                    <a:lnTo>
                      <a:pt x="48" y="68"/>
                    </a:lnTo>
                    <a:lnTo>
                      <a:pt x="46" y="72"/>
                    </a:lnTo>
                    <a:lnTo>
                      <a:pt x="36" y="78"/>
                    </a:lnTo>
                    <a:lnTo>
                      <a:pt x="30" y="76"/>
                    </a:lnTo>
                    <a:lnTo>
                      <a:pt x="24" y="74"/>
                    </a:lnTo>
                    <a:lnTo>
                      <a:pt x="20" y="66"/>
                    </a:lnTo>
                    <a:lnTo>
                      <a:pt x="18" y="62"/>
                    </a:lnTo>
                    <a:lnTo>
                      <a:pt x="20" y="58"/>
                    </a:lnTo>
                    <a:lnTo>
                      <a:pt x="24" y="56"/>
                    </a:lnTo>
                    <a:lnTo>
                      <a:pt x="28" y="52"/>
                    </a:lnTo>
                    <a:lnTo>
                      <a:pt x="26" y="48"/>
                    </a:lnTo>
                    <a:lnTo>
                      <a:pt x="22" y="44"/>
                    </a:lnTo>
                    <a:lnTo>
                      <a:pt x="10" y="42"/>
                    </a:lnTo>
                    <a:lnTo>
                      <a:pt x="4" y="40"/>
                    </a:lnTo>
                    <a:lnTo>
                      <a:pt x="0" y="36"/>
                    </a:lnTo>
                    <a:lnTo>
                      <a:pt x="0" y="34"/>
                    </a:lnTo>
                    <a:lnTo>
                      <a:pt x="2" y="32"/>
                    </a:lnTo>
                    <a:lnTo>
                      <a:pt x="6" y="30"/>
                    </a:lnTo>
                    <a:lnTo>
                      <a:pt x="16" y="28"/>
                    </a:lnTo>
                    <a:lnTo>
                      <a:pt x="24" y="30"/>
                    </a:lnTo>
                    <a:lnTo>
                      <a:pt x="26" y="28"/>
                    </a:lnTo>
                    <a:lnTo>
                      <a:pt x="28" y="26"/>
                    </a:lnTo>
                    <a:lnTo>
                      <a:pt x="28" y="20"/>
                    </a:lnTo>
                    <a:lnTo>
                      <a:pt x="24" y="14"/>
                    </a:lnTo>
                    <a:lnTo>
                      <a:pt x="22" y="8"/>
                    </a:lnTo>
                    <a:lnTo>
                      <a:pt x="22" y="6"/>
                    </a:lnTo>
                    <a:lnTo>
                      <a:pt x="24" y="4"/>
                    </a:lnTo>
                    <a:lnTo>
                      <a:pt x="26" y="0"/>
                    </a:lnTo>
                    <a:lnTo>
                      <a:pt x="32" y="0"/>
                    </a:lnTo>
                    <a:lnTo>
                      <a:pt x="36"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3" name="Freeform 31"/>
              <p:cNvSpPr>
                <a:spLocks/>
              </p:cNvSpPr>
              <p:nvPr/>
            </p:nvSpPr>
            <p:spPr bwMode="auto">
              <a:xfrm>
                <a:off x="2797" y="836"/>
                <a:ext cx="40" cy="76"/>
              </a:xfrm>
              <a:custGeom>
                <a:avLst/>
                <a:gdLst>
                  <a:gd name="T0" fmla="*/ 30 w 40"/>
                  <a:gd name="T1" fmla="*/ 6 h 76"/>
                  <a:gd name="T2" fmla="*/ 30 w 40"/>
                  <a:gd name="T3" fmla="*/ 10 h 76"/>
                  <a:gd name="T4" fmla="*/ 30 w 40"/>
                  <a:gd name="T5" fmla="*/ 10 h 76"/>
                  <a:gd name="T6" fmla="*/ 24 w 40"/>
                  <a:gd name="T7" fmla="*/ 16 h 76"/>
                  <a:gd name="T8" fmla="*/ 18 w 40"/>
                  <a:gd name="T9" fmla="*/ 24 h 76"/>
                  <a:gd name="T10" fmla="*/ 12 w 40"/>
                  <a:gd name="T11" fmla="*/ 40 h 76"/>
                  <a:gd name="T12" fmla="*/ 12 w 40"/>
                  <a:gd name="T13" fmla="*/ 40 h 76"/>
                  <a:gd name="T14" fmla="*/ 12 w 40"/>
                  <a:gd name="T15" fmla="*/ 46 h 76"/>
                  <a:gd name="T16" fmla="*/ 16 w 40"/>
                  <a:gd name="T17" fmla="*/ 52 h 76"/>
                  <a:gd name="T18" fmla="*/ 20 w 40"/>
                  <a:gd name="T19" fmla="*/ 56 h 76"/>
                  <a:gd name="T20" fmla="*/ 24 w 40"/>
                  <a:gd name="T21" fmla="*/ 60 h 76"/>
                  <a:gd name="T22" fmla="*/ 24 w 40"/>
                  <a:gd name="T23" fmla="*/ 60 h 76"/>
                  <a:gd name="T24" fmla="*/ 28 w 40"/>
                  <a:gd name="T25" fmla="*/ 62 h 76"/>
                  <a:gd name="T26" fmla="*/ 34 w 40"/>
                  <a:gd name="T27" fmla="*/ 62 h 76"/>
                  <a:gd name="T28" fmla="*/ 38 w 40"/>
                  <a:gd name="T29" fmla="*/ 66 h 76"/>
                  <a:gd name="T30" fmla="*/ 40 w 40"/>
                  <a:gd name="T31" fmla="*/ 70 h 76"/>
                  <a:gd name="T32" fmla="*/ 40 w 40"/>
                  <a:gd name="T33" fmla="*/ 70 h 76"/>
                  <a:gd name="T34" fmla="*/ 38 w 40"/>
                  <a:gd name="T35" fmla="*/ 74 h 76"/>
                  <a:gd name="T36" fmla="*/ 36 w 40"/>
                  <a:gd name="T37" fmla="*/ 76 h 76"/>
                  <a:gd name="T38" fmla="*/ 36 w 40"/>
                  <a:gd name="T39" fmla="*/ 76 h 76"/>
                  <a:gd name="T40" fmla="*/ 24 w 40"/>
                  <a:gd name="T41" fmla="*/ 72 h 76"/>
                  <a:gd name="T42" fmla="*/ 12 w 40"/>
                  <a:gd name="T43" fmla="*/ 66 h 76"/>
                  <a:gd name="T44" fmla="*/ 4 w 40"/>
                  <a:gd name="T45" fmla="*/ 56 h 76"/>
                  <a:gd name="T46" fmla="*/ 2 w 40"/>
                  <a:gd name="T47" fmla="*/ 52 h 76"/>
                  <a:gd name="T48" fmla="*/ 0 w 40"/>
                  <a:gd name="T49" fmla="*/ 46 h 76"/>
                  <a:gd name="T50" fmla="*/ 0 w 40"/>
                  <a:gd name="T51" fmla="*/ 46 h 76"/>
                  <a:gd name="T52" fmla="*/ 2 w 40"/>
                  <a:gd name="T53" fmla="*/ 32 h 76"/>
                  <a:gd name="T54" fmla="*/ 6 w 40"/>
                  <a:gd name="T55" fmla="*/ 20 h 76"/>
                  <a:gd name="T56" fmla="*/ 12 w 40"/>
                  <a:gd name="T57" fmla="*/ 10 h 76"/>
                  <a:gd name="T58" fmla="*/ 22 w 40"/>
                  <a:gd name="T59" fmla="*/ 0 h 76"/>
                  <a:gd name="T60" fmla="*/ 22 w 40"/>
                  <a:gd name="T61" fmla="*/ 0 h 76"/>
                  <a:gd name="T62" fmla="*/ 24 w 40"/>
                  <a:gd name="T63" fmla="*/ 0 h 76"/>
                  <a:gd name="T64" fmla="*/ 26 w 40"/>
                  <a:gd name="T65" fmla="*/ 2 h 76"/>
                  <a:gd name="T66" fmla="*/ 30 w 40"/>
                  <a:gd name="T67" fmla="*/ 6 h 76"/>
                  <a:gd name="T68" fmla="*/ 30 w 40"/>
                  <a:gd name="T69" fmla="*/ 6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6">
                    <a:moveTo>
                      <a:pt x="30" y="6"/>
                    </a:moveTo>
                    <a:lnTo>
                      <a:pt x="30" y="10"/>
                    </a:lnTo>
                    <a:lnTo>
                      <a:pt x="24" y="16"/>
                    </a:lnTo>
                    <a:lnTo>
                      <a:pt x="18" y="24"/>
                    </a:lnTo>
                    <a:lnTo>
                      <a:pt x="12" y="40"/>
                    </a:lnTo>
                    <a:lnTo>
                      <a:pt x="12" y="46"/>
                    </a:lnTo>
                    <a:lnTo>
                      <a:pt x="16" y="52"/>
                    </a:lnTo>
                    <a:lnTo>
                      <a:pt x="20" y="56"/>
                    </a:lnTo>
                    <a:lnTo>
                      <a:pt x="24" y="60"/>
                    </a:lnTo>
                    <a:lnTo>
                      <a:pt x="28" y="62"/>
                    </a:lnTo>
                    <a:lnTo>
                      <a:pt x="34" y="62"/>
                    </a:lnTo>
                    <a:lnTo>
                      <a:pt x="38" y="66"/>
                    </a:lnTo>
                    <a:lnTo>
                      <a:pt x="40" y="70"/>
                    </a:lnTo>
                    <a:lnTo>
                      <a:pt x="38" y="74"/>
                    </a:lnTo>
                    <a:lnTo>
                      <a:pt x="36" y="76"/>
                    </a:lnTo>
                    <a:lnTo>
                      <a:pt x="24" y="72"/>
                    </a:lnTo>
                    <a:lnTo>
                      <a:pt x="12" y="66"/>
                    </a:lnTo>
                    <a:lnTo>
                      <a:pt x="4" y="56"/>
                    </a:lnTo>
                    <a:lnTo>
                      <a:pt x="2" y="52"/>
                    </a:lnTo>
                    <a:lnTo>
                      <a:pt x="0" y="46"/>
                    </a:lnTo>
                    <a:lnTo>
                      <a:pt x="2" y="32"/>
                    </a:lnTo>
                    <a:lnTo>
                      <a:pt x="6" y="20"/>
                    </a:lnTo>
                    <a:lnTo>
                      <a:pt x="12" y="10"/>
                    </a:lnTo>
                    <a:lnTo>
                      <a:pt x="22" y="0"/>
                    </a:lnTo>
                    <a:lnTo>
                      <a:pt x="24" y="0"/>
                    </a:lnTo>
                    <a:lnTo>
                      <a:pt x="26"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4" name="Freeform 32"/>
              <p:cNvSpPr>
                <a:spLocks/>
              </p:cNvSpPr>
              <p:nvPr/>
            </p:nvSpPr>
            <p:spPr bwMode="auto">
              <a:xfrm>
                <a:off x="3261" y="704"/>
                <a:ext cx="62" cy="38"/>
              </a:xfrm>
              <a:custGeom>
                <a:avLst/>
                <a:gdLst>
                  <a:gd name="T0" fmla="*/ 62 w 62"/>
                  <a:gd name="T1" fmla="*/ 4 h 38"/>
                  <a:gd name="T2" fmla="*/ 62 w 62"/>
                  <a:gd name="T3" fmla="*/ 4 h 38"/>
                  <a:gd name="T4" fmla="*/ 60 w 62"/>
                  <a:gd name="T5" fmla="*/ 4 h 38"/>
                  <a:gd name="T6" fmla="*/ 54 w 62"/>
                  <a:gd name="T7" fmla="*/ 2 h 38"/>
                  <a:gd name="T8" fmla="*/ 42 w 62"/>
                  <a:gd name="T9" fmla="*/ 0 h 38"/>
                  <a:gd name="T10" fmla="*/ 20 w 62"/>
                  <a:gd name="T11" fmla="*/ 2 h 38"/>
                  <a:gd name="T12" fmla="*/ 20 w 62"/>
                  <a:gd name="T13" fmla="*/ 2 h 38"/>
                  <a:gd name="T14" fmla="*/ 10 w 62"/>
                  <a:gd name="T15" fmla="*/ 4 h 38"/>
                  <a:gd name="T16" fmla="*/ 2 w 62"/>
                  <a:gd name="T17" fmla="*/ 8 h 38"/>
                  <a:gd name="T18" fmla="*/ 0 w 62"/>
                  <a:gd name="T19" fmla="*/ 12 h 38"/>
                  <a:gd name="T20" fmla="*/ 0 w 62"/>
                  <a:gd name="T21" fmla="*/ 16 h 38"/>
                  <a:gd name="T22" fmla="*/ 2 w 62"/>
                  <a:gd name="T23" fmla="*/ 24 h 38"/>
                  <a:gd name="T24" fmla="*/ 6 w 62"/>
                  <a:gd name="T25" fmla="*/ 28 h 38"/>
                  <a:gd name="T26" fmla="*/ 44 w 62"/>
                  <a:gd name="T27" fmla="*/ 38 h 38"/>
                  <a:gd name="T28" fmla="*/ 62 w 62"/>
                  <a:gd name="T29" fmla="*/ 4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8">
                    <a:moveTo>
                      <a:pt x="62" y="4"/>
                    </a:moveTo>
                    <a:lnTo>
                      <a:pt x="62" y="4"/>
                    </a:lnTo>
                    <a:lnTo>
                      <a:pt x="60" y="4"/>
                    </a:lnTo>
                    <a:lnTo>
                      <a:pt x="54" y="2"/>
                    </a:lnTo>
                    <a:lnTo>
                      <a:pt x="42" y="0"/>
                    </a:lnTo>
                    <a:lnTo>
                      <a:pt x="20" y="2"/>
                    </a:lnTo>
                    <a:lnTo>
                      <a:pt x="10" y="4"/>
                    </a:lnTo>
                    <a:lnTo>
                      <a:pt x="2" y="8"/>
                    </a:lnTo>
                    <a:lnTo>
                      <a:pt x="0" y="12"/>
                    </a:lnTo>
                    <a:lnTo>
                      <a:pt x="0" y="16"/>
                    </a:lnTo>
                    <a:lnTo>
                      <a:pt x="2" y="24"/>
                    </a:lnTo>
                    <a:lnTo>
                      <a:pt x="6" y="28"/>
                    </a:lnTo>
                    <a:lnTo>
                      <a:pt x="44" y="38"/>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5" name="Freeform 33"/>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182 w 216"/>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6" name="Freeform 34"/>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27" name="Freeform 35"/>
              <p:cNvSpPr>
                <a:spLocks/>
              </p:cNvSpPr>
              <p:nvPr/>
            </p:nvSpPr>
            <p:spPr bwMode="auto">
              <a:xfrm>
                <a:off x="3383" y="658"/>
                <a:ext cx="200" cy="198"/>
              </a:xfrm>
              <a:custGeom>
                <a:avLst/>
                <a:gdLst>
                  <a:gd name="T0" fmla="*/ 0 w 200"/>
                  <a:gd name="T1" fmla="*/ 102 h 198"/>
                  <a:gd name="T2" fmla="*/ 0 w 200"/>
                  <a:gd name="T3" fmla="*/ 102 h 198"/>
                  <a:gd name="T4" fmla="*/ 4 w 200"/>
                  <a:gd name="T5" fmla="*/ 122 h 198"/>
                  <a:gd name="T6" fmla="*/ 10 w 200"/>
                  <a:gd name="T7" fmla="*/ 140 h 198"/>
                  <a:gd name="T8" fmla="*/ 20 w 200"/>
                  <a:gd name="T9" fmla="*/ 158 h 198"/>
                  <a:gd name="T10" fmla="*/ 32 w 200"/>
                  <a:gd name="T11" fmla="*/ 172 h 198"/>
                  <a:gd name="T12" fmla="*/ 48 w 200"/>
                  <a:gd name="T13" fmla="*/ 184 h 198"/>
                  <a:gd name="T14" fmla="*/ 66 w 200"/>
                  <a:gd name="T15" fmla="*/ 192 h 198"/>
                  <a:gd name="T16" fmla="*/ 84 w 200"/>
                  <a:gd name="T17" fmla="*/ 196 h 198"/>
                  <a:gd name="T18" fmla="*/ 104 w 200"/>
                  <a:gd name="T19" fmla="*/ 198 h 198"/>
                  <a:gd name="T20" fmla="*/ 104 w 200"/>
                  <a:gd name="T21" fmla="*/ 198 h 198"/>
                  <a:gd name="T22" fmla="*/ 124 w 200"/>
                  <a:gd name="T23" fmla="*/ 194 h 198"/>
                  <a:gd name="T24" fmla="*/ 142 w 200"/>
                  <a:gd name="T25" fmla="*/ 188 h 198"/>
                  <a:gd name="T26" fmla="*/ 160 w 200"/>
                  <a:gd name="T27" fmla="*/ 178 h 198"/>
                  <a:gd name="T28" fmla="*/ 174 w 200"/>
                  <a:gd name="T29" fmla="*/ 166 h 198"/>
                  <a:gd name="T30" fmla="*/ 184 w 200"/>
                  <a:gd name="T31" fmla="*/ 150 h 198"/>
                  <a:gd name="T32" fmla="*/ 194 w 200"/>
                  <a:gd name="T33" fmla="*/ 134 h 198"/>
                  <a:gd name="T34" fmla="*/ 198 w 200"/>
                  <a:gd name="T35" fmla="*/ 114 h 198"/>
                  <a:gd name="T36" fmla="*/ 200 w 200"/>
                  <a:gd name="T37" fmla="*/ 94 h 198"/>
                  <a:gd name="T38" fmla="*/ 200 w 200"/>
                  <a:gd name="T39" fmla="*/ 94 h 198"/>
                  <a:gd name="T40" fmla="*/ 196 w 200"/>
                  <a:gd name="T41" fmla="*/ 74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0 h 198"/>
                  <a:gd name="T54" fmla="*/ 96 w 200"/>
                  <a:gd name="T55" fmla="*/ 0 h 198"/>
                  <a:gd name="T56" fmla="*/ 96 w 200"/>
                  <a:gd name="T57" fmla="*/ 0 h 198"/>
                  <a:gd name="T58" fmla="*/ 76 w 200"/>
                  <a:gd name="T59" fmla="*/ 2 h 198"/>
                  <a:gd name="T60" fmla="*/ 58 w 200"/>
                  <a:gd name="T61" fmla="*/ 8 h 198"/>
                  <a:gd name="T62" fmla="*/ 40 w 200"/>
                  <a:gd name="T63" fmla="*/ 18 h 198"/>
                  <a:gd name="T64" fmla="*/ 26 w 200"/>
                  <a:gd name="T65" fmla="*/ 32 h 198"/>
                  <a:gd name="T66" fmla="*/ 16 w 200"/>
                  <a:gd name="T67" fmla="*/ 46 h 198"/>
                  <a:gd name="T68" fmla="*/ 6 w 200"/>
                  <a:gd name="T69" fmla="*/ 64 h 198"/>
                  <a:gd name="T70" fmla="*/ 2 w 200"/>
                  <a:gd name="T71" fmla="*/ 82 h 198"/>
                  <a:gd name="T72" fmla="*/ 0 w 200"/>
                  <a:gd name="T73" fmla="*/ 102 h 198"/>
                  <a:gd name="T74" fmla="*/ 0 w 200"/>
                  <a:gd name="T75" fmla="*/ 102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2"/>
                    </a:moveTo>
                    <a:lnTo>
                      <a:pt x="0" y="102"/>
                    </a:lnTo>
                    <a:lnTo>
                      <a:pt x="4" y="122"/>
                    </a:lnTo>
                    <a:lnTo>
                      <a:pt x="10" y="140"/>
                    </a:lnTo>
                    <a:lnTo>
                      <a:pt x="20" y="158"/>
                    </a:lnTo>
                    <a:lnTo>
                      <a:pt x="32" y="172"/>
                    </a:lnTo>
                    <a:lnTo>
                      <a:pt x="48" y="184"/>
                    </a:lnTo>
                    <a:lnTo>
                      <a:pt x="66" y="192"/>
                    </a:lnTo>
                    <a:lnTo>
                      <a:pt x="84" y="196"/>
                    </a:lnTo>
                    <a:lnTo>
                      <a:pt x="104" y="198"/>
                    </a:lnTo>
                    <a:lnTo>
                      <a:pt x="124" y="194"/>
                    </a:lnTo>
                    <a:lnTo>
                      <a:pt x="142" y="188"/>
                    </a:lnTo>
                    <a:lnTo>
                      <a:pt x="160" y="178"/>
                    </a:lnTo>
                    <a:lnTo>
                      <a:pt x="174" y="166"/>
                    </a:lnTo>
                    <a:lnTo>
                      <a:pt x="184" y="150"/>
                    </a:lnTo>
                    <a:lnTo>
                      <a:pt x="194" y="134"/>
                    </a:lnTo>
                    <a:lnTo>
                      <a:pt x="198" y="114"/>
                    </a:lnTo>
                    <a:lnTo>
                      <a:pt x="200" y="94"/>
                    </a:lnTo>
                    <a:lnTo>
                      <a:pt x="196" y="74"/>
                    </a:lnTo>
                    <a:lnTo>
                      <a:pt x="190" y="56"/>
                    </a:lnTo>
                    <a:lnTo>
                      <a:pt x="180" y="40"/>
                    </a:lnTo>
                    <a:lnTo>
                      <a:pt x="168" y="26"/>
                    </a:lnTo>
                    <a:lnTo>
                      <a:pt x="152" y="14"/>
                    </a:lnTo>
                    <a:lnTo>
                      <a:pt x="134" y="6"/>
                    </a:lnTo>
                    <a:lnTo>
                      <a:pt x="116" y="0"/>
                    </a:lnTo>
                    <a:lnTo>
                      <a:pt x="96" y="0"/>
                    </a:lnTo>
                    <a:lnTo>
                      <a:pt x="76" y="2"/>
                    </a:lnTo>
                    <a:lnTo>
                      <a:pt x="58" y="8"/>
                    </a:lnTo>
                    <a:lnTo>
                      <a:pt x="40" y="18"/>
                    </a:lnTo>
                    <a:lnTo>
                      <a:pt x="26" y="32"/>
                    </a:lnTo>
                    <a:lnTo>
                      <a:pt x="16" y="46"/>
                    </a:lnTo>
                    <a:lnTo>
                      <a:pt x="6" y="64"/>
                    </a:lnTo>
                    <a:lnTo>
                      <a:pt x="2" y="82"/>
                    </a:lnTo>
                    <a:lnTo>
                      <a:pt x="0" y="102"/>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4928" name="Freeform 36"/>
              <p:cNvSpPr>
                <a:spLocks/>
              </p:cNvSpPr>
              <p:nvPr/>
            </p:nvSpPr>
            <p:spPr bwMode="auto">
              <a:xfrm>
                <a:off x="3409" y="684"/>
                <a:ext cx="146" cy="146"/>
              </a:xfrm>
              <a:custGeom>
                <a:avLst/>
                <a:gdLst>
                  <a:gd name="T0" fmla="*/ 0 w 146"/>
                  <a:gd name="T1" fmla="*/ 76 h 146"/>
                  <a:gd name="T2" fmla="*/ 0 w 146"/>
                  <a:gd name="T3" fmla="*/ 76 h 146"/>
                  <a:gd name="T4" fmla="*/ 4 w 146"/>
                  <a:gd name="T5" fmla="*/ 90 h 146"/>
                  <a:gd name="T6" fmla="*/ 8 w 146"/>
                  <a:gd name="T7" fmla="*/ 104 h 146"/>
                  <a:gd name="T8" fmla="*/ 16 w 146"/>
                  <a:gd name="T9" fmla="*/ 116 h 146"/>
                  <a:gd name="T10" fmla="*/ 24 w 146"/>
                  <a:gd name="T11" fmla="*/ 126 h 146"/>
                  <a:gd name="T12" fmla="*/ 36 w 146"/>
                  <a:gd name="T13" fmla="*/ 134 h 146"/>
                  <a:gd name="T14" fmla="*/ 48 w 146"/>
                  <a:gd name="T15" fmla="*/ 140 h 146"/>
                  <a:gd name="T16" fmla="*/ 62 w 146"/>
                  <a:gd name="T17" fmla="*/ 144 h 146"/>
                  <a:gd name="T18" fmla="*/ 78 w 146"/>
                  <a:gd name="T19" fmla="*/ 146 h 146"/>
                  <a:gd name="T20" fmla="*/ 78 w 146"/>
                  <a:gd name="T21" fmla="*/ 146 h 146"/>
                  <a:gd name="T22" fmla="*/ 92 w 146"/>
                  <a:gd name="T23" fmla="*/ 144 h 146"/>
                  <a:gd name="T24" fmla="*/ 106 w 146"/>
                  <a:gd name="T25" fmla="*/ 138 h 146"/>
                  <a:gd name="T26" fmla="*/ 118 w 146"/>
                  <a:gd name="T27" fmla="*/ 132 h 146"/>
                  <a:gd name="T28" fmla="*/ 128 w 146"/>
                  <a:gd name="T29" fmla="*/ 122 h 146"/>
                  <a:gd name="T30" fmla="*/ 136 w 146"/>
                  <a:gd name="T31" fmla="*/ 110 h 146"/>
                  <a:gd name="T32" fmla="*/ 142 w 146"/>
                  <a:gd name="T33" fmla="*/ 98 h 146"/>
                  <a:gd name="T34" fmla="*/ 146 w 146"/>
                  <a:gd name="T35" fmla="*/ 84 h 146"/>
                  <a:gd name="T36" fmla="*/ 146 w 146"/>
                  <a:gd name="T37" fmla="*/ 70 h 146"/>
                  <a:gd name="T38" fmla="*/ 146 w 146"/>
                  <a:gd name="T39" fmla="*/ 70 h 146"/>
                  <a:gd name="T40" fmla="*/ 144 w 146"/>
                  <a:gd name="T41" fmla="*/ 54 h 146"/>
                  <a:gd name="T42" fmla="*/ 140 w 146"/>
                  <a:gd name="T43" fmla="*/ 42 h 146"/>
                  <a:gd name="T44" fmla="*/ 132 w 146"/>
                  <a:gd name="T45" fmla="*/ 28 h 146"/>
                  <a:gd name="T46" fmla="*/ 124 w 146"/>
                  <a:gd name="T47" fmla="*/ 18 h 146"/>
                  <a:gd name="T48" fmla="*/ 112 w 146"/>
                  <a:gd name="T49" fmla="*/ 10 h 146"/>
                  <a:gd name="T50" fmla="*/ 100 w 146"/>
                  <a:gd name="T51" fmla="*/ 4 h 146"/>
                  <a:gd name="T52" fmla="*/ 86 w 146"/>
                  <a:gd name="T53" fmla="*/ 0 h 146"/>
                  <a:gd name="T54" fmla="*/ 70 w 146"/>
                  <a:gd name="T55" fmla="*/ 0 h 146"/>
                  <a:gd name="T56" fmla="*/ 70 w 146"/>
                  <a:gd name="T57" fmla="*/ 0 h 146"/>
                  <a:gd name="T58" fmla="*/ 56 w 146"/>
                  <a:gd name="T59" fmla="*/ 2 h 146"/>
                  <a:gd name="T60" fmla="*/ 42 w 146"/>
                  <a:gd name="T61" fmla="*/ 6 h 146"/>
                  <a:gd name="T62" fmla="*/ 30 w 146"/>
                  <a:gd name="T63" fmla="*/ 14 h 146"/>
                  <a:gd name="T64" fmla="*/ 20 w 146"/>
                  <a:gd name="T65" fmla="*/ 22 h 146"/>
                  <a:gd name="T66" fmla="*/ 12 w 146"/>
                  <a:gd name="T67" fmla="*/ 34 h 146"/>
                  <a:gd name="T68" fmla="*/ 6 w 146"/>
                  <a:gd name="T69" fmla="*/ 46 h 146"/>
                  <a:gd name="T70" fmla="*/ 2 w 146"/>
                  <a:gd name="T71" fmla="*/ 60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4" y="90"/>
                    </a:lnTo>
                    <a:lnTo>
                      <a:pt x="8" y="104"/>
                    </a:lnTo>
                    <a:lnTo>
                      <a:pt x="16" y="116"/>
                    </a:lnTo>
                    <a:lnTo>
                      <a:pt x="24" y="126"/>
                    </a:lnTo>
                    <a:lnTo>
                      <a:pt x="36" y="134"/>
                    </a:lnTo>
                    <a:lnTo>
                      <a:pt x="48" y="140"/>
                    </a:lnTo>
                    <a:lnTo>
                      <a:pt x="62" y="144"/>
                    </a:lnTo>
                    <a:lnTo>
                      <a:pt x="78" y="146"/>
                    </a:lnTo>
                    <a:lnTo>
                      <a:pt x="92" y="144"/>
                    </a:lnTo>
                    <a:lnTo>
                      <a:pt x="106" y="138"/>
                    </a:lnTo>
                    <a:lnTo>
                      <a:pt x="118" y="132"/>
                    </a:lnTo>
                    <a:lnTo>
                      <a:pt x="128" y="122"/>
                    </a:lnTo>
                    <a:lnTo>
                      <a:pt x="136" y="110"/>
                    </a:lnTo>
                    <a:lnTo>
                      <a:pt x="142" y="98"/>
                    </a:lnTo>
                    <a:lnTo>
                      <a:pt x="146" y="84"/>
                    </a:lnTo>
                    <a:lnTo>
                      <a:pt x="146" y="70"/>
                    </a:lnTo>
                    <a:lnTo>
                      <a:pt x="144" y="54"/>
                    </a:lnTo>
                    <a:lnTo>
                      <a:pt x="140" y="42"/>
                    </a:lnTo>
                    <a:lnTo>
                      <a:pt x="132" y="28"/>
                    </a:lnTo>
                    <a:lnTo>
                      <a:pt x="124" y="18"/>
                    </a:lnTo>
                    <a:lnTo>
                      <a:pt x="112" y="10"/>
                    </a:lnTo>
                    <a:lnTo>
                      <a:pt x="100" y="4"/>
                    </a:lnTo>
                    <a:lnTo>
                      <a:pt x="86" y="0"/>
                    </a:lnTo>
                    <a:lnTo>
                      <a:pt x="70" y="0"/>
                    </a:lnTo>
                    <a:lnTo>
                      <a:pt x="56" y="2"/>
                    </a:lnTo>
                    <a:lnTo>
                      <a:pt x="42" y="6"/>
                    </a:lnTo>
                    <a:lnTo>
                      <a:pt x="30" y="14"/>
                    </a:lnTo>
                    <a:lnTo>
                      <a:pt x="20" y="22"/>
                    </a:lnTo>
                    <a:lnTo>
                      <a:pt x="12" y="34"/>
                    </a:lnTo>
                    <a:lnTo>
                      <a:pt x="6" y="46"/>
                    </a:lnTo>
                    <a:lnTo>
                      <a:pt x="2" y="60"/>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4929" name="Freeform 37"/>
              <p:cNvSpPr>
                <a:spLocks/>
              </p:cNvSpPr>
              <p:nvPr/>
            </p:nvSpPr>
            <p:spPr bwMode="auto">
              <a:xfrm>
                <a:off x="3343" y="654"/>
                <a:ext cx="76" cy="54"/>
              </a:xfrm>
              <a:custGeom>
                <a:avLst/>
                <a:gdLst>
                  <a:gd name="T0" fmla="*/ 58 w 76"/>
                  <a:gd name="T1" fmla="*/ 0 h 54"/>
                  <a:gd name="T2" fmla="*/ 58 w 76"/>
                  <a:gd name="T3" fmla="*/ 0 h 54"/>
                  <a:gd name="T4" fmla="*/ 64 w 76"/>
                  <a:gd name="T5" fmla="*/ 2 h 54"/>
                  <a:gd name="T6" fmla="*/ 68 w 76"/>
                  <a:gd name="T7" fmla="*/ 6 h 54"/>
                  <a:gd name="T8" fmla="*/ 72 w 76"/>
                  <a:gd name="T9" fmla="*/ 12 h 54"/>
                  <a:gd name="T10" fmla="*/ 74 w 76"/>
                  <a:gd name="T11" fmla="*/ 18 h 54"/>
                  <a:gd name="T12" fmla="*/ 74 w 76"/>
                  <a:gd name="T13" fmla="*/ 18 h 54"/>
                  <a:gd name="T14" fmla="*/ 76 w 76"/>
                  <a:gd name="T15" fmla="*/ 22 h 54"/>
                  <a:gd name="T16" fmla="*/ 74 w 76"/>
                  <a:gd name="T17" fmla="*/ 26 h 54"/>
                  <a:gd name="T18" fmla="*/ 70 w 76"/>
                  <a:gd name="T19" fmla="*/ 34 h 54"/>
                  <a:gd name="T20" fmla="*/ 70 w 76"/>
                  <a:gd name="T21" fmla="*/ 34 h 54"/>
                  <a:gd name="T22" fmla="*/ 64 w 76"/>
                  <a:gd name="T23" fmla="*/ 40 h 54"/>
                  <a:gd name="T24" fmla="*/ 58 w 76"/>
                  <a:gd name="T25" fmla="*/ 42 h 54"/>
                  <a:gd name="T26" fmla="*/ 50 w 76"/>
                  <a:gd name="T27" fmla="*/ 44 h 54"/>
                  <a:gd name="T28" fmla="*/ 42 w 76"/>
                  <a:gd name="T29" fmla="*/ 42 h 54"/>
                  <a:gd name="T30" fmla="*/ 42 w 76"/>
                  <a:gd name="T31" fmla="*/ 42 h 54"/>
                  <a:gd name="T32" fmla="*/ 28 w 76"/>
                  <a:gd name="T33" fmla="*/ 48 h 54"/>
                  <a:gd name="T34" fmla="*/ 12 w 76"/>
                  <a:gd name="T35" fmla="*/ 54 h 54"/>
                  <a:gd name="T36" fmla="*/ 12 w 76"/>
                  <a:gd name="T37" fmla="*/ 54 h 54"/>
                  <a:gd name="T38" fmla="*/ 6 w 76"/>
                  <a:gd name="T39" fmla="*/ 50 h 54"/>
                  <a:gd name="T40" fmla="*/ 2 w 76"/>
                  <a:gd name="T41" fmla="*/ 46 h 54"/>
                  <a:gd name="T42" fmla="*/ 2 w 76"/>
                  <a:gd name="T43" fmla="*/ 46 h 54"/>
                  <a:gd name="T44" fmla="*/ 0 w 76"/>
                  <a:gd name="T45" fmla="*/ 40 h 54"/>
                  <a:gd name="T46" fmla="*/ 0 w 76"/>
                  <a:gd name="T47" fmla="*/ 34 h 54"/>
                  <a:gd name="T48" fmla="*/ 6 w 76"/>
                  <a:gd name="T49" fmla="*/ 22 h 54"/>
                  <a:gd name="T50" fmla="*/ 6 w 76"/>
                  <a:gd name="T51" fmla="*/ 22 h 54"/>
                  <a:gd name="T52" fmla="*/ 16 w 76"/>
                  <a:gd name="T53" fmla="*/ 10 h 54"/>
                  <a:gd name="T54" fmla="*/ 28 w 76"/>
                  <a:gd name="T55" fmla="*/ 2 h 54"/>
                  <a:gd name="T56" fmla="*/ 44 w 76"/>
                  <a:gd name="T57" fmla="*/ 0 h 54"/>
                  <a:gd name="T58" fmla="*/ 52 w 76"/>
                  <a:gd name="T59" fmla="*/ 0 h 54"/>
                  <a:gd name="T60" fmla="*/ 58 w 76"/>
                  <a:gd name="T61" fmla="*/ 0 h 54"/>
                  <a:gd name="T62" fmla="*/ 58 w 76"/>
                  <a:gd name="T63" fmla="*/ 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4">
                    <a:moveTo>
                      <a:pt x="58" y="0"/>
                    </a:moveTo>
                    <a:lnTo>
                      <a:pt x="58" y="0"/>
                    </a:lnTo>
                    <a:lnTo>
                      <a:pt x="64" y="2"/>
                    </a:lnTo>
                    <a:lnTo>
                      <a:pt x="68" y="6"/>
                    </a:lnTo>
                    <a:lnTo>
                      <a:pt x="72" y="12"/>
                    </a:lnTo>
                    <a:lnTo>
                      <a:pt x="74" y="18"/>
                    </a:lnTo>
                    <a:lnTo>
                      <a:pt x="76" y="22"/>
                    </a:lnTo>
                    <a:lnTo>
                      <a:pt x="74" y="26"/>
                    </a:lnTo>
                    <a:lnTo>
                      <a:pt x="70" y="34"/>
                    </a:lnTo>
                    <a:lnTo>
                      <a:pt x="64" y="40"/>
                    </a:lnTo>
                    <a:lnTo>
                      <a:pt x="58" y="42"/>
                    </a:lnTo>
                    <a:lnTo>
                      <a:pt x="50" y="44"/>
                    </a:lnTo>
                    <a:lnTo>
                      <a:pt x="42" y="42"/>
                    </a:lnTo>
                    <a:lnTo>
                      <a:pt x="28" y="48"/>
                    </a:lnTo>
                    <a:lnTo>
                      <a:pt x="12" y="54"/>
                    </a:lnTo>
                    <a:lnTo>
                      <a:pt x="6" y="50"/>
                    </a:lnTo>
                    <a:lnTo>
                      <a:pt x="2" y="46"/>
                    </a:lnTo>
                    <a:lnTo>
                      <a:pt x="0" y="40"/>
                    </a:lnTo>
                    <a:lnTo>
                      <a:pt x="0" y="34"/>
                    </a:lnTo>
                    <a:lnTo>
                      <a:pt x="6" y="22"/>
                    </a:lnTo>
                    <a:lnTo>
                      <a:pt x="16" y="10"/>
                    </a:lnTo>
                    <a:lnTo>
                      <a:pt x="28" y="2"/>
                    </a:lnTo>
                    <a:lnTo>
                      <a:pt x="44" y="0"/>
                    </a:lnTo>
                    <a:lnTo>
                      <a:pt x="52" y="0"/>
                    </a:lnTo>
                    <a:lnTo>
                      <a:pt x="58" y="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0" name="Freeform 38"/>
              <p:cNvSpPr>
                <a:spLocks/>
              </p:cNvSpPr>
              <p:nvPr/>
            </p:nvSpPr>
            <p:spPr bwMode="auto">
              <a:xfrm>
                <a:off x="3355" y="664"/>
                <a:ext cx="50" cy="32"/>
              </a:xfrm>
              <a:custGeom>
                <a:avLst/>
                <a:gdLst>
                  <a:gd name="T0" fmla="*/ 36 w 50"/>
                  <a:gd name="T1" fmla="*/ 0 h 32"/>
                  <a:gd name="T2" fmla="*/ 36 w 50"/>
                  <a:gd name="T3" fmla="*/ 0 h 32"/>
                  <a:gd name="T4" fmla="*/ 44 w 50"/>
                  <a:gd name="T5" fmla="*/ 0 h 32"/>
                  <a:gd name="T6" fmla="*/ 48 w 50"/>
                  <a:gd name="T7" fmla="*/ 4 h 32"/>
                  <a:gd name="T8" fmla="*/ 48 w 50"/>
                  <a:gd name="T9" fmla="*/ 4 h 32"/>
                  <a:gd name="T10" fmla="*/ 50 w 50"/>
                  <a:gd name="T11" fmla="*/ 10 h 32"/>
                  <a:gd name="T12" fmla="*/ 50 w 50"/>
                  <a:gd name="T13" fmla="*/ 16 h 32"/>
                  <a:gd name="T14" fmla="*/ 50 w 50"/>
                  <a:gd name="T15" fmla="*/ 16 h 32"/>
                  <a:gd name="T16" fmla="*/ 48 w 50"/>
                  <a:gd name="T17" fmla="*/ 20 h 32"/>
                  <a:gd name="T18" fmla="*/ 42 w 50"/>
                  <a:gd name="T19" fmla="*/ 22 h 32"/>
                  <a:gd name="T20" fmla="*/ 30 w 50"/>
                  <a:gd name="T21" fmla="*/ 22 h 32"/>
                  <a:gd name="T22" fmla="*/ 30 w 50"/>
                  <a:gd name="T23" fmla="*/ 22 h 32"/>
                  <a:gd name="T24" fmla="*/ 16 w 50"/>
                  <a:gd name="T25" fmla="*/ 26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2 h 32"/>
                  <a:gd name="T38" fmla="*/ 4 w 50"/>
                  <a:gd name="T39" fmla="*/ 16 h 32"/>
                  <a:gd name="T40" fmla="*/ 14 w 50"/>
                  <a:gd name="T41" fmla="*/ 6 h 32"/>
                  <a:gd name="T42" fmla="*/ 14 w 50"/>
                  <a:gd name="T43" fmla="*/ 6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4" y="0"/>
                    </a:lnTo>
                    <a:lnTo>
                      <a:pt x="48" y="4"/>
                    </a:lnTo>
                    <a:lnTo>
                      <a:pt x="50" y="10"/>
                    </a:lnTo>
                    <a:lnTo>
                      <a:pt x="50" y="16"/>
                    </a:lnTo>
                    <a:lnTo>
                      <a:pt x="48" y="20"/>
                    </a:lnTo>
                    <a:lnTo>
                      <a:pt x="42" y="22"/>
                    </a:lnTo>
                    <a:lnTo>
                      <a:pt x="30" y="22"/>
                    </a:lnTo>
                    <a:lnTo>
                      <a:pt x="16" y="26"/>
                    </a:lnTo>
                    <a:lnTo>
                      <a:pt x="4" y="32"/>
                    </a:lnTo>
                    <a:lnTo>
                      <a:pt x="2" y="32"/>
                    </a:lnTo>
                    <a:lnTo>
                      <a:pt x="0" y="30"/>
                    </a:lnTo>
                    <a:lnTo>
                      <a:pt x="2" y="22"/>
                    </a:lnTo>
                    <a:lnTo>
                      <a:pt x="4" y="16"/>
                    </a:lnTo>
                    <a:lnTo>
                      <a:pt x="14" y="6"/>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1" name="Freeform 39"/>
              <p:cNvSpPr>
                <a:spLocks/>
              </p:cNvSpPr>
              <p:nvPr/>
            </p:nvSpPr>
            <p:spPr bwMode="auto">
              <a:xfrm>
                <a:off x="3091" y="770"/>
                <a:ext cx="62" cy="56"/>
              </a:xfrm>
              <a:custGeom>
                <a:avLst/>
                <a:gdLst>
                  <a:gd name="T0" fmla="*/ 2 w 62"/>
                  <a:gd name="T1" fmla="*/ 0 h 56"/>
                  <a:gd name="T2" fmla="*/ 2 w 62"/>
                  <a:gd name="T3" fmla="*/ 0 h 56"/>
                  <a:gd name="T4" fmla="*/ 0 w 62"/>
                  <a:gd name="T5" fmla="*/ 8 h 56"/>
                  <a:gd name="T6" fmla="*/ 2 w 62"/>
                  <a:gd name="T7" fmla="*/ 28 h 56"/>
                  <a:gd name="T8" fmla="*/ 2 w 62"/>
                  <a:gd name="T9" fmla="*/ 38 h 56"/>
                  <a:gd name="T10" fmla="*/ 6 w 62"/>
                  <a:gd name="T11" fmla="*/ 46 h 56"/>
                  <a:gd name="T12" fmla="*/ 10 w 62"/>
                  <a:gd name="T13" fmla="*/ 52 h 56"/>
                  <a:gd name="T14" fmla="*/ 14 w 62"/>
                  <a:gd name="T15" fmla="*/ 54 h 56"/>
                  <a:gd name="T16" fmla="*/ 18 w 62"/>
                  <a:gd name="T17" fmla="*/ 56 h 56"/>
                  <a:gd name="T18" fmla="*/ 18 w 62"/>
                  <a:gd name="T19" fmla="*/ 56 h 56"/>
                  <a:gd name="T20" fmla="*/ 26 w 62"/>
                  <a:gd name="T21" fmla="*/ 54 h 56"/>
                  <a:gd name="T22" fmla="*/ 34 w 62"/>
                  <a:gd name="T23" fmla="*/ 50 h 56"/>
                  <a:gd name="T24" fmla="*/ 42 w 62"/>
                  <a:gd name="T25" fmla="*/ 44 h 56"/>
                  <a:gd name="T26" fmla="*/ 48 w 62"/>
                  <a:gd name="T27" fmla="*/ 38 h 56"/>
                  <a:gd name="T28" fmla="*/ 58 w 62"/>
                  <a:gd name="T29" fmla="*/ 24 h 56"/>
                  <a:gd name="T30" fmla="*/ 62 w 62"/>
                  <a:gd name="T31" fmla="*/ 18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6">
                    <a:moveTo>
                      <a:pt x="2" y="0"/>
                    </a:moveTo>
                    <a:lnTo>
                      <a:pt x="2" y="0"/>
                    </a:lnTo>
                    <a:lnTo>
                      <a:pt x="0" y="8"/>
                    </a:lnTo>
                    <a:lnTo>
                      <a:pt x="2" y="28"/>
                    </a:lnTo>
                    <a:lnTo>
                      <a:pt x="2" y="38"/>
                    </a:lnTo>
                    <a:lnTo>
                      <a:pt x="6" y="46"/>
                    </a:lnTo>
                    <a:lnTo>
                      <a:pt x="10" y="52"/>
                    </a:lnTo>
                    <a:lnTo>
                      <a:pt x="14" y="54"/>
                    </a:lnTo>
                    <a:lnTo>
                      <a:pt x="18" y="56"/>
                    </a:lnTo>
                    <a:lnTo>
                      <a:pt x="26" y="54"/>
                    </a:lnTo>
                    <a:lnTo>
                      <a:pt x="34" y="50"/>
                    </a:lnTo>
                    <a:lnTo>
                      <a:pt x="42" y="44"/>
                    </a:lnTo>
                    <a:lnTo>
                      <a:pt x="48" y="38"/>
                    </a:lnTo>
                    <a:lnTo>
                      <a:pt x="58" y="24"/>
                    </a:lnTo>
                    <a:lnTo>
                      <a:pt x="62" y="18"/>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2" name="Freeform 40"/>
              <p:cNvSpPr>
                <a:spLocks/>
              </p:cNvSpPr>
              <p:nvPr/>
            </p:nvSpPr>
            <p:spPr bwMode="auto">
              <a:xfrm>
                <a:off x="3083" y="712"/>
                <a:ext cx="70" cy="38"/>
              </a:xfrm>
              <a:custGeom>
                <a:avLst/>
                <a:gdLst>
                  <a:gd name="T0" fmla="*/ 70 w 70"/>
                  <a:gd name="T1" fmla="*/ 6 h 38"/>
                  <a:gd name="T2" fmla="*/ 70 w 70"/>
                  <a:gd name="T3" fmla="*/ 6 h 38"/>
                  <a:gd name="T4" fmla="*/ 62 w 70"/>
                  <a:gd name="T5" fmla="*/ 2 h 38"/>
                  <a:gd name="T6" fmla="*/ 48 w 70"/>
                  <a:gd name="T7" fmla="*/ 0 h 38"/>
                  <a:gd name="T8" fmla="*/ 26 w 70"/>
                  <a:gd name="T9" fmla="*/ 0 h 38"/>
                  <a:gd name="T10" fmla="*/ 26 w 70"/>
                  <a:gd name="T11" fmla="*/ 0 h 38"/>
                  <a:gd name="T12" fmla="*/ 10 w 70"/>
                  <a:gd name="T13" fmla="*/ 0 h 38"/>
                  <a:gd name="T14" fmla="*/ 2 w 70"/>
                  <a:gd name="T15" fmla="*/ 4 h 38"/>
                  <a:gd name="T16" fmla="*/ 0 w 70"/>
                  <a:gd name="T17" fmla="*/ 6 h 38"/>
                  <a:gd name="T18" fmla="*/ 0 w 70"/>
                  <a:gd name="T19" fmla="*/ 8 h 38"/>
                  <a:gd name="T20" fmla="*/ 2 w 70"/>
                  <a:gd name="T21" fmla="*/ 14 h 38"/>
                  <a:gd name="T22" fmla="*/ 6 w 70"/>
                  <a:gd name="T23" fmla="*/ 18 h 38"/>
                  <a:gd name="T24" fmla="*/ 10 w 70"/>
                  <a:gd name="T25" fmla="*/ 24 h 38"/>
                  <a:gd name="T26" fmla="*/ 16 w 70"/>
                  <a:gd name="T27" fmla="*/ 28 h 38"/>
                  <a:gd name="T28" fmla="*/ 54 w 70"/>
                  <a:gd name="T29" fmla="*/ 38 h 38"/>
                  <a:gd name="T30" fmla="*/ 70 w 70"/>
                  <a:gd name="T31" fmla="*/ 6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6"/>
                    </a:moveTo>
                    <a:lnTo>
                      <a:pt x="70" y="6"/>
                    </a:lnTo>
                    <a:lnTo>
                      <a:pt x="62" y="2"/>
                    </a:lnTo>
                    <a:lnTo>
                      <a:pt x="48" y="0"/>
                    </a:lnTo>
                    <a:lnTo>
                      <a:pt x="26" y="0"/>
                    </a:lnTo>
                    <a:lnTo>
                      <a:pt x="10" y="0"/>
                    </a:lnTo>
                    <a:lnTo>
                      <a:pt x="2" y="4"/>
                    </a:lnTo>
                    <a:lnTo>
                      <a:pt x="0" y="6"/>
                    </a:lnTo>
                    <a:lnTo>
                      <a:pt x="0" y="8"/>
                    </a:lnTo>
                    <a:lnTo>
                      <a:pt x="2" y="14"/>
                    </a:lnTo>
                    <a:lnTo>
                      <a:pt x="6" y="18"/>
                    </a:lnTo>
                    <a:lnTo>
                      <a:pt x="10" y="24"/>
                    </a:lnTo>
                    <a:lnTo>
                      <a:pt x="16" y="28"/>
                    </a:lnTo>
                    <a:lnTo>
                      <a:pt x="54" y="38"/>
                    </a:lnTo>
                    <a:lnTo>
                      <a:pt x="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3" name="Freeform 41"/>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4" name="Freeform 42"/>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5" name="Freeform 43"/>
              <p:cNvSpPr>
                <a:spLocks/>
              </p:cNvSpPr>
              <p:nvPr/>
            </p:nvSpPr>
            <p:spPr bwMode="auto">
              <a:xfrm>
                <a:off x="3211" y="670"/>
                <a:ext cx="188" cy="188"/>
              </a:xfrm>
              <a:custGeom>
                <a:avLst/>
                <a:gdLst>
                  <a:gd name="T0" fmla="*/ 0 w 188"/>
                  <a:gd name="T1" fmla="*/ 98 h 188"/>
                  <a:gd name="T2" fmla="*/ 0 w 188"/>
                  <a:gd name="T3" fmla="*/ 98 h 188"/>
                  <a:gd name="T4" fmla="*/ 2 w 188"/>
                  <a:gd name="T5" fmla="*/ 116 h 188"/>
                  <a:gd name="T6" fmla="*/ 8 w 188"/>
                  <a:gd name="T7" fmla="*/ 134 h 188"/>
                  <a:gd name="T8" fmla="*/ 18 w 188"/>
                  <a:gd name="T9" fmla="*/ 150 h 188"/>
                  <a:gd name="T10" fmla="*/ 30 w 188"/>
                  <a:gd name="T11" fmla="*/ 164 h 188"/>
                  <a:gd name="T12" fmla="*/ 44 w 188"/>
                  <a:gd name="T13" fmla="*/ 174 h 188"/>
                  <a:gd name="T14" fmla="*/ 62 w 188"/>
                  <a:gd name="T15" fmla="*/ 182 h 188"/>
                  <a:gd name="T16" fmla="*/ 80 w 188"/>
                  <a:gd name="T17" fmla="*/ 186 h 188"/>
                  <a:gd name="T18" fmla="*/ 98 w 188"/>
                  <a:gd name="T19" fmla="*/ 188 h 188"/>
                  <a:gd name="T20" fmla="*/ 98 w 188"/>
                  <a:gd name="T21" fmla="*/ 188 h 188"/>
                  <a:gd name="T22" fmla="*/ 118 w 188"/>
                  <a:gd name="T23" fmla="*/ 186 h 188"/>
                  <a:gd name="T24" fmla="*/ 134 w 188"/>
                  <a:gd name="T25" fmla="*/ 180 h 188"/>
                  <a:gd name="T26" fmla="*/ 150 w 188"/>
                  <a:gd name="T27" fmla="*/ 170 h 188"/>
                  <a:gd name="T28" fmla="*/ 164 w 188"/>
                  <a:gd name="T29" fmla="*/ 158 h 188"/>
                  <a:gd name="T30" fmla="*/ 174 w 188"/>
                  <a:gd name="T31" fmla="*/ 144 h 188"/>
                  <a:gd name="T32" fmla="*/ 182 w 188"/>
                  <a:gd name="T33" fmla="*/ 126 h 188"/>
                  <a:gd name="T34" fmla="*/ 188 w 188"/>
                  <a:gd name="T35" fmla="*/ 108 h 188"/>
                  <a:gd name="T36" fmla="*/ 188 w 188"/>
                  <a:gd name="T37" fmla="*/ 90 h 188"/>
                  <a:gd name="T38" fmla="*/ 188 w 188"/>
                  <a:gd name="T39" fmla="*/ 90 h 188"/>
                  <a:gd name="T40" fmla="*/ 186 w 188"/>
                  <a:gd name="T41" fmla="*/ 70 h 188"/>
                  <a:gd name="T42" fmla="*/ 180 w 188"/>
                  <a:gd name="T43" fmla="*/ 54 h 188"/>
                  <a:gd name="T44" fmla="*/ 170 w 188"/>
                  <a:gd name="T45" fmla="*/ 38 h 188"/>
                  <a:gd name="T46" fmla="*/ 158 w 188"/>
                  <a:gd name="T47" fmla="*/ 24 h 188"/>
                  <a:gd name="T48" fmla="*/ 144 w 188"/>
                  <a:gd name="T49" fmla="*/ 14 h 188"/>
                  <a:gd name="T50" fmla="*/ 128 w 188"/>
                  <a:gd name="T51" fmla="*/ 6 h 188"/>
                  <a:gd name="T52" fmla="*/ 110 w 188"/>
                  <a:gd name="T53" fmla="*/ 0 h 188"/>
                  <a:gd name="T54" fmla="*/ 90 w 188"/>
                  <a:gd name="T55" fmla="*/ 0 h 188"/>
                  <a:gd name="T56" fmla="*/ 90 w 188"/>
                  <a:gd name="T57" fmla="*/ 0 h 188"/>
                  <a:gd name="T58" fmla="*/ 72 w 188"/>
                  <a:gd name="T59" fmla="*/ 2 h 188"/>
                  <a:gd name="T60" fmla="*/ 54 w 188"/>
                  <a:gd name="T61" fmla="*/ 8 h 188"/>
                  <a:gd name="T62" fmla="*/ 38 w 188"/>
                  <a:gd name="T63" fmla="*/ 18 h 188"/>
                  <a:gd name="T64" fmla="*/ 24 w 188"/>
                  <a:gd name="T65" fmla="*/ 30 h 188"/>
                  <a:gd name="T66" fmla="*/ 14 w 188"/>
                  <a:gd name="T67" fmla="*/ 44 h 188"/>
                  <a:gd name="T68" fmla="*/ 6 w 188"/>
                  <a:gd name="T69" fmla="*/ 60 h 188"/>
                  <a:gd name="T70" fmla="*/ 2 w 188"/>
                  <a:gd name="T71" fmla="*/ 78 h 188"/>
                  <a:gd name="T72" fmla="*/ 0 w 188"/>
                  <a:gd name="T73" fmla="*/ 98 h 188"/>
                  <a:gd name="T74" fmla="*/ 0 w 188"/>
                  <a:gd name="T75" fmla="*/ 98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88">
                    <a:moveTo>
                      <a:pt x="0" y="98"/>
                    </a:moveTo>
                    <a:lnTo>
                      <a:pt x="0" y="98"/>
                    </a:lnTo>
                    <a:lnTo>
                      <a:pt x="2" y="116"/>
                    </a:lnTo>
                    <a:lnTo>
                      <a:pt x="8" y="134"/>
                    </a:lnTo>
                    <a:lnTo>
                      <a:pt x="18" y="150"/>
                    </a:lnTo>
                    <a:lnTo>
                      <a:pt x="30" y="164"/>
                    </a:lnTo>
                    <a:lnTo>
                      <a:pt x="44" y="174"/>
                    </a:lnTo>
                    <a:lnTo>
                      <a:pt x="62" y="182"/>
                    </a:lnTo>
                    <a:lnTo>
                      <a:pt x="80" y="186"/>
                    </a:lnTo>
                    <a:lnTo>
                      <a:pt x="98" y="188"/>
                    </a:lnTo>
                    <a:lnTo>
                      <a:pt x="118" y="186"/>
                    </a:lnTo>
                    <a:lnTo>
                      <a:pt x="134" y="180"/>
                    </a:lnTo>
                    <a:lnTo>
                      <a:pt x="150" y="170"/>
                    </a:lnTo>
                    <a:lnTo>
                      <a:pt x="164" y="158"/>
                    </a:lnTo>
                    <a:lnTo>
                      <a:pt x="174" y="144"/>
                    </a:lnTo>
                    <a:lnTo>
                      <a:pt x="182" y="126"/>
                    </a:lnTo>
                    <a:lnTo>
                      <a:pt x="188" y="108"/>
                    </a:lnTo>
                    <a:lnTo>
                      <a:pt x="188" y="90"/>
                    </a:lnTo>
                    <a:lnTo>
                      <a:pt x="186" y="70"/>
                    </a:lnTo>
                    <a:lnTo>
                      <a:pt x="180" y="54"/>
                    </a:lnTo>
                    <a:lnTo>
                      <a:pt x="170" y="38"/>
                    </a:lnTo>
                    <a:lnTo>
                      <a:pt x="158" y="24"/>
                    </a:lnTo>
                    <a:lnTo>
                      <a:pt x="144" y="14"/>
                    </a:lnTo>
                    <a:lnTo>
                      <a:pt x="128" y="6"/>
                    </a:lnTo>
                    <a:lnTo>
                      <a:pt x="110" y="0"/>
                    </a:lnTo>
                    <a:lnTo>
                      <a:pt x="90" y="0"/>
                    </a:lnTo>
                    <a:lnTo>
                      <a:pt x="72" y="2"/>
                    </a:lnTo>
                    <a:lnTo>
                      <a:pt x="54" y="8"/>
                    </a:lnTo>
                    <a:lnTo>
                      <a:pt x="38" y="18"/>
                    </a:lnTo>
                    <a:lnTo>
                      <a:pt x="24" y="30"/>
                    </a:lnTo>
                    <a:lnTo>
                      <a:pt x="14" y="44"/>
                    </a:lnTo>
                    <a:lnTo>
                      <a:pt x="6" y="60"/>
                    </a:lnTo>
                    <a:lnTo>
                      <a:pt x="2" y="78"/>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4936" name="Freeform 44"/>
              <p:cNvSpPr>
                <a:spLocks/>
              </p:cNvSpPr>
              <p:nvPr/>
            </p:nvSpPr>
            <p:spPr bwMode="auto">
              <a:xfrm>
                <a:off x="3235" y="694"/>
                <a:ext cx="140" cy="140"/>
              </a:xfrm>
              <a:custGeom>
                <a:avLst/>
                <a:gdLst>
                  <a:gd name="T0" fmla="*/ 0 w 140"/>
                  <a:gd name="T1" fmla="*/ 72 h 140"/>
                  <a:gd name="T2" fmla="*/ 0 w 140"/>
                  <a:gd name="T3" fmla="*/ 72 h 140"/>
                  <a:gd name="T4" fmla="*/ 2 w 140"/>
                  <a:gd name="T5" fmla="*/ 86 h 140"/>
                  <a:gd name="T6" fmla="*/ 8 w 140"/>
                  <a:gd name="T7" fmla="*/ 100 h 140"/>
                  <a:gd name="T8" fmla="*/ 14 w 140"/>
                  <a:gd name="T9" fmla="*/ 110 h 140"/>
                  <a:gd name="T10" fmla="*/ 24 w 140"/>
                  <a:gd name="T11" fmla="*/ 120 h 140"/>
                  <a:gd name="T12" fmla="*/ 34 w 140"/>
                  <a:gd name="T13" fmla="*/ 128 h 140"/>
                  <a:gd name="T14" fmla="*/ 46 w 140"/>
                  <a:gd name="T15" fmla="*/ 134 h 140"/>
                  <a:gd name="T16" fmla="*/ 60 w 140"/>
                  <a:gd name="T17" fmla="*/ 138 h 140"/>
                  <a:gd name="T18" fmla="*/ 74 w 140"/>
                  <a:gd name="T19" fmla="*/ 140 h 140"/>
                  <a:gd name="T20" fmla="*/ 74 w 140"/>
                  <a:gd name="T21" fmla="*/ 140 h 140"/>
                  <a:gd name="T22" fmla="*/ 88 w 140"/>
                  <a:gd name="T23" fmla="*/ 138 h 140"/>
                  <a:gd name="T24" fmla="*/ 100 w 140"/>
                  <a:gd name="T25" fmla="*/ 132 h 140"/>
                  <a:gd name="T26" fmla="*/ 112 w 140"/>
                  <a:gd name="T27" fmla="*/ 126 h 140"/>
                  <a:gd name="T28" fmla="*/ 122 w 140"/>
                  <a:gd name="T29" fmla="*/ 116 h 140"/>
                  <a:gd name="T30" fmla="*/ 130 w 140"/>
                  <a:gd name="T31" fmla="*/ 106 h 140"/>
                  <a:gd name="T32" fmla="*/ 136 w 140"/>
                  <a:gd name="T33" fmla="*/ 94 h 140"/>
                  <a:gd name="T34" fmla="*/ 138 w 140"/>
                  <a:gd name="T35" fmla="*/ 80 h 140"/>
                  <a:gd name="T36" fmla="*/ 140 w 140"/>
                  <a:gd name="T37" fmla="*/ 66 h 140"/>
                  <a:gd name="T38" fmla="*/ 140 w 140"/>
                  <a:gd name="T39" fmla="*/ 66 h 140"/>
                  <a:gd name="T40" fmla="*/ 138 w 140"/>
                  <a:gd name="T41" fmla="*/ 52 h 140"/>
                  <a:gd name="T42" fmla="*/ 134 w 140"/>
                  <a:gd name="T43" fmla="*/ 40 h 140"/>
                  <a:gd name="T44" fmla="*/ 126 w 140"/>
                  <a:gd name="T45" fmla="*/ 28 h 140"/>
                  <a:gd name="T46" fmla="*/ 118 w 140"/>
                  <a:gd name="T47" fmla="*/ 18 h 140"/>
                  <a:gd name="T48" fmla="*/ 106 w 140"/>
                  <a:gd name="T49" fmla="*/ 10 h 140"/>
                  <a:gd name="T50" fmla="*/ 94 w 140"/>
                  <a:gd name="T51" fmla="*/ 4 h 140"/>
                  <a:gd name="T52" fmla="*/ 82 w 140"/>
                  <a:gd name="T53" fmla="*/ 2 h 140"/>
                  <a:gd name="T54" fmla="*/ 68 w 140"/>
                  <a:gd name="T55" fmla="*/ 0 h 140"/>
                  <a:gd name="T56" fmla="*/ 68 w 140"/>
                  <a:gd name="T57" fmla="*/ 0 h 140"/>
                  <a:gd name="T58" fmla="*/ 54 w 140"/>
                  <a:gd name="T59" fmla="*/ 2 h 140"/>
                  <a:gd name="T60" fmla="*/ 40 w 140"/>
                  <a:gd name="T61" fmla="*/ 6 h 140"/>
                  <a:gd name="T62" fmla="*/ 30 w 140"/>
                  <a:gd name="T63" fmla="*/ 14 h 140"/>
                  <a:gd name="T64" fmla="*/ 20 w 140"/>
                  <a:gd name="T65" fmla="*/ 22 h 140"/>
                  <a:gd name="T66" fmla="*/ 12 w 140"/>
                  <a:gd name="T67" fmla="*/ 34 h 140"/>
                  <a:gd name="T68" fmla="*/ 6 w 140"/>
                  <a:gd name="T69" fmla="*/ 46 h 140"/>
                  <a:gd name="T70" fmla="*/ 2 w 140"/>
                  <a:gd name="T71" fmla="*/ 58 h 140"/>
                  <a:gd name="T72" fmla="*/ 0 w 140"/>
                  <a:gd name="T73" fmla="*/ 72 h 140"/>
                  <a:gd name="T74" fmla="*/ 0 w 140"/>
                  <a:gd name="T75" fmla="*/ 72 h 1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40">
                    <a:moveTo>
                      <a:pt x="0" y="72"/>
                    </a:moveTo>
                    <a:lnTo>
                      <a:pt x="0" y="72"/>
                    </a:lnTo>
                    <a:lnTo>
                      <a:pt x="2" y="86"/>
                    </a:lnTo>
                    <a:lnTo>
                      <a:pt x="8" y="100"/>
                    </a:lnTo>
                    <a:lnTo>
                      <a:pt x="14" y="110"/>
                    </a:lnTo>
                    <a:lnTo>
                      <a:pt x="24" y="120"/>
                    </a:lnTo>
                    <a:lnTo>
                      <a:pt x="34" y="128"/>
                    </a:lnTo>
                    <a:lnTo>
                      <a:pt x="46" y="134"/>
                    </a:lnTo>
                    <a:lnTo>
                      <a:pt x="60" y="138"/>
                    </a:lnTo>
                    <a:lnTo>
                      <a:pt x="74" y="140"/>
                    </a:lnTo>
                    <a:lnTo>
                      <a:pt x="88" y="138"/>
                    </a:lnTo>
                    <a:lnTo>
                      <a:pt x="100" y="132"/>
                    </a:lnTo>
                    <a:lnTo>
                      <a:pt x="112" y="126"/>
                    </a:lnTo>
                    <a:lnTo>
                      <a:pt x="122" y="116"/>
                    </a:lnTo>
                    <a:lnTo>
                      <a:pt x="130" y="106"/>
                    </a:lnTo>
                    <a:lnTo>
                      <a:pt x="136" y="94"/>
                    </a:lnTo>
                    <a:lnTo>
                      <a:pt x="138" y="80"/>
                    </a:lnTo>
                    <a:lnTo>
                      <a:pt x="140" y="66"/>
                    </a:lnTo>
                    <a:lnTo>
                      <a:pt x="138" y="52"/>
                    </a:lnTo>
                    <a:lnTo>
                      <a:pt x="134" y="40"/>
                    </a:lnTo>
                    <a:lnTo>
                      <a:pt x="126" y="28"/>
                    </a:lnTo>
                    <a:lnTo>
                      <a:pt x="118" y="18"/>
                    </a:lnTo>
                    <a:lnTo>
                      <a:pt x="106" y="10"/>
                    </a:lnTo>
                    <a:lnTo>
                      <a:pt x="94" y="4"/>
                    </a:lnTo>
                    <a:lnTo>
                      <a:pt x="82" y="2"/>
                    </a:lnTo>
                    <a:lnTo>
                      <a:pt x="68" y="0"/>
                    </a:lnTo>
                    <a:lnTo>
                      <a:pt x="54" y="2"/>
                    </a:lnTo>
                    <a:lnTo>
                      <a:pt x="40" y="6"/>
                    </a:lnTo>
                    <a:lnTo>
                      <a:pt x="30" y="14"/>
                    </a:lnTo>
                    <a:lnTo>
                      <a:pt x="20" y="22"/>
                    </a:lnTo>
                    <a:lnTo>
                      <a:pt x="12" y="34"/>
                    </a:lnTo>
                    <a:lnTo>
                      <a:pt x="6" y="46"/>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4937" name="Freeform 45"/>
              <p:cNvSpPr>
                <a:spLocks/>
              </p:cNvSpPr>
              <p:nvPr/>
            </p:nvSpPr>
            <p:spPr bwMode="auto">
              <a:xfrm>
                <a:off x="3123" y="734"/>
                <a:ext cx="132" cy="104"/>
              </a:xfrm>
              <a:custGeom>
                <a:avLst/>
                <a:gdLst>
                  <a:gd name="T0" fmla="*/ 54 w 132"/>
                  <a:gd name="T1" fmla="*/ 8 h 104"/>
                  <a:gd name="T2" fmla="*/ 54 w 132"/>
                  <a:gd name="T3" fmla="*/ 8 h 104"/>
                  <a:gd name="T4" fmla="*/ 56 w 132"/>
                  <a:gd name="T5" fmla="*/ 16 h 104"/>
                  <a:gd name="T6" fmla="*/ 58 w 132"/>
                  <a:gd name="T7" fmla="*/ 24 h 104"/>
                  <a:gd name="T8" fmla="*/ 58 w 132"/>
                  <a:gd name="T9" fmla="*/ 32 h 104"/>
                  <a:gd name="T10" fmla="*/ 56 w 132"/>
                  <a:gd name="T11" fmla="*/ 40 h 104"/>
                  <a:gd name="T12" fmla="*/ 56 w 132"/>
                  <a:gd name="T13" fmla="*/ 40 h 104"/>
                  <a:gd name="T14" fmla="*/ 58 w 132"/>
                  <a:gd name="T15" fmla="*/ 44 h 104"/>
                  <a:gd name="T16" fmla="*/ 60 w 132"/>
                  <a:gd name="T17" fmla="*/ 48 h 104"/>
                  <a:gd name="T18" fmla="*/ 68 w 132"/>
                  <a:gd name="T19" fmla="*/ 54 h 104"/>
                  <a:gd name="T20" fmla="*/ 68 w 132"/>
                  <a:gd name="T21" fmla="*/ 54 h 104"/>
                  <a:gd name="T22" fmla="*/ 80 w 132"/>
                  <a:gd name="T23" fmla="*/ 58 h 104"/>
                  <a:gd name="T24" fmla="*/ 94 w 132"/>
                  <a:gd name="T25" fmla="*/ 60 h 104"/>
                  <a:gd name="T26" fmla="*/ 120 w 132"/>
                  <a:gd name="T27" fmla="*/ 60 h 104"/>
                  <a:gd name="T28" fmla="*/ 120 w 132"/>
                  <a:gd name="T29" fmla="*/ 60 h 104"/>
                  <a:gd name="T30" fmla="*/ 126 w 132"/>
                  <a:gd name="T31" fmla="*/ 62 h 104"/>
                  <a:gd name="T32" fmla="*/ 130 w 132"/>
                  <a:gd name="T33" fmla="*/ 66 h 104"/>
                  <a:gd name="T34" fmla="*/ 130 w 132"/>
                  <a:gd name="T35" fmla="*/ 66 h 104"/>
                  <a:gd name="T36" fmla="*/ 132 w 132"/>
                  <a:gd name="T37" fmla="*/ 74 h 104"/>
                  <a:gd name="T38" fmla="*/ 132 w 132"/>
                  <a:gd name="T39" fmla="*/ 80 h 104"/>
                  <a:gd name="T40" fmla="*/ 128 w 132"/>
                  <a:gd name="T41" fmla="*/ 86 h 104"/>
                  <a:gd name="T42" fmla="*/ 124 w 132"/>
                  <a:gd name="T43" fmla="*/ 92 h 104"/>
                  <a:gd name="T44" fmla="*/ 124 w 132"/>
                  <a:gd name="T45" fmla="*/ 92 h 104"/>
                  <a:gd name="T46" fmla="*/ 116 w 132"/>
                  <a:gd name="T47" fmla="*/ 98 h 104"/>
                  <a:gd name="T48" fmla="*/ 108 w 132"/>
                  <a:gd name="T49" fmla="*/ 102 h 104"/>
                  <a:gd name="T50" fmla="*/ 100 w 132"/>
                  <a:gd name="T51" fmla="*/ 104 h 104"/>
                  <a:gd name="T52" fmla="*/ 90 w 132"/>
                  <a:gd name="T53" fmla="*/ 104 h 104"/>
                  <a:gd name="T54" fmla="*/ 90 w 132"/>
                  <a:gd name="T55" fmla="*/ 104 h 104"/>
                  <a:gd name="T56" fmla="*/ 72 w 132"/>
                  <a:gd name="T57" fmla="*/ 102 h 104"/>
                  <a:gd name="T58" fmla="*/ 54 w 132"/>
                  <a:gd name="T59" fmla="*/ 98 h 104"/>
                  <a:gd name="T60" fmla="*/ 38 w 132"/>
                  <a:gd name="T61" fmla="*/ 90 h 104"/>
                  <a:gd name="T62" fmla="*/ 22 w 132"/>
                  <a:gd name="T63" fmla="*/ 82 h 104"/>
                  <a:gd name="T64" fmla="*/ 22 w 132"/>
                  <a:gd name="T65" fmla="*/ 82 h 104"/>
                  <a:gd name="T66" fmla="*/ 12 w 132"/>
                  <a:gd name="T67" fmla="*/ 72 h 104"/>
                  <a:gd name="T68" fmla="*/ 4 w 132"/>
                  <a:gd name="T69" fmla="*/ 60 h 104"/>
                  <a:gd name="T70" fmla="*/ 2 w 132"/>
                  <a:gd name="T71" fmla="*/ 54 h 104"/>
                  <a:gd name="T72" fmla="*/ 0 w 132"/>
                  <a:gd name="T73" fmla="*/ 48 h 104"/>
                  <a:gd name="T74" fmla="*/ 0 w 132"/>
                  <a:gd name="T75" fmla="*/ 42 h 104"/>
                  <a:gd name="T76" fmla="*/ 2 w 132"/>
                  <a:gd name="T77" fmla="*/ 36 h 104"/>
                  <a:gd name="T78" fmla="*/ 2 w 132"/>
                  <a:gd name="T79" fmla="*/ 36 h 104"/>
                  <a:gd name="T80" fmla="*/ 4 w 132"/>
                  <a:gd name="T81" fmla="*/ 28 h 104"/>
                  <a:gd name="T82" fmla="*/ 10 w 132"/>
                  <a:gd name="T83" fmla="*/ 24 h 104"/>
                  <a:gd name="T84" fmla="*/ 14 w 132"/>
                  <a:gd name="T85" fmla="*/ 24 h 104"/>
                  <a:gd name="T86" fmla="*/ 14 w 132"/>
                  <a:gd name="T87" fmla="*/ 24 h 104"/>
                  <a:gd name="T88" fmla="*/ 24 w 132"/>
                  <a:gd name="T89" fmla="*/ 8 h 104"/>
                  <a:gd name="T90" fmla="*/ 32 w 132"/>
                  <a:gd name="T91" fmla="*/ 2 h 104"/>
                  <a:gd name="T92" fmla="*/ 40 w 132"/>
                  <a:gd name="T93" fmla="*/ 0 h 104"/>
                  <a:gd name="T94" fmla="*/ 40 w 132"/>
                  <a:gd name="T95" fmla="*/ 0 h 104"/>
                  <a:gd name="T96" fmla="*/ 44 w 132"/>
                  <a:gd name="T97" fmla="*/ 0 h 104"/>
                  <a:gd name="T98" fmla="*/ 48 w 132"/>
                  <a:gd name="T99" fmla="*/ 2 h 104"/>
                  <a:gd name="T100" fmla="*/ 54 w 132"/>
                  <a:gd name="T101" fmla="*/ 8 h 104"/>
                  <a:gd name="T102" fmla="*/ 54 w 132"/>
                  <a:gd name="T103" fmla="*/ 8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4">
                    <a:moveTo>
                      <a:pt x="54" y="8"/>
                    </a:moveTo>
                    <a:lnTo>
                      <a:pt x="54" y="8"/>
                    </a:lnTo>
                    <a:lnTo>
                      <a:pt x="56" y="16"/>
                    </a:lnTo>
                    <a:lnTo>
                      <a:pt x="58" y="24"/>
                    </a:lnTo>
                    <a:lnTo>
                      <a:pt x="58" y="32"/>
                    </a:lnTo>
                    <a:lnTo>
                      <a:pt x="56" y="40"/>
                    </a:lnTo>
                    <a:lnTo>
                      <a:pt x="58" y="44"/>
                    </a:lnTo>
                    <a:lnTo>
                      <a:pt x="60" y="48"/>
                    </a:lnTo>
                    <a:lnTo>
                      <a:pt x="68" y="54"/>
                    </a:lnTo>
                    <a:lnTo>
                      <a:pt x="80" y="58"/>
                    </a:lnTo>
                    <a:lnTo>
                      <a:pt x="94" y="60"/>
                    </a:lnTo>
                    <a:lnTo>
                      <a:pt x="120" y="60"/>
                    </a:lnTo>
                    <a:lnTo>
                      <a:pt x="126" y="62"/>
                    </a:lnTo>
                    <a:lnTo>
                      <a:pt x="130" y="66"/>
                    </a:lnTo>
                    <a:lnTo>
                      <a:pt x="132" y="74"/>
                    </a:lnTo>
                    <a:lnTo>
                      <a:pt x="132" y="80"/>
                    </a:lnTo>
                    <a:lnTo>
                      <a:pt x="128" y="86"/>
                    </a:lnTo>
                    <a:lnTo>
                      <a:pt x="124" y="92"/>
                    </a:lnTo>
                    <a:lnTo>
                      <a:pt x="116" y="98"/>
                    </a:lnTo>
                    <a:lnTo>
                      <a:pt x="108" y="102"/>
                    </a:lnTo>
                    <a:lnTo>
                      <a:pt x="100" y="104"/>
                    </a:lnTo>
                    <a:lnTo>
                      <a:pt x="90" y="104"/>
                    </a:lnTo>
                    <a:lnTo>
                      <a:pt x="72" y="102"/>
                    </a:lnTo>
                    <a:lnTo>
                      <a:pt x="54" y="98"/>
                    </a:lnTo>
                    <a:lnTo>
                      <a:pt x="38" y="90"/>
                    </a:lnTo>
                    <a:lnTo>
                      <a:pt x="22" y="82"/>
                    </a:lnTo>
                    <a:lnTo>
                      <a:pt x="12" y="72"/>
                    </a:lnTo>
                    <a:lnTo>
                      <a:pt x="4" y="60"/>
                    </a:lnTo>
                    <a:lnTo>
                      <a:pt x="2" y="54"/>
                    </a:lnTo>
                    <a:lnTo>
                      <a:pt x="0" y="48"/>
                    </a:lnTo>
                    <a:lnTo>
                      <a:pt x="0" y="42"/>
                    </a:lnTo>
                    <a:lnTo>
                      <a:pt x="2" y="36"/>
                    </a:lnTo>
                    <a:lnTo>
                      <a:pt x="4" y="28"/>
                    </a:lnTo>
                    <a:lnTo>
                      <a:pt x="10" y="24"/>
                    </a:lnTo>
                    <a:lnTo>
                      <a:pt x="14" y="24"/>
                    </a:lnTo>
                    <a:lnTo>
                      <a:pt x="24" y="8"/>
                    </a:lnTo>
                    <a:lnTo>
                      <a:pt x="32" y="2"/>
                    </a:lnTo>
                    <a:lnTo>
                      <a:pt x="40" y="0"/>
                    </a:lnTo>
                    <a:lnTo>
                      <a:pt x="44" y="0"/>
                    </a:lnTo>
                    <a:lnTo>
                      <a:pt x="48" y="2"/>
                    </a:lnTo>
                    <a:lnTo>
                      <a:pt x="5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38" name="Freeform 46"/>
              <p:cNvSpPr>
                <a:spLocks/>
              </p:cNvSpPr>
              <p:nvPr/>
            </p:nvSpPr>
            <p:spPr bwMode="auto">
              <a:xfrm>
                <a:off x="3137" y="746"/>
                <a:ext cx="106" cy="78"/>
              </a:xfrm>
              <a:custGeom>
                <a:avLst/>
                <a:gdLst>
                  <a:gd name="T0" fmla="*/ 30 w 106"/>
                  <a:gd name="T1" fmla="*/ 36 h 78"/>
                  <a:gd name="T2" fmla="*/ 30 w 106"/>
                  <a:gd name="T3" fmla="*/ 36 h 78"/>
                  <a:gd name="T4" fmla="*/ 38 w 106"/>
                  <a:gd name="T5" fmla="*/ 44 h 78"/>
                  <a:gd name="T6" fmla="*/ 46 w 106"/>
                  <a:gd name="T7" fmla="*/ 50 h 78"/>
                  <a:gd name="T8" fmla="*/ 54 w 106"/>
                  <a:gd name="T9" fmla="*/ 56 h 78"/>
                  <a:gd name="T10" fmla="*/ 64 w 106"/>
                  <a:gd name="T11" fmla="*/ 58 h 78"/>
                  <a:gd name="T12" fmla="*/ 74 w 106"/>
                  <a:gd name="T13" fmla="*/ 62 h 78"/>
                  <a:gd name="T14" fmla="*/ 84 w 106"/>
                  <a:gd name="T15" fmla="*/ 62 h 78"/>
                  <a:gd name="T16" fmla="*/ 106 w 106"/>
                  <a:gd name="T17" fmla="*/ 60 h 78"/>
                  <a:gd name="T18" fmla="*/ 106 w 106"/>
                  <a:gd name="T19" fmla="*/ 60 h 78"/>
                  <a:gd name="T20" fmla="*/ 106 w 106"/>
                  <a:gd name="T21" fmla="*/ 66 h 78"/>
                  <a:gd name="T22" fmla="*/ 104 w 106"/>
                  <a:gd name="T23" fmla="*/ 70 h 78"/>
                  <a:gd name="T24" fmla="*/ 104 w 106"/>
                  <a:gd name="T25" fmla="*/ 70 h 78"/>
                  <a:gd name="T26" fmla="*/ 96 w 106"/>
                  <a:gd name="T27" fmla="*/ 74 h 78"/>
                  <a:gd name="T28" fmla="*/ 88 w 106"/>
                  <a:gd name="T29" fmla="*/ 78 h 78"/>
                  <a:gd name="T30" fmla="*/ 80 w 106"/>
                  <a:gd name="T31" fmla="*/ 78 h 78"/>
                  <a:gd name="T32" fmla="*/ 70 w 106"/>
                  <a:gd name="T33" fmla="*/ 78 h 78"/>
                  <a:gd name="T34" fmla="*/ 52 w 106"/>
                  <a:gd name="T35" fmla="*/ 76 h 78"/>
                  <a:gd name="T36" fmla="*/ 34 w 106"/>
                  <a:gd name="T37" fmla="*/ 70 h 78"/>
                  <a:gd name="T38" fmla="*/ 34 w 106"/>
                  <a:gd name="T39" fmla="*/ 70 h 78"/>
                  <a:gd name="T40" fmla="*/ 24 w 106"/>
                  <a:gd name="T41" fmla="*/ 64 h 78"/>
                  <a:gd name="T42" fmla="*/ 12 w 106"/>
                  <a:gd name="T43" fmla="*/ 58 h 78"/>
                  <a:gd name="T44" fmla="*/ 4 w 106"/>
                  <a:gd name="T45" fmla="*/ 48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2 h 78"/>
                  <a:gd name="T62" fmla="*/ 12 w 106"/>
                  <a:gd name="T63" fmla="*/ 18 h 78"/>
                  <a:gd name="T64" fmla="*/ 14 w 106"/>
                  <a:gd name="T65" fmla="*/ 12 h 78"/>
                  <a:gd name="T66" fmla="*/ 18 w 106"/>
                  <a:gd name="T67" fmla="*/ 8 h 78"/>
                  <a:gd name="T68" fmla="*/ 18 w 106"/>
                  <a:gd name="T69" fmla="*/ 8 h 78"/>
                  <a:gd name="T70" fmla="*/ 22 w 106"/>
                  <a:gd name="T71" fmla="*/ 4 h 78"/>
                  <a:gd name="T72" fmla="*/ 28 w 106"/>
                  <a:gd name="T73" fmla="*/ 0 h 78"/>
                  <a:gd name="T74" fmla="*/ 28 w 106"/>
                  <a:gd name="T75" fmla="*/ 0 h 78"/>
                  <a:gd name="T76" fmla="*/ 30 w 106"/>
                  <a:gd name="T77" fmla="*/ 4 h 78"/>
                  <a:gd name="T78" fmla="*/ 32 w 106"/>
                  <a:gd name="T79" fmla="*/ 8 h 78"/>
                  <a:gd name="T80" fmla="*/ 32 w 106"/>
                  <a:gd name="T81" fmla="*/ 18 h 78"/>
                  <a:gd name="T82" fmla="*/ 30 w 106"/>
                  <a:gd name="T83" fmla="*/ 26 h 78"/>
                  <a:gd name="T84" fmla="*/ 30 w 106"/>
                  <a:gd name="T85" fmla="*/ 36 h 78"/>
                  <a:gd name="T86" fmla="*/ 30 w 106"/>
                  <a:gd name="T87" fmla="*/ 36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6"/>
                    </a:moveTo>
                    <a:lnTo>
                      <a:pt x="30" y="36"/>
                    </a:lnTo>
                    <a:lnTo>
                      <a:pt x="38" y="44"/>
                    </a:lnTo>
                    <a:lnTo>
                      <a:pt x="46" y="50"/>
                    </a:lnTo>
                    <a:lnTo>
                      <a:pt x="54" y="56"/>
                    </a:lnTo>
                    <a:lnTo>
                      <a:pt x="64" y="58"/>
                    </a:lnTo>
                    <a:lnTo>
                      <a:pt x="74" y="62"/>
                    </a:lnTo>
                    <a:lnTo>
                      <a:pt x="84" y="62"/>
                    </a:lnTo>
                    <a:lnTo>
                      <a:pt x="106" y="60"/>
                    </a:lnTo>
                    <a:lnTo>
                      <a:pt x="106" y="66"/>
                    </a:lnTo>
                    <a:lnTo>
                      <a:pt x="104" y="70"/>
                    </a:lnTo>
                    <a:lnTo>
                      <a:pt x="96" y="74"/>
                    </a:lnTo>
                    <a:lnTo>
                      <a:pt x="88" y="78"/>
                    </a:lnTo>
                    <a:lnTo>
                      <a:pt x="80" y="78"/>
                    </a:lnTo>
                    <a:lnTo>
                      <a:pt x="70" y="78"/>
                    </a:lnTo>
                    <a:lnTo>
                      <a:pt x="52" y="76"/>
                    </a:lnTo>
                    <a:lnTo>
                      <a:pt x="34" y="70"/>
                    </a:lnTo>
                    <a:lnTo>
                      <a:pt x="24" y="64"/>
                    </a:lnTo>
                    <a:lnTo>
                      <a:pt x="12" y="58"/>
                    </a:lnTo>
                    <a:lnTo>
                      <a:pt x="4" y="48"/>
                    </a:lnTo>
                    <a:lnTo>
                      <a:pt x="2" y="42"/>
                    </a:lnTo>
                    <a:lnTo>
                      <a:pt x="0" y="36"/>
                    </a:lnTo>
                    <a:lnTo>
                      <a:pt x="0" y="28"/>
                    </a:lnTo>
                    <a:lnTo>
                      <a:pt x="2" y="22"/>
                    </a:lnTo>
                    <a:lnTo>
                      <a:pt x="6" y="22"/>
                    </a:lnTo>
                    <a:lnTo>
                      <a:pt x="8" y="22"/>
                    </a:lnTo>
                    <a:lnTo>
                      <a:pt x="12" y="18"/>
                    </a:lnTo>
                    <a:lnTo>
                      <a:pt x="14" y="12"/>
                    </a:lnTo>
                    <a:lnTo>
                      <a:pt x="18" y="8"/>
                    </a:lnTo>
                    <a:lnTo>
                      <a:pt x="22" y="4"/>
                    </a:lnTo>
                    <a:lnTo>
                      <a:pt x="28" y="0"/>
                    </a:lnTo>
                    <a:lnTo>
                      <a:pt x="30" y="4"/>
                    </a:lnTo>
                    <a:lnTo>
                      <a:pt x="32" y="8"/>
                    </a:lnTo>
                    <a:lnTo>
                      <a:pt x="32" y="18"/>
                    </a:lnTo>
                    <a:lnTo>
                      <a:pt x="30" y="26"/>
                    </a:lnTo>
                    <a:lnTo>
                      <a:pt x="30" y="3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4831" name="Freeform 47"/>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4832" name="Group 48"/>
            <p:cNvGrpSpPr>
              <a:grpSpLocks/>
            </p:cNvGrpSpPr>
            <p:nvPr/>
          </p:nvGrpSpPr>
          <p:grpSpPr bwMode="auto">
            <a:xfrm>
              <a:off x="65088" y="7289800"/>
              <a:ext cx="5800725" cy="439738"/>
              <a:chOff x="55" y="4272"/>
              <a:chExt cx="3654" cy="277"/>
            </a:xfrm>
          </p:grpSpPr>
          <p:sp>
            <p:nvSpPr>
              <p:cNvPr id="34834" name="Line 49"/>
              <p:cNvSpPr>
                <a:spLocks noChangeShapeType="1"/>
              </p:cNvSpPr>
              <p:nvPr/>
            </p:nvSpPr>
            <p:spPr bwMode="auto">
              <a:xfrm>
                <a:off x="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35" name="Line 50"/>
              <p:cNvSpPr>
                <a:spLocks noChangeShapeType="1"/>
              </p:cNvSpPr>
              <p:nvPr/>
            </p:nvSpPr>
            <p:spPr bwMode="auto">
              <a:xfrm>
                <a:off x="1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36" name="Line 51"/>
              <p:cNvSpPr>
                <a:spLocks noChangeShapeType="1"/>
              </p:cNvSpPr>
              <p:nvPr/>
            </p:nvSpPr>
            <p:spPr bwMode="auto">
              <a:xfrm>
                <a:off x="1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37" name="Line 52"/>
              <p:cNvSpPr>
                <a:spLocks noChangeShapeType="1"/>
              </p:cNvSpPr>
              <p:nvPr/>
            </p:nvSpPr>
            <p:spPr bwMode="auto">
              <a:xfrm>
                <a:off x="2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38" name="Line 53"/>
              <p:cNvSpPr>
                <a:spLocks noChangeShapeType="1"/>
              </p:cNvSpPr>
              <p:nvPr/>
            </p:nvSpPr>
            <p:spPr bwMode="auto">
              <a:xfrm>
                <a:off x="2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39" name="Line 54"/>
              <p:cNvSpPr>
                <a:spLocks noChangeShapeType="1"/>
              </p:cNvSpPr>
              <p:nvPr/>
            </p:nvSpPr>
            <p:spPr bwMode="auto">
              <a:xfrm>
                <a:off x="3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0" name="Line 55"/>
              <p:cNvSpPr>
                <a:spLocks noChangeShapeType="1"/>
              </p:cNvSpPr>
              <p:nvPr/>
            </p:nvSpPr>
            <p:spPr bwMode="auto">
              <a:xfrm>
                <a:off x="3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1" name="Line 56"/>
              <p:cNvSpPr>
                <a:spLocks noChangeShapeType="1"/>
              </p:cNvSpPr>
              <p:nvPr/>
            </p:nvSpPr>
            <p:spPr bwMode="auto">
              <a:xfrm>
                <a:off x="4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2" name="Line 57"/>
              <p:cNvSpPr>
                <a:spLocks noChangeShapeType="1"/>
              </p:cNvSpPr>
              <p:nvPr/>
            </p:nvSpPr>
            <p:spPr bwMode="auto">
              <a:xfrm>
                <a:off x="5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3" name="Line 58"/>
              <p:cNvSpPr>
                <a:spLocks noChangeShapeType="1"/>
              </p:cNvSpPr>
              <p:nvPr/>
            </p:nvSpPr>
            <p:spPr bwMode="auto">
              <a:xfrm>
                <a:off x="5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4" name="Line 59"/>
              <p:cNvSpPr>
                <a:spLocks noChangeShapeType="1"/>
              </p:cNvSpPr>
              <p:nvPr/>
            </p:nvSpPr>
            <p:spPr bwMode="auto">
              <a:xfrm>
                <a:off x="6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5" name="Line 60"/>
              <p:cNvSpPr>
                <a:spLocks noChangeShapeType="1"/>
              </p:cNvSpPr>
              <p:nvPr/>
            </p:nvSpPr>
            <p:spPr bwMode="auto">
              <a:xfrm>
                <a:off x="6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6" name="Line 61"/>
              <p:cNvSpPr>
                <a:spLocks noChangeShapeType="1"/>
              </p:cNvSpPr>
              <p:nvPr/>
            </p:nvSpPr>
            <p:spPr bwMode="auto">
              <a:xfrm>
                <a:off x="7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7" name="Line 62"/>
              <p:cNvSpPr>
                <a:spLocks noChangeShapeType="1"/>
              </p:cNvSpPr>
              <p:nvPr/>
            </p:nvSpPr>
            <p:spPr bwMode="auto">
              <a:xfrm>
                <a:off x="7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8" name="Line 63"/>
              <p:cNvSpPr>
                <a:spLocks noChangeShapeType="1"/>
              </p:cNvSpPr>
              <p:nvPr/>
            </p:nvSpPr>
            <p:spPr bwMode="auto">
              <a:xfrm>
                <a:off x="8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49" name="Line 64"/>
              <p:cNvSpPr>
                <a:spLocks noChangeShapeType="1"/>
              </p:cNvSpPr>
              <p:nvPr/>
            </p:nvSpPr>
            <p:spPr bwMode="auto">
              <a:xfrm>
                <a:off x="9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0" name="Line 65"/>
              <p:cNvSpPr>
                <a:spLocks noChangeShapeType="1"/>
              </p:cNvSpPr>
              <p:nvPr/>
            </p:nvSpPr>
            <p:spPr bwMode="auto">
              <a:xfrm>
                <a:off x="9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1" name="Line 66"/>
              <p:cNvSpPr>
                <a:spLocks noChangeShapeType="1"/>
              </p:cNvSpPr>
              <p:nvPr/>
            </p:nvSpPr>
            <p:spPr bwMode="auto">
              <a:xfrm>
                <a:off x="10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2" name="Line 67"/>
              <p:cNvSpPr>
                <a:spLocks noChangeShapeType="1"/>
              </p:cNvSpPr>
              <p:nvPr/>
            </p:nvSpPr>
            <p:spPr bwMode="auto">
              <a:xfrm>
                <a:off x="10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3" name="Line 68"/>
              <p:cNvSpPr>
                <a:spLocks noChangeShapeType="1"/>
              </p:cNvSpPr>
              <p:nvPr/>
            </p:nvSpPr>
            <p:spPr bwMode="auto">
              <a:xfrm>
                <a:off x="11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4" name="Line 69"/>
              <p:cNvSpPr>
                <a:spLocks noChangeShapeType="1"/>
              </p:cNvSpPr>
              <p:nvPr/>
            </p:nvSpPr>
            <p:spPr bwMode="auto">
              <a:xfrm>
                <a:off x="11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5" name="Line 70"/>
              <p:cNvSpPr>
                <a:spLocks noChangeShapeType="1"/>
              </p:cNvSpPr>
              <p:nvPr/>
            </p:nvSpPr>
            <p:spPr bwMode="auto">
              <a:xfrm>
                <a:off x="12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6" name="Line 71"/>
              <p:cNvSpPr>
                <a:spLocks noChangeShapeType="1"/>
              </p:cNvSpPr>
              <p:nvPr/>
            </p:nvSpPr>
            <p:spPr bwMode="auto">
              <a:xfrm>
                <a:off x="12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7" name="Line 72"/>
              <p:cNvSpPr>
                <a:spLocks noChangeShapeType="1"/>
              </p:cNvSpPr>
              <p:nvPr/>
            </p:nvSpPr>
            <p:spPr bwMode="auto">
              <a:xfrm>
                <a:off x="13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8" name="Line 73"/>
              <p:cNvSpPr>
                <a:spLocks noChangeShapeType="1"/>
              </p:cNvSpPr>
              <p:nvPr/>
            </p:nvSpPr>
            <p:spPr bwMode="auto">
              <a:xfrm>
                <a:off x="14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59" name="Line 74"/>
              <p:cNvSpPr>
                <a:spLocks noChangeShapeType="1"/>
              </p:cNvSpPr>
              <p:nvPr/>
            </p:nvSpPr>
            <p:spPr bwMode="auto">
              <a:xfrm>
                <a:off x="14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0" name="Line 75"/>
              <p:cNvSpPr>
                <a:spLocks noChangeShapeType="1"/>
              </p:cNvSpPr>
              <p:nvPr/>
            </p:nvSpPr>
            <p:spPr bwMode="auto">
              <a:xfrm>
                <a:off x="15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1" name="Line 76"/>
              <p:cNvSpPr>
                <a:spLocks noChangeShapeType="1"/>
              </p:cNvSpPr>
              <p:nvPr/>
            </p:nvSpPr>
            <p:spPr bwMode="auto">
              <a:xfrm>
                <a:off x="15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2" name="Line 77"/>
              <p:cNvSpPr>
                <a:spLocks noChangeShapeType="1"/>
              </p:cNvSpPr>
              <p:nvPr/>
            </p:nvSpPr>
            <p:spPr bwMode="auto">
              <a:xfrm>
                <a:off x="16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3" name="Line 78"/>
              <p:cNvSpPr>
                <a:spLocks noChangeShapeType="1"/>
              </p:cNvSpPr>
              <p:nvPr/>
            </p:nvSpPr>
            <p:spPr bwMode="auto">
              <a:xfrm>
                <a:off x="16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4" name="Line 79"/>
              <p:cNvSpPr>
                <a:spLocks noChangeShapeType="1"/>
              </p:cNvSpPr>
              <p:nvPr/>
            </p:nvSpPr>
            <p:spPr bwMode="auto">
              <a:xfrm>
                <a:off x="17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5" name="Line 80"/>
              <p:cNvSpPr>
                <a:spLocks noChangeShapeType="1"/>
              </p:cNvSpPr>
              <p:nvPr/>
            </p:nvSpPr>
            <p:spPr bwMode="auto">
              <a:xfrm>
                <a:off x="17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6" name="Line 81"/>
              <p:cNvSpPr>
                <a:spLocks noChangeShapeType="1"/>
              </p:cNvSpPr>
              <p:nvPr/>
            </p:nvSpPr>
            <p:spPr bwMode="auto">
              <a:xfrm>
                <a:off x="18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7" name="Line 82"/>
              <p:cNvSpPr>
                <a:spLocks noChangeShapeType="1"/>
              </p:cNvSpPr>
              <p:nvPr/>
            </p:nvSpPr>
            <p:spPr bwMode="auto">
              <a:xfrm>
                <a:off x="19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8" name="Line 83"/>
              <p:cNvSpPr>
                <a:spLocks noChangeShapeType="1"/>
              </p:cNvSpPr>
              <p:nvPr/>
            </p:nvSpPr>
            <p:spPr bwMode="auto">
              <a:xfrm>
                <a:off x="19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69" name="Line 84"/>
              <p:cNvSpPr>
                <a:spLocks noChangeShapeType="1"/>
              </p:cNvSpPr>
              <p:nvPr/>
            </p:nvSpPr>
            <p:spPr bwMode="auto">
              <a:xfrm>
                <a:off x="20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0" name="Line 85"/>
              <p:cNvSpPr>
                <a:spLocks noChangeShapeType="1"/>
              </p:cNvSpPr>
              <p:nvPr/>
            </p:nvSpPr>
            <p:spPr bwMode="auto">
              <a:xfrm>
                <a:off x="20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1" name="Line 86"/>
              <p:cNvSpPr>
                <a:spLocks noChangeShapeType="1"/>
              </p:cNvSpPr>
              <p:nvPr/>
            </p:nvSpPr>
            <p:spPr bwMode="auto">
              <a:xfrm>
                <a:off x="21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2" name="Line 87"/>
              <p:cNvSpPr>
                <a:spLocks noChangeShapeType="1"/>
              </p:cNvSpPr>
              <p:nvPr/>
            </p:nvSpPr>
            <p:spPr bwMode="auto">
              <a:xfrm>
                <a:off x="21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3" name="Line 88"/>
              <p:cNvSpPr>
                <a:spLocks noChangeShapeType="1"/>
              </p:cNvSpPr>
              <p:nvPr/>
            </p:nvSpPr>
            <p:spPr bwMode="auto">
              <a:xfrm>
                <a:off x="22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4" name="Line 89"/>
              <p:cNvSpPr>
                <a:spLocks noChangeShapeType="1"/>
              </p:cNvSpPr>
              <p:nvPr/>
            </p:nvSpPr>
            <p:spPr bwMode="auto">
              <a:xfrm>
                <a:off x="23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5" name="Line 90"/>
              <p:cNvSpPr>
                <a:spLocks noChangeShapeType="1"/>
              </p:cNvSpPr>
              <p:nvPr/>
            </p:nvSpPr>
            <p:spPr bwMode="auto">
              <a:xfrm>
                <a:off x="23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6" name="Line 91"/>
              <p:cNvSpPr>
                <a:spLocks noChangeShapeType="1"/>
              </p:cNvSpPr>
              <p:nvPr/>
            </p:nvSpPr>
            <p:spPr bwMode="auto">
              <a:xfrm>
                <a:off x="24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7" name="Line 92"/>
              <p:cNvSpPr>
                <a:spLocks noChangeShapeType="1"/>
              </p:cNvSpPr>
              <p:nvPr/>
            </p:nvSpPr>
            <p:spPr bwMode="auto">
              <a:xfrm>
                <a:off x="24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8" name="Line 93"/>
              <p:cNvSpPr>
                <a:spLocks noChangeShapeType="1"/>
              </p:cNvSpPr>
              <p:nvPr/>
            </p:nvSpPr>
            <p:spPr bwMode="auto">
              <a:xfrm>
                <a:off x="25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79" name="Line 94"/>
              <p:cNvSpPr>
                <a:spLocks noChangeShapeType="1"/>
              </p:cNvSpPr>
              <p:nvPr/>
            </p:nvSpPr>
            <p:spPr bwMode="auto">
              <a:xfrm>
                <a:off x="25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0" name="Line 95"/>
              <p:cNvSpPr>
                <a:spLocks noChangeShapeType="1"/>
              </p:cNvSpPr>
              <p:nvPr/>
            </p:nvSpPr>
            <p:spPr bwMode="auto">
              <a:xfrm>
                <a:off x="26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1" name="Line 96"/>
              <p:cNvSpPr>
                <a:spLocks noChangeShapeType="1"/>
              </p:cNvSpPr>
              <p:nvPr/>
            </p:nvSpPr>
            <p:spPr bwMode="auto">
              <a:xfrm>
                <a:off x="26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2" name="Line 97"/>
              <p:cNvSpPr>
                <a:spLocks noChangeShapeType="1"/>
              </p:cNvSpPr>
              <p:nvPr/>
            </p:nvSpPr>
            <p:spPr bwMode="auto">
              <a:xfrm>
                <a:off x="27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3" name="Line 98"/>
              <p:cNvSpPr>
                <a:spLocks noChangeShapeType="1"/>
              </p:cNvSpPr>
              <p:nvPr/>
            </p:nvSpPr>
            <p:spPr bwMode="auto">
              <a:xfrm>
                <a:off x="28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4" name="Line 99"/>
              <p:cNvSpPr>
                <a:spLocks noChangeShapeType="1"/>
              </p:cNvSpPr>
              <p:nvPr/>
            </p:nvSpPr>
            <p:spPr bwMode="auto">
              <a:xfrm>
                <a:off x="28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5" name="Line 100"/>
              <p:cNvSpPr>
                <a:spLocks noChangeShapeType="1"/>
              </p:cNvSpPr>
              <p:nvPr/>
            </p:nvSpPr>
            <p:spPr bwMode="auto">
              <a:xfrm>
                <a:off x="29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6" name="Line 101"/>
              <p:cNvSpPr>
                <a:spLocks noChangeShapeType="1"/>
              </p:cNvSpPr>
              <p:nvPr/>
            </p:nvSpPr>
            <p:spPr bwMode="auto">
              <a:xfrm>
                <a:off x="29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7" name="Line 102"/>
              <p:cNvSpPr>
                <a:spLocks noChangeShapeType="1"/>
              </p:cNvSpPr>
              <p:nvPr/>
            </p:nvSpPr>
            <p:spPr bwMode="auto">
              <a:xfrm>
                <a:off x="30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8" name="Line 103"/>
              <p:cNvSpPr>
                <a:spLocks noChangeShapeType="1"/>
              </p:cNvSpPr>
              <p:nvPr/>
            </p:nvSpPr>
            <p:spPr bwMode="auto">
              <a:xfrm>
                <a:off x="30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89" name="Line 104"/>
              <p:cNvSpPr>
                <a:spLocks noChangeShapeType="1"/>
              </p:cNvSpPr>
              <p:nvPr/>
            </p:nvSpPr>
            <p:spPr bwMode="auto">
              <a:xfrm>
                <a:off x="31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0" name="Line 105"/>
              <p:cNvSpPr>
                <a:spLocks noChangeShapeType="1"/>
              </p:cNvSpPr>
              <p:nvPr/>
            </p:nvSpPr>
            <p:spPr bwMode="auto">
              <a:xfrm>
                <a:off x="31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1" name="Line 106"/>
              <p:cNvSpPr>
                <a:spLocks noChangeShapeType="1"/>
              </p:cNvSpPr>
              <p:nvPr/>
            </p:nvSpPr>
            <p:spPr bwMode="auto">
              <a:xfrm>
                <a:off x="32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2" name="Line 107"/>
              <p:cNvSpPr>
                <a:spLocks noChangeShapeType="1"/>
              </p:cNvSpPr>
              <p:nvPr/>
            </p:nvSpPr>
            <p:spPr bwMode="auto">
              <a:xfrm>
                <a:off x="33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3" name="Line 108"/>
              <p:cNvSpPr>
                <a:spLocks noChangeShapeType="1"/>
              </p:cNvSpPr>
              <p:nvPr/>
            </p:nvSpPr>
            <p:spPr bwMode="auto">
              <a:xfrm>
                <a:off x="33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4" name="Line 109"/>
              <p:cNvSpPr>
                <a:spLocks noChangeShapeType="1"/>
              </p:cNvSpPr>
              <p:nvPr/>
            </p:nvSpPr>
            <p:spPr bwMode="auto">
              <a:xfrm>
                <a:off x="34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5" name="Line 110"/>
              <p:cNvSpPr>
                <a:spLocks noChangeShapeType="1"/>
              </p:cNvSpPr>
              <p:nvPr/>
            </p:nvSpPr>
            <p:spPr bwMode="auto">
              <a:xfrm>
                <a:off x="34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6" name="Line 111"/>
              <p:cNvSpPr>
                <a:spLocks noChangeShapeType="1"/>
              </p:cNvSpPr>
              <p:nvPr/>
            </p:nvSpPr>
            <p:spPr bwMode="auto">
              <a:xfrm>
                <a:off x="35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7" name="Line 112"/>
              <p:cNvSpPr>
                <a:spLocks noChangeShapeType="1"/>
              </p:cNvSpPr>
              <p:nvPr/>
            </p:nvSpPr>
            <p:spPr bwMode="auto">
              <a:xfrm>
                <a:off x="35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8" name="Line 113"/>
              <p:cNvSpPr>
                <a:spLocks noChangeShapeType="1"/>
              </p:cNvSpPr>
              <p:nvPr/>
            </p:nvSpPr>
            <p:spPr bwMode="auto">
              <a:xfrm>
                <a:off x="36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99" name="Line 114"/>
              <p:cNvSpPr>
                <a:spLocks noChangeShapeType="1"/>
              </p:cNvSpPr>
              <p:nvPr/>
            </p:nvSpPr>
            <p:spPr bwMode="auto">
              <a:xfrm>
                <a:off x="3703" y="4272"/>
                <a:ext cx="6"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0" name="Freeform 115"/>
              <p:cNvSpPr>
                <a:spLocks/>
              </p:cNvSpPr>
              <p:nvPr/>
            </p:nvSpPr>
            <p:spPr bwMode="auto">
              <a:xfrm>
                <a:off x="55" y="4356"/>
                <a:ext cx="2805" cy="188"/>
              </a:xfrm>
              <a:custGeom>
                <a:avLst/>
                <a:gdLst>
                  <a:gd name="T0" fmla="*/ 2178 w 2178"/>
                  <a:gd name="T1" fmla="*/ 132 h 184"/>
                  <a:gd name="T2" fmla="*/ 2178 w 2178"/>
                  <a:gd name="T3" fmla="*/ 132 h 184"/>
                  <a:gd name="T4" fmla="*/ 2176 w 2178"/>
                  <a:gd name="T5" fmla="*/ 142 h 184"/>
                  <a:gd name="T6" fmla="*/ 2174 w 2178"/>
                  <a:gd name="T7" fmla="*/ 152 h 184"/>
                  <a:gd name="T8" fmla="*/ 2168 w 2178"/>
                  <a:gd name="T9" fmla="*/ 160 h 184"/>
                  <a:gd name="T10" fmla="*/ 2162 w 2178"/>
                  <a:gd name="T11" fmla="*/ 168 h 184"/>
                  <a:gd name="T12" fmla="*/ 2156 w 2178"/>
                  <a:gd name="T13" fmla="*/ 174 h 184"/>
                  <a:gd name="T14" fmla="*/ 2148 w 2178"/>
                  <a:gd name="T15" fmla="*/ 180 h 184"/>
                  <a:gd name="T16" fmla="*/ 2138 w 2178"/>
                  <a:gd name="T17" fmla="*/ 182 h 184"/>
                  <a:gd name="T18" fmla="*/ 2128 w 2178"/>
                  <a:gd name="T19" fmla="*/ 184 h 184"/>
                  <a:gd name="T20" fmla="*/ 50 w 2178"/>
                  <a:gd name="T21" fmla="*/ 184 h 184"/>
                  <a:gd name="T22" fmla="*/ 50 w 2178"/>
                  <a:gd name="T23" fmla="*/ 184 h 184"/>
                  <a:gd name="T24" fmla="*/ 40 w 2178"/>
                  <a:gd name="T25" fmla="*/ 182 h 184"/>
                  <a:gd name="T26" fmla="*/ 30 w 2178"/>
                  <a:gd name="T27" fmla="*/ 180 h 184"/>
                  <a:gd name="T28" fmla="*/ 22 w 2178"/>
                  <a:gd name="T29" fmla="*/ 174 h 184"/>
                  <a:gd name="T30" fmla="*/ 14 w 2178"/>
                  <a:gd name="T31" fmla="*/ 168 h 184"/>
                  <a:gd name="T32" fmla="*/ 8 w 2178"/>
                  <a:gd name="T33" fmla="*/ 160 h 184"/>
                  <a:gd name="T34" fmla="*/ 4 w 2178"/>
                  <a:gd name="T35" fmla="*/ 152 h 184"/>
                  <a:gd name="T36" fmla="*/ 2 w 2178"/>
                  <a:gd name="T37" fmla="*/ 142 h 184"/>
                  <a:gd name="T38" fmla="*/ 0 w 2178"/>
                  <a:gd name="T39" fmla="*/ 132 h 184"/>
                  <a:gd name="T40" fmla="*/ 0 w 2178"/>
                  <a:gd name="T41" fmla="*/ 54 h 184"/>
                  <a:gd name="T42" fmla="*/ 0 w 2178"/>
                  <a:gd name="T43" fmla="*/ 54 h 184"/>
                  <a:gd name="T44" fmla="*/ 2 w 2178"/>
                  <a:gd name="T45" fmla="*/ 42 h 184"/>
                  <a:gd name="T46" fmla="*/ 4 w 2178"/>
                  <a:gd name="T47" fmla="*/ 32 h 184"/>
                  <a:gd name="T48" fmla="*/ 8 w 2178"/>
                  <a:gd name="T49" fmla="*/ 24 h 184"/>
                  <a:gd name="T50" fmla="*/ 14 w 2178"/>
                  <a:gd name="T51" fmla="*/ 16 h 184"/>
                  <a:gd name="T52" fmla="*/ 22 w 2178"/>
                  <a:gd name="T53" fmla="*/ 10 h 184"/>
                  <a:gd name="T54" fmla="*/ 30 w 2178"/>
                  <a:gd name="T55" fmla="*/ 6 h 184"/>
                  <a:gd name="T56" fmla="*/ 40 w 2178"/>
                  <a:gd name="T57" fmla="*/ 2 h 184"/>
                  <a:gd name="T58" fmla="*/ 50 w 2178"/>
                  <a:gd name="T59" fmla="*/ 0 h 184"/>
                  <a:gd name="T60" fmla="*/ 2128 w 2178"/>
                  <a:gd name="T61" fmla="*/ 0 h 184"/>
                  <a:gd name="T62" fmla="*/ 2128 w 2178"/>
                  <a:gd name="T63" fmla="*/ 0 h 184"/>
                  <a:gd name="T64" fmla="*/ 2138 w 2178"/>
                  <a:gd name="T65" fmla="*/ 2 h 184"/>
                  <a:gd name="T66" fmla="*/ 2148 w 2178"/>
                  <a:gd name="T67" fmla="*/ 6 h 184"/>
                  <a:gd name="T68" fmla="*/ 2156 w 2178"/>
                  <a:gd name="T69" fmla="*/ 10 h 184"/>
                  <a:gd name="T70" fmla="*/ 2162 w 2178"/>
                  <a:gd name="T71" fmla="*/ 16 h 184"/>
                  <a:gd name="T72" fmla="*/ 2168 w 2178"/>
                  <a:gd name="T73" fmla="*/ 24 h 184"/>
                  <a:gd name="T74" fmla="*/ 2174 w 2178"/>
                  <a:gd name="T75" fmla="*/ 32 h 184"/>
                  <a:gd name="T76" fmla="*/ 2176 w 2178"/>
                  <a:gd name="T77" fmla="*/ 42 h 184"/>
                  <a:gd name="T78" fmla="*/ 2178 w 2178"/>
                  <a:gd name="T79" fmla="*/ 54 h 184"/>
                  <a:gd name="T80" fmla="*/ 2178 w 2178"/>
                  <a:gd name="T81" fmla="*/ 132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2"/>
                    </a:moveTo>
                    <a:lnTo>
                      <a:pt x="2178" y="132"/>
                    </a:lnTo>
                    <a:lnTo>
                      <a:pt x="2176" y="142"/>
                    </a:lnTo>
                    <a:lnTo>
                      <a:pt x="2174" y="152"/>
                    </a:lnTo>
                    <a:lnTo>
                      <a:pt x="2168" y="160"/>
                    </a:lnTo>
                    <a:lnTo>
                      <a:pt x="2162" y="168"/>
                    </a:lnTo>
                    <a:lnTo>
                      <a:pt x="2156" y="174"/>
                    </a:lnTo>
                    <a:lnTo>
                      <a:pt x="2148" y="180"/>
                    </a:lnTo>
                    <a:lnTo>
                      <a:pt x="2138" y="182"/>
                    </a:lnTo>
                    <a:lnTo>
                      <a:pt x="2128" y="184"/>
                    </a:lnTo>
                    <a:lnTo>
                      <a:pt x="50" y="184"/>
                    </a:lnTo>
                    <a:lnTo>
                      <a:pt x="40" y="182"/>
                    </a:lnTo>
                    <a:lnTo>
                      <a:pt x="30" y="180"/>
                    </a:lnTo>
                    <a:lnTo>
                      <a:pt x="22" y="174"/>
                    </a:lnTo>
                    <a:lnTo>
                      <a:pt x="14" y="168"/>
                    </a:lnTo>
                    <a:lnTo>
                      <a:pt x="8" y="160"/>
                    </a:lnTo>
                    <a:lnTo>
                      <a:pt x="4" y="152"/>
                    </a:lnTo>
                    <a:lnTo>
                      <a:pt x="2" y="142"/>
                    </a:lnTo>
                    <a:lnTo>
                      <a:pt x="0" y="132"/>
                    </a:lnTo>
                    <a:lnTo>
                      <a:pt x="0" y="54"/>
                    </a:lnTo>
                    <a:lnTo>
                      <a:pt x="2" y="42"/>
                    </a:lnTo>
                    <a:lnTo>
                      <a:pt x="4" y="32"/>
                    </a:lnTo>
                    <a:lnTo>
                      <a:pt x="8" y="24"/>
                    </a:lnTo>
                    <a:lnTo>
                      <a:pt x="14" y="16"/>
                    </a:lnTo>
                    <a:lnTo>
                      <a:pt x="22" y="10"/>
                    </a:lnTo>
                    <a:lnTo>
                      <a:pt x="30" y="6"/>
                    </a:lnTo>
                    <a:lnTo>
                      <a:pt x="40" y="2"/>
                    </a:lnTo>
                    <a:lnTo>
                      <a:pt x="50" y="0"/>
                    </a:lnTo>
                    <a:lnTo>
                      <a:pt x="2128" y="0"/>
                    </a:lnTo>
                    <a:lnTo>
                      <a:pt x="2138" y="2"/>
                    </a:lnTo>
                    <a:lnTo>
                      <a:pt x="2148" y="6"/>
                    </a:lnTo>
                    <a:lnTo>
                      <a:pt x="2156" y="10"/>
                    </a:lnTo>
                    <a:lnTo>
                      <a:pt x="2162" y="16"/>
                    </a:lnTo>
                    <a:lnTo>
                      <a:pt x="2168" y="24"/>
                    </a:lnTo>
                    <a:lnTo>
                      <a:pt x="2174" y="32"/>
                    </a:lnTo>
                    <a:lnTo>
                      <a:pt x="2176" y="42"/>
                    </a:lnTo>
                    <a:lnTo>
                      <a:pt x="2178" y="54"/>
                    </a:lnTo>
                    <a:lnTo>
                      <a:pt x="2178" y="132"/>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901" name="Text Box 116"/>
              <p:cNvSpPr txBox="1">
                <a:spLocks noChangeArrowheads="1"/>
              </p:cNvSpPr>
              <p:nvPr/>
            </p:nvSpPr>
            <p:spPr bwMode="auto">
              <a:xfrm>
                <a:off x="114" y="4355"/>
                <a:ext cx="28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sp>
          <p:nvSpPr>
            <p:cNvPr id="34833" name="Text Box 117"/>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3</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-1</a:t>
              </a:r>
            </a:p>
          </p:txBody>
        </p:sp>
      </p:grpSp>
      <p:sp>
        <p:nvSpPr>
          <p:cNvPr id="34819" name="AutoShape 3"/>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4820" name="Text Box 135"/>
          <p:cNvSpPr txBox="1">
            <a:spLocks noChangeArrowheads="1"/>
          </p:cNvSpPr>
          <p:nvPr/>
        </p:nvSpPr>
        <p:spPr bwMode="auto">
          <a:xfrm>
            <a:off x="972755" y="727557"/>
            <a:ext cx="32896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委託先における情報の取扱い</a:t>
            </a:r>
          </a:p>
        </p:txBody>
      </p:sp>
      <p:sp>
        <p:nvSpPr>
          <p:cNvPr id="34821" name="Text Box 136"/>
          <p:cNvSpPr txBox="1">
            <a:spLocks noChangeArrowheads="1"/>
          </p:cNvSpPr>
          <p:nvPr/>
        </p:nvSpPr>
        <p:spPr bwMode="auto">
          <a:xfrm>
            <a:off x="252264" y="1458417"/>
            <a:ext cx="530626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u="sng" dirty="0">
                <a:latin typeface="Meiryo UI" panose="020B0604030504040204" pitchFamily="50" charset="-128"/>
                <a:ea typeface="Meiryo UI" panose="020B0604030504040204" pitchFamily="50" charset="-128"/>
              </a:rPr>
              <a:t>業務委託</a:t>
            </a:r>
            <a:r>
              <a:rPr lang="ja-JP" altLang="en-US" sz="2400" b="1" dirty="0">
                <a:latin typeface="Meiryo UI" panose="020B0604030504040204" pitchFamily="50" charset="-128"/>
                <a:ea typeface="Meiryo UI" panose="020B0604030504040204" pitchFamily="50" charset="-128"/>
              </a:rPr>
              <a:t>する委託先に機関等の情報を</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2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提供する場合は、</a:t>
            </a:r>
            <a:r>
              <a:rPr lang="ja-JP" altLang="en-US" sz="2400" b="1" dirty="0">
                <a:solidFill>
                  <a:srgbClr val="FF0000"/>
                </a:solidFill>
                <a:latin typeface="Meiryo UI" panose="020B0604030504040204" pitchFamily="50" charset="-128"/>
                <a:ea typeface="Meiryo UI" panose="020B0604030504040204" pitchFamily="50" charset="-128"/>
              </a:rPr>
              <a:t>業務委託先で適切に</a:t>
            </a:r>
            <a:endParaRPr lang="en-US" altLang="ja-JP" sz="24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セキュリティが確保</a:t>
            </a:r>
            <a:r>
              <a:rPr lang="ja-JP" altLang="en-US" sz="2400" b="1" dirty="0">
                <a:latin typeface="Meiryo UI" panose="020B0604030504040204" pitchFamily="50" charset="-128"/>
                <a:ea typeface="Meiryo UI" panose="020B0604030504040204" pitchFamily="50" charset="-128"/>
              </a:rPr>
              <a:t>されるようにしましょう。</a:t>
            </a:r>
          </a:p>
        </p:txBody>
      </p:sp>
      <p:sp>
        <p:nvSpPr>
          <p:cNvPr id="34822" name="Text Box 129"/>
          <p:cNvSpPr txBox="1">
            <a:spLocks noChangeArrowheads="1"/>
          </p:cNvSpPr>
          <p:nvPr/>
        </p:nvSpPr>
        <p:spPr bwMode="auto">
          <a:xfrm>
            <a:off x="537299" y="1821015"/>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用語解説欄参照</a:t>
            </a:r>
          </a:p>
        </p:txBody>
      </p:sp>
      <p:sp>
        <p:nvSpPr>
          <p:cNvPr id="33801" name="Text Box 139"/>
          <p:cNvSpPr txBox="1">
            <a:spLocks noChangeArrowheads="1"/>
          </p:cNvSpPr>
          <p:nvPr/>
        </p:nvSpPr>
        <p:spPr bwMode="auto">
          <a:xfrm>
            <a:off x="334864" y="7868870"/>
            <a:ext cx="55340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2018</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月：日本年金機構</a:t>
            </a: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日本年金機構が業務委託先に委託していたデータ入力を委託先が無断で中国企業に再委託していた。</a:t>
            </a:r>
            <a:endParaRPr lang="en-US" altLang="ja-JP" sz="1200" dirty="0">
              <a:latin typeface="Meiryo UI" panose="020B0604030504040204" pitchFamily="50" charset="-128"/>
              <a:ea typeface="Meiryo UI" panose="020B0604030504040204" pitchFamily="50"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70"/>
          <p:cNvSpPr>
            <a:spLocks noChangeArrowheads="1"/>
          </p:cNvSpPr>
          <p:nvPr/>
        </p:nvSpPr>
        <p:spPr bwMode="auto">
          <a:xfrm>
            <a:off x="779463" y="6319426"/>
            <a:ext cx="5508625" cy="1200329"/>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P28</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4.1.1(3)</a:t>
            </a:r>
            <a:r>
              <a:rPr lang="ja-JP" altLang="en-US" sz="900" dirty="0">
                <a:latin typeface="Meiryo UI" panose="020B0604030504040204" pitchFamily="50" charset="-128"/>
                <a:ea typeface="Meiryo UI" panose="020B0604030504040204" pitchFamily="50" charset="-128"/>
              </a:rPr>
              <a:t> 業務委託実施期間中の対策</a:t>
            </a:r>
          </a:p>
          <a:p>
            <a:pPr marL="447675" indent="-447675">
              <a:buNone/>
            </a:pPr>
            <a:r>
              <a:rPr lang="en-US" altLang="ja-JP" sz="900" dirty="0">
                <a:latin typeface="Meiryo UI" panose="020B0604030504040204" pitchFamily="50" charset="-128"/>
                <a:ea typeface="Meiryo UI" panose="020B0604030504040204" pitchFamily="50" charset="-128"/>
              </a:rPr>
              <a:t>(b)</a:t>
            </a:r>
            <a:r>
              <a:rPr lang="ja-JP" altLang="en-US" sz="900" dirty="0">
                <a:latin typeface="Meiryo UI" panose="020B0604030504040204" pitchFamily="50" charset="-128"/>
                <a:ea typeface="Meiryo UI" panose="020B0604030504040204" pitchFamily="50" charset="-128"/>
              </a:rPr>
              <a:t>　情報システムセキュリティ責任者又は課室情報セキュリティ責任者は、業務委託の実施期間において以下を全て</a:t>
            </a:r>
            <a:endParaRPr lang="en-US" altLang="ja-JP" sz="900" dirty="0">
              <a:latin typeface="Meiryo UI" panose="020B0604030504040204" pitchFamily="50" charset="-128"/>
              <a:ea typeface="Meiryo UI" panose="020B0604030504040204" pitchFamily="50" charset="-128"/>
            </a:endParaRPr>
          </a:p>
          <a:p>
            <a:pPr marL="447675" indent="-447675">
              <a:buNone/>
            </a:pPr>
            <a:r>
              <a:rPr lang="ja-JP" altLang="en-US" sz="900" dirty="0">
                <a:latin typeface="Meiryo UI" panose="020B0604030504040204" pitchFamily="50" charset="-128"/>
                <a:ea typeface="Meiryo UI" panose="020B0604030504040204" pitchFamily="50" charset="-128"/>
              </a:rPr>
              <a:t>含む対策の実施を委託先に求めること。</a:t>
            </a:r>
            <a:endParaRPr lang="en-US" altLang="ja-JP" sz="900" dirty="0">
              <a:latin typeface="Meiryo UI" panose="020B0604030504040204" pitchFamily="50" charset="-128"/>
              <a:ea typeface="Meiryo UI" panose="020B0604030504040204" pitchFamily="50" charset="-128"/>
            </a:endParaRPr>
          </a:p>
          <a:p>
            <a:pPr marL="447675" indent="-269875">
              <a:buNone/>
            </a:pP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ア</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情報の適正な取扱いのための情報セキュリティ対策</a:t>
            </a:r>
          </a:p>
          <a:p>
            <a:pPr marL="447675" indent="-269875">
              <a:buNone/>
            </a:pP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イ</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契約に基づき委託先が実施する情報セキュリティ対策の履行状況の定期的な報告</a:t>
            </a:r>
          </a:p>
          <a:p>
            <a:pPr marL="447675" indent="-269875">
              <a:buNone/>
            </a:pP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ウ</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委託した業務において、情報セキュリティインシデントの発生又は情報の目的外利用等を認知した場合における、委託事業の一時中断などの必要な措置を含む対処</a:t>
            </a:r>
          </a:p>
        </p:txBody>
      </p:sp>
      <p:sp>
        <p:nvSpPr>
          <p:cNvPr id="35847" name="Rectangle 4"/>
          <p:cNvSpPr>
            <a:spLocks noChangeArrowheads="1"/>
          </p:cNvSpPr>
          <p:nvPr/>
        </p:nvSpPr>
        <p:spPr bwMode="auto">
          <a:xfrm>
            <a:off x="306388" y="446088"/>
            <a:ext cx="6210300" cy="171450"/>
          </a:xfrm>
          <a:prstGeom prst="rect">
            <a:avLst/>
          </a:prstGeom>
          <a:solidFill>
            <a:srgbClr val="CDA0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5848" name="Freeform 203"/>
          <p:cNvSpPr>
            <a:spLocks/>
          </p:cNvSpPr>
          <p:nvPr/>
        </p:nvSpPr>
        <p:spPr bwMode="auto">
          <a:xfrm>
            <a:off x="1992313" y="447675"/>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9" name="AutoShape 2"/>
          <p:cNvSpPr>
            <a:spLocks noChangeAspect="1" noChangeArrowheads="1" noTextEdit="1"/>
          </p:cNvSpPr>
          <p:nvPr/>
        </p:nvSpPr>
        <p:spPr bwMode="auto">
          <a:xfrm>
            <a:off x="1001713"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0" name="Rectangle 204"/>
          <p:cNvSpPr>
            <a:spLocks noChangeArrowheads="1"/>
          </p:cNvSpPr>
          <p:nvPr/>
        </p:nvSpPr>
        <p:spPr bwMode="auto">
          <a:xfrm>
            <a:off x="771525" y="1012825"/>
            <a:ext cx="5537200" cy="4776788"/>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5851" name="Freeform 206"/>
          <p:cNvSpPr>
            <a:spLocks/>
          </p:cNvSpPr>
          <p:nvPr/>
        </p:nvSpPr>
        <p:spPr bwMode="auto">
          <a:xfrm>
            <a:off x="954088" y="5468938"/>
            <a:ext cx="546100" cy="114300"/>
          </a:xfrm>
          <a:custGeom>
            <a:avLst/>
            <a:gdLst>
              <a:gd name="T0" fmla="*/ 2147483646 w 344"/>
              <a:gd name="T1" fmla="*/ 2147483646 h 72"/>
              <a:gd name="T2" fmla="*/ 2147483646 w 344"/>
              <a:gd name="T3" fmla="*/ 2147483646 h 72"/>
              <a:gd name="T4" fmla="*/ 2147483646 w 344"/>
              <a:gd name="T5" fmla="*/ 2147483646 h 72"/>
              <a:gd name="T6" fmla="*/ 2147483646 w 344"/>
              <a:gd name="T7" fmla="*/ 2147483646 h 72"/>
              <a:gd name="T8" fmla="*/ 2147483646 w 344"/>
              <a:gd name="T9" fmla="*/ 2147483646 h 72"/>
              <a:gd name="T10" fmla="*/ 2147483646 w 344"/>
              <a:gd name="T11" fmla="*/ 0 h 72"/>
              <a:gd name="T12" fmla="*/ 2147483646 w 344"/>
              <a:gd name="T13" fmla="*/ 0 h 72"/>
              <a:gd name="T14" fmla="*/ 2147483646 w 344"/>
              <a:gd name="T15" fmla="*/ 0 h 72"/>
              <a:gd name="T16" fmla="*/ 2147483646 w 344"/>
              <a:gd name="T17" fmla="*/ 2147483646 h 72"/>
              <a:gd name="T18" fmla="*/ 2147483646 w 344"/>
              <a:gd name="T19" fmla="*/ 2147483646 h 72"/>
              <a:gd name="T20" fmla="*/ 2147483646 w 344"/>
              <a:gd name="T21" fmla="*/ 2147483646 h 72"/>
              <a:gd name="T22" fmla="*/ 0 w 344"/>
              <a:gd name="T23" fmla="*/ 2147483646 h 72"/>
              <a:gd name="T24" fmla="*/ 0 w 344"/>
              <a:gd name="T25" fmla="*/ 2147483646 h 72"/>
              <a:gd name="T26" fmla="*/ 2147483646 w 344"/>
              <a:gd name="T27" fmla="*/ 2147483646 h 72"/>
              <a:gd name="T28" fmla="*/ 2147483646 w 344"/>
              <a:gd name="T29" fmla="*/ 2147483646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8" y="8"/>
                </a:lnTo>
                <a:lnTo>
                  <a:pt x="330" y="2"/>
                </a:lnTo>
                <a:lnTo>
                  <a:pt x="322"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2" name="Freeform 207"/>
          <p:cNvSpPr>
            <a:spLocks/>
          </p:cNvSpPr>
          <p:nvPr/>
        </p:nvSpPr>
        <p:spPr bwMode="auto">
          <a:xfrm>
            <a:off x="954088" y="5583238"/>
            <a:ext cx="546100" cy="155575"/>
          </a:xfrm>
          <a:custGeom>
            <a:avLst/>
            <a:gdLst>
              <a:gd name="T0" fmla="*/ 0 w 344"/>
              <a:gd name="T1" fmla="*/ 0 h 98"/>
              <a:gd name="T2" fmla="*/ 0 w 344"/>
              <a:gd name="T3" fmla="*/ 2147483646 h 98"/>
              <a:gd name="T4" fmla="*/ 0 w 344"/>
              <a:gd name="T5" fmla="*/ 2147483646 h 98"/>
              <a:gd name="T6" fmla="*/ 2147483646 w 344"/>
              <a:gd name="T7" fmla="*/ 2147483646 h 98"/>
              <a:gd name="T8" fmla="*/ 2147483646 w 344"/>
              <a:gd name="T9" fmla="*/ 2147483646 h 98"/>
              <a:gd name="T10" fmla="*/ 2147483646 w 344"/>
              <a:gd name="T11" fmla="*/ 2147483646 h 98"/>
              <a:gd name="T12" fmla="*/ 2147483646 w 344"/>
              <a:gd name="T13" fmla="*/ 2147483646 h 98"/>
              <a:gd name="T14" fmla="*/ 2147483646 w 344"/>
              <a:gd name="T15" fmla="*/ 2147483646 h 98"/>
              <a:gd name="T16" fmla="*/ 2147483646 w 344"/>
              <a:gd name="T17" fmla="*/ 2147483646 h 98"/>
              <a:gd name="T18" fmla="*/ 2147483646 w 344"/>
              <a:gd name="T19" fmla="*/ 2147483646 h 98"/>
              <a:gd name="T20" fmla="*/ 2147483646 w 344"/>
              <a:gd name="T21" fmla="*/ 2147483646 h 98"/>
              <a:gd name="T22" fmla="*/ 2147483646 w 344"/>
              <a:gd name="T23" fmla="*/ 2147483646 h 98"/>
              <a:gd name="T24" fmla="*/ 2147483646 w 344"/>
              <a:gd name="T25" fmla="*/ 2147483646 h 98"/>
              <a:gd name="T26" fmla="*/ 2147483646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2" y="98"/>
                </a:lnTo>
                <a:lnTo>
                  <a:pt x="330" y="96"/>
                </a:lnTo>
                <a:lnTo>
                  <a:pt x="338" y="90"/>
                </a:lnTo>
                <a:lnTo>
                  <a:pt x="342" y="84"/>
                </a:lnTo>
                <a:lnTo>
                  <a:pt x="344" y="74"/>
                </a:lnTo>
                <a:lnTo>
                  <a:pt x="344" y="0"/>
                </a:lnTo>
                <a:lnTo>
                  <a:pt x="0" y="0"/>
                </a:lnTo>
                <a:close/>
              </a:path>
            </a:pathLst>
          </a:custGeom>
          <a:solidFill>
            <a:srgbClr val="87B3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3" name="Freeform 208"/>
          <p:cNvSpPr>
            <a:spLocks/>
          </p:cNvSpPr>
          <p:nvPr/>
        </p:nvSpPr>
        <p:spPr bwMode="auto">
          <a:xfrm>
            <a:off x="99218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4" name="Freeform 209"/>
          <p:cNvSpPr>
            <a:spLocks/>
          </p:cNvSpPr>
          <p:nvPr/>
        </p:nvSpPr>
        <p:spPr bwMode="auto">
          <a:xfrm>
            <a:off x="110331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0" y="22"/>
                </a:lnTo>
                <a:lnTo>
                  <a:pt x="16" y="24"/>
                </a:lnTo>
                <a:lnTo>
                  <a:pt x="12" y="26"/>
                </a:lnTo>
                <a:lnTo>
                  <a:pt x="8" y="24"/>
                </a:lnTo>
                <a:lnTo>
                  <a:pt x="4" y="22"/>
                </a:lnTo>
                <a:lnTo>
                  <a:pt x="0" y="18"/>
                </a:lnTo>
                <a:lnTo>
                  <a:pt x="0" y="14"/>
                </a:lnTo>
                <a:lnTo>
                  <a:pt x="0" y="8"/>
                </a:lnTo>
                <a:lnTo>
                  <a:pt x="4" y="4"/>
                </a:lnTo>
                <a:lnTo>
                  <a:pt x="8" y="2"/>
                </a:lnTo>
                <a:lnTo>
                  <a:pt x="12" y="0"/>
                </a:lnTo>
                <a:lnTo>
                  <a:pt x="16" y="2"/>
                </a:lnTo>
                <a:lnTo>
                  <a:pt x="20"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5" name="Freeform 210"/>
          <p:cNvSpPr>
            <a:spLocks/>
          </p:cNvSpPr>
          <p:nvPr/>
        </p:nvSpPr>
        <p:spPr bwMode="auto">
          <a:xfrm>
            <a:off x="130333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6" name="Freeform 211"/>
          <p:cNvSpPr>
            <a:spLocks/>
          </p:cNvSpPr>
          <p:nvPr/>
        </p:nvSpPr>
        <p:spPr bwMode="auto">
          <a:xfrm>
            <a:off x="141446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2147483646 w 24"/>
              <a:gd name="T19" fmla="*/ 2147483646 h 26"/>
              <a:gd name="T20" fmla="*/ 0 w 24"/>
              <a:gd name="T21" fmla="*/ 2147483646 h 26"/>
              <a:gd name="T22" fmla="*/ 0 w 24"/>
              <a:gd name="T23" fmla="*/ 2147483646 h 26"/>
              <a:gd name="T24" fmla="*/ 2147483646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2" y="22"/>
                </a:lnTo>
                <a:lnTo>
                  <a:pt x="18" y="24"/>
                </a:lnTo>
                <a:lnTo>
                  <a:pt x="12" y="26"/>
                </a:lnTo>
                <a:lnTo>
                  <a:pt x="8" y="24"/>
                </a:lnTo>
                <a:lnTo>
                  <a:pt x="4" y="22"/>
                </a:lnTo>
                <a:lnTo>
                  <a:pt x="2" y="18"/>
                </a:lnTo>
                <a:lnTo>
                  <a:pt x="0" y="14"/>
                </a:lnTo>
                <a:lnTo>
                  <a:pt x="2" y="8"/>
                </a:lnTo>
                <a:lnTo>
                  <a:pt x="4" y="4"/>
                </a:lnTo>
                <a:lnTo>
                  <a:pt x="8" y="2"/>
                </a:lnTo>
                <a:lnTo>
                  <a:pt x="12" y="0"/>
                </a:lnTo>
                <a:lnTo>
                  <a:pt x="18" y="2"/>
                </a:lnTo>
                <a:lnTo>
                  <a:pt x="22"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7" name="Rectangle 212"/>
          <p:cNvSpPr>
            <a:spLocks noChangeArrowheads="1"/>
          </p:cNvSpPr>
          <p:nvPr/>
        </p:nvSpPr>
        <p:spPr bwMode="auto">
          <a:xfrm>
            <a:off x="1195388" y="5446713"/>
            <a:ext cx="508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5858" name="Freeform 213"/>
          <p:cNvSpPr>
            <a:spLocks/>
          </p:cNvSpPr>
          <p:nvPr/>
        </p:nvSpPr>
        <p:spPr bwMode="auto">
          <a:xfrm>
            <a:off x="15795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59" name="Freeform 214"/>
          <p:cNvSpPr>
            <a:spLocks/>
          </p:cNvSpPr>
          <p:nvPr/>
        </p:nvSpPr>
        <p:spPr bwMode="auto">
          <a:xfrm>
            <a:off x="20113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60" name="Freeform 215"/>
          <p:cNvSpPr>
            <a:spLocks/>
          </p:cNvSpPr>
          <p:nvPr/>
        </p:nvSpPr>
        <p:spPr bwMode="auto">
          <a:xfrm>
            <a:off x="24431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61" name="Rectangle 216"/>
          <p:cNvSpPr>
            <a:spLocks noChangeArrowheads="1"/>
          </p:cNvSpPr>
          <p:nvPr/>
        </p:nvSpPr>
        <p:spPr bwMode="auto">
          <a:xfrm>
            <a:off x="608013" y="5732463"/>
            <a:ext cx="5829300" cy="139700"/>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nvGrpSpPr>
          <p:cNvPr id="35862" name="Group 217"/>
          <p:cNvGrpSpPr>
            <a:grpSpLocks/>
          </p:cNvGrpSpPr>
          <p:nvPr/>
        </p:nvGrpSpPr>
        <p:grpSpPr bwMode="auto">
          <a:xfrm>
            <a:off x="2693988" y="733426"/>
            <a:ext cx="1584325" cy="276226"/>
            <a:chOff x="1669" y="515"/>
            <a:chExt cx="998" cy="174"/>
          </a:xfrm>
        </p:grpSpPr>
        <p:sp>
          <p:nvSpPr>
            <p:cNvPr id="36098"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6099"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6100"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36101"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36102"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36103"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36104"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36105"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35863" name="グループ化 2"/>
          <p:cNvGrpSpPr>
            <a:grpSpLocks/>
          </p:cNvGrpSpPr>
          <p:nvPr/>
        </p:nvGrpSpPr>
        <p:grpSpPr bwMode="auto">
          <a:xfrm>
            <a:off x="755650" y="6049963"/>
            <a:ext cx="5791200" cy="0"/>
            <a:chOff x="706438" y="4818063"/>
            <a:chExt cx="5791200" cy="0"/>
          </a:xfrm>
        </p:grpSpPr>
        <p:sp>
          <p:nvSpPr>
            <p:cNvPr id="36032" name="Line 71"/>
            <p:cNvSpPr>
              <a:spLocks noChangeShapeType="1"/>
            </p:cNvSpPr>
            <p:nvPr/>
          </p:nvSpPr>
          <p:spPr bwMode="auto">
            <a:xfrm>
              <a:off x="706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3" name="Line 72"/>
            <p:cNvSpPr>
              <a:spLocks noChangeShapeType="1"/>
            </p:cNvSpPr>
            <p:nvPr/>
          </p:nvSpPr>
          <p:spPr bwMode="auto">
            <a:xfrm>
              <a:off x="795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4" name="Line 73"/>
            <p:cNvSpPr>
              <a:spLocks noChangeShapeType="1"/>
            </p:cNvSpPr>
            <p:nvPr/>
          </p:nvSpPr>
          <p:spPr bwMode="auto">
            <a:xfrm>
              <a:off x="884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5" name="Line 74"/>
            <p:cNvSpPr>
              <a:spLocks noChangeShapeType="1"/>
            </p:cNvSpPr>
            <p:nvPr/>
          </p:nvSpPr>
          <p:spPr bwMode="auto">
            <a:xfrm>
              <a:off x="973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6" name="Line 75"/>
            <p:cNvSpPr>
              <a:spLocks noChangeShapeType="1"/>
            </p:cNvSpPr>
            <p:nvPr/>
          </p:nvSpPr>
          <p:spPr bwMode="auto">
            <a:xfrm>
              <a:off x="1062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7" name="Line 76"/>
            <p:cNvSpPr>
              <a:spLocks noChangeShapeType="1"/>
            </p:cNvSpPr>
            <p:nvPr/>
          </p:nvSpPr>
          <p:spPr bwMode="auto">
            <a:xfrm>
              <a:off x="1150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8" name="Line 77"/>
            <p:cNvSpPr>
              <a:spLocks noChangeShapeType="1"/>
            </p:cNvSpPr>
            <p:nvPr/>
          </p:nvSpPr>
          <p:spPr bwMode="auto">
            <a:xfrm>
              <a:off x="1239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9" name="Line 78"/>
            <p:cNvSpPr>
              <a:spLocks noChangeShapeType="1"/>
            </p:cNvSpPr>
            <p:nvPr/>
          </p:nvSpPr>
          <p:spPr bwMode="auto">
            <a:xfrm>
              <a:off x="1328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0" name="Line 79"/>
            <p:cNvSpPr>
              <a:spLocks noChangeShapeType="1"/>
            </p:cNvSpPr>
            <p:nvPr/>
          </p:nvSpPr>
          <p:spPr bwMode="auto">
            <a:xfrm>
              <a:off x="1417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1" name="Line 80"/>
            <p:cNvSpPr>
              <a:spLocks noChangeShapeType="1"/>
            </p:cNvSpPr>
            <p:nvPr/>
          </p:nvSpPr>
          <p:spPr bwMode="auto">
            <a:xfrm>
              <a:off x="1506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2" name="Line 81"/>
            <p:cNvSpPr>
              <a:spLocks noChangeShapeType="1"/>
            </p:cNvSpPr>
            <p:nvPr/>
          </p:nvSpPr>
          <p:spPr bwMode="auto">
            <a:xfrm>
              <a:off x="1595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3" name="Line 82"/>
            <p:cNvSpPr>
              <a:spLocks noChangeShapeType="1"/>
            </p:cNvSpPr>
            <p:nvPr/>
          </p:nvSpPr>
          <p:spPr bwMode="auto">
            <a:xfrm>
              <a:off x="1684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4" name="Line 83"/>
            <p:cNvSpPr>
              <a:spLocks noChangeShapeType="1"/>
            </p:cNvSpPr>
            <p:nvPr/>
          </p:nvSpPr>
          <p:spPr bwMode="auto">
            <a:xfrm>
              <a:off x="1773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5" name="Line 84"/>
            <p:cNvSpPr>
              <a:spLocks noChangeShapeType="1"/>
            </p:cNvSpPr>
            <p:nvPr/>
          </p:nvSpPr>
          <p:spPr bwMode="auto">
            <a:xfrm>
              <a:off x="1862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6" name="Line 85"/>
            <p:cNvSpPr>
              <a:spLocks noChangeShapeType="1"/>
            </p:cNvSpPr>
            <p:nvPr/>
          </p:nvSpPr>
          <p:spPr bwMode="auto">
            <a:xfrm>
              <a:off x="1951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7" name="Line 86"/>
            <p:cNvSpPr>
              <a:spLocks noChangeShapeType="1"/>
            </p:cNvSpPr>
            <p:nvPr/>
          </p:nvSpPr>
          <p:spPr bwMode="auto">
            <a:xfrm>
              <a:off x="2039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8" name="Line 87"/>
            <p:cNvSpPr>
              <a:spLocks noChangeShapeType="1"/>
            </p:cNvSpPr>
            <p:nvPr/>
          </p:nvSpPr>
          <p:spPr bwMode="auto">
            <a:xfrm>
              <a:off x="2128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49" name="Line 88"/>
            <p:cNvSpPr>
              <a:spLocks noChangeShapeType="1"/>
            </p:cNvSpPr>
            <p:nvPr/>
          </p:nvSpPr>
          <p:spPr bwMode="auto">
            <a:xfrm>
              <a:off x="2217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0" name="Line 89"/>
            <p:cNvSpPr>
              <a:spLocks noChangeShapeType="1"/>
            </p:cNvSpPr>
            <p:nvPr/>
          </p:nvSpPr>
          <p:spPr bwMode="auto">
            <a:xfrm>
              <a:off x="2306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1" name="Line 90"/>
            <p:cNvSpPr>
              <a:spLocks noChangeShapeType="1"/>
            </p:cNvSpPr>
            <p:nvPr/>
          </p:nvSpPr>
          <p:spPr bwMode="auto">
            <a:xfrm>
              <a:off x="2395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2" name="Line 91"/>
            <p:cNvSpPr>
              <a:spLocks noChangeShapeType="1"/>
            </p:cNvSpPr>
            <p:nvPr/>
          </p:nvSpPr>
          <p:spPr bwMode="auto">
            <a:xfrm>
              <a:off x="2484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3" name="Line 92"/>
            <p:cNvSpPr>
              <a:spLocks noChangeShapeType="1"/>
            </p:cNvSpPr>
            <p:nvPr/>
          </p:nvSpPr>
          <p:spPr bwMode="auto">
            <a:xfrm>
              <a:off x="2573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4" name="Line 93"/>
            <p:cNvSpPr>
              <a:spLocks noChangeShapeType="1"/>
            </p:cNvSpPr>
            <p:nvPr/>
          </p:nvSpPr>
          <p:spPr bwMode="auto">
            <a:xfrm>
              <a:off x="2662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5" name="Line 94"/>
            <p:cNvSpPr>
              <a:spLocks noChangeShapeType="1"/>
            </p:cNvSpPr>
            <p:nvPr/>
          </p:nvSpPr>
          <p:spPr bwMode="auto">
            <a:xfrm>
              <a:off x="2751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6" name="Line 95"/>
            <p:cNvSpPr>
              <a:spLocks noChangeShapeType="1"/>
            </p:cNvSpPr>
            <p:nvPr/>
          </p:nvSpPr>
          <p:spPr bwMode="auto">
            <a:xfrm>
              <a:off x="2840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7" name="Line 96"/>
            <p:cNvSpPr>
              <a:spLocks noChangeShapeType="1"/>
            </p:cNvSpPr>
            <p:nvPr/>
          </p:nvSpPr>
          <p:spPr bwMode="auto">
            <a:xfrm>
              <a:off x="2928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8" name="Line 97"/>
            <p:cNvSpPr>
              <a:spLocks noChangeShapeType="1"/>
            </p:cNvSpPr>
            <p:nvPr/>
          </p:nvSpPr>
          <p:spPr bwMode="auto">
            <a:xfrm>
              <a:off x="3017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59" name="Line 98"/>
            <p:cNvSpPr>
              <a:spLocks noChangeShapeType="1"/>
            </p:cNvSpPr>
            <p:nvPr/>
          </p:nvSpPr>
          <p:spPr bwMode="auto">
            <a:xfrm>
              <a:off x="3106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0" name="Line 99"/>
            <p:cNvSpPr>
              <a:spLocks noChangeShapeType="1"/>
            </p:cNvSpPr>
            <p:nvPr/>
          </p:nvSpPr>
          <p:spPr bwMode="auto">
            <a:xfrm>
              <a:off x="3195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1" name="Line 100"/>
            <p:cNvSpPr>
              <a:spLocks noChangeShapeType="1"/>
            </p:cNvSpPr>
            <p:nvPr/>
          </p:nvSpPr>
          <p:spPr bwMode="auto">
            <a:xfrm>
              <a:off x="3284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2" name="Line 101"/>
            <p:cNvSpPr>
              <a:spLocks noChangeShapeType="1"/>
            </p:cNvSpPr>
            <p:nvPr/>
          </p:nvSpPr>
          <p:spPr bwMode="auto">
            <a:xfrm>
              <a:off x="3373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3" name="Line 102"/>
            <p:cNvSpPr>
              <a:spLocks noChangeShapeType="1"/>
            </p:cNvSpPr>
            <p:nvPr/>
          </p:nvSpPr>
          <p:spPr bwMode="auto">
            <a:xfrm>
              <a:off x="3462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4" name="Line 103"/>
            <p:cNvSpPr>
              <a:spLocks noChangeShapeType="1"/>
            </p:cNvSpPr>
            <p:nvPr/>
          </p:nvSpPr>
          <p:spPr bwMode="auto">
            <a:xfrm>
              <a:off x="3551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5" name="Line 104"/>
            <p:cNvSpPr>
              <a:spLocks noChangeShapeType="1"/>
            </p:cNvSpPr>
            <p:nvPr/>
          </p:nvSpPr>
          <p:spPr bwMode="auto">
            <a:xfrm>
              <a:off x="3640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6" name="Line 105"/>
            <p:cNvSpPr>
              <a:spLocks noChangeShapeType="1"/>
            </p:cNvSpPr>
            <p:nvPr/>
          </p:nvSpPr>
          <p:spPr bwMode="auto">
            <a:xfrm>
              <a:off x="3729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7" name="Line 106"/>
            <p:cNvSpPr>
              <a:spLocks noChangeShapeType="1"/>
            </p:cNvSpPr>
            <p:nvPr/>
          </p:nvSpPr>
          <p:spPr bwMode="auto">
            <a:xfrm>
              <a:off x="3817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8" name="Line 107"/>
            <p:cNvSpPr>
              <a:spLocks noChangeShapeType="1"/>
            </p:cNvSpPr>
            <p:nvPr/>
          </p:nvSpPr>
          <p:spPr bwMode="auto">
            <a:xfrm>
              <a:off x="3906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69" name="Line 108"/>
            <p:cNvSpPr>
              <a:spLocks noChangeShapeType="1"/>
            </p:cNvSpPr>
            <p:nvPr/>
          </p:nvSpPr>
          <p:spPr bwMode="auto">
            <a:xfrm>
              <a:off x="3995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0" name="Line 109"/>
            <p:cNvSpPr>
              <a:spLocks noChangeShapeType="1"/>
            </p:cNvSpPr>
            <p:nvPr/>
          </p:nvSpPr>
          <p:spPr bwMode="auto">
            <a:xfrm>
              <a:off x="4084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1" name="Line 110"/>
            <p:cNvSpPr>
              <a:spLocks noChangeShapeType="1"/>
            </p:cNvSpPr>
            <p:nvPr/>
          </p:nvSpPr>
          <p:spPr bwMode="auto">
            <a:xfrm>
              <a:off x="4173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2" name="Line 111"/>
            <p:cNvSpPr>
              <a:spLocks noChangeShapeType="1"/>
            </p:cNvSpPr>
            <p:nvPr/>
          </p:nvSpPr>
          <p:spPr bwMode="auto">
            <a:xfrm>
              <a:off x="4262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3" name="Line 112"/>
            <p:cNvSpPr>
              <a:spLocks noChangeShapeType="1"/>
            </p:cNvSpPr>
            <p:nvPr/>
          </p:nvSpPr>
          <p:spPr bwMode="auto">
            <a:xfrm>
              <a:off x="4351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4" name="Line 113"/>
            <p:cNvSpPr>
              <a:spLocks noChangeShapeType="1"/>
            </p:cNvSpPr>
            <p:nvPr/>
          </p:nvSpPr>
          <p:spPr bwMode="auto">
            <a:xfrm>
              <a:off x="4440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5" name="Line 114"/>
            <p:cNvSpPr>
              <a:spLocks noChangeShapeType="1"/>
            </p:cNvSpPr>
            <p:nvPr/>
          </p:nvSpPr>
          <p:spPr bwMode="auto">
            <a:xfrm>
              <a:off x="4529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6" name="Line 115"/>
            <p:cNvSpPr>
              <a:spLocks noChangeShapeType="1"/>
            </p:cNvSpPr>
            <p:nvPr/>
          </p:nvSpPr>
          <p:spPr bwMode="auto">
            <a:xfrm>
              <a:off x="4618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7" name="Line 116"/>
            <p:cNvSpPr>
              <a:spLocks noChangeShapeType="1"/>
            </p:cNvSpPr>
            <p:nvPr/>
          </p:nvSpPr>
          <p:spPr bwMode="auto">
            <a:xfrm>
              <a:off x="4706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8" name="Line 117"/>
            <p:cNvSpPr>
              <a:spLocks noChangeShapeType="1"/>
            </p:cNvSpPr>
            <p:nvPr/>
          </p:nvSpPr>
          <p:spPr bwMode="auto">
            <a:xfrm>
              <a:off x="4795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79" name="Line 118"/>
            <p:cNvSpPr>
              <a:spLocks noChangeShapeType="1"/>
            </p:cNvSpPr>
            <p:nvPr/>
          </p:nvSpPr>
          <p:spPr bwMode="auto">
            <a:xfrm>
              <a:off x="4884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0" name="Line 119"/>
            <p:cNvSpPr>
              <a:spLocks noChangeShapeType="1"/>
            </p:cNvSpPr>
            <p:nvPr/>
          </p:nvSpPr>
          <p:spPr bwMode="auto">
            <a:xfrm>
              <a:off x="4973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1" name="Line 120"/>
            <p:cNvSpPr>
              <a:spLocks noChangeShapeType="1"/>
            </p:cNvSpPr>
            <p:nvPr/>
          </p:nvSpPr>
          <p:spPr bwMode="auto">
            <a:xfrm>
              <a:off x="5062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2" name="Line 121"/>
            <p:cNvSpPr>
              <a:spLocks noChangeShapeType="1"/>
            </p:cNvSpPr>
            <p:nvPr/>
          </p:nvSpPr>
          <p:spPr bwMode="auto">
            <a:xfrm>
              <a:off x="5151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3" name="Line 122"/>
            <p:cNvSpPr>
              <a:spLocks noChangeShapeType="1"/>
            </p:cNvSpPr>
            <p:nvPr/>
          </p:nvSpPr>
          <p:spPr bwMode="auto">
            <a:xfrm>
              <a:off x="5240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4" name="Line 123"/>
            <p:cNvSpPr>
              <a:spLocks noChangeShapeType="1"/>
            </p:cNvSpPr>
            <p:nvPr/>
          </p:nvSpPr>
          <p:spPr bwMode="auto">
            <a:xfrm>
              <a:off x="5329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5" name="Line 124"/>
            <p:cNvSpPr>
              <a:spLocks noChangeShapeType="1"/>
            </p:cNvSpPr>
            <p:nvPr/>
          </p:nvSpPr>
          <p:spPr bwMode="auto">
            <a:xfrm>
              <a:off x="5418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6" name="Line 125"/>
            <p:cNvSpPr>
              <a:spLocks noChangeShapeType="1"/>
            </p:cNvSpPr>
            <p:nvPr/>
          </p:nvSpPr>
          <p:spPr bwMode="auto">
            <a:xfrm>
              <a:off x="5507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7" name="Line 126"/>
            <p:cNvSpPr>
              <a:spLocks noChangeShapeType="1"/>
            </p:cNvSpPr>
            <p:nvPr/>
          </p:nvSpPr>
          <p:spPr bwMode="auto">
            <a:xfrm>
              <a:off x="5595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8" name="Line 127"/>
            <p:cNvSpPr>
              <a:spLocks noChangeShapeType="1"/>
            </p:cNvSpPr>
            <p:nvPr/>
          </p:nvSpPr>
          <p:spPr bwMode="auto">
            <a:xfrm>
              <a:off x="5684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89" name="Line 128"/>
            <p:cNvSpPr>
              <a:spLocks noChangeShapeType="1"/>
            </p:cNvSpPr>
            <p:nvPr/>
          </p:nvSpPr>
          <p:spPr bwMode="auto">
            <a:xfrm>
              <a:off x="5773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0" name="Line 129"/>
            <p:cNvSpPr>
              <a:spLocks noChangeShapeType="1"/>
            </p:cNvSpPr>
            <p:nvPr/>
          </p:nvSpPr>
          <p:spPr bwMode="auto">
            <a:xfrm>
              <a:off x="5862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1" name="Line 130"/>
            <p:cNvSpPr>
              <a:spLocks noChangeShapeType="1"/>
            </p:cNvSpPr>
            <p:nvPr/>
          </p:nvSpPr>
          <p:spPr bwMode="auto">
            <a:xfrm>
              <a:off x="5951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2" name="Line 131"/>
            <p:cNvSpPr>
              <a:spLocks noChangeShapeType="1"/>
            </p:cNvSpPr>
            <p:nvPr/>
          </p:nvSpPr>
          <p:spPr bwMode="auto">
            <a:xfrm>
              <a:off x="6040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3" name="Line 132"/>
            <p:cNvSpPr>
              <a:spLocks noChangeShapeType="1"/>
            </p:cNvSpPr>
            <p:nvPr/>
          </p:nvSpPr>
          <p:spPr bwMode="auto">
            <a:xfrm>
              <a:off x="6129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4" name="Line 133"/>
            <p:cNvSpPr>
              <a:spLocks noChangeShapeType="1"/>
            </p:cNvSpPr>
            <p:nvPr/>
          </p:nvSpPr>
          <p:spPr bwMode="auto">
            <a:xfrm>
              <a:off x="6218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5" name="Line 134"/>
            <p:cNvSpPr>
              <a:spLocks noChangeShapeType="1"/>
            </p:cNvSpPr>
            <p:nvPr/>
          </p:nvSpPr>
          <p:spPr bwMode="auto">
            <a:xfrm>
              <a:off x="6307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6" name="Line 135"/>
            <p:cNvSpPr>
              <a:spLocks noChangeShapeType="1"/>
            </p:cNvSpPr>
            <p:nvPr/>
          </p:nvSpPr>
          <p:spPr bwMode="auto">
            <a:xfrm>
              <a:off x="6396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97" name="Line 136"/>
            <p:cNvSpPr>
              <a:spLocks noChangeShapeType="1"/>
            </p:cNvSpPr>
            <p:nvPr/>
          </p:nvSpPr>
          <p:spPr bwMode="auto">
            <a:xfrm>
              <a:off x="6484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pic>
        <p:nvPicPr>
          <p:cNvPr id="3586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7225" y="309563"/>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Freeform 227"/>
          <p:cNvSpPr>
            <a:spLocks/>
          </p:cNvSpPr>
          <p:nvPr/>
        </p:nvSpPr>
        <p:spPr bwMode="auto">
          <a:xfrm>
            <a:off x="3221038" y="3095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70"/>
                </a:lnTo>
                <a:lnTo>
                  <a:pt x="184" y="186"/>
                </a:lnTo>
                <a:lnTo>
                  <a:pt x="168" y="198"/>
                </a:lnTo>
                <a:lnTo>
                  <a:pt x="150" y="208"/>
                </a:lnTo>
                <a:lnTo>
                  <a:pt x="130" y="214"/>
                </a:lnTo>
                <a:lnTo>
                  <a:pt x="108" y="216"/>
                </a:lnTo>
                <a:lnTo>
                  <a:pt x="86" y="214"/>
                </a:lnTo>
                <a:lnTo>
                  <a:pt x="66" y="208"/>
                </a:lnTo>
                <a:lnTo>
                  <a:pt x="48" y="198"/>
                </a:lnTo>
                <a:lnTo>
                  <a:pt x="32" y="186"/>
                </a:lnTo>
                <a:lnTo>
                  <a:pt x="18" y="170"/>
                </a:lnTo>
                <a:lnTo>
                  <a:pt x="8" y="150"/>
                </a:lnTo>
                <a:lnTo>
                  <a:pt x="2" y="130"/>
                </a:lnTo>
                <a:lnTo>
                  <a:pt x="0" y="108"/>
                </a:lnTo>
                <a:lnTo>
                  <a:pt x="2" y="86"/>
                </a:lnTo>
                <a:lnTo>
                  <a:pt x="8" y="66"/>
                </a:lnTo>
                <a:lnTo>
                  <a:pt x="18" y="48"/>
                </a:lnTo>
                <a:lnTo>
                  <a:pt x="32" y="32"/>
                </a:lnTo>
                <a:lnTo>
                  <a:pt x="48" y="20"/>
                </a:lnTo>
                <a:lnTo>
                  <a:pt x="66" y="10"/>
                </a:lnTo>
                <a:lnTo>
                  <a:pt x="86" y="2"/>
                </a:lnTo>
                <a:lnTo>
                  <a:pt x="108" y="0"/>
                </a:lnTo>
                <a:lnTo>
                  <a:pt x="130" y="2"/>
                </a:lnTo>
                <a:lnTo>
                  <a:pt x="150" y="10"/>
                </a:lnTo>
                <a:lnTo>
                  <a:pt x="168" y="20"/>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672A0603-D564-4BA4-BD5C-0ABBB29F6FF0}"/>
              </a:ext>
            </a:extLst>
          </p:cNvPr>
          <p:cNvGrpSpPr/>
          <p:nvPr/>
        </p:nvGrpSpPr>
        <p:grpSpPr>
          <a:xfrm>
            <a:off x="755650" y="8155161"/>
            <a:ext cx="5791200" cy="0"/>
            <a:chOff x="755650" y="8382000"/>
            <a:chExt cx="5791200" cy="0"/>
          </a:xfrm>
        </p:grpSpPr>
        <p:sp>
          <p:nvSpPr>
            <p:cNvPr id="35866" name="Line 5"/>
            <p:cNvSpPr>
              <a:spLocks noChangeShapeType="1"/>
            </p:cNvSpPr>
            <p:nvPr/>
          </p:nvSpPr>
          <p:spPr bwMode="auto">
            <a:xfrm>
              <a:off x="755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67" name="Line 6"/>
            <p:cNvSpPr>
              <a:spLocks noChangeShapeType="1"/>
            </p:cNvSpPr>
            <p:nvPr/>
          </p:nvSpPr>
          <p:spPr bwMode="auto">
            <a:xfrm>
              <a:off x="844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68" name="Line 7"/>
            <p:cNvSpPr>
              <a:spLocks noChangeShapeType="1"/>
            </p:cNvSpPr>
            <p:nvPr/>
          </p:nvSpPr>
          <p:spPr bwMode="auto">
            <a:xfrm>
              <a:off x="933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69" name="Line 8"/>
            <p:cNvSpPr>
              <a:spLocks noChangeShapeType="1"/>
            </p:cNvSpPr>
            <p:nvPr/>
          </p:nvSpPr>
          <p:spPr bwMode="auto">
            <a:xfrm>
              <a:off x="1022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0" name="Line 9"/>
            <p:cNvSpPr>
              <a:spLocks noChangeShapeType="1"/>
            </p:cNvSpPr>
            <p:nvPr/>
          </p:nvSpPr>
          <p:spPr bwMode="auto">
            <a:xfrm>
              <a:off x="1111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1" name="Line 10"/>
            <p:cNvSpPr>
              <a:spLocks noChangeShapeType="1"/>
            </p:cNvSpPr>
            <p:nvPr/>
          </p:nvSpPr>
          <p:spPr bwMode="auto">
            <a:xfrm>
              <a:off x="1200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2" name="Line 11"/>
            <p:cNvSpPr>
              <a:spLocks noChangeShapeType="1"/>
            </p:cNvSpPr>
            <p:nvPr/>
          </p:nvSpPr>
          <p:spPr bwMode="auto">
            <a:xfrm>
              <a:off x="1289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3" name="Line 12"/>
            <p:cNvSpPr>
              <a:spLocks noChangeShapeType="1"/>
            </p:cNvSpPr>
            <p:nvPr/>
          </p:nvSpPr>
          <p:spPr bwMode="auto">
            <a:xfrm>
              <a:off x="1377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4" name="Line 13"/>
            <p:cNvSpPr>
              <a:spLocks noChangeShapeType="1"/>
            </p:cNvSpPr>
            <p:nvPr/>
          </p:nvSpPr>
          <p:spPr bwMode="auto">
            <a:xfrm>
              <a:off x="1466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5" name="Line 14"/>
            <p:cNvSpPr>
              <a:spLocks noChangeShapeType="1"/>
            </p:cNvSpPr>
            <p:nvPr/>
          </p:nvSpPr>
          <p:spPr bwMode="auto">
            <a:xfrm>
              <a:off x="1555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6" name="Line 15"/>
            <p:cNvSpPr>
              <a:spLocks noChangeShapeType="1"/>
            </p:cNvSpPr>
            <p:nvPr/>
          </p:nvSpPr>
          <p:spPr bwMode="auto">
            <a:xfrm>
              <a:off x="1644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7" name="Line 16"/>
            <p:cNvSpPr>
              <a:spLocks noChangeShapeType="1"/>
            </p:cNvSpPr>
            <p:nvPr/>
          </p:nvSpPr>
          <p:spPr bwMode="auto">
            <a:xfrm>
              <a:off x="1733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8" name="Line 17"/>
            <p:cNvSpPr>
              <a:spLocks noChangeShapeType="1"/>
            </p:cNvSpPr>
            <p:nvPr/>
          </p:nvSpPr>
          <p:spPr bwMode="auto">
            <a:xfrm>
              <a:off x="1822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79" name="Line 18"/>
            <p:cNvSpPr>
              <a:spLocks noChangeShapeType="1"/>
            </p:cNvSpPr>
            <p:nvPr/>
          </p:nvSpPr>
          <p:spPr bwMode="auto">
            <a:xfrm>
              <a:off x="1911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0" name="Line 19"/>
            <p:cNvSpPr>
              <a:spLocks noChangeShapeType="1"/>
            </p:cNvSpPr>
            <p:nvPr/>
          </p:nvSpPr>
          <p:spPr bwMode="auto">
            <a:xfrm>
              <a:off x="2000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1" name="Line 20"/>
            <p:cNvSpPr>
              <a:spLocks noChangeShapeType="1"/>
            </p:cNvSpPr>
            <p:nvPr/>
          </p:nvSpPr>
          <p:spPr bwMode="auto">
            <a:xfrm>
              <a:off x="2089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2" name="Line 21"/>
            <p:cNvSpPr>
              <a:spLocks noChangeShapeType="1"/>
            </p:cNvSpPr>
            <p:nvPr/>
          </p:nvSpPr>
          <p:spPr bwMode="auto">
            <a:xfrm>
              <a:off x="2178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3" name="Line 22"/>
            <p:cNvSpPr>
              <a:spLocks noChangeShapeType="1"/>
            </p:cNvSpPr>
            <p:nvPr/>
          </p:nvSpPr>
          <p:spPr bwMode="auto">
            <a:xfrm>
              <a:off x="2266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4" name="Line 23"/>
            <p:cNvSpPr>
              <a:spLocks noChangeShapeType="1"/>
            </p:cNvSpPr>
            <p:nvPr/>
          </p:nvSpPr>
          <p:spPr bwMode="auto">
            <a:xfrm>
              <a:off x="2355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5" name="Line 24"/>
            <p:cNvSpPr>
              <a:spLocks noChangeShapeType="1"/>
            </p:cNvSpPr>
            <p:nvPr/>
          </p:nvSpPr>
          <p:spPr bwMode="auto">
            <a:xfrm>
              <a:off x="2444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6" name="Line 25"/>
            <p:cNvSpPr>
              <a:spLocks noChangeShapeType="1"/>
            </p:cNvSpPr>
            <p:nvPr/>
          </p:nvSpPr>
          <p:spPr bwMode="auto">
            <a:xfrm>
              <a:off x="2533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7" name="Line 26"/>
            <p:cNvSpPr>
              <a:spLocks noChangeShapeType="1"/>
            </p:cNvSpPr>
            <p:nvPr/>
          </p:nvSpPr>
          <p:spPr bwMode="auto">
            <a:xfrm>
              <a:off x="2622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8" name="Line 27"/>
            <p:cNvSpPr>
              <a:spLocks noChangeShapeType="1"/>
            </p:cNvSpPr>
            <p:nvPr/>
          </p:nvSpPr>
          <p:spPr bwMode="auto">
            <a:xfrm>
              <a:off x="2711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89" name="Line 28"/>
            <p:cNvSpPr>
              <a:spLocks noChangeShapeType="1"/>
            </p:cNvSpPr>
            <p:nvPr/>
          </p:nvSpPr>
          <p:spPr bwMode="auto">
            <a:xfrm>
              <a:off x="2800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0" name="Line 29"/>
            <p:cNvSpPr>
              <a:spLocks noChangeShapeType="1"/>
            </p:cNvSpPr>
            <p:nvPr/>
          </p:nvSpPr>
          <p:spPr bwMode="auto">
            <a:xfrm>
              <a:off x="2889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1" name="Line 30"/>
            <p:cNvSpPr>
              <a:spLocks noChangeShapeType="1"/>
            </p:cNvSpPr>
            <p:nvPr/>
          </p:nvSpPr>
          <p:spPr bwMode="auto">
            <a:xfrm>
              <a:off x="2978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2" name="Line 31"/>
            <p:cNvSpPr>
              <a:spLocks noChangeShapeType="1"/>
            </p:cNvSpPr>
            <p:nvPr/>
          </p:nvSpPr>
          <p:spPr bwMode="auto">
            <a:xfrm>
              <a:off x="3067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3" name="Line 32"/>
            <p:cNvSpPr>
              <a:spLocks noChangeShapeType="1"/>
            </p:cNvSpPr>
            <p:nvPr/>
          </p:nvSpPr>
          <p:spPr bwMode="auto">
            <a:xfrm>
              <a:off x="3155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4" name="Line 33"/>
            <p:cNvSpPr>
              <a:spLocks noChangeShapeType="1"/>
            </p:cNvSpPr>
            <p:nvPr/>
          </p:nvSpPr>
          <p:spPr bwMode="auto">
            <a:xfrm>
              <a:off x="3244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5" name="Line 34"/>
            <p:cNvSpPr>
              <a:spLocks noChangeShapeType="1"/>
            </p:cNvSpPr>
            <p:nvPr/>
          </p:nvSpPr>
          <p:spPr bwMode="auto">
            <a:xfrm>
              <a:off x="3333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6" name="Line 35"/>
            <p:cNvSpPr>
              <a:spLocks noChangeShapeType="1"/>
            </p:cNvSpPr>
            <p:nvPr/>
          </p:nvSpPr>
          <p:spPr bwMode="auto">
            <a:xfrm>
              <a:off x="3422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7" name="Line 36"/>
            <p:cNvSpPr>
              <a:spLocks noChangeShapeType="1"/>
            </p:cNvSpPr>
            <p:nvPr/>
          </p:nvSpPr>
          <p:spPr bwMode="auto">
            <a:xfrm>
              <a:off x="3511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8" name="Line 37"/>
            <p:cNvSpPr>
              <a:spLocks noChangeShapeType="1"/>
            </p:cNvSpPr>
            <p:nvPr/>
          </p:nvSpPr>
          <p:spPr bwMode="auto">
            <a:xfrm>
              <a:off x="3600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99" name="Line 38"/>
            <p:cNvSpPr>
              <a:spLocks noChangeShapeType="1"/>
            </p:cNvSpPr>
            <p:nvPr/>
          </p:nvSpPr>
          <p:spPr bwMode="auto">
            <a:xfrm>
              <a:off x="3689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0" name="Line 39"/>
            <p:cNvSpPr>
              <a:spLocks noChangeShapeType="1"/>
            </p:cNvSpPr>
            <p:nvPr/>
          </p:nvSpPr>
          <p:spPr bwMode="auto">
            <a:xfrm>
              <a:off x="3778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1" name="Line 40"/>
            <p:cNvSpPr>
              <a:spLocks noChangeShapeType="1"/>
            </p:cNvSpPr>
            <p:nvPr/>
          </p:nvSpPr>
          <p:spPr bwMode="auto">
            <a:xfrm>
              <a:off x="3867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2" name="Line 41"/>
            <p:cNvSpPr>
              <a:spLocks noChangeShapeType="1"/>
            </p:cNvSpPr>
            <p:nvPr/>
          </p:nvSpPr>
          <p:spPr bwMode="auto">
            <a:xfrm>
              <a:off x="3956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3" name="Line 42"/>
            <p:cNvSpPr>
              <a:spLocks noChangeShapeType="1"/>
            </p:cNvSpPr>
            <p:nvPr/>
          </p:nvSpPr>
          <p:spPr bwMode="auto">
            <a:xfrm>
              <a:off x="4044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4" name="Line 43"/>
            <p:cNvSpPr>
              <a:spLocks noChangeShapeType="1"/>
            </p:cNvSpPr>
            <p:nvPr/>
          </p:nvSpPr>
          <p:spPr bwMode="auto">
            <a:xfrm>
              <a:off x="4133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5" name="Line 44"/>
            <p:cNvSpPr>
              <a:spLocks noChangeShapeType="1"/>
            </p:cNvSpPr>
            <p:nvPr/>
          </p:nvSpPr>
          <p:spPr bwMode="auto">
            <a:xfrm>
              <a:off x="4222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6" name="Line 45"/>
            <p:cNvSpPr>
              <a:spLocks noChangeShapeType="1"/>
            </p:cNvSpPr>
            <p:nvPr/>
          </p:nvSpPr>
          <p:spPr bwMode="auto">
            <a:xfrm>
              <a:off x="4311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7" name="Line 46"/>
            <p:cNvSpPr>
              <a:spLocks noChangeShapeType="1"/>
            </p:cNvSpPr>
            <p:nvPr/>
          </p:nvSpPr>
          <p:spPr bwMode="auto">
            <a:xfrm>
              <a:off x="4400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8" name="Line 47"/>
            <p:cNvSpPr>
              <a:spLocks noChangeShapeType="1"/>
            </p:cNvSpPr>
            <p:nvPr/>
          </p:nvSpPr>
          <p:spPr bwMode="auto">
            <a:xfrm>
              <a:off x="4489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09" name="Line 48"/>
            <p:cNvSpPr>
              <a:spLocks noChangeShapeType="1"/>
            </p:cNvSpPr>
            <p:nvPr/>
          </p:nvSpPr>
          <p:spPr bwMode="auto">
            <a:xfrm>
              <a:off x="4578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0" name="Line 49"/>
            <p:cNvSpPr>
              <a:spLocks noChangeShapeType="1"/>
            </p:cNvSpPr>
            <p:nvPr/>
          </p:nvSpPr>
          <p:spPr bwMode="auto">
            <a:xfrm>
              <a:off x="4667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1" name="Line 50"/>
            <p:cNvSpPr>
              <a:spLocks noChangeShapeType="1"/>
            </p:cNvSpPr>
            <p:nvPr/>
          </p:nvSpPr>
          <p:spPr bwMode="auto">
            <a:xfrm>
              <a:off x="4756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2" name="Line 51"/>
            <p:cNvSpPr>
              <a:spLocks noChangeShapeType="1"/>
            </p:cNvSpPr>
            <p:nvPr/>
          </p:nvSpPr>
          <p:spPr bwMode="auto">
            <a:xfrm>
              <a:off x="4845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3" name="Line 52"/>
            <p:cNvSpPr>
              <a:spLocks noChangeShapeType="1"/>
            </p:cNvSpPr>
            <p:nvPr/>
          </p:nvSpPr>
          <p:spPr bwMode="auto">
            <a:xfrm>
              <a:off x="4933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4" name="Line 53"/>
            <p:cNvSpPr>
              <a:spLocks noChangeShapeType="1"/>
            </p:cNvSpPr>
            <p:nvPr/>
          </p:nvSpPr>
          <p:spPr bwMode="auto">
            <a:xfrm>
              <a:off x="5022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5" name="Line 54"/>
            <p:cNvSpPr>
              <a:spLocks noChangeShapeType="1"/>
            </p:cNvSpPr>
            <p:nvPr/>
          </p:nvSpPr>
          <p:spPr bwMode="auto">
            <a:xfrm>
              <a:off x="5111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6" name="Line 55"/>
            <p:cNvSpPr>
              <a:spLocks noChangeShapeType="1"/>
            </p:cNvSpPr>
            <p:nvPr/>
          </p:nvSpPr>
          <p:spPr bwMode="auto">
            <a:xfrm>
              <a:off x="5200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7" name="Line 56"/>
            <p:cNvSpPr>
              <a:spLocks noChangeShapeType="1"/>
            </p:cNvSpPr>
            <p:nvPr/>
          </p:nvSpPr>
          <p:spPr bwMode="auto">
            <a:xfrm>
              <a:off x="5289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18" name="Line 57"/>
            <p:cNvSpPr>
              <a:spLocks noChangeShapeType="1"/>
            </p:cNvSpPr>
            <p:nvPr/>
          </p:nvSpPr>
          <p:spPr bwMode="auto">
            <a:xfrm>
              <a:off x="5378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35919" name="Line 58"/>
            <p:cNvSpPr>
              <a:spLocks noChangeShapeType="1"/>
            </p:cNvSpPr>
            <p:nvPr/>
          </p:nvSpPr>
          <p:spPr bwMode="auto">
            <a:xfrm>
              <a:off x="5467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0" name="Line 59"/>
            <p:cNvSpPr>
              <a:spLocks noChangeShapeType="1"/>
            </p:cNvSpPr>
            <p:nvPr/>
          </p:nvSpPr>
          <p:spPr bwMode="auto">
            <a:xfrm>
              <a:off x="5556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1" name="Line 60"/>
            <p:cNvSpPr>
              <a:spLocks noChangeShapeType="1"/>
            </p:cNvSpPr>
            <p:nvPr/>
          </p:nvSpPr>
          <p:spPr bwMode="auto">
            <a:xfrm>
              <a:off x="5645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2" name="Line 61"/>
            <p:cNvSpPr>
              <a:spLocks noChangeShapeType="1"/>
            </p:cNvSpPr>
            <p:nvPr/>
          </p:nvSpPr>
          <p:spPr bwMode="auto">
            <a:xfrm>
              <a:off x="5734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3" name="Line 62"/>
            <p:cNvSpPr>
              <a:spLocks noChangeShapeType="1"/>
            </p:cNvSpPr>
            <p:nvPr/>
          </p:nvSpPr>
          <p:spPr bwMode="auto">
            <a:xfrm>
              <a:off x="5822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4" name="Line 63"/>
            <p:cNvSpPr>
              <a:spLocks noChangeShapeType="1"/>
            </p:cNvSpPr>
            <p:nvPr/>
          </p:nvSpPr>
          <p:spPr bwMode="auto">
            <a:xfrm>
              <a:off x="5911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5" name="Line 64"/>
            <p:cNvSpPr>
              <a:spLocks noChangeShapeType="1"/>
            </p:cNvSpPr>
            <p:nvPr/>
          </p:nvSpPr>
          <p:spPr bwMode="auto">
            <a:xfrm>
              <a:off x="6000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6" name="Line 65"/>
            <p:cNvSpPr>
              <a:spLocks noChangeShapeType="1"/>
            </p:cNvSpPr>
            <p:nvPr/>
          </p:nvSpPr>
          <p:spPr bwMode="auto">
            <a:xfrm>
              <a:off x="6089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7" name="Line 66"/>
            <p:cNvSpPr>
              <a:spLocks noChangeShapeType="1"/>
            </p:cNvSpPr>
            <p:nvPr/>
          </p:nvSpPr>
          <p:spPr bwMode="auto">
            <a:xfrm>
              <a:off x="6178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35928" name="Line 67"/>
            <p:cNvSpPr>
              <a:spLocks noChangeShapeType="1"/>
            </p:cNvSpPr>
            <p:nvPr/>
          </p:nvSpPr>
          <p:spPr bwMode="auto">
            <a:xfrm>
              <a:off x="6267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29" name="Line 68"/>
            <p:cNvSpPr>
              <a:spLocks noChangeShapeType="1"/>
            </p:cNvSpPr>
            <p:nvPr/>
          </p:nvSpPr>
          <p:spPr bwMode="auto">
            <a:xfrm>
              <a:off x="6356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0" name="Line 69"/>
            <p:cNvSpPr>
              <a:spLocks noChangeShapeType="1"/>
            </p:cNvSpPr>
            <p:nvPr/>
          </p:nvSpPr>
          <p:spPr bwMode="auto">
            <a:xfrm>
              <a:off x="6445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1" name="Line 70"/>
            <p:cNvSpPr>
              <a:spLocks noChangeShapeType="1"/>
            </p:cNvSpPr>
            <p:nvPr/>
          </p:nvSpPr>
          <p:spPr bwMode="auto">
            <a:xfrm>
              <a:off x="6534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 name="グループ化 3">
            <a:extLst>
              <a:ext uri="{FF2B5EF4-FFF2-40B4-BE49-F238E27FC236}">
                <a16:creationId xmlns:a16="http://schemas.microsoft.com/office/drawing/2014/main" id="{D5DB44B7-DFC3-4793-A5F0-3FFA3496F3BC}"/>
              </a:ext>
            </a:extLst>
          </p:cNvPr>
          <p:cNvGrpSpPr/>
          <p:nvPr/>
        </p:nvGrpSpPr>
        <p:grpSpPr>
          <a:xfrm>
            <a:off x="755650" y="8896350"/>
            <a:ext cx="5791200" cy="0"/>
            <a:chOff x="755650" y="8896350"/>
            <a:chExt cx="5791200" cy="0"/>
          </a:xfrm>
        </p:grpSpPr>
        <p:sp>
          <p:nvSpPr>
            <p:cNvPr id="35932" name="Line 137"/>
            <p:cNvSpPr>
              <a:spLocks noChangeShapeType="1"/>
            </p:cNvSpPr>
            <p:nvPr/>
          </p:nvSpPr>
          <p:spPr bwMode="auto">
            <a:xfrm>
              <a:off x="755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3" name="Line 138"/>
            <p:cNvSpPr>
              <a:spLocks noChangeShapeType="1"/>
            </p:cNvSpPr>
            <p:nvPr/>
          </p:nvSpPr>
          <p:spPr bwMode="auto">
            <a:xfrm>
              <a:off x="844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4" name="Line 139"/>
            <p:cNvSpPr>
              <a:spLocks noChangeShapeType="1"/>
            </p:cNvSpPr>
            <p:nvPr/>
          </p:nvSpPr>
          <p:spPr bwMode="auto">
            <a:xfrm>
              <a:off x="933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5" name="Line 140"/>
            <p:cNvSpPr>
              <a:spLocks noChangeShapeType="1"/>
            </p:cNvSpPr>
            <p:nvPr/>
          </p:nvSpPr>
          <p:spPr bwMode="auto">
            <a:xfrm>
              <a:off x="1022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6" name="Line 141"/>
            <p:cNvSpPr>
              <a:spLocks noChangeShapeType="1"/>
            </p:cNvSpPr>
            <p:nvPr/>
          </p:nvSpPr>
          <p:spPr bwMode="auto">
            <a:xfrm>
              <a:off x="1111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7" name="Line 142"/>
            <p:cNvSpPr>
              <a:spLocks noChangeShapeType="1"/>
            </p:cNvSpPr>
            <p:nvPr/>
          </p:nvSpPr>
          <p:spPr bwMode="auto">
            <a:xfrm>
              <a:off x="1200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8" name="Line 143"/>
            <p:cNvSpPr>
              <a:spLocks noChangeShapeType="1"/>
            </p:cNvSpPr>
            <p:nvPr/>
          </p:nvSpPr>
          <p:spPr bwMode="auto">
            <a:xfrm>
              <a:off x="1289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39" name="Line 144"/>
            <p:cNvSpPr>
              <a:spLocks noChangeShapeType="1"/>
            </p:cNvSpPr>
            <p:nvPr/>
          </p:nvSpPr>
          <p:spPr bwMode="auto">
            <a:xfrm>
              <a:off x="1377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0" name="Line 145"/>
            <p:cNvSpPr>
              <a:spLocks noChangeShapeType="1"/>
            </p:cNvSpPr>
            <p:nvPr/>
          </p:nvSpPr>
          <p:spPr bwMode="auto">
            <a:xfrm>
              <a:off x="1466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1" name="Line 146"/>
            <p:cNvSpPr>
              <a:spLocks noChangeShapeType="1"/>
            </p:cNvSpPr>
            <p:nvPr/>
          </p:nvSpPr>
          <p:spPr bwMode="auto">
            <a:xfrm>
              <a:off x="1555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2" name="Line 147"/>
            <p:cNvSpPr>
              <a:spLocks noChangeShapeType="1"/>
            </p:cNvSpPr>
            <p:nvPr/>
          </p:nvSpPr>
          <p:spPr bwMode="auto">
            <a:xfrm>
              <a:off x="1644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3" name="Line 148"/>
            <p:cNvSpPr>
              <a:spLocks noChangeShapeType="1"/>
            </p:cNvSpPr>
            <p:nvPr/>
          </p:nvSpPr>
          <p:spPr bwMode="auto">
            <a:xfrm>
              <a:off x="1733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4" name="Line 149"/>
            <p:cNvSpPr>
              <a:spLocks noChangeShapeType="1"/>
            </p:cNvSpPr>
            <p:nvPr/>
          </p:nvSpPr>
          <p:spPr bwMode="auto">
            <a:xfrm>
              <a:off x="1822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5" name="Line 150"/>
            <p:cNvSpPr>
              <a:spLocks noChangeShapeType="1"/>
            </p:cNvSpPr>
            <p:nvPr/>
          </p:nvSpPr>
          <p:spPr bwMode="auto">
            <a:xfrm>
              <a:off x="1911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6" name="Line 151"/>
            <p:cNvSpPr>
              <a:spLocks noChangeShapeType="1"/>
            </p:cNvSpPr>
            <p:nvPr/>
          </p:nvSpPr>
          <p:spPr bwMode="auto">
            <a:xfrm>
              <a:off x="2000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7" name="Line 152"/>
            <p:cNvSpPr>
              <a:spLocks noChangeShapeType="1"/>
            </p:cNvSpPr>
            <p:nvPr/>
          </p:nvSpPr>
          <p:spPr bwMode="auto">
            <a:xfrm>
              <a:off x="2089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8" name="Line 153"/>
            <p:cNvSpPr>
              <a:spLocks noChangeShapeType="1"/>
            </p:cNvSpPr>
            <p:nvPr/>
          </p:nvSpPr>
          <p:spPr bwMode="auto">
            <a:xfrm>
              <a:off x="2178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49" name="Line 154"/>
            <p:cNvSpPr>
              <a:spLocks noChangeShapeType="1"/>
            </p:cNvSpPr>
            <p:nvPr/>
          </p:nvSpPr>
          <p:spPr bwMode="auto">
            <a:xfrm>
              <a:off x="2266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0" name="Line 155"/>
            <p:cNvSpPr>
              <a:spLocks noChangeShapeType="1"/>
            </p:cNvSpPr>
            <p:nvPr/>
          </p:nvSpPr>
          <p:spPr bwMode="auto">
            <a:xfrm>
              <a:off x="2355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1" name="Line 156"/>
            <p:cNvSpPr>
              <a:spLocks noChangeShapeType="1"/>
            </p:cNvSpPr>
            <p:nvPr/>
          </p:nvSpPr>
          <p:spPr bwMode="auto">
            <a:xfrm>
              <a:off x="2444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2" name="Line 157"/>
            <p:cNvSpPr>
              <a:spLocks noChangeShapeType="1"/>
            </p:cNvSpPr>
            <p:nvPr/>
          </p:nvSpPr>
          <p:spPr bwMode="auto">
            <a:xfrm>
              <a:off x="2533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3" name="Line 158"/>
            <p:cNvSpPr>
              <a:spLocks noChangeShapeType="1"/>
            </p:cNvSpPr>
            <p:nvPr/>
          </p:nvSpPr>
          <p:spPr bwMode="auto">
            <a:xfrm>
              <a:off x="2622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4" name="Line 159"/>
            <p:cNvSpPr>
              <a:spLocks noChangeShapeType="1"/>
            </p:cNvSpPr>
            <p:nvPr/>
          </p:nvSpPr>
          <p:spPr bwMode="auto">
            <a:xfrm>
              <a:off x="2711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5" name="Line 160"/>
            <p:cNvSpPr>
              <a:spLocks noChangeShapeType="1"/>
            </p:cNvSpPr>
            <p:nvPr/>
          </p:nvSpPr>
          <p:spPr bwMode="auto">
            <a:xfrm>
              <a:off x="2800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6" name="Line 161"/>
            <p:cNvSpPr>
              <a:spLocks noChangeShapeType="1"/>
            </p:cNvSpPr>
            <p:nvPr/>
          </p:nvSpPr>
          <p:spPr bwMode="auto">
            <a:xfrm>
              <a:off x="2889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7" name="Line 162"/>
            <p:cNvSpPr>
              <a:spLocks noChangeShapeType="1"/>
            </p:cNvSpPr>
            <p:nvPr/>
          </p:nvSpPr>
          <p:spPr bwMode="auto">
            <a:xfrm>
              <a:off x="2978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8" name="Line 163"/>
            <p:cNvSpPr>
              <a:spLocks noChangeShapeType="1"/>
            </p:cNvSpPr>
            <p:nvPr/>
          </p:nvSpPr>
          <p:spPr bwMode="auto">
            <a:xfrm>
              <a:off x="3067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59" name="Line 164"/>
            <p:cNvSpPr>
              <a:spLocks noChangeShapeType="1"/>
            </p:cNvSpPr>
            <p:nvPr/>
          </p:nvSpPr>
          <p:spPr bwMode="auto">
            <a:xfrm>
              <a:off x="3155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0" name="Line 165"/>
            <p:cNvSpPr>
              <a:spLocks noChangeShapeType="1"/>
            </p:cNvSpPr>
            <p:nvPr/>
          </p:nvSpPr>
          <p:spPr bwMode="auto">
            <a:xfrm>
              <a:off x="3244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1" name="Line 166"/>
            <p:cNvSpPr>
              <a:spLocks noChangeShapeType="1"/>
            </p:cNvSpPr>
            <p:nvPr/>
          </p:nvSpPr>
          <p:spPr bwMode="auto">
            <a:xfrm>
              <a:off x="3333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2" name="Line 167"/>
            <p:cNvSpPr>
              <a:spLocks noChangeShapeType="1"/>
            </p:cNvSpPr>
            <p:nvPr/>
          </p:nvSpPr>
          <p:spPr bwMode="auto">
            <a:xfrm>
              <a:off x="3422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3" name="Line 168"/>
            <p:cNvSpPr>
              <a:spLocks noChangeShapeType="1"/>
            </p:cNvSpPr>
            <p:nvPr/>
          </p:nvSpPr>
          <p:spPr bwMode="auto">
            <a:xfrm>
              <a:off x="3511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4" name="Line 169"/>
            <p:cNvSpPr>
              <a:spLocks noChangeShapeType="1"/>
            </p:cNvSpPr>
            <p:nvPr/>
          </p:nvSpPr>
          <p:spPr bwMode="auto">
            <a:xfrm>
              <a:off x="3600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5" name="Line 170"/>
            <p:cNvSpPr>
              <a:spLocks noChangeShapeType="1"/>
            </p:cNvSpPr>
            <p:nvPr/>
          </p:nvSpPr>
          <p:spPr bwMode="auto">
            <a:xfrm>
              <a:off x="3689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6" name="Line 171"/>
            <p:cNvSpPr>
              <a:spLocks noChangeShapeType="1"/>
            </p:cNvSpPr>
            <p:nvPr/>
          </p:nvSpPr>
          <p:spPr bwMode="auto">
            <a:xfrm>
              <a:off x="3778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7" name="Line 172"/>
            <p:cNvSpPr>
              <a:spLocks noChangeShapeType="1"/>
            </p:cNvSpPr>
            <p:nvPr/>
          </p:nvSpPr>
          <p:spPr bwMode="auto">
            <a:xfrm>
              <a:off x="3867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8" name="Line 173"/>
            <p:cNvSpPr>
              <a:spLocks noChangeShapeType="1"/>
            </p:cNvSpPr>
            <p:nvPr/>
          </p:nvSpPr>
          <p:spPr bwMode="auto">
            <a:xfrm>
              <a:off x="3956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69" name="Line 174"/>
            <p:cNvSpPr>
              <a:spLocks noChangeShapeType="1"/>
            </p:cNvSpPr>
            <p:nvPr/>
          </p:nvSpPr>
          <p:spPr bwMode="auto">
            <a:xfrm>
              <a:off x="4044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0" name="Line 175"/>
            <p:cNvSpPr>
              <a:spLocks noChangeShapeType="1"/>
            </p:cNvSpPr>
            <p:nvPr/>
          </p:nvSpPr>
          <p:spPr bwMode="auto">
            <a:xfrm>
              <a:off x="4133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1" name="Line 176"/>
            <p:cNvSpPr>
              <a:spLocks noChangeShapeType="1"/>
            </p:cNvSpPr>
            <p:nvPr/>
          </p:nvSpPr>
          <p:spPr bwMode="auto">
            <a:xfrm>
              <a:off x="4222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2" name="Line 177"/>
            <p:cNvSpPr>
              <a:spLocks noChangeShapeType="1"/>
            </p:cNvSpPr>
            <p:nvPr/>
          </p:nvSpPr>
          <p:spPr bwMode="auto">
            <a:xfrm>
              <a:off x="4311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3" name="Line 178"/>
            <p:cNvSpPr>
              <a:spLocks noChangeShapeType="1"/>
            </p:cNvSpPr>
            <p:nvPr/>
          </p:nvSpPr>
          <p:spPr bwMode="auto">
            <a:xfrm>
              <a:off x="4400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4" name="Line 179"/>
            <p:cNvSpPr>
              <a:spLocks noChangeShapeType="1"/>
            </p:cNvSpPr>
            <p:nvPr/>
          </p:nvSpPr>
          <p:spPr bwMode="auto">
            <a:xfrm>
              <a:off x="4489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5" name="Line 180"/>
            <p:cNvSpPr>
              <a:spLocks noChangeShapeType="1"/>
            </p:cNvSpPr>
            <p:nvPr/>
          </p:nvSpPr>
          <p:spPr bwMode="auto">
            <a:xfrm>
              <a:off x="4578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6" name="Line 181"/>
            <p:cNvSpPr>
              <a:spLocks noChangeShapeType="1"/>
            </p:cNvSpPr>
            <p:nvPr/>
          </p:nvSpPr>
          <p:spPr bwMode="auto">
            <a:xfrm>
              <a:off x="4667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7" name="Line 182"/>
            <p:cNvSpPr>
              <a:spLocks noChangeShapeType="1"/>
            </p:cNvSpPr>
            <p:nvPr/>
          </p:nvSpPr>
          <p:spPr bwMode="auto">
            <a:xfrm>
              <a:off x="4756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8" name="Line 183"/>
            <p:cNvSpPr>
              <a:spLocks noChangeShapeType="1"/>
            </p:cNvSpPr>
            <p:nvPr/>
          </p:nvSpPr>
          <p:spPr bwMode="auto">
            <a:xfrm>
              <a:off x="4845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79" name="Line 184"/>
            <p:cNvSpPr>
              <a:spLocks noChangeShapeType="1"/>
            </p:cNvSpPr>
            <p:nvPr/>
          </p:nvSpPr>
          <p:spPr bwMode="auto">
            <a:xfrm>
              <a:off x="4933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0" name="Line 185"/>
            <p:cNvSpPr>
              <a:spLocks noChangeShapeType="1"/>
            </p:cNvSpPr>
            <p:nvPr/>
          </p:nvSpPr>
          <p:spPr bwMode="auto">
            <a:xfrm>
              <a:off x="5022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1" name="Line 186"/>
            <p:cNvSpPr>
              <a:spLocks noChangeShapeType="1"/>
            </p:cNvSpPr>
            <p:nvPr/>
          </p:nvSpPr>
          <p:spPr bwMode="auto">
            <a:xfrm>
              <a:off x="5111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2" name="Line 187"/>
            <p:cNvSpPr>
              <a:spLocks noChangeShapeType="1"/>
            </p:cNvSpPr>
            <p:nvPr/>
          </p:nvSpPr>
          <p:spPr bwMode="auto">
            <a:xfrm>
              <a:off x="5200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3" name="Line 188"/>
            <p:cNvSpPr>
              <a:spLocks noChangeShapeType="1"/>
            </p:cNvSpPr>
            <p:nvPr/>
          </p:nvSpPr>
          <p:spPr bwMode="auto">
            <a:xfrm>
              <a:off x="5289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4" name="Line 189"/>
            <p:cNvSpPr>
              <a:spLocks noChangeShapeType="1"/>
            </p:cNvSpPr>
            <p:nvPr/>
          </p:nvSpPr>
          <p:spPr bwMode="auto">
            <a:xfrm>
              <a:off x="5378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5" name="Line 190"/>
            <p:cNvSpPr>
              <a:spLocks noChangeShapeType="1"/>
            </p:cNvSpPr>
            <p:nvPr/>
          </p:nvSpPr>
          <p:spPr bwMode="auto">
            <a:xfrm>
              <a:off x="5467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6" name="Line 191"/>
            <p:cNvSpPr>
              <a:spLocks noChangeShapeType="1"/>
            </p:cNvSpPr>
            <p:nvPr/>
          </p:nvSpPr>
          <p:spPr bwMode="auto">
            <a:xfrm>
              <a:off x="5556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7" name="Line 192"/>
            <p:cNvSpPr>
              <a:spLocks noChangeShapeType="1"/>
            </p:cNvSpPr>
            <p:nvPr/>
          </p:nvSpPr>
          <p:spPr bwMode="auto">
            <a:xfrm>
              <a:off x="5645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8" name="Line 193"/>
            <p:cNvSpPr>
              <a:spLocks noChangeShapeType="1"/>
            </p:cNvSpPr>
            <p:nvPr/>
          </p:nvSpPr>
          <p:spPr bwMode="auto">
            <a:xfrm>
              <a:off x="5734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89" name="Line 194"/>
            <p:cNvSpPr>
              <a:spLocks noChangeShapeType="1"/>
            </p:cNvSpPr>
            <p:nvPr/>
          </p:nvSpPr>
          <p:spPr bwMode="auto">
            <a:xfrm>
              <a:off x="5822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0" name="Line 195"/>
            <p:cNvSpPr>
              <a:spLocks noChangeShapeType="1"/>
            </p:cNvSpPr>
            <p:nvPr/>
          </p:nvSpPr>
          <p:spPr bwMode="auto">
            <a:xfrm>
              <a:off x="5911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1" name="Line 196"/>
            <p:cNvSpPr>
              <a:spLocks noChangeShapeType="1"/>
            </p:cNvSpPr>
            <p:nvPr/>
          </p:nvSpPr>
          <p:spPr bwMode="auto">
            <a:xfrm>
              <a:off x="6000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2" name="Line 197"/>
            <p:cNvSpPr>
              <a:spLocks noChangeShapeType="1"/>
            </p:cNvSpPr>
            <p:nvPr/>
          </p:nvSpPr>
          <p:spPr bwMode="auto">
            <a:xfrm>
              <a:off x="6089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3" name="Line 198"/>
            <p:cNvSpPr>
              <a:spLocks noChangeShapeType="1"/>
            </p:cNvSpPr>
            <p:nvPr/>
          </p:nvSpPr>
          <p:spPr bwMode="auto">
            <a:xfrm>
              <a:off x="6178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4" name="Line 199"/>
            <p:cNvSpPr>
              <a:spLocks noChangeShapeType="1"/>
            </p:cNvSpPr>
            <p:nvPr/>
          </p:nvSpPr>
          <p:spPr bwMode="auto">
            <a:xfrm>
              <a:off x="6267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5" name="Line 200"/>
            <p:cNvSpPr>
              <a:spLocks noChangeShapeType="1"/>
            </p:cNvSpPr>
            <p:nvPr/>
          </p:nvSpPr>
          <p:spPr bwMode="auto">
            <a:xfrm>
              <a:off x="6356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6" name="Line 201"/>
            <p:cNvSpPr>
              <a:spLocks noChangeShapeType="1"/>
            </p:cNvSpPr>
            <p:nvPr/>
          </p:nvSpPr>
          <p:spPr bwMode="auto">
            <a:xfrm>
              <a:off x="6445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997" name="Line 202"/>
            <p:cNvSpPr>
              <a:spLocks noChangeShapeType="1"/>
            </p:cNvSpPr>
            <p:nvPr/>
          </p:nvSpPr>
          <p:spPr bwMode="auto">
            <a:xfrm>
              <a:off x="6534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5998" name="Group 228"/>
          <p:cNvGrpSpPr>
            <a:grpSpLocks/>
          </p:cNvGrpSpPr>
          <p:nvPr/>
        </p:nvGrpSpPr>
        <p:grpSpPr bwMode="auto">
          <a:xfrm>
            <a:off x="769938" y="8015709"/>
            <a:ext cx="571500" cy="571500"/>
            <a:chOff x="503" y="5239"/>
            <a:chExt cx="360" cy="360"/>
          </a:xfrm>
        </p:grpSpPr>
        <p:sp>
          <p:nvSpPr>
            <p:cNvPr id="36030" name="Freeform 229"/>
            <p:cNvSpPr>
              <a:spLocks/>
            </p:cNvSpPr>
            <p:nvPr/>
          </p:nvSpPr>
          <p:spPr bwMode="auto">
            <a:xfrm>
              <a:off x="503" y="5239"/>
              <a:ext cx="360" cy="360"/>
            </a:xfrm>
            <a:custGeom>
              <a:avLst/>
              <a:gdLst>
                <a:gd name="T0" fmla="*/ 360 w 360"/>
                <a:gd name="T1" fmla="*/ 180 h 360"/>
                <a:gd name="T2" fmla="*/ 356 w 360"/>
                <a:gd name="T3" fmla="*/ 216 h 360"/>
                <a:gd name="T4" fmla="*/ 346 w 360"/>
                <a:gd name="T5" fmla="*/ 250 h 360"/>
                <a:gd name="T6" fmla="*/ 330 w 360"/>
                <a:gd name="T7" fmla="*/ 282 h 360"/>
                <a:gd name="T8" fmla="*/ 308 w 360"/>
                <a:gd name="T9" fmla="*/ 308 h 360"/>
                <a:gd name="T10" fmla="*/ 280 w 360"/>
                <a:gd name="T11" fmla="*/ 330 h 360"/>
                <a:gd name="T12" fmla="*/ 250 w 360"/>
                <a:gd name="T13" fmla="*/ 346 h 360"/>
                <a:gd name="T14" fmla="*/ 216 w 360"/>
                <a:gd name="T15" fmla="*/ 358 h 360"/>
                <a:gd name="T16" fmla="*/ 180 w 360"/>
                <a:gd name="T17" fmla="*/ 360 h 360"/>
                <a:gd name="T18" fmla="*/ 162 w 360"/>
                <a:gd name="T19" fmla="*/ 360 h 360"/>
                <a:gd name="T20" fmla="*/ 126 w 360"/>
                <a:gd name="T21" fmla="*/ 352 h 360"/>
                <a:gd name="T22" fmla="*/ 94 w 360"/>
                <a:gd name="T23" fmla="*/ 338 h 360"/>
                <a:gd name="T24" fmla="*/ 66 w 360"/>
                <a:gd name="T25" fmla="*/ 320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80 h 360"/>
                <a:gd name="T42" fmla="*/ 52 w 360"/>
                <a:gd name="T43" fmla="*/ 52 h 360"/>
                <a:gd name="T44" fmla="*/ 78 w 360"/>
                <a:gd name="T45" fmla="*/ 30 h 360"/>
                <a:gd name="T46" fmla="*/ 110 w 360"/>
                <a:gd name="T47" fmla="*/ 14 h 360"/>
                <a:gd name="T48" fmla="*/ 144 w 360"/>
                <a:gd name="T49" fmla="*/ 4 h 360"/>
                <a:gd name="T50" fmla="*/ 180 w 360"/>
                <a:gd name="T51" fmla="*/ 0 h 360"/>
                <a:gd name="T52" fmla="*/ 198 w 360"/>
                <a:gd name="T53" fmla="*/ 0 h 360"/>
                <a:gd name="T54" fmla="*/ 234 w 360"/>
                <a:gd name="T55" fmla="*/ 8 h 360"/>
                <a:gd name="T56" fmla="*/ 266 w 360"/>
                <a:gd name="T57" fmla="*/ 22 h 360"/>
                <a:gd name="T58" fmla="*/ 294 w 360"/>
                <a:gd name="T59" fmla="*/ 40 h 360"/>
                <a:gd name="T60" fmla="*/ 320 w 360"/>
                <a:gd name="T61" fmla="*/ 66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6" y="216"/>
                  </a:lnTo>
                  <a:lnTo>
                    <a:pt x="352" y="234"/>
                  </a:lnTo>
                  <a:lnTo>
                    <a:pt x="346" y="250"/>
                  </a:lnTo>
                  <a:lnTo>
                    <a:pt x="338" y="266"/>
                  </a:lnTo>
                  <a:lnTo>
                    <a:pt x="330" y="282"/>
                  </a:lnTo>
                  <a:lnTo>
                    <a:pt x="320" y="294"/>
                  </a:lnTo>
                  <a:lnTo>
                    <a:pt x="308" y="308"/>
                  </a:lnTo>
                  <a:lnTo>
                    <a:pt x="294" y="320"/>
                  </a:lnTo>
                  <a:lnTo>
                    <a:pt x="280" y="330"/>
                  </a:lnTo>
                  <a:lnTo>
                    <a:pt x="266" y="338"/>
                  </a:lnTo>
                  <a:lnTo>
                    <a:pt x="250" y="346"/>
                  </a:lnTo>
                  <a:lnTo>
                    <a:pt x="234" y="352"/>
                  </a:lnTo>
                  <a:lnTo>
                    <a:pt x="216" y="358"/>
                  </a:lnTo>
                  <a:lnTo>
                    <a:pt x="198" y="360"/>
                  </a:lnTo>
                  <a:lnTo>
                    <a:pt x="180" y="360"/>
                  </a:lnTo>
                  <a:lnTo>
                    <a:pt x="162" y="360"/>
                  </a:lnTo>
                  <a:lnTo>
                    <a:pt x="144" y="358"/>
                  </a:lnTo>
                  <a:lnTo>
                    <a:pt x="126" y="352"/>
                  </a:lnTo>
                  <a:lnTo>
                    <a:pt x="110" y="346"/>
                  </a:lnTo>
                  <a:lnTo>
                    <a:pt x="94" y="338"/>
                  </a:lnTo>
                  <a:lnTo>
                    <a:pt x="78" y="330"/>
                  </a:lnTo>
                  <a:lnTo>
                    <a:pt x="66" y="320"/>
                  </a:lnTo>
                  <a:lnTo>
                    <a:pt x="52" y="308"/>
                  </a:lnTo>
                  <a:lnTo>
                    <a:pt x="40" y="294"/>
                  </a:lnTo>
                  <a:lnTo>
                    <a:pt x="30" y="282"/>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80"/>
                  </a:lnTo>
                  <a:lnTo>
                    <a:pt x="40" y="66"/>
                  </a:lnTo>
                  <a:lnTo>
                    <a:pt x="52" y="52"/>
                  </a:lnTo>
                  <a:lnTo>
                    <a:pt x="66" y="40"/>
                  </a:lnTo>
                  <a:lnTo>
                    <a:pt x="78" y="30"/>
                  </a:lnTo>
                  <a:lnTo>
                    <a:pt x="94" y="22"/>
                  </a:lnTo>
                  <a:lnTo>
                    <a:pt x="110" y="14"/>
                  </a:lnTo>
                  <a:lnTo>
                    <a:pt x="126" y="8"/>
                  </a:lnTo>
                  <a:lnTo>
                    <a:pt x="144" y="4"/>
                  </a:lnTo>
                  <a:lnTo>
                    <a:pt x="162" y="0"/>
                  </a:lnTo>
                  <a:lnTo>
                    <a:pt x="180" y="0"/>
                  </a:lnTo>
                  <a:lnTo>
                    <a:pt x="198" y="0"/>
                  </a:lnTo>
                  <a:lnTo>
                    <a:pt x="216" y="4"/>
                  </a:lnTo>
                  <a:lnTo>
                    <a:pt x="234" y="8"/>
                  </a:lnTo>
                  <a:lnTo>
                    <a:pt x="250" y="14"/>
                  </a:lnTo>
                  <a:lnTo>
                    <a:pt x="266" y="22"/>
                  </a:lnTo>
                  <a:lnTo>
                    <a:pt x="280" y="30"/>
                  </a:lnTo>
                  <a:lnTo>
                    <a:pt x="294" y="40"/>
                  </a:lnTo>
                  <a:lnTo>
                    <a:pt x="308" y="52"/>
                  </a:lnTo>
                  <a:lnTo>
                    <a:pt x="320" y="66"/>
                  </a:lnTo>
                  <a:lnTo>
                    <a:pt x="330" y="80"/>
                  </a:lnTo>
                  <a:lnTo>
                    <a:pt x="338" y="94"/>
                  </a:lnTo>
                  <a:lnTo>
                    <a:pt x="346" y="110"/>
                  </a:lnTo>
                  <a:lnTo>
                    <a:pt x="352" y="126"/>
                  </a:lnTo>
                  <a:lnTo>
                    <a:pt x="356" y="144"/>
                  </a:lnTo>
                  <a:lnTo>
                    <a:pt x="360" y="162"/>
                  </a:lnTo>
                  <a:lnTo>
                    <a:pt x="360" y="18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31" name="Rectangle 230"/>
            <p:cNvSpPr>
              <a:spLocks noChangeArrowheads="1"/>
            </p:cNvSpPr>
            <p:nvPr/>
          </p:nvSpPr>
          <p:spPr bwMode="auto">
            <a:xfrm>
              <a:off x="521"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232584"/>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grpSp>
        <p:nvGrpSpPr>
          <p:cNvPr id="35999" name="Group 231"/>
          <p:cNvGrpSpPr>
            <a:grpSpLocks/>
          </p:cNvGrpSpPr>
          <p:nvPr/>
        </p:nvGrpSpPr>
        <p:grpSpPr bwMode="auto">
          <a:xfrm>
            <a:off x="5399088" y="4718050"/>
            <a:ext cx="1085850" cy="1098550"/>
            <a:chOff x="3401" y="2101"/>
            <a:chExt cx="684" cy="692"/>
          </a:xfrm>
        </p:grpSpPr>
        <p:sp>
          <p:nvSpPr>
            <p:cNvPr id="36001" name="Freeform 232"/>
            <p:cNvSpPr>
              <a:spLocks noEditPoints="1"/>
            </p:cNvSpPr>
            <p:nvPr/>
          </p:nvSpPr>
          <p:spPr bwMode="auto">
            <a:xfrm>
              <a:off x="3401" y="2101"/>
              <a:ext cx="684" cy="692"/>
            </a:xfrm>
            <a:custGeom>
              <a:avLst/>
              <a:gdLst>
                <a:gd name="T0" fmla="*/ 628 w 684"/>
                <a:gd name="T1" fmla="*/ 316 h 692"/>
                <a:gd name="T2" fmla="*/ 652 w 684"/>
                <a:gd name="T3" fmla="*/ 230 h 692"/>
                <a:gd name="T4" fmla="*/ 610 w 684"/>
                <a:gd name="T5" fmla="*/ 212 h 692"/>
                <a:gd name="T6" fmla="*/ 554 w 684"/>
                <a:gd name="T7" fmla="*/ 170 h 692"/>
                <a:gd name="T8" fmla="*/ 596 w 684"/>
                <a:gd name="T9" fmla="*/ 164 h 692"/>
                <a:gd name="T10" fmla="*/ 590 w 684"/>
                <a:gd name="T11" fmla="*/ 134 h 692"/>
                <a:gd name="T12" fmla="*/ 558 w 684"/>
                <a:gd name="T13" fmla="*/ 120 h 692"/>
                <a:gd name="T14" fmla="*/ 538 w 684"/>
                <a:gd name="T15" fmla="*/ 90 h 692"/>
                <a:gd name="T16" fmla="*/ 520 w 684"/>
                <a:gd name="T17" fmla="*/ 132 h 692"/>
                <a:gd name="T18" fmla="*/ 450 w 684"/>
                <a:gd name="T19" fmla="*/ 122 h 692"/>
                <a:gd name="T20" fmla="*/ 414 w 684"/>
                <a:gd name="T21" fmla="*/ 66 h 692"/>
                <a:gd name="T22" fmla="*/ 344 w 684"/>
                <a:gd name="T23" fmla="*/ 82 h 692"/>
                <a:gd name="T24" fmla="*/ 286 w 684"/>
                <a:gd name="T25" fmla="*/ 122 h 692"/>
                <a:gd name="T26" fmla="*/ 266 w 684"/>
                <a:gd name="T27" fmla="*/ 72 h 692"/>
                <a:gd name="T28" fmla="*/ 268 w 684"/>
                <a:gd name="T29" fmla="*/ 114 h 692"/>
                <a:gd name="T30" fmla="*/ 228 w 684"/>
                <a:gd name="T31" fmla="*/ 102 h 692"/>
                <a:gd name="T32" fmla="*/ 262 w 684"/>
                <a:gd name="T33" fmla="*/ 138 h 692"/>
                <a:gd name="T34" fmla="*/ 212 w 684"/>
                <a:gd name="T35" fmla="*/ 130 h 692"/>
                <a:gd name="T36" fmla="*/ 144 w 684"/>
                <a:gd name="T37" fmla="*/ 114 h 692"/>
                <a:gd name="T38" fmla="*/ 116 w 684"/>
                <a:gd name="T39" fmla="*/ 36 h 692"/>
                <a:gd name="T40" fmla="*/ 62 w 684"/>
                <a:gd name="T41" fmla="*/ 4 h 692"/>
                <a:gd name="T42" fmla="*/ 44 w 684"/>
                <a:gd name="T43" fmla="*/ 62 h 692"/>
                <a:gd name="T44" fmla="*/ 42 w 684"/>
                <a:gd name="T45" fmla="*/ 142 h 692"/>
                <a:gd name="T46" fmla="*/ 0 w 684"/>
                <a:gd name="T47" fmla="*/ 192 h 692"/>
                <a:gd name="T48" fmla="*/ 32 w 684"/>
                <a:gd name="T49" fmla="*/ 254 h 692"/>
                <a:gd name="T50" fmla="*/ 90 w 684"/>
                <a:gd name="T51" fmla="*/ 256 h 692"/>
                <a:gd name="T52" fmla="*/ 172 w 684"/>
                <a:gd name="T53" fmla="*/ 316 h 692"/>
                <a:gd name="T54" fmla="*/ 186 w 684"/>
                <a:gd name="T55" fmla="*/ 388 h 692"/>
                <a:gd name="T56" fmla="*/ 204 w 684"/>
                <a:gd name="T57" fmla="*/ 412 h 692"/>
                <a:gd name="T58" fmla="*/ 232 w 684"/>
                <a:gd name="T59" fmla="*/ 530 h 692"/>
                <a:gd name="T60" fmla="*/ 290 w 684"/>
                <a:gd name="T61" fmla="*/ 586 h 692"/>
                <a:gd name="T62" fmla="*/ 196 w 684"/>
                <a:gd name="T63" fmla="*/ 618 h 692"/>
                <a:gd name="T64" fmla="*/ 166 w 684"/>
                <a:gd name="T65" fmla="*/ 658 h 692"/>
                <a:gd name="T66" fmla="*/ 258 w 684"/>
                <a:gd name="T67" fmla="*/ 676 h 692"/>
                <a:gd name="T68" fmla="*/ 344 w 684"/>
                <a:gd name="T69" fmla="*/ 620 h 692"/>
                <a:gd name="T70" fmla="*/ 354 w 684"/>
                <a:gd name="T71" fmla="*/ 576 h 692"/>
                <a:gd name="T72" fmla="*/ 410 w 684"/>
                <a:gd name="T73" fmla="*/ 670 h 692"/>
                <a:gd name="T74" fmla="*/ 526 w 684"/>
                <a:gd name="T75" fmla="*/ 684 h 692"/>
                <a:gd name="T76" fmla="*/ 520 w 684"/>
                <a:gd name="T77" fmla="*/ 638 h 692"/>
                <a:gd name="T78" fmla="*/ 426 w 684"/>
                <a:gd name="T79" fmla="*/ 610 h 692"/>
                <a:gd name="T80" fmla="*/ 416 w 684"/>
                <a:gd name="T81" fmla="*/ 556 h 692"/>
                <a:gd name="T82" fmla="*/ 474 w 684"/>
                <a:gd name="T83" fmla="*/ 586 h 692"/>
                <a:gd name="T84" fmla="*/ 540 w 684"/>
                <a:gd name="T85" fmla="*/ 556 h 692"/>
                <a:gd name="T86" fmla="*/ 570 w 684"/>
                <a:gd name="T87" fmla="*/ 498 h 692"/>
                <a:gd name="T88" fmla="*/ 608 w 684"/>
                <a:gd name="T89" fmla="*/ 490 h 692"/>
                <a:gd name="T90" fmla="*/ 576 w 684"/>
                <a:gd name="T91" fmla="*/ 454 h 692"/>
                <a:gd name="T92" fmla="*/ 516 w 684"/>
                <a:gd name="T93" fmla="*/ 494 h 692"/>
                <a:gd name="T94" fmla="*/ 480 w 684"/>
                <a:gd name="T95" fmla="*/ 548 h 692"/>
                <a:gd name="T96" fmla="*/ 446 w 684"/>
                <a:gd name="T97" fmla="*/ 536 h 692"/>
                <a:gd name="T98" fmla="*/ 486 w 684"/>
                <a:gd name="T99" fmla="*/ 512 h 692"/>
                <a:gd name="T100" fmla="*/ 500 w 684"/>
                <a:gd name="T101" fmla="*/ 486 h 692"/>
                <a:gd name="T102" fmla="*/ 474 w 684"/>
                <a:gd name="T103" fmla="*/ 446 h 692"/>
                <a:gd name="T104" fmla="*/ 482 w 684"/>
                <a:gd name="T105" fmla="*/ 412 h 692"/>
                <a:gd name="T106" fmla="*/ 584 w 684"/>
                <a:gd name="T107" fmla="*/ 406 h 692"/>
                <a:gd name="T108" fmla="*/ 640 w 684"/>
                <a:gd name="T109" fmla="*/ 344 h 692"/>
                <a:gd name="T110" fmla="*/ 666 w 684"/>
                <a:gd name="T111" fmla="*/ 340 h 692"/>
                <a:gd name="T112" fmla="*/ 684 w 684"/>
                <a:gd name="T113" fmla="*/ 304 h 692"/>
                <a:gd name="T114" fmla="*/ 204 w 684"/>
                <a:gd name="T115" fmla="*/ 270 h 692"/>
                <a:gd name="T116" fmla="*/ 166 w 684"/>
                <a:gd name="T117" fmla="*/ 210 h 692"/>
                <a:gd name="T118" fmla="*/ 188 w 684"/>
                <a:gd name="T119" fmla="*/ 234 h 692"/>
                <a:gd name="T120" fmla="*/ 240 w 684"/>
                <a:gd name="T121" fmla="*/ 310 h 6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84" h="692">
                  <a:moveTo>
                    <a:pt x="682" y="300"/>
                  </a:moveTo>
                  <a:lnTo>
                    <a:pt x="682" y="300"/>
                  </a:lnTo>
                  <a:lnTo>
                    <a:pt x="680" y="298"/>
                  </a:lnTo>
                  <a:lnTo>
                    <a:pt x="676" y="296"/>
                  </a:lnTo>
                  <a:lnTo>
                    <a:pt x="640" y="310"/>
                  </a:lnTo>
                  <a:lnTo>
                    <a:pt x="634" y="312"/>
                  </a:lnTo>
                  <a:lnTo>
                    <a:pt x="628" y="316"/>
                  </a:lnTo>
                  <a:lnTo>
                    <a:pt x="622" y="320"/>
                  </a:lnTo>
                  <a:lnTo>
                    <a:pt x="616" y="322"/>
                  </a:lnTo>
                  <a:lnTo>
                    <a:pt x="612" y="300"/>
                  </a:lnTo>
                  <a:lnTo>
                    <a:pt x="628" y="272"/>
                  </a:lnTo>
                  <a:lnTo>
                    <a:pt x="646" y="244"/>
                  </a:lnTo>
                  <a:lnTo>
                    <a:pt x="652" y="230"/>
                  </a:lnTo>
                  <a:lnTo>
                    <a:pt x="654" y="224"/>
                  </a:lnTo>
                  <a:lnTo>
                    <a:pt x="652" y="216"/>
                  </a:lnTo>
                  <a:lnTo>
                    <a:pt x="650" y="212"/>
                  </a:lnTo>
                  <a:lnTo>
                    <a:pt x="648" y="212"/>
                  </a:lnTo>
                  <a:lnTo>
                    <a:pt x="640" y="210"/>
                  </a:lnTo>
                  <a:lnTo>
                    <a:pt x="610" y="212"/>
                  </a:lnTo>
                  <a:lnTo>
                    <a:pt x="578" y="220"/>
                  </a:lnTo>
                  <a:lnTo>
                    <a:pt x="568" y="222"/>
                  </a:lnTo>
                  <a:lnTo>
                    <a:pt x="556" y="226"/>
                  </a:lnTo>
                  <a:lnTo>
                    <a:pt x="558" y="212"/>
                  </a:lnTo>
                  <a:lnTo>
                    <a:pt x="558" y="198"/>
                  </a:lnTo>
                  <a:lnTo>
                    <a:pt x="554" y="170"/>
                  </a:lnTo>
                  <a:lnTo>
                    <a:pt x="556" y="168"/>
                  </a:lnTo>
                  <a:lnTo>
                    <a:pt x="562" y="172"/>
                  </a:lnTo>
                  <a:lnTo>
                    <a:pt x="570" y="172"/>
                  </a:lnTo>
                  <a:lnTo>
                    <a:pt x="586" y="172"/>
                  </a:lnTo>
                  <a:lnTo>
                    <a:pt x="590" y="168"/>
                  </a:lnTo>
                  <a:lnTo>
                    <a:pt x="596" y="164"/>
                  </a:lnTo>
                  <a:lnTo>
                    <a:pt x="600" y="160"/>
                  </a:lnTo>
                  <a:lnTo>
                    <a:pt x="602" y="154"/>
                  </a:lnTo>
                  <a:lnTo>
                    <a:pt x="604" y="150"/>
                  </a:lnTo>
                  <a:lnTo>
                    <a:pt x="602" y="144"/>
                  </a:lnTo>
                  <a:lnTo>
                    <a:pt x="598" y="138"/>
                  </a:lnTo>
                  <a:lnTo>
                    <a:pt x="590" y="134"/>
                  </a:lnTo>
                  <a:lnTo>
                    <a:pt x="584" y="132"/>
                  </a:lnTo>
                  <a:lnTo>
                    <a:pt x="568" y="132"/>
                  </a:lnTo>
                  <a:lnTo>
                    <a:pt x="560" y="134"/>
                  </a:lnTo>
                  <a:lnTo>
                    <a:pt x="552" y="136"/>
                  </a:lnTo>
                  <a:lnTo>
                    <a:pt x="556" y="128"/>
                  </a:lnTo>
                  <a:lnTo>
                    <a:pt x="558" y="120"/>
                  </a:lnTo>
                  <a:lnTo>
                    <a:pt x="558" y="112"/>
                  </a:lnTo>
                  <a:lnTo>
                    <a:pt x="554" y="104"/>
                  </a:lnTo>
                  <a:lnTo>
                    <a:pt x="550" y="96"/>
                  </a:lnTo>
                  <a:lnTo>
                    <a:pt x="546" y="90"/>
                  </a:lnTo>
                  <a:lnTo>
                    <a:pt x="542" y="90"/>
                  </a:lnTo>
                  <a:lnTo>
                    <a:pt x="538" y="90"/>
                  </a:lnTo>
                  <a:lnTo>
                    <a:pt x="534" y="92"/>
                  </a:lnTo>
                  <a:lnTo>
                    <a:pt x="526" y="98"/>
                  </a:lnTo>
                  <a:lnTo>
                    <a:pt x="522" y="106"/>
                  </a:lnTo>
                  <a:lnTo>
                    <a:pt x="522" y="112"/>
                  </a:lnTo>
                  <a:lnTo>
                    <a:pt x="520" y="120"/>
                  </a:lnTo>
                  <a:lnTo>
                    <a:pt x="520" y="132"/>
                  </a:lnTo>
                  <a:lnTo>
                    <a:pt x="514" y="128"/>
                  </a:lnTo>
                  <a:lnTo>
                    <a:pt x="502" y="124"/>
                  </a:lnTo>
                  <a:lnTo>
                    <a:pt x="490" y="122"/>
                  </a:lnTo>
                  <a:lnTo>
                    <a:pt x="476" y="120"/>
                  </a:lnTo>
                  <a:lnTo>
                    <a:pt x="464" y="120"/>
                  </a:lnTo>
                  <a:lnTo>
                    <a:pt x="450" y="122"/>
                  </a:lnTo>
                  <a:lnTo>
                    <a:pt x="438" y="124"/>
                  </a:lnTo>
                  <a:lnTo>
                    <a:pt x="414" y="132"/>
                  </a:lnTo>
                  <a:lnTo>
                    <a:pt x="408" y="128"/>
                  </a:lnTo>
                  <a:lnTo>
                    <a:pt x="410" y="110"/>
                  </a:lnTo>
                  <a:lnTo>
                    <a:pt x="412" y="92"/>
                  </a:lnTo>
                  <a:lnTo>
                    <a:pt x="414" y="74"/>
                  </a:lnTo>
                  <a:lnTo>
                    <a:pt x="414" y="66"/>
                  </a:lnTo>
                  <a:lnTo>
                    <a:pt x="412" y="56"/>
                  </a:lnTo>
                  <a:lnTo>
                    <a:pt x="406" y="50"/>
                  </a:lnTo>
                  <a:lnTo>
                    <a:pt x="398" y="48"/>
                  </a:lnTo>
                  <a:lnTo>
                    <a:pt x="384" y="56"/>
                  </a:lnTo>
                  <a:lnTo>
                    <a:pt x="370" y="64"/>
                  </a:lnTo>
                  <a:lnTo>
                    <a:pt x="344" y="82"/>
                  </a:lnTo>
                  <a:lnTo>
                    <a:pt x="326" y="98"/>
                  </a:lnTo>
                  <a:lnTo>
                    <a:pt x="314" y="106"/>
                  </a:lnTo>
                  <a:lnTo>
                    <a:pt x="304" y="112"/>
                  </a:lnTo>
                  <a:lnTo>
                    <a:pt x="298" y="114"/>
                  </a:lnTo>
                  <a:lnTo>
                    <a:pt x="292" y="118"/>
                  </a:lnTo>
                  <a:lnTo>
                    <a:pt x="286" y="122"/>
                  </a:lnTo>
                  <a:lnTo>
                    <a:pt x="280" y="124"/>
                  </a:lnTo>
                  <a:lnTo>
                    <a:pt x="280" y="114"/>
                  </a:lnTo>
                  <a:lnTo>
                    <a:pt x="278" y="104"/>
                  </a:lnTo>
                  <a:lnTo>
                    <a:pt x="272" y="86"/>
                  </a:lnTo>
                  <a:lnTo>
                    <a:pt x="270" y="76"/>
                  </a:lnTo>
                  <a:lnTo>
                    <a:pt x="266" y="72"/>
                  </a:lnTo>
                  <a:lnTo>
                    <a:pt x="262" y="72"/>
                  </a:lnTo>
                  <a:lnTo>
                    <a:pt x="260" y="72"/>
                  </a:lnTo>
                  <a:lnTo>
                    <a:pt x="258" y="74"/>
                  </a:lnTo>
                  <a:lnTo>
                    <a:pt x="258" y="78"/>
                  </a:lnTo>
                  <a:lnTo>
                    <a:pt x="266" y="102"/>
                  </a:lnTo>
                  <a:lnTo>
                    <a:pt x="268" y="114"/>
                  </a:lnTo>
                  <a:lnTo>
                    <a:pt x="268" y="124"/>
                  </a:lnTo>
                  <a:lnTo>
                    <a:pt x="258" y="120"/>
                  </a:lnTo>
                  <a:lnTo>
                    <a:pt x="250" y="112"/>
                  </a:lnTo>
                  <a:lnTo>
                    <a:pt x="240" y="106"/>
                  </a:lnTo>
                  <a:lnTo>
                    <a:pt x="230" y="102"/>
                  </a:lnTo>
                  <a:lnTo>
                    <a:pt x="228" y="102"/>
                  </a:lnTo>
                  <a:lnTo>
                    <a:pt x="226" y="106"/>
                  </a:lnTo>
                  <a:lnTo>
                    <a:pt x="226" y="110"/>
                  </a:lnTo>
                  <a:lnTo>
                    <a:pt x="228" y="114"/>
                  </a:lnTo>
                  <a:lnTo>
                    <a:pt x="246" y="124"/>
                  </a:lnTo>
                  <a:lnTo>
                    <a:pt x="262" y="136"/>
                  </a:lnTo>
                  <a:lnTo>
                    <a:pt x="262" y="138"/>
                  </a:lnTo>
                  <a:lnTo>
                    <a:pt x="242" y="154"/>
                  </a:lnTo>
                  <a:lnTo>
                    <a:pt x="222" y="168"/>
                  </a:lnTo>
                  <a:lnTo>
                    <a:pt x="222" y="158"/>
                  </a:lnTo>
                  <a:lnTo>
                    <a:pt x="220" y="148"/>
                  </a:lnTo>
                  <a:lnTo>
                    <a:pt x="216" y="138"/>
                  </a:lnTo>
                  <a:lnTo>
                    <a:pt x="212" y="130"/>
                  </a:lnTo>
                  <a:lnTo>
                    <a:pt x="206" y="124"/>
                  </a:lnTo>
                  <a:lnTo>
                    <a:pt x="198" y="118"/>
                  </a:lnTo>
                  <a:lnTo>
                    <a:pt x="190" y="114"/>
                  </a:lnTo>
                  <a:lnTo>
                    <a:pt x="180" y="112"/>
                  </a:lnTo>
                  <a:lnTo>
                    <a:pt x="162" y="110"/>
                  </a:lnTo>
                  <a:lnTo>
                    <a:pt x="144" y="114"/>
                  </a:lnTo>
                  <a:lnTo>
                    <a:pt x="142" y="108"/>
                  </a:lnTo>
                  <a:lnTo>
                    <a:pt x="140" y="104"/>
                  </a:lnTo>
                  <a:lnTo>
                    <a:pt x="138" y="94"/>
                  </a:lnTo>
                  <a:lnTo>
                    <a:pt x="134" y="84"/>
                  </a:lnTo>
                  <a:lnTo>
                    <a:pt x="122" y="52"/>
                  </a:lnTo>
                  <a:lnTo>
                    <a:pt x="116" y="36"/>
                  </a:lnTo>
                  <a:lnTo>
                    <a:pt x="108" y="22"/>
                  </a:lnTo>
                  <a:lnTo>
                    <a:pt x="100" y="12"/>
                  </a:lnTo>
                  <a:lnTo>
                    <a:pt x="92" y="6"/>
                  </a:lnTo>
                  <a:lnTo>
                    <a:pt x="80" y="0"/>
                  </a:lnTo>
                  <a:lnTo>
                    <a:pt x="70" y="0"/>
                  </a:lnTo>
                  <a:lnTo>
                    <a:pt x="62" y="4"/>
                  </a:lnTo>
                  <a:lnTo>
                    <a:pt x="56" y="8"/>
                  </a:lnTo>
                  <a:lnTo>
                    <a:pt x="50" y="16"/>
                  </a:lnTo>
                  <a:lnTo>
                    <a:pt x="46" y="22"/>
                  </a:lnTo>
                  <a:lnTo>
                    <a:pt x="42" y="32"/>
                  </a:lnTo>
                  <a:lnTo>
                    <a:pt x="40" y="42"/>
                  </a:lnTo>
                  <a:lnTo>
                    <a:pt x="42" y="52"/>
                  </a:lnTo>
                  <a:lnTo>
                    <a:pt x="44" y="62"/>
                  </a:lnTo>
                  <a:lnTo>
                    <a:pt x="48" y="80"/>
                  </a:lnTo>
                  <a:lnTo>
                    <a:pt x="56" y="98"/>
                  </a:lnTo>
                  <a:lnTo>
                    <a:pt x="72" y="132"/>
                  </a:lnTo>
                  <a:lnTo>
                    <a:pt x="70" y="134"/>
                  </a:lnTo>
                  <a:lnTo>
                    <a:pt x="52" y="138"/>
                  </a:lnTo>
                  <a:lnTo>
                    <a:pt x="42" y="142"/>
                  </a:lnTo>
                  <a:lnTo>
                    <a:pt x="32" y="146"/>
                  </a:lnTo>
                  <a:lnTo>
                    <a:pt x="24" y="152"/>
                  </a:lnTo>
                  <a:lnTo>
                    <a:pt x="16" y="160"/>
                  </a:lnTo>
                  <a:lnTo>
                    <a:pt x="10" y="168"/>
                  </a:lnTo>
                  <a:lnTo>
                    <a:pt x="4" y="176"/>
                  </a:lnTo>
                  <a:lnTo>
                    <a:pt x="2" y="184"/>
                  </a:lnTo>
                  <a:lnTo>
                    <a:pt x="0" y="192"/>
                  </a:lnTo>
                  <a:lnTo>
                    <a:pt x="0" y="200"/>
                  </a:lnTo>
                  <a:lnTo>
                    <a:pt x="0" y="208"/>
                  </a:lnTo>
                  <a:lnTo>
                    <a:pt x="4" y="224"/>
                  </a:lnTo>
                  <a:lnTo>
                    <a:pt x="10" y="238"/>
                  </a:lnTo>
                  <a:lnTo>
                    <a:pt x="16" y="244"/>
                  </a:lnTo>
                  <a:lnTo>
                    <a:pt x="24" y="250"/>
                  </a:lnTo>
                  <a:lnTo>
                    <a:pt x="32" y="254"/>
                  </a:lnTo>
                  <a:lnTo>
                    <a:pt x="42" y="258"/>
                  </a:lnTo>
                  <a:lnTo>
                    <a:pt x="50" y="260"/>
                  </a:lnTo>
                  <a:lnTo>
                    <a:pt x="60" y="262"/>
                  </a:lnTo>
                  <a:lnTo>
                    <a:pt x="68" y="262"/>
                  </a:lnTo>
                  <a:lnTo>
                    <a:pt x="78" y="260"/>
                  </a:lnTo>
                  <a:lnTo>
                    <a:pt x="84" y="258"/>
                  </a:lnTo>
                  <a:lnTo>
                    <a:pt x="90" y="256"/>
                  </a:lnTo>
                  <a:lnTo>
                    <a:pt x="96" y="254"/>
                  </a:lnTo>
                  <a:lnTo>
                    <a:pt x="104" y="254"/>
                  </a:lnTo>
                  <a:lnTo>
                    <a:pt x="134" y="280"/>
                  </a:lnTo>
                  <a:lnTo>
                    <a:pt x="152" y="298"/>
                  </a:lnTo>
                  <a:lnTo>
                    <a:pt x="160" y="308"/>
                  </a:lnTo>
                  <a:lnTo>
                    <a:pt x="172" y="316"/>
                  </a:lnTo>
                  <a:lnTo>
                    <a:pt x="170" y="330"/>
                  </a:lnTo>
                  <a:lnTo>
                    <a:pt x="170" y="338"/>
                  </a:lnTo>
                  <a:lnTo>
                    <a:pt x="172" y="346"/>
                  </a:lnTo>
                  <a:lnTo>
                    <a:pt x="174" y="356"/>
                  </a:lnTo>
                  <a:lnTo>
                    <a:pt x="178" y="366"/>
                  </a:lnTo>
                  <a:lnTo>
                    <a:pt x="182" y="376"/>
                  </a:lnTo>
                  <a:lnTo>
                    <a:pt x="186" y="388"/>
                  </a:lnTo>
                  <a:lnTo>
                    <a:pt x="188" y="388"/>
                  </a:lnTo>
                  <a:lnTo>
                    <a:pt x="188" y="390"/>
                  </a:lnTo>
                  <a:lnTo>
                    <a:pt x="196" y="402"/>
                  </a:lnTo>
                  <a:lnTo>
                    <a:pt x="204" y="412"/>
                  </a:lnTo>
                  <a:lnTo>
                    <a:pt x="224" y="432"/>
                  </a:lnTo>
                  <a:lnTo>
                    <a:pt x="222" y="456"/>
                  </a:lnTo>
                  <a:lnTo>
                    <a:pt x="220" y="482"/>
                  </a:lnTo>
                  <a:lnTo>
                    <a:pt x="220" y="496"/>
                  </a:lnTo>
                  <a:lnTo>
                    <a:pt x="222" y="508"/>
                  </a:lnTo>
                  <a:lnTo>
                    <a:pt x="226" y="520"/>
                  </a:lnTo>
                  <a:lnTo>
                    <a:pt x="232" y="530"/>
                  </a:lnTo>
                  <a:lnTo>
                    <a:pt x="238" y="538"/>
                  </a:lnTo>
                  <a:lnTo>
                    <a:pt x="244" y="544"/>
                  </a:lnTo>
                  <a:lnTo>
                    <a:pt x="258" y="552"/>
                  </a:lnTo>
                  <a:lnTo>
                    <a:pt x="274" y="558"/>
                  </a:lnTo>
                  <a:lnTo>
                    <a:pt x="288" y="564"/>
                  </a:lnTo>
                  <a:lnTo>
                    <a:pt x="290" y="586"/>
                  </a:lnTo>
                  <a:lnTo>
                    <a:pt x="290" y="608"/>
                  </a:lnTo>
                  <a:lnTo>
                    <a:pt x="288" y="610"/>
                  </a:lnTo>
                  <a:lnTo>
                    <a:pt x="262" y="608"/>
                  </a:lnTo>
                  <a:lnTo>
                    <a:pt x="234" y="610"/>
                  </a:lnTo>
                  <a:lnTo>
                    <a:pt x="220" y="612"/>
                  </a:lnTo>
                  <a:lnTo>
                    <a:pt x="208" y="614"/>
                  </a:lnTo>
                  <a:lnTo>
                    <a:pt x="196" y="618"/>
                  </a:lnTo>
                  <a:lnTo>
                    <a:pt x="184" y="624"/>
                  </a:lnTo>
                  <a:lnTo>
                    <a:pt x="176" y="630"/>
                  </a:lnTo>
                  <a:lnTo>
                    <a:pt x="170" y="636"/>
                  </a:lnTo>
                  <a:lnTo>
                    <a:pt x="166" y="644"/>
                  </a:lnTo>
                  <a:lnTo>
                    <a:pt x="166" y="654"/>
                  </a:lnTo>
                  <a:lnTo>
                    <a:pt x="166" y="658"/>
                  </a:lnTo>
                  <a:lnTo>
                    <a:pt x="170" y="662"/>
                  </a:lnTo>
                  <a:lnTo>
                    <a:pt x="176" y="670"/>
                  </a:lnTo>
                  <a:lnTo>
                    <a:pt x="184" y="674"/>
                  </a:lnTo>
                  <a:lnTo>
                    <a:pt x="194" y="676"/>
                  </a:lnTo>
                  <a:lnTo>
                    <a:pt x="210" y="678"/>
                  </a:lnTo>
                  <a:lnTo>
                    <a:pt x="226" y="678"/>
                  </a:lnTo>
                  <a:lnTo>
                    <a:pt x="258" y="676"/>
                  </a:lnTo>
                  <a:lnTo>
                    <a:pt x="290" y="670"/>
                  </a:lnTo>
                  <a:lnTo>
                    <a:pt x="322" y="660"/>
                  </a:lnTo>
                  <a:lnTo>
                    <a:pt x="334" y="658"/>
                  </a:lnTo>
                  <a:lnTo>
                    <a:pt x="338" y="656"/>
                  </a:lnTo>
                  <a:lnTo>
                    <a:pt x="342" y="652"/>
                  </a:lnTo>
                  <a:lnTo>
                    <a:pt x="344" y="620"/>
                  </a:lnTo>
                  <a:lnTo>
                    <a:pt x="344" y="608"/>
                  </a:lnTo>
                  <a:lnTo>
                    <a:pt x="342" y="598"/>
                  </a:lnTo>
                  <a:lnTo>
                    <a:pt x="340" y="588"/>
                  </a:lnTo>
                  <a:lnTo>
                    <a:pt x="342" y="576"/>
                  </a:lnTo>
                  <a:lnTo>
                    <a:pt x="348" y="576"/>
                  </a:lnTo>
                  <a:lnTo>
                    <a:pt x="354" y="576"/>
                  </a:lnTo>
                  <a:lnTo>
                    <a:pt x="366" y="614"/>
                  </a:lnTo>
                  <a:lnTo>
                    <a:pt x="374" y="632"/>
                  </a:lnTo>
                  <a:lnTo>
                    <a:pt x="382" y="650"/>
                  </a:lnTo>
                  <a:lnTo>
                    <a:pt x="386" y="656"/>
                  </a:lnTo>
                  <a:lnTo>
                    <a:pt x="392" y="658"/>
                  </a:lnTo>
                  <a:lnTo>
                    <a:pt x="410" y="670"/>
                  </a:lnTo>
                  <a:lnTo>
                    <a:pt x="430" y="678"/>
                  </a:lnTo>
                  <a:lnTo>
                    <a:pt x="474" y="690"/>
                  </a:lnTo>
                  <a:lnTo>
                    <a:pt x="488" y="690"/>
                  </a:lnTo>
                  <a:lnTo>
                    <a:pt x="504" y="692"/>
                  </a:lnTo>
                  <a:lnTo>
                    <a:pt x="512" y="692"/>
                  </a:lnTo>
                  <a:lnTo>
                    <a:pt x="520" y="688"/>
                  </a:lnTo>
                  <a:lnTo>
                    <a:pt x="526" y="684"/>
                  </a:lnTo>
                  <a:lnTo>
                    <a:pt x="530" y="676"/>
                  </a:lnTo>
                  <a:lnTo>
                    <a:pt x="532" y="672"/>
                  </a:lnTo>
                  <a:lnTo>
                    <a:pt x="532" y="666"/>
                  </a:lnTo>
                  <a:lnTo>
                    <a:pt x="530" y="656"/>
                  </a:lnTo>
                  <a:lnTo>
                    <a:pt x="526" y="646"/>
                  </a:lnTo>
                  <a:lnTo>
                    <a:pt x="520" y="638"/>
                  </a:lnTo>
                  <a:lnTo>
                    <a:pt x="502" y="628"/>
                  </a:lnTo>
                  <a:lnTo>
                    <a:pt x="484" y="620"/>
                  </a:lnTo>
                  <a:lnTo>
                    <a:pt x="464" y="616"/>
                  </a:lnTo>
                  <a:lnTo>
                    <a:pt x="444" y="612"/>
                  </a:lnTo>
                  <a:lnTo>
                    <a:pt x="434" y="612"/>
                  </a:lnTo>
                  <a:lnTo>
                    <a:pt x="430" y="612"/>
                  </a:lnTo>
                  <a:lnTo>
                    <a:pt x="426" y="610"/>
                  </a:lnTo>
                  <a:lnTo>
                    <a:pt x="420" y="598"/>
                  </a:lnTo>
                  <a:lnTo>
                    <a:pt x="414" y="586"/>
                  </a:lnTo>
                  <a:lnTo>
                    <a:pt x="402" y="562"/>
                  </a:lnTo>
                  <a:lnTo>
                    <a:pt x="408" y="558"/>
                  </a:lnTo>
                  <a:lnTo>
                    <a:pt x="416" y="556"/>
                  </a:lnTo>
                  <a:lnTo>
                    <a:pt x="418" y="562"/>
                  </a:lnTo>
                  <a:lnTo>
                    <a:pt x="422" y="564"/>
                  </a:lnTo>
                  <a:lnTo>
                    <a:pt x="432" y="570"/>
                  </a:lnTo>
                  <a:lnTo>
                    <a:pt x="440" y="576"/>
                  </a:lnTo>
                  <a:lnTo>
                    <a:pt x="452" y="580"/>
                  </a:lnTo>
                  <a:lnTo>
                    <a:pt x="462" y="584"/>
                  </a:lnTo>
                  <a:lnTo>
                    <a:pt x="474" y="586"/>
                  </a:lnTo>
                  <a:lnTo>
                    <a:pt x="486" y="586"/>
                  </a:lnTo>
                  <a:lnTo>
                    <a:pt x="498" y="586"/>
                  </a:lnTo>
                  <a:lnTo>
                    <a:pt x="508" y="582"/>
                  </a:lnTo>
                  <a:lnTo>
                    <a:pt x="518" y="578"/>
                  </a:lnTo>
                  <a:lnTo>
                    <a:pt x="528" y="572"/>
                  </a:lnTo>
                  <a:lnTo>
                    <a:pt x="534" y="564"/>
                  </a:lnTo>
                  <a:lnTo>
                    <a:pt x="540" y="556"/>
                  </a:lnTo>
                  <a:lnTo>
                    <a:pt x="544" y="548"/>
                  </a:lnTo>
                  <a:lnTo>
                    <a:pt x="550" y="530"/>
                  </a:lnTo>
                  <a:lnTo>
                    <a:pt x="554" y="510"/>
                  </a:lnTo>
                  <a:lnTo>
                    <a:pt x="556" y="504"/>
                  </a:lnTo>
                  <a:lnTo>
                    <a:pt x="560" y="500"/>
                  </a:lnTo>
                  <a:lnTo>
                    <a:pt x="564" y="498"/>
                  </a:lnTo>
                  <a:lnTo>
                    <a:pt x="570" y="498"/>
                  </a:lnTo>
                  <a:lnTo>
                    <a:pt x="582" y="502"/>
                  </a:lnTo>
                  <a:lnTo>
                    <a:pt x="588" y="502"/>
                  </a:lnTo>
                  <a:lnTo>
                    <a:pt x="594" y="502"/>
                  </a:lnTo>
                  <a:lnTo>
                    <a:pt x="598" y="500"/>
                  </a:lnTo>
                  <a:lnTo>
                    <a:pt x="602" y="498"/>
                  </a:lnTo>
                  <a:lnTo>
                    <a:pt x="608" y="490"/>
                  </a:lnTo>
                  <a:lnTo>
                    <a:pt x="610" y="482"/>
                  </a:lnTo>
                  <a:lnTo>
                    <a:pt x="608" y="474"/>
                  </a:lnTo>
                  <a:lnTo>
                    <a:pt x="604" y="466"/>
                  </a:lnTo>
                  <a:lnTo>
                    <a:pt x="600" y="460"/>
                  </a:lnTo>
                  <a:lnTo>
                    <a:pt x="596" y="456"/>
                  </a:lnTo>
                  <a:lnTo>
                    <a:pt x="590" y="454"/>
                  </a:lnTo>
                  <a:lnTo>
                    <a:pt x="576" y="454"/>
                  </a:lnTo>
                  <a:lnTo>
                    <a:pt x="564" y="454"/>
                  </a:lnTo>
                  <a:lnTo>
                    <a:pt x="552" y="458"/>
                  </a:lnTo>
                  <a:lnTo>
                    <a:pt x="544" y="462"/>
                  </a:lnTo>
                  <a:lnTo>
                    <a:pt x="536" y="466"/>
                  </a:lnTo>
                  <a:lnTo>
                    <a:pt x="530" y="472"/>
                  </a:lnTo>
                  <a:lnTo>
                    <a:pt x="524" y="478"/>
                  </a:lnTo>
                  <a:lnTo>
                    <a:pt x="516" y="494"/>
                  </a:lnTo>
                  <a:lnTo>
                    <a:pt x="510" y="512"/>
                  </a:lnTo>
                  <a:lnTo>
                    <a:pt x="504" y="522"/>
                  </a:lnTo>
                  <a:lnTo>
                    <a:pt x="500" y="534"/>
                  </a:lnTo>
                  <a:lnTo>
                    <a:pt x="496" y="538"/>
                  </a:lnTo>
                  <a:lnTo>
                    <a:pt x="492" y="542"/>
                  </a:lnTo>
                  <a:lnTo>
                    <a:pt x="486" y="546"/>
                  </a:lnTo>
                  <a:lnTo>
                    <a:pt x="480" y="548"/>
                  </a:lnTo>
                  <a:lnTo>
                    <a:pt x="470" y="548"/>
                  </a:lnTo>
                  <a:lnTo>
                    <a:pt x="462" y="548"/>
                  </a:lnTo>
                  <a:lnTo>
                    <a:pt x="454" y="546"/>
                  </a:lnTo>
                  <a:lnTo>
                    <a:pt x="446" y="540"/>
                  </a:lnTo>
                  <a:lnTo>
                    <a:pt x="446" y="538"/>
                  </a:lnTo>
                  <a:lnTo>
                    <a:pt x="446" y="536"/>
                  </a:lnTo>
                  <a:lnTo>
                    <a:pt x="458" y="534"/>
                  </a:lnTo>
                  <a:lnTo>
                    <a:pt x="468" y="532"/>
                  </a:lnTo>
                  <a:lnTo>
                    <a:pt x="478" y="526"/>
                  </a:lnTo>
                  <a:lnTo>
                    <a:pt x="482" y="522"/>
                  </a:lnTo>
                  <a:lnTo>
                    <a:pt x="484" y="516"/>
                  </a:lnTo>
                  <a:lnTo>
                    <a:pt x="486" y="512"/>
                  </a:lnTo>
                  <a:lnTo>
                    <a:pt x="486" y="508"/>
                  </a:lnTo>
                  <a:lnTo>
                    <a:pt x="482" y="502"/>
                  </a:lnTo>
                  <a:lnTo>
                    <a:pt x="478" y="496"/>
                  </a:lnTo>
                  <a:lnTo>
                    <a:pt x="476" y="488"/>
                  </a:lnTo>
                  <a:lnTo>
                    <a:pt x="484" y="490"/>
                  </a:lnTo>
                  <a:lnTo>
                    <a:pt x="492" y="488"/>
                  </a:lnTo>
                  <a:lnTo>
                    <a:pt x="500" y="486"/>
                  </a:lnTo>
                  <a:lnTo>
                    <a:pt x="506" y="482"/>
                  </a:lnTo>
                  <a:lnTo>
                    <a:pt x="506" y="478"/>
                  </a:lnTo>
                  <a:lnTo>
                    <a:pt x="506" y="474"/>
                  </a:lnTo>
                  <a:lnTo>
                    <a:pt x="498" y="466"/>
                  </a:lnTo>
                  <a:lnTo>
                    <a:pt x="490" y="458"/>
                  </a:lnTo>
                  <a:lnTo>
                    <a:pt x="474" y="446"/>
                  </a:lnTo>
                  <a:lnTo>
                    <a:pt x="456" y="434"/>
                  </a:lnTo>
                  <a:lnTo>
                    <a:pt x="438" y="422"/>
                  </a:lnTo>
                  <a:lnTo>
                    <a:pt x="454" y="418"/>
                  </a:lnTo>
                  <a:lnTo>
                    <a:pt x="466" y="412"/>
                  </a:lnTo>
                  <a:lnTo>
                    <a:pt x="474" y="412"/>
                  </a:lnTo>
                  <a:lnTo>
                    <a:pt x="482" y="412"/>
                  </a:lnTo>
                  <a:lnTo>
                    <a:pt x="494" y="416"/>
                  </a:lnTo>
                  <a:lnTo>
                    <a:pt x="504" y="416"/>
                  </a:lnTo>
                  <a:lnTo>
                    <a:pt x="528" y="418"/>
                  </a:lnTo>
                  <a:lnTo>
                    <a:pt x="550" y="416"/>
                  </a:lnTo>
                  <a:lnTo>
                    <a:pt x="572" y="412"/>
                  </a:lnTo>
                  <a:lnTo>
                    <a:pt x="584" y="406"/>
                  </a:lnTo>
                  <a:lnTo>
                    <a:pt x="592" y="400"/>
                  </a:lnTo>
                  <a:lnTo>
                    <a:pt x="598" y="392"/>
                  </a:lnTo>
                  <a:lnTo>
                    <a:pt x="604" y="382"/>
                  </a:lnTo>
                  <a:lnTo>
                    <a:pt x="612" y="360"/>
                  </a:lnTo>
                  <a:lnTo>
                    <a:pt x="618" y="340"/>
                  </a:lnTo>
                  <a:lnTo>
                    <a:pt x="628" y="340"/>
                  </a:lnTo>
                  <a:lnTo>
                    <a:pt x="640" y="344"/>
                  </a:lnTo>
                  <a:lnTo>
                    <a:pt x="658" y="350"/>
                  </a:lnTo>
                  <a:lnTo>
                    <a:pt x="662" y="352"/>
                  </a:lnTo>
                  <a:lnTo>
                    <a:pt x="664" y="352"/>
                  </a:lnTo>
                  <a:lnTo>
                    <a:pt x="670" y="348"/>
                  </a:lnTo>
                  <a:lnTo>
                    <a:pt x="670" y="344"/>
                  </a:lnTo>
                  <a:lnTo>
                    <a:pt x="666" y="340"/>
                  </a:lnTo>
                  <a:lnTo>
                    <a:pt x="636" y="330"/>
                  </a:lnTo>
                  <a:lnTo>
                    <a:pt x="634" y="328"/>
                  </a:lnTo>
                  <a:lnTo>
                    <a:pt x="646" y="322"/>
                  </a:lnTo>
                  <a:lnTo>
                    <a:pt x="658" y="316"/>
                  </a:lnTo>
                  <a:lnTo>
                    <a:pt x="684" y="308"/>
                  </a:lnTo>
                  <a:lnTo>
                    <a:pt x="684" y="304"/>
                  </a:lnTo>
                  <a:lnTo>
                    <a:pt x="682" y="300"/>
                  </a:lnTo>
                  <a:close/>
                  <a:moveTo>
                    <a:pt x="240" y="310"/>
                  </a:moveTo>
                  <a:lnTo>
                    <a:pt x="240" y="310"/>
                  </a:lnTo>
                  <a:lnTo>
                    <a:pt x="232" y="304"/>
                  </a:lnTo>
                  <a:lnTo>
                    <a:pt x="226" y="298"/>
                  </a:lnTo>
                  <a:lnTo>
                    <a:pt x="214" y="284"/>
                  </a:lnTo>
                  <a:lnTo>
                    <a:pt x="204" y="270"/>
                  </a:lnTo>
                  <a:lnTo>
                    <a:pt x="196" y="264"/>
                  </a:lnTo>
                  <a:lnTo>
                    <a:pt x="188" y="260"/>
                  </a:lnTo>
                  <a:lnTo>
                    <a:pt x="184" y="260"/>
                  </a:lnTo>
                  <a:lnTo>
                    <a:pt x="180" y="248"/>
                  </a:lnTo>
                  <a:lnTo>
                    <a:pt x="174" y="236"/>
                  </a:lnTo>
                  <a:lnTo>
                    <a:pt x="168" y="224"/>
                  </a:lnTo>
                  <a:lnTo>
                    <a:pt x="166" y="210"/>
                  </a:lnTo>
                  <a:lnTo>
                    <a:pt x="180" y="206"/>
                  </a:lnTo>
                  <a:lnTo>
                    <a:pt x="186" y="204"/>
                  </a:lnTo>
                  <a:lnTo>
                    <a:pt x="192" y="200"/>
                  </a:lnTo>
                  <a:lnTo>
                    <a:pt x="188" y="216"/>
                  </a:lnTo>
                  <a:lnTo>
                    <a:pt x="186" y="224"/>
                  </a:lnTo>
                  <a:lnTo>
                    <a:pt x="188" y="234"/>
                  </a:lnTo>
                  <a:lnTo>
                    <a:pt x="196" y="254"/>
                  </a:lnTo>
                  <a:lnTo>
                    <a:pt x="208" y="272"/>
                  </a:lnTo>
                  <a:lnTo>
                    <a:pt x="224" y="288"/>
                  </a:lnTo>
                  <a:lnTo>
                    <a:pt x="240" y="302"/>
                  </a:lnTo>
                  <a:lnTo>
                    <a:pt x="240" y="3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2" name="Freeform 233"/>
            <p:cNvSpPr>
              <a:spLocks/>
            </p:cNvSpPr>
            <p:nvPr/>
          </p:nvSpPr>
          <p:spPr bwMode="auto">
            <a:xfrm>
              <a:off x="3413" y="2113"/>
              <a:ext cx="196" cy="288"/>
            </a:xfrm>
            <a:custGeom>
              <a:avLst/>
              <a:gdLst>
                <a:gd name="T0" fmla="*/ 84 w 196"/>
                <a:gd name="T1" fmla="*/ 14 h 288"/>
                <a:gd name="T2" fmla="*/ 100 w 196"/>
                <a:gd name="T3" fmla="*/ 44 h 288"/>
                <a:gd name="T4" fmla="*/ 112 w 196"/>
                <a:gd name="T5" fmla="*/ 76 h 288"/>
                <a:gd name="T6" fmla="*/ 120 w 196"/>
                <a:gd name="T7" fmla="*/ 108 h 288"/>
                <a:gd name="T8" fmla="*/ 102 w 196"/>
                <a:gd name="T9" fmla="*/ 130 h 288"/>
                <a:gd name="T10" fmla="*/ 104 w 196"/>
                <a:gd name="T11" fmla="*/ 138 h 288"/>
                <a:gd name="T12" fmla="*/ 120 w 196"/>
                <a:gd name="T13" fmla="*/ 158 h 288"/>
                <a:gd name="T14" fmla="*/ 130 w 196"/>
                <a:gd name="T15" fmla="*/ 158 h 288"/>
                <a:gd name="T16" fmla="*/ 148 w 196"/>
                <a:gd name="T17" fmla="*/ 152 h 288"/>
                <a:gd name="T18" fmla="*/ 158 w 196"/>
                <a:gd name="T19" fmla="*/ 146 h 288"/>
                <a:gd name="T20" fmla="*/ 158 w 196"/>
                <a:gd name="T21" fmla="*/ 140 h 288"/>
                <a:gd name="T22" fmla="*/ 154 w 196"/>
                <a:gd name="T23" fmla="*/ 134 h 288"/>
                <a:gd name="T24" fmla="*/ 150 w 196"/>
                <a:gd name="T25" fmla="*/ 132 h 288"/>
                <a:gd name="T26" fmla="*/ 142 w 196"/>
                <a:gd name="T27" fmla="*/ 138 h 288"/>
                <a:gd name="T28" fmla="*/ 140 w 196"/>
                <a:gd name="T29" fmla="*/ 142 h 288"/>
                <a:gd name="T30" fmla="*/ 124 w 196"/>
                <a:gd name="T31" fmla="*/ 146 h 288"/>
                <a:gd name="T32" fmla="*/ 122 w 196"/>
                <a:gd name="T33" fmla="*/ 142 h 288"/>
                <a:gd name="T34" fmla="*/ 116 w 196"/>
                <a:gd name="T35" fmla="*/ 132 h 288"/>
                <a:gd name="T36" fmla="*/ 122 w 196"/>
                <a:gd name="T37" fmla="*/ 124 h 288"/>
                <a:gd name="T38" fmla="*/ 140 w 196"/>
                <a:gd name="T39" fmla="*/ 114 h 288"/>
                <a:gd name="T40" fmla="*/ 148 w 196"/>
                <a:gd name="T41" fmla="*/ 112 h 288"/>
                <a:gd name="T42" fmla="*/ 174 w 196"/>
                <a:gd name="T43" fmla="*/ 112 h 288"/>
                <a:gd name="T44" fmla="*/ 188 w 196"/>
                <a:gd name="T45" fmla="*/ 122 h 288"/>
                <a:gd name="T46" fmla="*/ 192 w 196"/>
                <a:gd name="T47" fmla="*/ 126 h 288"/>
                <a:gd name="T48" fmla="*/ 196 w 196"/>
                <a:gd name="T49" fmla="*/ 146 h 288"/>
                <a:gd name="T50" fmla="*/ 194 w 196"/>
                <a:gd name="T51" fmla="*/ 152 h 288"/>
                <a:gd name="T52" fmla="*/ 176 w 196"/>
                <a:gd name="T53" fmla="*/ 174 h 288"/>
                <a:gd name="T54" fmla="*/ 150 w 196"/>
                <a:gd name="T55" fmla="*/ 184 h 288"/>
                <a:gd name="T56" fmla="*/ 144 w 196"/>
                <a:gd name="T57" fmla="*/ 184 h 288"/>
                <a:gd name="T58" fmla="*/ 140 w 196"/>
                <a:gd name="T59" fmla="*/ 188 h 288"/>
                <a:gd name="T60" fmla="*/ 138 w 196"/>
                <a:gd name="T61" fmla="*/ 194 h 288"/>
                <a:gd name="T62" fmla="*/ 140 w 196"/>
                <a:gd name="T63" fmla="*/ 202 h 288"/>
                <a:gd name="T64" fmla="*/ 140 w 196"/>
                <a:gd name="T65" fmla="*/ 208 h 288"/>
                <a:gd name="T66" fmla="*/ 164 w 196"/>
                <a:gd name="T67" fmla="*/ 266 h 288"/>
                <a:gd name="T68" fmla="*/ 162 w 196"/>
                <a:gd name="T69" fmla="*/ 276 h 288"/>
                <a:gd name="T70" fmla="*/ 158 w 196"/>
                <a:gd name="T71" fmla="*/ 288 h 288"/>
                <a:gd name="T72" fmla="*/ 124 w 196"/>
                <a:gd name="T73" fmla="*/ 254 h 288"/>
                <a:gd name="T74" fmla="*/ 88 w 196"/>
                <a:gd name="T75" fmla="*/ 226 h 288"/>
                <a:gd name="T76" fmla="*/ 58 w 196"/>
                <a:gd name="T77" fmla="*/ 234 h 288"/>
                <a:gd name="T78" fmla="*/ 46 w 196"/>
                <a:gd name="T79" fmla="*/ 236 h 288"/>
                <a:gd name="T80" fmla="*/ 22 w 196"/>
                <a:gd name="T81" fmla="*/ 230 h 288"/>
                <a:gd name="T82" fmla="*/ 12 w 196"/>
                <a:gd name="T83" fmla="*/ 224 h 288"/>
                <a:gd name="T84" fmla="*/ 6 w 196"/>
                <a:gd name="T85" fmla="*/ 212 h 288"/>
                <a:gd name="T86" fmla="*/ 2 w 196"/>
                <a:gd name="T87" fmla="*/ 200 h 288"/>
                <a:gd name="T88" fmla="*/ 4 w 196"/>
                <a:gd name="T89" fmla="*/ 174 h 288"/>
                <a:gd name="T90" fmla="*/ 10 w 196"/>
                <a:gd name="T91" fmla="*/ 162 h 288"/>
                <a:gd name="T92" fmla="*/ 38 w 196"/>
                <a:gd name="T93" fmla="*/ 140 h 288"/>
                <a:gd name="T94" fmla="*/ 54 w 196"/>
                <a:gd name="T95" fmla="*/ 136 h 288"/>
                <a:gd name="T96" fmla="*/ 72 w 196"/>
                <a:gd name="T97" fmla="*/ 136 h 288"/>
                <a:gd name="T98" fmla="*/ 76 w 196"/>
                <a:gd name="T99" fmla="*/ 134 h 288"/>
                <a:gd name="T100" fmla="*/ 76 w 196"/>
                <a:gd name="T101" fmla="*/ 130 h 288"/>
                <a:gd name="T102" fmla="*/ 46 w 196"/>
                <a:gd name="T103" fmla="*/ 56 h 288"/>
                <a:gd name="T104" fmla="*/ 42 w 196"/>
                <a:gd name="T105" fmla="*/ 28 h 288"/>
                <a:gd name="T106" fmla="*/ 46 w 196"/>
                <a:gd name="T107" fmla="*/ 20 h 288"/>
                <a:gd name="T108" fmla="*/ 56 w 196"/>
                <a:gd name="T109" fmla="*/ 4 h 288"/>
                <a:gd name="T110" fmla="*/ 64 w 196"/>
                <a:gd name="T111" fmla="*/ 0 h 288"/>
                <a:gd name="T112" fmla="*/ 76 w 196"/>
                <a:gd name="T113" fmla="*/ 4 h 288"/>
                <a:gd name="T114" fmla="*/ 84 w 196"/>
                <a:gd name="T115" fmla="*/ 14 h 2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96" h="288">
                  <a:moveTo>
                    <a:pt x="84" y="14"/>
                  </a:moveTo>
                  <a:lnTo>
                    <a:pt x="84" y="14"/>
                  </a:lnTo>
                  <a:lnTo>
                    <a:pt x="92" y="28"/>
                  </a:lnTo>
                  <a:lnTo>
                    <a:pt x="100" y="44"/>
                  </a:lnTo>
                  <a:lnTo>
                    <a:pt x="112" y="76"/>
                  </a:lnTo>
                  <a:lnTo>
                    <a:pt x="120" y="108"/>
                  </a:lnTo>
                  <a:lnTo>
                    <a:pt x="110" y="118"/>
                  </a:lnTo>
                  <a:lnTo>
                    <a:pt x="102" y="130"/>
                  </a:lnTo>
                  <a:lnTo>
                    <a:pt x="104" y="138"/>
                  </a:lnTo>
                  <a:lnTo>
                    <a:pt x="108" y="144"/>
                  </a:lnTo>
                  <a:lnTo>
                    <a:pt x="120" y="158"/>
                  </a:lnTo>
                  <a:lnTo>
                    <a:pt x="130" y="158"/>
                  </a:lnTo>
                  <a:lnTo>
                    <a:pt x="140" y="156"/>
                  </a:lnTo>
                  <a:lnTo>
                    <a:pt x="148" y="152"/>
                  </a:lnTo>
                  <a:lnTo>
                    <a:pt x="158" y="146"/>
                  </a:lnTo>
                  <a:lnTo>
                    <a:pt x="158" y="142"/>
                  </a:lnTo>
                  <a:lnTo>
                    <a:pt x="158" y="140"/>
                  </a:lnTo>
                  <a:lnTo>
                    <a:pt x="156" y="136"/>
                  </a:lnTo>
                  <a:lnTo>
                    <a:pt x="154" y="134"/>
                  </a:lnTo>
                  <a:lnTo>
                    <a:pt x="150" y="132"/>
                  </a:lnTo>
                  <a:lnTo>
                    <a:pt x="146" y="136"/>
                  </a:lnTo>
                  <a:lnTo>
                    <a:pt x="142" y="138"/>
                  </a:lnTo>
                  <a:lnTo>
                    <a:pt x="140" y="142"/>
                  </a:lnTo>
                  <a:lnTo>
                    <a:pt x="132" y="144"/>
                  </a:lnTo>
                  <a:lnTo>
                    <a:pt x="124" y="146"/>
                  </a:lnTo>
                  <a:lnTo>
                    <a:pt x="122" y="142"/>
                  </a:lnTo>
                  <a:lnTo>
                    <a:pt x="118" y="140"/>
                  </a:lnTo>
                  <a:lnTo>
                    <a:pt x="116" y="132"/>
                  </a:lnTo>
                  <a:lnTo>
                    <a:pt x="122" y="124"/>
                  </a:lnTo>
                  <a:lnTo>
                    <a:pt x="130" y="118"/>
                  </a:lnTo>
                  <a:lnTo>
                    <a:pt x="140" y="114"/>
                  </a:lnTo>
                  <a:lnTo>
                    <a:pt x="148" y="112"/>
                  </a:lnTo>
                  <a:lnTo>
                    <a:pt x="162" y="110"/>
                  </a:lnTo>
                  <a:lnTo>
                    <a:pt x="174" y="112"/>
                  </a:lnTo>
                  <a:lnTo>
                    <a:pt x="184" y="118"/>
                  </a:lnTo>
                  <a:lnTo>
                    <a:pt x="188" y="122"/>
                  </a:lnTo>
                  <a:lnTo>
                    <a:pt x="192" y="126"/>
                  </a:lnTo>
                  <a:lnTo>
                    <a:pt x="196" y="140"/>
                  </a:lnTo>
                  <a:lnTo>
                    <a:pt x="196" y="146"/>
                  </a:lnTo>
                  <a:lnTo>
                    <a:pt x="194" y="152"/>
                  </a:lnTo>
                  <a:lnTo>
                    <a:pt x="186" y="164"/>
                  </a:lnTo>
                  <a:lnTo>
                    <a:pt x="176" y="174"/>
                  </a:lnTo>
                  <a:lnTo>
                    <a:pt x="164" y="180"/>
                  </a:lnTo>
                  <a:lnTo>
                    <a:pt x="150" y="184"/>
                  </a:lnTo>
                  <a:lnTo>
                    <a:pt x="144" y="184"/>
                  </a:lnTo>
                  <a:lnTo>
                    <a:pt x="140" y="186"/>
                  </a:lnTo>
                  <a:lnTo>
                    <a:pt x="140" y="188"/>
                  </a:lnTo>
                  <a:lnTo>
                    <a:pt x="138" y="194"/>
                  </a:lnTo>
                  <a:lnTo>
                    <a:pt x="140" y="198"/>
                  </a:lnTo>
                  <a:lnTo>
                    <a:pt x="140" y="202"/>
                  </a:lnTo>
                  <a:lnTo>
                    <a:pt x="140" y="208"/>
                  </a:lnTo>
                  <a:lnTo>
                    <a:pt x="154" y="236"/>
                  </a:lnTo>
                  <a:lnTo>
                    <a:pt x="164" y="266"/>
                  </a:lnTo>
                  <a:lnTo>
                    <a:pt x="162" y="276"/>
                  </a:lnTo>
                  <a:lnTo>
                    <a:pt x="160" y="288"/>
                  </a:lnTo>
                  <a:lnTo>
                    <a:pt x="158" y="288"/>
                  </a:lnTo>
                  <a:lnTo>
                    <a:pt x="124" y="254"/>
                  </a:lnTo>
                  <a:lnTo>
                    <a:pt x="88" y="226"/>
                  </a:lnTo>
                  <a:lnTo>
                    <a:pt x="68" y="232"/>
                  </a:lnTo>
                  <a:lnTo>
                    <a:pt x="58" y="234"/>
                  </a:lnTo>
                  <a:lnTo>
                    <a:pt x="46" y="236"/>
                  </a:lnTo>
                  <a:lnTo>
                    <a:pt x="34" y="234"/>
                  </a:lnTo>
                  <a:lnTo>
                    <a:pt x="22" y="230"/>
                  </a:lnTo>
                  <a:lnTo>
                    <a:pt x="16" y="226"/>
                  </a:lnTo>
                  <a:lnTo>
                    <a:pt x="12" y="224"/>
                  </a:lnTo>
                  <a:lnTo>
                    <a:pt x="8" y="218"/>
                  </a:lnTo>
                  <a:lnTo>
                    <a:pt x="6" y="212"/>
                  </a:lnTo>
                  <a:lnTo>
                    <a:pt x="2" y="200"/>
                  </a:lnTo>
                  <a:lnTo>
                    <a:pt x="0" y="186"/>
                  </a:lnTo>
                  <a:lnTo>
                    <a:pt x="4" y="174"/>
                  </a:lnTo>
                  <a:lnTo>
                    <a:pt x="10" y="162"/>
                  </a:lnTo>
                  <a:lnTo>
                    <a:pt x="22" y="150"/>
                  </a:lnTo>
                  <a:lnTo>
                    <a:pt x="38" y="140"/>
                  </a:lnTo>
                  <a:lnTo>
                    <a:pt x="46" y="138"/>
                  </a:lnTo>
                  <a:lnTo>
                    <a:pt x="54" y="136"/>
                  </a:lnTo>
                  <a:lnTo>
                    <a:pt x="64" y="136"/>
                  </a:lnTo>
                  <a:lnTo>
                    <a:pt x="72" y="136"/>
                  </a:lnTo>
                  <a:lnTo>
                    <a:pt x="76" y="134"/>
                  </a:lnTo>
                  <a:lnTo>
                    <a:pt x="76" y="130"/>
                  </a:lnTo>
                  <a:lnTo>
                    <a:pt x="54" y="82"/>
                  </a:lnTo>
                  <a:lnTo>
                    <a:pt x="46" y="56"/>
                  </a:lnTo>
                  <a:lnTo>
                    <a:pt x="44" y="42"/>
                  </a:lnTo>
                  <a:lnTo>
                    <a:pt x="42" y="28"/>
                  </a:lnTo>
                  <a:lnTo>
                    <a:pt x="46" y="20"/>
                  </a:lnTo>
                  <a:lnTo>
                    <a:pt x="50" y="12"/>
                  </a:lnTo>
                  <a:lnTo>
                    <a:pt x="56" y="4"/>
                  </a:lnTo>
                  <a:lnTo>
                    <a:pt x="64" y="0"/>
                  </a:lnTo>
                  <a:lnTo>
                    <a:pt x="70" y="2"/>
                  </a:lnTo>
                  <a:lnTo>
                    <a:pt x="76" y="4"/>
                  </a:lnTo>
                  <a:lnTo>
                    <a:pt x="80" y="8"/>
                  </a:lnTo>
                  <a:lnTo>
                    <a:pt x="84"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3" name="Freeform 234"/>
            <p:cNvSpPr>
              <a:spLocks/>
            </p:cNvSpPr>
            <p:nvPr/>
          </p:nvSpPr>
          <p:spPr bwMode="auto">
            <a:xfrm>
              <a:off x="3601" y="2161"/>
              <a:ext cx="224" cy="178"/>
            </a:xfrm>
            <a:custGeom>
              <a:avLst/>
              <a:gdLst>
                <a:gd name="T0" fmla="*/ 224 w 224"/>
                <a:gd name="T1" fmla="*/ 142 h 178"/>
                <a:gd name="T2" fmla="*/ 224 w 224"/>
                <a:gd name="T3" fmla="*/ 142 h 178"/>
                <a:gd name="T4" fmla="*/ 202 w 224"/>
                <a:gd name="T5" fmla="*/ 132 h 178"/>
                <a:gd name="T6" fmla="*/ 180 w 224"/>
                <a:gd name="T7" fmla="*/ 118 h 178"/>
                <a:gd name="T8" fmla="*/ 170 w 224"/>
                <a:gd name="T9" fmla="*/ 110 h 178"/>
                <a:gd name="T10" fmla="*/ 160 w 224"/>
                <a:gd name="T11" fmla="*/ 102 h 178"/>
                <a:gd name="T12" fmla="*/ 154 w 224"/>
                <a:gd name="T13" fmla="*/ 92 h 178"/>
                <a:gd name="T14" fmla="*/ 148 w 224"/>
                <a:gd name="T15" fmla="*/ 80 h 178"/>
                <a:gd name="T16" fmla="*/ 148 w 224"/>
                <a:gd name="T17" fmla="*/ 80 h 178"/>
                <a:gd name="T18" fmla="*/ 146 w 224"/>
                <a:gd name="T19" fmla="*/ 70 h 178"/>
                <a:gd name="T20" fmla="*/ 146 w 224"/>
                <a:gd name="T21" fmla="*/ 64 h 178"/>
                <a:gd name="T22" fmla="*/ 150 w 224"/>
                <a:gd name="T23" fmla="*/ 60 h 178"/>
                <a:gd name="T24" fmla="*/ 150 w 224"/>
                <a:gd name="T25" fmla="*/ 60 h 178"/>
                <a:gd name="T26" fmla="*/ 154 w 224"/>
                <a:gd name="T27" fmla="*/ 58 h 178"/>
                <a:gd name="T28" fmla="*/ 160 w 224"/>
                <a:gd name="T29" fmla="*/ 56 h 178"/>
                <a:gd name="T30" fmla="*/ 172 w 224"/>
                <a:gd name="T31" fmla="*/ 54 h 178"/>
                <a:gd name="T32" fmla="*/ 184 w 224"/>
                <a:gd name="T33" fmla="*/ 56 h 178"/>
                <a:gd name="T34" fmla="*/ 194 w 224"/>
                <a:gd name="T35" fmla="*/ 60 h 178"/>
                <a:gd name="T36" fmla="*/ 196 w 224"/>
                <a:gd name="T37" fmla="*/ 60 h 178"/>
                <a:gd name="T38" fmla="*/ 196 w 224"/>
                <a:gd name="T39" fmla="*/ 60 h 178"/>
                <a:gd name="T40" fmla="*/ 200 w 224"/>
                <a:gd name="T41" fmla="*/ 32 h 178"/>
                <a:gd name="T42" fmla="*/ 202 w 224"/>
                <a:gd name="T43" fmla="*/ 18 h 178"/>
                <a:gd name="T44" fmla="*/ 202 w 224"/>
                <a:gd name="T45" fmla="*/ 4 h 178"/>
                <a:gd name="T46" fmla="*/ 202 w 224"/>
                <a:gd name="T47" fmla="*/ 4 h 178"/>
                <a:gd name="T48" fmla="*/ 202 w 224"/>
                <a:gd name="T49" fmla="*/ 0 h 178"/>
                <a:gd name="T50" fmla="*/ 198 w 224"/>
                <a:gd name="T51" fmla="*/ 0 h 178"/>
                <a:gd name="T52" fmla="*/ 198 w 224"/>
                <a:gd name="T53" fmla="*/ 0 h 178"/>
                <a:gd name="T54" fmla="*/ 178 w 224"/>
                <a:gd name="T55" fmla="*/ 14 h 178"/>
                <a:gd name="T56" fmla="*/ 156 w 224"/>
                <a:gd name="T57" fmla="*/ 28 h 178"/>
                <a:gd name="T58" fmla="*/ 116 w 224"/>
                <a:gd name="T59" fmla="*/ 60 h 178"/>
                <a:gd name="T60" fmla="*/ 116 w 224"/>
                <a:gd name="T61" fmla="*/ 60 h 178"/>
                <a:gd name="T62" fmla="*/ 92 w 224"/>
                <a:gd name="T63" fmla="*/ 74 h 178"/>
                <a:gd name="T64" fmla="*/ 70 w 224"/>
                <a:gd name="T65" fmla="*/ 88 h 178"/>
                <a:gd name="T66" fmla="*/ 24 w 224"/>
                <a:gd name="T67" fmla="*/ 122 h 178"/>
                <a:gd name="T68" fmla="*/ 24 w 224"/>
                <a:gd name="T69" fmla="*/ 122 h 178"/>
                <a:gd name="T70" fmla="*/ 14 w 224"/>
                <a:gd name="T71" fmla="*/ 134 h 178"/>
                <a:gd name="T72" fmla="*/ 6 w 224"/>
                <a:gd name="T73" fmla="*/ 146 h 178"/>
                <a:gd name="T74" fmla="*/ 2 w 224"/>
                <a:gd name="T75" fmla="*/ 152 h 178"/>
                <a:gd name="T76" fmla="*/ 0 w 224"/>
                <a:gd name="T77" fmla="*/ 160 h 178"/>
                <a:gd name="T78" fmla="*/ 0 w 224"/>
                <a:gd name="T79" fmla="*/ 168 h 178"/>
                <a:gd name="T80" fmla="*/ 0 w 224"/>
                <a:gd name="T81" fmla="*/ 176 h 178"/>
                <a:gd name="T82" fmla="*/ 0 w 224"/>
                <a:gd name="T83" fmla="*/ 176 h 178"/>
                <a:gd name="T84" fmla="*/ 60 w 224"/>
                <a:gd name="T85" fmla="*/ 178 h 178"/>
                <a:gd name="T86" fmla="*/ 90 w 224"/>
                <a:gd name="T87" fmla="*/ 178 h 178"/>
                <a:gd name="T88" fmla="*/ 120 w 224"/>
                <a:gd name="T89" fmla="*/ 178 h 178"/>
                <a:gd name="T90" fmla="*/ 150 w 224"/>
                <a:gd name="T91" fmla="*/ 174 h 178"/>
                <a:gd name="T92" fmla="*/ 178 w 224"/>
                <a:gd name="T93" fmla="*/ 168 h 178"/>
                <a:gd name="T94" fmla="*/ 190 w 224"/>
                <a:gd name="T95" fmla="*/ 164 h 178"/>
                <a:gd name="T96" fmla="*/ 202 w 224"/>
                <a:gd name="T97" fmla="*/ 158 h 178"/>
                <a:gd name="T98" fmla="*/ 214 w 224"/>
                <a:gd name="T99" fmla="*/ 150 h 178"/>
                <a:gd name="T100" fmla="*/ 224 w 224"/>
                <a:gd name="T101" fmla="*/ 142 h 178"/>
                <a:gd name="T102" fmla="*/ 224 w 224"/>
                <a:gd name="T103" fmla="*/ 142 h 1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178">
                  <a:moveTo>
                    <a:pt x="224" y="142"/>
                  </a:moveTo>
                  <a:lnTo>
                    <a:pt x="224" y="142"/>
                  </a:lnTo>
                  <a:lnTo>
                    <a:pt x="202" y="132"/>
                  </a:lnTo>
                  <a:lnTo>
                    <a:pt x="180" y="118"/>
                  </a:lnTo>
                  <a:lnTo>
                    <a:pt x="170" y="110"/>
                  </a:lnTo>
                  <a:lnTo>
                    <a:pt x="160" y="102"/>
                  </a:lnTo>
                  <a:lnTo>
                    <a:pt x="154" y="92"/>
                  </a:lnTo>
                  <a:lnTo>
                    <a:pt x="148" y="80"/>
                  </a:lnTo>
                  <a:lnTo>
                    <a:pt x="146" y="70"/>
                  </a:lnTo>
                  <a:lnTo>
                    <a:pt x="146" y="64"/>
                  </a:lnTo>
                  <a:lnTo>
                    <a:pt x="150" y="60"/>
                  </a:lnTo>
                  <a:lnTo>
                    <a:pt x="154" y="58"/>
                  </a:lnTo>
                  <a:lnTo>
                    <a:pt x="160" y="56"/>
                  </a:lnTo>
                  <a:lnTo>
                    <a:pt x="172" y="54"/>
                  </a:lnTo>
                  <a:lnTo>
                    <a:pt x="184" y="56"/>
                  </a:lnTo>
                  <a:lnTo>
                    <a:pt x="194" y="60"/>
                  </a:lnTo>
                  <a:lnTo>
                    <a:pt x="196" y="60"/>
                  </a:lnTo>
                  <a:lnTo>
                    <a:pt x="200" y="32"/>
                  </a:lnTo>
                  <a:lnTo>
                    <a:pt x="202" y="18"/>
                  </a:lnTo>
                  <a:lnTo>
                    <a:pt x="202" y="4"/>
                  </a:lnTo>
                  <a:lnTo>
                    <a:pt x="202" y="0"/>
                  </a:lnTo>
                  <a:lnTo>
                    <a:pt x="198" y="0"/>
                  </a:lnTo>
                  <a:lnTo>
                    <a:pt x="178" y="14"/>
                  </a:lnTo>
                  <a:lnTo>
                    <a:pt x="156" y="28"/>
                  </a:lnTo>
                  <a:lnTo>
                    <a:pt x="116" y="60"/>
                  </a:lnTo>
                  <a:lnTo>
                    <a:pt x="92" y="74"/>
                  </a:lnTo>
                  <a:lnTo>
                    <a:pt x="70" y="88"/>
                  </a:lnTo>
                  <a:lnTo>
                    <a:pt x="24" y="122"/>
                  </a:lnTo>
                  <a:lnTo>
                    <a:pt x="14" y="134"/>
                  </a:lnTo>
                  <a:lnTo>
                    <a:pt x="6" y="146"/>
                  </a:lnTo>
                  <a:lnTo>
                    <a:pt x="2" y="152"/>
                  </a:lnTo>
                  <a:lnTo>
                    <a:pt x="0" y="160"/>
                  </a:lnTo>
                  <a:lnTo>
                    <a:pt x="0" y="168"/>
                  </a:lnTo>
                  <a:lnTo>
                    <a:pt x="0" y="176"/>
                  </a:lnTo>
                  <a:lnTo>
                    <a:pt x="60" y="178"/>
                  </a:lnTo>
                  <a:lnTo>
                    <a:pt x="90" y="178"/>
                  </a:lnTo>
                  <a:lnTo>
                    <a:pt x="120" y="178"/>
                  </a:lnTo>
                  <a:lnTo>
                    <a:pt x="150" y="174"/>
                  </a:lnTo>
                  <a:lnTo>
                    <a:pt x="178" y="168"/>
                  </a:lnTo>
                  <a:lnTo>
                    <a:pt x="190" y="164"/>
                  </a:lnTo>
                  <a:lnTo>
                    <a:pt x="202" y="158"/>
                  </a:lnTo>
                  <a:lnTo>
                    <a:pt x="214" y="150"/>
                  </a:lnTo>
                  <a:lnTo>
                    <a:pt x="224" y="14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4" name="Freeform 235"/>
            <p:cNvSpPr>
              <a:spLocks/>
            </p:cNvSpPr>
            <p:nvPr/>
          </p:nvSpPr>
          <p:spPr bwMode="auto">
            <a:xfrm>
              <a:off x="3601" y="2303"/>
              <a:ext cx="360" cy="202"/>
            </a:xfrm>
            <a:custGeom>
              <a:avLst/>
              <a:gdLst>
                <a:gd name="T0" fmla="*/ 302 w 360"/>
                <a:gd name="T1" fmla="*/ 44 h 202"/>
                <a:gd name="T2" fmla="*/ 292 w 360"/>
                <a:gd name="T3" fmla="*/ 40 h 202"/>
                <a:gd name="T4" fmla="*/ 244 w 360"/>
                <a:gd name="T5" fmla="*/ 2 h 202"/>
                <a:gd name="T6" fmla="*/ 236 w 360"/>
                <a:gd name="T7" fmla="*/ 6 h 202"/>
                <a:gd name="T8" fmla="*/ 224 w 360"/>
                <a:gd name="T9" fmla="*/ 0 h 202"/>
                <a:gd name="T10" fmla="*/ 214 w 360"/>
                <a:gd name="T11" fmla="*/ 8 h 202"/>
                <a:gd name="T12" fmla="*/ 190 w 360"/>
                <a:gd name="T13" fmla="*/ 22 h 202"/>
                <a:gd name="T14" fmla="*/ 150 w 360"/>
                <a:gd name="T15" fmla="*/ 32 h 202"/>
                <a:gd name="T16" fmla="*/ 90 w 360"/>
                <a:gd name="T17" fmla="*/ 36 h 202"/>
                <a:gd name="T18" fmla="*/ 0 w 360"/>
                <a:gd name="T19" fmla="*/ 34 h 202"/>
                <a:gd name="T20" fmla="*/ 0 w 360"/>
                <a:gd name="T21" fmla="*/ 36 h 202"/>
                <a:gd name="T22" fmla="*/ 10 w 360"/>
                <a:gd name="T23" fmla="*/ 52 h 202"/>
                <a:gd name="T24" fmla="*/ 34 w 360"/>
                <a:gd name="T25" fmla="*/ 78 h 202"/>
                <a:gd name="T26" fmla="*/ 46 w 360"/>
                <a:gd name="T27" fmla="*/ 90 h 202"/>
                <a:gd name="T28" fmla="*/ 76 w 360"/>
                <a:gd name="T29" fmla="*/ 112 h 202"/>
                <a:gd name="T30" fmla="*/ 106 w 360"/>
                <a:gd name="T31" fmla="*/ 134 h 202"/>
                <a:gd name="T32" fmla="*/ 112 w 360"/>
                <a:gd name="T33" fmla="*/ 138 h 202"/>
                <a:gd name="T34" fmla="*/ 114 w 360"/>
                <a:gd name="T35" fmla="*/ 144 h 202"/>
                <a:gd name="T36" fmla="*/ 104 w 360"/>
                <a:gd name="T37" fmla="*/ 160 h 202"/>
                <a:gd name="T38" fmla="*/ 96 w 360"/>
                <a:gd name="T39" fmla="*/ 178 h 202"/>
                <a:gd name="T40" fmla="*/ 116 w 360"/>
                <a:gd name="T41" fmla="*/ 188 h 202"/>
                <a:gd name="T42" fmla="*/ 136 w 360"/>
                <a:gd name="T43" fmla="*/ 196 h 202"/>
                <a:gd name="T44" fmla="*/ 138 w 360"/>
                <a:gd name="T45" fmla="*/ 186 h 202"/>
                <a:gd name="T46" fmla="*/ 144 w 360"/>
                <a:gd name="T47" fmla="*/ 156 h 202"/>
                <a:gd name="T48" fmla="*/ 148 w 360"/>
                <a:gd name="T49" fmla="*/ 152 h 202"/>
                <a:gd name="T50" fmla="*/ 176 w 360"/>
                <a:gd name="T51" fmla="*/ 160 h 202"/>
                <a:gd name="T52" fmla="*/ 188 w 360"/>
                <a:gd name="T53" fmla="*/ 164 h 202"/>
                <a:gd name="T54" fmla="*/ 214 w 360"/>
                <a:gd name="T55" fmla="*/ 174 h 202"/>
                <a:gd name="T56" fmla="*/ 228 w 360"/>
                <a:gd name="T57" fmla="*/ 178 h 202"/>
                <a:gd name="T58" fmla="*/ 248 w 360"/>
                <a:gd name="T59" fmla="*/ 186 h 202"/>
                <a:gd name="T60" fmla="*/ 268 w 360"/>
                <a:gd name="T61" fmla="*/ 196 h 202"/>
                <a:gd name="T62" fmla="*/ 292 w 360"/>
                <a:gd name="T63" fmla="*/ 200 h 202"/>
                <a:gd name="T64" fmla="*/ 338 w 360"/>
                <a:gd name="T65" fmla="*/ 202 h 202"/>
                <a:gd name="T66" fmla="*/ 360 w 360"/>
                <a:gd name="T67" fmla="*/ 198 h 202"/>
                <a:gd name="T68" fmla="*/ 332 w 360"/>
                <a:gd name="T69" fmla="*/ 168 h 202"/>
                <a:gd name="T70" fmla="*/ 314 w 360"/>
                <a:gd name="T71" fmla="*/ 130 h 202"/>
                <a:gd name="T72" fmla="*/ 306 w 360"/>
                <a:gd name="T73" fmla="*/ 88 h 202"/>
                <a:gd name="T74" fmla="*/ 302 w 360"/>
                <a:gd name="T75" fmla="*/ 44 h 2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202">
                  <a:moveTo>
                    <a:pt x="302" y="44"/>
                  </a:moveTo>
                  <a:lnTo>
                    <a:pt x="302" y="44"/>
                  </a:lnTo>
                  <a:lnTo>
                    <a:pt x="292" y="40"/>
                  </a:lnTo>
                  <a:lnTo>
                    <a:pt x="244" y="2"/>
                  </a:lnTo>
                  <a:lnTo>
                    <a:pt x="240" y="6"/>
                  </a:lnTo>
                  <a:lnTo>
                    <a:pt x="236" y="6"/>
                  </a:lnTo>
                  <a:lnTo>
                    <a:pt x="224" y="0"/>
                  </a:lnTo>
                  <a:lnTo>
                    <a:pt x="214" y="8"/>
                  </a:lnTo>
                  <a:lnTo>
                    <a:pt x="202" y="16"/>
                  </a:lnTo>
                  <a:lnTo>
                    <a:pt x="190" y="22"/>
                  </a:lnTo>
                  <a:lnTo>
                    <a:pt x="178" y="26"/>
                  </a:lnTo>
                  <a:lnTo>
                    <a:pt x="150" y="32"/>
                  </a:lnTo>
                  <a:lnTo>
                    <a:pt x="120" y="36"/>
                  </a:lnTo>
                  <a:lnTo>
                    <a:pt x="90" y="36"/>
                  </a:lnTo>
                  <a:lnTo>
                    <a:pt x="60" y="36"/>
                  </a:lnTo>
                  <a:lnTo>
                    <a:pt x="0" y="34"/>
                  </a:lnTo>
                  <a:lnTo>
                    <a:pt x="0" y="36"/>
                  </a:lnTo>
                  <a:lnTo>
                    <a:pt x="10" y="52"/>
                  </a:lnTo>
                  <a:lnTo>
                    <a:pt x="20" y="66"/>
                  </a:lnTo>
                  <a:lnTo>
                    <a:pt x="34" y="78"/>
                  </a:lnTo>
                  <a:lnTo>
                    <a:pt x="46" y="90"/>
                  </a:lnTo>
                  <a:lnTo>
                    <a:pt x="60" y="102"/>
                  </a:lnTo>
                  <a:lnTo>
                    <a:pt x="76" y="112"/>
                  </a:lnTo>
                  <a:lnTo>
                    <a:pt x="92" y="122"/>
                  </a:lnTo>
                  <a:lnTo>
                    <a:pt x="106" y="134"/>
                  </a:lnTo>
                  <a:lnTo>
                    <a:pt x="112" y="138"/>
                  </a:lnTo>
                  <a:lnTo>
                    <a:pt x="114" y="140"/>
                  </a:lnTo>
                  <a:lnTo>
                    <a:pt x="114" y="144"/>
                  </a:lnTo>
                  <a:lnTo>
                    <a:pt x="104" y="160"/>
                  </a:lnTo>
                  <a:lnTo>
                    <a:pt x="96" y="176"/>
                  </a:lnTo>
                  <a:lnTo>
                    <a:pt x="96" y="178"/>
                  </a:lnTo>
                  <a:lnTo>
                    <a:pt x="116" y="188"/>
                  </a:lnTo>
                  <a:lnTo>
                    <a:pt x="126" y="192"/>
                  </a:lnTo>
                  <a:lnTo>
                    <a:pt x="136" y="196"/>
                  </a:lnTo>
                  <a:lnTo>
                    <a:pt x="138" y="186"/>
                  </a:lnTo>
                  <a:lnTo>
                    <a:pt x="140" y="176"/>
                  </a:lnTo>
                  <a:lnTo>
                    <a:pt x="144" y="156"/>
                  </a:lnTo>
                  <a:lnTo>
                    <a:pt x="148" y="152"/>
                  </a:lnTo>
                  <a:lnTo>
                    <a:pt x="162" y="156"/>
                  </a:lnTo>
                  <a:lnTo>
                    <a:pt x="176" y="160"/>
                  </a:lnTo>
                  <a:lnTo>
                    <a:pt x="188" y="164"/>
                  </a:lnTo>
                  <a:lnTo>
                    <a:pt x="202" y="170"/>
                  </a:lnTo>
                  <a:lnTo>
                    <a:pt x="214" y="174"/>
                  </a:lnTo>
                  <a:lnTo>
                    <a:pt x="228" y="178"/>
                  </a:lnTo>
                  <a:lnTo>
                    <a:pt x="238" y="182"/>
                  </a:lnTo>
                  <a:lnTo>
                    <a:pt x="248" y="186"/>
                  </a:lnTo>
                  <a:lnTo>
                    <a:pt x="260" y="190"/>
                  </a:lnTo>
                  <a:lnTo>
                    <a:pt x="268" y="196"/>
                  </a:lnTo>
                  <a:lnTo>
                    <a:pt x="292" y="200"/>
                  </a:lnTo>
                  <a:lnTo>
                    <a:pt x="314" y="202"/>
                  </a:lnTo>
                  <a:lnTo>
                    <a:pt x="338" y="202"/>
                  </a:lnTo>
                  <a:lnTo>
                    <a:pt x="360" y="198"/>
                  </a:lnTo>
                  <a:lnTo>
                    <a:pt x="346" y="184"/>
                  </a:lnTo>
                  <a:lnTo>
                    <a:pt x="332" y="168"/>
                  </a:lnTo>
                  <a:lnTo>
                    <a:pt x="322" y="150"/>
                  </a:lnTo>
                  <a:lnTo>
                    <a:pt x="314" y="130"/>
                  </a:lnTo>
                  <a:lnTo>
                    <a:pt x="308" y="110"/>
                  </a:lnTo>
                  <a:lnTo>
                    <a:pt x="306" y="88"/>
                  </a:lnTo>
                  <a:lnTo>
                    <a:pt x="302" y="66"/>
                  </a:lnTo>
                  <a:lnTo>
                    <a:pt x="302" y="4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5" name="Freeform 236"/>
            <p:cNvSpPr>
              <a:spLocks/>
            </p:cNvSpPr>
            <p:nvPr/>
          </p:nvSpPr>
          <p:spPr bwMode="auto">
            <a:xfrm>
              <a:off x="3903" y="2323"/>
              <a:ext cx="138" cy="178"/>
            </a:xfrm>
            <a:custGeom>
              <a:avLst/>
              <a:gdLst>
                <a:gd name="T0" fmla="*/ 94 w 138"/>
                <a:gd name="T1" fmla="*/ 146 h 178"/>
                <a:gd name="T2" fmla="*/ 94 w 138"/>
                <a:gd name="T3" fmla="*/ 146 h 178"/>
                <a:gd name="T4" fmla="*/ 98 w 138"/>
                <a:gd name="T5" fmla="*/ 138 h 178"/>
                <a:gd name="T6" fmla="*/ 100 w 138"/>
                <a:gd name="T7" fmla="*/ 130 h 178"/>
                <a:gd name="T8" fmla="*/ 102 w 138"/>
                <a:gd name="T9" fmla="*/ 114 h 178"/>
                <a:gd name="T10" fmla="*/ 102 w 138"/>
                <a:gd name="T11" fmla="*/ 96 h 178"/>
                <a:gd name="T12" fmla="*/ 98 w 138"/>
                <a:gd name="T13" fmla="*/ 80 h 178"/>
                <a:gd name="T14" fmla="*/ 98 w 138"/>
                <a:gd name="T15" fmla="*/ 80 h 178"/>
                <a:gd name="T16" fmla="*/ 96 w 138"/>
                <a:gd name="T17" fmla="*/ 76 h 178"/>
                <a:gd name="T18" fmla="*/ 98 w 138"/>
                <a:gd name="T19" fmla="*/ 72 h 178"/>
                <a:gd name="T20" fmla="*/ 100 w 138"/>
                <a:gd name="T21" fmla="*/ 68 h 178"/>
                <a:gd name="T22" fmla="*/ 98 w 138"/>
                <a:gd name="T23" fmla="*/ 64 h 178"/>
                <a:gd name="T24" fmla="*/ 98 w 138"/>
                <a:gd name="T25" fmla="*/ 64 h 178"/>
                <a:gd name="T26" fmla="*/ 100 w 138"/>
                <a:gd name="T27" fmla="*/ 62 h 178"/>
                <a:gd name="T28" fmla="*/ 104 w 138"/>
                <a:gd name="T29" fmla="*/ 64 h 178"/>
                <a:gd name="T30" fmla="*/ 104 w 138"/>
                <a:gd name="T31" fmla="*/ 64 h 178"/>
                <a:gd name="T32" fmla="*/ 122 w 138"/>
                <a:gd name="T33" fmla="*/ 34 h 178"/>
                <a:gd name="T34" fmla="*/ 138 w 138"/>
                <a:gd name="T35" fmla="*/ 4 h 178"/>
                <a:gd name="T36" fmla="*/ 138 w 138"/>
                <a:gd name="T37" fmla="*/ 0 h 178"/>
                <a:gd name="T38" fmla="*/ 138 w 138"/>
                <a:gd name="T39" fmla="*/ 0 h 178"/>
                <a:gd name="T40" fmla="*/ 106 w 138"/>
                <a:gd name="T41" fmla="*/ 4 h 178"/>
                <a:gd name="T42" fmla="*/ 106 w 138"/>
                <a:gd name="T43" fmla="*/ 4 h 178"/>
                <a:gd name="T44" fmla="*/ 80 w 138"/>
                <a:gd name="T45" fmla="*/ 10 h 178"/>
                <a:gd name="T46" fmla="*/ 68 w 138"/>
                <a:gd name="T47" fmla="*/ 12 h 178"/>
                <a:gd name="T48" fmla="*/ 56 w 138"/>
                <a:gd name="T49" fmla="*/ 16 h 178"/>
                <a:gd name="T50" fmla="*/ 56 w 138"/>
                <a:gd name="T51" fmla="*/ 16 h 178"/>
                <a:gd name="T52" fmla="*/ 54 w 138"/>
                <a:gd name="T53" fmla="*/ 16 h 178"/>
                <a:gd name="T54" fmla="*/ 52 w 138"/>
                <a:gd name="T55" fmla="*/ 16 h 178"/>
                <a:gd name="T56" fmla="*/ 50 w 138"/>
                <a:gd name="T57" fmla="*/ 20 h 178"/>
                <a:gd name="T58" fmla="*/ 46 w 138"/>
                <a:gd name="T59" fmla="*/ 30 h 178"/>
                <a:gd name="T60" fmla="*/ 46 w 138"/>
                <a:gd name="T61" fmla="*/ 30 h 178"/>
                <a:gd name="T62" fmla="*/ 42 w 138"/>
                <a:gd name="T63" fmla="*/ 40 h 178"/>
                <a:gd name="T64" fmla="*/ 38 w 138"/>
                <a:gd name="T65" fmla="*/ 44 h 178"/>
                <a:gd name="T66" fmla="*/ 34 w 138"/>
                <a:gd name="T67" fmla="*/ 48 h 178"/>
                <a:gd name="T68" fmla="*/ 34 w 138"/>
                <a:gd name="T69" fmla="*/ 48 h 178"/>
                <a:gd name="T70" fmla="*/ 24 w 138"/>
                <a:gd name="T71" fmla="*/ 42 h 178"/>
                <a:gd name="T72" fmla="*/ 16 w 138"/>
                <a:gd name="T73" fmla="*/ 36 h 178"/>
                <a:gd name="T74" fmla="*/ 0 w 138"/>
                <a:gd name="T75" fmla="*/ 24 h 178"/>
                <a:gd name="T76" fmla="*/ 0 w 138"/>
                <a:gd name="T77" fmla="*/ 24 h 178"/>
                <a:gd name="T78" fmla="*/ 0 w 138"/>
                <a:gd name="T79" fmla="*/ 46 h 178"/>
                <a:gd name="T80" fmla="*/ 4 w 138"/>
                <a:gd name="T81" fmla="*/ 68 h 178"/>
                <a:gd name="T82" fmla="*/ 6 w 138"/>
                <a:gd name="T83" fmla="*/ 90 h 178"/>
                <a:gd name="T84" fmla="*/ 12 w 138"/>
                <a:gd name="T85" fmla="*/ 110 h 178"/>
                <a:gd name="T86" fmla="*/ 20 w 138"/>
                <a:gd name="T87" fmla="*/ 130 h 178"/>
                <a:gd name="T88" fmla="*/ 30 w 138"/>
                <a:gd name="T89" fmla="*/ 148 h 178"/>
                <a:gd name="T90" fmla="*/ 44 w 138"/>
                <a:gd name="T91" fmla="*/ 164 h 178"/>
                <a:gd name="T92" fmla="*/ 58 w 138"/>
                <a:gd name="T93" fmla="*/ 178 h 178"/>
                <a:gd name="T94" fmla="*/ 58 w 138"/>
                <a:gd name="T95" fmla="*/ 178 h 178"/>
                <a:gd name="T96" fmla="*/ 66 w 138"/>
                <a:gd name="T97" fmla="*/ 178 h 178"/>
                <a:gd name="T98" fmla="*/ 66 w 138"/>
                <a:gd name="T99" fmla="*/ 178 h 178"/>
                <a:gd name="T100" fmla="*/ 74 w 138"/>
                <a:gd name="T101" fmla="*/ 172 h 178"/>
                <a:gd name="T102" fmla="*/ 84 w 138"/>
                <a:gd name="T103" fmla="*/ 166 h 178"/>
                <a:gd name="T104" fmla="*/ 90 w 138"/>
                <a:gd name="T105" fmla="*/ 156 h 178"/>
                <a:gd name="T106" fmla="*/ 94 w 138"/>
                <a:gd name="T107" fmla="*/ 146 h 178"/>
                <a:gd name="T108" fmla="*/ 94 w 138"/>
                <a:gd name="T109" fmla="*/ 146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8" h="178">
                  <a:moveTo>
                    <a:pt x="94" y="146"/>
                  </a:moveTo>
                  <a:lnTo>
                    <a:pt x="94" y="146"/>
                  </a:lnTo>
                  <a:lnTo>
                    <a:pt x="98" y="138"/>
                  </a:lnTo>
                  <a:lnTo>
                    <a:pt x="100" y="130"/>
                  </a:lnTo>
                  <a:lnTo>
                    <a:pt x="102" y="114"/>
                  </a:lnTo>
                  <a:lnTo>
                    <a:pt x="102" y="96"/>
                  </a:lnTo>
                  <a:lnTo>
                    <a:pt x="98" y="80"/>
                  </a:lnTo>
                  <a:lnTo>
                    <a:pt x="96" y="76"/>
                  </a:lnTo>
                  <a:lnTo>
                    <a:pt x="98" y="72"/>
                  </a:lnTo>
                  <a:lnTo>
                    <a:pt x="100" y="68"/>
                  </a:lnTo>
                  <a:lnTo>
                    <a:pt x="98" y="64"/>
                  </a:lnTo>
                  <a:lnTo>
                    <a:pt x="100" y="62"/>
                  </a:lnTo>
                  <a:lnTo>
                    <a:pt x="104" y="64"/>
                  </a:lnTo>
                  <a:lnTo>
                    <a:pt x="122" y="34"/>
                  </a:lnTo>
                  <a:lnTo>
                    <a:pt x="138" y="4"/>
                  </a:lnTo>
                  <a:lnTo>
                    <a:pt x="138" y="0"/>
                  </a:lnTo>
                  <a:lnTo>
                    <a:pt x="106" y="4"/>
                  </a:lnTo>
                  <a:lnTo>
                    <a:pt x="80" y="10"/>
                  </a:lnTo>
                  <a:lnTo>
                    <a:pt x="68" y="12"/>
                  </a:lnTo>
                  <a:lnTo>
                    <a:pt x="56" y="16"/>
                  </a:lnTo>
                  <a:lnTo>
                    <a:pt x="54" y="16"/>
                  </a:lnTo>
                  <a:lnTo>
                    <a:pt x="52" y="16"/>
                  </a:lnTo>
                  <a:lnTo>
                    <a:pt x="50" y="20"/>
                  </a:lnTo>
                  <a:lnTo>
                    <a:pt x="46" y="30"/>
                  </a:lnTo>
                  <a:lnTo>
                    <a:pt x="42" y="40"/>
                  </a:lnTo>
                  <a:lnTo>
                    <a:pt x="38" y="44"/>
                  </a:lnTo>
                  <a:lnTo>
                    <a:pt x="34" y="48"/>
                  </a:lnTo>
                  <a:lnTo>
                    <a:pt x="24" y="42"/>
                  </a:lnTo>
                  <a:lnTo>
                    <a:pt x="16" y="36"/>
                  </a:lnTo>
                  <a:lnTo>
                    <a:pt x="0" y="24"/>
                  </a:lnTo>
                  <a:lnTo>
                    <a:pt x="0" y="46"/>
                  </a:lnTo>
                  <a:lnTo>
                    <a:pt x="4" y="68"/>
                  </a:lnTo>
                  <a:lnTo>
                    <a:pt x="6" y="90"/>
                  </a:lnTo>
                  <a:lnTo>
                    <a:pt x="12" y="110"/>
                  </a:lnTo>
                  <a:lnTo>
                    <a:pt x="20" y="130"/>
                  </a:lnTo>
                  <a:lnTo>
                    <a:pt x="30" y="148"/>
                  </a:lnTo>
                  <a:lnTo>
                    <a:pt x="44" y="164"/>
                  </a:lnTo>
                  <a:lnTo>
                    <a:pt x="58" y="178"/>
                  </a:lnTo>
                  <a:lnTo>
                    <a:pt x="66" y="178"/>
                  </a:lnTo>
                  <a:lnTo>
                    <a:pt x="74" y="172"/>
                  </a:lnTo>
                  <a:lnTo>
                    <a:pt x="84" y="166"/>
                  </a:lnTo>
                  <a:lnTo>
                    <a:pt x="90" y="156"/>
                  </a:lnTo>
                  <a:lnTo>
                    <a:pt x="94" y="146"/>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6" name="Freeform 237"/>
            <p:cNvSpPr>
              <a:spLocks/>
            </p:cNvSpPr>
            <p:nvPr/>
          </p:nvSpPr>
          <p:spPr bwMode="auto">
            <a:xfrm>
              <a:off x="3927" y="2203"/>
              <a:ext cx="24" cy="40"/>
            </a:xfrm>
            <a:custGeom>
              <a:avLst/>
              <a:gdLst>
                <a:gd name="T0" fmla="*/ 22 w 24"/>
                <a:gd name="T1" fmla="*/ 4 h 40"/>
                <a:gd name="T2" fmla="*/ 22 w 24"/>
                <a:gd name="T3" fmla="*/ 4 h 40"/>
                <a:gd name="T4" fmla="*/ 24 w 24"/>
                <a:gd name="T5" fmla="*/ 10 h 40"/>
                <a:gd name="T6" fmla="*/ 24 w 24"/>
                <a:gd name="T7" fmla="*/ 14 h 40"/>
                <a:gd name="T8" fmla="*/ 20 w 24"/>
                <a:gd name="T9" fmla="*/ 24 h 40"/>
                <a:gd name="T10" fmla="*/ 16 w 24"/>
                <a:gd name="T11" fmla="*/ 32 h 40"/>
                <a:gd name="T12" fmla="*/ 10 w 24"/>
                <a:gd name="T13" fmla="*/ 40 h 40"/>
                <a:gd name="T14" fmla="*/ 10 w 24"/>
                <a:gd name="T15" fmla="*/ 40 h 40"/>
                <a:gd name="T16" fmla="*/ 6 w 24"/>
                <a:gd name="T17" fmla="*/ 38 h 40"/>
                <a:gd name="T18" fmla="*/ 2 w 24"/>
                <a:gd name="T19" fmla="*/ 34 h 40"/>
                <a:gd name="T20" fmla="*/ 0 w 24"/>
                <a:gd name="T21" fmla="*/ 26 h 40"/>
                <a:gd name="T22" fmla="*/ 0 w 24"/>
                <a:gd name="T23" fmla="*/ 26 h 40"/>
                <a:gd name="T24" fmla="*/ 2 w 24"/>
                <a:gd name="T25" fmla="*/ 14 h 40"/>
                <a:gd name="T26" fmla="*/ 6 w 24"/>
                <a:gd name="T27" fmla="*/ 4 h 40"/>
                <a:gd name="T28" fmla="*/ 6 w 24"/>
                <a:gd name="T29" fmla="*/ 4 h 40"/>
                <a:gd name="T30" fmla="*/ 10 w 24"/>
                <a:gd name="T31" fmla="*/ 0 h 40"/>
                <a:gd name="T32" fmla="*/ 14 w 24"/>
                <a:gd name="T33" fmla="*/ 0 h 40"/>
                <a:gd name="T34" fmla="*/ 20 w 24"/>
                <a:gd name="T35" fmla="*/ 0 h 40"/>
                <a:gd name="T36" fmla="*/ 22 w 24"/>
                <a:gd name="T37" fmla="*/ 4 h 40"/>
                <a:gd name="T38" fmla="*/ 22 w 24"/>
                <a:gd name="T39" fmla="*/ 4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0">
                  <a:moveTo>
                    <a:pt x="22" y="4"/>
                  </a:moveTo>
                  <a:lnTo>
                    <a:pt x="22" y="4"/>
                  </a:lnTo>
                  <a:lnTo>
                    <a:pt x="24" y="10"/>
                  </a:lnTo>
                  <a:lnTo>
                    <a:pt x="24" y="14"/>
                  </a:lnTo>
                  <a:lnTo>
                    <a:pt x="20" y="24"/>
                  </a:lnTo>
                  <a:lnTo>
                    <a:pt x="16" y="32"/>
                  </a:lnTo>
                  <a:lnTo>
                    <a:pt x="10" y="40"/>
                  </a:lnTo>
                  <a:lnTo>
                    <a:pt x="6" y="38"/>
                  </a:lnTo>
                  <a:lnTo>
                    <a:pt x="2" y="34"/>
                  </a:lnTo>
                  <a:lnTo>
                    <a:pt x="0" y="26"/>
                  </a:lnTo>
                  <a:lnTo>
                    <a:pt x="2" y="14"/>
                  </a:lnTo>
                  <a:lnTo>
                    <a:pt x="6" y="4"/>
                  </a:lnTo>
                  <a:lnTo>
                    <a:pt x="10" y="0"/>
                  </a:lnTo>
                  <a:lnTo>
                    <a:pt x="14" y="0"/>
                  </a:lnTo>
                  <a:lnTo>
                    <a:pt x="20" y="0"/>
                  </a:lnTo>
                  <a:lnTo>
                    <a:pt x="2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07" name="Freeform 238"/>
            <p:cNvSpPr>
              <a:spLocks/>
            </p:cNvSpPr>
            <p:nvPr/>
          </p:nvSpPr>
          <p:spPr bwMode="auto">
            <a:xfrm>
              <a:off x="3757" y="2227"/>
              <a:ext cx="70" cy="64"/>
            </a:xfrm>
            <a:custGeom>
              <a:avLst/>
              <a:gdLst>
                <a:gd name="T0" fmla="*/ 44 w 70"/>
                <a:gd name="T1" fmla="*/ 12 h 64"/>
                <a:gd name="T2" fmla="*/ 44 w 70"/>
                <a:gd name="T3" fmla="*/ 12 h 64"/>
                <a:gd name="T4" fmla="*/ 42 w 70"/>
                <a:gd name="T5" fmla="*/ 14 h 64"/>
                <a:gd name="T6" fmla="*/ 38 w 70"/>
                <a:gd name="T7" fmla="*/ 18 h 64"/>
                <a:gd name="T8" fmla="*/ 36 w 70"/>
                <a:gd name="T9" fmla="*/ 26 h 64"/>
                <a:gd name="T10" fmla="*/ 38 w 70"/>
                <a:gd name="T11" fmla="*/ 32 h 64"/>
                <a:gd name="T12" fmla="*/ 38 w 70"/>
                <a:gd name="T13" fmla="*/ 32 h 64"/>
                <a:gd name="T14" fmla="*/ 54 w 70"/>
                <a:gd name="T15" fmla="*/ 48 h 64"/>
                <a:gd name="T16" fmla="*/ 70 w 70"/>
                <a:gd name="T17" fmla="*/ 64 h 64"/>
                <a:gd name="T18" fmla="*/ 70 w 70"/>
                <a:gd name="T19" fmla="*/ 64 h 64"/>
                <a:gd name="T20" fmla="*/ 50 w 70"/>
                <a:gd name="T21" fmla="*/ 56 h 64"/>
                <a:gd name="T22" fmla="*/ 30 w 70"/>
                <a:gd name="T23" fmla="*/ 44 h 64"/>
                <a:gd name="T24" fmla="*/ 22 w 70"/>
                <a:gd name="T25" fmla="*/ 38 h 64"/>
                <a:gd name="T26" fmla="*/ 12 w 70"/>
                <a:gd name="T27" fmla="*/ 30 h 64"/>
                <a:gd name="T28" fmla="*/ 6 w 70"/>
                <a:gd name="T29" fmla="*/ 20 h 64"/>
                <a:gd name="T30" fmla="*/ 0 w 70"/>
                <a:gd name="T31" fmla="*/ 10 h 64"/>
                <a:gd name="T32" fmla="*/ 0 w 70"/>
                <a:gd name="T33" fmla="*/ 10 h 64"/>
                <a:gd name="T34" fmla="*/ 2 w 70"/>
                <a:gd name="T35" fmla="*/ 4 h 64"/>
                <a:gd name="T36" fmla="*/ 4 w 70"/>
                <a:gd name="T37" fmla="*/ 2 h 64"/>
                <a:gd name="T38" fmla="*/ 4 w 70"/>
                <a:gd name="T39" fmla="*/ 2 h 64"/>
                <a:gd name="T40" fmla="*/ 16 w 70"/>
                <a:gd name="T41" fmla="*/ 0 h 64"/>
                <a:gd name="T42" fmla="*/ 26 w 70"/>
                <a:gd name="T43" fmla="*/ 2 h 64"/>
                <a:gd name="T44" fmla="*/ 36 w 70"/>
                <a:gd name="T45" fmla="*/ 6 h 64"/>
                <a:gd name="T46" fmla="*/ 44 w 70"/>
                <a:gd name="T47" fmla="*/ 12 h 64"/>
                <a:gd name="T48" fmla="*/ 44 w 70"/>
                <a:gd name="T49" fmla="*/ 12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64">
                  <a:moveTo>
                    <a:pt x="44" y="12"/>
                  </a:moveTo>
                  <a:lnTo>
                    <a:pt x="44" y="12"/>
                  </a:lnTo>
                  <a:lnTo>
                    <a:pt x="42" y="14"/>
                  </a:lnTo>
                  <a:lnTo>
                    <a:pt x="38" y="18"/>
                  </a:lnTo>
                  <a:lnTo>
                    <a:pt x="36" y="26"/>
                  </a:lnTo>
                  <a:lnTo>
                    <a:pt x="38" y="32"/>
                  </a:lnTo>
                  <a:lnTo>
                    <a:pt x="54" y="48"/>
                  </a:lnTo>
                  <a:lnTo>
                    <a:pt x="70" y="64"/>
                  </a:lnTo>
                  <a:lnTo>
                    <a:pt x="50" y="56"/>
                  </a:lnTo>
                  <a:lnTo>
                    <a:pt x="30" y="44"/>
                  </a:lnTo>
                  <a:lnTo>
                    <a:pt x="22" y="38"/>
                  </a:lnTo>
                  <a:lnTo>
                    <a:pt x="12" y="30"/>
                  </a:lnTo>
                  <a:lnTo>
                    <a:pt x="6" y="20"/>
                  </a:lnTo>
                  <a:lnTo>
                    <a:pt x="0" y="10"/>
                  </a:lnTo>
                  <a:lnTo>
                    <a:pt x="2" y="4"/>
                  </a:lnTo>
                  <a:lnTo>
                    <a:pt x="4" y="2"/>
                  </a:lnTo>
                  <a:lnTo>
                    <a:pt x="16" y="0"/>
                  </a:lnTo>
                  <a:lnTo>
                    <a:pt x="26" y="2"/>
                  </a:lnTo>
                  <a:lnTo>
                    <a:pt x="36" y="6"/>
                  </a:lnTo>
                  <a:lnTo>
                    <a:pt x="44" y="1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6008" name="Picture 23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7" y="2223"/>
              <a:ext cx="13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09" name="Freeform 240"/>
            <p:cNvSpPr>
              <a:spLocks/>
            </p:cNvSpPr>
            <p:nvPr/>
          </p:nvSpPr>
          <p:spPr bwMode="auto">
            <a:xfrm>
              <a:off x="3943" y="2245"/>
              <a:ext cx="52" cy="16"/>
            </a:xfrm>
            <a:custGeom>
              <a:avLst/>
              <a:gdLst>
                <a:gd name="T0" fmla="*/ 52 w 52"/>
                <a:gd name="T1" fmla="*/ 6 h 16"/>
                <a:gd name="T2" fmla="*/ 52 w 52"/>
                <a:gd name="T3" fmla="*/ 6 h 16"/>
                <a:gd name="T4" fmla="*/ 48 w 52"/>
                <a:gd name="T5" fmla="*/ 12 h 16"/>
                <a:gd name="T6" fmla="*/ 44 w 52"/>
                <a:gd name="T7" fmla="*/ 14 h 16"/>
                <a:gd name="T8" fmla="*/ 44 w 52"/>
                <a:gd name="T9" fmla="*/ 14 h 16"/>
                <a:gd name="T10" fmla="*/ 32 w 52"/>
                <a:gd name="T11" fmla="*/ 16 h 16"/>
                <a:gd name="T12" fmla="*/ 22 w 52"/>
                <a:gd name="T13" fmla="*/ 14 h 16"/>
                <a:gd name="T14" fmla="*/ 0 w 52"/>
                <a:gd name="T15" fmla="*/ 8 h 16"/>
                <a:gd name="T16" fmla="*/ 0 w 52"/>
                <a:gd name="T17" fmla="*/ 8 h 16"/>
                <a:gd name="T18" fmla="*/ 6 w 52"/>
                <a:gd name="T19" fmla="*/ 6 h 16"/>
                <a:gd name="T20" fmla="*/ 12 w 52"/>
                <a:gd name="T21" fmla="*/ 4 h 16"/>
                <a:gd name="T22" fmla="*/ 20 w 52"/>
                <a:gd name="T23" fmla="*/ 4 h 16"/>
                <a:gd name="T24" fmla="*/ 26 w 52"/>
                <a:gd name="T25" fmla="*/ 0 h 16"/>
                <a:gd name="T26" fmla="*/ 26 w 52"/>
                <a:gd name="T27" fmla="*/ 0 h 16"/>
                <a:gd name="T28" fmla="*/ 40 w 52"/>
                <a:gd name="T29" fmla="*/ 0 h 16"/>
                <a:gd name="T30" fmla="*/ 46 w 52"/>
                <a:gd name="T31" fmla="*/ 2 h 16"/>
                <a:gd name="T32" fmla="*/ 52 w 52"/>
                <a:gd name="T33" fmla="*/ 6 h 16"/>
                <a:gd name="T34" fmla="*/ 52 w 52"/>
                <a:gd name="T35" fmla="*/ 6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16">
                  <a:moveTo>
                    <a:pt x="52" y="6"/>
                  </a:moveTo>
                  <a:lnTo>
                    <a:pt x="52" y="6"/>
                  </a:lnTo>
                  <a:lnTo>
                    <a:pt x="48" y="12"/>
                  </a:lnTo>
                  <a:lnTo>
                    <a:pt x="44" y="14"/>
                  </a:lnTo>
                  <a:lnTo>
                    <a:pt x="32" y="16"/>
                  </a:lnTo>
                  <a:lnTo>
                    <a:pt x="22" y="14"/>
                  </a:lnTo>
                  <a:lnTo>
                    <a:pt x="0" y="8"/>
                  </a:lnTo>
                  <a:lnTo>
                    <a:pt x="6" y="6"/>
                  </a:lnTo>
                  <a:lnTo>
                    <a:pt x="12" y="4"/>
                  </a:lnTo>
                  <a:lnTo>
                    <a:pt x="20" y="4"/>
                  </a:lnTo>
                  <a:lnTo>
                    <a:pt x="26" y="0"/>
                  </a:lnTo>
                  <a:lnTo>
                    <a:pt x="40" y="0"/>
                  </a:lnTo>
                  <a:lnTo>
                    <a:pt x="46" y="2"/>
                  </a:lnTo>
                  <a:lnTo>
                    <a:pt x="52"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0" name="Freeform 241"/>
            <p:cNvSpPr>
              <a:spLocks/>
            </p:cNvSpPr>
            <p:nvPr/>
          </p:nvSpPr>
          <p:spPr bwMode="auto">
            <a:xfrm>
              <a:off x="3903" y="2255"/>
              <a:ext cx="46" cy="102"/>
            </a:xfrm>
            <a:custGeom>
              <a:avLst/>
              <a:gdLst>
                <a:gd name="T0" fmla="*/ 38 w 46"/>
                <a:gd name="T1" fmla="*/ 8 h 102"/>
                <a:gd name="T2" fmla="*/ 38 w 46"/>
                <a:gd name="T3" fmla="*/ 8 h 102"/>
                <a:gd name="T4" fmla="*/ 42 w 46"/>
                <a:gd name="T5" fmla="*/ 12 h 102"/>
                <a:gd name="T6" fmla="*/ 44 w 46"/>
                <a:gd name="T7" fmla="*/ 16 h 102"/>
                <a:gd name="T8" fmla="*/ 46 w 46"/>
                <a:gd name="T9" fmla="*/ 26 h 102"/>
                <a:gd name="T10" fmla="*/ 46 w 46"/>
                <a:gd name="T11" fmla="*/ 36 h 102"/>
                <a:gd name="T12" fmla="*/ 46 w 46"/>
                <a:gd name="T13" fmla="*/ 44 h 102"/>
                <a:gd name="T14" fmla="*/ 46 w 46"/>
                <a:gd name="T15" fmla="*/ 44 h 102"/>
                <a:gd name="T16" fmla="*/ 46 w 46"/>
                <a:gd name="T17" fmla="*/ 58 h 102"/>
                <a:gd name="T18" fmla="*/ 44 w 46"/>
                <a:gd name="T19" fmla="*/ 74 h 102"/>
                <a:gd name="T20" fmla="*/ 40 w 46"/>
                <a:gd name="T21" fmla="*/ 86 h 102"/>
                <a:gd name="T22" fmla="*/ 34 w 46"/>
                <a:gd name="T23" fmla="*/ 100 h 102"/>
                <a:gd name="T24" fmla="*/ 32 w 46"/>
                <a:gd name="T25" fmla="*/ 102 h 102"/>
                <a:gd name="T26" fmla="*/ 32 w 46"/>
                <a:gd name="T27" fmla="*/ 102 h 102"/>
                <a:gd name="T28" fmla="*/ 22 w 46"/>
                <a:gd name="T29" fmla="*/ 98 h 102"/>
                <a:gd name="T30" fmla="*/ 14 w 46"/>
                <a:gd name="T31" fmla="*/ 92 h 102"/>
                <a:gd name="T32" fmla="*/ 0 w 46"/>
                <a:gd name="T33" fmla="*/ 80 h 102"/>
                <a:gd name="T34" fmla="*/ 0 w 46"/>
                <a:gd name="T35" fmla="*/ 80 h 102"/>
                <a:gd name="T36" fmla="*/ 6 w 46"/>
                <a:gd name="T37" fmla="*/ 68 h 102"/>
                <a:gd name="T38" fmla="*/ 14 w 46"/>
                <a:gd name="T39" fmla="*/ 56 h 102"/>
                <a:gd name="T40" fmla="*/ 22 w 46"/>
                <a:gd name="T41" fmla="*/ 44 h 102"/>
                <a:gd name="T42" fmla="*/ 26 w 46"/>
                <a:gd name="T43" fmla="*/ 32 h 102"/>
                <a:gd name="T44" fmla="*/ 34 w 46"/>
                <a:gd name="T45" fmla="*/ 4 h 102"/>
                <a:gd name="T46" fmla="*/ 36 w 46"/>
                <a:gd name="T47" fmla="*/ 0 h 102"/>
                <a:gd name="T48" fmla="*/ 36 w 46"/>
                <a:gd name="T49" fmla="*/ 0 h 102"/>
                <a:gd name="T50" fmla="*/ 36 w 46"/>
                <a:gd name="T51" fmla="*/ 2 h 102"/>
                <a:gd name="T52" fmla="*/ 38 w 46"/>
                <a:gd name="T53" fmla="*/ 4 h 102"/>
                <a:gd name="T54" fmla="*/ 38 w 46"/>
                <a:gd name="T55" fmla="*/ 8 h 102"/>
                <a:gd name="T56" fmla="*/ 38 w 46"/>
                <a:gd name="T57" fmla="*/ 8 h 1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102">
                  <a:moveTo>
                    <a:pt x="38" y="8"/>
                  </a:moveTo>
                  <a:lnTo>
                    <a:pt x="38" y="8"/>
                  </a:lnTo>
                  <a:lnTo>
                    <a:pt x="42" y="12"/>
                  </a:lnTo>
                  <a:lnTo>
                    <a:pt x="44" y="16"/>
                  </a:lnTo>
                  <a:lnTo>
                    <a:pt x="46" y="26"/>
                  </a:lnTo>
                  <a:lnTo>
                    <a:pt x="46" y="36"/>
                  </a:lnTo>
                  <a:lnTo>
                    <a:pt x="46" y="44"/>
                  </a:lnTo>
                  <a:lnTo>
                    <a:pt x="46" y="58"/>
                  </a:lnTo>
                  <a:lnTo>
                    <a:pt x="44" y="74"/>
                  </a:lnTo>
                  <a:lnTo>
                    <a:pt x="40" y="86"/>
                  </a:lnTo>
                  <a:lnTo>
                    <a:pt x="34" y="100"/>
                  </a:lnTo>
                  <a:lnTo>
                    <a:pt x="32" y="102"/>
                  </a:lnTo>
                  <a:lnTo>
                    <a:pt x="22" y="98"/>
                  </a:lnTo>
                  <a:lnTo>
                    <a:pt x="14" y="92"/>
                  </a:lnTo>
                  <a:lnTo>
                    <a:pt x="0" y="80"/>
                  </a:lnTo>
                  <a:lnTo>
                    <a:pt x="6" y="68"/>
                  </a:lnTo>
                  <a:lnTo>
                    <a:pt x="14" y="56"/>
                  </a:lnTo>
                  <a:lnTo>
                    <a:pt x="22" y="44"/>
                  </a:lnTo>
                  <a:lnTo>
                    <a:pt x="26" y="32"/>
                  </a:lnTo>
                  <a:lnTo>
                    <a:pt x="34" y="4"/>
                  </a:lnTo>
                  <a:lnTo>
                    <a:pt x="36" y="0"/>
                  </a:lnTo>
                  <a:lnTo>
                    <a:pt x="36" y="2"/>
                  </a:lnTo>
                  <a:lnTo>
                    <a:pt x="38" y="4"/>
                  </a:lnTo>
                  <a:lnTo>
                    <a:pt x="38" y="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1" name="Freeform 242"/>
            <p:cNvSpPr>
              <a:spLocks/>
            </p:cNvSpPr>
            <p:nvPr/>
          </p:nvSpPr>
          <p:spPr bwMode="auto">
            <a:xfrm>
              <a:off x="3747" y="2277"/>
              <a:ext cx="48" cy="52"/>
            </a:xfrm>
            <a:custGeom>
              <a:avLst/>
              <a:gdLst>
                <a:gd name="T0" fmla="*/ 32 w 48"/>
                <a:gd name="T1" fmla="*/ 2 h 52"/>
                <a:gd name="T2" fmla="*/ 48 w 48"/>
                <a:gd name="T3" fmla="*/ 42 h 52"/>
                <a:gd name="T4" fmla="*/ 48 w 48"/>
                <a:gd name="T5" fmla="*/ 42 h 52"/>
                <a:gd name="T6" fmla="*/ 48 w 48"/>
                <a:gd name="T7" fmla="*/ 46 h 52"/>
                <a:gd name="T8" fmla="*/ 44 w 48"/>
                <a:gd name="T9" fmla="*/ 50 h 52"/>
                <a:gd name="T10" fmla="*/ 44 w 48"/>
                <a:gd name="T11" fmla="*/ 50 h 52"/>
                <a:gd name="T12" fmla="*/ 42 w 48"/>
                <a:gd name="T13" fmla="*/ 50 h 52"/>
                <a:gd name="T14" fmla="*/ 38 w 48"/>
                <a:gd name="T15" fmla="*/ 50 h 52"/>
                <a:gd name="T16" fmla="*/ 38 w 48"/>
                <a:gd name="T17" fmla="*/ 50 h 52"/>
                <a:gd name="T18" fmla="*/ 24 w 48"/>
                <a:gd name="T19" fmla="*/ 52 h 52"/>
                <a:gd name="T20" fmla="*/ 18 w 48"/>
                <a:gd name="T21" fmla="*/ 50 h 52"/>
                <a:gd name="T22" fmla="*/ 14 w 48"/>
                <a:gd name="T23" fmla="*/ 46 h 52"/>
                <a:gd name="T24" fmla="*/ 14 w 48"/>
                <a:gd name="T25" fmla="*/ 46 h 52"/>
                <a:gd name="T26" fmla="*/ 12 w 48"/>
                <a:gd name="T27" fmla="*/ 38 h 52"/>
                <a:gd name="T28" fmla="*/ 8 w 48"/>
                <a:gd name="T29" fmla="*/ 30 h 52"/>
                <a:gd name="T30" fmla="*/ 4 w 48"/>
                <a:gd name="T31" fmla="*/ 22 h 52"/>
                <a:gd name="T32" fmla="*/ 2 w 48"/>
                <a:gd name="T33" fmla="*/ 12 h 52"/>
                <a:gd name="T34" fmla="*/ 2 w 48"/>
                <a:gd name="T35" fmla="*/ 12 h 52"/>
                <a:gd name="T36" fmla="*/ 0 w 48"/>
                <a:gd name="T37" fmla="*/ 8 h 52"/>
                <a:gd name="T38" fmla="*/ 0 w 48"/>
                <a:gd name="T39" fmla="*/ 6 h 52"/>
                <a:gd name="T40" fmla="*/ 2 w 48"/>
                <a:gd name="T41" fmla="*/ 4 h 52"/>
                <a:gd name="T42" fmla="*/ 2 w 48"/>
                <a:gd name="T43" fmla="*/ 4 h 52"/>
                <a:gd name="T44" fmla="*/ 4 w 48"/>
                <a:gd name="T45" fmla="*/ 2 h 52"/>
                <a:gd name="T46" fmla="*/ 8 w 48"/>
                <a:gd name="T47" fmla="*/ 2 h 52"/>
                <a:gd name="T48" fmla="*/ 12 w 48"/>
                <a:gd name="T49" fmla="*/ 2 h 52"/>
                <a:gd name="T50" fmla="*/ 14 w 48"/>
                <a:gd name="T51" fmla="*/ 2 h 52"/>
                <a:gd name="T52" fmla="*/ 14 w 48"/>
                <a:gd name="T53" fmla="*/ 2 h 52"/>
                <a:gd name="T54" fmla="*/ 24 w 48"/>
                <a:gd name="T55" fmla="*/ 0 h 52"/>
                <a:gd name="T56" fmla="*/ 28 w 48"/>
                <a:gd name="T57" fmla="*/ 0 h 52"/>
                <a:gd name="T58" fmla="*/ 32 w 48"/>
                <a:gd name="T59" fmla="*/ 2 h 52"/>
                <a:gd name="T60" fmla="*/ 32 w 48"/>
                <a:gd name="T61" fmla="*/ 2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8" h="52">
                  <a:moveTo>
                    <a:pt x="32" y="2"/>
                  </a:moveTo>
                  <a:lnTo>
                    <a:pt x="48" y="42"/>
                  </a:lnTo>
                  <a:lnTo>
                    <a:pt x="48" y="46"/>
                  </a:lnTo>
                  <a:lnTo>
                    <a:pt x="44" y="50"/>
                  </a:lnTo>
                  <a:lnTo>
                    <a:pt x="42" y="50"/>
                  </a:lnTo>
                  <a:lnTo>
                    <a:pt x="38" y="50"/>
                  </a:lnTo>
                  <a:lnTo>
                    <a:pt x="24" y="52"/>
                  </a:lnTo>
                  <a:lnTo>
                    <a:pt x="18" y="50"/>
                  </a:lnTo>
                  <a:lnTo>
                    <a:pt x="14" y="46"/>
                  </a:lnTo>
                  <a:lnTo>
                    <a:pt x="12" y="38"/>
                  </a:lnTo>
                  <a:lnTo>
                    <a:pt x="8" y="30"/>
                  </a:lnTo>
                  <a:lnTo>
                    <a:pt x="4" y="22"/>
                  </a:lnTo>
                  <a:lnTo>
                    <a:pt x="2" y="12"/>
                  </a:lnTo>
                  <a:lnTo>
                    <a:pt x="0" y="8"/>
                  </a:lnTo>
                  <a:lnTo>
                    <a:pt x="0" y="6"/>
                  </a:lnTo>
                  <a:lnTo>
                    <a:pt x="2" y="4"/>
                  </a:lnTo>
                  <a:lnTo>
                    <a:pt x="4" y="2"/>
                  </a:lnTo>
                  <a:lnTo>
                    <a:pt x="8" y="2"/>
                  </a:lnTo>
                  <a:lnTo>
                    <a:pt x="12" y="2"/>
                  </a:lnTo>
                  <a:lnTo>
                    <a:pt x="14" y="2"/>
                  </a:lnTo>
                  <a:lnTo>
                    <a:pt x="24" y="0"/>
                  </a:lnTo>
                  <a:lnTo>
                    <a:pt x="28" y="0"/>
                  </a:lnTo>
                  <a:lnTo>
                    <a:pt x="3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2" name="Freeform 243"/>
            <p:cNvSpPr>
              <a:spLocks/>
            </p:cNvSpPr>
            <p:nvPr/>
          </p:nvSpPr>
          <p:spPr bwMode="auto">
            <a:xfrm>
              <a:off x="3701" y="2325"/>
              <a:ext cx="128" cy="90"/>
            </a:xfrm>
            <a:custGeom>
              <a:avLst/>
              <a:gdLst>
                <a:gd name="T0" fmla="*/ 44 w 128"/>
                <a:gd name="T1" fmla="*/ 14 h 90"/>
                <a:gd name="T2" fmla="*/ 44 w 128"/>
                <a:gd name="T3" fmla="*/ 14 h 90"/>
                <a:gd name="T4" fmla="*/ 46 w 128"/>
                <a:gd name="T5" fmla="*/ 20 h 90"/>
                <a:gd name="T6" fmla="*/ 44 w 128"/>
                <a:gd name="T7" fmla="*/ 28 h 90"/>
                <a:gd name="T8" fmla="*/ 44 w 128"/>
                <a:gd name="T9" fmla="*/ 28 h 90"/>
                <a:gd name="T10" fmla="*/ 54 w 128"/>
                <a:gd name="T11" fmla="*/ 32 h 90"/>
                <a:gd name="T12" fmla="*/ 62 w 128"/>
                <a:gd name="T13" fmla="*/ 38 h 90"/>
                <a:gd name="T14" fmla="*/ 72 w 128"/>
                <a:gd name="T15" fmla="*/ 44 h 90"/>
                <a:gd name="T16" fmla="*/ 82 w 128"/>
                <a:gd name="T17" fmla="*/ 50 h 90"/>
                <a:gd name="T18" fmla="*/ 82 w 128"/>
                <a:gd name="T19" fmla="*/ 50 h 90"/>
                <a:gd name="T20" fmla="*/ 90 w 128"/>
                <a:gd name="T21" fmla="*/ 46 h 90"/>
                <a:gd name="T22" fmla="*/ 98 w 128"/>
                <a:gd name="T23" fmla="*/ 44 h 90"/>
                <a:gd name="T24" fmla="*/ 108 w 128"/>
                <a:gd name="T25" fmla="*/ 44 h 90"/>
                <a:gd name="T26" fmla="*/ 116 w 128"/>
                <a:gd name="T27" fmla="*/ 46 h 90"/>
                <a:gd name="T28" fmla="*/ 116 w 128"/>
                <a:gd name="T29" fmla="*/ 46 h 90"/>
                <a:gd name="T30" fmla="*/ 122 w 128"/>
                <a:gd name="T31" fmla="*/ 50 h 90"/>
                <a:gd name="T32" fmla="*/ 124 w 128"/>
                <a:gd name="T33" fmla="*/ 54 h 90"/>
                <a:gd name="T34" fmla="*/ 128 w 128"/>
                <a:gd name="T35" fmla="*/ 64 h 90"/>
                <a:gd name="T36" fmla="*/ 128 w 128"/>
                <a:gd name="T37" fmla="*/ 64 h 90"/>
                <a:gd name="T38" fmla="*/ 128 w 128"/>
                <a:gd name="T39" fmla="*/ 68 h 90"/>
                <a:gd name="T40" fmla="*/ 126 w 128"/>
                <a:gd name="T41" fmla="*/ 74 h 90"/>
                <a:gd name="T42" fmla="*/ 120 w 128"/>
                <a:gd name="T43" fmla="*/ 84 h 90"/>
                <a:gd name="T44" fmla="*/ 120 w 128"/>
                <a:gd name="T45" fmla="*/ 84 h 90"/>
                <a:gd name="T46" fmla="*/ 114 w 128"/>
                <a:gd name="T47" fmla="*/ 86 h 90"/>
                <a:gd name="T48" fmla="*/ 108 w 128"/>
                <a:gd name="T49" fmla="*/ 88 h 90"/>
                <a:gd name="T50" fmla="*/ 102 w 128"/>
                <a:gd name="T51" fmla="*/ 90 h 90"/>
                <a:gd name="T52" fmla="*/ 96 w 128"/>
                <a:gd name="T53" fmla="*/ 88 h 90"/>
                <a:gd name="T54" fmla="*/ 96 w 128"/>
                <a:gd name="T55" fmla="*/ 88 h 90"/>
                <a:gd name="T56" fmla="*/ 88 w 128"/>
                <a:gd name="T57" fmla="*/ 84 h 90"/>
                <a:gd name="T58" fmla="*/ 82 w 128"/>
                <a:gd name="T59" fmla="*/ 78 h 90"/>
                <a:gd name="T60" fmla="*/ 78 w 128"/>
                <a:gd name="T61" fmla="*/ 70 h 90"/>
                <a:gd name="T62" fmla="*/ 78 w 128"/>
                <a:gd name="T63" fmla="*/ 62 h 90"/>
                <a:gd name="T64" fmla="*/ 78 w 128"/>
                <a:gd name="T65" fmla="*/ 62 h 90"/>
                <a:gd name="T66" fmla="*/ 68 w 128"/>
                <a:gd name="T67" fmla="*/ 56 h 90"/>
                <a:gd name="T68" fmla="*/ 58 w 128"/>
                <a:gd name="T69" fmla="*/ 50 h 90"/>
                <a:gd name="T70" fmla="*/ 48 w 128"/>
                <a:gd name="T71" fmla="*/ 42 h 90"/>
                <a:gd name="T72" fmla="*/ 38 w 128"/>
                <a:gd name="T73" fmla="*/ 38 h 90"/>
                <a:gd name="T74" fmla="*/ 38 w 128"/>
                <a:gd name="T75" fmla="*/ 38 h 90"/>
                <a:gd name="T76" fmla="*/ 30 w 128"/>
                <a:gd name="T77" fmla="*/ 44 h 90"/>
                <a:gd name="T78" fmla="*/ 24 w 128"/>
                <a:gd name="T79" fmla="*/ 44 h 90"/>
                <a:gd name="T80" fmla="*/ 20 w 128"/>
                <a:gd name="T81" fmla="*/ 44 h 90"/>
                <a:gd name="T82" fmla="*/ 20 w 128"/>
                <a:gd name="T83" fmla="*/ 44 h 90"/>
                <a:gd name="T84" fmla="*/ 18 w 128"/>
                <a:gd name="T85" fmla="*/ 42 h 90"/>
                <a:gd name="T86" fmla="*/ 16 w 128"/>
                <a:gd name="T87" fmla="*/ 42 h 90"/>
                <a:gd name="T88" fmla="*/ 12 w 128"/>
                <a:gd name="T89" fmla="*/ 42 h 90"/>
                <a:gd name="T90" fmla="*/ 12 w 128"/>
                <a:gd name="T91" fmla="*/ 42 h 90"/>
                <a:gd name="T92" fmla="*/ 6 w 128"/>
                <a:gd name="T93" fmla="*/ 36 h 90"/>
                <a:gd name="T94" fmla="*/ 2 w 128"/>
                <a:gd name="T95" fmla="*/ 28 h 90"/>
                <a:gd name="T96" fmla="*/ 0 w 128"/>
                <a:gd name="T97" fmla="*/ 20 h 90"/>
                <a:gd name="T98" fmla="*/ 0 w 128"/>
                <a:gd name="T99" fmla="*/ 12 h 90"/>
                <a:gd name="T100" fmla="*/ 0 w 128"/>
                <a:gd name="T101" fmla="*/ 12 h 90"/>
                <a:gd name="T102" fmla="*/ 4 w 128"/>
                <a:gd name="T103" fmla="*/ 6 h 90"/>
                <a:gd name="T104" fmla="*/ 8 w 128"/>
                <a:gd name="T105" fmla="*/ 4 h 90"/>
                <a:gd name="T106" fmla="*/ 14 w 128"/>
                <a:gd name="T107" fmla="*/ 0 h 90"/>
                <a:gd name="T108" fmla="*/ 20 w 128"/>
                <a:gd name="T109" fmla="*/ 0 h 90"/>
                <a:gd name="T110" fmla="*/ 20 w 128"/>
                <a:gd name="T111" fmla="*/ 0 h 90"/>
                <a:gd name="T112" fmla="*/ 28 w 128"/>
                <a:gd name="T113" fmla="*/ 0 h 90"/>
                <a:gd name="T114" fmla="*/ 34 w 128"/>
                <a:gd name="T115" fmla="*/ 4 h 90"/>
                <a:gd name="T116" fmla="*/ 40 w 128"/>
                <a:gd name="T117" fmla="*/ 8 h 90"/>
                <a:gd name="T118" fmla="*/ 44 w 128"/>
                <a:gd name="T119" fmla="*/ 14 h 90"/>
                <a:gd name="T120" fmla="*/ 44 w 128"/>
                <a:gd name="T121" fmla="*/ 14 h 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8" h="90">
                  <a:moveTo>
                    <a:pt x="44" y="14"/>
                  </a:moveTo>
                  <a:lnTo>
                    <a:pt x="44" y="14"/>
                  </a:lnTo>
                  <a:lnTo>
                    <a:pt x="46" y="20"/>
                  </a:lnTo>
                  <a:lnTo>
                    <a:pt x="44" y="28"/>
                  </a:lnTo>
                  <a:lnTo>
                    <a:pt x="54" y="32"/>
                  </a:lnTo>
                  <a:lnTo>
                    <a:pt x="62" y="38"/>
                  </a:lnTo>
                  <a:lnTo>
                    <a:pt x="72" y="44"/>
                  </a:lnTo>
                  <a:lnTo>
                    <a:pt x="82" y="50"/>
                  </a:lnTo>
                  <a:lnTo>
                    <a:pt x="90" y="46"/>
                  </a:lnTo>
                  <a:lnTo>
                    <a:pt x="98" y="44"/>
                  </a:lnTo>
                  <a:lnTo>
                    <a:pt x="108" y="44"/>
                  </a:lnTo>
                  <a:lnTo>
                    <a:pt x="116" y="46"/>
                  </a:lnTo>
                  <a:lnTo>
                    <a:pt x="122" y="50"/>
                  </a:lnTo>
                  <a:lnTo>
                    <a:pt x="124" y="54"/>
                  </a:lnTo>
                  <a:lnTo>
                    <a:pt x="128" y="64"/>
                  </a:lnTo>
                  <a:lnTo>
                    <a:pt x="128" y="68"/>
                  </a:lnTo>
                  <a:lnTo>
                    <a:pt x="126" y="74"/>
                  </a:lnTo>
                  <a:lnTo>
                    <a:pt x="120" y="84"/>
                  </a:lnTo>
                  <a:lnTo>
                    <a:pt x="114" y="86"/>
                  </a:lnTo>
                  <a:lnTo>
                    <a:pt x="108" y="88"/>
                  </a:lnTo>
                  <a:lnTo>
                    <a:pt x="102" y="90"/>
                  </a:lnTo>
                  <a:lnTo>
                    <a:pt x="96" y="88"/>
                  </a:lnTo>
                  <a:lnTo>
                    <a:pt x="88" y="84"/>
                  </a:lnTo>
                  <a:lnTo>
                    <a:pt x="82" y="78"/>
                  </a:lnTo>
                  <a:lnTo>
                    <a:pt x="78" y="70"/>
                  </a:lnTo>
                  <a:lnTo>
                    <a:pt x="78" y="62"/>
                  </a:lnTo>
                  <a:lnTo>
                    <a:pt x="68" y="56"/>
                  </a:lnTo>
                  <a:lnTo>
                    <a:pt x="58" y="50"/>
                  </a:lnTo>
                  <a:lnTo>
                    <a:pt x="48" y="42"/>
                  </a:lnTo>
                  <a:lnTo>
                    <a:pt x="38" y="38"/>
                  </a:lnTo>
                  <a:lnTo>
                    <a:pt x="30" y="44"/>
                  </a:lnTo>
                  <a:lnTo>
                    <a:pt x="24" y="44"/>
                  </a:lnTo>
                  <a:lnTo>
                    <a:pt x="20" y="44"/>
                  </a:lnTo>
                  <a:lnTo>
                    <a:pt x="18" y="42"/>
                  </a:lnTo>
                  <a:lnTo>
                    <a:pt x="16" y="42"/>
                  </a:lnTo>
                  <a:lnTo>
                    <a:pt x="12" y="42"/>
                  </a:lnTo>
                  <a:lnTo>
                    <a:pt x="6" y="36"/>
                  </a:lnTo>
                  <a:lnTo>
                    <a:pt x="2" y="28"/>
                  </a:lnTo>
                  <a:lnTo>
                    <a:pt x="0" y="20"/>
                  </a:lnTo>
                  <a:lnTo>
                    <a:pt x="0" y="12"/>
                  </a:lnTo>
                  <a:lnTo>
                    <a:pt x="4" y="6"/>
                  </a:lnTo>
                  <a:lnTo>
                    <a:pt x="8" y="4"/>
                  </a:lnTo>
                  <a:lnTo>
                    <a:pt x="14" y="0"/>
                  </a:lnTo>
                  <a:lnTo>
                    <a:pt x="20" y="0"/>
                  </a:lnTo>
                  <a:lnTo>
                    <a:pt x="28" y="0"/>
                  </a:lnTo>
                  <a:lnTo>
                    <a:pt x="34" y="4"/>
                  </a:lnTo>
                  <a:lnTo>
                    <a:pt x="40" y="8"/>
                  </a:lnTo>
                  <a:lnTo>
                    <a:pt x="44"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3" name="Freeform 244"/>
            <p:cNvSpPr>
              <a:spLocks/>
            </p:cNvSpPr>
            <p:nvPr/>
          </p:nvSpPr>
          <p:spPr bwMode="auto">
            <a:xfrm>
              <a:off x="3811" y="2327"/>
              <a:ext cx="70" cy="36"/>
            </a:xfrm>
            <a:custGeom>
              <a:avLst/>
              <a:gdLst>
                <a:gd name="T0" fmla="*/ 62 w 70"/>
                <a:gd name="T1" fmla="*/ 2 h 36"/>
                <a:gd name="T2" fmla="*/ 62 w 70"/>
                <a:gd name="T3" fmla="*/ 2 h 36"/>
                <a:gd name="T4" fmla="*/ 66 w 70"/>
                <a:gd name="T5" fmla="*/ 4 h 36"/>
                <a:gd name="T6" fmla="*/ 66 w 70"/>
                <a:gd name="T7" fmla="*/ 8 h 36"/>
                <a:gd name="T8" fmla="*/ 68 w 70"/>
                <a:gd name="T9" fmla="*/ 14 h 36"/>
                <a:gd name="T10" fmla="*/ 68 w 70"/>
                <a:gd name="T11" fmla="*/ 20 h 36"/>
                <a:gd name="T12" fmla="*/ 70 w 70"/>
                <a:gd name="T13" fmla="*/ 26 h 36"/>
                <a:gd name="T14" fmla="*/ 70 w 70"/>
                <a:gd name="T15" fmla="*/ 26 h 36"/>
                <a:gd name="T16" fmla="*/ 68 w 70"/>
                <a:gd name="T17" fmla="*/ 32 h 36"/>
                <a:gd name="T18" fmla="*/ 64 w 70"/>
                <a:gd name="T19" fmla="*/ 34 h 36"/>
                <a:gd name="T20" fmla="*/ 64 w 70"/>
                <a:gd name="T21" fmla="*/ 34 h 36"/>
                <a:gd name="T22" fmla="*/ 52 w 70"/>
                <a:gd name="T23" fmla="*/ 36 h 36"/>
                <a:gd name="T24" fmla="*/ 38 w 70"/>
                <a:gd name="T25" fmla="*/ 34 h 36"/>
                <a:gd name="T26" fmla="*/ 26 w 70"/>
                <a:gd name="T27" fmla="*/ 34 h 36"/>
                <a:gd name="T28" fmla="*/ 14 w 70"/>
                <a:gd name="T29" fmla="*/ 34 h 36"/>
                <a:gd name="T30" fmla="*/ 14 w 70"/>
                <a:gd name="T31" fmla="*/ 34 h 36"/>
                <a:gd name="T32" fmla="*/ 8 w 70"/>
                <a:gd name="T33" fmla="*/ 32 h 36"/>
                <a:gd name="T34" fmla="*/ 6 w 70"/>
                <a:gd name="T35" fmla="*/ 30 h 36"/>
                <a:gd name="T36" fmla="*/ 6 w 70"/>
                <a:gd name="T37" fmla="*/ 28 h 36"/>
                <a:gd name="T38" fmla="*/ 6 w 70"/>
                <a:gd name="T39" fmla="*/ 28 h 36"/>
                <a:gd name="T40" fmla="*/ 2 w 70"/>
                <a:gd name="T41" fmla="*/ 20 h 36"/>
                <a:gd name="T42" fmla="*/ 0 w 70"/>
                <a:gd name="T43" fmla="*/ 10 h 36"/>
                <a:gd name="T44" fmla="*/ 0 w 70"/>
                <a:gd name="T45" fmla="*/ 10 h 36"/>
                <a:gd name="T46" fmla="*/ 2 w 70"/>
                <a:gd name="T47" fmla="*/ 6 h 36"/>
                <a:gd name="T48" fmla="*/ 4 w 70"/>
                <a:gd name="T49" fmla="*/ 2 h 36"/>
                <a:gd name="T50" fmla="*/ 8 w 70"/>
                <a:gd name="T51" fmla="*/ 2 h 36"/>
                <a:gd name="T52" fmla="*/ 12 w 70"/>
                <a:gd name="T53" fmla="*/ 0 h 36"/>
                <a:gd name="T54" fmla="*/ 22 w 70"/>
                <a:gd name="T55" fmla="*/ 2 h 36"/>
                <a:gd name="T56" fmla="*/ 30 w 70"/>
                <a:gd name="T57" fmla="*/ 0 h 36"/>
                <a:gd name="T58" fmla="*/ 62 w 70"/>
                <a:gd name="T59" fmla="*/ 2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0" h="36">
                  <a:moveTo>
                    <a:pt x="62" y="2"/>
                  </a:moveTo>
                  <a:lnTo>
                    <a:pt x="62" y="2"/>
                  </a:lnTo>
                  <a:lnTo>
                    <a:pt x="66" y="4"/>
                  </a:lnTo>
                  <a:lnTo>
                    <a:pt x="66" y="8"/>
                  </a:lnTo>
                  <a:lnTo>
                    <a:pt x="68" y="14"/>
                  </a:lnTo>
                  <a:lnTo>
                    <a:pt x="68" y="20"/>
                  </a:lnTo>
                  <a:lnTo>
                    <a:pt x="70" y="26"/>
                  </a:lnTo>
                  <a:lnTo>
                    <a:pt x="68" y="32"/>
                  </a:lnTo>
                  <a:lnTo>
                    <a:pt x="64" y="34"/>
                  </a:lnTo>
                  <a:lnTo>
                    <a:pt x="52" y="36"/>
                  </a:lnTo>
                  <a:lnTo>
                    <a:pt x="38" y="34"/>
                  </a:lnTo>
                  <a:lnTo>
                    <a:pt x="26" y="34"/>
                  </a:lnTo>
                  <a:lnTo>
                    <a:pt x="14" y="34"/>
                  </a:lnTo>
                  <a:lnTo>
                    <a:pt x="8" y="32"/>
                  </a:lnTo>
                  <a:lnTo>
                    <a:pt x="6" y="30"/>
                  </a:lnTo>
                  <a:lnTo>
                    <a:pt x="6" y="28"/>
                  </a:lnTo>
                  <a:lnTo>
                    <a:pt x="2" y="20"/>
                  </a:lnTo>
                  <a:lnTo>
                    <a:pt x="0" y="10"/>
                  </a:lnTo>
                  <a:lnTo>
                    <a:pt x="2" y="6"/>
                  </a:lnTo>
                  <a:lnTo>
                    <a:pt x="4" y="2"/>
                  </a:lnTo>
                  <a:lnTo>
                    <a:pt x="8" y="2"/>
                  </a:lnTo>
                  <a:lnTo>
                    <a:pt x="12" y="0"/>
                  </a:lnTo>
                  <a:lnTo>
                    <a:pt x="22" y="2"/>
                  </a:lnTo>
                  <a:lnTo>
                    <a:pt x="30" y="0"/>
                  </a:lnTo>
                  <a:lnTo>
                    <a:pt x="6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4" name="Freeform 245"/>
            <p:cNvSpPr>
              <a:spLocks/>
            </p:cNvSpPr>
            <p:nvPr/>
          </p:nvSpPr>
          <p:spPr bwMode="auto">
            <a:xfrm>
              <a:off x="3767" y="2333"/>
              <a:ext cx="12" cy="14"/>
            </a:xfrm>
            <a:custGeom>
              <a:avLst/>
              <a:gdLst>
                <a:gd name="T0" fmla="*/ 12 w 12"/>
                <a:gd name="T1" fmla="*/ 8 h 14"/>
                <a:gd name="T2" fmla="*/ 12 w 12"/>
                <a:gd name="T3" fmla="*/ 8 h 14"/>
                <a:gd name="T4" fmla="*/ 10 w 12"/>
                <a:gd name="T5" fmla="*/ 12 h 14"/>
                <a:gd name="T6" fmla="*/ 8 w 12"/>
                <a:gd name="T7" fmla="*/ 14 h 14"/>
                <a:gd name="T8" fmla="*/ 8 w 12"/>
                <a:gd name="T9" fmla="*/ 14 h 14"/>
                <a:gd name="T10" fmla="*/ 4 w 12"/>
                <a:gd name="T11" fmla="*/ 12 h 14"/>
                <a:gd name="T12" fmla="*/ 0 w 12"/>
                <a:gd name="T13" fmla="*/ 10 h 14"/>
                <a:gd name="T14" fmla="*/ 0 w 12"/>
                <a:gd name="T15" fmla="*/ 10 h 14"/>
                <a:gd name="T16" fmla="*/ 0 w 12"/>
                <a:gd name="T17" fmla="*/ 4 h 14"/>
                <a:gd name="T18" fmla="*/ 0 w 12"/>
                <a:gd name="T19" fmla="*/ 2 h 14"/>
                <a:gd name="T20" fmla="*/ 4 w 12"/>
                <a:gd name="T21" fmla="*/ 0 h 14"/>
                <a:gd name="T22" fmla="*/ 4 w 12"/>
                <a:gd name="T23" fmla="*/ 0 h 14"/>
                <a:gd name="T24" fmla="*/ 6 w 12"/>
                <a:gd name="T25" fmla="*/ 0 h 14"/>
                <a:gd name="T26" fmla="*/ 10 w 12"/>
                <a:gd name="T27" fmla="*/ 2 h 14"/>
                <a:gd name="T28" fmla="*/ 12 w 12"/>
                <a:gd name="T29" fmla="*/ 8 h 14"/>
                <a:gd name="T30" fmla="*/ 12 w 12"/>
                <a:gd name="T31" fmla="*/ 8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4">
                  <a:moveTo>
                    <a:pt x="12" y="8"/>
                  </a:moveTo>
                  <a:lnTo>
                    <a:pt x="12" y="8"/>
                  </a:lnTo>
                  <a:lnTo>
                    <a:pt x="10" y="12"/>
                  </a:lnTo>
                  <a:lnTo>
                    <a:pt x="8" y="14"/>
                  </a:lnTo>
                  <a:lnTo>
                    <a:pt x="4" y="12"/>
                  </a:lnTo>
                  <a:lnTo>
                    <a:pt x="0" y="10"/>
                  </a:lnTo>
                  <a:lnTo>
                    <a:pt x="0" y="4"/>
                  </a:lnTo>
                  <a:lnTo>
                    <a:pt x="0" y="2"/>
                  </a:lnTo>
                  <a:lnTo>
                    <a:pt x="4" y="0"/>
                  </a:lnTo>
                  <a:lnTo>
                    <a:pt x="6" y="0"/>
                  </a:lnTo>
                  <a:lnTo>
                    <a:pt x="10" y="2"/>
                  </a:lnTo>
                  <a:lnTo>
                    <a:pt x="12"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5" name="Freeform 246"/>
            <p:cNvSpPr>
              <a:spLocks/>
            </p:cNvSpPr>
            <p:nvPr/>
          </p:nvSpPr>
          <p:spPr bwMode="auto">
            <a:xfrm>
              <a:off x="3713" y="2339"/>
              <a:ext cx="20" cy="16"/>
            </a:xfrm>
            <a:custGeom>
              <a:avLst/>
              <a:gdLst>
                <a:gd name="T0" fmla="*/ 20 w 20"/>
                <a:gd name="T1" fmla="*/ 4 h 16"/>
                <a:gd name="T2" fmla="*/ 20 w 20"/>
                <a:gd name="T3" fmla="*/ 4 h 16"/>
                <a:gd name="T4" fmla="*/ 18 w 20"/>
                <a:gd name="T5" fmla="*/ 12 h 16"/>
                <a:gd name="T6" fmla="*/ 16 w 20"/>
                <a:gd name="T7" fmla="*/ 14 h 16"/>
                <a:gd name="T8" fmla="*/ 12 w 20"/>
                <a:gd name="T9" fmla="*/ 16 h 16"/>
                <a:gd name="T10" fmla="*/ 12 w 20"/>
                <a:gd name="T11" fmla="*/ 16 h 16"/>
                <a:gd name="T12" fmla="*/ 6 w 20"/>
                <a:gd name="T13" fmla="*/ 16 h 16"/>
                <a:gd name="T14" fmla="*/ 0 w 20"/>
                <a:gd name="T15" fmla="*/ 12 h 16"/>
                <a:gd name="T16" fmla="*/ 0 w 20"/>
                <a:gd name="T17" fmla="*/ 12 h 16"/>
                <a:gd name="T18" fmla="*/ 0 w 20"/>
                <a:gd name="T19" fmla="*/ 6 h 16"/>
                <a:gd name="T20" fmla="*/ 0 w 20"/>
                <a:gd name="T21" fmla="*/ 4 h 16"/>
                <a:gd name="T22" fmla="*/ 2 w 20"/>
                <a:gd name="T23" fmla="*/ 2 h 16"/>
                <a:gd name="T24" fmla="*/ 2 w 20"/>
                <a:gd name="T25" fmla="*/ 2 h 16"/>
                <a:gd name="T26" fmla="*/ 6 w 20"/>
                <a:gd name="T27" fmla="*/ 0 h 16"/>
                <a:gd name="T28" fmla="*/ 12 w 20"/>
                <a:gd name="T29" fmla="*/ 0 h 16"/>
                <a:gd name="T30" fmla="*/ 18 w 20"/>
                <a:gd name="T31" fmla="*/ 2 h 16"/>
                <a:gd name="T32" fmla="*/ 20 w 20"/>
                <a:gd name="T33" fmla="*/ 4 h 16"/>
                <a:gd name="T34" fmla="*/ 20 w 20"/>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16">
                  <a:moveTo>
                    <a:pt x="20" y="4"/>
                  </a:moveTo>
                  <a:lnTo>
                    <a:pt x="20" y="4"/>
                  </a:lnTo>
                  <a:lnTo>
                    <a:pt x="18" y="12"/>
                  </a:lnTo>
                  <a:lnTo>
                    <a:pt x="16" y="14"/>
                  </a:lnTo>
                  <a:lnTo>
                    <a:pt x="12" y="16"/>
                  </a:lnTo>
                  <a:lnTo>
                    <a:pt x="6" y="16"/>
                  </a:lnTo>
                  <a:lnTo>
                    <a:pt x="0" y="12"/>
                  </a:lnTo>
                  <a:lnTo>
                    <a:pt x="0" y="6"/>
                  </a:lnTo>
                  <a:lnTo>
                    <a:pt x="0" y="4"/>
                  </a:lnTo>
                  <a:lnTo>
                    <a:pt x="2" y="2"/>
                  </a:lnTo>
                  <a:lnTo>
                    <a:pt x="6" y="0"/>
                  </a:lnTo>
                  <a:lnTo>
                    <a:pt x="12" y="0"/>
                  </a:lnTo>
                  <a:lnTo>
                    <a:pt x="18"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6" name="Freeform 247"/>
            <p:cNvSpPr>
              <a:spLocks/>
            </p:cNvSpPr>
            <p:nvPr/>
          </p:nvSpPr>
          <p:spPr bwMode="auto">
            <a:xfrm>
              <a:off x="3789" y="2343"/>
              <a:ext cx="12" cy="12"/>
            </a:xfrm>
            <a:custGeom>
              <a:avLst/>
              <a:gdLst>
                <a:gd name="T0" fmla="*/ 12 w 12"/>
                <a:gd name="T1" fmla="*/ 4 h 12"/>
                <a:gd name="T2" fmla="*/ 12 w 12"/>
                <a:gd name="T3" fmla="*/ 4 h 12"/>
                <a:gd name="T4" fmla="*/ 12 w 12"/>
                <a:gd name="T5" fmla="*/ 8 h 12"/>
                <a:gd name="T6" fmla="*/ 10 w 12"/>
                <a:gd name="T7" fmla="*/ 10 h 12"/>
                <a:gd name="T8" fmla="*/ 10 w 12"/>
                <a:gd name="T9" fmla="*/ 10 h 12"/>
                <a:gd name="T10" fmla="*/ 8 w 12"/>
                <a:gd name="T11" fmla="*/ 12 h 12"/>
                <a:gd name="T12" fmla="*/ 4 w 12"/>
                <a:gd name="T13" fmla="*/ 12 h 12"/>
                <a:gd name="T14" fmla="*/ 4 w 12"/>
                <a:gd name="T15" fmla="*/ 12 h 12"/>
                <a:gd name="T16" fmla="*/ 2 w 12"/>
                <a:gd name="T17" fmla="*/ 12 h 12"/>
                <a:gd name="T18" fmla="*/ 2 w 12"/>
                <a:gd name="T19" fmla="*/ 10 h 12"/>
                <a:gd name="T20" fmla="*/ 0 w 12"/>
                <a:gd name="T21" fmla="*/ 4 h 12"/>
                <a:gd name="T22" fmla="*/ 0 w 12"/>
                <a:gd name="T23" fmla="*/ 4 h 12"/>
                <a:gd name="T24" fmla="*/ 0 w 12"/>
                <a:gd name="T25" fmla="*/ 2 h 12"/>
                <a:gd name="T26" fmla="*/ 4 w 12"/>
                <a:gd name="T27" fmla="*/ 0 h 12"/>
                <a:gd name="T28" fmla="*/ 4 w 12"/>
                <a:gd name="T29" fmla="*/ 0 h 12"/>
                <a:gd name="T30" fmla="*/ 8 w 12"/>
                <a:gd name="T31" fmla="*/ 0 h 12"/>
                <a:gd name="T32" fmla="*/ 10 w 12"/>
                <a:gd name="T33" fmla="*/ 2 h 12"/>
                <a:gd name="T34" fmla="*/ 12 w 12"/>
                <a:gd name="T35" fmla="*/ 4 h 12"/>
                <a:gd name="T36" fmla="*/ 12 w 12"/>
                <a:gd name="T37" fmla="*/ 4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12" y="4"/>
                  </a:moveTo>
                  <a:lnTo>
                    <a:pt x="12" y="4"/>
                  </a:lnTo>
                  <a:lnTo>
                    <a:pt x="12" y="8"/>
                  </a:lnTo>
                  <a:lnTo>
                    <a:pt x="10" y="10"/>
                  </a:lnTo>
                  <a:lnTo>
                    <a:pt x="8" y="12"/>
                  </a:lnTo>
                  <a:lnTo>
                    <a:pt x="4" y="12"/>
                  </a:lnTo>
                  <a:lnTo>
                    <a:pt x="2" y="12"/>
                  </a:lnTo>
                  <a:lnTo>
                    <a:pt x="2" y="10"/>
                  </a:lnTo>
                  <a:lnTo>
                    <a:pt x="0" y="4"/>
                  </a:lnTo>
                  <a:lnTo>
                    <a:pt x="0" y="2"/>
                  </a:lnTo>
                  <a:lnTo>
                    <a:pt x="4" y="0"/>
                  </a:lnTo>
                  <a:lnTo>
                    <a:pt x="8"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6017" name="Picture 24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1" y="2369"/>
              <a:ext cx="13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18" name="Freeform 249"/>
            <p:cNvSpPr>
              <a:spLocks/>
            </p:cNvSpPr>
            <p:nvPr/>
          </p:nvSpPr>
          <p:spPr bwMode="auto">
            <a:xfrm>
              <a:off x="3791" y="2383"/>
              <a:ext cx="26" cy="18"/>
            </a:xfrm>
            <a:custGeom>
              <a:avLst/>
              <a:gdLst>
                <a:gd name="T0" fmla="*/ 26 w 26"/>
                <a:gd name="T1" fmla="*/ 2 h 18"/>
                <a:gd name="T2" fmla="*/ 26 w 26"/>
                <a:gd name="T3" fmla="*/ 2 h 18"/>
                <a:gd name="T4" fmla="*/ 26 w 26"/>
                <a:gd name="T5" fmla="*/ 8 h 18"/>
                <a:gd name="T6" fmla="*/ 22 w 26"/>
                <a:gd name="T7" fmla="*/ 12 h 18"/>
                <a:gd name="T8" fmla="*/ 20 w 26"/>
                <a:gd name="T9" fmla="*/ 16 h 18"/>
                <a:gd name="T10" fmla="*/ 14 w 26"/>
                <a:gd name="T11" fmla="*/ 18 h 18"/>
                <a:gd name="T12" fmla="*/ 14 w 26"/>
                <a:gd name="T13" fmla="*/ 18 h 18"/>
                <a:gd name="T14" fmla="*/ 10 w 26"/>
                <a:gd name="T15" fmla="*/ 18 h 18"/>
                <a:gd name="T16" fmla="*/ 6 w 26"/>
                <a:gd name="T17" fmla="*/ 16 h 18"/>
                <a:gd name="T18" fmla="*/ 0 w 26"/>
                <a:gd name="T19" fmla="*/ 10 h 18"/>
                <a:gd name="T20" fmla="*/ 0 w 26"/>
                <a:gd name="T21" fmla="*/ 10 h 18"/>
                <a:gd name="T22" fmla="*/ 0 w 26"/>
                <a:gd name="T23" fmla="*/ 6 h 18"/>
                <a:gd name="T24" fmla="*/ 4 w 26"/>
                <a:gd name="T25" fmla="*/ 2 h 18"/>
                <a:gd name="T26" fmla="*/ 4 w 26"/>
                <a:gd name="T27" fmla="*/ 2 h 18"/>
                <a:gd name="T28" fmla="*/ 12 w 26"/>
                <a:gd name="T29" fmla="*/ 0 h 18"/>
                <a:gd name="T30" fmla="*/ 22 w 26"/>
                <a:gd name="T31" fmla="*/ 0 h 18"/>
                <a:gd name="T32" fmla="*/ 26 w 26"/>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18">
                  <a:moveTo>
                    <a:pt x="26" y="2"/>
                  </a:moveTo>
                  <a:lnTo>
                    <a:pt x="26" y="2"/>
                  </a:lnTo>
                  <a:lnTo>
                    <a:pt x="26" y="8"/>
                  </a:lnTo>
                  <a:lnTo>
                    <a:pt x="22" y="12"/>
                  </a:lnTo>
                  <a:lnTo>
                    <a:pt x="20" y="16"/>
                  </a:lnTo>
                  <a:lnTo>
                    <a:pt x="14" y="18"/>
                  </a:lnTo>
                  <a:lnTo>
                    <a:pt x="10" y="18"/>
                  </a:lnTo>
                  <a:lnTo>
                    <a:pt x="6" y="16"/>
                  </a:lnTo>
                  <a:lnTo>
                    <a:pt x="0" y="10"/>
                  </a:lnTo>
                  <a:lnTo>
                    <a:pt x="0" y="6"/>
                  </a:lnTo>
                  <a:lnTo>
                    <a:pt x="4" y="2"/>
                  </a:lnTo>
                  <a:lnTo>
                    <a:pt x="12" y="0"/>
                  </a:lnTo>
                  <a:lnTo>
                    <a:pt x="22" y="0"/>
                  </a:lnTo>
                  <a:lnTo>
                    <a:pt x="2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19" name="Freeform 250"/>
            <p:cNvSpPr>
              <a:spLocks/>
            </p:cNvSpPr>
            <p:nvPr/>
          </p:nvSpPr>
          <p:spPr bwMode="auto">
            <a:xfrm>
              <a:off x="3717" y="2383"/>
              <a:ext cx="48" cy="46"/>
            </a:xfrm>
            <a:custGeom>
              <a:avLst/>
              <a:gdLst>
                <a:gd name="T0" fmla="*/ 18 w 48"/>
                <a:gd name="T1" fmla="*/ 8 h 46"/>
                <a:gd name="T2" fmla="*/ 18 w 48"/>
                <a:gd name="T3" fmla="*/ 8 h 46"/>
                <a:gd name="T4" fmla="*/ 14 w 48"/>
                <a:gd name="T5" fmla="*/ 14 h 46"/>
                <a:gd name="T6" fmla="*/ 12 w 48"/>
                <a:gd name="T7" fmla="*/ 18 h 46"/>
                <a:gd name="T8" fmla="*/ 12 w 48"/>
                <a:gd name="T9" fmla="*/ 22 h 46"/>
                <a:gd name="T10" fmla="*/ 12 w 48"/>
                <a:gd name="T11" fmla="*/ 22 h 46"/>
                <a:gd name="T12" fmla="*/ 14 w 48"/>
                <a:gd name="T13" fmla="*/ 28 h 46"/>
                <a:gd name="T14" fmla="*/ 18 w 48"/>
                <a:gd name="T15" fmla="*/ 32 h 46"/>
                <a:gd name="T16" fmla="*/ 18 w 48"/>
                <a:gd name="T17" fmla="*/ 32 h 46"/>
                <a:gd name="T18" fmla="*/ 24 w 48"/>
                <a:gd name="T19" fmla="*/ 32 h 46"/>
                <a:gd name="T20" fmla="*/ 30 w 48"/>
                <a:gd name="T21" fmla="*/ 32 h 46"/>
                <a:gd name="T22" fmla="*/ 36 w 48"/>
                <a:gd name="T23" fmla="*/ 28 h 46"/>
                <a:gd name="T24" fmla="*/ 40 w 48"/>
                <a:gd name="T25" fmla="*/ 24 h 46"/>
                <a:gd name="T26" fmla="*/ 40 w 48"/>
                <a:gd name="T27" fmla="*/ 24 h 46"/>
                <a:gd name="T28" fmla="*/ 44 w 48"/>
                <a:gd name="T29" fmla="*/ 24 h 46"/>
                <a:gd name="T30" fmla="*/ 46 w 48"/>
                <a:gd name="T31" fmla="*/ 26 h 46"/>
                <a:gd name="T32" fmla="*/ 48 w 48"/>
                <a:gd name="T33" fmla="*/ 30 h 46"/>
                <a:gd name="T34" fmla="*/ 48 w 48"/>
                <a:gd name="T35" fmla="*/ 30 h 46"/>
                <a:gd name="T36" fmla="*/ 48 w 48"/>
                <a:gd name="T37" fmla="*/ 36 h 46"/>
                <a:gd name="T38" fmla="*/ 44 w 48"/>
                <a:gd name="T39" fmla="*/ 40 h 46"/>
                <a:gd name="T40" fmla="*/ 38 w 48"/>
                <a:gd name="T41" fmla="*/ 44 h 46"/>
                <a:gd name="T42" fmla="*/ 32 w 48"/>
                <a:gd name="T43" fmla="*/ 46 h 46"/>
                <a:gd name="T44" fmla="*/ 32 w 48"/>
                <a:gd name="T45" fmla="*/ 46 h 46"/>
                <a:gd name="T46" fmla="*/ 22 w 48"/>
                <a:gd name="T47" fmla="*/ 46 h 46"/>
                <a:gd name="T48" fmla="*/ 16 w 48"/>
                <a:gd name="T49" fmla="*/ 44 h 46"/>
                <a:gd name="T50" fmla="*/ 12 w 48"/>
                <a:gd name="T51" fmla="*/ 42 h 46"/>
                <a:gd name="T52" fmla="*/ 12 w 48"/>
                <a:gd name="T53" fmla="*/ 42 h 46"/>
                <a:gd name="T54" fmla="*/ 2 w 48"/>
                <a:gd name="T55" fmla="*/ 28 h 46"/>
                <a:gd name="T56" fmla="*/ 0 w 48"/>
                <a:gd name="T57" fmla="*/ 22 h 46"/>
                <a:gd name="T58" fmla="*/ 0 w 48"/>
                <a:gd name="T59" fmla="*/ 14 h 46"/>
                <a:gd name="T60" fmla="*/ 0 w 48"/>
                <a:gd name="T61" fmla="*/ 14 h 46"/>
                <a:gd name="T62" fmla="*/ 4 w 48"/>
                <a:gd name="T63" fmla="*/ 6 h 46"/>
                <a:gd name="T64" fmla="*/ 8 w 48"/>
                <a:gd name="T65" fmla="*/ 2 h 46"/>
                <a:gd name="T66" fmla="*/ 12 w 48"/>
                <a:gd name="T67" fmla="*/ 0 h 46"/>
                <a:gd name="T68" fmla="*/ 12 w 48"/>
                <a:gd name="T69" fmla="*/ 0 h 46"/>
                <a:gd name="T70" fmla="*/ 14 w 48"/>
                <a:gd name="T71" fmla="*/ 0 h 46"/>
                <a:gd name="T72" fmla="*/ 16 w 48"/>
                <a:gd name="T73" fmla="*/ 4 h 46"/>
                <a:gd name="T74" fmla="*/ 18 w 48"/>
                <a:gd name="T75" fmla="*/ 8 h 46"/>
                <a:gd name="T76" fmla="*/ 18 w 48"/>
                <a:gd name="T77" fmla="*/ 8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 h="46">
                  <a:moveTo>
                    <a:pt x="18" y="8"/>
                  </a:moveTo>
                  <a:lnTo>
                    <a:pt x="18" y="8"/>
                  </a:lnTo>
                  <a:lnTo>
                    <a:pt x="14" y="14"/>
                  </a:lnTo>
                  <a:lnTo>
                    <a:pt x="12" y="18"/>
                  </a:lnTo>
                  <a:lnTo>
                    <a:pt x="12" y="22"/>
                  </a:lnTo>
                  <a:lnTo>
                    <a:pt x="14" y="28"/>
                  </a:lnTo>
                  <a:lnTo>
                    <a:pt x="18" y="32"/>
                  </a:lnTo>
                  <a:lnTo>
                    <a:pt x="24" y="32"/>
                  </a:lnTo>
                  <a:lnTo>
                    <a:pt x="30" y="32"/>
                  </a:lnTo>
                  <a:lnTo>
                    <a:pt x="36" y="28"/>
                  </a:lnTo>
                  <a:lnTo>
                    <a:pt x="40" y="24"/>
                  </a:lnTo>
                  <a:lnTo>
                    <a:pt x="44" y="24"/>
                  </a:lnTo>
                  <a:lnTo>
                    <a:pt x="46" y="26"/>
                  </a:lnTo>
                  <a:lnTo>
                    <a:pt x="48" y="30"/>
                  </a:lnTo>
                  <a:lnTo>
                    <a:pt x="48" y="36"/>
                  </a:lnTo>
                  <a:lnTo>
                    <a:pt x="44" y="40"/>
                  </a:lnTo>
                  <a:lnTo>
                    <a:pt x="38" y="44"/>
                  </a:lnTo>
                  <a:lnTo>
                    <a:pt x="32" y="46"/>
                  </a:lnTo>
                  <a:lnTo>
                    <a:pt x="22" y="46"/>
                  </a:lnTo>
                  <a:lnTo>
                    <a:pt x="16" y="44"/>
                  </a:lnTo>
                  <a:lnTo>
                    <a:pt x="12" y="42"/>
                  </a:lnTo>
                  <a:lnTo>
                    <a:pt x="2" y="28"/>
                  </a:lnTo>
                  <a:lnTo>
                    <a:pt x="0" y="22"/>
                  </a:lnTo>
                  <a:lnTo>
                    <a:pt x="0" y="14"/>
                  </a:lnTo>
                  <a:lnTo>
                    <a:pt x="4" y="6"/>
                  </a:lnTo>
                  <a:lnTo>
                    <a:pt x="8" y="2"/>
                  </a:lnTo>
                  <a:lnTo>
                    <a:pt x="12" y="0"/>
                  </a:lnTo>
                  <a:lnTo>
                    <a:pt x="14" y="0"/>
                  </a:lnTo>
                  <a:lnTo>
                    <a:pt x="16" y="4"/>
                  </a:lnTo>
                  <a:lnTo>
                    <a:pt x="1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0" name="Freeform 251"/>
            <p:cNvSpPr>
              <a:spLocks/>
            </p:cNvSpPr>
            <p:nvPr/>
          </p:nvSpPr>
          <p:spPr bwMode="auto">
            <a:xfrm>
              <a:off x="3481" y="2463"/>
              <a:ext cx="42" cy="132"/>
            </a:xfrm>
            <a:custGeom>
              <a:avLst/>
              <a:gdLst>
                <a:gd name="T0" fmla="*/ 30 w 42"/>
                <a:gd name="T1" fmla="*/ 6 h 132"/>
                <a:gd name="T2" fmla="*/ 30 w 42"/>
                <a:gd name="T3" fmla="*/ 6 h 132"/>
                <a:gd name="T4" fmla="*/ 26 w 42"/>
                <a:gd name="T5" fmla="*/ 16 h 132"/>
                <a:gd name="T6" fmla="*/ 20 w 42"/>
                <a:gd name="T7" fmla="*/ 26 h 132"/>
                <a:gd name="T8" fmla="*/ 20 w 42"/>
                <a:gd name="T9" fmla="*/ 26 h 132"/>
                <a:gd name="T10" fmla="*/ 16 w 42"/>
                <a:gd name="T11" fmla="*/ 44 h 132"/>
                <a:gd name="T12" fmla="*/ 12 w 42"/>
                <a:gd name="T13" fmla="*/ 62 h 132"/>
                <a:gd name="T14" fmla="*/ 12 w 42"/>
                <a:gd name="T15" fmla="*/ 72 h 132"/>
                <a:gd name="T16" fmla="*/ 14 w 42"/>
                <a:gd name="T17" fmla="*/ 82 h 132"/>
                <a:gd name="T18" fmla="*/ 18 w 42"/>
                <a:gd name="T19" fmla="*/ 92 h 132"/>
                <a:gd name="T20" fmla="*/ 22 w 42"/>
                <a:gd name="T21" fmla="*/ 100 h 132"/>
                <a:gd name="T22" fmla="*/ 22 w 42"/>
                <a:gd name="T23" fmla="*/ 100 h 132"/>
                <a:gd name="T24" fmla="*/ 26 w 42"/>
                <a:gd name="T25" fmla="*/ 106 h 132"/>
                <a:gd name="T26" fmla="*/ 30 w 42"/>
                <a:gd name="T27" fmla="*/ 114 h 132"/>
                <a:gd name="T28" fmla="*/ 42 w 42"/>
                <a:gd name="T29" fmla="*/ 128 h 132"/>
                <a:gd name="T30" fmla="*/ 42 w 42"/>
                <a:gd name="T31" fmla="*/ 128 h 132"/>
                <a:gd name="T32" fmla="*/ 40 w 42"/>
                <a:gd name="T33" fmla="*/ 130 h 132"/>
                <a:gd name="T34" fmla="*/ 38 w 42"/>
                <a:gd name="T35" fmla="*/ 132 h 132"/>
                <a:gd name="T36" fmla="*/ 38 w 42"/>
                <a:gd name="T37" fmla="*/ 132 h 132"/>
                <a:gd name="T38" fmla="*/ 30 w 42"/>
                <a:gd name="T39" fmla="*/ 130 h 132"/>
                <a:gd name="T40" fmla="*/ 24 w 42"/>
                <a:gd name="T41" fmla="*/ 126 h 132"/>
                <a:gd name="T42" fmla="*/ 16 w 42"/>
                <a:gd name="T43" fmla="*/ 114 h 132"/>
                <a:gd name="T44" fmla="*/ 16 w 42"/>
                <a:gd name="T45" fmla="*/ 114 h 132"/>
                <a:gd name="T46" fmla="*/ 10 w 42"/>
                <a:gd name="T47" fmla="*/ 100 h 132"/>
                <a:gd name="T48" fmla="*/ 4 w 42"/>
                <a:gd name="T49" fmla="*/ 84 h 132"/>
                <a:gd name="T50" fmla="*/ 0 w 42"/>
                <a:gd name="T51" fmla="*/ 70 h 132"/>
                <a:gd name="T52" fmla="*/ 0 w 42"/>
                <a:gd name="T53" fmla="*/ 60 h 132"/>
                <a:gd name="T54" fmla="*/ 2 w 42"/>
                <a:gd name="T55" fmla="*/ 52 h 132"/>
                <a:gd name="T56" fmla="*/ 2 w 42"/>
                <a:gd name="T57" fmla="*/ 52 h 132"/>
                <a:gd name="T58" fmla="*/ 4 w 42"/>
                <a:gd name="T59" fmla="*/ 38 h 132"/>
                <a:gd name="T60" fmla="*/ 8 w 42"/>
                <a:gd name="T61" fmla="*/ 24 h 132"/>
                <a:gd name="T62" fmla="*/ 14 w 42"/>
                <a:gd name="T63" fmla="*/ 12 h 132"/>
                <a:gd name="T64" fmla="*/ 22 w 42"/>
                <a:gd name="T65" fmla="*/ 0 h 132"/>
                <a:gd name="T66" fmla="*/ 22 w 42"/>
                <a:gd name="T67" fmla="*/ 0 h 132"/>
                <a:gd name="T68" fmla="*/ 26 w 42"/>
                <a:gd name="T69" fmla="*/ 2 h 132"/>
                <a:gd name="T70" fmla="*/ 30 w 42"/>
                <a:gd name="T71" fmla="*/ 6 h 132"/>
                <a:gd name="T72" fmla="*/ 30 w 42"/>
                <a:gd name="T73" fmla="*/ 6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 h="132">
                  <a:moveTo>
                    <a:pt x="30" y="6"/>
                  </a:moveTo>
                  <a:lnTo>
                    <a:pt x="30" y="6"/>
                  </a:lnTo>
                  <a:lnTo>
                    <a:pt x="26" y="16"/>
                  </a:lnTo>
                  <a:lnTo>
                    <a:pt x="20" y="26"/>
                  </a:lnTo>
                  <a:lnTo>
                    <a:pt x="16" y="44"/>
                  </a:lnTo>
                  <a:lnTo>
                    <a:pt x="12" y="62"/>
                  </a:lnTo>
                  <a:lnTo>
                    <a:pt x="12" y="72"/>
                  </a:lnTo>
                  <a:lnTo>
                    <a:pt x="14" y="82"/>
                  </a:lnTo>
                  <a:lnTo>
                    <a:pt x="18" y="92"/>
                  </a:lnTo>
                  <a:lnTo>
                    <a:pt x="22" y="100"/>
                  </a:lnTo>
                  <a:lnTo>
                    <a:pt x="26" y="106"/>
                  </a:lnTo>
                  <a:lnTo>
                    <a:pt x="30" y="114"/>
                  </a:lnTo>
                  <a:lnTo>
                    <a:pt x="42" y="128"/>
                  </a:lnTo>
                  <a:lnTo>
                    <a:pt x="40" y="130"/>
                  </a:lnTo>
                  <a:lnTo>
                    <a:pt x="38" y="132"/>
                  </a:lnTo>
                  <a:lnTo>
                    <a:pt x="30" y="130"/>
                  </a:lnTo>
                  <a:lnTo>
                    <a:pt x="24" y="126"/>
                  </a:lnTo>
                  <a:lnTo>
                    <a:pt x="16" y="114"/>
                  </a:lnTo>
                  <a:lnTo>
                    <a:pt x="10" y="100"/>
                  </a:lnTo>
                  <a:lnTo>
                    <a:pt x="4" y="84"/>
                  </a:lnTo>
                  <a:lnTo>
                    <a:pt x="0" y="70"/>
                  </a:lnTo>
                  <a:lnTo>
                    <a:pt x="0" y="60"/>
                  </a:lnTo>
                  <a:lnTo>
                    <a:pt x="2" y="52"/>
                  </a:lnTo>
                  <a:lnTo>
                    <a:pt x="4" y="38"/>
                  </a:lnTo>
                  <a:lnTo>
                    <a:pt x="8" y="24"/>
                  </a:lnTo>
                  <a:lnTo>
                    <a:pt x="14" y="12"/>
                  </a:lnTo>
                  <a:lnTo>
                    <a:pt x="22" y="0"/>
                  </a:lnTo>
                  <a:lnTo>
                    <a:pt x="26" y="2"/>
                  </a:lnTo>
                  <a:lnTo>
                    <a:pt x="30"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6021" name="Picture 2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19" y="2459"/>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22" name="Freeform 253"/>
            <p:cNvSpPr>
              <a:spLocks/>
            </p:cNvSpPr>
            <p:nvPr/>
          </p:nvSpPr>
          <p:spPr bwMode="auto">
            <a:xfrm>
              <a:off x="3535" y="2473"/>
              <a:ext cx="36" cy="100"/>
            </a:xfrm>
            <a:custGeom>
              <a:avLst/>
              <a:gdLst>
                <a:gd name="T0" fmla="*/ 22 w 36"/>
                <a:gd name="T1" fmla="*/ 6 h 100"/>
                <a:gd name="T2" fmla="*/ 22 w 36"/>
                <a:gd name="T3" fmla="*/ 6 h 100"/>
                <a:gd name="T4" fmla="*/ 22 w 36"/>
                <a:gd name="T5" fmla="*/ 10 h 100"/>
                <a:gd name="T6" fmla="*/ 20 w 36"/>
                <a:gd name="T7" fmla="*/ 12 h 100"/>
                <a:gd name="T8" fmla="*/ 18 w 36"/>
                <a:gd name="T9" fmla="*/ 14 h 100"/>
                <a:gd name="T10" fmla="*/ 16 w 36"/>
                <a:gd name="T11" fmla="*/ 18 h 100"/>
                <a:gd name="T12" fmla="*/ 16 w 36"/>
                <a:gd name="T13" fmla="*/ 18 h 100"/>
                <a:gd name="T14" fmla="*/ 14 w 36"/>
                <a:gd name="T15" fmla="*/ 28 h 100"/>
                <a:gd name="T16" fmla="*/ 14 w 36"/>
                <a:gd name="T17" fmla="*/ 38 h 100"/>
                <a:gd name="T18" fmla="*/ 14 w 36"/>
                <a:gd name="T19" fmla="*/ 48 h 100"/>
                <a:gd name="T20" fmla="*/ 16 w 36"/>
                <a:gd name="T21" fmla="*/ 58 h 100"/>
                <a:gd name="T22" fmla="*/ 18 w 36"/>
                <a:gd name="T23" fmla="*/ 68 h 100"/>
                <a:gd name="T24" fmla="*/ 24 w 36"/>
                <a:gd name="T25" fmla="*/ 76 h 100"/>
                <a:gd name="T26" fmla="*/ 28 w 36"/>
                <a:gd name="T27" fmla="*/ 86 h 100"/>
                <a:gd name="T28" fmla="*/ 36 w 36"/>
                <a:gd name="T29" fmla="*/ 94 h 100"/>
                <a:gd name="T30" fmla="*/ 36 w 36"/>
                <a:gd name="T31" fmla="*/ 94 h 100"/>
                <a:gd name="T32" fmla="*/ 34 w 36"/>
                <a:gd name="T33" fmla="*/ 98 h 100"/>
                <a:gd name="T34" fmla="*/ 30 w 36"/>
                <a:gd name="T35" fmla="*/ 100 h 100"/>
                <a:gd name="T36" fmla="*/ 30 w 36"/>
                <a:gd name="T37" fmla="*/ 100 h 100"/>
                <a:gd name="T38" fmla="*/ 26 w 36"/>
                <a:gd name="T39" fmla="*/ 100 h 100"/>
                <a:gd name="T40" fmla="*/ 24 w 36"/>
                <a:gd name="T41" fmla="*/ 96 h 100"/>
                <a:gd name="T42" fmla="*/ 20 w 36"/>
                <a:gd name="T43" fmla="*/ 90 h 100"/>
                <a:gd name="T44" fmla="*/ 20 w 36"/>
                <a:gd name="T45" fmla="*/ 90 h 100"/>
                <a:gd name="T46" fmla="*/ 14 w 36"/>
                <a:gd name="T47" fmla="*/ 82 h 100"/>
                <a:gd name="T48" fmla="*/ 8 w 36"/>
                <a:gd name="T49" fmla="*/ 70 h 100"/>
                <a:gd name="T50" fmla="*/ 4 w 36"/>
                <a:gd name="T51" fmla="*/ 60 h 100"/>
                <a:gd name="T52" fmla="*/ 2 w 36"/>
                <a:gd name="T53" fmla="*/ 48 h 100"/>
                <a:gd name="T54" fmla="*/ 0 w 36"/>
                <a:gd name="T55" fmla="*/ 36 h 100"/>
                <a:gd name="T56" fmla="*/ 2 w 36"/>
                <a:gd name="T57" fmla="*/ 24 h 100"/>
                <a:gd name="T58" fmla="*/ 4 w 36"/>
                <a:gd name="T59" fmla="*/ 14 h 100"/>
                <a:gd name="T60" fmla="*/ 8 w 36"/>
                <a:gd name="T61" fmla="*/ 2 h 100"/>
                <a:gd name="T62" fmla="*/ 8 w 36"/>
                <a:gd name="T63" fmla="*/ 2 h 100"/>
                <a:gd name="T64" fmla="*/ 12 w 36"/>
                <a:gd name="T65" fmla="*/ 0 h 100"/>
                <a:gd name="T66" fmla="*/ 18 w 36"/>
                <a:gd name="T67" fmla="*/ 0 h 100"/>
                <a:gd name="T68" fmla="*/ 18 w 36"/>
                <a:gd name="T69" fmla="*/ 0 h 100"/>
                <a:gd name="T70" fmla="*/ 22 w 36"/>
                <a:gd name="T71" fmla="*/ 6 h 100"/>
                <a:gd name="T72" fmla="*/ 22 w 36"/>
                <a:gd name="T73" fmla="*/ 6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 h="100">
                  <a:moveTo>
                    <a:pt x="22" y="6"/>
                  </a:moveTo>
                  <a:lnTo>
                    <a:pt x="22" y="6"/>
                  </a:lnTo>
                  <a:lnTo>
                    <a:pt x="22" y="10"/>
                  </a:lnTo>
                  <a:lnTo>
                    <a:pt x="20" y="12"/>
                  </a:lnTo>
                  <a:lnTo>
                    <a:pt x="18" y="14"/>
                  </a:lnTo>
                  <a:lnTo>
                    <a:pt x="16" y="18"/>
                  </a:lnTo>
                  <a:lnTo>
                    <a:pt x="14" y="28"/>
                  </a:lnTo>
                  <a:lnTo>
                    <a:pt x="14" y="38"/>
                  </a:lnTo>
                  <a:lnTo>
                    <a:pt x="14" y="48"/>
                  </a:lnTo>
                  <a:lnTo>
                    <a:pt x="16" y="58"/>
                  </a:lnTo>
                  <a:lnTo>
                    <a:pt x="18" y="68"/>
                  </a:lnTo>
                  <a:lnTo>
                    <a:pt x="24" y="76"/>
                  </a:lnTo>
                  <a:lnTo>
                    <a:pt x="28" y="86"/>
                  </a:lnTo>
                  <a:lnTo>
                    <a:pt x="36" y="94"/>
                  </a:lnTo>
                  <a:lnTo>
                    <a:pt x="34" y="98"/>
                  </a:lnTo>
                  <a:lnTo>
                    <a:pt x="30" y="100"/>
                  </a:lnTo>
                  <a:lnTo>
                    <a:pt x="26" y="100"/>
                  </a:lnTo>
                  <a:lnTo>
                    <a:pt x="24" y="96"/>
                  </a:lnTo>
                  <a:lnTo>
                    <a:pt x="20" y="90"/>
                  </a:lnTo>
                  <a:lnTo>
                    <a:pt x="14" y="82"/>
                  </a:lnTo>
                  <a:lnTo>
                    <a:pt x="8" y="70"/>
                  </a:lnTo>
                  <a:lnTo>
                    <a:pt x="4" y="60"/>
                  </a:lnTo>
                  <a:lnTo>
                    <a:pt x="2" y="48"/>
                  </a:lnTo>
                  <a:lnTo>
                    <a:pt x="0" y="36"/>
                  </a:lnTo>
                  <a:lnTo>
                    <a:pt x="2" y="24"/>
                  </a:lnTo>
                  <a:lnTo>
                    <a:pt x="4" y="14"/>
                  </a:lnTo>
                  <a:lnTo>
                    <a:pt x="8" y="2"/>
                  </a:lnTo>
                  <a:lnTo>
                    <a:pt x="12" y="0"/>
                  </a:lnTo>
                  <a:lnTo>
                    <a:pt x="18" y="0"/>
                  </a:lnTo>
                  <a:lnTo>
                    <a:pt x="22"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3" name="Freeform 254"/>
            <p:cNvSpPr>
              <a:spLocks/>
            </p:cNvSpPr>
            <p:nvPr/>
          </p:nvSpPr>
          <p:spPr bwMode="auto">
            <a:xfrm>
              <a:off x="3663" y="2485"/>
              <a:ext cx="102" cy="60"/>
            </a:xfrm>
            <a:custGeom>
              <a:avLst/>
              <a:gdLst>
                <a:gd name="T0" fmla="*/ 58 w 102"/>
                <a:gd name="T1" fmla="*/ 20 h 60"/>
                <a:gd name="T2" fmla="*/ 58 w 102"/>
                <a:gd name="T3" fmla="*/ 20 h 60"/>
                <a:gd name="T4" fmla="*/ 80 w 102"/>
                <a:gd name="T5" fmla="*/ 28 h 60"/>
                <a:gd name="T6" fmla="*/ 102 w 102"/>
                <a:gd name="T7" fmla="*/ 38 h 60"/>
                <a:gd name="T8" fmla="*/ 102 w 102"/>
                <a:gd name="T9" fmla="*/ 38 h 60"/>
                <a:gd name="T10" fmla="*/ 102 w 102"/>
                <a:gd name="T11" fmla="*/ 42 h 60"/>
                <a:gd name="T12" fmla="*/ 102 w 102"/>
                <a:gd name="T13" fmla="*/ 46 h 60"/>
                <a:gd name="T14" fmla="*/ 98 w 102"/>
                <a:gd name="T15" fmla="*/ 54 h 60"/>
                <a:gd name="T16" fmla="*/ 98 w 102"/>
                <a:gd name="T17" fmla="*/ 54 h 60"/>
                <a:gd name="T18" fmla="*/ 94 w 102"/>
                <a:gd name="T19" fmla="*/ 58 h 60"/>
                <a:gd name="T20" fmla="*/ 86 w 102"/>
                <a:gd name="T21" fmla="*/ 60 h 60"/>
                <a:gd name="T22" fmla="*/ 70 w 102"/>
                <a:gd name="T23" fmla="*/ 58 h 60"/>
                <a:gd name="T24" fmla="*/ 70 w 102"/>
                <a:gd name="T25" fmla="*/ 58 h 60"/>
                <a:gd name="T26" fmla="*/ 52 w 102"/>
                <a:gd name="T27" fmla="*/ 50 h 60"/>
                <a:gd name="T28" fmla="*/ 34 w 102"/>
                <a:gd name="T29" fmla="*/ 44 h 60"/>
                <a:gd name="T30" fmla="*/ 16 w 102"/>
                <a:gd name="T31" fmla="*/ 34 h 60"/>
                <a:gd name="T32" fmla="*/ 8 w 102"/>
                <a:gd name="T33" fmla="*/ 26 h 60"/>
                <a:gd name="T34" fmla="*/ 2 w 102"/>
                <a:gd name="T35" fmla="*/ 20 h 60"/>
                <a:gd name="T36" fmla="*/ 2 w 102"/>
                <a:gd name="T37" fmla="*/ 20 h 60"/>
                <a:gd name="T38" fmla="*/ 0 w 102"/>
                <a:gd name="T39" fmla="*/ 16 h 60"/>
                <a:gd name="T40" fmla="*/ 0 w 102"/>
                <a:gd name="T41" fmla="*/ 12 h 60"/>
                <a:gd name="T42" fmla="*/ 4 w 102"/>
                <a:gd name="T43" fmla="*/ 4 h 60"/>
                <a:gd name="T44" fmla="*/ 4 w 102"/>
                <a:gd name="T45" fmla="*/ 4 h 60"/>
                <a:gd name="T46" fmla="*/ 12 w 102"/>
                <a:gd name="T47" fmla="*/ 0 h 60"/>
                <a:gd name="T48" fmla="*/ 16 w 102"/>
                <a:gd name="T49" fmla="*/ 0 h 60"/>
                <a:gd name="T50" fmla="*/ 20 w 102"/>
                <a:gd name="T51" fmla="*/ 2 h 60"/>
                <a:gd name="T52" fmla="*/ 20 w 102"/>
                <a:gd name="T53" fmla="*/ 2 h 60"/>
                <a:gd name="T54" fmla="*/ 38 w 102"/>
                <a:gd name="T55" fmla="*/ 12 h 60"/>
                <a:gd name="T56" fmla="*/ 58 w 102"/>
                <a:gd name="T57" fmla="*/ 20 h 60"/>
                <a:gd name="T58" fmla="*/ 58 w 102"/>
                <a:gd name="T59" fmla="*/ 2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2" h="60">
                  <a:moveTo>
                    <a:pt x="58" y="20"/>
                  </a:moveTo>
                  <a:lnTo>
                    <a:pt x="58" y="20"/>
                  </a:lnTo>
                  <a:lnTo>
                    <a:pt x="80" y="28"/>
                  </a:lnTo>
                  <a:lnTo>
                    <a:pt x="102" y="38"/>
                  </a:lnTo>
                  <a:lnTo>
                    <a:pt x="102" y="42"/>
                  </a:lnTo>
                  <a:lnTo>
                    <a:pt x="102" y="46"/>
                  </a:lnTo>
                  <a:lnTo>
                    <a:pt x="98" y="54"/>
                  </a:lnTo>
                  <a:lnTo>
                    <a:pt x="94" y="58"/>
                  </a:lnTo>
                  <a:lnTo>
                    <a:pt x="86" y="60"/>
                  </a:lnTo>
                  <a:lnTo>
                    <a:pt x="70" y="58"/>
                  </a:lnTo>
                  <a:lnTo>
                    <a:pt x="52" y="50"/>
                  </a:lnTo>
                  <a:lnTo>
                    <a:pt x="34" y="44"/>
                  </a:lnTo>
                  <a:lnTo>
                    <a:pt x="16" y="34"/>
                  </a:lnTo>
                  <a:lnTo>
                    <a:pt x="8" y="26"/>
                  </a:lnTo>
                  <a:lnTo>
                    <a:pt x="2" y="20"/>
                  </a:lnTo>
                  <a:lnTo>
                    <a:pt x="0" y="16"/>
                  </a:lnTo>
                  <a:lnTo>
                    <a:pt x="0" y="12"/>
                  </a:lnTo>
                  <a:lnTo>
                    <a:pt x="4" y="4"/>
                  </a:lnTo>
                  <a:lnTo>
                    <a:pt x="12" y="0"/>
                  </a:lnTo>
                  <a:lnTo>
                    <a:pt x="16" y="0"/>
                  </a:lnTo>
                  <a:lnTo>
                    <a:pt x="20" y="2"/>
                  </a:lnTo>
                  <a:lnTo>
                    <a:pt x="38" y="12"/>
                  </a:lnTo>
                  <a:lnTo>
                    <a:pt x="58" y="2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4" name="Freeform 255"/>
            <p:cNvSpPr>
              <a:spLocks/>
            </p:cNvSpPr>
            <p:nvPr/>
          </p:nvSpPr>
          <p:spPr bwMode="auto">
            <a:xfrm>
              <a:off x="3671" y="2493"/>
              <a:ext cx="12" cy="12"/>
            </a:xfrm>
            <a:custGeom>
              <a:avLst/>
              <a:gdLst>
                <a:gd name="T0" fmla="*/ 12 w 12"/>
                <a:gd name="T1" fmla="*/ 6 h 12"/>
                <a:gd name="T2" fmla="*/ 12 w 12"/>
                <a:gd name="T3" fmla="*/ 6 h 12"/>
                <a:gd name="T4" fmla="*/ 12 w 12"/>
                <a:gd name="T5" fmla="*/ 10 h 12"/>
                <a:gd name="T6" fmla="*/ 8 w 12"/>
                <a:gd name="T7" fmla="*/ 12 h 12"/>
                <a:gd name="T8" fmla="*/ 8 w 12"/>
                <a:gd name="T9" fmla="*/ 12 h 12"/>
                <a:gd name="T10" fmla="*/ 4 w 12"/>
                <a:gd name="T11" fmla="*/ 10 h 12"/>
                <a:gd name="T12" fmla="*/ 0 w 12"/>
                <a:gd name="T13" fmla="*/ 6 h 12"/>
                <a:gd name="T14" fmla="*/ 0 w 12"/>
                <a:gd name="T15" fmla="*/ 6 h 12"/>
                <a:gd name="T16" fmla="*/ 0 w 12"/>
                <a:gd name="T17" fmla="*/ 2 h 12"/>
                <a:gd name="T18" fmla="*/ 4 w 12"/>
                <a:gd name="T19" fmla="*/ 0 h 12"/>
                <a:gd name="T20" fmla="*/ 4 w 12"/>
                <a:gd name="T21" fmla="*/ 0 h 12"/>
                <a:gd name="T22" fmla="*/ 8 w 12"/>
                <a:gd name="T23" fmla="*/ 2 h 12"/>
                <a:gd name="T24" fmla="*/ 12 w 12"/>
                <a:gd name="T25" fmla="*/ 6 h 12"/>
                <a:gd name="T26" fmla="*/ 12 w 12"/>
                <a:gd name="T27" fmla="*/ 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2">
                  <a:moveTo>
                    <a:pt x="12" y="6"/>
                  </a:moveTo>
                  <a:lnTo>
                    <a:pt x="12" y="6"/>
                  </a:lnTo>
                  <a:lnTo>
                    <a:pt x="12" y="10"/>
                  </a:lnTo>
                  <a:lnTo>
                    <a:pt x="8" y="12"/>
                  </a:lnTo>
                  <a:lnTo>
                    <a:pt x="4" y="10"/>
                  </a:lnTo>
                  <a:lnTo>
                    <a:pt x="0" y="6"/>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5" name="Freeform 256"/>
            <p:cNvSpPr>
              <a:spLocks/>
            </p:cNvSpPr>
            <p:nvPr/>
          </p:nvSpPr>
          <p:spPr bwMode="auto">
            <a:xfrm>
              <a:off x="3733" y="2527"/>
              <a:ext cx="12" cy="10"/>
            </a:xfrm>
            <a:custGeom>
              <a:avLst/>
              <a:gdLst>
                <a:gd name="T0" fmla="*/ 10 w 12"/>
                <a:gd name="T1" fmla="*/ 2 h 10"/>
                <a:gd name="T2" fmla="*/ 10 w 12"/>
                <a:gd name="T3" fmla="*/ 2 h 10"/>
                <a:gd name="T4" fmla="*/ 12 w 12"/>
                <a:gd name="T5" fmla="*/ 6 h 10"/>
                <a:gd name="T6" fmla="*/ 12 w 12"/>
                <a:gd name="T7" fmla="*/ 8 h 10"/>
                <a:gd name="T8" fmla="*/ 12 w 12"/>
                <a:gd name="T9" fmla="*/ 8 h 10"/>
                <a:gd name="T10" fmla="*/ 8 w 12"/>
                <a:gd name="T11" fmla="*/ 10 h 10"/>
                <a:gd name="T12" fmla="*/ 4 w 12"/>
                <a:gd name="T13" fmla="*/ 8 h 10"/>
                <a:gd name="T14" fmla="*/ 4 w 12"/>
                <a:gd name="T15" fmla="*/ 8 h 10"/>
                <a:gd name="T16" fmla="*/ 0 w 12"/>
                <a:gd name="T17" fmla="*/ 6 h 10"/>
                <a:gd name="T18" fmla="*/ 0 w 12"/>
                <a:gd name="T19" fmla="*/ 2 h 10"/>
                <a:gd name="T20" fmla="*/ 0 w 12"/>
                <a:gd name="T21" fmla="*/ 2 h 10"/>
                <a:gd name="T22" fmla="*/ 2 w 12"/>
                <a:gd name="T23" fmla="*/ 0 h 10"/>
                <a:gd name="T24" fmla="*/ 6 w 12"/>
                <a:gd name="T25" fmla="*/ 0 h 10"/>
                <a:gd name="T26" fmla="*/ 8 w 12"/>
                <a:gd name="T27" fmla="*/ 0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0" y="2"/>
                  </a:moveTo>
                  <a:lnTo>
                    <a:pt x="10" y="2"/>
                  </a:lnTo>
                  <a:lnTo>
                    <a:pt x="12" y="6"/>
                  </a:lnTo>
                  <a:lnTo>
                    <a:pt x="12" y="8"/>
                  </a:lnTo>
                  <a:lnTo>
                    <a:pt x="8" y="10"/>
                  </a:lnTo>
                  <a:lnTo>
                    <a:pt x="4" y="8"/>
                  </a:lnTo>
                  <a:lnTo>
                    <a:pt x="0" y="6"/>
                  </a:lnTo>
                  <a:lnTo>
                    <a:pt x="0" y="2"/>
                  </a:lnTo>
                  <a:lnTo>
                    <a:pt x="2" y="0"/>
                  </a:lnTo>
                  <a:lnTo>
                    <a:pt x="6" y="0"/>
                  </a:lnTo>
                  <a:lnTo>
                    <a:pt x="8" y="0"/>
                  </a:lnTo>
                  <a:lnTo>
                    <a:pt x="10"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6" name="Freeform 257"/>
            <p:cNvSpPr>
              <a:spLocks/>
            </p:cNvSpPr>
            <p:nvPr/>
          </p:nvSpPr>
          <p:spPr bwMode="auto">
            <a:xfrm>
              <a:off x="3633" y="2529"/>
              <a:ext cx="198" cy="82"/>
            </a:xfrm>
            <a:custGeom>
              <a:avLst/>
              <a:gdLst>
                <a:gd name="T0" fmla="*/ 188 w 198"/>
                <a:gd name="T1" fmla="*/ 64 h 82"/>
                <a:gd name="T2" fmla="*/ 188 w 198"/>
                <a:gd name="T3" fmla="*/ 64 h 82"/>
                <a:gd name="T4" fmla="*/ 174 w 198"/>
                <a:gd name="T5" fmla="*/ 62 h 82"/>
                <a:gd name="T6" fmla="*/ 160 w 198"/>
                <a:gd name="T7" fmla="*/ 62 h 82"/>
                <a:gd name="T8" fmla="*/ 144 w 198"/>
                <a:gd name="T9" fmla="*/ 60 h 82"/>
                <a:gd name="T10" fmla="*/ 128 w 198"/>
                <a:gd name="T11" fmla="*/ 60 h 82"/>
                <a:gd name="T12" fmla="*/ 128 w 198"/>
                <a:gd name="T13" fmla="*/ 60 h 82"/>
                <a:gd name="T14" fmla="*/ 116 w 198"/>
                <a:gd name="T15" fmla="*/ 58 h 82"/>
                <a:gd name="T16" fmla="*/ 106 w 198"/>
                <a:gd name="T17" fmla="*/ 58 h 82"/>
                <a:gd name="T18" fmla="*/ 94 w 198"/>
                <a:gd name="T19" fmla="*/ 56 h 82"/>
                <a:gd name="T20" fmla="*/ 90 w 198"/>
                <a:gd name="T21" fmla="*/ 52 h 82"/>
                <a:gd name="T22" fmla="*/ 84 w 198"/>
                <a:gd name="T23" fmla="*/ 50 h 82"/>
                <a:gd name="T24" fmla="*/ 84 w 198"/>
                <a:gd name="T25" fmla="*/ 50 h 82"/>
                <a:gd name="T26" fmla="*/ 82 w 198"/>
                <a:gd name="T27" fmla="*/ 46 h 82"/>
                <a:gd name="T28" fmla="*/ 82 w 198"/>
                <a:gd name="T29" fmla="*/ 40 h 82"/>
                <a:gd name="T30" fmla="*/ 84 w 198"/>
                <a:gd name="T31" fmla="*/ 30 h 82"/>
                <a:gd name="T32" fmla="*/ 84 w 198"/>
                <a:gd name="T33" fmla="*/ 30 h 82"/>
                <a:gd name="T34" fmla="*/ 86 w 198"/>
                <a:gd name="T35" fmla="*/ 26 h 82"/>
                <a:gd name="T36" fmla="*/ 86 w 198"/>
                <a:gd name="T37" fmla="*/ 22 h 82"/>
                <a:gd name="T38" fmla="*/ 84 w 198"/>
                <a:gd name="T39" fmla="*/ 20 h 82"/>
                <a:gd name="T40" fmla="*/ 80 w 198"/>
                <a:gd name="T41" fmla="*/ 18 h 82"/>
                <a:gd name="T42" fmla="*/ 74 w 198"/>
                <a:gd name="T43" fmla="*/ 16 h 82"/>
                <a:gd name="T44" fmla="*/ 68 w 198"/>
                <a:gd name="T45" fmla="*/ 12 h 82"/>
                <a:gd name="T46" fmla="*/ 68 w 198"/>
                <a:gd name="T47" fmla="*/ 12 h 82"/>
                <a:gd name="T48" fmla="*/ 62 w 198"/>
                <a:gd name="T49" fmla="*/ 10 h 82"/>
                <a:gd name="T50" fmla="*/ 56 w 198"/>
                <a:gd name="T51" fmla="*/ 8 h 82"/>
                <a:gd name="T52" fmla="*/ 44 w 198"/>
                <a:gd name="T53" fmla="*/ 0 h 82"/>
                <a:gd name="T54" fmla="*/ 44 w 198"/>
                <a:gd name="T55" fmla="*/ 0 h 82"/>
                <a:gd name="T56" fmla="*/ 42 w 198"/>
                <a:gd name="T57" fmla="*/ 8 h 82"/>
                <a:gd name="T58" fmla="*/ 42 w 198"/>
                <a:gd name="T59" fmla="*/ 16 h 82"/>
                <a:gd name="T60" fmla="*/ 42 w 198"/>
                <a:gd name="T61" fmla="*/ 24 h 82"/>
                <a:gd name="T62" fmla="*/ 38 w 198"/>
                <a:gd name="T63" fmla="*/ 30 h 82"/>
                <a:gd name="T64" fmla="*/ 38 w 198"/>
                <a:gd name="T65" fmla="*/ 30 h 82"/>
                <a:gd name="T66" fmla="*/ 28 w 198"/>
                <a:gd name="T67" fmla="*/ 26 h 82"/>
                <a:gd name="T68" fmla="*/ 20 w 198"/>
                <a:gd name="T69" fmla="*/ 22 h 82"/>
                <a:gd name="T70" fmla="*/ 12 w 198"/>
                <a:gd name="T71" fmla="*/ 16 h 82"/>
                <a:gd name="T72" fmla="*/ 4 w 198"/>
                <a:gd name="T73" fmla="*/ 12 h 82"/>
                <a:gd name="T74" fmla="*/ 4 w 198"/>
                <a:gd name="T75" fmla="*/ 12 h 82"/>
                <a:gd name="T76" fmla="*/ 4 w 198"/>
                <a:gd name="T77" fmla="*/ 22 h 82"/>
                <a:gd name="T78" fmla="*/ 2 w 198"/>
                <a:gd name="T79" fmla="*/ 30 h 82"/>
                <a:gd name="T80" fmla="*/ 2 w 198"/>
                <a:gd name="T81" fmla="*/ 30 h 82"/>
                <a:gd name="T82" fmla="*/ 0 w 198"/>
                <a:gd name="T83" fmla="*/ 46 h 82"/>
                <a:gd name="T84" fmla="*/ 0 w 198"/>
                <a:gd name="T85" fmla="*/ 64 h 82"/>
                <a:gd name="T86" fmla="*/ 0 w 198"/>
                <a:gd name="T87" fmla="*/ 64 h 82"/>
                <a:gd name="T88" fmla="*/ 50 w 198"/>
                <a:gd name="T89" fmla="*/ 70 h 82"/>
                <a:gd name="T90" fmla="*/ 100 w 198"/>
                <a:gd name="T91" fmla="*/ 76 h 82"/>
                <a:gd name="T92" fmla="*/ 148 w 198"/>
                <a:gd name="T93" fmla="*/ 80 h 82"/>
                <a:gd name="T94" fmla="*/ 198 w 198"/>
                <a:gd name="T95" fmla="*/ 82 h 82"/>
                <a:gd name="T96" fmla="*/ 198 w 198"/>
                <a:gd name="T97" fmla="*/ 82 h 82"/>
                <a:gd name="T98" fmla="*/ 196 w 198"/>
                <a:gd name="T99" fmla="*/ 76 h 82"/>
                <a:gd name="T100" fmla="*/ 194 w 198"/>
                <a:gd name="T101" fmla="*/ 72 h 82"/>
                <a:gd name="T102" fmla="*/ 188 w 198"/>
                <a:gd name="T103" fmla="*/ 64 h 82"/>
                <a:gd name="T104" fmla="*/ 188 w 198"/>
                <a:gd name="T105" fmla="*/ 64 h 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8" h="82">
                  <a:moveTo>
                    <a:pt x="188" y="64"/>
                  </a:moveTo>
                  <a:lnTo>
                    <a:pt x="188" y="64"/>
                  </a:lnTo>
                  <a:lnTo>
                    <a:pt x="174" y="62"/>
                  </a:lnTo>
                  <a:lnTo>
                    <a:pt x="160" y="62"/>
                  </a:lnTo>
                  <a:lnTo>
                    <a:pt x="144" y="60"/>
                  </a:lnTo>
                  <a:lnTo>
                    <a:pt x="128" y="60"/>
                  </a:lnTo>
                  <a:lnTo>
                    <a:pt x="116" y="58"/>
                  </a:lnTo>
                  <a:lnTo>
                    <a:pt x="106" y="58"/>
                  </a:lnTo>
                  <a:lnTo>
                    <a:pt x="94" y="56"/>
                  </a:lnTo>
                  <a:lnTo>
                    <a:pt x="90" y="52"/>
                  </a:lnTo>
                  <a:lnTo>
                    <a:pt x="84" y="50"/>
                  </a:lnTo>
                  <a:lnTo>
                    <a:pt x="82" y="46"/>
                  </a:lnTo>
                  <a:lnTo>
                    <a:pt x="82" y="40"/>
                  </a:lnTo>
                  <a:lnTo>
                    <a:pt x="84" y="30"/>
                  </a:lnTo>
                  <a:lnTo>
                    <a:pt x="86" y="26"/>
                  </a:lnTo>
                  <a:lnTo>
                    <a:pt x="86" y="22"/>
                  </a:lnTo>
                  <a:lnTo>
                    <a:pt x="84" y="20"/>
                  </a:lnTo>
                  <a:lnTo>
                    <a:pt x="80" y="18"/>
                  </a:lnTo>
                  <a:lnTo>
                    <a:pt x="74" y="16"/>
                  </a:lnTo>
                  <a:lnTo>
                    <a:pt x="68" y="12"/>
                  </a:lnTo>
                  <a:lnTo>
                    <a:pt x="62" y="10"/>
                  </a:lnTo>
                  <a:lnTo>
                    <a:pt x="56" y="8"/>
                  </a:lnTo>
                  <a:lnTo>
                    <a:pt x="44" y="0"/>
                  </a:lnTo>
                  <a:lnTo>
                    <a:pt x="42" y="8"/>
                  </a:lnTo>
                  <a:lnTo>
                    <a:pt x="42" y="16"/>
                  </a:lnTo>
                  <a:lnTo>
                    <a:pt x="42" y="24"/>
                  </a:lnTo>
                  <a:lnTo>
                    <a:pt x="38" y="30"/>
                  </a:lnTo>
                  <a:lnTo>
                    <a:pt x="28" y="26"/>
                  </a:lnTo>
                  <a:lnTo>
                    <a:pt x="20" y="22"/>
                  </a:lnTo>
                  <a:lnTo>
                    <a:pt x="12" y="16"/>
                  </a:lnTo>
                  <a:lnTo>
                    <a:pt x="4" y="12"/>
                  </a:lnTo>
                  <a:lnTo>
                    <a:pt x="4" y="22"/>
                  </a:lnTo>
                  <a:lnTo>
                    <a:pt x="2" y="30"/>
                  </a:lnTo>
                  <a:lnTo>
                    <a:pt x="0" y="46"/>
                  </a:lnTo>
                  <a:lnTo>
                    <a:pt x="0" y="64"/>
                  </a:lnTo>
                  <a:lnTo>
                    <a:pt x="50" y="70"/>
                  </a:lnTo>
                  <a:lnTo>
                    <a:pt x="100" y="76"/>
                  </a:lnTo>
                  <a:lnTo>
                    <a:pt x="148" y="80"/>
                  </a:lnTo>
                  <a:lnTo>
                    <a:pt x="198" y="82"/>
                  </a:lnTo>
                  <a:lnTo>
                    <a:pt x="196" y="76"/>
                  </a:lnTo>
                  <a:lnTo>
                    <a:pt x="194" y="72"/>
                  </a:lnTo>
                  <a:lnTo>
                    <a:pt x="188" y="6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7" name="Freeform 258"/>
            <p:cNvSpPr>
              <a:spLocks/>
            </p:cNvSpPr>
            <p:nvPr/>
          </p:nvSpPr>
          <p:spPr bwMode="auto">
            <a:xfrm>
              <a:off x="3579" y="2603"/>
              <a:ext cx="342" cy="178"/>
            </a:xfrm>
            <a:custGeom>
              <a:avLst/>
              <a:gdLst>
                <a:gd name="T0" fmla="*/ 258 w 342"/>
                <a:gd name="T1" fmla="*/ 124 h 178"/>
                <a:gd name="T2" fmla="*/ 244 w 342"/>
                <a:gd name="T3" fmla="*/ 122 h 178"/>
                <a:gd name="T4" fmla="*/ 240 w 342"/>
                <a:gd name="T5" fmla="*/ 118 h 178"/>
                <a:gd name="T6" fmla="*/ 208 w 342"/>
                <a:gd name="T7" fmla="*/ 56 h 178"/>
                <a:gd name="T8" fmla="*/ 208 w 342"/>
                <a:gd name="T9" fmla="*/ 50 h 178"/>
                <a:gd name="T10" fmla="*/ 214 w 342"/>
                <a:gd name="T11" fmla="*/ 48 h 178"/>
                <a:gd name="T12" fmla="*/ 216 w 342"/>
                <a:gd name="T13" fmla="*/ 48 h 178"/>
                <a:gd name="T14" fmla="*/ 246 w 342"/>
                <a:gd name="T15" fmla="*/ 36 h 178"/>
                <a:gd name="T16" fmla="*/ 254 w 342"/>
                <a:gd name="T17" fmla="*/ 30 h 178"/>
                <a:gd name="T18" fmla="*/ 254 w 342"/>
                <a:gd name="T19" fmla="*/ 18 h 178"/>
                <a:gd name="T20" fmla="*/ 206 w 342"/>
                <a:gd name="T21" fmla="*/ 16 h 178"/>
                <a:gd name="T22" fmla="*/ 106 w 342"/>
                <a:gd name="T23" fmla="*/ 6 h 178"/>
                <a:gd name="T24" fmla="*/ 56 w 342"/>
                <a:gd name="T25" fmla="*/ 0 h 178"/>
                <a:gd name="T26" fmla="*/ 58 w 342"/>
                <a:gd name="T27" fmla="*/ 10 h 178"/>
                <a:gd name="T28" fmla="*/ 72 w 342"/>
                <a:gd name="T29" fmla="*/ 30 h 178"/>
                <a:gd name="T30" fmla="*/ 94 w 342"/>
                <a:gd name="T31" fmla="*/ 42 h 178"/>
                <a:gd name="T32" fmla="*/ 110 w 342"/>
                <a:gd name="T33" fmla="*/ 48 h 178"/>
                <a:gd name="T34" fmla="*/ 124 w 342"/>
                <a:gd name="T35" fmla="*/ 56 h 178"/>
                <a:gd name="T36" fmla="*/ 126 w 342"/>
                <a:gd name="T37" fmla="*/ 86 h 178"/>
                <a:gd name="T38" fmla="*/ 126 w 342"/>
                <a:gd name="T39" fmla="*/ 118 h 178"/>
                <a:gd name="T40" fmla="*/ 118 w 342"/>
                <a:gd name="T41" fmla="*/ 118 h 178"/>
                <a:gd name="T42" fmla="*/ 94 w 342"/>
                <a:gd name="T43" fmla="*/ 118 h 178"/>
                <a:gd name="T44" fmla="*/ 56 w 342"/>
                <a:gd name="T45" fmla="*/ 118 h 178"/>
                <a:gd name="T46" fmla="*/ 40 w 342"/>
                <a:gd name="T47" fmla="*/ 120 h 178"/>
                <a:gd name="T48" fmla="*/ 16 w 342"/>
                <a:gd name="T49" fmla="*/ 132 h 178"/>
                <a:gd name="T50" fmla="*/ 6 w 342"/>
                <a:gd name="T51" fmla="*/ 140 h 178"/>
                <a:gd name="T52" fmla="*/ 0 w 342"/>
                <a:gd name="T53" fmla="*/ 152 h 178"/>
                <a:gd name="T54" fmla="*/ 2 w 342"/>
                <a:gd name="T55" fmla="*/ 154 h 178"/>
                <a:gd name="T56" fmla="*/ 8 w 342"/>
                <a:gd name="T57" fmla="*/ 158 h 178"/>
                <a:gd name="T58" fmla="*/ 28 w 342"/>
                <a:gd name="T59" fmla="*/ 162 h 178"/>
                <a:gd name="T60" fmla="*/ 72 w 342"/>
                <a:gd name="T61" fmla="*/ 162 h 178"/>
                <a:gd name="T62" fmla="*/ 92 w 342"/>
                <a:gd name="T63" fmla="*/ 158 h 178"/>
                <a:gd name="T64" fmla="*/ 138 w 342"/>
                <a:gd name="T65" fmla="*/ 146 h 178"/>
                <a:gd name="T66" fmla="*/ 152 w 342"/>
                <a:gd name="T67" fmla="*/ 142 h 178"/>
                <a:gd name="T68" fmla="*/ 152 w 342"/>
                <a:gd name="T69" fmla="*/ 114 h 178"/>
                <a:gd name="T70" fmla="*/ 150 w 342"/>
                <a:gd name="T71" fmla="*/ 88 h 178"/>
                <a:gd name="T72" fmla="*/ 150 w 342"/>
                <a:gd name="T73" fmla="*/ 74 h 178"/>
                <a:gd name="T74" fmla="*/ 150 w 342"/>
                <a:gd name="T75" fmla="*/ 62 h 178"/>
                <a:gd name="T76" fmla="*/ 158 w 342"/>
                <a:gd name="T77" fmla="*/ 60 h 178"/>
                <a:gd name="T78" fmla="*/ 164 w 342"/>
                <a:gd name="T79" fmla="*/ 60 h 178"/>
                <a:gd name="T80" fmla="*/ 180 w 342"/>
                <a:gd name="T81" fmla="*/ 60 h 178"/>
                <a:gd name="T82" fmla="*/ 186 w 342"/>
                <a:gd name="T83" fmla="*/ 64 h 178"/>
                <a:gd name="T84" fmla="*/ 200 w 342"/>
                <a:gd name="T85" fmla="*/ 104 h 178"/>
                <a:gd name="T86" fmla="*/ 216 w 342"/>
                <a:gd name="T87" fmla="*/ 144 h 178"/>
                <a:gd name="T88" fmla="*/ 220 w 342"/>
                <a:gd name="T89" fmla="*/ 144 h 178"/>
                <a:gd name="T90" fmla="*/ 244 w 342"/>
                <a:gd name="T91" fmla="*/ 160 h 178"/>
                <a:gd name="T92" fmla="*/ 270 w 342"/>
                <a:gd name="T93" fmla="*/ 168 h 178"/>
                <a:gd name="T94" fmla="*/ 328 w 342"/>
                <a:gd name="T95" fmla="*/ 178 h 178"/>
                <a:gd name="T96" fmla="*/ 332 w 342"/>
                <a:gd name="T97" fmla="*/ 176 h 178"/>
                <a:gd name="T98" fmla="*/ 338 w 342"/>
                <a:gd name="T99" fmla="*/ 170 h 178"/>
                <a:gd name="T100" fmla="*/ 342 w 342"/>
                <a:gd name="T101" fmla="*/ 162 h 178"/>
                <a:gd name="T102" fmla="*/ 340 w 342"/>
                <a:gd name="T103" fmla="*/ 154 h 178"/>
                <a:gd name="T104" fmla="*/ 336 w 342"/>
                <a:gd name="T105" fmla="*/ 146 h 178"/>
                <a:gd name="T106" fmla="*/ 318 w 342"/>
                <a:gd name="T107" fmla="*/ 136 h 178"/>
                <a:gd name="T108" fmla="*/ 278 w 342"/>
                <a:gd name="T109" fmla="*/ 126 h 178"/>
                <a:gd name="T110" fmla="*/ 258 w 342"/>
                <a:gd name="T111" fmla="*/ 124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2" h="178">
                  <a:moveTo>
                    <a:pt x="258" y="124"/>
                  </a:moveTo>
                  <a:lnTo>
                    <a:pt x="258" y="124"/>
                  </a:lnTo>
                  <a:lnTo>
                    <a:pt x="248" y="124"/>
                  </a:lnTo>
                  <a:lnTo>
                    <a:pt x="244" y="122"/>
                  </a:lnTo>
                  <a:lnTo>
                    <a:pt x="240" y="118"/>
                  </a:lnTo>
                  <a:lnTo>
                    <a:pt x="224" y="88"/>
                  </a:lnTo>
                  <a:lnTo>
                    <a:pt x="208" y="56"/>
                  </a:lnTo>
                  <a:lnTo>
                    <a:pt x="208" y="50"/>
                  </a:lnTo>
                  <a:lnTo>
                    <a:pt x="212" y="48"/>
                  </a:lnTo>
                  <a:lnTo>
                    <a:pt x="214" y="48"/>
                  </a:lnTo>
                  <a:lnTo>
                    <a:pt x="216" y="48"/>
                  </a:lnTo>
                  <a:lnTo>
                    <a:pt x="236" y="42"/>
                  </a:lnTo>
                  <a:lnTo>
                    <a:pt x="246" y="36"/>
                  </a:lnTo>
                  <a:lnTo>
                    <a:pt x="254" y="30"/>
                  </a:lnTo>
                  <a:lnTo>
                    <a:pt x="256" y="24"/>
                  </a:lnTo>
                  <a:lnTo>
                    <a:pt x="254" y="18"/>
                  </a:lnTo>
                  <a:lnTo>
                    <a:pt x="206" y="16"/>
                  </a:lnTo>
                  <a:lnTo>
                    <a:pt x="156" y="12"/>
                  </a:lnTo>
                  <a:lnTo>
                    <a:pt x="106" y="6"/>
                  </a:lnTo>
                  <a:lnTo>
                    <a:pt x="56" y="0"/>
                  </a:lnTo>
                  <a:lnTo>
                    <a:pt x="58" y="10"/>
                  </a:lnTo>
                  <a:lnTo>
                    <a:pt x="64" y="22"/>
                  </a:lnTo>
                  <a:lnTo>
                    <a:pt x="72" y="30"/>
                  </a:lnTo>
                  <a:lnTo>
                    <a:pt x="84" y="38"/>
                  </a:lnTo>
                  <a:lnTo>
                    <a:pt x="94" y="42"/>
                  </a:lnTo>
                  <a:lnTo>
                    <a:pt x="110" y="48"/>
                  </a:lnTo>
                  <a:lnTo>
                    <a:pt x="118" y="52"/>
                  </a:lnTo>
                  <a:lnTo>
                    <a:pt x="124" y="56"/>
                  </a:lnTo>
                  <a:lnTo>
                    <a:pt x="126" y="86"/>
                  </a:lnTo>
                  <a:lnTo>
                    <a:pt x="126" y="102"/>
                  </a:lnTo>
                  <a:lnTo>
                    <a:pt x="126" y="118"/>
                  </a:lnTo>
                  <a:lnTo>
                    <a:pt x="118" y="118"/>
                  </a:lnTo>
                  <a:lnTo>
                    <a:pt x="94" y="118"/>
                  </a:lnTo>
                  <a:lnTo>
                    <a:pt x="68" y="118"/>
                  </a:lnTo>
                  <a:lnTo>
                    <a:pt x="56" y="118"/>
                  </a:lnTo>
                  <a:lnTo>
                    <a:pt x="40" y="120"/>
                  </a:lnTo>
                  <a:lnTo>
                    <a:pt x="28" y="126"/>
                  </a:lnTo>
                  <a:lnTo>
                    <a:pt x="16" y="132"/>
                  </a:lnTo>
                  <a:lnTo>
                    <a:pt x="10" y="134"/>
                  </a:lnTo>
                  <a:lnTo>
                    <a:pt x="6" y="140"/>
                  </a:lnTo>
                  <a:lnTo>
                    <a:pt x="2" y="146"/>
                  </a:lnTo>
                  <a:lnTo>
                    <a:pt x="0" y="152"/>
                  </a:lnTo>
                  <a:lnTo>
                    <a:pt x="2" y="154"/>
                  </a:lnTo>
                  <a:lnTo>
                    <a:pt x="4" y="156"/>
                  </a:lnTo>
                  <a:lnTo>
                    <a:pt x="8" y="158"/>
                  </a:lnTo>
                  <a:lnTo>
                    <a:pt x="28" y="162"/>
                  </a:lnTo>
                  <a:lnTo>
                    <a:pt x="50" y="162"/>
                  </a:lnTo>
                  <a:lnTo>
                    <a:pt x="72" y="162"/>
                  </a:lnTo>
                  <a:lnTo>
                    <a:pt x="92" y="158"/>
                  </a:lnTo>
                  <a:lnTo>
                    <a:pt x="122" y="150"/>
                  </a:lnTo>
                  <a:lnTo>
                    <a:pt x="138" y="146"/>
                  </a:lnTo>
                  <a:lnTo>
                    <a:pt x="152" y="142"/>
                  </a:lnTo>
                  <a:lnTo>
                    <a:pt x="152" y="128"/>
                  </a:lnTo>
                  <a:lnTo>
                    <a:pt x="152" y="114"/>
                  </a:lnTo>
                  <a:lnTo>
                    <a:pt x="152" y="100"/>
                  </a:lnTo>
                  <a:lnTo>
                    <a:pt x="150" y="88"/>
                  </a:lnTo>
                  <a:lnTo>
                    <a:pt x="150" y="74"/>
                  </a:lnTo>
                  <a:lnTo>
                    <a:pt x="150" y="62"/>
                  </a:lnTo>
                  <a:lnTo>
                    <a:pt x="154" y="60"/>
                  </a:lnTo>
                  <a:lnTo>
                    <a:pt x="158" y="60"/>
                  </a:lnTo>
                  <a:lnTo>
                    <a:pt x="164" y="60"/>
                  </a:lnTo>
                  <a:lnTo>
                    <a:pt x="172" y="60"/>
                  </a:lnTo>
                  <a:lnTo>
                    <a:pt x="180" y="60"/>
                  </a:lnTo>
                  <a:lnTo>
                    <a:pt x="186" y="64"/>
                  </a:lnTo>
                  <a:lnTo>
                    <a:pt x="194" y="84"/>
                  </a:lnTo>
                  <a:lnTo>
                    <a:pt x="200" y="104"/>
                  </a:lnTo>
                  <a:lnTo>
                    <a:pt x="206" y="124"/>
                  </a:lnTo>
                  <a:lnTo>
                    <a:pt x="216" y="144"/>
                  </a:lnTo>
                  <a:lnTo>
                    <a:pt x="220" y="144"/>
                  </a:lnTo>
                  <a:lnTo>
                    <a:pt x="232" y="152"/>
                  </a:lnTo>
                  <a:lnTo>
                    <a:pt x="244" y="160"/>
                  </a:lnTo>
                  <a:lnTo>
                    <a:pt x="256" y="164"/>
                  </a:lnTo>
                  <a:lnTo>
                    <a:pt x="270" y="168"/>
                  </a:lnTo>
                  <a:lnTo>
                    <a:pt x="298" y="174"/>
                  </a:lnTo>
                  <a:lnTo>
                    <a:pt x="328" y="178"/>
                  </a:lnTo>
                  <a:lnTo>
                    <a:pt x="332" y="176"/>
                  </a:lnTo>
                  <a:lnTo>
                    <a:pt x="336" y="174"/>
                  </a:lnTo>
                  <a:lnTo>
                    <a:pt x="338" y="170"/>
                  </a:lnTo>
                  <a:lnTo>
                    <a:pt x="342" y="162"/>
                  </a:lnTo>
                  <a:lnTo>
                    <a:pt x="342" y="158"/>
                  </a:lnTo>
                  <a:lnTo>
                    <a:pt x="340" y="154"/>
                  </a:lnTo>
                  <a:lnTo>
                    <a:pt x="336" y="146"/>
                  </a:lnTo>
                  <a:lnTo>
                    <a:pt x="328" y="140"/>
                  </a:lnTo>
                  <a:lnTo>
                    <a:pt x="318" y="136"/>
                  </a:lnTo>
                  <a:lnTo>
                    <a:pt x="300" y="130"/>
                  </a:lnTo>
                  <a:lnTo>
                    <a:pt x="278" y="126"/>
                  </a:lnTo>
                  <a:lnTo>
                    <a:pt x="258" y="12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8" name="Freeform 259"/>
            <p:cNvSpPr>
              <a:spLocks/>
            </p:cNvSpPr>
            <p:nvPr/>
          </p:nvSpPr>
          <p:spPr bwMode="auto">
            <a:xfrm>
              <a:off x="3829" y="2567"/>
              <a:ext cx="170" cy="108"/>
            </a:xfrm>
            <a:custGeom>
              <a:avLst/>
              <a:gdLst>
                <a:gd name="T0" fmla="*/ 166 w 170"/>
                <a:gd name="T1" fmla="*/ 2 h 108"/>
                <a:gd name="T2" fmla="*/ 166 w 170"/>
                <a:gd name="T3" fmla="*/ 2 h 108"/>
                <a:gd name="T4" fmla="*/ 170 w 170"/>
                <a:gd name="T5" fmla="*/ 10 h 108"/>
                <a:gd name="T6" fmla="*/ 170 w 170"/>
                <a:gd name="T7" fmla="*/ 14 h 108"/>
                <a:gd name="T8" fmla="*/ 170 w 170"/>
                <a:gd name="T9" fmla="*/ 18 h 108"/>
                <a:gd name="T10" fmla="*/ 170 w 170"/>
                <a:gd name="T11" fmla="*/ 18 h 108"/>
                <a:gd name="T12" fmla="*/ 164 w 170"/>
                <a:gd name="T13" fmla="*/ 22 h 108"/>
                <a:gd name="T14" fmla="*/ 158 w 170"/>
                <a:gd name="T15" fmla="*/ 22 h 108"/>
                <a:gd name="T16" fmla="*/ 146 w 170"/>
                <a:gd name="T17" fmla="*/ 20 h 108"/>
                <a:gd name="T18" fmla="*/ 136 w 170"/>
                <a:gd name="T19" fmla="*/ 18 h 108"/>
                <a:gd name="T20" fmla="*/ 130 w 170"/>
                <a:gd name="T21" fmla="*/ 20 h 108"/>
                <a:gd name="T22" fmla="*/ 124 w 170"/>
                <a:gd name="T23" fmla="*/ 24 h 108"/>
                <a:gd name="T24" fmla="*/ 124 w 170"/>
                <a:gd name="T25" fmla="*/ 24 h 108"/>
                <a:gd name="T26" fmla="*/ 118 w 170"/>
                <a:gd name="T27" fmla="*/ 34 h 108"/>
                <a:gd name="T28" fmla="*/ 112 w 170"/>
                <a:gd name="T29" fmla="*/ 44 h 108"/>
                <a:gd name="T30" fmla="*/ 110 w 170"/>
                <a:gd name="T31" fmla="*/ 56 h 108"/>
                <a:gd name="T32" fmla="*/ 108 w 170"/>
                <a:gd name="T33" fmla="*/ 68 h 108"/>
                <a:gd name="T34" fmla="*/ 108 w 170"/>
                <a:gd name="T35" fmla="*/ 68 h 108"/>
                <a:gd name="T36" fmla="*/ 100 w 170"/>
                <a:gd name="T37" fmla="*/ 84 h 108"/>
                <a:gd name="T38" fmla="*/ 94 w 170"/>
                <a:gd name="T39" fmla="*/ 92 h 108"/>
                <a:gd name="T40" fmla="*/ 88 w 170"/>
                <a:gd name="T41" fmla="*/ 98 h 108"/>
                <a:gd name="T42" fmla="*/ 88 w 170"/>
                <a:gd name="T43" fmla="*/ 98 h 108"/>
                <a:gd name="T44" fmla="*/ 80 w 170"/>
                <a:gd name="T45" fmla="*/ 102 h 108"/>
                <a:gd name="T46" fmla="*/ 72 w 170"/>
                <a:gd name="T47" fmla="*/ 106 h 108"/>
                <a:gd name="T48" fmla="*/ 62 w 170"/>
                <a:gd name="T49" fmla="*/ 108 h 108"/>
                <a:gd name="T50" fmla="*/ 52 w 170"/>
                <a:gd name="T51" fmla="*/ 108 h 108"/>
                <a:gd name="T52" fmla="*/ 32 w 170"/>
                <a:gd name="T53" fmla="*/ 104 h 108"/>
                <a:gd name="T54" fmla="*/ 16 w 170"/>
                <a:gd name="T55" fmla="*/ 98 h 108"/>
                <a:gd name="T56" fmla="*/ 16 w 170"/>
                <a:gd name="T57" fmla="*/ 98 h 108"/>
                <a:gd name="T58" fmla="*/ 6 w 170"/>
                <a:gd name="T59" fmla="*/ 94 h 108"/>
                <a:gd name="T60" fmla="*/ 0 w 170"/>
                <a:gd name="T61" fmla="*/ 86 h 108"/>
                <a:gd name="T62" fmla="*/ 0 w 170"/>
                <a:gd name="T63" fmla="*/ 86 h 108"/>
                <a:gd name="T64" fmla="*/ 4 w 170"/>
                <a:gd name="T65" fmla="*/ 84 h 108"/>
                <a:gd name="T66" fmla="*/ 10 w 170"/>
                <a:gd name="T67" fmla="*/ 82 h 108"/>
                <a:gd name="T68" fmla="*/ 10 w 170"/>
                <a:gd name="T69" fmla="*/ 82 h 108"/>
                <a:gd name="T70" fmla="*/ 22 w 170"/>
                <a:gd name="T71" fmla="*/ 90 h 108"/>
                <a:gd name="T72" fmla="*/ 28 w 170"/>
                <a:gd name="T73" fmla="*/ 94 h 108"/>
                <a:gd name="T74" fmla="*/ 34 w 170"/>
                <a:gd name="T75" fmla="*/ 96 h 108"/>
                <a:gd name="T76" fmla="*/ 34 w 170"/>
                <a:gd name="T77" fmla="*/ 96 h 108"/>
                <a:gd name="T78" fmla="*/ 48 w 170"/>
                <a:gd name="T79" fmla="*/ 94 h 108"/>
                <a:gd name="T80" fmla="*/ 60 w 170"/>
                <a:gd name="T81" fmla="*/ 92 h 108"/>
                <a:gd name="T82" fmla="*/ 72 w 170"/>
                <a:gd name="T83" fmla="*/ 86 h 108"/>
                <a:gd name="T84" fmla="*/ 78 w 170"/>
                <a:gd name="T85" fmla="*/ 82 h 108"/>
                <a:gd name="T86" fmla="*/ 82 w 170"/>
                <a:gd name="T87" fmla="*/ 76 h 108"/>
                <a:gd name="T88" fmla="*/ 82 w 170"/>
                <a:gd name="T89" fmla="*/ 76 h 108"/>
                <a:gd name="T90" fmla="*/ 86 w 170"/>
                <a:gd name="T91" fmla="*/ 68 h 108"/>
                <a:gd name="T92" fmla="*/ 90 w 170"/>
                <a:gd name="T93" fmla="*/ 58 h 108"/>
                <a:gd name="T94" fmla="*/ 96 w 170"/>
                <a:gd name="T95" fmla="*/ 40 h 108"/>
                <a:gd name="T96" fmla="*/ 100 w 170"/>
                <a:gd name="T97" fmla="*/ 30 h 108"/>
                <a:gd name="T98" fmla="*/ 104 w 170"/>
                <a:gd name="T99" fmla="*/ 22 h 108"/>
                <a:gd name="T100" fmla="*/ 112 w 170"/>
                <a:gd name="T101" fmla="*/ 14 h 108"/>
                <a:gd name="T102" fmla="*/ 120 w 170"/>
                <a:gd name="T103" fmla="*/ 8 h 108"/>
                <a:gd name="T104" fmla="*/ 120 w 170"/>
                <a:gd name="T105" fmla="*/ 8 h 108"/>
                <a:gd name="T106" fmla="*/ 142 w 170"/>
                <a:gd name="T107" fmla="*/ 2 h 108"/>
                <a:gd name="T108" fmla="*/ 154 w 170"/>
                <a:gd name="T109" fmla="*/ 0 h 108"/>
                <a:gd name="T110" fmla="*/ 160 w 170"/>
                <a:gd name="T111" fmla="*/ 0 h 108"/>
                <a:gd name="T112" fmla="*/ 166 w 170"/>
                <a:gd name="T113" fmla="*/ 2 h 108"/>
                <a:gd name="T114" fmla="*/ 166 w 170"/>
                <a:gd name="T115" fmla="*/ 2 h 1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 h="108">
                  <a:moveTo>
                    <a:pt x="166" y="2"/>
                  </a:moveTo>
                  <a:lnTo>
                    <a:pt x="166" y="2"/>
                  </a:lnTo>
                  <a:lnTo>
                    <a:pt x="170" y="10"/>
                  </a:lnTo>
                  <a:lnTo>
                    <a:pt x="170" y="14"/>
                  </a:lnTo>
                  <a:lnTo>
                    <a:pt x="170" y="18"/>
                  </a:lnTo>
                  <a:lnTo>
                    <a:pt x="164" y="22"/>
                  </a:lnTo>
                  <a:lnTo>
                    <a:pt x="158" y="22"/>
                  </a:lnTo>
                  <a:lnTo>
                    <a:pt x="146" y="20"/>
                  </a:lnTo>
                  <a:lnTo>
                    <a:pt x="136" y="18"/>
                  </a:lnTo>
                  <a:lnTo>
                    <a:pt x="130" y="20"/>
                  </a:lnTo>
                  <a:lnTo>
                    <a:pt x="124" y="24"/>
                  </a:lnTo>
                  <a:lnTo>
                    <a:pt x="118" y="34"/>
                  </a:lnTo>
                  <a:lnTo>
                    <a:pt x="112" y="44"/>
                  </a:lnTo>
                  <a:lnTo>
                    <a:pt x="110" y="56"/>
                  </a:lnTo>
                  <a:lnTo>
                    <a:pt x="108" y="68"/>
                  </a:lnTo>
                  <a:lnTo>
                    <a:pt x="100" y="84"/>
                  </a:lnTo>
                  <a:lnTo>
                    <a:pt x="94" y="92"/>
                  </a:lnTo>
                  <a:lnTo>
                    <a:pt x="88" y="98"/>
                  </a:lnTo>
                  <a:lnTo>
                    <a:pt x="80" y="102"/>
                  </a:lnTo>
                  <a:lnTo>
                    <a:pt x="72" y="106"/>
                  </a:lnTo>
                  <a:lnTo>
                    <a:pt x="62" y="108"/>
                  </a:lnTo>
                  <a:lnTo>
                    <a:pt x="52" y="108"/>
                  </a:lnTo>
                  <a:lnTo>
                    <a:pt x="32" y="104"/>
                  </a:lnTo>
                  <a:lnTo>
                    <a:pt x="16" y="98"/>
                  </a:lnTo>
                  <a:lnTo>
                    <a:pt x="6" y="94"/>
                  </a:lnTo>
                  <a:lnTo>
                    <a:pt x="0" y="86"/>
                  </a:lnTo>
                  <a:lnTo>
                    <a:pt x="4" y="84"/>
                  </a:lnTo>
                  <a:lnTo>
                    <a:pt x="10" y="82"/>
                  </a:lnTo>
                  <a:lnTo>
                    <a:pt x="22" y="90"/>
                  </a:lnTo>
                  <a:lnTo>
                    <a:pt x="28" y="94"/>
                  </a:lnTo>
                  <a:lnTo>
                    <a:pt x="34" y="96"/>
                  </a:lnTo>
                  <a:lnTo>
                    <a:pt x="48" y="94"/>
                  </a:lnTo>
                  <a:lnTo>
                    <a:pt x="60" y="92"/>
                  </a:lnTo>
                  <a:lnTo>
                    <a:pt x="72" y="86"/>
                  </a:lnTo>
                  <a:lnTo>
                    <a:pt x="78" y="82"/>
                  </a:lnTo>
                  <a:lnTo>
                    <a:pt x="82" y="76"/>
                  </a:lnTo>
                  <a:lnTo>
                    <a:pt x="86" y="68"/>
                  </a:lnTo>
                  <a:lnTo>
                    <a:pt x="90" y="58"/>
                  </a:lnTo>
                  <a:lnTo>
                    <a:pt x="96" y="40"/>
                  </a:lnTo>
                  <a:lnTo>
                    <a:pt x="100" y="30"/>
                  </a:lnTo>
                  <a:lnTo>
                    <a:pt x="104" y="22"/>
                  </a:lnTo>
                  <a:lnTo>
                    <a:pt x="112" y="14"/>
                  </a:lnTo>
                  <a:lnTo>
                    <a:pt x="120" y="8"/>
                  </a:lnTo>
                  <a:lnTo>
                    <a:pt x="142" y="2"/>
                  </a:lnTo>
                  <a:lnTo>
                    <a:pt x="154" y="0"/>
                  </a:lnTo>
                  <a:lnTo>
                    <a:pt x="160" y="0"/>
                  </a:lnTo>
                  <a:lnTo>
                    <a:pt x="166" y="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029" name="Freeform 260"/>
            <p:cNvSpPr>
              <a:spLocks/>
            </p:cNvSpPr>
            <p:nvPr/>
          </p:nvSpPr>
          <p:spPr bwMode="auto">
            <a:xfrm>
              <a:off x="3845" y="2591"/>
              <a:ext cx="28" cy="32"/>
            </a:xfrm>
            <a:custGeom>
              <a:avLst/>
              <a:gdLst>
                <a:gd name="T0" fmla="*/ 28 w 28"/>
                <a:gd name="T1" fmla="*/ 14 h 32"/>
                <a:gd name="T2" fmla="*/ 28 w 28"/>
                <a:gd name="T3" fmla="*/ 14 h 32"/>
                <a:gd name="T4" fmla="*/ 28 w 28"/>
                <a:gd name="T5" fmla="*/ 20 h 32"/>
                <a:gd name="T6" fmla="*/ 24 w 28"/>
                <a:gd name="T7" fmla="*/ 28 h 32"/>
                <a:gd name="T8" fmla="*/ 24 w 28"/>
                <a:gd name="T9" fmla="*/ 28 h 32"/>
                <a:gd name="T10" fmla="*/ 14 w 28"/>
                <a:gd name="T11" fmla="*/ 32 h 32"/>
                <a:gd name="T12" fmla="*/ 2 w 28"/>
                <a:gd name="T13" fmla="*/ 32 h 32"/>
                <a:gd name="T14" fmla="*/ 2 w 28"/>
                <a:gd name="T15" fmla="*/ 32 h 32"/>
                <a:gd name="T16" fmla="*/ 0 w 28"/>
                <a:gd name="T17" fmla="*/ 26 h 32"/>
                <a:gd name="T18" fmla="*/ 0 w 28"/>
                <a:gd name="T19" fmla="*/ 20 h 32"/>
                <a:gd name="T20" fmla="*/ 0 w 28"/>
                <a:gd name="T21" fmla="*/ 20 h 32"/>
                <a:gd name="T22" fmla="*/ 2 w 28"/>
                <a:gd name="T23" fmla="*/ 18 h 32"/>
                <a:gd name="T24" fmla="*/ 4 w 28"/>
                <a:gd name="T25" fmla="*/ 16 h 32"/>
                <a:gd name="T26" fmla="*/ 8 w 28"/>
                <a:gd name="T27" fmla="*/ 12 h 32"/>
                <a:gd name="T28" fmla="*/ 8 w 28"/>
                <a:gd name="T29" fmla="*/ 12 h 32"/>
                <a:gd name="T30" fmla="*/ 4 w 28"/>
                <a:gd name="T31" fmla="*/ 0 h 32"/>
                <a:gd name="T32" fmla="*/ 4 w 28"/>
                <a:gd name="T33" fmla="*/ 0 h 32"/>
                <a:gd name="T34" fmla="*/ 12 w 28"/>
                <a:gd name="T35" fmla="*/ 0 h 32"/>
                <a:gd name="T36" fmla="*/ 18 w 28"/>
                <a:gd name="T37" fmla="*/ 4 h 32"/>
                <a:gd name="T38" fmla="*/ 24 w 28"/>
                <a:gd name="T39" fmla="*/ 8 h 32"/>
                <a:gd name="T40" fmla="*/ 28 w 28"/>
                <a:gd name="T41" fmla="*/ 14 h 32"/>
                <a:gd name="T42" fmla="*/ 28 w 28"/>
                <a:gd name="T43" fmla="*/ 14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32">
                  <a:moveTo>
                    <a:pt x="28" y="14"/>
                  </a:moveTo>
                  <a:lnTo>
                    <a:pt x="28" y="14"/>
                  </a:lnTo>
                  <a:lnTo>
                    <a:pt x="28" y="20"/>
                  </a:lnTo>
                  <a:lnTo>
                    <a:pt x="24" y="28"/>
                  </a:lnTo>
                  <a:lnTo>
                    <a:pt x="14" y="32"/>
                  </a:lnTo>
                  <a:lnTo>
                    <a:pt x="2" y="32"/>
                  </a:lnTo>
                  <a:lnTo>
                    <a:pt x="0" y="26"/>
                  </a:lnTo>
                  <a:lnTo>
                    <a:pt x="0" y="20"/>
                  </a:lnTo>
                  <a:lnTo>
                    <a:pt x="2" y="18"/>
                  </a:lnTo>
                  <a:lnTo>
                    <a:pt x="4" y="16"/>
                  </a:lnTo>
                  <a:lnTo>
                    <a:pt x="8" y="12"/>
                  </a:lnTo>
                  <a:lnTo>
                    <a:pt x="4" y="0"/>
                  </a:lnTo>
                  <a:lnTo>
                    <a:pt x="12" y="0"/>
                  </a:lnTo>
                  <a:lnTo>
                    <a:pt x="18" y="4"/>
                  </a:lnTo>
                  <a:lnTo>
                    <a:pt x="24" y="8"/>
                  </a:lnTo>
                  <a:lnTo>
                    <a:pt x="28"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6000" name="Text Box 261"/>
          <p:cNvSpPr txBox="1">
            <a:spLocks noChangeArrowheads="1"/>
          </p:cNvSpPr>
          <p:nvPr/>
        </p:nvSpPr>
        <p:spPr bwMode="auto">
          <a:xfrm>
            <a:off x="674688"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35843" name="AutoShape 5"/>
          <p:cNvSpPr>
            <a:spLocks noChangeAspect="1" noChangeArrowheads="1" noTextEdit="1"/>
          </p:cNvSpPr>
          <p:nvPr/>
        </p:nvSpPr>
        <p:spPr bwMode="auto">
          <a:xfrm>
            <a:off x="306388" y="2428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5" name="Text Box 266"/>
          <p:cNvSpPr txBox="1">
            <a:spLocks noChangeArrowheads="1"/>
          </p:cNvSpPr>
          <p:nvPr/>
        </p:nvSpPr>
        <p:spPr bwMode="auto">
          <a:xfrm>
            <a:off x="828675" y="1458913"/>
            <a:ext cx="5319713"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委託先で機関等の情報が漏えいしないよう、守秘義務を契約に盛り込むとともに、情報へのアクセス制御やログの取得・監視などのセキュリティ対策を委託先（再委託先を含む。）に実施させること。</a:t>
            </a:r>
          </a:p>
          <a:p>
            <a:pPr eaLnBrk="1" hangingPunct="1">
              <a:spcBef>
                <a:spcPct val="0"/>
              </a:spcBef>
            </a:pPr>
            <a:endParaRPr lang="en-US" altLang="ja-JP" sz="16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委託業務で情報セキュリティに関する事件、事故が発生した場合は、直ちに報告窓口へ連絡すること。</a:t>
            </a:r>
          </a:p>
        </p:txBody>
      </p:sp>
      <p:sp>
        <p:nvSpPr>
          <p:cNvPr id="34823" name="Text Box 272"/>
          <p:cNvSpPr txBox="1">
            <a:spLocks noChangeArrowheads="1"/>
          </p:cNvSpPr>
          <p:nvPr/>
        </p:nvSpPr>
        <p:spPr bwMode="auto">
          <a:xfrm>
            <a:off x="1352550" y="8227169"/>
            <a:ext cx="4264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業務委託：</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機関等の業務の一部又は全部について、契約をもって外部の者に実施させることをいう。</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「委任」「準委任」「請負」といった契約形態を問わず、全て含むものとする。</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ただし、当該業務において機関等の情報を取り扱わせる場合に限る。</a:t>
            </a:r>
            <a:endParaRPr lang="en-US" altLang="ja-JP" sz="900" dirty="0">
              <a:latin typeface="Meiryo UI" panose="020B0604030504040204" pitchFamily="50" charset="-128"/>
              <a:ea typeface="Meiryo UI" panose="020B0604030504040204" pitchFamily="50"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29FD265-67FB-460B-9B63-892D25648C2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38" y="3626155"/>
            <a:ext cx="5915450" cy="3564324"/>
          </a:xfrm>
          <a:prstGeom prst="rect">
            <a:avLst/>
          </a:prstGeom>
        </p:spPr>
      </p:pic>
      <p:sp>
        <p:nvSpPr>
          <p:cNvPr id="36867"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4" name="Text Box 124"/>
          <p:cNvSpPr txBox="1">
            <a:spLocks noChangeArrowheads="1"/>
          </p:cNvSpPr>
          <p:nvPr/>
        </p:nvSpPr>
        <p:spPr bwMode="auto">
          <a:xfrm>
            <a:off x="290868" y="7795121"/>
            <a:ext cx="56165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2021</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4</a:t>
            </a:r>
            <a:r>
              <a:rPr lang="ja-JP" altLang="en-US" sz="1000" dirty="0">
                <a:latin typeface="Meiryo UI" panose="020B0604030504040204" pitchFamily="50" charset="-128"/>
                <a:ea typeface="Meiryo UI" panose="020B0604030504040204" pitchFamily="50" charset="-128"/>
              </a:rPr>
              <a:t>月：○○県警</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職務上知りえた運転免許証の個人情報や拾得物情報を元同僚に</a:t>
            </a:r>
            <a:r>
              <a:rPr lang="en-US" altLang="ja-JP" sz="1000" dirty="0">
                <a:latin typeface="Meiryo UI" panose="020B0604030504040204" pitchFamily="50" charset="-128"/>
                <a:ea typeface="Meiryo UI" panose="020B0604030504040204" pitchFamily="50" charset="-128"/>
              </a:rPr>
              <a:t>LINE</a:t>
            </a:r>
            <a:r>
              <a:rPr lang="ja-JP" altLang="en-US" sz="1000" dirty="0" err="1">
                <a:latin typeface="Meiryo UI" panose="020B0604030504040204" pitchFamily="50" charset="-128"/>
                <a:ea typeface="Meiryo UI" panose="020B0604030504040204" pitchFamily="50" charset="-128"/>
              </a:rPr>
              <a:t>にて</a:t>
            </a:r>
            <a:r>
              <a:rPr lang="ja-JP" altLang="en-US" sz="1000" dirty="0">
                <a:latin typeface="Meiryo UI" panose="020B0604030504040204" pitchFamily="50" charset="-128"/>
                <a:ea typeface="Meiryo UI" panose="020B0604030504040204" pitchFamily="50" charset="-128"/>
              </a:rPr>
              <a:t>漏えいしていた。</a:t>
            </a:r>
          </a:p>
          <a:p>
            <a:pPr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■2021</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rPr>
              <a:t>月：</a:t>
            </a:r>
            <a:r>
              <a:rPr lang="zh-CN" altLang="en-US" sz="1000" dirty="0">
                <a:latin typeface="Meiryo UI" panose="020B0604030504040204" pitchFamily="50" charset="-128"/>
                <a:ea typeface="Meiryo UI" panose="020B0604030504040204" pitchFamily="50" charset="-128"/>
              </a:rPr>
              <a:t>〇〇医科大学</a:t>
            </a:r>
            <a:endParaRPr lang="ja-JP" altLang="en-US" sz="10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業務連絡のために開設した</a:t>
            </a:r>
            <a:r>
              <a:rPr lang="en-US" altLang="ja-JP" sz="1000" dirty="0">
                <a:latin typeface="Meiryo UI" panose="020B0604030504040204" pitchFamily="50" charset="-128"/>
                <a:ea typeface="Meiryo UI" panose="020B0604030504040204" pitchFamily="50" charset="-128"/>
              </a:rPr>
              <a:t>Google</a:t>
            </a:r>
            <a:r>
              <a:rPr lang="ja-JP" altLang="en-US" sz="1000" dirty="0">
                <a:latin typeface="Meiryo UI" panose="020B0604030504040204" pitchFamily="50" charset="-128"/>
                <a:ea typeface="Meiryo UI" panose="020B0604030504040204" pitchFamily="50" charset="-128"/>
              </a:rPr>
              <a:t>個人アカウントでの</a:t>
            </a:r>
            <a:r>
              <a:rPr lang="en-US" altLang="ja-JP" sz="1000" dirty="0">
                <a:latin typeface="Meiryo UI" panose="020B0604030504040204" pitchFamily="50" charset="-128"/>
                <a:ea typeface="Meiryo UI" panose="020B0604030504040204" pitchFamily="50" charset="-128"/>
              </a:rPr>
              <a:t>Google</a:t>
            </a:r>
            <a:r>
              <a:rPr lang="ja-JP" altLang="en-US" sz="1000" dirty="0">
                <a:latin typeface="Meiryo UI" panose="020B0604030504040204" pitchFamily="50" charset="-128"/>
                <a:ea typeface="Meiryo UI" panose="020B0604030504040204" pitchFamily="50" charset="-128"/>
              </a:rPr>
              <a:t>グループの閲覧設定が「ウェブ上のすべてのユーザー」になっており、業務連絡メールなどが第三者より閲覧可能になっていた。</a:t>
            </a:r>
          </a:p>
        </p:txBody>
      </p:sp>
      <p:grpSp>
        <p:nvGrpSpPr>
          <p:cNvPr id="36869" name="グループ化 1"/>
          <p:cNvGrpSpPr>
            <a:grpSpLocks/>
          </p:cNvGrpSpPr>
          <p:nvPr/>
        </p:nvGrpSpPr>
        <p:grpSpPr bwMode="auto">
          <a:xfrm>
            <a:off x="0" y="377825"/>
            <a:ext cx="6300788" cy="8562975"/>
            <a:chOff x="0" y="377825"/>
            <a:chExt cx="6300788" cy="8562975"/>
          </a:xfrm>
        </p:grpSpPr>
        <p:sp>
          <p:nvSpPr>
            <p:cNvPr id="36873"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4" name="Freeform 3"/>
            <p:cNvSpPr>
              <a:spLocks/>
            </p:cNvSpPr>
            <p:nvPr/>
          </p:nvSpPr>
          <p:spPr bwMode="auto">
            <a:xfrm>
              <a:off x="179388" y="7577138"/>
              <a:ext cx="5724525" cy="1357312"/>
            </a:xfrm>
            <a:custGeom>
              <a:avLst/>
              <a:gdLst>
                <a:gd name="T0" fmla="*/ 2147483646 w 3604"/>
                <a:gd name="T1" fmla="*/ 2147483646 h 1142"/>
                <a:gd name="T2" fmla="*/ 0 w 3604"/>
                <a:gd name="T3" fmla="*/ 2147483646 h 1142"/>
                <a:gd name="T4" fmla="*/ 0 w 3604"/>
                <a:gd name="T5" fmla="*/ 0 h 1142"/>
                <a:gd name="T6" fmla="*/ 2147483646 w 3604"/>
                <a:gd name="T7" fmla="*/ 0 h 1142"/>
                <a:gd name="T8" fmla="*/ 2147483646 w 3604"/>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4" h="1142">
                  <a:moveTo>
                    <a:pt x="3474" y="1142"/>
                  </a:moveTo>
                  <a:lnTo>
                    <a:pt x="0" y="1142"/>
                  </a:lnTo>
                  <a:lnTo>
                    <a:pt x="0" y="0"/>
                  </a:lnTo>
                  <a:lnTo>
                    <a:pt x="3604" y="0"/>
                  </a:lnTo>
                  <a:lnTo>
                    <a:pt x="3604" y="992"/>
                  </a:lnTo>
                </a:path>
              </a:pathLst>
            </a:custGeom>
            <a:noFill/>
            <a:ln w="28575">
              <a:solidFill>
                <a:srgbClr val="B0705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5" name="Freeform 4"/>
            <p:cNvSpPr>
              <a:spLocks/>
            </p:cNvSpPr>
            <p:nvPr/>
          </p:nvSpPr>
          <p:spPr bwMode="auto">
            <a:xfrm>
              <a:off x="5653088" y="8750300"/>
              <a:ext cx="276225" cy="190500"/>
            </a:xfrm>
            <a:custGeom>
              <a:avLst/>
              <a:gdLst>
                <a:gd name="T0" fmla="*/ 2147483646 w 174"/>
                <a:gd name="T1" fmla="*/ 0 h 162"/>
                <a:gd name="T2" fmla="*/ 2147483646 w 174"/>
                <a:gd name="T3" fmla="*/ 2147483646 h 162"/>
                <a:gd name="T4" fmla="*/ 0 w 174"/>
                <a:gd name="T5" fmla="*/ 2147483646 h 162"/>
                <a:gd name="T6" fmla="*/ 2147483646 w 174"/>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2">
                  <a:moveTo>
                    <a:pt x="174" y="0"/>
                  </a:moveTo>
                  <a:lnTo>
                    <a:pt x="32" y="162"/>
                  </a:lnTo>
                  <a:lnTo>
                    <a:pt x="0" y="46"/>
                  </a:lnTo>
                  <a:lnTo>
                    <a:pt x="174" y="0"/>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6" name="Freeform 5"/>
            <p:cNvSpPr>
              <a:spLocks/>
            </p:cNvSpPr>
            <p:nvPr/>
          </p:nvSpPr>
          <p:spPr bwMode="auto">
            <a:xfrm>
              <a:off x="100013" y="1273175"/>
              <a:ext cx="5749925" cy="1752600"/>
            </a:xfrm>
            <a:custGeom>
              <a:avLst/>
              <a:gdLst>
                <a:gd name="T0" fmla="*/ 2147483646 w 3622"/>
                <a:gd name="T1" fmla="*/ 2147483646 h 1104"/>
                <a:gd name="T2" fmla="*/ 2147483646 w 3622"/>
                <a:gd name="T3" fmla="*/ 2147483646 h 1104"/>
                <a:gd name="T4" fmla="*/ 2147483646 w 3622"/>
                <a:gd name="T5" fmla="*/ 2147483646 h 1104"/>
                <a:gd name="T6" fmla="*/ 2147483646 w 3622"/>
                <a:gd name="T7" fmla="*/ 2147483646 h 1104"/>
                <a:gd name="T8" fmla="*/ 2147483646 w 3622"/>
                <a:gd name="T9" fmla="*/ 2147483646 h 1104"/>
                <a:gd name="T10" fmla="*/ 2147483646 w 3622"/>
                <a:gd name="T11" fmla="*/ 2147483646 h 1104"/>
                <a:gd name="T12" fmla="*/ 2147483646 w 3622"/>
                <a:gd name="T13" fmla="*/ 2147483646 h 1104"/>
                <a:gd name="T14" fmla="*/ 2147483646 w 3622"/>
                <a:gd name="T15" fmla="*/ 2147483646 h 1104"/>
                <a:gd name="T16" fmla="*/ 2147483646 w 3622"/>
                <a:gd name="T17" fmla="*/ 2147483646 h 1104"/>
                <a:gd name="T18" fmla="*/ 2147483646 w 3622"/>
                <a:gd name="T19" fmla="*/ 2147483646 h 1104"/>
                <a:gd name="T20" fmla="*/ 2147483646 w 3622"/>
                <a:gd name="T21" fmla="*/ 2147483646 h 1104"/>
                <a:gd name="T22" fmla="*/ 2147483646 w 3622"/>
                <a:gd name="T23" fmla="*/ 2147483646 h 1104"/>
                <a:gd name="T24" fmla="*/ 2147483646 w 3622"/>
                <a:gd name="T25" fmla="*/ 2147483646 h 1104"/>
                <a:gd name="T26" fmla="*/ 2147483646 w 3622"/>
                <a:gd name="T27" fmla="*/ 2147483646 h 1104"/>
                <a:gd name="T28" fmla="*/ 2147483646 w 3622"/>
                <a:gd name="T29" fmla="*/ 2147483646 h 1104"/>
                <a:gd name="T30" fmla="*/ 2147483646 w 3622"/>
                <a:gd name="T31" fmla="*/ 2147483646 h 1104"/>
                <a:gd name="T32" fmla="*/ 2147483646 w 3622"/>
                <a:gd name="T33" fmla="*/ 2147483646 h 1104"/>
                <a:gd name="T34" fmla="*/ 2147483646 w 3622"/>
                <a:gd name="T35" fmla="*/ 2147483646 h 1104"/>
                <a:gd name="T36" fmla="*/ 2147483646 w 3622"/>
                <a:gd name="T37" fmla="*/ 2147483646 h 1104"/>
                <a:gd name="T38" fmla="*/ 0 w 3622"/>
                <a:gd name="T39" fmla="*/ 2147483646 h 1104"/>
                <a:gd name="T40" fmla="*/ 0 w 3622"/>
                <a:gd name="T41" fmla="*/ 2147483646 h 1104"/>
                <a:gd name="T42" fmla="*/ 0 w 3622"/>
                <a:gd name="T43" fmla="*/ 2147483646 h 1104"/>
                <a:gd name="T44" fmla="*/ 2147483646 w 3622"/>
                <a:gd name="T45" fmla="*/ 2147483646 h 1104"/>
                <a:gd name="T46" fmla="*/ 2147483646 w 3622"/>
                <a:gd name="T47" fmla="*/ 2147483646 h 1104"/>
                <a:gd name="T48" fmla="*/ 2147483646 w 3622"/>
                <a:gd name="T49" fmla="*/ 2147483646 h 1104"/>
                <a:gd name="T50" fmla="*/ 2147483646 w 3622"/>
                <a:gd name="T51" fmla="*/ 2147483646 h 1104"/>
                <a:gd name="T52" fmla="*/ 2147483646 w 3622"/>
                <a:gd name="T53" fmla="*/ 2147483646 h 1104"/>
                <a:gd name="T54" fmla="*/ 2147483646 w 3622"/>
                <a:gd name="T55" fmla="*/ 2147483646 h 1104"/>
                <a:gd name="T56" fmla="*/ 2147483646 w 3622"/>
                <a:gd name="T57" fmla="*/ 2147483646 h 1104"/>
                <a:gd name="T58" fmla="*/ 2147483646 w 3622"/>
                <a:gd name="T59" fmla="*/ 0 h 1104"/>
                <a:gd name="T60" fmla="*/ 2147483646 w 3622"/>
                <a:gd name="T61" fmla="*/ 0 h 1104"/>
                <a:gd name="T62" fmla="*/ 2147483646 w 3622"/>
                <a:gd name="T63" fmla="*/ 0 h 1104"/>
                <a:gd name="T64" fmla="*/ 2147483646 w 3622"/>
                <a:gd name="T65" fmla="*/ 2147483646 h 1104"/>
                <a:gd name="T66" fmla="*/ 2147483646 w 3622"/>
                <a:gd name="T67" fmla="*/ 2147483646 h 1104"/>
                <a:gd name="T68" fmla="*/ 2147483646 w 3622"/>
                <a:gd name="T69" fmla="*/ 2147483646 h 1104"/>
                <a:gd name="T70" fmla="*/ 2147483646 w 3622"/>
                <a:gd name="T71" fmla="*/ 2147483646 h 1104"/>
                <a:gd name="T72" fmla="*/ 2147483646 w 3622"/>
                <a:gd name="T73" fmla="*/ 2147483646 h 1104"/>
                <a:gd name="T74" fmla="*/ 2147483646 w 3622"/>
                <a:gd name="T75" fmla="*/ 2147483646 h 1104"/>
                <a:gd name="T76" fmla="*/ 2147483646 w 3622"/>
                <a:gd name="T77" fmla="*/ 2147483646 h 1104"/>
                <a:gd name="T78" fmla="*/ 2147483646 w 3622"/>
                <a:gd name="T79" fmla="*/ 2147483646 h 1104"/>
                <a:gd name="T80" fmla="*/ 2147483646 w 3622"/>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2" h="1104">
                  <a:moveTo>
                    <a:pt x="3622" y="1012"/>
                  </a:moveTo>
                  <a:lnTo>
                    <a:pt x="3622" y="1012"/>
                  </a:lnTo>
                  <a:lnTo>
                    <a:pt x="3620" y="1032"/>
                  </a:lnTo>
                  <a:lnTo>
                    <a:pt x="3616" y="1048"/>
                  </a:lnTo>
                  <a:lnTo>
                    <a:pt x="3606" y="1064"/>
                  </a:lnTo>
                  <a:lnTo>
                    <a:pt x="3594" y="1076"/>
                  </a:lnTo>
                  <a:lnTo>
                    <a:pt x="3580" y="1088"/>
                  </a:lnTo>
                  <a:lnTo>
                    <a:pt x="3564" y="1096"/>
                  </a:lnTo>
                  <a:lnTo>
                    <a:pt x="3546" y="1102"/>
                  </a:lnTo>
                  <a:lnTo>
                    <a:pt x="3526" y="1104"/>
                  </a:lnTo>
                  <a:lnTo>
                    <a:pt x="96" y="1104"/>
                  </a:lnTo>
                  <a:lnTo>
                    <a:pt x="76" y="1102"/>
                  </a:lnTo>
                  <a:lnTo>
                    <a:pt x="58" y="1096"/>
                  </a:lnTo>
                  <a:lnTo>
                    <a:pt x="42" y="1088"/>
                  </a:lnTo>
                  <a:lnTo>
                    <a:pt x="28" y="1076"/>
                  </a:lnTo>
                  <a:lnTo>
                    <a:pt x="16" y="1064"/>
                  </a:lnTo>
                  <a:lnTo>
                    <a:pt x="6" y="1048"/>
                  </a:lnTo>
                  <a:lnTo>
                    <a:pt x="2" y="1032"/>
                  </a:lnTo>
                  <a:lnTo>
                    <a:pt x="0" y="1012"/>
                  </a:lnTo>
                  <a:lnTo>
                    <a:pt x="0" y="90"/>
                  </a:lnTo>
                  <a:lnTo>
                    <a:pt x="2" y="72"/>
                  </a:lnTo>
                  <a:lnTo>
                    <a:pt x="6" y="56"/>
                  </a:lnTo>
                  <a:lnTo>
                    <a:pt x="16" y="40"/>
                  </a:lnTo>
                  <a:lnTo>
                    <a:pt x="28" y="26"/>
                  </a:lnTo>
                  <a:lnTo>
                    <a:pt x="42" y="16"/>
                  </a:lnTo>
                  <a:lnTo>
                    <a:pt x="58" y="6"/>
                  </a:lnTo>
                  <a:lnTo>
                    <a:pt x="76" y="2"/>
                  </a:lnTo>
                  <a:lnTo>
                    <a:pt x="96" y="0"/>
                  </a:lnTo>
                  <a:lnTo>
                    <a:pt x="3526" y="0"/>
                  </a:lnTo>
                  <a:lnTo>
                    <a:pt x="3546" y="2"/>
                  </a:lnTo>
                  <a:lnTo>
                    <a:pt x="3564" y="6"/>
                  </a:lnTo>
                  <a:lnTo>
                    <a:pt x="3580" y="16"/>
                  </a:lnTo>
                  <a:lnTo>
                    <a:pt x="3594" y="26"/>
                  </a:lnTo>
                  <a:lnTo>
                    <a:pt x="3606" y="40"/>
                  </a:lnTo>
                  <a:lnTo>
                    <a:pt x="3616" y="56"/>
                  </a:lnTo>
                  <a:lnTo>
                    <a:pt x="3620" y="72"/>
                  </a:lnTo>
                  <a:lnTo>
                    <a:pt x="3622" y="90"/>
                  </a:lnTo>
                  <a:lnTo>
                    <a:pt x="3622"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77" name="Group 6"/>
            <p:cNvGrpSpPr>
              <a:grpSpLocks/>
            </p:cNvGrpSpPr>
            <p:nvPr/>
          </p:nvGrpSpPr>
          <p:grpSpPr bwMode="auto">
            <a:xfrm>
              <a:off x="4983163" y="2740025"/>
              <a:ext cx="733425" cy="809625"/>
              <a:chOff x="3139" y="1726"/>
              <a:chExt cx="462" cy="510"/>
            </a:xfrm>
          </p:grpSpPr>
          <p:sp>
            <p:nvSpPr>
              <p:cNvPr id="36987" name="Freeform 7"/>
              <p:cNvSpPr>
                <a:spLocks/>
              </p:cNvSpPr>
              <p:nvPr/>
            </p:nvSpPr>
            <p:spPr bwMode="auto">
              <a:xfrm>
                <a:off x="3253" y="1726"/>
                <a:ext cx="348" cy="348"/>
              </a:xfrm>
              <a:custGeom>
                <a:avLst/>
                <a:gdLst>
                  <a:gd name="T0" fmla="*/ 348 w 348"/>
                  <a:gd name="T1" fmla="*/ 174 h 348"/>
                  <a:gd name="T2" fmla="*/ 346 w 348"/>
                  <a:gd name="T3" fmla="*/ 208 h 348"/>
                  <a:gd name="T4" fmla="*/ 336 w 348"/>
                  <a:gd name="T5" fmla="*/ 242 h 348"/>
                  <a:gd name="T6" fmla="*/ 320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8 w 348"/>
                  <a:gd name="T19" fmla="*/ 346 h 348"/>
                  <a:gd name="T20" fmla="*/ 124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6 h 348"/>
                  <a:gd name="T32" fmla="*/ 2 w 348"/>
                  <a:gd name="T33" fmla="*/ 192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30 h 348"/>
                  <a:gd name="T46" fmla="*/ 108 w 348"/>
                  <a:gd name="T47" fmla="*/ 14 h 348"/>
                  <a:gd name="T48" fmla="*/ 140 w 348"/>
                  <a:gd name="T49" fmla="*/ 4 h 348"/>
                  <a:gd name="T50" fmla="*/ 174 w 348"/>
                  <a:gd name="T51" fmla="*/ 0 h 348"/>
                  <a:gd name="T52" fmla="*/ 192 w 348"/>
                  <a:gd name="T53" fmla="*/ 0 h 348"/>
                  <a:gd name="T54" fmla="*/ 226 w 348"/>
                  <a:gd name="T55" fmla="*/ 8 h 348"/>
                  <a:gd name="T56" fmla="*/ 258 w 348"/>
                  <a:gd name="T57" fmla="*/ 20 h 348"/>
                  <a:gd name="T58" fmla="*/ 286 w 348"/>
                  <a:gd name="T59" fmla="*/ 40 h 348"/>
                  <a:gd name="T60" fmla="*/ 310 w 348"/>
                  <a:gd name="T61" fmla="*/ 62 h 348"/>
                  <a:gd name="T62" fmla="*/ 328 w 348"/>
                  <a:gd name="T63" fmla="*/ 90 h 348"/>
                  <a:gd name="T64" fmla="*/ 342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08"/>
                    </a:lnTo>
                    <a:lnTo>
                      <a:pt x="342" y="226"/>
                    </a:lnTo>
                    <a:lnTo>
                      <a:pt x="336" y="242"/>
                    </a:lnTo>
                    <a:lnTo>
                      <a:pt x="328" y="256"/>
                    </a:lnTo>
                    <a:lnTo>
                      <a:pt x="320" y="270"/>
                    </a:lnTo>
                    <a:lnTo>
                      <a:pt x="310" y="284"/>
                    </a:lnTo>
                    <a:lnTo>
                      <a:pt x="298" y="296"/>
                    </a:lnTo>
                    <a:lnTo>
                      <a:pt x="286" y="308"/>
                    </a:lnTo>
                    <a:lnTo>
                      <a:pt x="272" y="318"/>
                    </a:lnTo>
                    <a:lnTo>
                      <a:pt x="258" y="326"/>
                    </a:lnTo>
                    <a:lnTo>
                      <a:pt x="242" y="334"/>
                    </a:lnTo>
                    <a:lnTo>
                      <a:pt x="226" y="340"/>
                    </a:lnTo>
                    <a:lnTo>
                      <a:pt x="210" y="344"/>
                    </a:lnTo>
                    <a:lnTo>
                      <a:pt x="192" y="346"/>
                    </a:lnTo>
                    <a:lnTo>
                      <a:pt x="174" y="348"/>
                    </a:lnTo>
                    <a:lnTo>
                      <a:pt x="158" y="346"/>
                    </a:lnTo>
                    <a:lnTo>
                      <a:pt x="140" y="344"/>
                    </a:lnTo>
                    <a:lnTo>
                      <a:pt x="124" y="340"/>
                    </a:lnTo>
                    <a:lnTo>
                      <a:pt x="108" y="334"/>
                    </a:lnTo>
                    <a:lnTo>
                      <a:pt x="92" y="326"/>
                    </a:lnTo>
                    <a:lnTo>
                      <a:pt x="78" y="318"/>
                    </a:lnTo>
                    <a:lnTo>
                      <a:pt x="64" y="308"/>
                    </a:lnTo>
                    <a:lnTo>
                      <a:pt x="52" y="296"/>
                    </a:lnTo>
                    <a:lnTo>
                      <a:pt x="40" y="284"/>
                    </a:lnTo>
                    <a:lnTo>
                      <a:pt x="30" y="270"/>
                    </a:lnTo>
                    <a:lnTo>
                      <a:pt x="22" y="256"/>
                    </a:lnTo>
                    <a:lnTo>
                      <a:pt x="14" y="242"/>
                    </a:lnTo>
                    <a:lnTo>
                      <a:pt x="8" y="226"/>
                    </a:lnTo>
                    <a:lnTo>
                      <a:pt x="4" y="208"/>
                    </a:lnTo>
                    <a:lnTo>
                      <a:pt x="2" y="192"/>
                    </a:lnTo>
                    <a:lnTo>
                      <a:pt x="0" y="174"/>
                    </a:lnTo>
                    <a:lnTo>
                      <a:pt x="2" y="156"/>
                    </a:lnTo>
                    <a:lnTo>
                      <a:pt x="4" y="138"/>
                    </a:lnTo>
                    <a:lnTo>
                      <a:pt x="8" y="122"/>
                    </a:lnTo>
                    <a:lnTo>
                      <a:pt x="14" y="106"/>
                    </a:lnTo>
                    <a:lnTo>
                      <a:pt x="22" y="90"/>
                    </a:lnTo>
                    <a:lnTo>
                      <a:pt x="30" y="76"/>
                    </a:lnTo>
                    <a:lnTo>
                      <a:pt x="40" y="62"/>
                    </a:lnTo>
                    <a:lnTo>
                      <a:pt x="52" y="50"/>
                    </a:lnTo>
                    <a:lnTo>
                      <a:pt x="64" y="40"/>
                    </a:lnTo>
                    <a:lnTo>
                      <a:pt x="78" y="30"/>
                    </a:lnTo>
                    <a:lnTo>
                      <a:pt x="92" y="20"/>
                    </a:lnTo>
                    <a:lnTo>
                      <a:pt x="108" y="14"/>
                    </a:lnTo>
                    <a:lnTo>
                      <a:pt x="124" y="8"/>
                    </a:lnTo>
                    <a:lnTo>
                      <a:pt x="140" y="4"/>
                    </a:lnTo>
                    <a:lnTo>
                      <a:pt x="158" y="0"/>
                    </a:lnTo>
                    <a:lnTo>
                      <a:pt x="174" y="0"/>
                    </a:lnTo>
                    <a:lnTo>
                      <a:pt x="192" y="0"/>
                    </a:lnTo>
                    <a:lnTo>
                      <a:pt x="210" y="4"/>
                    </a:lnTo>
                    <a:lnTo>
                      <a:pt x="226" y="8"/>
                    </a:lnTo>
                    <a:lnTo>
                      <a:pt x="242" y="14"/>
                    </a:lnTo>
                    <a:lnTo>
                      <a:pt x="258" y="20"/>
                    </a:lnTo>
                    <a:lnTo>
                      <a:pt x="272" y="30"/>
                    </a:lnTo>
                    <a:lnTo>
                      <a:pt x="286" y="40"/>
                    </a:lnTo>
                    <a:lnTo>
                      <a:pt x="298" y="50"/>
                    </a:lnTo>
                    <a:lnTo>
                      <a:pt x="310" y="62"/>
                    </a:lnTo>
                    <a:lnTo>
                      <a:pt x="320" y="76"/>
                    </a:lnTo>
                    <a:lnTo>
                      <a:pt x="328" y="90"/>
                    </a:lnTo>
                    <a:lnTo>
                      <a:pt x="336" y="106"/>
                    </a:lnTo>
                    <a:lnTo>
                      <a:pt x="342"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8" name="Freeform 8"/>
              <p:cNvSpPr>
                <a:spLocks/>
              </p:cNvSpPr>
              <p:nvPr/>
            </p:nvSpPr>
            <p:spPr bwMode="auto">
              <a:xfrm>
                <a:off x="3139" y="2080"/>
                <a:ext cx="156" cy="156"/>
              </a:xfrm>
              <a:custGeom>
                <a:avLst/>
                <a:gdLst>
                  <a:gd name="T0" fmla="*/ 156 w 156"/>
                  <a:gd name="T1" fmla="*/ 78 h 156"/>
                  <a:gd name="T2" fmla="*/ 156 w 156"/>
                  <a:gd name="T3" fmla="*/ 78 h 156"/>
                  <a:gd name="T4" fmla="*/ 156 w 156"/>
                  <a:gd name="T5" fmla="*/ 94 h 156"/>
                  <a:gd name="T6" fmla="*/ 150 w 156"/>
                  <a:gd name="T7" fmla="*/ 108 h 156"/>
                  <a:gd name="T8" fmla="*/ 144 w 156"/>
                  <a:gd name="T9" fmla="*/ 122 h 156"/>
                  <a:gd name="T10" fmla="*/ 134 w 156"/>
                  <a:gd name="T11" fmla="*/ 132 h 156"/>
                  <a:gd name="T12" fmla="*/ 122 w 156"/>
                  <a:gd name="T13" fmla="*/ 142 h 156"/>
                  <a:gd name="T14" fmla="*/ 110 w 156"/>
                  <a:gd name="T15" fmla="*/ 150 h 156"/>
                  <a:gd name="T16" fmla="*/ 94 w 156"/>
                  <a:gd name="T17" fmla="*/ 154 h 156"/>
                  <a:gd name="T18" fmla="*/ 78 w 156"/>
                  <a:gd name="T19" fmla="*/ 156 h 156"/>
                  <a:gd name="T20" fmla="*/ 78 w 156"/>
                  <a:gd name="T21" fmla="*/ 156 h 156"/>
                  <a:gd name="T22" fmla="*/ 64 w 156"/>
                  <a:gd name="T23" fmla="*/ 154 h 156"/>
                  <a:gd name="T24" fmla="*/ 48 w 156"/>
                  <a:gd name="T25" fmla="*/ 150 h 156"/>
                  <a:gd name="T26" fmla="*/ 36 w 156"/>
                  <a:gd name="T27" fmla="*/ 142 h 156"/>
                  <a:gd name="T28" fmla="*/ 24 w 156"/>
                  <a:gd name="T29" fmla="*/ 132 h 156"/>
                  <a:gd name="T30" fmla="*/ 14 w 156"/>
                  <a:gd name="T31" fmla="*/ 122 h 156"/>
                  <a:gd name="T32" fmla="*/ 8 w 156"/>
                  <a:gd name="T33" fmla="*/ 108 h 156"/>
                  <a:gd name="T34" fmla="*/ 2 w 156"/>
                  <a:gd name="T35" fmla="*/ 94 h 156"/>
                  <a:gd name="T36" fmla="*/ 0 w 156"/>
                  <a:gd name="T37" fmla="*/ 78 h 156"/>
                  <a:gd name="T38" fmla="*/ 0 w 156"/>
                  <a:gd name="T39" fmla="*/ 78 h 156"/>
                  <a:gd name="T40" fmla="*/ 2 w 156"/>
                  <a:gd name="T41" fmla="*/ 62 h 156"/>
                  <a:gd name="T42" fmla="*/ 8 w 156"/>
                  <a:gd name="T43" fmla="*/ 48 h 156"/>
                  <a:gd name="T44" fmla="*/ 14 w 156"/>
                  <a:gd name="T45" fmla="*/ 34 h 156"/>
                  <a:gd name="T46" fmla="*/ 24 w 156"/>
                  <a:gd name="T47" fmla="*/ 22 h 156"/>
                  <a:gd name="T48" fmla="*/ 36 w 156"/>
                  <a:gd name="T49" fmla="*/ 12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2 h 156"/>
                  <a:gd name="T64" fmla="*/ 134 w 156"/>
                  <a:gd name="T65" fmla="*/ 22 h 156"/>
                  <a:gd name="T66" fmla="*/ 144 w 156"/>
                  <a:gd name="T67" fmla="*/ 34 h 156"/>
                  <a:gd name="T68" fmla="*/ 150 w 156"/>
                  <a:gd name="T69" fmla="*/ 48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08"/>
                    </a:lnTo>
                    <a:lnTo>
                      <a:pt x="144" y="122"/>
                    </a:lnTo>
                    <a:lnTo>
                      <a:pt x="134" y="132"/>
                    </a:lnTo>
                    <a:lnTo>
                      <a:pt x="122" y="142"/>
                    </a:lnTo>
                    <a:lnTo>
                      <a:pt x="110" y="150"/>
                    </a:lnTo>
                    <a:lnTo>
                      <a:pt x="94" y="154"/>
                    </a:lnTo>
                    <a:lnTo>
                      <a:pt x="78" y="156"/>
                    </a:lnTo>
                    <a:lnTo>
                      <a:pt x="64" y="154"/>
                    </a:lnTo>
                    <a:lnTo>
                      <a:pt x="48" y="150"/>
                    </a:lnTo>
                    <a:lnTo>
                      <a:pt x="36" y="142"/>
                    </a:lnTo>
                    <a:lnTo>
                      <a:pt x="24" y="132"/>
                    </a:lnTo>
                    <a:lnTo>
                      <a:pt x="14" y="122"/>
                    </a:lnTo>
                    <a:lnTo>
                      <a:pt x="8" y="108"/>
                    </a:lnTo>
                    <a:lnTo>
                      <a:pt x="2" y="94"/>
                    </a:lnTo>
                    <a:lnTo>
                      <a:pt x="0" y="78"/>
                    </a:lnTo>
                    <a:lnTo>
                      <a:pt x="2" y="62"/>
                    </a:lnTo>
                    <a:lnTo>
                      <a:pt x="8" y="48"/>
                    </a:lnTo>
                    <a:lnTo>
                      <a:pt x="14" y="34"/>
                    </a:lnTo>
                    <a:lnTo>
                      <a:pt x="24" y="22"/>
                    </a:lnTo>
                    <a:lnTo>
                      <a:pt x="36" y="12"/>
                    </a:lnTo>
                    <a:lnTo>
                      <a:pt x="48" y="6"/>
                    </a:lnTo>
                    <a:lnTo>
                      <a:pt x="64" y="2"/>
                    </a:lnTo>
                    <a:lnTo>
                      <a:pt x="78" y="0"/>
                    </a:lnTo>
                    <a:lnTo>
                      <a:pt x="94" y="2"/>
                    </a:lnTo>
                    <a:lnTo>
                      <a:pt x="110" y="6"/>
                    </a:lnTo>
                    <a:lnTo>
                      <a:pt x="122" y="12"/>
                    </a:lnTo>
                    <a:lnTo>
                      <a:pt x="134" y="22"/>
                    </a:lnTo>
                    <a:lnTo>
                      <a:pt x="144" y="34"/>
                    </a:lnTo>
                    <a:lnTo>
                      <a:pt x="150" y="48"/>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6878" name="Group 9"/>
            <p:cNvGrpSpPr>
              <a:grpSpLocks/>
            </p:cNvGrpSpPr>
            <p:nvPr/>
          </p:nvGrpSpPr>
          <p:grpSpPr bwMode="auto">
            <a:xfrm>
              <a:off x="4440238" y="800100"/>
              <a:ext cx="1247775" cy="669925"/>
              <a:chOff x="2797" y="504"/>
              <a:chExt cx="786" cy="422"/>
            </a:xfrm>
          </p:grpSpPr>
          <p:sp>
            <p:nvSpPr>
              <p:cNvPr id="36950" name="Freeform 10"/>
              <p:cNvSpPr>
                <a:spLocks/>
              </p:cNvSpPr>
              <p:nvPr/>
            </p:nvSpPr>
            <p:spPr bwMode="auto">
              <a:xfrm>
                <a:off x="2883" y="504"/>
                <a:ext cx="374" cy="410"/>
              </a:xfrm>
              <a:custGeom>
                <a:avLst/>
                <a:gdLst>
                  <a:gd name="T0" fmla="*/ 262 w 374"/>
                  <a:gd name="T1" fmla="*/ 26 h 410"/>
                  <a:gd name="T2" fmla="*/ 300 w 374"/>
                  <a:gd name="T3" fmla="*/ 22 h 410"/>
                  <a:gd name="T4" fmla="*/ 318 w 374"/>
                  <a:gd name="T5" fmla="*/ 36 h 410"/>
                  <a:gd name="T6" fmla="*/ 330 w 374"/>
                  <a:gd name="T7" fmla="*/ 60 h 410"/>
                  <a:gd name="T8" fmla="*/ 350 w 374"/>
                  <a:gd name="T9" fmla="*/ 56 h 410"/>
                  <a:gd name="T10" fmla="*/ 370 w 374"/>
                  <a:gd name="T11" fmla="*/ 62 h 410"/>
                  <a:gd name="T12" fmla="*/ 374 w 374"/>
                  <a:gd name="T13" fmla="*/ 68 h 410"/>
                  <a:gd name="T14" fmla="*/ 370 w 374"/>
                  <a:gd name="T15" fmla="*/ 80 h 410"/>
                  <a:gd name="T16" fmla="*/ 350 w 374"/>
                  <a:gd name="T17" fmla="*/ 90 h 410"/>
                  <a:gd name="T18" fmla="*/ 340 w 374"/>
                  <a:gd name="T19" fmla="*/ 94 h 410"/>
                  <a:gd name="T20" fmla="*/ 342 w 374"/>
                  <a:gd name="T21" fmla="*/ 98 h 410"/>
                  <a:gd name="T22" fmla="*/ 366 w 374"/>
                  <a:gd name="T23" fmla="*/ 172 h 410"/>
                  <a:gd name="T24" fmla="*/ 366 w 374"/>
                  <a:gd name="T25" fmla="*/ 198 h 410"/>
                  <a:gd name="T26" fmla="*/ 342 w 374"/>
                  <a:gd name="T27" fmla="*/ 236 h 410"/>
                  <a:gd name="T28" fmla="*/ 328 w 374"/>
                  <a:gd name="T29" fmla="*/ 244 h 410"/>
                  <a:gd name="T30" fmla="*/ 354 w 374"/>
                  <a:gd name="T31" fmla="*/ 252 h 410"/>
                  <a:gd name="T32" fmla="*/ 364 w 374"/>
                  <a:gd name="T33" fmla="*/ 268 h 410"/>
                  <a:gd name="T34" fmla="*/ 364 w 374"/>
                  <a:gd name="T35" fmla="*/ 276 h 410"/>
                  <a:gd name="T36" fmla="*/ 348 w 374"/>
                  <a:gd name="T37" fmla="*/ 286 h 410"/>
                  <a:gd name="T38" fmla="*/ 312 w 374"/>
                  <a:gd name="T39" fmla="*/ 286 h 410"/>
                  <a:gd name="T40" fmla="*/ 304 w 374"/>
                  <a:gd name="T41" fmla="*/ 302 h 410"/>
                  <a:gd name="T42" fmla="*/ 294 w 374"/>
                  <a:gd name="T43" fmla="*/ 314 h 410"/>
                  <a:gd name="T44" fmla="*/ 280 w 374"/>
                  <a:gd name="T45" fmla="*/ 346 h 410"/>
                  <a:gd name="T46" fmla="*/ 308 w 374"/>
                  <a:gd name="T47" fmla="*/ 366 h 410"/>
                  <a:gd name="T48" fmla="*/ 348 w 374"/>
                  <a:gd name="T49" fmla="*/ 370 h 410"/>
                  <a:gd name="T50" fmla="*/ 354 w 374"/>
                  <a:gd name="T51" fmla="*/ 372 h 410"/>
                  <a:gd name="T52" fmla="*/ 356 w 374"/>
                  <a:gd name="T53" fmla="*/ 378 h 410"/>
                  <a:gd name="T54" fmla="*/ 346 w 374"/>
                  <a:gd name="T55" fmla="*/ 398 h 410"/>
                  <a:gd name="T56" fmla="*/ 336 w 374"/>
                  <a:gd name="T57" fmla="*/ 410 h 410"/>
                  <a:gd name="T58" fmla="*/ 326 w 374"/>
                  <a:gd name="T59" fmla="*/ 406 h 410"/>
                  <a:gd name="T60" fmla="*/ 294 w 374"/>
                  <a:gd name="T61" fmla="*/ 398 h 410"/>
                  <a:gd name="T62" fmla="*/ 238 w 374"/>
                  <a:gd name="T63" fmla="*/ 378 h 410"/>
                  <a:gd name="T64" fmla="*/ 220 w 374"/>
                  <a:gd name="T65" fmla="*/ 370 h 410"/>
                  <a:gd name="T66" fmla="*/ 212 w 374"/>
                  <a:gd name="T67" fmla="*/ 390 h 410"/>
                  <a:gd name="T68" fmla="*/ 208 w 374"/>
                  <a:gd name="T69" fmla="*/ 400 h 410"/>
                  <a:gd name="T70" fmla="*/ 198 w 374"/>
                  <a:gd name="T71" fmla="*/ 404 h 410"/>
                  <a:gd name="T72" fmla="*/ 136 w 374"/>
                  <a:gd name="T73" fmla="*/ 388 h 410"/>
                  <a:gd name="T74" fmla="*/ 126 w 374"/>
                  <a:gd name="T75" fmla="*/ 400 h 410"/>
                  <a:gd name="T76" fmla="*/ 118 w 374"/>
                  <a:gd name="T77" fmla="*/ 402 h 410"/>
                  <a:gd name="T78" fmla="*/ 120 w 374"/>
                  <a:gd name="T79" fmla="*/ 378 h 410"/>
                  <a:gd name="T80" fmla="*/ 132 w 374"/>
                  <a:gd name="T81" fmla="*/ 358 h 410"/>
                  <a:gd name="T82" fmla="*/ 142 w 374"/>
                  <a:gd name="T83" fmla="*/ 362 h 410"/>
                  <a:gd name="T84" fmla="*/ 170 w 374"/>
                  <a:gd name="T85" fmla="*/ 372 h 410"/>
                  <a:gd name="T86" fmla="*/ 174 w 374"/>
                  <a:gd name="T87" fmla="*/ 336 h 410"/>
                  <a:gd name="T88" fmla="*/ 172 w 374"/>
                  <a:gd name="T89" fmla="*/ 328 h 410"/>
                  <a:gd name="T90" fmla="*/ 174 w 374"/>
                  <a:gd name="T91" fmla="*/ 320 h 410"/>
                  <a:gd name="T92" fmla="*/ 184 w 374"/>
                  <a:gd name="T93" fmla="*/ 298 h 410"/>
                  <a:gd name="T94" fmla="*/ 100 w 374"/>
                  <a:gd name="T95" fmla="*/ 278 h 410"/>
                  <a:gd name="T96" fmla="*/ 62 w 374"/>
                  <a:gd name="T97" fmla="*/ 258 h 410"/>
                  <a:gd name="T98" fmla="*/ 26 w 374"/>
                  <a:gd name="T99" fmla="*/ 232 h 410"/>
                  <a:gd name="T100" fmla="*/ 8 w 374"/>
                  <a:gd name="T101" fmla="*/ 204 h 410"/>
                  <a:gd name="T102" fmla="*/ 0 w 374"/>
                  <a:gd name="T103" fmla="*/ 150 h 410"/>
                  <a:gd name="T104" fmla="*/ 14 w 374"/>
                  <a:gd name="T105" fmla="*/ 100 h 410"/>
                  <a:gd name="T106" fmla="*/ 44 w 374"/>
                  <a:gd name="T107" fmla="*/ 54 h 410"/>
                  <a:gd name="T108" fmla="*/ 98 w 374"/>
                  <a:gd name="T109" fmla="*/ 18 h 410"/>
                  <a:gd name="T110" fmla="*/ 144 w 374"/>
                  <a:gd name="T111" fmla="*/ 2 h 410"/>
                  <a:gd name="T112" fmla="*/ 184 w 374"/>
                  <a:gd name="T113" fmla="*/ 2 h 410"/>
                  <a:gd name="T114" fmla="*/ 232 w 374"/>
                  <a:gd name="T115" fmla="*/ 14 h 410"/>
                  <a:gd name="T116" fmla="*/ 250 w 374"/>
                  <a:gd name="T117" fmla="*/ 30 h 4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0">
                    <a:moveTo>
                      <a:pt x="250" y="30"/>
                    </a:moveTo>
                    <a:lnTo>
                      <a:pt x="250" y="30"/>
                    </a:lnTo>
                    <a:lnTo>
                      <a:pt x="262" y="26"/>
                    </a:lnTo>
                    <a:lnTo>
                      <a:pt x="274" y="22"/>
                    </a:lnTo>
                    <a:lnTo>
                      <a:pt x="286" y="20"/>
                    </a:lnTo>
                    <a:lnTo>
                      <a:pt x="300" y="22"/>
                    </a:lnTo>
                    <a:lnTo>
                      <a:pt x="310" y="28"/>
                    </a:lnTo>
                    <a:lnTo>
                      <a:pt x="318" y="36"/>
                    </a:lnTo>
                    <a:lnTo>
                      <a:pt x="326" y="46"/>
                    </a:lnTo>
                    <a:lnTo>
                      <a:pt x="328" y="58"/>
                    </a:lnTo>
                    <a:lnTo>
                      <a:pt x="330" y="60"/>
                    </a:lnTo>
                    <a:lnTo>
                      <a:pt x="340" y="56"/>
                    </a:lnTo>
                    <a:lnTo>
                      <a:pt x="350" y="56"/>
                    </a:lnTo>
                    <a:lnTo>
                      <a:pt x="362" y="56"/>
                    </a:lnTo>
                    <a:lnTo>
                      <a:pt x="366" y="58"/>
                    </a:lnTo>
                    <a:lnTo>
                      <a:pt x="370" y="62"/>
                    </a:lnTo>
                    <a:lnTo>
                      <a:pt x="372" y="66"/>
                    </a:lnTo>
                    <a:lnTo>
                      <a:pt x="374" y="68"/>
                    </a:lnTo>
                    <a:lnTo>
                      <a:pt x="372" y="76"/>
                    </a:lnTo>
                    <a:lnTo>
                      <a:pt x="370" y="80"/>
                    </a:lnTo>
                    <a:lnTo>
                      <a:pt x="368" y="82"/>
                    </a:lnTo>
                    <a:lnTo>
                      <a:pt x="360" y="88"/>
                    </a:lnTo>
                    <a:lnTo>
                      <a:pt x="350" y="90"/>
                    </a:lnTo>
                    <a:lnTo>
                      <a:pt x="340" y="92"/>
                    </a:lnTo>
                    <a:lnTo>
                      <a:pt x="340" y="94"/>
                    </a:lnTo>
                    <a:lnTo>
                      <a:pt x="340" y="96"/>
                    </a:lnTo>
                    <a:lnTo>
                      <a:pt x="342" y="98"/>
                    </a:lnTo>
                    <a:lnTo>
                      <a:pt x="352" y="122"/>
                    </a:lnTo>
                    <a:lnTo>
                      <a:pt x="362" y="146"/>
                    </a:lnTo>
                    <a:lnTo>
                      <a:pt x="366" y="172"/>
                    </a:lnTo>
                    <a:lnTo>
                      <a:pt x="366" y="184"/>
                    </a:lnTo>
                    <a:lnTo>
                      <a:pt x="366" y="198"/>
                    </a:lnTo>
                    <a:lnTo>
                      <a:pt x="360" y="212"/>
                    </a:lnTo>
                    <a:lnTo>
                      <a:pt x="352" y="226"/>
                    </a:lnTo>
                    <a:lnTo>
                      <a:pt x="342" y="236"/>
                    </a:lnTo>
                    <a:lnTo>
                      <a:pt x="334" y="240"/>
                    </a:lnTo>
                    <a:lnTo>
                      <a:pt x="328" y="244"/>
                    </a:lnTo>
                    <a:lnTo>
                      <a:pt x="338" y="246"/>
                    </a:lnTo>
                    <a:lnTo>
                      <a:pt x="346" y="248"/>
                    </a:lnTo>
                    <a:lnTo>
                      <a:pt x="354" y="252"/>
                    </a:lnTo>
                    <a:lnTo>
                      <a:pt x="360" y="258"/>
                    </a:lnTo>
                    <a:lnTo>
                      <a:pt x="364" y="268"/>
                    </a:lnTo>
                    <a:lnTo>
                      <a:pt x="364" y="272"/>
                    </a:lnTo>
                    <a:lnTo>
                      <a:pt x="364" y="276"/>
                    </a:lnTo>
                    <a:lnTo>
                      <a:pt x="358" y="280"/>
                    </a:lnTo>
                    <a:lnTo>
                      <a:pt x="354" y="284"/>
                    </a:lnTo>
                    <a:lnTo>
                      <a:pt x="348" y="286"/>
                    </a:lnTo>
                    <a:lnTo>
                      <a:pt x="342" y="284"/>
                    </a:lnTo>
                    <a:lnTo>
                      <a:pt x="326" y="278"/>
                    </a:lnTo>
                    <a:lnTo>
                      <a:pt x="312" y="286"/>
                    </a:lnTo>
                    <a:lnTo>
                      <a:pt x="308" y="294"/>
                    </a:lnTo>
                    <a:lnTo>
                      <a:pt x="304" y="302"/>
                    </a:lnTo>
                    <a:lnTo>
                      <a:pt x="300" y="308"/>
                    </a:lnTo>
                    <a:lnTo>
                      <a:pt x="294" y="314"/>
                    </a:lnTo>
                    <a:lnTo>
                      <a:pt x="288" y="322"/>
                    </a:lnTo>
                    <a:lnTo>
                      <a:pt x="286" y="330"/>
                    </a:lnTo>
                    <a:lnTo>
                      <a:pt x="280" y="346"/>
                    </a:lnTo>
                    <a:lnTo>
                      <a:pt x="280" y="350"/>
                    </a:lnTo>
                    <a:lnTo>
                      <a:pt x="308" y="366"/>
                    </a:lnTo>
                    <a:lnTo>
                      <a:pt x="336" y="384"/>
                    </a:lnTo>
                    <a:lnTo>
                      <a:pt x="338" y="382"/>
                    </a:lnTo>
                    <a:lnTo>
                      <a:pt x="348" y="370"/>
                    </a:lnTo>
                    <a:lnTo>
                      <a:pt x="350" y="370"/>
                    </a:lnTo>
                    <a:lnTo>
                      <a:pt x="354" y="372"/>
                    </a:lnTo>
                    <a:lnTo>
                      <a:pt x="356" y="376"/>
                    </a:lnTo>
                    <a:lnTo>
                      <a:pt x="356" y="378"/>
                    </a:lnTo>
                    <a:lnTo>
                      <a:pt x="354" y="386"/>
                    </a:lnTo>
                    <a:lnTo>
                      <a:pt x="346" y="398"/>
                    </a:lnTo>
                    <a:lnTo>
                      <a:pt x="342" y="406"/>
                    </a:lnTo>
                    <a:lnTo>
                      <a:pt x="340" y="408"/>
                    </a:lnTo>
                    <a:lnTo>
                      <a:pt x="336" y="410"/>
                    </a:lnTo>
                    <a:lnTo>
                      <a:pt x="332" y="408"/>
                    </a:lnTo>
                    <a:lnTo>
                      <a:pt x="326" y="406"/>
                    </a:lnTo>
                    <a:lnTo>
                      <a:pt x="312" y="402"/>
                    </a:lnTo>
                    <a:lnTo>
                      <a:pt x="294" y="398"/>
                    </a:lnTo>
                    <a:lnTo>
                      <a:pt x="276" y="390"/>
                    </a:lnTo>
                    <a:lnTo>
                      <a:pt x="258" y="384"/>
                    </a:lnTo>
                    <a:lnTo>
                      <a:pt x="238" y="378"/>
                    </a:lnTo>
                    <a:lnTo>
                      <a:pt x="230" y="374"/>
                    </a:lnTo>
                    <a:lnTo>
                      <a:pt x="220" y="370"/>
                    </a:lnTo>
                    <a:lnTo>
                      <a:pt x="214" y="384"/>
                    </a:lnTo>
                    <a:lnTo>
                      <a:pt x="212" y="390"/>
                    </a:lnTo>
                    <a:lnTo>
                      <a:pt x="210" y="398"/>
                    </a:lnTo>
                    <a:lnTo>
                      <a:pt x="208" y="400"/>
                    </a:lnTo>
                    <a:lnTo>
                      <a:pt x="204" y="402"/>
                    </a:lnTo>
                    <a:lnTo>
                      <a:pt x="198" y="404"/>
                    </a:lnTo>
                    <a:lnTo>
                      <a:pt x="182" y="402"/>
                    </a:lnTo>
                    <a:lnTo>
                      <a:pt x="166" y="396"/>
                    </a:lnTo>
                    <a:lnTo>
                      <a:pt x="136" y="388"/>
                    </a:lnTo>
                    <a:lnTo>
                      <a:pt x="130" y="396"/>
                    </a:lnTo>
                    <a:lnTo>
                      <a:pt x="126" y="400"/>
                    </a:lnTo>
                    <a:lnTo>
                      <a:pt x="122" y="404"/>
                    </a:lnTo>
                    <a:lnTo>
                      <a:pt x="118" y="402"/>
                    </a:lnTo>
                    <a:lnTo>
                      <a:pt x="114" y="398"/>
                    </a:lnTo>
                    <a:lnTo>
                      <a:pt x="120" y="378"/>
                    </a:lnTo>
                    <a:lnTo>
                      <a:pt x="128" y="360"/>
                    </a:lnTo>
                    <a:lnTo>
                      <a:pt x="132" y="358"/>
                    </a:lnTo>
                    <a:lnTo>
                      <a:pt x="134" y="358"/>
                    </a:lnTo>
                    <a:lnTo>
                      <a:pt x="142" y="362"/>
                    </a:lnTo>
                    <a:lnTo>
                      <a:pt x="154" y="368"/>
                    </a:lnTo>
                    <a:lnTo>
                      <a:pt x="162" y="372"/>
                    </a:lnTo>
                    <a:lnTo>
                      <a:pt x="170" y="372"/>
                    </a:lnTo>
                    <a:lnTo>
                      <a:pt x="170" y="370"/>
                    </a:lnTo>
                    <a:lnTo>
                      <a:pt x="174" y="336"/>
                    </a:lnTo>
                    <a:lnTo>
                      <a:pt x="172" y="332"/>
                    </a:lnTo>
                    <a:lnTo>
                      <a:pt x="172" y="328"/>
                    </a:lnTo>
                    <a:lnTo>
                      <a:pt x="174" y="324"/>
                    </a:lnTo>
                    <a:lnTo>
                      <a:pt x="174" y="320"/>
                    </a:lnTo>
                    <a:lnTo>
                      <a:pt x="178" y="308"/>
                    </a:lnTo>
                    <a:lnTo>
                      <a:pt x="184" y="298"/>
                    </a:lnTo>
                    <a:lnTo>
                      <a:pt x="154" y="294"/>
                    </a:lnTo>
                    <a:lnTo>
                      <a:pt x="126" y="288"/>
                    </a:lnTo>
                    <a:lnTo>
                      <a:pt x="100" y="278"/>
                    </a:lnTo>
                    <a:lnTo>
                      <a:pt x="74" y="266"/>
                    </a:lnTo>
                    <a:lnTo>
                      <a:pt x="62" y="258"/>
                    </a:lnTo>
                    <a:lnTo>
                      <a:pt x="50" y="250"/>
                    </a:lnTo>
                    <a:lnTo>
                      <a:pt x="26" y="232"/>
                    </a:lnTo>
                    <a:lnTo>
                      <a:pt x="18" y="222"/>
                    </a:lnTo>
                    <a:lnTo>
                      <a:pt x="12" y="214"/>
                    </a:lnTo>
                    <a:lnTo>
                      <a:pt x="8" y="204"/>
                    </a:lnTo>
                    <a:lnTo>
                      <a:pt x="4" y="194"/>
                    </a:lnTo>
                    <a:lnTo>
                      <a:pt x="2" y="172"/>
                    </a:lnTo>
                    <a:lnTo>
                      <a:pt x="0" y="150"/>
                    </a:lnTo>
                    <a:lnTo>
                      <a:pt x="6" y="124"/>
                    </a:lnTo>
                    <a:lnTo>
                      <a:pt x="14" y="100"/>
                    </a:lnTo>
                    <a:lnTo>
                      <a:pt x="28" y="76"/>
                    </a:lnTo>
                    <a:lnTo>
                      <a:pt x="44" y="54"/>
                    </a:lnTo>
                    <a:lnTo>
                      <a:pt x="70" y="34"/>
                    </a:lnTo>
                    <a:lnTo>
                      <a:pt x="84" y="26"/>
                    </a:lnTo>
                    <a:lnTo>
                      <a:pt x="98" y="18"/>
                    </a:lnTo>
                    <a:lnTo>
                      <a:pt x="112" y="10"/>
                    </a:lnTo>
                    <a:lnTo>
                      <a:pt x="128" y="6"/>
                    </a:lnTo>
                    <a:lnTo>
                      <a:pt x="144" y="2"/>
                    </a:lnTo>
                    <a:lnTo>
                      <a:pt x="160" y="0"/>
                    </a:lnTo>
                    <a:lnTo>
                      <a:pt x="184" y="2"/>
                    </a:lnTo>
                    <a:lnTo>
                      <a:pt x="208" y="4"/>
                    </a:lnTo>
                    <a:lnTo>
                      <a:pt x="220" y="8"/>
                    </a:lnTo>
                    <a:lnTo>
                      <a:pt x="232" y="14"/>
                    </a:lnTo>
                    <a:lnTo>
                      <a:pt x="242" y="20"/>
                    </a:lnTo>
                    <a:lnTo>
                      <a:pt x="250" y="3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1" name="Freeform 11"/>
              <p:cNvSpPr>
                <a:spLocks/>
              </p:cNvSpPr>
              <p:nvPr/>
            </p:nvSpPr>
            <p:spPr bwMode="auto">
              <a:xfrm>
                <a:off x="2895" y="516"/>
                <a:ext cx="272" cy="272"/>
              </a:xfrm>
              <a:custGeom>
                <a:avLst/>
                <a:gdLst>
                  <a:gd name="T0" fmla="*/ 214 w 272"/>
                  <a:gd name="T1" fmla="*/ 38 h 272"/>
                  <a:gd name="T2" fmla="*/ 202 w 272"/>
                  <a:gd name="T3" fmla="*/ 34 h 272"/>
                  <a:gd name="T4" fmla="*/ 176 w 272"/>
                  <a:gd name="T5" fmla="*/ 34 h 272"/>
                  <a:gd name="T6" fmla="*/ 164 w 272"/>
                  <a:gd name="T7" fmla="*/ 38 h 272"/>
                  <a:gd name="T8" fmla="*/ 146 w 272"/>
                  <a:gd name="T9" fmla="*/ 52 h 272"/>
                  <a:gd name="T10" fmla="*/ 140 w 272"/>
                  <a:gd name="T11" fmla="*/ 74 h 272"/>
                  <a:gd name="T12" fmla="*/ 142 w 272"/>
                  <a:gd name="T13" fmla="*/ 84 h 272"/>
                  <a:gd name="T14" fmla="*/ 156 w 272"/>
                  <a:gd name="T15" fmla="*/ 100 h 272"/>
                  <a:gd name="T16" fmla="*/ 164 w 272"/>
                  <a:gd name="T17" fmla="*/ 104 h 272"/>
                  <a:gd name="T18" fmla="*/ 164 w 272"/>
                  <a:gd name="T19" fmla="*/ 108 h 272"/>
                  <a:gd name="T20" fmla="*/ 168 w 272"/>
                  <a:gd name="T21" fmla="*/ 112 h 272"/>
                  <a:gd name="T22" fmla="*/ 182 w 272"/>
                  <a:gd name="T23" fmla="*/ 168 h 272"/>
                  <a:gd name="T24" fmla="*/ 206 w 272"/>
                  <a:gd name="T25" fmla="*/ 218 h 272"/>
                  <a:gd name="T26" fmla="*/ 212 w 272"/>
                  <a:gd name="T27" fmla="*/ 226 h 272"/>
                  <a:gd name="T28" fmla="*/ 228 w 272"/>
                  <a:gd name="T29" fmla="*/ 234 h 272"/>
                  <a:gd name="T30" fmla="*/ 254 w 272"/>
                  <a:gd name="T31" fmla="*/ 240 h 272"/>
                  <a:gd name="T32" fmla="*/ 272 w 272"/>
                  <a:gd name="T33" fmla="*/ 242 h 272"/>
                  <a:gd name="T34" fmla="*/ 258 w 272"/>
                  <a:gd name="T35" fmla="*/ 256 h 272"/>
                  <a:gd name="T36" fmla="*/ 240 w 272"/>
                  <a:gd name="T37" fmla="*/ 264 h 272"/>
                  <a:gd name="T38" fmla="*/ 202 w 272"/>
                  <a:gd name="T39" fmla="*/ 272 h 272"/>
                  <a:gd name="T40" fmla="*/ 166 w 272"/>
                  <a:gd name="T41" fmla="*/ 272 h 272"/>
                  <a:gd name="T42" fmla="*/ 114 w 272"/>
                  <a:gd name="T43" fmla="*/ 264 h 272"/>
                  <a:gd name="T44" fmla="*/ 84 w 272"/>
                  <a:gd name="T45" fmla="*/ 252 h 272"/>
                  <a:gd name="T46" fmla="*/ 68 w 272"/>
                  <a:gd name="T47" fmla="*/ 244 h 272"/>
                  <a:gd name="T48" fmla="*/ 44 w 272"/>
                  <a:gd name="T49" fmla="*/ 230 h 272"/>
                  <a:gd name="T50" fmla="*/ 24 w 272"/>
                  <a:gd name="T51" fmla="*/ 212 h 272"/>
                  <a:gd name="T52" fmla="*/ 8 w 272"/>
                  <a:gd name="T53" fmla="*/ 190 h 272"/>
                  <a:gd name="T54" fmla="*/ 0 w 272"/>
                  <a:gd name="T55" fmla="*/ 164 h 272"/>
                  <a:gd name="T56" fmla="*/ 0 w 272"/>
                  <a:gd name="T57" fmla="*/ 146 h 272"/>
                  <a:gd name="T58" fmla="*/ 6 w 272"/>
                  <a:gd name="T59" fmla="*/ 110 h 272"/>
                  <a:gd name="T60" fmla="*/ 22 w 272"/>
                  <a:gd name="T61" fmla="*/ 78 h 272"/>
                  <a:gd name="T62" fmla="*/ 44 w 272"/>
                  <a:gd name="T63" fmla="*/ 50 h 272"/>
                  <a:gd name="T64" fmla="*/ 58 w 272"/>
                  <a:gd name="T65" fmla="*/ 36 h 272"/>
                  <a:gd name="T66" fmla="*/ 78 w 272"/>
                  <a:gd name="T67" fmla="*/ 24 h 272"/>
                  <a:gd name="T68" fmla="*/ 100 w 272"/>
                  <a:gd name="T69" fmla="*/ 12 h 272"/>
                  <a:gd name="T70" fmla="*/ 140 w 272"/>
                  <a:gd name="T71" fmla="*/ 0 h 272"/>
                  <a:gd name="T72" fmla="*/ 166 w 272"/>
                  <a:gd name="T73" fmla="*/ 0 h 272"/>
                  <a:gd name="T74" fmla="*/ 182 w 272"/>
                  <a:gd name="T75" fmla="*/ 0 h 272"/>
                  <a:gd name="T76" fmla="*/ 208 w 272"/>
                  <a:gd name="T77" fmla="*/ 8 h 272"/>
                  <a:gd name="T78" fmla="*/ 230 w 272"/>
                  <a:gd name="T79" fmla="*/ 24 h 2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2">
                    <a:moveTo>
                      <a:pt x="230" y="24"/>
                    </a:moveTo>
                    <a:lnTo>
                      <a:pt x="214" y="38"/>
                    </a:lnTo>
                    <a:lnTo>
                      <a:pt x="202" y="34"/>
                    </a:lnTo>
                    <a:lnTo>
                      <a:pt x="188" y="32"/>
                    </a:lnTo>
                    <a:lnTo>
                      <a:pt x="176" y="34"/>
                    </a:lnTo>
                    <a:lnTo>
                      <a:pt x="164" y="38"/>
                    </a:lnTo>
                    <a:lnTo>
                      <a:pt x="154" y="44"/>
                    </a:lnTo>
                    <a:lnTo>
                      <a:pt x="146" y="52"/>
                    </a:lnTo>
                    <a:lnTo>
                      <a:pt x="142" y="62"/>
                    </a:lnTo>
                    <a:lnTo>
                      <a:pt x="140" y="74"/>
                    </a:lnTo>
                    <a:lnTo>
                      <a:pt x="142" y="84"/>
                    </a:lnTo>
                    <a:lnTo>
                      <a:pt x="148" y="92"/>
                    </a:lnTo>
                    <a:lnTo>
                      <a:pt x="156" y="100"/>
                    </a:lnTo>
                    <a:lnTo>
                      <a:pt x="164" y="104"/>
                    </a:lnTo>
                    <a:lnTo>
                      <a:pt x="164" y="106"/>
                    </a:lnTo>
                    <a:lnTo>
                      <a:pt x="164" y="108"/>
                    </a:lnTo>
                    <a:lnTo>
                      <a:pt x="168" y="112"/>
                    </a:lnTo>
                    <a:lnTo>
                      <a:pt x="174" y="140"/>
                    </a:lnTo>
                    <a:lnTo>
                      <a:pt x="182" y="168"/>
                    </a:lnTo>
                    <a:lnTo>
                      <a:pt x="192" y="194"/>
                    </a:lnTo>
                    <a:lnTo>
                      <a:pt x="206" y="218"/>
                    </a:lnTo>
                    <a:lnTo>
                      <a:pt x="212" y="226"/>
                    </a:lnTo>
                    <a:lnTo>
                      <a:pt x="220" y="230"/>
                    </a:lnTo>
                    <a:lnTo>
                      <a:pt x="228" y="234"/>
                    </a:lnTo>
                    <a:lnTo>
                      <a:pt x="236" y="236"/>
                    </a:lnTo>
                    <a:lnTo>
                      <a:pt x="254" y="240"/>
                    </a:lnTo>
                    <a:lnTo>
                      <a:pt x="272" y="242"/>
                    </a:lnTo>
                    <a:lnTo>
                      <a:pt x="264" y="250"/>
                    </a:lnTo>
                    <a:lnTo>
                      <a:pt x="258" y="256"/>
                    </a:lnTo>
                    <a:lnTo>
                      <a:pt x="248" y="260"/>
                    </a:lnTo>
                    <a:lnTo>
                      <a:pt x="240" y="264"/>
                    </a:lnTo>
                    <a:lnTo>
                      <a:pt x="220" y="268"/>
                    </a:lnTo>
                    <a:lnTo>
                      <a:pt x="202" y="272"/>
                    </a:lnTo>
                    <a:lnTo>
                      <a:pt x="166" y="272"/>
                    </a:lnTo>
                    <a:lnTo>
                      <a:pt x="132" y="268"/>
                    </a:lnTo>
                    <a:lnTo>
                      <a:pt x="114" y="264"/>
                    </a:lnTo>
                    <a:lnTo>
                      <a:pt x="98" y="258"/>
                    </a:lnTo>
                    <a:lnTo>
                      <a:pt x="84" y="252"/>
                    </a:lnTo>
                    <a:lnTo>
                      <a:pt x="68" y="244"/>
                    </a:lnTo>
                    <a:lnTo>
                      <a:pt x="56" y="238"/>
                    </a:lnTo>
                    <a:lnTo>
                      <a:pt x="44" y="230"/>
                    </a:lnTo>
                    <a:lnTo>
                      <a:pt x="34" y="222"/>
                    </a:lnTo>
                    <a:lnTo>
                      <a:pt x="24" y="212"/>
                    </a:lnTo>
                    <a:lnTo>
                      <a:pt x="16" y="200"/>
                    </a:lnTo>
                    <a:lnTo>
                      <a:pt x="8" y="190"/>
                    </a:lnTo>
                    <a:lnTo>
                      <a:pt x="4" y="176"/>
                    </a:lnTo>
                    <a:lnTo>
                      <a:pt x="0" y="164"/>
                    </a:lnTo>
                    <a:lnTo>
                      <a:pt x="0" y="146"/>
                    </a:lnTo>
                    <a:lnTo>
                      <a:pt x="2" y="128"/>
                    </a:lnTo>
                    <a:lnTo>
                      <a:pt x="6" y="110"/>
                    </a:lnTo>
                    <a:lnTo>
                      <a:pt x="12" y="94"/>
                    </a:lnTo>
                    <a:lnTo>
                      <a:pt x="22" y="78"/>
                    </a:lnTo>
                    <a:lnTo>
                      <a:pt x="32" y="64"/>
                    </a:lnTo>
                    <a:lnTo>
                      <a:pt x="44" y="50"/>
                    </a:lnTo>
                    <a:lnTo>
                      <a:pt x="58" y="36"/>
                    </a:lnTo>
                    <a:lnTo>
                      <a:pt x="68" y="30"/>
                    </a:lnTo>
                    <a:lnTo>
                      <a:pt x="78" y="24"/>
                    </a:lnTo>
                    <a:lnTo>
                      <a:pt x="100" y="12"/>
                    </a:lnTo>
                    <a:lnTo>
                      <a:pt x="126" y="4"/>
                    </a:lnTo>
                    <a:lnTo>
                      <a:pt x="140" y="0"/>
                    </a:lnTo>
                    <a:lnTo>
                      <a:pt x="152" y="0"/>
                    </a:lnTo>
                    <a:lnTo>
                      <a:pt x="166" y="0"/>
                    </a:lnTo>
                    <a:lnTo>
                      <a:pt x="182" y="0"/>
                    </a:lnTo>
                    <a:lnTo>
                      <a:pt x="194" y="4"/>
                    </a:lnTo>
                    <a:lnTo>
                      <a:pt x="208" y="8"/>
                    </a:lnTo>
                    <a:lnTo>
                      <a:pt x="220" y="14"/>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2" name="Freeform 12"/>
              <p:cNvSpPr>
                <a:spLocks/>
              </p:cNvSpPr>
              <p:nvPr/>
            </p:nvSpPr>
            <p:spPr bwMode="auto">
              <a:xfrm>
                <a:off x="2997" y="526"/>
                <a:ext cx="32" cy="46"/>
              </a:xfrm>
              <a:custGeom>
                <a:avLst/>
                <a:gdLst>
                  <a:gd name="T0" fmla="*/ 30 w 32"/>
                  <a:gd name="T1" fmla="*/ 4 h 46"/>
                  <a:gd name="T2" fmla="*/ 30 w 32"/>
                  <a:gd name="T3" fmla="*/ 4 h 46"/>
                  <a:gd name="T4" fmla="*/ 30 w 32"/>
                  <a:gd name="T5" fmla="*/ 8 h 46"/>
                  <a:gd name="T6" fmla="*/ 30 w 32"/>
                  <a:gd name="T7" fmla="*/ 10 h 46"/>
                  <a:gd name="T8" fmla="*/ 28 w 32"/>
                  <a:gd name="T9" fmla="*/ 12 h 46"/>
                  <a:gd name="T10" fmla="*/ 28 w 32"/>
                  <a:gd name="T11" fmla="*/ 12 h 46"/>
                  <a:gd name="T12" fmla="*/ 24 w 32"/>
                  <a:gd name="T13" fmla="*/ 12 h 46"/>
                  <a:gd name="T14" fmla="*/ 20 w 32"/>
                  <a:gd name="T15" fmla="*/ 14 h 46"/>
                  <a:gd name="T16" fmla="*/ 14 w 32"/>
                  <a:gd name="T17" fmla="*/ 20 h 46"/>
                  <a:gd name="T18" fmla="*/ 14 w 32"/>
                  <a:gd name="T19" fmla="*/ 20 h 46"/>
                  <a:gd name="T20" fmla="*/ 12 w 32"/>
                  <a:gd name="T21" fmla="*/ 24 h 46"/>
                  <a:gd name="T22" fmla="*/ 10 w 32"/>
                  <a:gd name="T23" fmla="*/ 26 h 46"/>
                  <a:gd name="T24" fmla="*/ 10 w 32"/>
                  <a:gd name="T25" fmla="*/ 30 h 46"/>
                  <a:gd name="T26" fmla="*/ 10 w 32"/>
                  <a:gd name="T27" fmla="*/ 30 h 46"/>
                  <a:gd name="T28" fmla="*/ 12 w 32"/>
                  <a:gd name="T29" fmla="*/ 32 h 46"/>
                  <a:gd name="T30" fmla="*/ 16 w 32"/>
                  <a:gd name="T31" fmla="*/ 32 h 46"/>
                  <a:gd name="T32" fmla="*/ 16 w 32"/>
                  <a:gd name="T33" fmla="*/ 32 h 46"/>
                  <a:gd name="T34" fmla="*/ 18 w 32"/>
                  <a:gd name="T35" fmla="*/ 32 h 46"/>
                  <a:gd name="T36" fmla="*/ 18 w 32"/>
                  <a:gd name="T37" fmla="*/ 30 h 46"/>
                  <a:gd name="T38" fmla="*/ 22 w 32"/>
                  <a:gd name="T39" fmla="*/ 26 h 46"/>
                  <a:gd name="T40" fmla="*/ 22 w 32"/>
                  <a:gd name="T41" fmla="*/ 26 h 46"/>
                  <a:gd name="T42" fmla="*/ 26 w 32"/>
                  <a:gd name="T43" fmla="*/ 26 h 46"/>
                  <a:gd name="T44" fmla="*/ 28 w 32"/>
                  <a:gd name="T45" fmla="*/ 28 h 46"/>
                  <a:gd name="T46" fmla="*/ 30 w 32"/>
                  <a:gd name="T47" fmla="*/ 30 h 46"/>
                  <a:gd name="T48" fmla="*/ 30 w 32"/>
                  <a:gd name="T49" fmla="*/ 30 h 46"/>
                  <a:gd name="T50" fmla="*/ 32 w 32"/>
                  <a:gd name="T51" fmla="*/ 34 h 46"/>
                  <a:gd name="T52" fmla="*/ 30 w 32"/>
                  <a:gd name="T53" fmla="*/ 40 h 46"/>
                  <a:gd name="T54" fmla="*/ 30 w 32"/>
                  <a:gd name="T55" fmla="*/ 40 h 46"/>
                  <a:gd name="T56" fmla="*/ 20 w 32"/>
                  <a:gd name="T57" fmla="*/ 46 h 46"/>
                  <a:gd name="T58" fmla="*/ 14 w 32"/>
                  <a:gd name="T59" fmla="*/ 46 h 46"/>
                  <a:gd name="T60" fmla="*/ 10 w 32"/>
                  <a:gd name="T61" fmla="*/ 44 h 46"/>
                  <a:gd name="T62" fmla="*/ 10 w 32"/>
                  <a:gd name="T63" fmla="*/ 44 h 46"/>
                  <a:gd name="T64" fmla="*/ 2 w 32"/>
                  <a:gd name="T65" fmla="*/ 36 h 46"/>
                  <a:gd name="T66" fmla="*/ 0 w 32"/>
                  <a:gd name="T67" fmla="*/ 32 h 46"/>
                  <a:gd name="T68" fmla="*/ 0 w 32"/>
                  <a:gd name="T69" fmla="*/ 28 h 46"/>
                  <a:gd name="T70" fmla="*/ 0 w 32"/>
                  <a:gd name="T71" fmla="*/ 28 h 46"/>
                  <a:gd name="T72" fmla="*/ 2 w 32"/>
                  <a:gd name="T73" fmla="*/ 20 h 46"/>
                  <a:gd name="T74" fmla="*/ 6 w 32"/>
                  <a:gd name="T75" fmla="*/ 10 h 46"/>
                  <a:gd name="T76" fmla="*/ 12 w 32"/>
                  <a:gd name="T77" fmla="*/ 4 h 46"/>
                  <a:gd name="T78" fmla="*/ 20 w 32"/>
                  <a:gd name="T79" fmla="*/ 0 h 46"/>
                  <a:gd name="T80" fmla="*/ 20 w 32"/>
                  <a:gd name="T81" fmla="*/ 0 h 46"/>
                  <a:gd name="T82" fmla="*/ 26 w 32"/>
                  <a:gd name="T83" fmla="*/ 0 h 46"/>
                  <a:gd name="T84" fmla="*/ 30 w 32"/>
                  <a:gd name="T85" fmla="*/ 4 h 46"/>
                  <a:gd name="T86" fmla="*/ 30 w 32"/>
                  <a:gd name="T87" fmla="*/ 4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4"/>
                    </a:moveTo>
                    <a:lnTo>
                      <a:pt x="30" y="4"/>
                    </a:lnTo>
                    <a:lnTo>
                      <a:pt x="30" y="8"/>
                    </a:lnTo>
                    <a:lnTo>
                      <a:pt x="30" y="10"/>
                    </a:lnTo>
                    <a:lnTo>
                      <a:pt x="28" y="12"/>
                    </a:lnTo>
                    <a:lnTo>
                      <a:pt x="24" y="12"/>
                    </a:lnTo>
                    <a:lnTo>
                      <a:pt x="20" y="14"/>
                    </a:lnTo>
                    <a:lnTo>
                      <a:pt x="14" y="20"/>
                    </a:lnTo>
                    <a:lnTo>
                      <a:pt x="12" y="24"/>
                    </a:lnTo>
                    <a:lnTo>
                      <a:pt x="10" y="26"/>
                    </a:lnTo>
                    <a:lnTo>
                      <a:pt x="10" y="30"/>
                    </a:lnTo>
                    <a:lnTo>
                      <a:pt x="12" y="32"/>
                    </a:lnTo>
                    <a:lnTo>
                      <a:pt x="16" y="32"/>
                    </a:lnTo>
                    <a:lnTo>
                      <a:pt x="18" y="32"/>
                    </a:lnTo>
                    <a:lnTo>
                      <a:pt x="18" y="30"/>
                    </a:lnTo>
                    <a:lnTo>
                      <a:pt x="22" y="26"/>
                    </a:lnTo>
                    <a:lnTo>
                      <a:pt x="26" y="26"/>
                    </a:lnTo>
                    <a:lnTo>
                      <a:pt x="28" y="28"/>
                    </a:lnTo>
                    <a:lnTo>
                      <a:pt x="30" y="30"/>
                    </a:lnTo>
                    <a:lnTo>
                      <a:pt x="32" y="34"/>
                    </a:lnTo>
                    <a:lnTo>
                      <a:pt x="30" y="40"/>
                    </a:lnTo>
                    <a:lnTo>
                      <a:pt x="20" y="46"/>
                    </a:lnTo>
                    <a:lnTo>
                      <a:pt x="14" y="46"/>
                    </a:lnTo>
                    <a:lnTo>
                      <a:pt x="10" y="44"/>
                    </a:lnTo>
                    <a:lnTo>
                      <a:pt x="2" y="36"/>
                    </a:lnTo>
                    <a:lnTo>
                      <a:pt x="0" y="32"/>
                    </a:lnTo>
                    <a:lnTo>
                      <a:pt x="0" y="28"/>
                    </a:lnTo>
                    <a:lnTo>
                      <a:pt x="2" y="20"/>
                    </a:lnTo>
                    <a:lnTo>
                      <a:pt x="6" y="10"/>
                    </a:lnTo>
                    <a:lnTo>
                      <a:pt x="12" y="4"/>
                    </a:lnTo>
                    <a:lnTo>
                      <a:pt x="20" y="0"/>
                    </a:lnTo>
                    <a:lnTo>
                      <a:pt x="26" y="0"/>
                    </a:lnTo>
                    <a:lnTo>
                      <a:pt x="30" y="4"/>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3" name="Freeform 13"/>
              <p:cNvSpPr>
                <a:spLocks/>
              </p:cNvSpPr>
              <p:nvPr/>
            </p:nvSpPr>
            <p:spPr bwMode="auto">
              <a:xfrm>
                <a:off x="3045" y="534"/>
                <a:ext cx="154" cy="80"/>
              </a:xfrm>
              <a:custGeom>
                <a:avLst/>
                <a:gdLst>
                  <a:gd name="T0" fmla="*/ 152 w 154"/>
                  <a:gd name="T1" fmla="*/ 16 h 80"/>
                  <a:gd name="T2" fmla="*/ 152 w 154"/>
                  <a:gd name="T3" fmla="*/ 16 h 80"/>
                  <a:gd name="T4" fmla="*/ 154 w 154"/>
                  <a:gd name="T5" fmla="*/ 24 h 80"/>
                  <a:gd name="T6" fmla="*/ 154 w 154"/>
                  <a:gd name="T7" fmla="*/ 30 h 80"/>
                  <a:gd name="T8" fmla="*/ 154 w 154"/>
                  <a:gd name="T9" fmla="*/ 34 h 80"/>
                  <a:gd name="T10" fmla="*/ 154 w 154"/>
                  <a:gd name="T11" fmla="*/ 34 h 80"/>
                  <a:gd name="T12" fmla="*/ 112 w 154"/>
                  <a:gd name="T13" fmla="*/ 52 h 80"/>
                  <a:gd name="T14" fmla="*/ 68 w 154"/>
                  <a:gd name="T15" fmla="*/ 66 h 80"/>
                  <a:gd name="T16" fmla="*/ 68 w 154"/>
                  <a:gd name="T17" fmla="*/ 66 h 80"/>
                  <a:gd name="T18" fmla="*/ 58 w 154"/>
                  <a:gd name="T19" fmla="*/ 70 h 80"/>
                  <a:gd name="T20" fmla="*/ 48 w 154"/>
                  <a:gd name="T21" fmla="*/ 74 h 80"/>
                  <a:gd name="T22" fmla="*/ 38 w 154"/>
                  <a:gd name="T23" fmla="*/ 76 h 80"/>
                  <a:gd name="T24" fmla="*/ 28 w 154"/>
                  <a:gd name="T25" fmla="*/ 80 h 80"/>
                  <a:gd name="T26" fmla="*/ 28 w 154"/>
                  <a:gd name="T27" fmla="*/ 80 h 80"/>
                  <a:gd name="T28" fmla="*/ 20 w 154"/>
                  <a:gd name="T29" fmla="*/ 78 h 80"/>
                  <a:gd name="T30" fmla="*/ 12 w 154"/>
                  <a:gd name="T31" fmla="*/ 74 h 80"/>
                  <a:gd name="T32" fmla="*/ 8 w 154"/>
                  <a:gd name="T33" fmla="*/ 70 h 80"/>
                  <a:gd name="T34" fmla="*/ 2 w 154"/>
                  <a:gd name="T35" fmla="*/ 62 h 80"/>
                  <a:gd name="T36" fmla="*/ 2 w 154"/>
                  <a:gd name="T37" fmla="*/ 62 h 80"/>
                  <a:gd name="T38" fmla="*/ 0 w 154"/>
                  <a:gd name="T39" fmla="*/ 52 h 80"/>
                  <a:gd name="T40" fmla="*/ 2 w 154"/>
                  <a:gd name="T41" fmla="*/ 42 h 80"/>
                  <a:gd name="T42" fmla="*/ 2 w 154"/>
                  <a:gd name="T43" fmla="*/ 42 h 80"/>
                  <a:gd name="T44" fmla="*/ 10 w 154"/>
                  <a:gd name="T45" fmla="*/ 34 h 80"/>
                  <a:gd name="T46" fmla="*/ 18 w 154"/>
                  <a:gd name="T47" fmla="*/ 28 h 80"/>
                  <a:gd name="T48" fmla="*/ 28 w 154"/>
                  <a:gd name="T49" fmla="*/ 24 h 80"/>
                  <a:gd name="T50" fmla="*/ 38 w 154"/>
                  <a:gd name="T51" fmla="*/ 24 h 80"/>
                  <a:gd name="T52" fmla="*/ 38 w 154"/>
                  <a:gd name="T53" fmla="*/ 24 h 80"/>
                  <a:gd name="T54" fmla="*/ 54 w 154"/>
                  <a:gd name="T55" fmla="*/ 26 h 80"/>
                  <a:gd name="T56" fmla="*/ 62 w 154"/>
                  <a:gd name="T57" fmla="*/ 28 h 80"/>
                  <a:gd name="T58" fmla="*/ 70 w 154"/>
                  <a:gd name="T59" fmla="*/ 28 h 80"/>
                  <a:gd name="T60" fmla="*/ 70 w 154"/>
                  <a:gd name="T61" fmla="*/ 28 h 80"/>
                  <a:gd name="T62" fmla="*/ 84 w 154"/>
                  <a:gd name="T63" fmla="*/ 14 h 80"/>
                  <a:gd name="T64" fmla="*/ 92 w 154"/>
                  <a:gd name="T65" fmla="*/ 10 h 80"/>
                  <a:gd name="T66" fmla="*/ 100 w 154"/>
                  <a:gd name="T67" fmla="*/ 6 h 80"/>
                  <a:gd name="T68" fmla="*/ 100 w 154"/>
                  <a:gd name="T69" fmla="*/ 6 h 80"/>
                  <a:gd name="T70" fmla="*/ 112 w 154"/>
                  <a:gd name="T71" fmla="*/ 2 h 80"/>
                  <a:gd name="T72" fmla="*/ 124 w 154"/>
                  <a:gd name="T73" fmla="*/ 0 h 80"/>
                  <a:gd name="T74" fmla="*/ 134 w 154"/>
                  <a:gd name="T75" fmla="*/ 2 h 80"/>
                  <a:gd name="T76" fmla="*/ 140 w 154"/>
                  <a:gd name="T77" fmla="*/ 4 h 80"/>
                  <a:gd name="T78" fmla="*/ 144 w 154"/>
                  <a:gd name="T79" fmla="*/ 8 h 80"/>
                  <a:gd name="T80" fmla="*/ 152 w 154"/>
                  <a:gd name="T81" fmla="*/ 16 h 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0">
                    <a:moveTo>
                      <a:pt x="152" y="16"/>
                    </a:moveTo>
                    <a:lnTo>
                      <a:pt x="152" y="16"/>
                    </a:lnTo>
                    <a:lnTo>
                      <a:pt x="154" y="24"/>
                    </a:lnTo>
                    <a:lnTo>
                      <a:pt x="154" y="30"/>
                    </a:lnTo>
                    <a:lnTo>
                      <a:pt x="154" y="34"/>
                    </a:lnTo>
                    <a:lnTo>
                      <a:pt x="112" y="52"/>
                    </a:lnTo>
                    <a:lnTo>
                      <a:pt x="68" y="66"/>
                    </a:lnTo>
                    <a:lnTo>
                      <a:pt x="58" y="70"/>
                    </a:lnTo>
                    <a:lnTo>
                      <a:pt x="48" y="74"/>
                    </a:lnTo>
                    <a:lnTo>
                      <a:pt x="38" y="76"/>
                    </a:lnTo>
                    <a:lnTo>
                      <a:pt x="28" y="80"/>
                    </a:lnTo>
                    <a:lnTo>
                      <a:pt x="20" y="78"/>
                    </a:lnTo>
                    <a:lnTo>
                      <a:pt x="12" y="74"/>
                    </a:lnTo>
                    <a:lnTo>
                      <a:pt x="8" y="70"/>
                    </a:lnTo>
                    <a:lnTo>
                      <a:pt x="2" y="62"/>
                    </a:lnTo>
                    <a:lnTo>
                      <a:pt x="0" y="52"/>
                    </a:lnTo>
                    <a:lnTo>
                      <a:pt x="2" y="42"/>
                    </a:lnTo>
                    <a:lnTo>
                      <a:pt x="10" y="34"/>
                    </a:lnTo>
                    <a:lnTo>
                      <a:pt x="18" y="28"/>
                    </a:lnTo>
                    <a:lnTo>
                      <a:pt x="28" y="24"/>
                    </a:lnTo>
                    <a:lnTo>
                      <a:pt x="38" y="24"/>
                    </a:lnTo>
                    <a:lnTo>
                      <a:pt x="54" y="26"/>
                    </a:lnTo>
                    <a:lnTo>
                      <a:pt x="62" y="28"/>
                    </a:lnTo>
                    <a:lnTo>
                      <a:pt x="70" y="28"/>
                    </a:lnTo>
                    <a:lnTo>
                      <a:pt x="84" y="14"/>
                    </a:lnTo>
                    <a:lnTo>
                      <a:pt x="92" y="10"/>
                    </a:lnTo>
                    <a:lnTo>
                      <a:pt x="100" y="6"/>
                    </a:lnTo>
                    <a:lnTo>
                      <a:pt x="112" y="2"/>
                    </a:lnTo>
                    <a:lnTo>
                      <a:pt x="124" y="0"/>
                    </a:lnTo>
                    <a:lnTo>
                      <a:pt x="134" y="2"/>
                    </a:lnTo>
                    <a:lnTo>
                      <a:pt x="140" y="4"/>
                    </a:lnTo>
                    <a:lnTo>
                      <a:pt x="144" y="8"/>
                    </a:lnTo>
                    <a:lnTo>
                      <a:pt x="15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4" name="Freeform 14"/>
              <p:cNvSpPr>
                <a:spLocks/>
              </p:cNvSpPr>
              <p:nvPr/>
            </p:nvSpPr>
            <p:spPr bwMode="auto">
              <a:xfrm>
                <a:off x="2923" y="570"/>
                <a:ext cx="82" cy="166"/>
              </a:xfrm>
              <a:custGeom>
                <a:avLst/>
                <a:gdLst>
                  <a:gd name="T0" fmla="*/ 72 w 82"/>
                  <a:gd name="T1" fmla="*/ 22 h 166"/>
                  <a:gd name="T2" fmla="*/ 70 w 82"/>
                  <a:gd name="T3" fmla="*/ 42 h 166"/>
                  <a:gd name="T4" fmla="*/ 62 w 82"/>
                  <a:gd name="T5" fmla="*/ 50 h 166"/>
                  <a:gd name="T6" fmla="*/ 58 w 82"/>
                  <a:gd name="T7" fmla="*/ 64 h 166"/>
                  <a:gd name="T8" fmla="*/ 64 w 82"/>
                  <a:gd name="T9" fmla="*/ 78 h 166"/>
                  <a:gd name="T10" fmla="*/ 62 w 82"/>
                  <a:gd name="T11" fmla="*/ 94 h 166"/>
                  <a:gd name="T12" fmla="*/ 82 w 82"/>
                  <a:gd name="T13" fmla="*/ 116 h 166"/>
                  <a:gd name="T14" fmla="*/ 78 w 82"/>
                  <a:gd name="T15" fmla="*/ 142 h 166"/>
                  <a:gd name="T16" fmla="*/ 60 w 82"/>
                  <a:gd name="T17" fmla="*/ 162 h 166"/>
                  <a:gd name="T18" fmla="*/ 38 w 82"/>
                  <a:gd name="T19" fmla="*/ 164 h 166"/>
                  <a:gd name="T20" fmla="*/ 28 w 82"/>
                  <a:gd name="T21" fmla="*/ 158 h 166"/>
                  <a:gd name="T22" fmla="*/ 22 w 82"/>
                  <a:gd name="T23" fmla="*/ 144 h 166"/>
                  <a:gd name="T24" fmla="*/ 26 w 82"/>
                  <a:gd name="T25" fmla="*/ 136 h 166"/>
                  <a:gd name="T26" fmla="*/ 40 w 82"/>
                  <a:gd name="T27" fmla="*/ 130 h 166"/>
                  <a:gd name="T28" fmla="*/ 48 w 82"/>
                  <a:gd name="T29" fmla="*/ 136 h 166"/>
                  <a:gd name="T30" fmla="*/ 48 w 82"/>
                  <a:gd name="T31" fmla="*/ 142 h 166"/>
                  <a:gd name="T32" fmla="*/ 36 w 82"/>
                  <a:gd name="T33" fmla="*/ 144 h 166"/>
                  <a:gd name="T34" fmla="*/ 36 w 82"/>
                  <a:gd name="T35" fmla="*/ 152 h 166"/>
                  <a:gd name="T36" fmla="*/ 52 w 82"/>
                  <a:gd name="T37" fmla="*/ 152 h 166"/>
                  <a:gd name="T38" fmla="*/ 70 w 82"/>
                  <a:gd name="T39" fmla="*/ 130 h 166"/>
                  <a:gd name="T40" fmla="*/ 70 w 82"/>
                  <a:gd name="T41" fmla="*/ 120 h 166"/>
                  <a:gd name="T42" fmla="*/ 62 w 82"/>
                  <a:gd name="T43" fmla="*/ 108 h 166"/>
                  <a:gd name="T44" fmla="*/ 46 w 82"/>
                  <a:gd name="T45" fmla="*/ 110 h 166"/>
                  <a:gd name="T46" fmla="*/ 18 w 82"/>
                  <a:gd name="T47" fmla="*/ 114 h 166"/>
                  <a:gd name="T48" fmla="*/ 4 w 82"/>
                  <a:gd name="T49" fmla="*/ 104 h 166"/>
                  <a:gd name="T50" fmla="*/ 8 w 82"/>
                  <a:gd name="T51" fmla="*/ 86 h 166"/>
                  <a:gd name="T52" fmla="*/ 16 w 82"/>
                  <a:gd name="T53" fmla="*/ 76 h 166"/>
                  <a:gd name="T54" fmla="*/ 32 w 82"/>
                  <a:gd name="T55" fmla="*/ 76 h 166"/>
                  <a:gd name="T56" fmla="*/ 36 w 82"/>
                  <a:gd name="T57" fmla="*/ 96 h 166"/>
                  <a:gd name="T58" fmla="*/ 32 w 82"/>
                  <a:gd name="T59" fmla="*/ 98 h 166"/>
                  <a:gd name="T60" fmla="*/ 24 w 82"/>
                  <a:gd name="T61" fmla="*/ 92 h 166"/>
                  <a:gd name="T62" fmla="*/ 24 w 82"/>
                  <a:gd name="T63" fmla="*/ 86 h 166"/>
                  <a:gd name="T64" fmla="*/ 16 w 82"/>
                  <a:gd name="T65" fmla="*/ 90 h 166"/>
                  <a:gd name="T66" fmla="*/ 14 w 82"/>
                  <a:gd name="T67" fmla="*/ 100 h 166"/>
                  <a:gd name="T68" fmla="*/ 34 w 82"/>
                  <a:gd name="T69" fmla="*/ 104 h 166"/>
                  <a:gd name="T70" fmla="*/ 46 w 82"/>
                  <a:gd name="T71" fmla="*/ 96 h 166"/>
                  <a:gd name="T72" fmla="*/ 52 w 82"/>
                  <a:gd name="T73" fmla="*/ 82 h 166"/>
                  <a:gd name="T74" fmla="*/ 44 w 82"/>
                  <a:gd name="T75" fmla="*/ 64 h 166"/>
                  <a:gd name="T76" fmla="*/ 32 w 82"/>
                  <a:gd name="T77" fmla="*/ 58 h 166"/>
                  <a:gd name="T78" fmla="*/ 12 w 82"/>
                  <a:gd name="T79" fmla="*/ 68 h 166"/>
                  <a:gd name="T80" fmla="*/ 8 w 82"/>
                  <a:gd name="T81" fmla="*/ 74 h 166"/>
                  <a:gd name="T82" fmla="*/ 2 w 82"/>
                  <a:gd name="T83" fmla="*/ 68 h 166"/>
                  <a:gd name="T84" fmla="*/ 6 w 82"/>
                  <a:gd name="T85" fmla="*/ 58 h 166"/>
                  <a:gd name="T86" fmla="*/ 28 w 82"/>
                  <a:gd name="T87" fmla="*/ 46 h 166"/>
                  <a:gd name="T88" fmla="*/ 36 w 82"/>
                  <a:gd name="T89" fmla="*/ 48 h 166"/>
                  <a:gd name="T90" fmla="*/ 44 w 82"/>
                  <a:gd name="T91" fmla="*/ 44 h 166"/>
                  <a:gd name="T92" fmla="*/ 60 w 82"/>
                  <a:gd name="T93" fmla="*/ 38 h 166"/>
                  <a:gd name="T94" fmla="*/ 62 w 82"/>
                  <a:gd name="T95" fmla="*/ 24 h 166"/>
                  <a:gd name="T96" fmla="*/ 54 w 82"/>
                  <a:gd name="T97" fmla="*/ 12 h 166"/>
                  <a:gd name="T98" fmla="*/ 42 w 82"/>
                  <a:gd name="T99" fmla="*/ 12 h 166"/>
                  <a:gd name="T100" fmla="*/ 36 w 82"/>
                  <a:gd name="T101" fmla="*/ 22 h 166"/>
                  <a:gd name="T102" fmla="*/ 42 w 82"/>
                  <a:gd name="T103" fmla="*/ 22 h 166"/>
                  <a:gd name="T104" fmla="*/ 46 w 82"/>
                  <a:gd name="T105" fmla="*/ 30 h 166"/>
                  <a:gd name="T106" fmla="*/ 38 w 82"/>
                  <a:gd name="T107" fmla="*/ 34 h 166"/>
                  <a:gd name="T108" fmla="*/ 28 w 82"/>
                  <a:gd name="T109" fmla="*/ 30 h 166"/>
                  <a:gd name="T110" fmla="*/ 24 w 82"/>
                  <a:gd name="T111" fmla="*/ 26 h 166"/>
                  <a:gd name="T112" fmla="*/ 40 w 82"/>
                  <a:gd name="T113" fmla="*/ 0 h 166"/>
                  <a:gd name="T114" fmla="*/ 58 w 82"/>
                  <a:gd name="T115" fmla="*/ 2 h 166"/>
                  <a:gd name="T116" fmla="*/ 70 w 82"/>
                  <a:gd name="T117" fmla="*/ 16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2" h="166">
                    <a:moveTo>
                      <a:pt x="70" y="16"/>
                    </a:moveTo>
                    <a:lnTo>
                      <a:pt x="70" y="16"/>
                    </a:lnTo>
                    <a:lnTo>
                      <a:pt x="72" y="22"/>
                    </a:lnTo>
                    <a:lnTo>
                      <a:pt x="72" y="30"/>
                    </a:lnTo>
                    <a:lnTo>
                      <a:pt x="72" y="36"/>
                    </a:lnTo>
                    <a:lnTo>
                      <a:pt x="70" y="42"/>
                    </a:lnTo>
                    <a:lnTo>
                      <a:pt x="66" y="46"/>
                    </a:lnTo>
                    <a:lnTo>
                      <a:pt x="62" y="50"/>
                    </a:lnTo>
                    <a:lnTo>
                      <a:pt x="52" y="54"/>
                    </a:lnTo>
                    <a:lnTo>
                      <a:pt x="58" y="64"/>
                    </a:lnTo>
                    <a:lnTo>
                      <a:pt x="62" y="74"/>
                    </a:lnTo>
                    <a:lnTo>
                      <a:pt x="64" y="78"/>
                    </a:lnTo>
                    <a:lnTo>
                      <a:pt x="62" y="84"/>
                    </a:lnTo>
                    <a:lnTo>
                      <a:pt x="62" y="94"/>
                    </a:lnTo>
                    <a:lnTo>
                      <a:pt x="74" y="102"/>
                    </a:lnTo>
                    <a:lnTo>
                      <a:pt x="78" y="108"/>
                    </a:lnTo>
                    <a:lnTo>
                      <a:pt x="82" y="116"/>
                    </a:lnTo>
                    <a:lnTo>
                      <a:pt x="80" y="130"/>
                    </a:lnTo>
                    <a:lnTo>
                      <a:pt x="78" y="142"/>
                    </a:lnTo>
                    <a:lnTo>
                      <a:pt x="70" y="152"/>
                    </a:lnTo>
                    <a:lnTo>
                      <a:pt x="60" y="162"/>
                    </a:lnTo>
                    <a:lnTo>
                      <a:pt x="54" y="164"/>
                    </a:lnTo>
                    <a:lnTo>
                      <a:pt x="46" y="166"/>
                    </a:lnTo>
                    <a:lnTo>
                      <a:pt x="38" y="164"/>
                    </a:lnTo>
                    <a:lnTo>
                      <a:pt x="32" y="162"/>
                    </a:lnTo>
                    <a:lnTo>
                      <a:pt x="28" y="158"/>
                    </a:lnTo>
                    <a:lnTo>
                      <a:pt x="24" y="154"/>
                    </a:lnTo>
                    <a:lnTo>
                      <a:pt x="22" y="148"/>
                    </a:lnTo>
                    <a:lnTo>
                      <a:pt x="22" y="144"/>
                    </a:lnTo>
                    <a:lnTo>
                      <a:pt x="22" y="138"/>
                    </a:lnTo>
                    <a:lnTo>
                      <a:pt x="26" y="136"/>
                    </a:lnTo>
                    <a:lnTo>
                      <a:pt x="36" y="132"/>
                    </a:lnTo>
                    <a:lnTo>
                      <a:pt x="40" y="130"/>
                    </a:lnTo>
                    <a:lnTo>
                      <a:pt x="46" y="132"/>
                    </a:lnTo>
                    <a:lnTo>
                      <a:pt x="48" y="136"/>
                    </a:lnTo>
                    <a:lnTo>
                      <a:pt x="50" y="138"/>
                    </a:lnTo>
                    <a:lnTo>
                      <a:pt x="48" y="142"/>
                    </a:lnTo>
                    <a:lnTo>
                      <a:pt x="44" y="144"/>
                    </a:lnTo>
                    <a:lnTo>
                      <a:pt x="40" y="144"/>
                    </a:lnTo>
                    <a:lnTo>
                      <a:pt x="36" y="144"/>
                    </a:lnTo>
                    <a:lnTo>
                      <a:pt x="32" y="148"/>
                    </a:lnTo>
                    <a:lnTo>
                      <a:pt x="36" y="152"/>
                    </a:lnTo>
                    <a:lnTo>
                      <a:pt x="42" y="154"/>
                    </a:lnTo>
                    <a:lnTo>
                      <a:pt x="52" y="152"/>
                    </a:lnTo>
                    <a:lnTo>
                      <a:pt x="58" y="148"/>
                    </a:lnTo>
                    <a:lnTo>
                      <a:pt x="64" y="142"/>
                    </a:lnTo>
                    <a:lnTo>
                      <a:pt x="70" y="130"/>
                    </a:lnTo>
                    <a:lnTo>
                      <a:pt x="70" y="126"/>
                    </a:lnTo>
                    <a:lnTo>
                      <a:pt x="70" y="120"/>
                    </a:lnTo>
                    <a:lnTo>
                      <a:pt x="68" y="112"/>
                    </a:lnTo>
                    <a:lnTo>
                      <a:pt x="62" y="108"/>
                    </a:lnTo>
                    <a:lnTo>
                      <a:pt x="54" y="104"/>
                    </a:lnTo>
                    <a:lnTo>
                      <a:pt x="46" y="110"/>
                    </a:lnTo>
                    <a:lnTo>
                      <a:pt x="38" y="114"/>
                    </a:lnTo>
                    <a:lnTo>
                      <a:pt x="28" y="116"/>
                    </a:lnTo>
                    <a:lnTo>
                      <a:pt x="18" y="114"/>
                    </a:lnTo>
                    <a:lnTo>
                      <a:pt x="8" y="108"/>
                    </a:lnTo>
                    <a:lnTo>
                      <a:pt x="4" y="104"/>
                    </a:lnTo>
                    <a:lnTo>
                      <a:pt x="2" y="98"/>
                    </a:lnTo>
                    <a:lnTo>
                      <a:pt x="8" y="86"/>
                    </a:lnTo>
                    <a:lnTo>
                      <a:pt x="10" y="80"/>
                    </a:lnTo>
                    <a:lnTo>
                      <a:pt x="16" y="76"/>
                    </a:lnTo>
                    <a:lnTo>
                      <a:pt x="24" y="74"/>
                    </a:lnTo>
                    <a:lnTo>
                      <a:pt x="32" y="76"/>
                    </a:lnTo>
                    <a:lnTo>
                      <a:pt x="36" y="80"/>
                    </a:lnTo>
                    <a:lnTo>
                      <a:pt x="36" y="86"/>
                    </a:lnTo>
                    <a:lnTo>
                      <a:pt x="36" y="96"/>
                    </a:lnTo>
                    <a:lnTo>
                      <a:pt x="34" y="98"/>
                    </a:lnTo>
                    <a:lnTo>
                      <a:pt x="32" y="98"/>
                    </a:lnTo>
                    <a:lnTo>
                      <a:pt x="28" y="96"/>
                    </a:lnTo>
                    <a:lnTo>
                      <a:pt x="24" y="92"/>
                    </a:lnTo>
                    <a:lnTo>
                      <a:pt x="24" y="90"/>
                    </a:lnTo>
                    <a:lnTo>
                      <a:pt x="24" y="86"/>
                    </a:lnTo>
                    <a:lnTo>
                      <a:pt x="20" y="88"/>
                    </a:lnTo>
                    <a:lnTo>
                      <a:pt x="16" y="90"/>
                    </a:lnTo>
                    <a:lnTo>
                      <a:pt x="14" y="94"/>
                    </a:lnTo>
                    <a:lnTo>
                      <a:pt x="14" y="100"/>
                    </a:lnTo>
                    <a:lnTo>
                      <a:pt x="18" y="102"/>
                    </a:lnTo>
                    <a:lnTo>
                      <a:pt x="22" y="104"/>
                    </a:lnTo>
                    <a:lnTo>
                      <a:pt x="34" y="104"/>
                    </a:lnTo>
                    <a:lnTo>
                      <a:pt x="40" y="100"/>
                    </a:lnTo>
                    <a:lnTo>
                      <a:pt x="46" y="96"/>
                    </a:lnTo>
                    <a:lnTo>
                      <a:pt x="50" y="90"/>
                    </a:lnTo>
                    <a:lnTo>
                      <a:pt x="52" y="82"/>
                    </a:lnTo>
                    <a:lnTo>
                      <a:pt x="52" y="76"/>
                    </a:lnTo>
                    <a:lnTo>
                      <a:pt x="48" y="70"/>
                    </a:lnTo>
                    <a:lnTo>
                      <a:pt x="44" y="64"/>
                    </a:lnTo>
                    <a:lnTo>
                      <a:pt x="40" y="60"/>
                    </a:lnTo>
                    <a:lnTo>
                      <a:pt x="32" y="58"/>
                    </a:lnTo>
                    <a:lnTo>
                      <a:pt x="24" y="60"/>
                    </a:lnTo>
                    <a:lnTo>
                      <a:pt x="18" y="62"/>
                    </a:lnTo>
                    <a:lnTo>
                      <a:pt x="12" y="68"/>
                    </a:lnTo>
                    <a:lnTo>
                      <a:pt x="10" y="70"/>
                    </a:lnTo>
                    <a:lnTo>
                      <a:pt x="8" y="74"/>
                    </a:lnTo>
                    <a:lnTo>
                      <a:pt x="4" y="70"/>
                    </a:lnTo>
                    <a:lnTo>
                      <a:pt x="2" y="68"/>
                    </a:lnTo>
                    <a:lnTo>
                      <a:pt x="0" y="64"/>
                    </a:lnTo>
                    <a:lnTo>
                      <a:pt x="6" y="58"/>
                    </a:lnTo>
                    <a:lnTo>
                      <a:pt x="12" y="54"/>
                    </a:lnTo>
                    <a:lnTo>
                      <a:pt x="20" y="50"/>
                    </a:lnTo>
                    <a:lnTo>
                      <a:pt x="28" y="46"/>
                    </a:lnTo>
                    <a:lnTo>
                      <a:pt x="32" y="46"/>
                    </a:lnTo>
                    <a:lnTo>
                      <a:pt x="36" y="48"/>
                    </a:lnTo>
                    <a:lnTo>
                      <a:pt x="40" y="48"/>
                    </a:lnTo>
                    <a:lnTo>
                      <a:pt x="44" y="44"/>
                    </a:lnTo>
                    <a:lnTo>
                      <a:pt x="50" y="42"/>
                    </a:lnTo>
                    <a:lnTo>
                      <a:pt x="54" y="40"/>
                    </a:lnTo>
                    <a:lnTo>
                      <a:pt x="60" y="38"/>
                    </a:lnTo>
                    <a:lnTo>
                      <a:pt x="62" y="32"/>
                    </a:lnTo>
                    <a:lnTo>
                      <a:pt x="62" y="24"/>
                    </a:lnTo>
                    <a:lnTo>
                      <a:pt x="60" y="16"/>
                    </a:lnTo>
                    <a:lnTo>
                      <a:pt x="54" y="12"/>
                    </a:lnTo>
                    <a:lnTo>
                      <a:pt x="46" y="10"/>
                    </a:lnTo>
                    <a:lnTo>
                      <a:pt x="42" y="12"/>
                    </a:lnTo>
                    <a:lnTo>
                      <a:pt x="40" y="14"/>
                    </a:lnTo>
                    <a:lnTo>
                      <a:pt x="36" y="22"/>
                    </a:lnTo>
                    <a:lnTo>
                      <a:pt x="40" y="22"/>
                    </a:lnTo>
                    <a:lnTo>
                      <a:pt x="42" y="22"/>
                    </a:lnTo>
                    <a:lnTo>
                      <a:pt x="46" y="26"/>
                    </a:lnTo>
                    <a:lnTo>
                      <a:pt x="46" y="28"/>
                    </a:lnTo>
                    <a:lnTo>
                      <a:pt x="46" y="30"/>
                    </a:lnTo>
                    <a:lnTo>
                      <a:pt x="40" y="34"/>
                    </a:lnTo>
                    <a:lnTo>
                      <a:pt x="38" y="34"/>
                    </a:lnTo>
                    <a:lnTo>
                      <a:pt x="34" y="34"/>
                    </a:lnTo>
                    <a:lnTo>
                      <a:pt x="28" y="30"/>
                    </a:lnTo>
                    <a:lnTo>
                      <a:pt x="26" y="28"/>
                    </a:lnTo>
                    <a:lnTo>
                      <a:pt x="24" y="26"/>
                    </a:lnTo>
                    <a:lnTo>
                      <a:pt x="24" y="18"/>
                    </a:lnTo>
                    <a:lnTo>
                      <a:pt x="28" y="12"/>
                    </a:lnTo>
                    <a:lnTo>
                      <a:pt x="40" y="0"/>
                    </a:lnTo>
                    <a:lnTo>
                      <a:pt x="48" y="0"/>
                    </a:lnTo>
                    <a:lnTo>
                      <a:pt x="58" y="2"/>
                    </a:lnTo>
                    <a:lnTo>
                      <a:pt x="66" y="8"/>
                    </a:lnTo>
                    <a:lnTo>
                      <a:pt x="70" y="1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5" name="Freeform 15"/>
              <p:cNvSpPr>
                <a:spLocks/>
              </p:cNvSpPr>
              <p:nvPr/>
            </p:nvSpPr>
            <p:spPr bwMode="auto">
              <a:xfrm>
                <a:off x="3075" y="590"/>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4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4"/>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6" name="Freeform 16"/>
              <p:cNvSpPr>
                <a:spLocks/>
              </p:cNvSpPr>
              <p:nvPr/>
            </p:nvSpPr>
            <p:spPr bwMode="auto">
              <a:xfrm>
                <a:off x="2997" y="614"/>
                <a:ext cx="58" cy="56"/>
              </a:xfrm>
              <a:custGeom>
                <a:avLst/>
                <a:gdLst>
                  <a:gd name="T0" fmla="*/ 50 w 58"/>
                  <a:gd name="T1" fmla="*/ 12 h 56"/>
                  <a:gd name="T2" fmla="*/ 52 w 58"/>
                  <a:gd name="T3" fmla="*/ 22 h 56"/>
                  <a:gd name="T4" fmla="*/ 50 w 58"/>
                  <a:gd name="T5" fmla="*/ 24 h 56"/>
                  <a:gd name="T6" fmla="*/ 42 w 58"/>
                  <a:gd name="T7" fmla="*/ 34 h 56"/>
                  <a:gd name="T8" fmla="*/ 32 w 58"/>
                  <a:gd name="T9" fmla="*/ 36 h 56"/>
                  <a:gd name="T10" fmla="*/ 26 w 58"/>
                  <a:gd name="T11" fmla="*/ 34 h 56"/>
                  <a:gd name="T12" fmla="*/ 22 w 58"/>
                  <a:gd name="T13" fmla="*/ 30 h 56"/>
                  <a:gd name="T14" fmla="*/ 26 w 58"/>
                  <a:gd name="T15" fmla="*/ 24 h 56"/>
                  <a:gd name="T16" fmla="*/ 28 w 58"/>
                  <a:gd name="T17" fmla="*/ 24 h 56"/>
                  <a:gd name="T18" fmla="*/ 38 w 58"/>
                  <a:gd name="T19" fmla="*/ 22 h 56"/>
                  <a:gd name="T20" fmla="*/ 40 w 58"/>
                  <a:gd name="T21" fmla="*/ 20 h 56"/>
                  <a:gd name="T22" fmla="*/ 36 w 58"/>
                  <a:gd name="T23" fmla="*/ 16 h 56"/>
                  <a:gd name="T24" fmla="*/ 30 w 58"/>
                  <a:gd name="T25" fmla="*/ 12 h 56"/>
                  <a:gd name="T26" fmla="*/ 22 w 58"/>
                  <a:gd name="T27" fmla="*/ 14 h 56"/>
                  <a:gd name="T28" fmla="*/ 14 w 58"/>
                  <a:gd name="T29" fmla="*/ 22 h 56"/>
                  <a:gd name="T30" fmla="*/ 12 w 58"/>
                  <a:gd name="T31" fmla="*/ 32 h 56"/>
                  <a:gd name="T32" fmla="*/ 16 w 58"/>
                  <a:gd name="T33" fmla="*/ 38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4 w 58"/>
                  <a:gd name="T47" fmla="*/ 50 h 56"/>
                  <a:gd name="T48" fmla="*/ 44 w 58"/>
                  <a:gd name="T49" fmla="*/ 56 h 56"/>
                  <a:gd name="T50" fmla="*/ 24 w 58"/>
                  <a:gd name="T51" fmla="*/ 54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4 h 56"/>
                  <a:gd name="T66" fmla="*/ 50 w 58"/>
                  <a:gd name="T67" fmla="*/ 12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2"/>
                    </a:moveTo>
                    <a:lnTo>
                      <a:pt x="50" y="12"/>
                    </a:lnTo>
                    <a:lnTo>
                      <a:pt x="52" y="18"/>
                    </a:lnTo>
                    <a:lnTo>
                      <a:pt x="52" y="22"/>
                    </a:lnTo>
                    <a:lnTo>
                      <a:pt x="50" y="24"/>
                    </a:lnTo>
                    <a:lnTo>
                      <a:pt x="46" y="30"/>
                    </a:lnTo>
                    <a:lnTo>
                      <a:pt x="42" y="34"/>
                    </a:lnTo>
                    <a:lnTo>
                      <a:pt x="38" y="36"/>
                    </a:lnTo>
                    <a:lnTo>
                      <a:pt x="32" y="36"/>
                    </a:lnTo>
                    <a:lnTo>
                      <a:pt x="26" y="34"/>
                    </a:lnTo>
                    <a:lnTo>
                      <a:pt x="22" y="30"/>
                    </a:lnTo>
                    <a:lnTo>
                      <a:pt x="24" y="26"/>
                    </a:lnTo>
                    <a:lnTo>
                      <a:pt x="26" y="24"/>
                    </a:lnTo>
                    <a:lnTo>
                      <a:pt x="28" y="24"/>
                    </a:lnTo>
                    <a:lnTo>
                      <a:pt x="34" y="24"/>
                    </a:lnTo>
                    <a:lnTo>
                      <a:pt x="38" y="22"/>
                    </a:lnTo>
                    <a:lnTo>
                      <a:pt x="40" y="20"/>
                    </a:lnTo>
                    <a:lnTo>
                      <a:pt x="38" y="18"/>
                    </a:lnTo>
                    <a:lnTo>
                      <a:pt x="36" y="16"/>
                    </a:lnTo>
                    <a:lnTo>
                      <a:pt x="30" y="12"/>
                    </a:lnTo>
                    <a:lnTo>
                      <a:pt x="26" y="12"/>
                    </a:lnTo>
                    <a:lnTo>
                      <a:pt x="22" y="14"/>
                    </a:lnTo>
                    <a:lnTo>
                      <a:pt x="14" y="22"/>
                    </a:lnTo>
                    <a:lnTo>
                      <a:pt x="12" y="26"/>
                    </a:lnTo>
                    <a:lnTo>
                      <a:pt x="12" y="32"/>
                    </a:lnTo>
                    <a:lnTo>
                      <a:pt x="16" y="38"/>
                    </a:lnTo>
                    <a:lnTo>
                      <a:pt x="22" y="42"/>
                    </a:lnTo>
                    <a:lnTo>
                      <a:pt x="30" y="44"/>
                    </a:lnTo>
                    <a:lnTo>
                      <a:pt x="36" y="44"/>
                    </a:lnTo>
                    <a:lnTo>
                      <a:pt x="40" y="44"/>
                    </a:lnTo>
                    <a:lnTo>
                      <a:pt x="42" y="42"/>
                    </a:lnTo>
                    <a:lnTo>
                      <a:pt x="48" y="38"/>
                    </a:lnTo>
                    <a:lnTo>
                      <a:pt x="50" y="36"/>
                    </a:lnTo>
                    <a:lnTo>
                      <a:pt x="52" y="36"/>
                    </a:lnTo>
                    <a:lnTo>
                      <a:pt x="56" y="36"/>
                    </a:lnTo>
                    <a:lnTo>
                      <a:pt x="58" y="40"/>
                    </a:lnTo>
                    <a:lnTo>
                      <a:pt x="56" y="46"/>
                    </a:lnTo>
                    <a:lnTo>
                      <a:pt x="54" y="50"/>
                    </a:lnTo>
                    <a:lnTo>
                      <a:pt x="44" y="56"/>
                    </a:lnTo>
                    <a:lnTo>
                      <a:pt x="32" y="56"/>
                    </a:lnTo>
                    <a:lnTo>
                      <a:pt x="24" y="54"/>
                    </a:lnTo>
                    <a:lnTo>
                      <a:pt x="14" y="48"/>
                    </a:lnTo>
                    <a:lnTo>
                      <a:pt x="6" y="42"/>
                    </a:lnTo>
                    <a:lnTo>
                      <a:pt x="0" y="34"/>
                    </a:lnTo>
                    <a:lnTo>
                      <a:pt x="0" y="30"/>
                    </a:lnTo>
                    <a:lnTo>
                      <a:pt x="0" y="24"/>
                    </a:lnTo>
                    <a:lnTo>
                      <a:pt x="4" y="16"/>
                    </a:lnTo>
                    <a:lnTo>
                      <a:pt x="10" y="10"/>
                    </a:lnTo>
                    <a:lnTo>
                      <a:pt x="16" y="4"/>
                    </a:lnTo>
                    <a:lnTo>
                      <a:pt x="24" y="0"/>
                    </a:lnTo>
                    <a:lnTo>
                      <a:pt x="32" y="0"/>
                    </a:lnTo>
                    <a:lnTo>
                      <a:pt x="38" y="4"/>
                    </a:lnTo>
                    <a:lnTo>
                      <a:pt x="44" y="6"/>
                    </a:lnTo>
                    <a:lnTo>
                      <a:pt x="50" y="1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7" name="Freeform 17"/>
              <p:cNvSpPr>
                <a:spLocks/>
              </p:cNvSpPr>
              <p:nvPr/>
            </p:nvSpPr>
            <p:spPr bwMode="auto">
              <a:xfrm>
                <a:off x="3185" y="618"/>
                <a:ext cx="34" cy="36"/>
              </a:xfrm>
              <a:custGeom>
                <a:avLst/>
                <a:gdLst>
                  <a:gd name="T0" fmla="*/ 30 w 34"/>
                  <a:gd name="T1" fmla="*/ 2 h 36"/>
                  <a:gd name="T2" fmla="*/ 30 w 34"/>
                  <a:gd name="T3" fmla="*/ 2 h 36"/>
                  <a:gd name="T4" fmla="*/ 34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8 w 34"/>
                  <a:gd name="T17" fmla="*/ 30 h 36"/>
                  <a:gd name="T18" fmla="*/ 14 w 34"/>
                  <a:gd name="T19" fmla="*/ 36 h 36"/>
                  <a:gd name="T20" fmla="*/ 14 w 34"/>
                  <a:gd name="T21" fmla="*/ 36 h 36"/>
                  <a:gd name="T22" fmla="*/ 8 w 34"/>
                  <a:gd name="T23" fmla="*/ 34 h 36"/>
                  <a:gd name="T24" fmla="*/ 4 w 34"/>
                  <a:gd name="T25" fmla="*/ 30 h 36"/>
                  <a:gd name="T26" fmla="*/ 2 w 34"/>
                  <a:gd name="T27" fmla="*/ 26 h 36"/>
                  <a:gd name="T28" fmla="*/ 0 w 34"/>
                  <a:gd name="T29" fmla="*/ 22 h 36"/>
                  <a:gd name="T30" fmla="*/ 0 w 34"/>
                  <a:gd name="T31" fmla="*/ 22 h 36"/>
                  <a:gd name="T32" fmla="*/ 2 w 34"/>
                  <a:gd name="T33" fmla="*/ 16 h 36"/>
                  <a:gd name="T34" fmla="*/ 4 w 34"/>
                  <a:gd name="T35" fmla="*/ 10 h 36"/>
                  <a:gd name="T36" fmla="*/ 8 w 34"/>
                  <a:gd name="T37" fmla="*/ 4 h 36"/>
                  <a:gd name="T38" fmla="*/ 14 w 34"/>
                  <a:gd name="T39" fmla="*/ 2 h 36"/>
                  <a:gd name="T40" fmla="*/ 14 w 34"/>
                  <a:gd name="T41" fmla="*/ 2 h 36"/>
                  <a:gd name="T42" fmla="*/ 18 w 34"/>
                  <a:gd name="T43" fmla="*/ 0 h 36"/>
                  <a:gd name="T44" fmla="*/ 22 w 34"/>
                  <a:gd name="T45" fmla="*/ 0 h 36"/>
                  <a:gd name="T46" fmla="*/ 30 w 34"/>
                  <a:gd name="T47" fmla="*/ 2 h 36"/>
                  <a:gd name="T48" fmla="*/ 30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30" y="2"/>
                    </a:moveTo>
                    <a:lnTo>
                      <a:pt x="30" y="2"/>
                    </a:lnTo>
                    <a:lnTo>
                      <a:pt x="34" y="10"/>
                    </a:lnTo>
                    <a:lnTo>
                      <a:pt x="34" y="14"/>
                    </a:lnTo>
                    <a:lnTo>
                      <a:pt x="34" y="20"/>
                    </a:lnTo>
                    <a:lnTo>
                      <a:pt x="34" y="24"/>
                    </a:lnTo>
                    <a:lnTo>
                      <a:pt x="32" y="26"/>
                    </a:lnTo>
                    <a:lnTo>
                      <a:pt x="28" y="30"/>
                    </a:lnTo>
                    <a:lnTo>
                      <a:pt x="14" y="36"/>
                    </a:lnTo>
                    <a:lnTo>
                      <a:pt x="8" y="34"/>
                    </a:lnTo>
                    <a:lnTo>
                      <a:pt x="4" y="30"/>
                    </a:lnTo>
                    <a:lnTo>
                      <a:pt x="2" y="26"/>
                    </a:lnTo>
                    <a:lnTo>
                      <a:pt x="0" y="22"/>
                    </a:lnTo>
                    <a:lnTo>
                      <a:pt x="2" y="16"/>
                    </a:lnTo>
                    <a:lnTo>
                      <a:pt x="4" y="10"/>
                    </a:lnTo>
                    <a:lnTo>
                      <a:pt x="8" y="4"/>
                    </a:lnTo>
                    <a:lnTo>
                      <a:pt x="14" y="2"/>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8" name="Freeform 18"/>
              <p:cNvSpPr>
                <a:spLocks/>
              </p:cNvSpPr>
              <p:nvPr/>
            </p:nvSpPr>
            <p:spPr bwMode="auto">
              <a:xfrm>
                <a:off x="3195" y="628"/>
                <a:ext cx="12" cy="14"/>
              </a:xfrm>
              <a:custGeom>
                <a:avLst/>
                <a:gdLst>
                  <a:gd name="T0" fmla="*/ 12 w 12"/>
                  <a:gd name="T1" fmla="*/ 10 h 14"/>
                  <a:gd name="T2" fmla="*/ 12 w 12"/>
                  <a:gd name="T3" fmla="*/ 10 h 14"/>
                  <a:gd name="T4" fmla="*/ 10 w 12"/>
                  <a:gd name="T5" fmla="*/ 12 h 14"/>
                  <a:gd name="T6" fmla="*/ 6 w 12"/>
                  <a:gd name="T7" fmla="*/ 14 h 14"/>
                  <a:gd name="T8" fmla="*/ 6 w 12"/>
                  <a:gd name="T9" fmla="*/ 14 h 14"/>
                  <a:gd name="T10" fmla="*/ 4 w 12"/>
                  <a:gd name="T11" fmla="*/ 12 h 14"/>
                  <a:gd name="T12" fmla="*/ 2 w 12"/>
                  <a:gd name="T13" fmla="*/ 12 h 14"/>
                  <a:gd name="T14" fmla="*/ 0 w 12"/>
                  <a:gd name="T15" fmla="*/ 8 h 14"/>
                  <a:gd name="T16" fmla="*/ 0 w 12"/>
                  <a:gd name="T17" fmla="*/ 8 h 14"/>
                  <a:gd name="T18" fmla="*/ 0 w 12"/>
                  <a:gd name="T19" fmla="*/ 2 h 14"/>
                  <a:gd name="T20" fmla="*/ 4 w 12"/>
                  <a:gd name="T21" fmla="*/ 0 h 14"/>
                  <a:gd name="T22" fmla="*/ 4 w 12"/>
                  <a:gd name="T23" fmla="*/ 0 h 14"/>
                  <a:gd name="T24" fmla="*/ 8 w 12"/>
                  <a:gd name="T25" fmla="*/ 0 h 14"/>
                  <a:gd name="T26" fmla="*/ 10 w 12"/>
                  <a:gd name="T27" fmla="*/ 2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6" y="14"/>
                    </a:lnTo>
                    <a:lnTo>
                      <a:pt x="4" y="12"/>
                    </a:lnTo>
                    <a:lnTo>
                      <a:pt x="2" y="12"/>
                    </a:lnTo>
                    <a:lnTo>
                      <a:pt x="0" y="8"/>
                    </a:lnTo>
                    <a:lnTo>
                      <a:pt x="0" y="2"/>
                    </a:lnTo>
                    <a:lnTo>
                      <a:pt x="4" y="0"/>
                    </a:lnTo>
                    <a:lnTo>
                      <a:pt x="8" y="0"/>
                    </a:lnTo>
                    <a:lnTo>
                      <a:pt x="10" y="2"/>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9" name="Freeform 19"/>
              <p:cNvSpPr>
                <a:spLocks/>
              </p:cNvSpPr>
              <p:nvPr/>
            </p:nvSpPr>
            <p:spPr bwMode="auto">
              <a:xfrm>
                <a:off x="3109" y="638"/>
                <a:ext cx="34" cy="36"/>
              </a:xfrm>
              <a:custGeom>
                <a:avLst/>
                <a:gdLst>
                  <a:gd name="T0" fmla="*/ 28 w 34"/>
                  <a:gd name="T1" fmla="*/ 2 h 36"/>
                  <a:gd name="T2" fmla="*/ 28 w 34"/>
                  <a:gd name="T3" fmla="*/ 2 h 36"/>
                  <a:gd name="T4" fmla="*/ 32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6 w 34"/>
                  <a:gd name="T17" fmla="*/ 30 h 36"/>
                  <a:gd name="T18" fmla="*/ 12 w 34"/>
                  <a:gd name="T19" fmla="*/ 36 h 36"/>
                  <a:gd name="T20" fmla="*/ 12 w 34"/>
                  <a:gd name="T21" fmla="*/ 36 h 36"/>
                  <a:gd name="T22" fmla="*/ 8 w 34"/>
                  <a:gd name="T23" fmla="*/ 34 h 36"/>
                  <a:gd name="T24" fmla="*/ 4 w 34"/>
                  <a:gd name="T25" fmla="*/ 30 h 36"/>
                  <a:gd name="T26" fmla="*/ 0 w 34"/>
                  <a:gd name="T27" fmla="*/ 26 h 36"/>
                  <a:gd name="T28" fmla="*/ 0 w 34"/>
                  <a:gd name="T29" fmla="*/ 20 h 36"/>
                  <a:gd name="T30" fmla="*/ 0 w 34"/>
                  <a:gd name="T31" fmla="*/ 20 h 36"/>
                  <a:gd name="T32" fmla="*/ 0 w 34"/>
                  <a:gd name="T33" fmla="*/ 14 h 36"/>
                  <a:gd name="T34" fmla="*/ 4 w 34"/>
                  <a:gd name="T35" fmla="*/ 10 h 36"/>
                  <a:gd name="T36" fmla="*/ 8 w 34"/>
                  <a:gd name="T37" fmla="*/ 4 h 36"/>
                  <a:gd name="T38" fmla="*/ 12 w 34"/>
                  <a:gd name="T39" fmla="*/ 0 h 36"/>
                  <a:gd name="T40" fmla="*/ 12 w 34"/>
                  <a:gd name="T41" fmla="*/ 0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4"/>
                    </a:lnTo>
                    <a:lnTo>
                      <a:pt x="34" y="20"/>
                    </a:lnTo>
                    <a:lnTo>
                      <a:pt x="34" y="24"/>
                    </a:lnTo>
                    <a:lnTo>
                      <a:pt x="32" y="26"/>
                    </a:lnTo>
                    <a:lnTo>
                      <a:pt x="26" y="30"/>
                    </a:lnTo>
                    <a:lnTo>
                      <a:pt x="12" y="36"/>
                    </a:lnTo>
                    <a:lnTo>
                      <a:pt x="8" y="34"/>
                    </a:lnTo>
                    <a:lnTo>
                      <a:pt x="4" y="30"/>
                    </a:lnTo>
                    <a:lnTo>
                      <a:pt x="0" y="26"/>
                    </a:lnTo>
                    <a:lnTo>
                      <a:pt x="0" y="20"/>
                    </a:lnTo>
                    <a:lnTo>
                      <a:pt x="0" y="14"/>
                    </a:lnTo>
                    <a:lnTo>
                      <a:pt x="4" y="10"/>
                    </a:lnTo>
                    <a:lnTo>
                      <a:pt x="8" y="4"/>
                    </a:lnTo>
                    <a:lnTo>
                      <a:pt x="12" y="0"/>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0" name="Freeform 20"/>
              <p:cNvSpPr>
                <a:spLocks/>
              </p:cNvSpPr>
              <p:nvPr/>
            </p:nvSpPr>
            <p:spPr bwMode="auto">
              <a:xfrm>
                <a:off x="3117" y="648"/>
                <a:ext cx="12" cy="12"/>
              </a:xfrm>
              <a:custGeom>
                <a:avLst/>
                <a:gdLst>
                  <a:gd name="T0" fmla="*/ 12 w 12"/>
                  <a:gd name="T1" fmla="*/ 8 h 12"/>
                  <a:gd name="T2" fmla="*/ 12 w 12"/>
                  <a:gd name="T3" fmla="*/ 8 h 12"/>
                  <a:gd name="T4" fmla="*/ 10 w 12"/>
                  <a:gd name="T5" fmla="*/ 10 h 12"/>
                  <a:gd name="T6" fmla="*/ 8 w 12"/>
                  <a:gd name="T7" fmla="*/ 12 h 12"/>
                  <a:gd name="T8" fmla="*/ 8 w 12"/>
                  <a:gd name="T9" fmla="*/ 12 h 12"/>
                  <a:gd name="T10" fmla="*/ 4 w 12"/>
                  <a:gd name="T11" fmla="*/ 12 h 12"/>
                  <a:gd name="T12" fmla="*/ 4 w 12"/>
                  <a:gd name="T13" fmla="*/ 10 h 12"/>
                  <a:gd name="T14" fmla="*/ 0 w 12"/>
                  <a:gd name="T15" fmla="*/ 6 h 12"/>
                  <a:gd name="T16" fmla="*/ 0 w 12"/>
                  <a:gd name="T17" fmla="*/ 6 h 12"/>
                  <a:gd name="T18" fmla="*/ 2 w 12"/>
                  <a:gd name="T19" fmla="*/ 2 h 12"/>
                  <a:gd name="T20" fmla="*/ 6 w 12"/>
                  <a:gd name="T21" fmla="*/ 0 h 12"/>
                  <a:gd name="T22" fmla="*/ 6 w 12"/>
                  <a:gd name="T23" fmla="*/ 0 h 12"/>
                  <a:gd name="T24" fmla="*/ 8 w 12"/>
                  <a:gd name="T25" fmla="*/ 0 h 12"/>
                  <a:gd name="T26" fmla="*/ 10 w 12"/>
                  <a:gd name="T27" fmla="*/ 2 h 12"/>
                  <a:gd name="T28" fmla="*/ 12 w 12"/>
                  <a:gd name="T29" fmla="*/ 6 h 12"/>
                  <a:gd name="T30" fmla="*/ 12 w 12"/>
                  <a:gd name="T31" fmla="*/ 8 h 12"/>
                  <a:gd name="T32" fmla="*/ 12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2" y="8"/>
                    </a:moveTo>
                    <a:lnTo>
                      <a:pt x="12" y="8"/>
                    </a:lnTo>
                    <a:lnTo>
                      <a:pt x="10" y="10"/>
                    </a:lnTo>
                    <a:lnTo>
                      <a:pt x="8" y="12"/>
                    </a:lnTo>
                    <a:lnTo>
                      <a:pt x="4" y="12"/>
                    </a:lnTo>
                    <a:lnTo>
                      <a:pt x="4" y="10"/>
                    </a:lnTo>
                    <a:lnTo>
                      <a:pt x="0" y="6"/>
                    </a:lnTo>
                    <a:lnTo>
                      <a:pt x="2" y="2"/>
                    </a:lnTo>
                    <a:lnTo>
                      <a:pt x="6" y="0"/>
                    </a:lnTo>
                    <a:lnTo>
                      <a:pt x="8" y="0"/>
                    </a:lnTo>
                    <a:lnTo>
                      <a:pt x="10" y="2"/>
                    </a:lnTo>
                    <a:lnTo>
                      <a:pt x="12" y="6"/>
                    </a:lnTo>
                    <a:lnTo>
                      <a:pt x="1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1" name="Freeform 21"/>
              <p:cNvSpPr>
                <a:spLocks/>
              </p:cNvSpPr>
              <p:nvPr/>
            </p:nvSpPr>
            <p:spPr bwMode="auto">
              <a:xfrm>
                <a:off x="3097" y="666"/>
                <a:ext cx="142" cy="80"/>
              </a:xfrm>
              <a:custGeom>
                <a:avLst/>
                <a:gdLst>
                  <a:gd name="T0" fmla="*/ 138 w 142"/>
                  <a:gd name="T1" fmla="*/ 0 h 80"/>
                  <a:gd name="T2" fmla="*/ 138 w 142"/>
                  <a:gd name="T3" fmla="*/ 0 h 80"/>
                  <a:gd name="T4" fmla="*/ 140 w 142"/>
                  <a:gd name="T5" fmla="*/ 10 h 80"/>
                  <a:gd name="T6" fmla="*/ 142 w 142"/>
                  <a:gd name="T7" fmla="*/ 18 h 80"/>
                  <a:gd name="T8" fmla="*/ 140 w 142"/>
                  <a:gd name="T9" fmla="*/ 26 h 80"/>
                  <a:gd name="T10" fmla="*/ 138 w 142"/>
                  <a:gd name="T11" fmla="*/ 34 h 80"/>
                  <a:gd name="T12" fmla="*/ 132 w 142"/>
                  <a:gd name="T13" fmla="*/ 48 h 80"/>
                  <a:gd name="T14" fmla="*/ 122 w 142"/>
                  <a:gd name="T15" fmla="*/ 62 h 80"/>
                  <a:gd name="T16" fmla="*/ 122 w 142"/>
                  <a:gd name="T17" fmla="*/ 62 h 80"/>
                  <a:gd name="T18" fmla="*/ 108 w 142"/>
                  <a:gd name="T19" fmla="*/ 70 h 80"/>
                  <a:gd name="T20" fmla="*/ 92 w 142"/>
                  <a:gd name="T21" fmla="*/ 74 h 80"/>
                  <a:gd name="T22" fmla="*/ 76 w 142"/>
                  <a:gd name="T23" fmla="*/ 78 h 80"/>
                  <a:gd name="T24" fmla="*/ 60 w 142"/>
                  <a:gd name="T25" fmla="*/ 80 h 80"/>
                  <a:gd name="T26" fmla="*/ 60 w 142"/>
                  <a:gd name="T27" fmla="*/ 80 h 80"/>
                  <a:gd name="T28" fmla="*/ 46 w 142"/>
                  <a:gd name="T29" fmla="*/ 78 h 80"/>
                  <a:gd name="T30" fmla="*/ 32 w 142"/>
                  <a:gd name="T31" fmla="*/ 74 h 80"/>
                  <a:gd name="T32" fmla="*/ 26 w 142"/>
                  <a:gd name="T33" fmla="*/ 72 h 80"/>
                  <a:gd name="T34" fmla="*/ 20 w 142"/>
                  <a:gd name="T35" fmla="*/ 68 h 80"/>
                  <a:gd name="T36" fmla="*/ 14 w 142"/>
                  <a:gd name="T37" fmla="*/ 64 h 80"/>
                  <a:gd name="T38" fmla="*/ 10 w 142"/>
                  <a:gd name="T39" fmla="*/ 58 h 80"/>
                  <a:gd name="T40" fmla="*/ 10 w 142"/>
                  <a:gd name="T41" fmla="*/ 58 h 80"/>
                  <a:gd name="T42" fmla="*/ 4 w 142"/>
                  <a:gd name="T43" fmla="*/ 48 h 80"/>
                  <a:gd name="T44" fmla="*/ 0 w 142"/>
                  <a:gd name="T45" fmla="*/ 36 h 80"/>
                  <a:gd name="T46" fmla="*/ 0 w 142"/>
                  <a:gd name="T47" fmla="*/ 36 h 80"/>
                  <a:gd name="T48" fmla="*/ 22 w 142"/>
                  <a:gd name="T49" fmla="*/ 28 h 80"/>
                  <a:gd name="T50" fmla="*/ 34 w 142"/>
                  <a:gd name="T51" fmla="*/ 24 h 80"/>
                  <a:gd name="T52" fmla="*/ 46 w 142"/>
                  <a:gd name="T53" fmla="*/ 24 h 80"/>
                  <a:gd name="T54" fmla="*/ 46 w 142"/>
                  <a:gd name="T55" fmla="*/ 24 h 80"/>
                  <a:gd name="T56" fmla="*/ 68 w 142"/>
                  <a:gd name="T57" fmla="*/ 16 h 80"/>
                  <a:gd name="T58" fmla="*/ 92 w 142"/>
                  <a:gd name="T59" fmla="*/ 10 h 80"/>
                  <a:gd name="T60" fmla="*/ 138 w 142"/>
                  <a:gd name="T61" fmla="*/ 0 h 80"/>
                  <a:gd name="T62" fmla="*/ 138 w 142"/>
                  <a:gd name="T63" fmla="*/ 0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2" h="80">
                    <a:moveTo>
                      <a:pt x="138" y="0"/>
                    </a:moveTo>
                    <a:lnTo>
                      <a:pt x="138" y="0"/>
                    </a:lnTo>
                    <a:lnTo>
                      <a:pt x="140" y="10"/>
                    </a:lnTo>
                    <a:lnTo>
                      <a:pt x="142" y="18"/>
                    </a:lnTo>
                    <a:lnTo>
                      <a:pt x="140" y="26"/>
                    </a:lnTo>
                    <a:lnTo>
                      <a:pt x="138" y="34"/>
                    </a:lnTo>
                    <a:lnTo>
                      <a:pt x="132" y="48"/>
                    </a:lnTo>
                    <a:lnTo>
                      <a:pt x="122" y="62"/>
                    </a:lnTo>
                    <a:lnTo>
                      <a:pt x="108" y="70"/>
                    </a:lnTo>
                    <a:lnTo>
                      <a:pt x="92" y="74"/>
                    </a:lnTo>
                    <a:lnTo>
                      <a:pt x="76" y="78"/>
                    </a:lnTo>
                    <a:lnTo>
                      <a:pt x="60" y="80"/>
                    </a:lnTo>
                    <a:lnTo>
                      <a:pt x="46" y="78"/>
                    </a:lnTo>
                    <a:lnTo>
                      <a:pt x="32" y="74"/>
                    </a:lnTo>
                    <a:lnTo>
                      <a:pt x="26" y="72"/>
                    </a:lnTo>
                    <a:lnTo>
                      <a:pt x="20" y="68"/>
                    </a:lnTo>
                    <a:lnTo>
                      <a:pt x="14" y="64"/>
                    </a:lnTo>
                    <a:lnTo>
                      <a:pt x="10" y="58"/>
                    </a:lnTo>
                    <a:lnTo>
                      <a:pt x="4" y="48"/>
                    </a:lnTo>
                    <a:lnTo>
                      <a:pt x="0" y="36"/>
                    </a:lnTo>
                    <a:lnTo>
                      <a:pt x="22" y="28"/>
                    </a:lnTo>
                    <a:lnTo>
                      <a:pt x="34" y="24"/>
                    </a:lnTo>
                    <a:lnTo>
                      <a:pt x="46" y="24"/>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2" name="Freeform 22"/>
              <p:cNvSpPr>
                <a:spLocks/>
              </p:cNvSpPr>
              <p:nvPr/>
            </p:nvSpPr>
            <p:spPr bwMode="auto">
              <a:xfrm>
                <a:off x="3011" y="698"/>
                <a:ext cx="64" cy="70"/>
              </a:xfrm>
              <a:custGeom>
                <a:avLst/>
                <a:gdLst>
                  <a:gd name="T0" fmla="*/ 34 w 64"/>
                  <a:gd name="T1" fmla="*/ 2 h 70"/>
                  <a:gd name="T2" fmla="*/ 36 w 64"/>
                  <a:gd name="T3" fmla="*/ 10 h 70"/>
                  <a:gd name="T4" fmla="*/ 34 w 64"/>
                  <a:gd name="T5" fmla="*/ 10 h 70"/>
                  <a:gd name="T6" fmla="*/ 26 w 64"/>
                  <a:gd name="T7" fmla="*/ 12 h 70"/>
                  <a:gd name="T8" fmla="*/ 18 w 64"/>
                  <a:gd name="T9" fmla="*/ 18 h 70"/>
                  <a:gd name="T10" fmla="*/ 12 w 64"/>
                  <a:gd name="T11" fmla="*/ 34 h 70"/>
                  <a:gd name="T12" fmla="*/ 10 w 64"/>
                  <a:gd name="T13" fmla="*/ 44 h 70"/>
                  <a:gd name="T14" fmla="*/ 20 w 64"/>
                  <a:gd name="T15" fmla="*/ 54 h 70"/>
                  <a:gd name="T16" fmla="*/ 32 w 64"/>
                  <a:gd name="T17" fmla="*/ 58 h 70"/>
                  <a:gd name="T18" fmla="*/ 38 w 64"/>
                  <a:gd name="T19" fmla="*/ 56 h 70"/>
                  <a:gd name="T20" fmla="*/ 50 w 64"/>
                  <a:gd name="T21" fmla="*/ 50 h 70"/>
                  <a:gd name="T22" fmla="*/ 52 w 64"/>
                  <a:gd name="T23" fmla="*/ 46 h 70"/>
                  <a:gd name="T24" fmla="*/ 52 w 64"/>
                  <a:gd name="T25" fmla="*/ 40 h 70"/>
                  <a:gd name="T26" fmla="*/ 46 w 64"/>
                  <a:gd name="T27" fmla="*/ 36 h 70"/>
                  <a:gd name="T28" fmla="*/ 36 w 64"/>
                  <a:gd name="T29" fmla="*/ 42 h 70"/>
                  <a:gd name="T30" fmla="*/ 38 w 64"/>
                  <a:gd name="T31" fmla="*/ 44 h 70"/>
                  <a:gd name="T32" fmla="*/ 38 w 64"/>
                  <a:gd name="T33" fmla="*/ 48 h 70"/>
                  <a:gd name="T34" fmla="*/ 30 w 64"/>
                  <a:gd name="T35" fmla="*/ 50 h 70"/>
                  <a:gd name="T36" fmla="*/ 26 w 64"/>
                  <a:gd name="T37" fmla="*/ 48 h 70"/>
                  <a:gd name="T38" fmla="*/ 24 w 64"/>
                  <a:gd name="T39" fmla="*/ 44 h 70"/>
                  <a:gd name="T40" fmla="*/ 26 w 64"/>
                  <a:gd name="T41" fmla="*/ 36 h 70"/>
                  <a:gd name="T42" fmla="*/ 34 w 64"/>
                  <a:gd name="T43" fmla="*/ 28 h 70"/>
                  <a:gd name="T44" fmla="*/ 44 w 64"/>
                  <a:gd name="T45" fmla="*/ 24 h 70"/>
                  <a:gd name="T46" fmla="*/ 48 w 64"/>
                  <a:gd name="T47" fmla="*/ 24 h 70"/>
                  <a:gd name="T48" fmla="*/ 58 w 64"/>
                  <a:gd name="T49" fmla="*/ 32 h 70"/>
                  <a:gd name="T50" fmla="*/ 64 w 64"/>
                  <a:gd name="T51" fmla="*/ 44 h 70"/>
                  <a:gd name="T52" fmla="*/ 64 w 64"/>
                  <a:gd name="T53" fmla="*/ 50 h 70"/>
                  <a:gd name="T54" fmla="*/ 58 w 64"/>
                  <a:gd name="T55" fmla="*/ 60 h 70"/>
                  <a:gd name="T56" fmla="*/ 54 w 64"/>
                  <a:gd name="T57" fmla="*/ 62 h 70"/>
                  <a:gd name="T58" fmla="*/ 34 w 64"/>
                  <a:gd name="T59" fmla="*/ 70 h 70"/>
                  <a:gd name="T60" fmla="*/ 28 w 64"/>
                  <a:gd name="T61" fmla="*/ 68 h 70"/>
                  <a:gd name="T62" fmla="*/ 12 w 64"/>
                  <a:gd name="T63" fmla="*/ 62 h 70"/>
                  <a:gd name="T64" fmla="*/ 0 w 64"/>
                  <a:gd name="T65" fmla="*/ 48 h 70"/>
                  <a:gd name="T66" fmla="*/ 0 w 64"/>
                  <a:gd name="T67" fmla="*/ 34 h 70"/>
                  <a:gd name="T68" fmla="*/ 10 w 64"/>
                  <a:gd name="T69" fmla="*/ 10 h 70"/>
                  <a:gd name="T70" fmla="*/ 20 w 64"/>
                  <a:gd name="T71" fmla="*/ 2 h 70"/>
                  <a:gd name="T72" fmla="*/ 28 w 64"/>
                  <a:gd name="T73" fmla="*/ 0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4"/>
                    </a:lnTo>
                    <a:lnTo>
                      <a:pt x="36" y="10"/>
                    </a:lnTo>
                    <a:lnTo>
                      <a:pt x="34" y="10"/>
                    </a:lnTo>
                    <a:lnTo>
                      <a:pt x="32" y="12"/>
                    </a:lnTo>
                    <a:lnTo>
                      <a:pt x="26" y="12"/>
                    </a:lnTo>
                    <a:lnTo>
                      <a:pt x="18" y="18"/>
                    </a:lnTo>
                    <a:lnTo>
                      <a:pt x="14" y="26"/>
                    </a:lnTo>
                    <a:lnTo>
                      <a:pt x="12" y="34"/>
                    </a:lnTo>
                    <a:lnTo>
                      <a:pt x="10" y="44"/>
                    </a:lnTo>
                    <a:lnTo>
                      <a:pt x="14" y="50"/>
                    </a:lnTo>
                    <a:lnTo>
                      <a:pt x="20" y="54"/>
                    </a:lnTo>
                    <a:lnTo>
                      <a:pt x="26" y="56"/>
                    </a:lnTo>
                    <a:lnTo>
                      <a:pt x="32" y="58"/>
                    </a:lnTo>
                    <a:lnTo>
                      <a:pt x="38" y="56"/>
                    </a:lnTo>
                    <a:lnTo>
                      <a:pt x="44" y="54"/>
                    </a:lnTo>
                    <a:lnTo>
                      <a:pt x="50" y="50"/>
                    </a:lnTo>
                    <a:lnTo>
                      <a:pt x="52" y="46"/>
                    </a:lnTo>
                    <a:lnTo>
                      <a:pt x="52" y="42"/>
                    </a:lnTo>
                    <a:lnTo>
                      <a:pt x="52" y="40"/>
                    </a:lnTo>
                    <a:lnTo>
                      <a:pt x="46" y="36"/>
                    </a:lnTo>
                    <a:lnTo>
                      <a:pt x="40" y="38"/>
                    </a:lnTo>
                    <a:lnTo>
                      <a:pt x="36" y="42"/>
                    </a:lnTo>
                    <a:lnTo>
                      <a:pt x="38" y="44"/>
                    </a:lnTo>
                    <a:lnTo>
                      <a:pt x="38" y="48"/>
                    </a:lnTo>
                    <a:lnTo>
                      <a:pt x="34" y="50"/>
                    </a:lnTo>
                    <a:lnTo>
                      <a:pt x="30" y="50"/>
                    </a:lnTo>
                    <a:lnTo>
                      <a:pt x="26" y="48"/>
                    </a:lnTo>
                    <a:lnTo>
                      <a:pt x="24" y="44"/>
                    </a:lnTo>
                    <a:lnTo>
                      <a:pt x="24" y="40"/>
                    </a:lnTo>
                    <a:lnTo>
                      <a:pt x="26" y="36"/>
                    </a:lnTo>
                    <a:lnTo>
                      <a:pt x="34" y="28"/>
                    </a:lnTo>
                    <a:lnTo>
                      <a:pt x="40" y="24"/>
                    </a:lnTo>
                    <a:lnTo>
                      <a:pt x="44" y="24"/>
                    </a:lnTo>
                    <a:lnTo>
                      <a:pt x="48" y="24"/>
                    </a:lnTo>
                    <a:lnTo>
                      <a:pt x="54" y="28"/>
                    </a:lnTo>
                    <a:lnTo>
                      <a:pt x="58" y="32"/>
                    </a:lnTo>
                    <a:lnTo>
                      <a:pt x="62" y="38"/>
                    </a:lnTo>
                    <a:lnTo>
                      <a:pt x="64" y="44"/>
                    </a:lnTo>
                    <a:lnTo>
                      <a:pt x="64" y="50"/>
                    </a:lnTo>
                    <a:lnTo>
                      <a:pt x="62" y="54"/>
                    </a:lnTo>
                    <a:lnTo>
                      <a:pt x="58" y="60"/>
                    </a:lnTo>
                    <a:lnTo>
                      <a:pt x="54" y="62"/>
                    </a:lnTo>
                    <a:lnTo>
                      <a:pt x="42" y="68"/>
                    </a:lnTo>
                    <a:lnTo>
                      <a:pt x="34" y="70"/>
                    </a:lnTo>
                    <a:lnTo>
                      <a:pt x="28" y="68"/>
                    </a:lnTo>
                    <a:lnTo>
                      <a:pt x="20" y="66"/>
                    </a:lnTo>
                    <a:lnTo>
                      <a:pt x="12" y="62"/>
                    </a:lnTo>
                    <a:lnTo>
                      <a:pt x="4" y="54"/>
                    </a:lnTo>
                    <a:lnTo>
                      <a:pt x="0" y="48"/>
                    </a:lnTo>
                    <a:lnTo>
                      <a:pt x="0" y="34"/>
                    </a:lnTo>
                    <a:lnTo>
                      <a:pt x="4" y="22"/>
                    </a:lnTo>
                    <a:lnTo>
                      <a:pt x="10" y="10"/>
                    </a:lnTo>
                    <a:lnTo>
                      <a:pt x="14" y="6"/>
                    </a:lnTo>
                    <a:lnTo>
                      <a:pt x="20" y="2"/>
                    </a:lnTo>
                    <a:lnTo>
                      <a:pt x="28" y="0"/>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3" name="Freeform 23"/>
              <p:cNvSpPr>
                <a:spLocks/>
              </p:cNvSpPr>
              <p:nvPr/>
            </p:nvSpPr>
            <p:spPr bwMode="auto">
              <a:xfrm>
                <a:off x="3179" y="756"/>
                <a:ext cx="20" cy="20"/>
              </a:xfrm>
              <a:custGeom>
                <a:avLst/>
                <a:gdLst>
                  <a:gd name="T0" fmla="*/ 20 w 20"/>
                  <a:gd name="T1" fmla="*/ 16 h 20"/>
                  <a:gd name="T2" fmla="*/ 20 w 20"/>
                  <a:gd name="T3" fmla="*/ 16 h 20"/>
                  <a:gd name="T4" fmla="*/ 18 w 20"/>
                  <a:gd name="T5" fmla="*/ 18 h 20"/>
                  <a:gd name="T6" fmla="*/ 14 w 20"/>
                  <a:gd name="T7" fmla="*/ 20 h 20"/>
                  <a:gd name="T8" fmla="*/ 10 w 20"/>
                  <a:gd name="T9" fmla="*/ 20 h 20"/>
                  <a:gd name="T10" fmla="*/ 8 w 20"/>
                  <a:gd name="T11" fmla="*/ 20 h 20"/>
                  <a:gd name="T12" fmla="*/ 8 w 20"/>
                  <a:gd name="T13" fmla="*/ 20 h 20"/>
                  <a:gd name="T14" fmla="*/ 4 w 20"/>
                  <a:gd name="T15" fmla="*/ 18 h 20"/>
                  <a:gd name="T16" fmla="*/ 2 w 20"/>
                  <a:gd name="T17" fmla="*/ 14 h 20"/>
                  <a:gd name="T18" fmla="*/ 0 w 20"/>
                  <a:gd name="T19" fmla="*/ 8 h 20"/>
                  <a:gd name="T20" fmla="*/ 0 w 20"/>
                  <a:gd name="T21" fmla="*/ 8 h 20"/>
                  <a:gd name="T22" fmla="*/ 0 w 20"/>
                  <a:gd name="T23" fmla="*/ 2 h 20"/>
                  <a:gd name="T24" fmla="*/ 0 w 20"/>
                  <a:gd name="T25" fmla="*/ 0 h 20"/>
                  <a:gd name="T26" fmla="*/ 2 w 20"/>
                  <a:gd name="T27" fmla="*/ 0 h 20"/>
                  <a:gd name="T28" fmla="*/ 2 w 20"/>
                  <a:gd name="T29" fmla="*/ 0 h 20"/>
                  <a:gd name="T30" fmla="*/ 8 w 20"/>
                  <a:gd name="T31" fmla="*/ 4 h 20"/>
                  <a:gd name="T32" fmla="*/ 14 w 20"/>
                  <a:gd name="T33" fmla="*/ 6 h 20"/>
                  <a:gd name="T34" fmla="*/ 18 w 20"/>
                  <a:gd name="T35" fmla="*/ 10 h 20"/>
                  <a:gd name="T36" fmla="*/ 20 w 20"/>
                  <a:gd name="T37" fmla="*/ 12 h 20"/>
                  <a:gd name="T38" fmla="*/ 20 w 20"/>
                  <a:gd name="T39" fmla="*/ 16 h 20"/>
                  <a:gd name="T40" fmla="*/ 20 w 20"/>
                  <a:gd name="T41" fmla="*/ 16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0">
                    <a:moveTo>
                      <a:pt x="20" y="16"/>
                    </a:moveTo>
                    <a:lnTo>
                      <a:pt x="20" y="16"/>
                    </a:lnTo>
                    <a:lnTo>
                      <a:pt x="18" y="18"/>
                    </a:lnTo>
                    <a:lnTo>
                      <a:pt x="14" y="20"/>
                    </a:lnTo>
                    <a:lnTo>
                      <a:pt x="10" y="20"/>
                    </a:lnTo>
                    <a:lnTo>
                      <a:pt x="8" y="20"/>
                    </a:lnTo>
                    <a:lnTo>
                      <a:pt x="4" y="18"/>
                    </a:lnTo>
                    <a:lnTo>
                      <a:pt x="2" y="14"/>
                    </a:lnTo>
                    <a:lnTo>
                      <a:pt x="0" y="8"/>
                    </a:lnTo>
                    <a:lnTo>
                      <a:pt x="0" y="2"/>
                    </a:lnTo>
                    <a:lnTo>
                      <a:pt x="0" y="0"/>
                    </a:lnTo>
                    <a:lnTo>
                      <a:pt x="2" y="0"/>
                    </a:lnTo>
                    <a:lnTo>
                      <a:pt x="8" y="4"/>
                    </a:lnTo>
                    <a:lnTo>
                      <a:pt x="14" y="6"/>
                    </a:lnTo>
                    <a:lnTo>
                      <a:pt x="18" y="10"/>
                    </a:lnTo>
                    <a:lnTo>
                      <a:pt x="20" y="12"/>
                    </a:lnTo>
                    <a:lnTo>
                      <a:pt x="20" y="16"/>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4" name="Freeform 24"/>
              <p:cNvSpPr>
                <a:spLocks/>
              </p:cNvSpPr>
              <p:nvPr/>
            </p:nvSpPr>
            <p:spPr bwMode="auto">
              <a:xfrm>
                <a:off x="3209" y="762"/>
                <a:ext cx="28" cy="16"/>
              </a:xfrm>
              <a:custGeom>
                <a:avLst/>
                <a:gdLst>
                  <a:gd name="T0" fmla="*/ 26 w 28"/>
                  <a:gd name="T1" fmla="*/ 8 h 16"/>
                  <a:gd name="T2" fmla="*/ 26 w 28"/>
                  <a:gd name="T3" fmla="*/ 8 h 16"/>
                  <a:gd name="T4" fmla="*/ 28 w 28"/>
                  <a:gd name="T5" fmla="*/ 12 h 16"/>
                  <a:gd name="T6" fmla="*/ 26 w 28"/>
                  <a:gd name="T7" fmla="*/ 14 h 16"/>
                  <a:gd name="T8" fmla="*/ 26 w 28"/>
                  <a:gd name="T9" fmla="*/ 14 h 16"/>
                  <a:gd name="T10" fmla="*/ 20 w 28"/>
                  <a:gd name="T11" fmla="*/ 16 h 16"/>
                  <a:gd name="T12" fmla="*/ 16 w 28"/>
                  <a:gd name="T13" fmla="*/ 14 h 16"/>
                  <a:gd name="T14" fmla="*/ 16 w 28"/>
                  <a:gd name="T15" fmla="*/ 14 h 16"/>
                  <a:gd name="T16" fmla="*/ 12 w 28"/>
                  <a:gd name="T17" fmla="*/ 10 h 16"/>
                  <a:gd name="T18" fmla="*/ 6 w 28"/>
                  <a:gd name="T19" fmla="*/ 8 h 16"/>
                  <a:gd name="T20" fmla="*/ 2 w 28"/>
                  <a:gd name="T21" fmla="*/ 6 h 16"/>
                  <a:gd name="T22" fmla="*/ 0 w 28"/>
                  <a:gd name="T23" fmla="*/ 4 h 16"/>
                  <a:gd name="T24" fmla="*/ 0 w 28"/>
                  <a:gd name="T25" fmla="*/ 0 h 16"/>
                  <a:gd name="T26" fmla="*/ 0 w 28"/>
                  <a:gd name="T27" fmla="*/ 0 h 16"/>
                  <a:gd name="T28" fmla="*/ 16 w 28"/>
                  <a:gd name="T29" fmla="*/ 2 h 16"/>
                  <a:gd name="T30" fmla="*/ 22 w 28"/>
                  <a:gd name="T31" fmla="*/ 4 h 16"/>
                  <a:gd name="T32" fmla="*/ 24 w 28"/>
                  <a:gd name="T33" fmla="*/ 6 h 16"/>
                  <a:gd name="T34" fmla="*/ 26 w 28"/>
                  <a:gd name="T35" fmla="*/ 8 h 16"/>
                  <a:gd name="T36" fmla="*/ 26 w 28"/>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6">
                    <a:moveTo>
                      <a:pt x="26" y="8"/>
                    </a:moveTo>
                    <a:lnTo>
                      <a:pt x="26" y="8"/>
                    </a:lnTo>
                    <a:lnTo>
                      <a:pt x="28" y="12"/>
                    </a:lnTo>
                    <a:lnTo>
                      <a:pt x="26" y="14"/>
                    </a:lnTo>
                    <a:lnTo>
                      <a:pt x="20" y="16"/>
                    </a:lnTo>
                    <a:lnTo>
                      <a:pt x="16" y="14"/>
                    </a:lnTo>
                    <a:lnTo>
                      <a:pt x="12" y="10"/>
                    </a:lnTo>
                    <a:lnTo>
                      <a:pt x="6" y="8"/>
                    </a:lnTo>
                    <a:lnTo>
                      <a:pt x="2" y="6"/>
                    </a:lnTo>
                    <a:lnTo>
                      <a:pt x="0" y="4"/>
                    </a:lnTo>
                    <a:lnTo>
                      <a:pt x="0" y="0"/>
                    </a:lnTo>
                    <a:lnTo>
                      <a:pt x="16" y="2"/>
                    </a:lnTo>
                    <a:lnTo>
                      <a:pt x="22" y="4"/>
                    </a:lnTo>
                    <a:lnTo>
                      <a:pt x="24" y="6"/>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5" name="Freeform 25"/>
              <p:cNvSpPr>
                <a:spLocks/>
              </p:cNvSpPr>
              <p:nvPr/>
            </p:nvSpPr>
            <p:spPr bwMode="auto">
              <a:xfrm>
                <a:off x="3163" y="780"/>
                <a:ext cx="18" cy="26"/>
              </a:xfrm>
              <a:custGeom>
                <a:avLst/>
                <a:gdLst>
                  <a:gd name="T0" fmla="*/ 18 w 18"/>
                  <a:gd name="T1" fmla="*/ 12 h 26"/>
                  <a:gd name="T2" fmla="*/ 18 w 18"/>
                  <a:gd name="T3" fmla="*/ 12 h 26"/>
                  <a:gd name="T4" fmla="*/ 14 w 18"/>
                  <a:gd name="T5" fmla="*/ 20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6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20"/>
                    </a:lnTo>
                    <a:lnTo>
                      <a:pt x="8" y="26"/>
                    </a:lnTo>
                    <a:lnTo>
                      <a:pt x="4" y="26"/>
                    </a:lnTo>
                    <a:lnTo>
                      <a:pt x="2" y="24"/>
                    </a:lnTo>
                    <a:lnTo>
                      <a:pt x="0" y="18"/>
                    </a:lnTo>
                    <a:lnTo>
                      <a:pt x="2" y="12"/>
                    </a:lnTo>
                    <a:lnTo>
                      <a:pt x="8" y="0"/>
                    </a:lnTo>
                    <a:lnTo>
                      <a:pt x="16" y="6"/>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6" name="Freeform 26"/>
              <p:cNvSpPr>
                <a:spLocks/>
              </p:cNvSpPr>
              <p:nvPr/>
            </p:nvSpPr>
            <p:spPr bwMode="auto">
              <a:xfrm>
                <a:off x="3069" y="788"/>
                <a:ext cx="92" cy="60"/>
              </a:xfrm>
              <a:custGeom>
                <a:avLst/>
                <a:gdLst>
                  <a:gd name="T0" fmla="*/ 86 w 92"/>
                  <a:gd name="T1" fmla="*/ 24 h 60"/>
                  <a:gd name="T2" fmla="*/ 86 w 92"/>
                  <a:gd name="T3" fmla="*/ 24 h 60"/>
                  <a:gd name="T4" fmla="*/ 90 w 92"/>
                  <a:gd name="T5" fmla="*/ 28 h 60"/>
                  <a:gd name="T6" fmla="*/ 92 w 92"/>
                  <a:gd name="T7" fmla="*/ 30 h 60"/>
                  <a:gd name="T8" fmla="*/ 92 w 92"/>
                  <a:gd name="T9" fmla="*/ 34 h 60"/>
                  <a:gd name="T10" fmla="*/ 92 w 92"/>
                  <a:gd name="T11" fmla="*/ 34 h 60"/>
                  <a:gd name="T12" fmla="*/ 86 w 92"/>
                  <a:gd name="T13" fmla="*/ 48 h 60"/>
                  <a:gd name="T14" fmla="*/ 80 w 92"/>
                  <a:gd name="T15" fmla="*/ 60 h 60"/>
                  <a:gd name="T16" fmla="*/ 80 w 92"/>
                  <a:gd name="T17" fmla="*/ 60 h 60"/>
                  <a:gd name="T18" fmla="*/ 60 w 92"/>
                  <a:gd name="T19" fmla="*/ 60 h 60"/>
                  <a:gd name="T20" fmla="*/ 38 w 92"/>
                  <a:gd name="T21" fmla="*/ 56 h 60"/>
                  <a:gd name="T22" fmla="*/ 0 w 92"/>
                  <a:gd name="T23" fmla="*/ 44 h 60"/>
                  <a:gd name="T24" fmla="*/ 0 w 92"/>
                  <a:gd name="T25" fmla="*/ 44 h 60"/>
                  <a:gd name="T26" fmla="*/ 0 w 92"/>
                  <a:gd name="T27" fmla="*/ 36 h 60"/>
                  <a:gd name="T28" fmla="*/ 4 w 92"/>
                  <a:gd name="T29" fmla="*/ 28 h 60"/>
                  <a:gd name="T30" fmla="*/ 12 w 92"/>
                  <a:gd name="T31" fmla="*/ 14 h 60"/>
                  <a:gd name="T32" fmla="*/ 12 w 92"/>
                  <a:gd name="T33" fmla="*/ 14 h 60"/>
                  <a:gd name="T34" fmla="*/ 34 w 92"/>
                  <a:gd name="T35" fmla="*/ 14 h 60"/>
                  <a:gd name="T36" fmla="*/ 34 w 92"/>
                  <a:gd name="T37" fmla="*/ 14 h 60"/>
                  <a:gd name="T38" fmla="*/ 60 w 92"/>
                  <a:gd name="T39" fmla="*/ 8 h 60"/>
                  <a:gd name="T40" fmla="*/ 72 w 92"/>
                  <a:gd name="T41" fmla="*/ 4 h 60"/>
                  <a:gd name="T42" fmla="*/ 84 w 92"/>
                  <a:gd name="T43" fmla="*/ 0 h 60"/>
                  <a:gd name="T44" fmla="*/ 84 w 92"/>
                  <a:gd name="T45" fmla="*/ 0 h 60"/>
                  <a:gd name="T46" fmla="*/ 82 w 92"/>
                  <a:gd name="T47" fmla="*/ 12 h 60"/>
                  <a:gd name="T48" fmla="*/ 82 w 92"/>
                  <a:gd name="T49" fmla="*/ 20 h 60"/>
                  <a:gd name="T50" fmla="*/ 86 w 92"/>
                  <a:gd name="T51" fmla="*/ 24 h 60"/>
                  <a:gd name="T52" fmla="*/ 86 w 92"/>
                  <a:gd name="T53" fmla="*/ 24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0">
                    <a:moveTo>
                      <a:pt x="86" y="24"/>
                    </a:moveTo>
                    <a:lnTo>
                      <a:pt x="86" y="24"/>
                    </a:lnTo>
                    <a:lnTo>
                      <a:pt x="90" y="28"/>
                    </a:lnTo>
                    <a:lnTo>
                      <a:pt x="92" y="30"/>
                    </a:lnTo>
                    <a:lnTo>
                      <a:pt x="92" y="34"/>
                    </a:lnTo>
                    <a:lnTo>
                      <a:pt x="86" y="48"/>
                    </a:lnTo>
                    <a:lnTo>
                      <a:pt x="80" y="60"/>
                    </a:lnTo>
                    <a:lnTo>
                      <a:pt x="60" y="60"/>
                    </a:lnTo>
                    <a:lnTo>
                      <a:pt x="38" y="56"/>
                    </a:lnTo>
                    <a:lnTo>
                      <a:pt x="0" y="44"/>
                    </a:lnTo>
                    <a:lnTo>
                      <a:pt x="0" y="36"/>
                    </a:lnTo>
                    <a:lnTo>
                      <a:pt x="4" y="28"/>
                    </a:lnTo>
                    <a:lnTo>
                      <a:pt x="12" y="14"/>
                    </a:lnTo>
                    <a:lnTo>
                      <a:pt x="34" y="14"/>
                    </a:lnTo>
                    <a:lnTo>
                      <a:pt x="60" y="8"/>
                    </a:lnTo>
                    <a:lnTo>
                      <a:pt x="72" y="4"/>
                    </a:lnTo>
                    <a:lnTo>
                      <a:pt x="84" y="0"/>
                    </a:lnTo>
                    <a:lnTo>
                      <a:pt x="82" y="12"/>
                    </a:lnTo>
                    <a:lnTo>
                      <a:pt x="82" y="20"/>
                    </a:lnTo>
                    <a:lnTo>
                      <a:pt x="86" y="2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7" name="Freeform 27"/>
              <p:cNvSpPr>
                <a:spLocks/>
              </p:cNvSpPr>
              <p:nvPr/>
            </p:nvSpPr>
            <p:spPr bwMode="auto">
              <a:xfrm>
                <a:off x="2899" y="822"/>
                <a:ext cx="98" cy="104"/>
              </a:xfrm>
              <a:custGeom>
                <a:avLst/>
                <a:gdLst>
                  <a:gd name="T0" fmla="*/ 62 w 98"/>
                  <a:gd name="T1" fmla="*/ 14 h 104"/>
                  <a:gd name="T2" fmla="*/ 62 w 98"/>
                  <a:gd name="T3" fmla="*/ 14 h 104"/>
                  <a:gd name="T4" fmla="*/ 64 w 98"/>
                  <a:gd name="T5" fmla="*/ 20 h 104"/>
                  <a:gd name="T6" fmla="*/ 66 w 98"/>
                  <a:gd name="T7" fmla="*/ 26 h 104"/>
                  <a:gd name="T8" fmla="*/ 68 w 98"/>
                  <a:gd name="T9" fmla="*/ 32 h 104"/>
                  <a:gd name="T10" fmla="*/ 70 w 98"/>
                  <a:gd name="T11" fmla="*/ 38 h 104"/>
                  <a:gd name="T12" fmla="*/ 70 w 98"/>
                  <a:gd name="T13" fmla="*/ 38 h 104"/>
                  <a:gd name="T14" fmla="*/ 80 w 98"/>
                  <a:gd name="T15" fmla="*/ 38 h 104"/>
                  <a:gd name="T16" fmla="*/ 90 w 98"/>
                  <a:gd name="T17" fmla="*/ 40 h 104"/>
                  <a:gd name="T18" fmla="*/ 90 w 98"/>
                  <a:gd name="T19" fmla="*/ 40 h 104"/>
                  <a:gd name="T20" fmla="*/ 96 w 98"/>
                  <a:gd name="T21" fmla="*/ 46 h 104"/>
                  <a:gd name="T22" fmla="*/ 98 w 98"/>
                  <a:gd name="T23" fmla="*/ 50 h 104"/>
                  <a:gd name="T24" fmla="*/ 96 w 98"/>
                  <a:gd name="T25" fmla="*/ 54 h 104"/>
                  <a:gd name="T26" fmla="*/ 96 w 98"/>
                  <a:gd name="T27" fmla="*/ 54 h 104"/>
                  <a:gd name="T28" fmla="*/ 92 w 98"/>
                  <a:gd name="T29" fmla="*/ 56 h 104"/>
                  <a:gd name="T30" fmla="*/ 88 w 98"/>
                  <a:gd name="T31" fmla="*/ 60 h 104"/>
                  <a:gd name="T32" fmla="*/ 78 w 98"/>
                  <a:gd name="T33" fmla="*/ 66 h 104"/>
                  <a:gd name="T34" fmla="*/ 78 w 98"/>
                  <a:gd name="T35" fmla="*/ 66 h 104"/>
                  <a:gd name="T36" fmla="*/ 78 w 98"/>
                  <a:gd name="T37" fmla="*/ 76 h 104"/>
                  <a:gd name="T38" fmla="*/ 76 w 98"/>
                  <a:gd name="T39" fmla="*/ 84 h 104"/>
                  <a:gd name="T40" fmla="*/ 70 w 98"/>
                  <a:gd name="T41" fmla="*/ 92 h 104"/>
                  <a:gd name="T42" fmla="*/ 62 w 98"/>
                  <a:gd name="T43" fmla="*/ 100 h 104"/>
                  <a:gd name="T44" fmla="*/ 62 w 98"/>
                  <a:gd name="T45" fmla="*/ 100 h 104"/>
                  <a:gd name="T46" fmla="*/ 54 w 98"/>
                  <a:gd name="T47" fmla="*/ 104 h 104"/>
                  <a:gd name="T48" fmla="*/ 48 w 98"/>
                  <a:gd name="T49" fmla="*/ 104 h 104"/>
                  <a:gd name="T50" fmla="*/ 42 w 98"/>
                  <a:gd name="T51" fmla="*/ 104 h 104"/>
                  <a:gd name="T52" fmla="*/ 42 w 98"/>
                  <a:gd name="T53" fmla="*/ 104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2 w 98"/>
                  <a:gd name="T65" fmla="*/ 70 h 104"/>
                  <a:gd name="T66" fmla="*/ 22 w 98"/>
                  <a:gd name="T67" fmla="*/ 70 h 104"/>
                  <a:gd name="T68" fmla="*/ 8 w 98"/>
                  <a:gd name="T69" fmla="*/ 62 h 104"/>
                  <a:gd name="T70" fmla="*/ 2 w 98"/>
                  <a:gd name="T71" fmla="*/ 56 h 104"/>
                  <a:gd name="T72" fmla="*/ 0 w 98"/>
                  <a:gd name="T73" fmla="*/ 48 h 104"/>
                  <a:gd name="T74" fmla="*/ 0 w 98"/>
                  <a:gd name="T75" fmla="*/ 48 h 104"/>
                  <a:gd name="T76" fmla="*/ 4 w 98"/>
                  <a:gd name="T77" fmla="*/ 42 h 104"/>
                  <a:gd name="T78" fmla="*/ 8 w 98"/>
                  <a:gd name="T79" fmla="*/ 36 h 104"/>
                  <a:gd name="T80" fmla="*/ 16 w 98"/>
                  <a:gd name="T81" fmla="*/ 30 h 104"/>
                  <a:gd name="T82" fmla="*/ 22 w 98"/>
                  <a:gd name="T83" fmla="*/ 28 h 104"/>
                  <a:gd name="T84" fmla="*/ 22 w 98"/>
                  <a:gd name="T85" fmla="*/ 28 h 104"/>
                  <a:gd name="T86" fmla="*/ 22 w 98"/>
                  <a:gd name="T87" fmla="*/ 22 h 104"/>
                  <a:gd name="T88" fmla="*/ 24 w 98"/>
                  <a:gd name="T89" fmla="*/ 16 h 104"/>
                  <a:gd name="T90" fmla="*/ 32 w 98"/>
                  <a:gd name="T91" fmla="*/ 4 h 104"/>
                  <a:gd name="T92" fmla="*/ 32 w 98"/>
                  <a:gd name="T93" fmla="*/ 4 h 104"/>
                  <a:gd name="T94" fmla="*/ 36 w 98"/>
                  <a:gd name="T95" fmla="*/ 2 h 104"/>
                  <a:gd name="T96" fmla="*/ 40 w 98"/>
                  <a:gd name="T97" fmla="*/ 0 h 104"/>
                  <a:gd name="T98" fmla="*/ 48 w 98"/>
                  <a:gd name="T99" fmla="*/ 2 h 104"/>
                  <a:gd name="T100" fmla="*/ 48 w 98"/>
                  <a:gd name="T101" fmla="*/ 2 h 104"/>
                  <a:gd name="T102" fmla="*/ 56 w 98"/>
                  <a:gd name="T103" fmla="*/ 6 h 104"/>
                  <a:gd name="T104" fmla="*/ 62 w 98"/>
                  <a:gd name="T105" fmla="*/ 14 h 104"/>
                  <a:gd name="T106" fmla="*/ 62 w 98"/>
                  <a:gd name="T107" fmla="*/ 14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4"/>
                    </a:moveTo>
                    <a:lnTo>
                      <a:pt x="62" y="14"/>
                    </a:lnTo>
                    <a:lnTo>
                      <a:pt x="64" y="20"/>
                    </a:lnTo>
                    <a:lnTo>
                      <a:pt x="66" y="26"/>
                    </a:lnTo>
                    <a:lnTo>
                      <a:pt x="68" y="32"/>
                    </a:lnTo>
                    <a:lnTo>
                      <a:pt x="70" y="38"/>
                    </a:lnTo>
                    <a:lnTo>
                      <a:pt x="80" y="38"/>
                    </a:lnTo>
                    <a:lnTo>
                      <a:pt x="90" y="40"/>
                    </a:lnTo>
                    <a:lnTo>
                      <a:pt x="96" y="46"/>
                    </a:lnTo>
                    <a:lnTo>
                      <a:pt x="98" y="50"/>
                    </a:lnTo>
                    <a:lnTo>
                      <a:pt x="96" y="54"/>
                    </a:lnTo>
                    <a:lnTo>
                      <a:pt x="92" y="56"/>
                    </a:lnTo>
                    <a:lnTo>
                      <a:pt x="88" y="60"/>
                    </a:lnTo>
                    <a:lnTo>
                      <a:pt x="78" y="66"/>
                    </a:lnTo>
                    <a:lnTo>
                      <a:pt x="78" y="76"/>
                    </a:lnTo>
                    <a:lnTo>
                      <a:pt x="76" y="84"/>
                    </a:lnTo>
                    <a:lnTo>
                      <a:pt x="70" y="92"/>
                    </a:lnTo>
                    <a:lnTo>
                      <a:pt x="62" y="100"/>
                    </a:lnTo>
                    <a:lnTo>
                      <a:pt x="54" y="104"/>
                    </a:lnTo>
                    <a:lnTo>
                      <a:pt x="48" y="104"/>
                    </a:lnTo>
                    <a:lnTo>
                      <a:pt x="42" y="104"/>
                    </a:lnTo>
                    <a:lnTo>
                      <a:pt x="36" y="100"/>
                    </a:lnTo>
                    <a:lnTo>
                      <a:pt x="28" y="94"/>
                    </a:lnTo>
                    <a:lnTo>
                      <a:pt x="24" y="88"/>
                    </a:lnTo>
                    <a:lnTo>
                      <a:pt x="20" y="80"/>
                    </a:lnTo>
                    <a:lnTo>
                      <a:pt x="22" y="70"/>
                    </a:lnTo>
                    <a:lnTo>
                      <a:pt x="8" y="62"/>
                    </a:lnTo>
                    <a:lnTo>
                      <a:pt x="2" y="56"/>
                    </a:lnTo>
                    <a:lnTo>
                      <a:pt x="0" y="48"/>
                    </a:lnTo>
                    <a:lnTo>
                      <a:pt x="4" y="42"/>
                    </a:lnTo>
                    <a:lnTo>
                      <a:pt x="8" y="36"/>
                    </a:lnTo>
                    <a:lnTo>
                      <a:pt x="16" y="30"/>
                    </a:lnTo>
                    <a:lnTo>
                      <a:pt x="22" y="28"/>
                    </a:lnTo>
                    <a:lnTo>
                      <a:pt x="22" y="22"/>
                    </a:lnTo>
                    <a:lnTo>
                      <a:pt x="24" y="16"/>
                    </a:lnTo>
                    <a:lnTo>
                      <a:pt x="32" y="4"/>
                    </a:lnTo>
                    <a:lnTo>
                      <a:pt x="36" y="2"/>
                    </a:lnTo>
                    <a:lnTo>
                      <a:pt x="40" y="0"/>
                    </a:lnTo>
                    <a:lnTo>
                      <a:pt x="48" y="2"/>
                    </a:lnTo>
                    <a:lnTo>
                      <a:pt x="56" y="6"/>
                    </a:lnTo>
                    <a:lnTo>
                      <a:pt x="62"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8" name="Freeform 28"/>
              <p:cNvSpPr>
                <a:spLocks/>
              </p:cNvSpPr>
              <p:nvPr/>
            </p:nvSpPr>
            <p:spPr bwMode="auto">
              <a:xfrm>
                <a:off x="2833" y="830"/>
                <a:ext cx="30" cy="72"/>
              </a:xfrm>
              <a:custGeom>
                <a:avLst/>
                <a:gdLst>
                  <a:gd name="T0" fmla="*/ 30 w 30"/>
                  <a:gd name="T1" fmla="*/ 6 h 72"/>
                  <a:gd name="T2" fmla="*/ 30 w 30"/>
                  <a:gd name="T3" fmla="*/ 6 h 72"/>
                  <a:gd name="T4" fmla="*/ 30 w 30"/>
                  <a:gd name="T5" fmla="*/ 10 h 72"/>
                  <a:gd name="T6" fmla="*/ 28 w 30"/>
                  <a:gd name="T7" fmla="*/ 14 h 72"/>
                  <a:gd name="T8" fmla="*/ 24 w 30"/>
                  <a:gd name="T9" fmla="*/ 16 h 72"/>
                  <a:gd name="T10" fmla="*/ 22 w 30"/>
                  <a:gd name="T11" fmla="*/ 20 h 72"/>
                  <a:gd name="T12" fmla="*/ 22 w 30"/>
                  <a:gd name="T13" fmla="*/ 20 h 72"/>
                  <a:gd name="T14" fmla="*/ 18 w 30"/>
                  <a:gd name="T15" fmla="*/ 26 h 72"/>
                  <a:gd name="T16" fmla="*/ 14 w 30"/>
                  <a:gd name="T17" fmla="*/ 32 h 72"/>
                  <a:gd name="T18" fmla="*/ 12 w 30"/>
                  <a:gd name="T19" fmla="*/ 38 h 72"/>
                  <a:gd name="T20" fmla="*/ 12 w 30"/>
                  <a:gd name="T21" fmla="*/ 46 h 72"/>
                  <a:gd name="T22" fmla="*/ 12 w 30"/>
                  <a:gd name="T23" fmla="*/ 46 h 72"/>
                  <a:gd name="T24" fmla="*/ 16 w 30"/>
                  <a:gd name="T25" fmla="*/ 52 h 72"/>
                  <a:gd name="T26" fmla="*/ 20 w 30"/>
                  <a:gd name="T27" fmla="*/ 58 h 72"/>
                  <a:gd name="T28" fmla="*/ 26 w 30"/>
                  <a:gd name="T29" fmla="*/ 62 h 72"/>
                  <a:gd name="T30" fmla="*/ 26 w 30"/>
                  <a:gd name="T31" fmla="*/ 66 h 72"/>
                  <a:gd name="T32" fmla="*/ 26 w 30"/>
                  <a:gd name="T33" fmla="*/ 68 h 72"/>
                  <a:gd name="T34" fmla="*/ 26 w 30"/>
                  <a:gd name="T35" fmla="*/ 68 h 72"/>
                  <a:gd name="T36" fmla="*/ 22 w 30"/>
                  <a:gd name="T37" fmla="*/ 72 h 72"/>
                  <a:gd name="T38" fmla="*/ 18 w 30"/>
                  <a:gd name="T39" fmla="*/ 70 h 72"/>
                  <a:gd name="T40" fmla="*/ 18 w 30"/>
                  <a:gd name="T41" fmla="*/ 70 h 72"/>
                  <a:gd name="T42" fmla="*/ 10 w 30"/>
                  <a:gd name="T43" fmla="*/ 64 h 72"/>
                  <a:gd name="T44" fmla="*/ 4 w 30"/>
                  <a:gd name="T45" fmla="*/ 56 h 72"/>
                  <a:gd name="T46" fmla="*/ 0 w 30"/>
                  <a:gd name="T47" fmla="*/ 50 h 72"/>
                  <a:gd name="T48" fmla="*/ 0 w 30"/>
                  <a:gd name="T49" fmla="*/ 40 h 72"/>
                  <a:gd name="T50" fmla="*/ 0 w 30"/>
                  <a:gd name="T51" fmla="*/ 40 h 72"/>
                  <a:gd name="T52" fmla="*/ 2 w 30"/>
                  <a:gd name="T53" fmla="*/ 30 h 72"/>
                  <a:gd name="T54" fmla="*/ 8 w 30"/>
                  <a:gd name="T55" fmla="*/ 18 h 72"/>
                  <a:gd name="T56" fmla="*/ 16 w 30"/>
                  <a:gd name="T57" fmla="*/ 10 h 72"/>
                  <a:gd name="T58" fmla="*/ 24 w 30"/>
                  <a:gd name="T59" fmla="*/ 0 h 72"/>
                  <a:gd name="T60" fmla="*/ 24 w 30"/>
                  <a:gd name="T61" fmla="*/ 0 h 72"/>
                  <a:gd name="T62" fmla="*/ 26 w 30"/>
                  <a:gd name="T63" fmla="*/ 2 h 72"/>
                  <a:gd name="T64" fmla="*/ 28 w 30"/>
                  <a:gd name="T65" fmla="*/ 2 h 72"/>
                  <a:gd name="T66" fmla="*/ 30 w 30"/>
                  <a:gd name="T67" fmla="*/ 6 h 72"/>
                  <a:gd name="T68" fmla="*/ 30 w 30"/>
                  <a:gd name="T69" fmla="*/ 6 h 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 h="72">
                    <a:moveTo>
                      <a:pt x="30" y="6"/>
                    </a:moveTo>
                    <a:lnTo>
                      <a:pt x="30" y="6"/>
                    </a:lnTo>
                    <a:lnTo>
                      <a:pt x="30" y="10"/>
                    </a:lnTo>
                    <a:lnTo>
                      <a:pt x="28" y="14"/>
                    </a:lnTo>
                    <a:lnTo>
                      <a:pt x="24" y="16"/>
                    </a:lnTo>
                    <a:lnTo>
                      <a:pt x="22" y="20"/>
                    </a:lnTo>
                    <a:lnTo>
                      <a:pt x="18" y="26"/>
                    </a:lnTo>
                    <a:lnTo>
                      <a:pt x="14" y="32"/>
                    </a:lnTo>
                    <a:lnTo>
                      <a:pt x="12" y="38"/>
                    </a:lnTo>
                    <a:lnTo>
                      <a:pt x="12" y="46"/>
                    </a:lnTo>
                    <a:lnTo>
                      <a:pt x="16" y="52"/>
                    </a:lnTo>
                    <a:lnTo>
                      <a:pt x="20" y="58"/>
                    </a:lnTo>
                    <a:lnTo>
                      <a:pt x="26" y="62"/>
                    </a:lnTo>
                    <a:lnTo>
                      <a:pt x="26" y="66"/>
                    </a:lnTo>
                    <a:lnTo>
                      <a:pt x="26" y="68"/>
                    </a:lnTo>
                    <a:lnTo>
                      <a:pt x="22" y="72"/>
                    </a:lnTo>
                    <a:lnTo>
                      <a:pt x="18" y="70"/>
                    </a:lnTo>
                    <a:lnTo>
                      <a:pt x="10" y="64"/>
                    </a:lnTo>
                    <a:lnTo>
                      <a:pt x="4" y="56"/>
                    </a:lnTo>
                    <a:lnTo>
                      <a:pt x="0" y="50"/>
                    </a:lnTo>
                    <a:lnTo>
                      <a:pt x="0" y="40"/>
                    </a:lnTo>
                    <a:lnTo>
                      <a:pt x="2" y="30"/>
                    </a:lnTo>
                    <a:lnTo>
                      <a:pt x="8" y="18"/>
                    </a:lnTo>
                    <a:lnTo>
                      <a:pt x="16" y="10"/>
                    </a:lnTo>
                    <a:lnTo>
                      <a:pt x="24" y="0"/>
                    </a:lnTo>
                    <a:lnTo>
                      <a:pt x="26" y="2"/>
                    </a:lnTo>
                    <a:lnTo>
                      <a:pt x="28"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9" name="Freeform 29"/>
              <p:cNvSpPr>
                <a:spLocks/>
              </p:cNvSpPr>
              <p:nvPr/>
            </p:nvSpPr>
            <p:spPr bwMode="auto">
              <a:xfrm>
                <a:off x="2867" y="832"/>
                <a:ext cx="32" cy="70"/>
              </a:xfrm>
              <a:custGeom>
                <a:avLst/>
                <a:gdLst>
                  <a:gd name="T0" fmla="*/ 32 w 32"/>
                  <a:gd name="T1" fmla="*/ 6 h 70"/>
                  <a:gd name="T2" fmla="*/ 32 w 32"/>
                  <a:gd name="T3" fmla="*/ 6 h 70"/>
                  <a:gd name="T4" fmla="*/ 30 w 32"/>
                  <a:gd name="T5" fmla="*/ 10 h 70"/>
                  <a:gd name="T6" fmla="*/ 26 w 32"/>
                  <a:gd name="T7" fmla="*/ 14 h 70"/>
                  <a:gd name="T8" fmla="*/ 24 w 32"/>
                  <a:gd name="T9" fmla="*/ 16 h 70"/>
                  <a:gd name="T10" fmla="*/ 20 w 32"/>
                  <a:gd name="T11" fmla="*/ 20 h 70"/>
                  <a:gd name="T12" fmla="*/ 20 w 32"/>
                  <a:gd name="T13" fmla="*/ 20 h 70"/>
                  <a:gd name="T14" fmla="*/ 16 w 32"/>
                  <a:gd name="T15" fmla="*/ 26 h 70"/>
                  <a:gd name="T16" fmla="*/ 12 w 32"/>
                  <a:gd name="T17" fmla="*/ 34 h 70"/>
                  <a:gd name="T18" fmla="*/ 10 w 32"/>
                  <a:gd name="T19" fmla="*/ 40 h 70"/>
                  <a:gd name="T20" fmla="*/ 12 w 32"/>
                  <a:gd name="T21" fmla="*/ 48 h 70"/>
                  <a:gd name="T22" fmla="*/ 12 w 32"/>
                  <a:gd name="T23" fmla="*/ 48 h 70"/>
                  <a:gd name="T24" fmla="*/ 14 w 32"/>
                  <a:gd name="T25" fmla="*/ 50 h 70"/>
                  <a:gd name="T26" fmla="*/ 16 w 32"/>
                  <a:gd name="T27" fmla="*/ 54 h 70"/>
                  <a:gd name="T28" fmla="*/ 22 w 32"/>
                  <a:gd name="T29" fmla="*/ 60 h 70"/>
                  <a:gd name="T30" fmla="*/ 24 w 32"/>
                  <a:gd name="T31" fmla="*/ 62 h 70"/>
                  <a:gd name="T32" fmla="*/ 26 w 32"/>
                  <a:gd name="T33" fmla="*/ 64 h 70"/>
                  <a:gd name="T34" fmla="*/ 24 w 32"/>
                  <a:gd name="T35" fmla="*/ 68 h 70"/>
                  <a:gd name="T36" fmla="*/ 22 w 32"/>
                  <a:gd name="T37" fmla="*/ 70 h 70"/>
                  <a:gd name="T38" fmla="*/ 22 w 32"/>
                  <a:gd name="T39" fmla="*/ 70 h 70"/>
                  <a:gd name="T40" fmla="*/ 14 w 32"/>
                  <a:gd name="T41" fmla="*/ 68 h 70"/>
                  <a:gd name="T42" fmla="*/ 8 w 32"/>
                  <a:gd name="T43" fmla="*/ 62 h 70"/>
                  <a:gd name="T44" fmla="*/ 2 w 32"/>
                  <a:gd name="T45" fmla="*/ 56 h 70"/>
                  <a:gd name="T46" fmla="*/ 0 w 32"/>
                  <a:gd name="T47" fmla="*/ 50 h 70"/>
                  <a:gd name="T48" fmla="*/ 0 w 32"/>
                  <a:gd name="T49" fmla="*/ 50 h 70"/>
                  <a:gd name="T50" fmla="*/ 0 w 32"/>
                  <a:gd name="T51" fmla="*/ 42 h 70"/>
                  <a:gd name="T52" fmla="*/ 0 w 32"/>
                  <a:gd name="T53" fmla="*/ 34 h 70"/>
                  <a:gd name="T54" fmla="*/ 2 w 32"/>
                  <a:gd name="T55" fmla="*/ 28 h 70"/>
                  <a:gd name="T56" fmla="*/ 4 w 32"/>
                  <a:gd name="T57" fmla="*/ 22 h 70"/>
                  <a:gd name="T58" fmla="*/ 14 w 32"/>
                  <a:gd name="T59" fmla="*/ 10 h 70"/>
                  <a:gd name="T60" fmla="*/ 24 w 32"/>
                  <a:gd name="T61" fmla="*/ 0 h 70"/>
                  <a:gd name="T62" fmla="*/ 24 w 32"/>
                  <a:gd name="T63" fmla="*/ 0 h 70"/>
                  <a:gd name="T64" fmla="*/ 26 w 32"/>
                  <a:gd name="T65" fmla="*/ 0 h 70"/>
                  <a:gd name="T66" fmla="*/ 28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0" y="10"/>
                    </a:lnTo>
                    <a:lnTo>
                      <a:pt x="26" y="14"/>
                    </a:lnTo>
                    <a:lnTo>
                      <a:pt x="24" y="16"/>
                    </a:lnTo>
                    <a:lnTo>
                      <a:pt x="20" y="20"/>
                    </a:lnTo>
                    <a:lnTo>
                      <a:pt x="16" y="26"/>
                    </a:lnTo>
                    <a:lnTo>
                      <a:pt x="12" y="34"/>
                    </a:lnTo>
                    <a:lnTo>
                      <a:pt x="10" y="40"/>
                    </a:lnTo>
                    <a:lnTo>
                      <a:pt x="12" y="48"/>
                    </a:lnTo>
                    <a:lnTo>
                      <a:pt x="14" y="50"/>
                    </a:lnTo>
                    <a:lnTo>
                      <a:pt x="16" y="54"/>
                    </a:lnTo>
                    <a:lnTo>
                      <a:pt x="22" y="60"/>
                    </a:lnTo>
                    <a:lnTo>
                      <a:pt x="24" y="62"/>
                    </a:lnTo>
                    <a:lnTo>
                      <a:pt x="26" y="64"/>
                    </a:lnTo>
                    <a:lnTo>
                      <a:pt x="24" y="68"/>
                    </a:lnTo>
                    <a:lnTo>
                      <a:pt x="22" y="70"/>
                    </a:lnTo>
                    <a:lnTo>
                      <a:pt x="14" y="68"/>
                    </a:lnTo>
                    <a:lnTo>
                      <a:pt x="8" y="62"/>
                    </a:lnTo>
                    <a:lnTo>
                      <a:pt x="2" y="56"/>
                    </a:lnTo>
                    <a:lnTo>
                      <a:pt x="0" y="50"/>
                    </a:lnTo>
                    <a:lnTo>
                      <a:pt x="0" y="42"/>
                    </a:lnTo>
                    <a:lnTo>
                      <a:pt x="0" y="34"/>
                    </a:lnTo>
                    <a:lnTo>
                      <a:pt x="2" y="28"/>
                    </a:lnTo>
                    <a:lnTo>
                      <a:pt x="4" y="22"/>
                    </a:lnTo>
                    <a:lnTo>
                      <a:pt x="14" y="10"/>
                    </a:lnTo>
                    <a:lnTo>
                      <a:pt x="24" y="0"/>
                    </a:lnTo>
                    <a:lnTo>
                      <a:pt x="26" y="0"/>
                    </a:lnTo>
                    <a:lnTo>
                      <a:pt x="28"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0" name="Freeform 30"/>
              <p:cNvSpPr>
                <a:spLocks/>
              </p:cNvSpPr>
              <p:nvPr/>
            </p:nvSpPr>
            <p:spPr bwMode="auto">
              <a:xfrm>
                <a:off x="2913" y="836"/>
                <a:ext cx="58" cy="78"/>
              </a:xfrm>
              <a:custGeom>
                <a:avLst/>
                <a:gdLst>
                  <a:gd name="T0" fmla="*/ 38 w 58"/>
                  <a:gd name="T1" fmla="*/ 4 h 78"/>
                  <a:gd name="T2" fmla="*/ 38 w 58"/>
                  <a:gd name="T3" fmla="*/ 4 h 78"/>
                  <a:gd name="T4" fmla="*/ 40 w 58"/>
                  <a:gd name="T5" fmla="*/ 18 h 78"/>
                  <a:gd name="T6" fmla="*/ 42 w 58"/>
                  <a:gd name="T7" fmla="*/ 24 h 78"/>
                  <a:gd name="T8" fmla="*/ 40 w 58"/>
                  <a:gd name="T9" fmla="*/ 30 h 78"/>
                  <a:gd name="T10" fmla="*/ 40 w 58"/>
                  <a:gd name="T11" fmla="*/ 30 h 78"/>
                  <a:gd name="T12" fmla="*/ 44 w 58"/>
                  <a:gd name="T13" fmla="*/ 34 h 78"/>
                  <a:gd name="T14" fmla="*/ 48 w 58"/>
                  <a:gd name="T15" fmla="*/ 36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4 h 78"/>
                  <a:gd name="T30" fmla="*/ 52 w 58"/>
                  <a:gd name="T31" fmla="*/ 64 h 78"/>
                  <a:gd name="T32" fmla="*/ 52 w 58"/>
                  <a:gd name="T33" fmla="*/ 64 h 78"/>
                  <a:gd name="T34" fmla="*/ 48 w 58"/>
                  <a:gd name="T35" fmla="*/ 68 h 78"/>
                  <a:gd name="T36" fmla="*/ 46 w 58"/>
                  <a:gd name="T37" fmla="*/ 72 h 78"/>
                  <a:gd name="T38" fmla="*/ 36 w 58"/>
                  <a:gd name="T39" fmla="*/ 78 h 78"/>
                  <a:gd name="T40" fmla="*/ 36 w 58"/>
                  <a:gd name="T41" fmla="*/ 78 h 78"/>
                  <a:gd name="T42" fmla="*/ 30 w 58"/>
                  <a:gd name="T43" fmla="*/ 76 h 78"/>
                  <a:gd name="T44" fmla="*/ 24 w 58"/>
                  <a:gd name="T45" fmla="*/ 74 h 78"/>
                  <a:gd name="T46" fmla="*/ 24 w 58"/>
                  <a:gd name="T47" fmla="*/ 74 h 78"/>
                  <a:gd name="T48" fmla="*/ 20 w 58"/>
                  <a:gd name="T49" fmla="*/ 66 h 78"/>
                  <a:gd name="T50" fmla="*/ 18 w 58"/>
                  <a:gd name="T51" fmla="*/ 62 h 78"/>
                  <a:gd name="T52" fmla="*/ 20 w 58"/>
                  <a:gd name="T53" fmla="*/ 58 h 78"/>
                  <a:gd name="T54" fmla="*/ 20 w 58"/>
                  <a:gd name="T55" fmla="*/ 58 h 78"/>
                  <a:gd name="T56" fmla="*/ 24 w 58"/>
                  <a:gd name="T57" fmla="*/ 56 h 78"/>
                  <a:gd name="T58" fmla="*/ 28 w 58"/>
                  <a:gd name="T59" fmla="*/ 52 h 78"/>
                  <a:gd name="T60" fmla="*/ 28 w 58"/>
                  <a:gd name="T61" fmla="*/ 52 h 78"/>
                  <a:gd name="T62" fmla="*/ 26 w 58"/>
                  <a:gd name="T63" fmla="*/ 48 h 78"/>
                  <a:gd name="T64" fmla="*/ 22 w 58"/>
                  <a:gd name="T65" fmla="*/ 44 h 78"/>
                  <a:gd name="T66" fmla="*/ 22 w 58"/>
                  <a:gd name="T67" fmla="*/ 44 h 78"/>
                  <a:gd name="T68" fmla="*/ 10 w 58"/>
                  <a:gd name="T69" fmla="*/ 42 h 78"/>
                  <a:gd name="T70" fmla="*/ 4 w 58"/>
                  <a:gd name="T71" fmla="*/ 40 h 78"/>
                  <a:gd name="T72" fmla="*/ 0 w 58"/>
                  <a:gd name="T73" fmla="*/ 36 h 78"/>
                  <a:gd name="T74" fmla="*/ 0 w 58"/>
                  <a:gd name="T75" fmla="*/ 36 h 78"/>
                  <a:gd name="T76" fmla="*/ 0 w 58"/>
                  <a:gd name="T77" fmla="*/ 34 h 78"/>
                  <a:gd name="T78" fmla="*/ 2 w 58"/>
                  <a:gd name="T79" fmla="*/ 32 h 78"/>
                  <a:gd name="T80" fmla="*/ 6 w 58"/>
                  <a:gd name="T81" fmla="*/ 30 h 78"/>
                  <a:gd name="T82" fmla="*/ 6 w 58"/>
                  <a:gd name="T83" fmla="*/ 30 h 78"/>
                  <a:gd name="T84" fmla="*/ 16 w 58"/>
                  <a:gd name="T85" fmla="*/ 28 h 78"/>
                  <a:gd name="T86" fmla="*/ 24 w 58"/>
                  <a:gd name="T87" fmla="*/ 30 h 78"/>
                  <a:gd name="T88" fmla="*/ 24 w 58"/>
                  <a:gd name="T89" fmla="*/ 30 h 78"/>
                  <a:gd name="T90" fmla="*/ 26 w 58"/>
                  <a:gd name="T91" fmla="*/ 28 h 78"/>
                  <a:gd name="T92" fmla="*/ 28 w 58"/>
                  <a:gd name="T93" fmla="*/ 26 h 78"/>
                  <a:gd name="T94" fmla="*/ 28 w 58"/>
                  <a:gd name="T95" fmla="*/ 26 h 78"/>
                  <a:gd name="T96" fmla="*/ 28 w 58"/>
                  <a:gd name="T97" fmla="*/ 20 h 78"/>
                  <a:gd name="T98" fmla="*/ 24 w 58"/>
                  <a:gd name="T99" fmla="*/ 14 h 78"/>
                  <a:gd name="T100" fmla="*/ 22 w 58"/>
                  <a:gd name="T101" fmla="*/ 8 h 78"/>
                  <a:gd name="T102" fmla="*/ 22 w 58"/>
                  <a:gd name="T103" fmla="*/ 6 h 78"/>
                  <a:gd name="T104" fmla="*/ 24 w 58"/>
                  <a:gd name="T105" fmla="*/ 4 h 78"/>
                  <a:gd name="T106" fmla="*/ 24 w 58"/>
                  <a:gd name="T107" fmla="*/ 4 h 78"/>
                  <a:gd name="T108" fmla="*/ 26 w 58"/>
                  <a:gd name="T109" fmla="*/ 0 h 78"/>
                  <a:gd name="T110" fmla="*/ 32 w 58"/>
                  <a:gd name="T111" fmla="*/ 0 h 78"/>
                  <a:gd name="T112" fmla="*/ 36 w 58"/>
                  <a:gd name="T113" fmla="*/ 0 h 78"/>
                  <a:gd name="T114" fmla="*/ 38 w 58"/>
                  <a:gd name="T115" fmla="*/ 4 h 78"/>
                  <a:gd name="T116" fmla="*/ 38 w 58"/>
                  <a:gd name="T117" fmla="*/ 4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4"/>
                    </a:moveTo>
                    <a:lnTo>
                      <a:pt x="38" y="4"/>
                    </a:lnTo>
                    <a:lnTo>
                      <a:pt x="40" y="18"/>
                    </a:lnTo>
                    <a:lnTo>
                      <a:pt x="42" y="24"/>
                    </a:lnTo>
                    <a:lnTo>
                      <a:pt x="40" y="30"/>
                    </a:lnTo>
                    <a:lnTo>
                      <a:pt x="44" y="34"/>
                    </a:lnTo>
                    <a:lnTo>
                      <a:pt x="48" y="36"/>
                    </a:lnTo>
                    <a:lnTo>
                      <a:pt x="58" y="38"/>
                    </a:lnTo>
                    <a:lnTo>
                      <a:pt x="52" y="42"/>
                    </a:lnTo>
                    <a:lnTo>
                      <a:pt x="50" y="44"/>
                    </a:lnTo>
                    <a:lnTo>
                      <a:pt x="48" y="48"/>
                    </a:lnTo>
                    <a:lnTo>
                      <a:pt x="52" y="54"/>
                    </a:lnTo>
                    <a:lnTo>
                      <a:pt x="52" y="64"/>
                    </a:lnTo>
                    <a:lnTo>
                      <a:pt x="48" y="68"/>
                    </a:lnTo>
                    <a:lnTo>
                      <a:pt x="46" y="72"/>
                    </a:lnTo>
                    <a:lnTo>
                      <a:pt x="36" y="78"/>
                    </a:lnTo>
                    <a:lnTo>
                      <a:pt x="30" y="76"/>
                    </a:lnTo>
                    <a:lnTo>
                      <a:pt x="24" y="74"/>
                    </a:lnTo>
                    <a:lnTo>
                      <a:pt x="20" y="66"/>
                    </a:lnTo>
                    <a:lnTo>
                      <a:pt x="18" y="62"/>
                    </a:lnTo>
                    <a:lnTo>
                      <a:pt x="20" y="58"/>
                    </a:lnTo>
                    <a:lnTo>
                      <a:pt x="24" y="56"/>
                    </a:lnTo>
                    <a:lnTo>
                      <a:pt x="28" y="52"/>
                    </a:lnTo>
                    <a:lnTo>
                      <a:pt x="26" y="48"/>
                    </a:lnTo>
                    <a:lnTo>
                      <a:pt x="22" y="44"/>
                    </a:lnTo>
                    <a:lnTo>
                      <a:pt x="10" y="42"/>
                    </a:lnTo>
                    <a:lnTo>
                      <a:pt x="4" y="40"/>
                    </a:lnTo>
                    <a:lnTo>
                      <a:pt x="0" y="36"/>
                    </a:lnTo>
                    <a:lnTo>
                      <a:pt x="0" y="34"/>
                    </a:lnTo>
                    <a:lnTo>
                      <a:pt x="2" y="32"/>
                    </a:lnTo>
                    <a:lnTo>
                      <a:pt x="6" y="30"/>
                    </a:lnTo>
                    <a:lnTo>
                      <a:pt x="16" y="28"/>
                    </a:lnTo>
                    <a:lnTo>
                      <a:pt x="24" y="30"/>
                    </a:lnTo>
                    <a:lnTo>
                      <a:pt x="26" y="28"/>
                    </a:lnTo>
                    <a:lnTo>
                      <a:pt x="28" y="26"/>
                    </a:lnTo>
                    <a:lnTo>
                      <a:pt x="28" y="20"/>
                    </a:lnTo>
                    <a:lnTo>
                      <a:pt x="24" y="14"/>
                    </a:lnTo>
                    <a:lnTo>
                      <a:pt x="22" y="8"/>
                    </a:lnTo>
                    <a:lnTo>
                      <a:pt x="22" y="6"/>
                    </a:lnTo>
                    <a:lnTo>
                      <a:pt x="24" y="4"/>
                    </a:lnTo>
                    <a:lnTo>
                      <a:pt x="26" y="0"/>
                    </a:lnTo>
                    <a:lnTo>
                      <a:pt x="32" y="0"/>
                    </a:lnTo>
                    <a:lnTo>
                      <a:pt x="36"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1" name="Freeform 31"/>
              <p:cNvSpPr>
                <a:spLocks/>
              </p:cNvSpPr>
              <p:nvPr/>
            </p:nvSpPr>
            <p:spPr bwMode="auto">
              <a:xfrm>
                <a:off x="2797" y="836"/>
                <a:ext cx="40" cy="76"/>
              </a:xfrm>
              <a:custGeom>
                <a:avLst/>
                <a:gdLst>
                  <a:gd name="T0" fmla="*/ 30 w 40"/>
                  <a:gd name="T1" fmla="*/ 6 h 76"/>
                  <a:gd name="T2" fmla="*/ 30 w 40"/>
                  <a:gd name="T3" fmla="*/ 10 h 76"/>
                  <a:gd name="T4" fmla="*/ 30 w 40"/>
                  <a:gd name="T5" fmla="*/ 10 h 76"/>
                  <a:gd name="T6" fmla="*/ 24 w 40"/>
                  <a:gd name="T7" fmla="*/ 16 h 76"/>
                  <a:gd name="T8" fmla="*/ 18 w 40"/>
                  <a:gd name="T9" fmla="*/ 24 h 76"/>
                  <a:gd name="T10" fmla="*/ 12 w 40"/>
                  <a:gd name="T11" fmla="*/ 40 h 76"/>
                  <a:gd name="T12" fmla="*/ 12 w 40"/>
                  <a:gd name="T13" fmla="*/ 40 h 76"/>
                  <a:gd name="T14" fmla="*/ 12 w 40"/>
                  <a:gd name="T15" fmla="*/ 46 h 76"/>
                  <a:gd name="T16" fmla="*/ 16 w 40"/>
                  <a:gd name="T17" fmla="*/ 52 h 76"/>
                  <a:gd name="T18" fmla="*/ 20 w 40"/>
                  <a:gd name="T19" fmla="*/ 56 h 76"/>
                  <a:gd name="T20" fmla="*/ 24 w 40"/>
                  <a:gd name="T21" fmla="*/ 60 h 76"/>
                  <a:gd name="T22" fmla="*/ 24 w 40"/>
                  <a:gd name="T23" fmla="*/ 60 h 76"/>
                  <a:gd name="T24" fmla="*/ 28 w 40"/>
                  <a:gd name="T25" fmla="*/ 62 h 76"/>
                  <a:gd name="T26" fmla="*/ 34 w 40"/>
                  <a:gd name="T27" fmla="*/ 62 h 76"/>
                  <a:gd name="T28" fmla="*/ 38 w 40"/>
                  <a:gd name="T29" fmla="*/ 66 h 76"/>
                  <a:gd name="T30" fmla="*/ 40 w 40"/>
                  <a:gd name="T31" fmla="*/ 70 h 76"/>
                  <a:gd name="T32" fmla="*/ 40 w 40"/>
                  <a:gd name="T33" fmla="*/ 70 h 76"/>
                  <a:gd name="T34" fmla="*/ 38 w 40"/>
                  <a:gd name="T35" fmla="*/ 74 h 76"/>
                  <a:gd name="T36" fmla="*/ 36 w 40"/>
                  <a:gd name="T37" fmla="*/ 76 h 76"/>
                  <a:gd name="T38" fmla="*/ 36 w 40"/>
                  <a:gd name="T39" fmla="*/ 76 h 76"/>
                  <a:gd name="T40" fmla="*/ 24 w 40"/>
                  <a:gd name="T41" fmla="*/ 72 h 76"/>
                  <a:gd name="T42" fmla="*/ 12 w 40"/>
                  <a:gd name="T43" fmla="*/ 66 h 76"/>
                  <a:gd name="T44" fmla="*/ 4 w 40"/>
                  <a:gd name="T45" fmla="*/ 56 h 76"/>
                  <a:gd name="T46" fmla="*/ 2 w 40"/>
                  <a:gd name="T47" fmla="*/ 52 h 76"/>
                  <a:gd name="T48" fmla="*/ 0 w 40"/>
                  <a:gd name="T49" fmla="*/ 46 h 76"/>
                  <a:gd name="T50" fmla="*/ 0 w 40"/>
                  <a:gd name="T51" fmla="*/ 46 h 76"/>
                  <a:gd name="T52" fmla="*/ 2 w 40"/>
                  <a:gd name="T53" fmla="*/ 32 h 76"/>
                  <a:gd name="T54" fmla="*/ 6 w 40"/>
                  <a:gd name="T55" fmla="*/ 20 h 76"/>
                  <a:gd name="T56" fmla="*/ 12 w 40"/>
                  <a:gd name="T57" fmla="*/ 10 h 76"/>
                  <a:gd name="T58" fmla="*/ 22 w 40"/>
                  <a:gd name="T59" fmla="*/ 0 h 76"/>
                  <a:gd name="T60" fmla="*/ 22 w 40"/>
                  <a:gd name="T61" fmla="*/ 0 h 76"/>
                  <a:gd name="T62" fmla="*/ 24 w 40"/>
                  <a:gd name="T63" fmla="*/ 0 h 76"/>
                  <a:gd name="T64" fmla="*/ 26 w 40"/>
                  <a:gd name="T65" fmla="*/ 2 h 76"/>
                  <a:gd name="T66" fmla="*/ 30 w 40"/>
                  <a:gd name="T67" fmla="*/ 6 h 76"/>
                  <a:gd name="T68" fmla="*/ 30 w 40"/>
                  <a:gd name="T69" fmla="*/ 6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6">
                    <a:moveTo>
                      <a:pt x="30" y="6"/>
                    </a:moveTo>
                    <a:lnTo>
                      <a:pt x="30" y="10"/>
                    </a:lnTo>
                    <a:lnTo>
                      <a:pt x="24" y="16"/>
                    </a:lnTo>
                    <a:lnTo>
                      <a:pt x="18" y="24"/>
                    </a:lnTo>
                    <a:lnTo>
                      <a:pt x="12" y="40"/>
                    </a:lnTo>
                    <a:lnTo>
                      <a:pt x="12" y="46"/>
                    </a:lnTo>
                    <a:lnTo>
                      <a:pt x="16" y="52"/>
                    </a:lnTo>
                    <a:lnTo>
                      <a:pt x="20" y="56"/>
                    </a:lnTo>
                    <a:lnTo>
                      <a:pt x="24" y="60"/>
                    </a:lnTo>
                    <a:lnTo>
                      <a:pt x="28" y="62"/>
                    </a:lnTo>
                    <a:lnTo>
                      <a:pt x="34" y="62"/>
                    </a:lnTo>
                    <a:lnTo>
                      <a:pt x="38" y="66"/>
                    </a:lnTo>
                    <a:lnTo>
                      <a:pt x="40" y="70"/>
                    </a:lnTo>
                    <a:lnTo>
                      <a:pt x="38" y="74"/>
                    </a:lnTo>
                    <a:lnTo>
                      <a:pt x="36" y="76"/>
                    </a:lnTo>
                    <a:lnTo>
                      <a:pt x="24" y="72"/>
                    </a:lnTo>
                    <a:lnTo>
                      <a:pt x="12" y="66"/>
                    </a:lnTo>
                    <a:lnTo>
                      <a:pt x="4" y="56"/>
                    </a:lnTo>
                    <a:lnTo>
                      <a:pt x="2" y="52"/>
                    </a:lnTo>
                    <a:lnTo>
                      <a:pt x="0" y="46"/>
                    </a:lnTo>
                    <a:lnTo>
                      <a:pt x="2" y="32"/>
                    </a:lnTo>
                    <a:lnTo>
                      <a:pt x="6" y="20"/>
                    </a:lnTo>
                    <a:lnTo>
                      <a:pt x="12" y="10"/>
                    </a:lnTo>
                    <a:lnTo>
                      <a:pt x="22" y="0"/>
                    </a:lnTo>
                    <a:lnTo>
                      <a:pt x="24" y="0"/>
                    </a:lnTo>
                    <a:lnTo>
                      <a:pt x="26"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2" name="Freeform 32"/>
              <p:cNvSpPr>
                <a:spLocks/>
              </p:cNvSpPr>
              <p:nvPr/>
            </p:nvSpPr>
            <p:spPr bwMode="auto">
              <a:xfrm>
                <a:off x="3261" y="704"/>
                <a:ext cx="62" cy="38"/>
              </a:xfrm>
              <a:custGeom>
                <a:avLst/>
                <a:gdLst>
                  <a:gd name="T0" fmla="*/ 62 w 62"/>
                  <a:gd name="T1" fmla="*/ 4 h 38"/>
                  <a:gd name="T2" fmla="*/ 62 w 62"/>
                  <a:gd name="T3" fmla="*/ 4 h 38"/>
                  <a:gd name="T4" fmla="*/ 60 w 62"/>
                  <a:gd name="T5" fmla="*/ 4 h 38"/>
                  <a:gd name="T6" fmla="*/ 54 w 62"/>
                  <a:gd name="T7" fmla="*/ 2 h 38"/>
                  <a:gd name="T8" fmla="*/ 42 w 62"/>
                  <a:gd name="T9" fmla="*/ 0 h 38"/>
                  <a:gd name="T10" fmla="*/ 20 w 62"/>
                  <a:gd name="T11" fmla="*/ 2 h 38"/>
                  <a:gd name="T12" fmla="*/ 20 w 62"/>
                  <a:gd name="T13" fmla="*/ 2 h 38"/>
                  <a:gd name="T14" fmla="*/ 10 w 62"/>
                  <a:gd name="T15" fmla="*/ 4 h 38"/>
                  <a:gd name="T16" fmla="*/ 2 w 62"/>
                  <a:gd name="T17" fmla="*/ 8 h 38"/>
                  <a:gd name="T18" fmla="*/ 0 w 62"/>
                  <a:gd name="T19" fmla="*/ 12 h 38"/>
                  <a:gd name="T20" fmla="*/ 0 w 62"/>
                  <a:gd name="T21" fmla="*/ 16 h 38"/>
                  <a:gd name="T22" fmla="*/ 2 w 62"/>
                  <a:gd name="T23" fmla="*/ 24 h 38"/>
                  <a:gd name="T24" fmla="*/ 6 w 62"/>
                  <a:gd name="T25" fmla="*/ 28 h 38"/>
                  <a:gd name="T26" fmla="*/ 44 w 62"/>
                  <a:gd name="T27" fmla="*/ 38 h 38"/>
                  <a:gd name="T28" fmla="*/ 62 w 62"/>
                  <a:gd name="T29" fmla="*/ 4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8">
                    <a:moveTo>
                      <a:pt x="62" y="4"/>
                    </a:moveTo>
                    <a:lnTo>
                      <a:pt x="62" y="4"/>
                    </a:lnTo>
                    <a:lnTo>
                      <a:pt x="60" y="4"/>
                    </a:lnTo>
                    <a:lnTo>
                      <a:pt x="54" y="2"/>
                    </a:lnTo>
                    <a:lnTo>
                      <a:pt x="42" y="0"/>
                    </a:lnTo>
                    <a:lnTo>
                      <a:pt x="20" y="2"/>
                    </a:lnTo>
                    <a:lnTo>
                      <a:pt x="10" y="4"/>
                    </a:lnTo>
                    <a:lnTo>
                      <a:pt x="2" y="8"/>
                    </a:lnTo>
                    <a:lnTo>
                      <a:pt x="0" y="12"/>
                    </a:lnTo>
                    <a:lnTo>
                      <a:pt x="0" y="16"/>
                    </a:lnTo>
                    <a:lnTo>
                      <a:pt x="2" y="24"/>
                    </a:lnTo>
                    <a:lnTo>
                      <a:pt x="6" y="28"/>
                    </a:lnTo>
                    <a:lnTo>
                      <a:pt x="44" y="38"/>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3" name="Freeform 33"/>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182 w 216"/>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4" name="Freeform 34"/>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5" name="Freeform 35"/>
              <p:cNvSpPr>
                <a:spLocks/>
              </p:cNvSpPr>
              <p:nvPr/>
            </p:nvSpPr>
            <p:spPr bwMode="auto">
              <a:xfrm>
                <a:off x="3383" y="658"/>
                <a:ext cx="200" cy="198"/>
              </a:xfrm>
              <a:custGeom>
                <a:avLst/>
                <a:gdLst>
                  <a:gd name="T0" fmla="*/ 0 w 200"/>
                  <a:gd name="T1" fmla="*/ 102 h 198"/>
                  <a:gd name="T2" fmla="*/ 0 w 200"/>
                  <a:gd name="T3" fmla="*/ 102 h 198"/>
                  <a:gd name="T4" fmla="*/ 4 w 200"/>
                  <a:gd name="T5" fmla="*/ 122 h 198"/>
                  <a:gd name="T6" fmla="*/ 10 w 200"/>
                  <a:gd name="T7" fmla="*/ 140 h 198"/>
                  <a:gd name="T8" fmla="*/ 20 w 200"/>
                  <a:gd name="T9" fmla="*/ 158 h 198"/>
                  <a:gd name="T10" fmla="*/ 32 w 200"/>
                  <a:gd name="T11" fmla="*/ 172 h 198"/>
                  <a:gd name="T12" fmla="*/ 48 w 200"/>
                  <a:gd name="T13" fmla="*/ 184 h 198"/>
                  <a:gd name="T14" fmla="*/ 66 w 200"/>
                  <a:gd name="T15" fmla="*/ 192 h 198"/>
                  <a:gd name="T16" fmla="*/ 84 w 200"/>
                  <a:gd name="T17" fmla="*/ 196 h 198"/>
                  <a:gd name="T18" fmla="*/ 104 w 200"/>
                  <a:gd name="T19" fmla="*/ 198 h 198"/>
                  <a:gd name="T20" fmla="*/ 104 w 200"/>
                  <a:gd name="T21" fmla="*/ 198 h 198"/>
                  <a:gd name="T22" fmla="*/ 124 w 200"/>
                  <a:gd name="T23" fmla="*/ 194 h 198"/>
                  <a:gd name="T24" fmla="*/ 142 w 200"/>
                  <a:gd name="T25" fmla="*/ 188 h 198"/>
                  <a:gd name="T26" fmla="*/ 160 w 200"/>
                  <a:gd name="T27" fmla="*/ 178 h 198"/>
                  <a:gd name="T28" fmla="*/ 174 w 200"/>
                  <a:gd name="T29" fmla="*/ 166 h 198"/>
                  <a:gd name="T30" fmla="*/ 184 w 200"/>
                  <a:gd name="T31" fmla="*/ 150 h 198"/>
                  <a:gd name="T32" fmla="*/ 194 w 200"/>
                  <a:gd name="T33" fmla="*/ 134 h 198"/>
                  <a:gd name="T34" fmla="*/ 198 w 200"/>
                  <a:gd name="T35" fmla="*/ 114 h 198"/>
                  <a:gd name="T36" fmla="*/ 200 w 200"/>
                  <a:gd name="T37" fmla="*/ 94 h 198"/>
                  <a:gd name="T38" fmla="*/ 200 w 200"/>
                  <a:gd name="T39" fmla="*/ 94 h 198"/>
                  <a:gd name="T40" fmla="*/ 196 w 200"/>
                  <a:gd name="T41" fmla="*/ 74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0 h 198"/>
                  <a:gd name="T54" fmla="*/ 96 w 200"/>
                  <a:gd name="T55" fmla="*/ 0 h 198"/>
                  <a:gd name="T56" fmla="*/ 96 w 200"/>
                  <a:gd name="T57" fmla="*/ 0 h 198"/>
                  <a:gd name="T58" fmla="*/ 76 w 200"/>
                  <a:gd name="T59" fmla="*/ 2 h 198"/>
                  <a:gd name="T60" fmla="*/ 58 w 200"/>
                  <a:gd name="T61" fmla="*/ 8 h 198"/>
                  <a:gd name="T62" fmla="*/ 40 w 200"/>
                  <a:gd name="T63" fmla="*/ 18 h 198"/>
                  <a:gd name="T64" fmla="*/ 26 w 200"/>
                  <a:gd name="T65" fmla="*/ 32 h 198"/>
                  <a:gd name="T66" fmla="*/ 16 w 200"/>
                  <a:gd name="T67" fmla="*/ 46 h 198"/>
                  <a:gd name="T68" fmla="*/ 6 w 200"/>
                  <a:gd name="T69" fmla="*/ 64 h 198"/>
                  <a:gd name="T70" fmla="*/ 2 w 200"/>
                  <a:gd name="T71" fmla="*/ 82 h 198"/>
                  <a:gd name="T72" fmla="*/ 0 w 200"/>
                  <a:gd name="T73" fmla="*/ 102 h 198"/>
                  <a:gd name="T74" fmla="*/ 0 w 200"/>
                  <a:gd name="T75" fmla="*/ 102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2"/>
                    </a:moveTo>
                    <a:lnTo>
                      <a:pt x="0" y="102"/>
                    </a:lnTo>
                    <a:lnTo>
                      <a:pt x="4" y="122"/>
                    </a:lnTo>
                    <a:lnTo>
                      <a:pt x="10" y="140"/>
                    </a:lnTo>
                    <a:lnTo>
                      <a:pt x="20" y="158"/>
                    </a:lnTo>
                    <a:lnTo>
                      <a:pt x="32" y="172"/>
                    </a:lnTo>
                    <a:lnTo>
                      <a:pt x="48" y="184"/>
                    </a:lnTo>
                    <a:lnTo>
                      <a:pt x="66" y="192"/>
                    </a:lnTo>
                    <a:lnTo>
                      <a:pt x="84" y="196"/>
                    </a:lnTo>
                    <a:lnTo>
                      <a:pt x="104" y="198"/>
                    </a:lnTo>
                    <a:lnTo>
                      <a:pt x="124" y="194"/>
                    </a:lnTo>
                    <a:lnTo>
                      <a:pt x="142" y="188"/>
                    </a:lnTo>
                    <a:lnTo>
                      <a:pt x="160" y="178"/>
                    </a:lnTo>
                    <a:lnTo>
                      <a:pt x="174" y="166"/>
                    </a:lnTo>
                    <a:lnTo>
                      <a:pt x="184" y="150"/>
                    </a:lnTo>
                    <a:lnTo>
                      <a:pt x="194" y="134"/>
                    </a:lnTo>
                    <a:lnTo>
                      <a:pt x="198" y="114"/>
                    </a:lnTo>
                    <a:lnTo>
                      <a:pt x="200" y="94"/>
                    </a:lnTo>
                    <a:lnTo>
                      <a:pt x="196" y="74"/>
                    </a:lnTo>
                    <a:lnTo>
                      <a:pt x="190" y="56"/>
                    </a:lnTo>
                    <a:lnTo>
                      <a:pt x="180" y="40"/>
                    </a:lnTo>
                    <a:lnTo>
                      <a:pt x="168" y="26"/>
                    </a:lnTo>
                    <a:lnTo>
                      <a:pt x="152" y="14"/>
                    </a:lnTo>
                    <a:lnTo>
                      <a:pt x="134" y="6"/>
                    </a:lnTo>
                    <a:lnTo>
                      <a:pt x="116" y="0"/>
                    </a:lnTo>
                    <a:lnTo>
                      <a:pt x="96" y="0"/>
                    </a:lnTo>
                    <a:lnTo>
                      <a:pt x="76" y="2"/>
                    </a:lnTo>
                    <a:lnTo>
                      <a:pt x="58" y="8"/>
                    </a:lnTo>
                    <a:lnTo>
                      <a:pt x="40" y="18"/>
                    </a:lnTo>
                    <a:lnTo>
                      <a:pt x="26" y="32"/>
                    </a:lnTo>
                    <a:lnTo>
                      <a:pt x="16" y="46"/>
                    </a:lnTo>
                    <a:lnTo>
                      <a:pt x="6" y="64"/>
                    </a:lnTo>
                    <a:lnTo>
                      <a:pt x="2" y="82"/>
                    </a:lnTo>
                    <a:lnTo>
                      <a:pt x="0" y="102"/>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6" name="Freeform 36"/>
              <p:cNvSpPr>
                <a:spLocks/>
              </p:cNvSpPr>
              <p:nvPr/>
            </p:nvSpPr>
            <p:spPr bwMode="auto">
              <a:xfrm>
                <a:off x="3409" y="684"/>
                <a:ext cx="146" cy="146"/>
              </a:xfrm>
              <a:custGeom>
                <a:avLst/>
                <a:gdLst>
                  <a:gd name="T0" fmla="*/ 0 w 146"/>
                  <a:gd name="T1" fmla="*/ 76 h 146"/>
                  <a:gd name="T2" fmla="*/ 0 w 146"/>
                  <a:gd name="T3" fmla="*/ 76 h 146"/>
                  <a:gd name="T4" fmla="*/ 4 w 146"/>
                  <a:gd name="T5" fmla="*/ 90 h 146"/>
                  <a:gd name="T6" fmla="*/ 8 w 146"/>
                  <a:gd name="T7" fmla="*/ 104 h 146"/>
                  <a:gd name="T8" fmla="*/ 16 w 146"/>
                  <a:gd name="T9" fmla="*/ 116 h 146"/>
                  <a:gd name="T10" fmla="*/ 24 w 146"/>
                  <a:gd name="T11" fmla="*/ 126 h 146"/>
                  <a:gd name="T12" fmla="*/ 36 w 146"/>
                  <a:gd name="T13" fmla="*/ 134 h 146"/>
                  <a:gd name="T14" fmla="*/ 48 w 146"/>
                  <a:gd name="T15" fmla="*/ 140 h 146"/>
                  <a:gd name="T16" fmla="*/ 62 w 146"/>
                  <a:gd name="T17" fmla="*/ 144 h 146"/>
                  <a:gd name="T18" fmla="*/ 78 w 146"/>
                  <a:gd name="T19" fmla="*/ 146 h 146"/>
                  <a:gd name="T20" fmla="*/ 78 w 146"/>
                  <a:gd name="T21" fmla="*/ 146 h 146"/>
                  <a:gd name="T22" fmla="*/ 92 w 146"/>
                  <a:gd name="T23" fmla="*/ 144 h 146"/>
                  <a:gd name="T24" fmla="*/ 106 w 146"/>
                  <a:gd name="T25" fmla="*/ 138 h 146"/>
                  <a:gd name="T26" fmla="*/ 118 w 146"/>
                  <a:gd name="T27" fmla="*/ 132 h 146"/>
                  <a:gd name="T28" fmla="*/ 128 w 146"/>
                  <a:gd name="T29" fmla="*/ 122 h 146"/>
                  <a:gd name="T30" fmla="*/ 136 w 146"/>
                  <a:gd name="T31" fmla="*/ 110 h 146"/>
                  <a:gd name="T32" fmla="*/ 142 w 146"/>
                  <a:gd name="T33" fmla="*/ 98 h 146"/>
                  <a:gd name="T34" fmla="*/ 146 w 146"/>
                  <a:gd name="T35" fmla="*/ 84 h 146"/>
                  <a:gd name="T36" fmla="*/ 146 w 146"/>
                  <a:gd name="T37" fmla="*/ 70 h 146"/>
                  <a:gd name="T38" fmla="*/ 146 w 146"/>
                  <a:gd name="T39" fmla="*/ 70 h 146"/>
                  <a:gd name="T40" fmla="*/ 144 w 146"/>
                  <a:gd name="T41" fmla="*/ 54 h 146"/>
                  <a:gd name="T42" fmla="*/ 140 w 146"/>
                  <a:gd name="T43" fmla="*/ 42 h 146"/>
                  <a:gd name="T44" fmla="*/ 132 w 146"/>
                  <a:gd name="T45" fmla="*/ 28 h 146"/>
                  <a:gd name="T46" fmla="*/ 124 w 146"/>
                  <a:gd name="T47" fmla="*/ 18 h 146"/>
                  <a:gd name="T48" fmla="*/ 112 w 146"/>
                  <a:gd name="T49" fmla="*/ 10 h 146"/>
                  <a:gd name="T50" fmla="*/ 100 w 146"/>
                  <a:gd name="T51" fmla="*/ 4 h 146"/>
                  <a:gd name="T52" fmla="*/ 86 w 146"/>
                  <a:gd name="T53" fmla="*/ 0 h 146"/>
                  <a:gd name="T54" fmla="*/ 70 w 146"/>
                  <a:gd name="T55" fmla="*/ 0 h 146"/>
                  <a:gd name="T56" fmla="*/ 70 w 146"/>
                  <a:gd name="T57" fmla="*/ 0 h 146"/>
                  <a:gd name="T58" fmla="*/ 56 w 146"/>
                  <a:gd name="T59" fmla="*/ 2 h 146"/>
                  <a:gd name="T60" fmla="*/ 42 w 146"/>
                  <a:gd name="T61" fmla="*/ 6 h 146"/>
                  <a:gd name="T62" fmla="*/ 30 w 146"/>
                  <a:gd name="T63" fmla="*/ 14 h 146"/>
                  <a:gd name="T64" fmla="*/ 20 w 146"/>
                  <a:gd name="T65" fmla="*/ 22 h 146"/>
                  <a:gd name="T66" fmla="*/ 12 w 146"/>
                  <a:gd name="T67" fmla="*/ 34 h 146"/>
                  <a:gd name="T68" fmla="*/ 6 w 146"/>
                  <a:gd name="T69" fmla="*/ 46 h 146"/>
                  <a:gd name="T70" fmla="*/ 2 w 146"/>
                  <a:gd name="T71" fmla="*/ 60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4" y="90"/>
                    </a:lnTo>
                    <a:lnTo>
                      <a:pt x="8" y="104"/>
                    </a:lnTo>
                    <a:lnTo>
                      <a:pt x="16" y="116"/>
                    </a:lnTo>
                    <a:lnTo>
                      <a:pt x="24" y="126"/>
                    </a:lnTo>
                    <a:lnTo>
                      <a:pt x="36" y="134"/>
                    </a:lnTo>
                    <a:lnTo>
                      <a:pt x="48" y="140"/>
                    </a:lnTo>
                    <a:lnTo>
                      <a:pt x="62" y="144"/>
                    </a:lnTo>
                    <a:lnTo>
                      <a:pt x="78" y="146"/>
                    </a:lnTo>
                    <a:lnTo>
                      <a:pt x="92" y="144"/>
                    </a:lnTo>
                    <a:lnTo>
                      <a:pt x="106" y="138"/>
                    </a:lnTo>
                    <a:lnTo>
                      <a:pt x="118" y="132"/>
                    </a:lnTo>
                    <a:lnTo>
                      <a:pt x="128" y="122"/>
                    </a:lnTo>
                    <a:lnTo>
                      <a:pt x="136" y="110"/>
                    </a:lnTo>
                    <a:lnTo>
                      <a:pt x="142" y="98"/>
                    </a:lnTo>
                    <a:lnTo>
                      <a:pt x="146" y="84"/>
                    </a:lnTo>
                    <a:lnTo>
                      <a:pt x="146" y="70"/>
                    </a:lnTo>
                    <a:lnTo>
                      <a:pt x="144" y="54"/>
                    </a:lnTo>
                    <a:lnTo>
                      <a:pt x="140" y="42"/>
                    </a:lnTo>
                    <a:lnTo>
                      <a:pt x="132" y="28"/>
                    </a:lnTo>
                    <a:lnTo>
                      <a:pt x="124" y="18"/>
                    </a:lnTo>
                    <a:lnTo>
                      <a:pt x="112" y="10"/>
                    </a:lnTo>
                    <a:lnTo>
                      <a:pt x="100" y="4"/>
                    </a:lnTo>
                    <a:lnTo>
                      <a:pt x="86" y="0"/>
                    </a:lnTo>
                    <a:lnTo>
                      <a:pt x="70" y="0"/>
                    </a:lnTo>
                    <a:lnTo>
                      <a:pt x="56" y="2"/>
                    </a:lnTo>
                    <a:lnTo>
                      <a:pt x="42" y="6"/>
                    </a:lnTo>
                    <a:lnTo>
                      <a:pt x="30" y="14"/>
                    </a:lnTo>
                    <a:lnTo>
                      <a:pt x="20" y="22"/>
                    </a:lnTo>
                    <a:lnTo>
                      <a:pt x="12" y="34"/>
                    </a:lnTo>
                    <a:lnTo>
                      <a:pt x="6" y="46"/>
                    </a:lnTo>
                    <a:lnTo>
                      <a:pt x="2" y="60"/>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7" name="Freeform 37"/>
              <p:cNvSpPr>
                <a:spLocks/>
              </p:cNvSpPr>
              <p:nvPr/>
            </p:nvSpPr>
            <p:spPr bwMode="auto">
              <a:xfrm>
                <a:off x="3343" y="654"/>
                <a:ext cx="76" cy="54"/>
              </a:xfrm>
              <a:custGeom>
                <a:avLst/>
                <a:gdLst>
                  <a:gd name="T0" fmla="*/ 58 w 76"/>
                  <a:gd name="T1" fmla="*/ 0 h 54"/>
                  <a:gd name="T2" fmla="*/ 58 w 76"/>
                  <a:gd name="T3" fmla="*/ 0 h 54"/>
                  <a:gd name="T4" fmla="*/ 64 w 76"/>
                  <a:gd name="T5" fmla="*/ 2 h 54"/>
                  <a:gd name="T6" fmla="*/ 68 w 76"/>
                  <a:gd name="T7" fmla="*/ 6 h 54"/>
                  <a:gd name="T8" fmla="*/ 72 w 76"/>
                  <a:gd name="T9" fmla="*/ 12 h 54"/>
                  <a:gd name="T10" fmla="*/ 74 w 76"/>
                  <a:gd name="T11" fmla="*/ 18 h 54"/>
                  <a:gd name="T12" fmla="*/ 74 w 76"/>
                  <a:gd name="T13" fmla="*/ 18 h 54"/>
                  <a:gd name="T14" fmla="*/ 76 w 76"/>
                  <a:gd name="T15" fmla="*/ 22 h 54"/>
                  <a:gd name="T16" fmla="*/ 74 w 76"/>
                  <a:gd name="T17" fmla="*/ 26 h 54"/>
                  <a:gd name="T18" fmla="*/ 70 w 76"/>
                  <a:gd name="T19" fmla="*/ 34 h 54"/>
                  <a:gd name="T20" fmla="*/ 70 w 76"/>
                  <a:gd name="T21" fmla="*/ 34 h 54"/>
                  <a:gd name="T22" fmla="*/ 64 w 76"/>
                  <a:gd name="T23" fmla="*/ 40 h 54"/>
                  <a:gd name="T24" fmla="*/ 58 w 76"/>
                  <a:gd name="T25" fmla="*/ 42 h 54"/>
                  <a:gd name="T26" fmla="*/ 50 w 76"/>
                  <a:gd name="T27" fmla="*/ 44 h 54"/>
                  <a:gd name="T28" fmla="*/ 42 w 76"/>
                  <a:gd name="T29" fmla="*/ 42 h 54"/>
                  <a:gd name="T30" fmla="*/ 42 w 76"/>
                  <a:gd name="T31" fmla="*/ 42 h 54"/>
                  <a:gd name="T32" fmla="*/ 28 w 76"/>
                  <a:gd name="T33" fmla="*/ 48 h 54"/>
                  <a:gd name="T34" fmla="*/ 12 w 76"/>
                  <a:gd name="T35" fmla="*/ 54 h 54"/>
                  <a:gd name="T36" fmla="*/ 12 w 76"/>
                  <a:gd name="T37" fmla="*/ 54 h 54"/>
                  <a:gd name="T38" fmla="*/ 6 w 76"/>
                  <a:gd name="T39" fmla="*/ 50 h 54"/>
                  <a:gd name="T40" fmla="*/ 2 w 76"/>
                  <a:gd name="T41" fmla="*/ 46 h 54"/>
                  <a:gd name="T42" fmla="*/ 2 w 76"/>
                  <a:gd name="T43" fmla="*/ 46 h 54"/>
                  <a:gd name="T44" fmla="*/ 0 w 76"/>
                  <a:gd name="T45" fmla="*/ 40 h 54"/>
                  <a:gd name="T46" fmla="*/ 0 w 76"/>
                  <a:gd name="T47" fmla="*/ 34 h 54"/>
                  <a:gd name="T48" fmla="*/ 6 w 76"/>
                  <a:gd name="T49" fmla="*/ 22 h 54"/>
                  <a:gd name="T50" fmla="*/ 6 w 76"/>
                  <a:gd name="T51" fmla="*/ 22 h 54"/>
                  <a:gd name="T52" fmla="*/ 16 w 76"/>
                  <a:gd name="T53" fmla="*/ 10 h 54"/>
                  <a:gd name="T54" fmla="*/ 28 w 76"/>
                  <a:gd name="T55" fmla="*/ 2 h 54"/>
                  <a:gd name="T56" fmla="*/ 44 w 76"/>
                  <a:gd name="T57" fmla="*/ 0 h 54"/>
                  <a:gd name="T58" fmla="*/ 52 w 76"/>
                  <a:gd name="T59" fmla="*/ 0 h 54"/>
                  <a:gd name="T60" fmla="*/ 58 w 76"/>
                  <a:gd name="T61" fmla="*/ 0 h 54"/>
                  <a:gd name="T62" fmla="*/ 58 w 76"/>
                  <a:gd name="T63" fmla="*/ 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4">
                    <a:moveTo>
                      <a:pt x="58" y="0"/>
                    </a:moveTo>
                    <a:lnTo>
                      <a:pt x="58" y="0"/>
                    </a:lnTo>
                    <a:lnTo>
                      <a:pt x="64" y="2"/>
                    </a:lnTo>
                    <a:lnTo>
                      <a:pt x="68" y="6"/>
                    </a:lnTo>
                    <a:lnTo>
                      <a:pt x="72" y="12"/>
                    </a:lnTo>
                    <a:lnTo>
                      <a:pt x="74" y="18"/>
                    </a:lnTo>
                    <a:lnTo>
                      <a:pt x="76" y="22"/>
                    </a:lnTo>
                    <a:lnTo>
                      <a:pt x="74" y="26"/>
                    </a:lnTo>
                    <a:lnTo>
                      <a:pt x="70" y="34"/>
                    </a:lnTo>
                    <a:lnTo>
                      <a:pt x="64" y="40"/>
                    </a:lnTo>
                    <a:lnTo>
                      <a:pt x="58" y="42"/>
                    </a:lnTo>
                    <a:lnTo>
                      <a:pt x="50" y="44"/>
                    </a:lnTo>
                    <a:lnTo>
                      <a:pt x="42" y="42"/>
                    </a:lnTo>
                    <a:lnTo>
                      <a:pt x="28" y="48"/>
                    </a:lnTo>
                    <a:lnTo>
                      <a:pt x="12" y="54"/>
                    </a:lnTo>
                    <a:lnTo>
                      <a:pt x="6" y="50"/>
                    </a:lnTo>
                    <a:lnTo>
                      <a:pt x="2" y="46"/>
                    </a:lnTo>
                    <a:lnTo>
                      <a:pt x="0" y="40"/>
                    </a:lnTo>
                    <a:lnTo>
                      <a:pt x="0" y="34"/>
                    </a:lnTo>
                    <a:lnTo>
                      <a:pt x="6" y="22"/>
                    </a:lnTo>
                    <a:lnTo>
                      <a:pt x="16" y="10"/>
                    </a:lnTo>
                    <a:lnTo>
                      <a:pt x="28" y="2"/>
                    </a:lnTo>
                    <a:lnTo>
                      <a:pt x="44" y="0"/>
                    </a:lnTo>
                    <a:lnTo>
                      <a:pt x="52" y="0"/>
                    </a:lnTo>
                    <a:lnTo>
                      <a:pt x="58" y="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8" name="Freeform 38"/>
              <p:cNvSpPr>
                <a:spLocks/>
              </p:cNvSpPr>
              <p:nvPr/>
            </p:nvSpPr>
            <p:spPr bwMode="auto">
              <a:xfrm>
                <a:off x="3355" y="664"/>
                <a:ext cx="50" cy="32"/>
              </a:xfrm>
              <a:custGeom>
                <a:avLst/>
                <a:gdLst>
                  <a:gd name="T0" fmla="*/ 36 w 50"/>
                  <a:gd name="T1" fmla="*/ 0 h 32"/>
                  <a:gd name="T2" fmla="*/ 36 w 50"/>
                  <a:gd name="T3" fmla="*/ 0 h 32"/>
                  <a:gd name="T4" fmla="*/ 44 w 50"/>
                  <a:gd name="T5" fmla="*/ 0 h 32"/>
                  <a:gd name="T6" fmla="*/ 48 w 50"/>
                  <a:gd name="T7" fmla="*/ 4 h 32"/>
                  <a:gd name="T8" fmla="*/ 48 w 50"/>
                  <a:gd name="T9" fmla="*/ 4 h 32"/>
                  <a:gd name="T10" fmla="*/ 50 w 50"/>
                  <a:gd name="T11" fmla="*/ 10 h 32"/>
                  <a:gd name="T12" fmla="*/ 50 w 50"/>
                  <a:gd name="T13" fmla="*/ 16 h 32"/>
                  <a:gd name="T14" fmla="*/ 50 w 50"/>
                  <a:gd name="T15" fmla="*/ 16 h 32"/>
                  <a:gd name="T16" fmla="*/ 48 w 50"/>
                  <a:gd name="T17" fmla="*/ 20 h 32"/>
                  <a:gd name="T18" fmla="*/ 42 w 50"/>
                  <a:gd name="T19" fmla="*/ 22 h 32"/>
                  <a:gd name="T20" fmla="*/ 30 w 50"/>
                  <a:gd name="T21" fmla="*/ 22 h 32"/>
                  <a:gd name="T22" fmla="*/ 30 w 50"/>
                  <a:gd name="T23" fmla="*/ 22 h 32"/>
                  <a:gd name="T24" fmla="*/ 16 w 50"/>
                  <a:gd name="T25" fmla="*/ 26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2 h 32"/>
                  <a:gd name="T38" fmla="*/ 4 w 50"/>
                  <a:gd name="T39" fmla="*/ 16 h 32"/>
                  <a:gd name="T40" fmla="*/ 14 w 50"/>
                  <a:gd name="T41" fmla="*/ 6 h 32"/>
                  <a:gd name="T42" fmla="*/ 14 w 50"/>
                  <a:gd name="T43" fmla="*/ 6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4" y="0"/>
                    </a:lnTo>
                    <a:lnTo>
                      <a:pt x="48" y="4"/>
                    </a:lnTo>
                    <a:lnTo>
                      <a:pt x="50" y="10"/>
                    </a:lnTo>
                    <a:lnTo>
                      <a:pt x="50" y="16"/>
                    </a:lnTo>
                    <a:lnTo>
                      <a:pt x="48" y="20"/>
                    </a:lnTo>
                    <a:lnTo>
                      <a:pt x="42" y="22"/>
                    </a:lnTo>
                    <a:lnTo>
                      <a:pt x="30" y="22"/>
                    </a:lnTo>
                    <a:lnTo>
                      <a:pt x="16" y="26"/>
                    </a:lnTo>
                    <a:lnTo>
                      <a:pt x="4" y="32"/>
                    </a:lnTo>
                    <a:lnTo>
                      <a:pt x="2" y="32"/>
                    </a:lnTo>
                    <a:lnTo>
                      <a:pt x="0" y="30"/>
                    </a:lnTo>
                    <a:lnTo>
                      <a:pt x="2" y="22"/>
                    </a:lnTo>
                    <a:lnTo>
                      <a:pt x="4" y="16"/>
                    </a:lnTo>
                    <a:lnTo>
                      <a:pt x="14" y="6"/>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9" name="Freeform 39"/>
              <p:cNvSpPr>
                <a:spLocks/>
              </p:cNvSpPr>
              <p:nvPr/>
            </p:nvSpPr>
            <p:spPr bwMode="auto">
              <a:xfrm>
                <a:off x="3091" y="770"/>
                <a:ext cx="62" cy="56"/>
              </a:xfrm>
              <a:custGeom>
                <a:avLst/>
                <a:gdLst>
                  <a:gd name="T0" fmla="*/ 2 w 62"/>
                  <a:gd name="T1" fmla="*/ 0 h 56"/>
                  <a:gd name="T2" fmla="*/ 2 w 62"/>
                  <a:gd name="T3" fmla="*/ 0 h 56"/>
                  <a:gd name="T4" fmla="*/ 0 w 62"/>
                  <a:gd name="T5" fmla="*/ 8 h 56"/>
                  <a:gd name="T6" fmla="*/ 2 w 62"/>
                  <a:gd name="T7" fmla="*/ 28 h 56"/>
                  <a:gd name="T8" fmla="*/ 2 w 62"/>
                  <a:gd name="T9" fmla="*/ 38 h 56"/>
                  <a:gd name="T10" fmla="*/ 6 w 62"/>
                  <a:gd name="T11" fmla="*/ 46 h 56"/>
                  <a:gd name="T12" fmla="*/ 10 w 62"/>
                  <a:gd name="T13" fmla="*/ 52 h 56"/>
                  <a:gd name="T14" fmla="*/ 14 w 62"/>
                  <a:gd name="T15" fmla="*/ 54 h 56"/>
                  <a:gd name="T16" fmla="*/ 18 w 62"/>
                  <a:gd name="T17" fmla="*/ 56 h 56"/>
                  <a:gd name="T18" fmla="*/ 18 w 62"/>
                  <a:gd name="T19" fmla="*/ 56 h 56"/>
                  <a:gd name="T20" fmla="*/ 26 w 62"/>
                  <a:gd name="T21" fmla="*/ 54 h 56"/>
                  <a:gd name="T22" fmla="*/ 34 w 62"/>
                  <a:gd name="T23" fmla="*/ 50 h 56"/>
                  <a:gd name="T24" fmla="*/ 42 w 62"/>
                  <a:gd name="T25" fmla="*/ 44 h 56"/>
                  <a:gd name="T26" fmla="*/ 48 w 62"/>
                  <a:gd name="T27" fmla="*/ 38 h 56"/>
                  <a:gd name="T28" fmla="*/ 58 w 62"/>
                  <a:gd name="T29" fmla="*/ 24 h 56"/>
                  <a:gd name="T30" fmla="*/ 62 w 62"/>
                  <a:gd name="T31" fmla="*/ 18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6">
                    <a:moveTo>
                      <a:pt x="2" y="0"/>
                    </a:moveTo>
                    <a:lnTo>
                      <a:pt x="2" y="0"/>
                    </a:lnTo>
                    <a:lnTo>
                      <a:pt x="0" y="8"/>
                    </a:lnTo>
                    <a:lnTo>
                      <a:pt x="2" y="28"/>
                    </a:lnTo>
                    <a:lnTo>
                      <a:pt x="2" y="38"/>
                    </a:lnTo>
                    <a:lnTo>
                      <a:pt x="6" y="46"/>
                    </a:lnTo>
                    <a:lnTo>
                      <a:pt x="10" y="52"/>
                    </a:lnTo>
                    <a:lnTo>
                      <a:pt x="14" y="54"/>
                    </a:lnTo>
                    <a:lnTo>
                      <a:pt x="18" y="56"/>
                    </a:lnTo>
                    <a:lnTo>
                      <a:pt x="26" y="54"/>
                    </a:lnTo>
                    <a:lnTo>
                      <a:pt x="34" y="50"/>
                    </a:lnTo>
                    <a:lnTo>
                      <a:pt x="42" y="44"/>
                    </a:lnTo>
                    <a:lnTo>
                      <a:pt x="48" y="38"/>
                    </a:lnTo>
                    <a:lnTo>
                      <a:pt x="58" y="24"/>
                    </a:lnTo>
                    <a:lnTo>
                      <a:pt x="62" y="18"/>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0" name="Freeform 40"/>
              <p:cNvSpPr>
                <a:spLocks/>
              </p:cNvSpPr>
              <p:nvPr/>
            </p:nvSpPr>
            <p:spPr bwMode="auto">
              <a:xfrm>
                <a:off x="3083" y="712"/>
                <a:ext cx="70" cy="38"/>
              </a:xfrm>
              <a:custGeom>
                <a:avLst/>
                <a:gdLst>
                  <a:gd name="T0" fmla="*/ 70 w 70"/>
                  <a:gd name="T1" fmla="*/ 6 h 38"/>
                  <a:gd name="T2" fmla="*/ 70 w 70"/>
                  <a:gd name="T3" fmla="*/ 6 h 38"/>
                  <a:gd name="T4" fmla="*/ 62 w 70"/>
                  <a:gd name="T5" fmla="*/ 2 h 38"/>
                  <a:gd name="T6" fmla="*/ 48 w 70"/>
                  <a:gd name="T7" fmla="*/ 0 h 38"/>
                  <a:gd name="T8" fmla="*/ 26 w 70"/>
                  <a:gd name="T9" fmla="*/ 0 h 38"/>
                  <a:gd name="T10" fmla="*/ 26 w 70"/>
                  <a:gd name="T11" fmla="*/ 0 h 38"/>
                  <a:gd name="T12" fmla="*/ 10 w 70"/>
                  <a:gd name="T13" fmla="*/ 0 h 38"/>
                  <a:gd name="T14" fmla="*/ 2 w 70"/>
                  <a:gd name="T15" fmla="*/ 4 h 38"/>
                  <a:gd name="T16" fmla="*/ 0 w 70"/>
                  <a:gd name="T17" fmla="*/ 6 h 38"/>
                  <a:gd name="T18" fmla="*/ 0 w 70"/>
                  <a:gd name="T19" fmla="*/ 8 h 38"/>
                  <a:gd name="T20" fmla="*/ 2 w 70"/>
                  <a:gd name="T21" fmla="*/ 14 h 38"/>
                  <a:gd name="T22" fmla="*/ 6 w 70"/>
                  <a:gd name="T23" fmla="*/ 18 h 38"/>
                  <a:gd name="T24" fmla="*/ 10 w 70"/>
                  <a:gd name="T25" fmla="*/ 24 h 38"/>
                  <a:gd name="T26" fmla="*/ 16 w 70"/>
                  <a:gd name="T27" fmla="*/ 28 h 38"/>
                  <a:gd name="T28" fmla="*/ 54 w 70"/>
                  <a:gd name="T29" fmla="*/ 38 h 38"/>
                  <a:gd name="T30" fmla="*/ 70 w 70"/>
                  <a:gd name="T31" fmla="*/ 6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6"/>
                    </a:moveTo>
                    <a:lnTo>
                      <a:pt x="70" y="6"/>
                    </a:lnTo>
                    <a:lnTo>
                      <a:pt x="62" y="2"/>
                    </a:lnTo>
                    <a:lnTo>
                      <a:pt x="48" y="0"/>
                    </a:lnTo>
                    <a:lnTo>
                      <a:pt x="26" y="0"/>
                    </a:lnTo>
                    <a:lnTo>
                      <a:pt x="10" y="0"/>
                    </a:lnTo>
                    <a:lnTo>
                      <a:pt x="2" y="4"/>
                    </a:lnTo>
                    <a:lnTo>
                      <a:pt x="0" y="6"/>
                    </a:lnTo>
                    <a:lnTo>
                      <a:pt x="0" y="8"/>
                    </a:lnTo>
                    <a:lnTo>
                      <a:pt x="2" y="14"/>
                    </a:lnTo>
                    <a:lnTo>
                      <a:pt x="6" y="18"/>
                    </a:lnTo>
                    <a:lnTo>
                      <a:pt x="10" y="24"/>
                    </a:lnTo>
                    <a:lnTo>
                      <a:pt x="16" y="28"/>
                    </a:lnTo>
                    <a:lnTo>
                      <a:pt x="54" y="38"/>
                    </a:lnTo>
                    <a:lnTo>
                      <a:pt x="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1" name="Freeform 41"/>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2" name="Freeform 42"/>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3" name="Freeform 43"/>
              <p:cNvSpPr>
                <a:spLocks/>
              </p:cNvSpPr>
              <p:nvPr/>
            </p:nvSpPr>
            <p:spPr bwMode="auto">
              <a:xfrm>
                <a:off x="3211" y="670"/>
                <a:ext cx="188" cy="188"/>
              </a:xfrm>
              <a:custGeom>
                <a:avLst/>
                <a:gdLst>
                  <a:gd name="T0" fmla="*/ 0 w 188"/>
                  <a:gd name="T1" fmla="*/ 98 h 188"/>
                  <a:gd name="T2" fmla="*/ 0 w 188"/>
                  <a:gd name="T3" fmla="*/ 98 h 188"/>
                  <a:gd name="T4" fmla="*/ 2 w 188"/>
                  <a:gd name="T5" fmla="*/ 116 h 188"/>
                  <a:gd name="T6" fmla="*/ 8 w 188"/>
                  <a:gd name="T7" fmla="*/ 134 h 188"/>
                  <a:gd name="T8" fmla="*/ 18 w 188"/>
                  <a:gd name="T9" fmla="*/ 150 h 188"/>
                  <a:gd name="T10" fmla="*/ 30 w 188"/>
                  <a:gd name="T11" fmla="*/ 164 h 188"/>
                  <a:gd name="T12" fmla="*/ 44 w 188"/>
                  <a:gd name="T13" fmla="*/ 174 h 188"/>
                  <a:gd name="T14" fmla="*/ 62 w 188"/>
                  <a:gd name="T15" fmla="*/ 182 h 188"/>
                  <a:gd name="T16" fmla="*/ 80 w 188"/>
                  <a:gd name="T17" fmla="*/ 186 h 188"/>
                  <a:gd name="T18" fmla="*/ 98 w 188"/>
                  <a:gd name="T19" fmla="*/ 188 h 188"/>
                  <a:gd name="T20" fmla="*/ 98 w 188"/>
                  <a:gd name="T21" fmla="*/ 188 h 188"/>
                  <a:gd name="T22" fmla="*/ 118 w 188"/>
                  <a:gd name="T23" fmla="*/ 186 h 188"/>
                  <a:gd name="T24" fmla="*/ 134 w 188"/>
                  <a:gd name="T25" fmla="*/ 180 h 188"/>
                  <a:gd name="T26" fmla="*/ 150 w 188"/>
                  <a:gd name="T27" fmla="*/ 170 h 188"/>
                  <a:gd name="T28" fmla="*/ 164 w 188"/>
                  <a:gd name="T29" fmla="*/ 158 h 188"/>
                  <a:gd name="T30" fmla="*/ 174 w 188"/>
                  <a:gd name="T31" fmla="*/ 144 h 188"/>
                  <a:gd name="T32" fmla="*/ 182 w 188"/>
                  <a:gd name="T33" fmla="*/ 126 h 188"/>
                  <a:gd name="T34" fmla="*/ 188 w 188"/>
                  <a:gd name="T35" fmla="*/ 108 h 188"/>
                  <a:gd name="T36" fmla="*/ 188 w 188"/>
                  <a:gd name="T37" fmla="*/ 90 h 188"/>
                  <a:gd name="T38" fmla="*/ 188 w 188"/>
                  <a:gd name="T39" fmla="*/ 90 h 188"/>
                  <a:gd name="T40" fmla="*/ 186 w 188"/>
                  <a:gd name="T41" fmla="*/ 70 h 188"/>
                  <a:gd name="T42" fmla="*/ 180 w 188"/>
                  <a:gd name="T43" fmla="*/ 54 h 188"/>
                  <a:gd name="T44" fmla="*/ 170 w 188"/>
                  <a:gd name="T45" fmla="*/ 38 h 188"/>
                  <a:gd name="T46" fmla="*/ 158 w 188"/>
                  <a:gd name="T47" fmla="*/ 24 h 188"/>
                  <a:gd name="T48" fmla="*/ 144 w 188"/>
                  <a:gd name="T49" fmla="*/ 14 h 188"/>
                  <a:gd name="T50" fmla="*/ 128 w 188"/>
                  <a:gd name="T51" fmla="*/ 6 h 188"/>
                  <a:gd name="T52" fmla="*/ 110 w 188"/>
                  <a:gd name="T53" fmla="*/ 0 h 188"/>
                  <a:gd name="T54" fmla="*/ 90 w 188"/>
                  <a:gd name="T55" fmla="*/ 0 h 188"/>
                  <a:gd name="T56" fmla="*/ 90 w 188"/>
                  <a:gd name="T57" fmla="*/ 0 h 188"/>
                  <a:gd name="T58" fmla="*/ 72 w 188"/>
                  <a:gd name="T59" fmla="*/ 2 h 188"/>
                  <a:gd name="T60" fmla="*/ 54 w 188"/>
                  <a:gd name="T61" fmla="*/ 8 h 188"/>
                  <a:gd name="T62" fmla="*/ 38 w 188"/>
                  <a:gd name="T63" fmla="*/ 18 h 188"/>
                  <a:gd name="T64" fmla="*/ 24 w 188"/>
                  <a:gd name="T65" fmla="*/ 30 h 188"/>
                  <a:gd name="T66" fmla="*/ 14 w 188"/>
                  <a:gd name="T67" fmla="*/ 44 h 188"/>
                  <a:gd name="T68" fmla="*/ 6 w 188"/>
                  <a:gd name="T69" fmla="*/ 60 h 188"/>
                  <a:gd name="T70" fmla="*/ 2 w 188"/>
                  <a:gd name="T71" fmla="*/ 78 h 188"/>
                  <a:gd name="T72" fmla="*/ 0 w 188"/>
                  <a:gd name="T73" fmla="*/ 98 h 188"/>
                  <a:gd name="T74" fmla="*/ 0 w 188"/>
                  <a:gd name="T75" fmla="*/ 98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88">
                    <a:moveTo>
                      <a:pt x="0" y="98"/>
                    </a:moveTo>
                    <a:lnTo>
                      <a:pt x="0" y="98"/>
                    </a:lnTo>
                    <a:lnTo>
                      <a:pt x="2" y="116"/>
                    </a:lnTo>
                    <a:lnTo>
                      <a:pt x="8" y="134"/>
                    </a:lnTo>
                    <a:lnTo>
                      <a:pt x="18" y="150"/>
                    </a:lnTo>
                    <a:lnTo>
                      <a:pt x="30" y="164"/>
                    </a:lnTo>
                    <a:lnTo>
                      <a:pt x="44" y="174"/>
                    </a:lnTo>
                    <a:lnTo>
                      <a:pt x="62" y="182"/>
                    </a:lnTo>
                    <a:lnTo>
                      <a:pt x="80" y="186"/>
                    </a:lnTo>
                    <a:lnTo>
                      <a:pt x="98" y="188"/>
                    </a:lnTo>
                    <a:lnTo>
                      <a:pt x="118" y="186"/>
                    </a:lnTo>
                    <a:lnTo>
                      <a:pt x="134" y="180"/>
                    </a:lnTo>
                    <a:lnTo>
                      <a:pt x="150" y="170"/>
                    </a:lnTo>
                    <a:lnTo>
                      <a:pt x="164" y="158"/>
                    </a:lnTo>
                    <a:lnTo>
                      <a:pt x="174" y="144"/>
                    </a:lnTo>
                    <a:lnTo>
                      <a:pt x="182" y="126"/>
                    </a:lnTo>
                    <a:lnTo>
                      <a:pt x="188" y="108"/>
                    </a:lnTo>
                    <a:lnTo>
                      <a:pt x="188" y="90"/>
                    </a:lnTo>
                    <a:lnTo>
                      <a:pt x="186" y="70"/>
                    </a:lnTo>
                    <a:lnTo>
                      <a:pt x="180" y="54"/>
                    </a:lnTo>
                    <a:lnTo>
                      <a:pt x="170" y="38"/>
                    </a:lnTo>
                    <a:lnTo>
                      <a:pt x="158" y="24"/>
                    </a:lnTo>
                    <a:lnTo>
                      <a:pt x="144" y="14"/>
                    </a:lnTo>
                    <a:lnTo>
                      <a:pt x="128" y="6"/>
                    </a:lnTo>
                    <a:lnTo>
                      <a:pt x="110" y="0"/>
                    </a:lnTo>
                    <a:lnTo>
                      <a:pt x="90" y="0"/>
                    </a:lnTo>
                    <a:lnTo>
                      <a:pt x="72" y="2"/>
                    </a:lnTo>
                    <a:lnTo>
                      <a:pt x="54" y="8"/>
                    </a:lnTo>
                    <a:lnTo>
                      <a:pt x="38" y="18"/>
                    </a:lnTo>
                    <a:lnTo>
                      <a:pt x="24" y="30"/>
                    </a:lnTo>
                    <a:lnTo>
                      <a:pt x="14" y="44"/>
                    </a:lnTo>
                    <a:lnTo>
                      <a:pt x="6" y="60"/>
                    </a:lnTo>
                    <a:lnTo>
                      <a:pt x="2" y="78"/>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4" name="Freeform 44"/>
              <p:cNvSpPr>
                <a:spLocks/>
              </p:cNvSpPr>
              <p:nvPr/>
            </p:nvSpPr>
            <p:spPr bwMode="auto">
              <a:xfrm>
                <a:off x="3235" y="694"/>
                <a:ext cx="140" cy="140"/>
              </a:xfrm>
              <a:custGeom>
                <a:avLst/>
                <a:gdLst>
                  <a:gd name="T0" fmla="*/ 0 w 140"/>
                  <a:gd name="T1" fmla="*/ 72 h 140"/>
                  <a:gd name="T2" fmla="*/ 0 w 140"/>
                  <a:gd name="T3" fmla="*/ 72 h 140"/>
                  <a:gd name="T4" fmla="*/ 2 w 140"/>
                  <a:gd name="T5" fmla="*/ 86 h 140"/>
                  <a:gd name="T6" fmla="*/ 8 w 140"/>
                  <a:gd name="T7" fmla="*/ 100 h 140"/>
                  <a:gd name="T8" fmla="*/ 14 w 140"/>
                  <a:gd name="T9" fmla="*/ 110 h 140"/>
                  <a:gd name="T10" fmla="*/ 24 w 140"/>
                  <a:gd name="T11" fmla="*/ 120 h 140"/>
                  <a:gd name="T12" fmla="*/ 34 w 140"/>
                  <a:gd name="T13" fmla="*/ 128 h 140"/>
                  <a:gd name="T14" fmla="*/ 46 w 140"/>
                  <a:gd name="T15" fmla="*/ 134 h 140"/>
                  <a:gd name="T16" fmla="*/ 60 w 140"/>
                  <a:gd name="T17" fmla="*/ 138 h 140"/>
                  <a:gd name="T18" fmla="*/ 74 w 140"/>
                  <a:gd name="T19" fmla="*/ 140 h 140"/>
                  <a:gd name="T20" fmla="*/ 74 w 140"/>
                  <a:gd name="T21" fmla="*/ 140 h 140"/>
                  <a:gd name="T22" fmla="*/ 88 w 140"/>
                  <a:gd name="T23" fmla="*/ 138 h 140"/>
                  <a:gd name="T24" fmla="*/ 100 w 140"/>
                  <a:gd name="T25" fmla="*/ 132 h 140"/>
                  <a:gd name="T26" fmla="*/ 112 w 140"/>
                  <a:gd name="T27" fmla="*/ 126 h 140"/>
                  <a:gd name="T28" fmla="*/ 122 w 140"/>
                  <a:gd name="T29" fmla="*/ 116 h 140"/>
                  <a:gd name="T30" fmla="*/ 130 w 140"/>
                  <a:gd name="T31" fmla="*/ 106 h 140"/>
                  <a:gd name="T32" fmla="*/ 136 w 140"/>
                  <a:gd name="T33" fmla="*/ 94 h 140"/>
                  <a:gd name="T34" fmla="*/ 138 w 140"/>
                  <a:gd name="T35" fmla="*/ 80 h 140"/>
                  <a:gd name="T36" fmla="*/ 140 w 140"/>
                  <a:gd name="T37" fmla="*/ 66 h 140"/>
                  <a:gd name="T38" fmla="*/ 140 w 140"/>
                  <a:gd name="T39" fmla="*/ 66 h 140"/>
                  <a:gd name="T40" fmla="*/ 138 w 140"/>
                  <a:gd name="T41" fmla="*/ 52 h 140"/>
                  <a:gd name="T42" fmla="*/ 134 w 140"/>
                  <a:gd name="T43" fmla="*/ 40 h 140"/>
                  <a:gd name="T44" fmla="*/ 126 w 140"/>
                  <a:gd name="T45" fmla="*/ 28 h 140"/>
                  <a:gd name="T46" fmla="*/ 118 w 140"/>
                  <a:gd name="T47" fmla="*/ 18 h 140"/>
                  <a:gd name="T48" fmla="*/ 106 w 140"/>
                  <a:gd name="T49" fmla="*/ 10 h 140"/>
                  <a:gd name="T50" fmla="*/ 94 w 140"/>
                  <a:gd name="T51" fmla="*/ 4 h 140"/>
                  <a:gd name="T52" fmla="*/ 82 w 140"/>
                  <a:gd name="T53" fmla="*/ 2 h 140"/>
                  <a:gd name="T54" fmla="*/ 68 w 140"/>
                  <a:gd name="T55" fmla="*/ 0 h 140"/>
                  <a:gd name="T56" fmla="*/ 68 w 140"/>
                  <a:gd name="T57" fmla="*/ 0 h 140"/>
                  <a:gd name="T58" fmla="*/ 54 w 140"/>
                  <a:gd name="T59" fmla="*/ 2 h 140"/>
                  <a:gd name="T60" fmla="*/ 40 w 140"/>
                  <a:gd name="T61" fmla="*/ 6 h 140"/>
                  <a:gd name="T62" fmla="*/ 30 w 140"/>
                  <a:gd name="T63" fmla="*/ 14 h 140"/>
                  <a:gd name="T64" fmla="*/ 20 w 140"/>
                  <a:gd name="T65" fmla="*/ 22 h 140"/>
                  <a:gd name="T66" fmla="*/ 12 w 140"/>
                  <a:gd name="T67" fmla="*/ 34 h 140"/>
                  <a:gd name="T68" fmla="*/ 6 w 140"/>
                  <a:gd name="T69" fmla="*/ 46 h 140"/>
                  <a:gd name="T70" fmla="*/ 2 w 140"/>
                  <a:gd name="T71" fmla="*/ 58 h 140"/>
                  <a:gd name="T72" fmla="*/ 0 w 140"/>
                  <a:gd name="T73" fmla="*/ 72 h 140"/>
                  <a:gd name="T74" fmla="*/ 0 w 140"/>
                  <a:gd name="T75" fmla="*/ 72 h 1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40">
                    <a:moveTo>
                      <a:pt x="0" y="72"/>
                    </a:moveTo>
                    <a:lnTo>
                      <a:pt x="0" y="72"/>
                    </a:lnTo>
                    <a:lnTo>
                      <a:pt x="2" y="86"/>
                    </a:lnTo>
                    <a:lnTo>
                      <a:pt x="8" y="100"/>
                    </a:lnTo>
                    <a:lnTo>
                      <a:pt x="14" y="110"/>
                    </a:lnTo>
                    <a:lnTo>
                      <a:pt x="24" y="120"/>
                    </a:lnTo>
                    <a:lnTo>
                      <a:pt x="34" y="128"/>
                    </a:lnTo>
                    <a:lnTo>
                      <a:pt x="46" y="134"/>
                    </a:lnTo>
                    <a:lnTo>
                      <a:pt x="60" y="138"/>
                    </a:lnTo>
                    <a:lnTo>
                      <a:pt x="74" y="140"/>
                    </a:lnTo>
                    <a:lnTo>
                      <a:pt x="88" y="138"/>
                    </a:lnTo>
                    <a:lnTo>
                      <a:pt x="100" y="132"/>
                    </a:lnTo>
                    <a:lnTo>
                      <a:pt x="112" y="126"/>
                    </a:lnTo>
                    <a:lnTo>
                      <a:pt x="122" y="116"/>
                    </a:lnTo>
                    <a:lnTo>
                      <a:pt x="130" y="106"/>
                    </a:lnTo>
                    <a:lnTo>
                      <a:pt x="136" y="94"/>
                    </a:lnTo>
                    <a:lnTo>
                      <a:pt x="138" y="80"/>
                    </a:lnTo>
                    <a:lnTo>
                      <a:pt x="140" y="66"/>
                    </a:lnTo>
                    <a:lnTo>
                      <a:pt x="138" y="52"/>
                    </a:lnTo>
                    <a:lnTo>
                      <a:pt x="134" y="40"/>
                    </a:lnTo>
                    <a:lnTo>
                      <a:pt x="126" y="28"/>
                    </a:lnTo>
                    <a:lnTo>
                      <a:pt x="118" y="18"/>
                    </a:lnTo>
                    <a:lnTo>
                      <a:pt x="106" y="10"/>
                    </a:lnTo>
                    <a:lnTo>
                      <a:pt x="94" y="4"/>
                    </a:lnTo>
                    <a:lnTo>
                      <a:pt x="82" y="2"/>
                    </a:lnTo>
                    <a:lnTo>
                      <a:pt x="68" y="0"/>
                    </a:lnTo>
                    <a:lnTo>
                      <a:pt x="54" y="2"/>
                    </a:lnTo>
                    <a:lnTo>
                      <a:pt x="40" y="6"/>
                    </a:lnTo>
                    <a:lnTo>
                      <a:pt x="30" y="14"/>
                    </a:lnTo>
                    <a:lnTo>
                      <a:pt x="20" y="22"/>
                    </a:lnTo>
                    <a:lnTo>
                      <a:pt x="12" y="34"/>
                    </a:lnTo>
                    <a:lnTo>
                      <a:pt x="6" y="46"/>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5" name="Freeform 45"/>
              <p:cNvSpPr>
                <a:spLocks/>
              </p:cNvSpPr>
              <p:nvPr/>
            </p:nvSpPr>
            <p:spPr bwMode="auto">
              <a:xfrm>
                <a:off x="3123" y="734"/>
                <a:ext cx="132" cy="104"/>
              </a:xfrm>
              <a:custGeom>
                <a:avLst/>
                <a:gdLst>
                  <a:gd name="T0" fmla="*/ 54 w 132"/>
                  <a:gd name="T1" fmla="*/ 8 h 104"/>
                  <a:gd name="T2" fmla="*/ 54 w 132"/>
                  <a:gd name="T3" fmla="*/ 8 h 104"/>
                  <a:gd name="T4" fmla="*/ 56 w 132"/>
                  <a:gd name="T5" fmla="*/ 16 h 104"/>
                  <a:gd name="T6" fmla="*/ 58 w 132"/>
                  <a:gd name="T7" fmla="*/ 24 h 104"/>
                  <a:gd name="T8" fmla="*/ 58 w 132"/>
                  <a:gd name="T9" fmla="*/ 32 h 104"/>
                  <a:gd name="T10" fmla="*/ 56 w 132"/>
                  <a:gd name="T11" fmla="*/ 40 h 104"/>
                  <a:gd name="T12" fmla="*/ 56 w 132"/>
                  <a:gd name="T13" fmla="*/ 40 h 104"/>
                  <a:gd name="T14" fmla="*/ 58 w 132"/>
                  <a:gd name="T15" fmla="*/ 44 h 104"/>
                  <a:gd name="T16" fmla="*/ 60 w 132"/>
                  <a:gd name="T17" fmla="*/ 48 h 104"/>
                  <a:gd name="T18" fmla="*/ 68 w 132"/>
                  <a:gd name="T19" fmla="*/ 54 h 104"/>
                  <a:gd name="T20" fmla="*/ 68 w 132"/>
                  <a:gd name="T21" fmla="*/ 54 h 104"/>
                  <a:gd name="T22" fmla="*/ 80 w 132"/>
                  <a:gd name="T23" fmla="*/ 58 h 104"/>
                  <a:gd name="T24" fmla="*/ 94 w 132"/>
                  <a:gd name="T25" fmla="*/ 60 h 104"/>
                  <a:gd name="T26" fmla="*/ 120 w 132"/>
                  <a:gd name="T27" fmla="*/ 60 h 104"/>
                  <a:gd name="T28" fmla="*/ 120 w 132"/>
                  <a:gd name="T29" fmla="*/ 60 h 104"/>
                  <a:gd name="T30" fmla="*/ 126 w 132"/>
                  <a:gd name="T31" fmla="*/ 62 h 104"/>
                  <a:gd name="T32" fmla="*/ 130 w 132"/>
                  <a:gd name="T33" fmla="*/ 66 h 104"/>
                  <a:gd name="T34" fmla="*/ 130 w 132"/>
                  <a:gd name="T35" fmla="*/ 66 h 104"/>
                  <a:gd name="T36" fmla="*/ 132 w 132"/>
                  <a:gd name="T37" fmla="*/ 74 h 104"/>
                  <a:gd name="T38" fmla="*/ 132 w 132"/>
                  <a:gd name="T39" fmla="*/ 80 h 104"/>
                  <a:gd name="T40" fmla="*/ 128 w 132"/>
                  <a:gd name="T41" fmla="*/ 86 h 104"/>
                  <a:gd name="T42" fmla="*/ 124 w 132"/>
                  <a:gd name="T43" fmla="*/ 92 h 104"/>
                  <a:gd name="T44" fmla="*/ 124 w 132"/>
                  <a:gd name="T45" fmla="*/ 92 h 104"/>
                  <a:gd name="T46" fmla="*/ 116 w 132"/>
                  <a:gd name="T47" fmla="*/ 98 h 104"/>
                  <a:gd name="T48" fmla="*/ 108 w 132"/>
                  <a:gd name="T49" fmla="*/ 102 h 104"/>
                  <a:gd name="T50" fmla="*/ 100 w 132"/>
                  <a:gd name="T51" fmla="*/ 104 h 104"/>
                  <a:gd name="T52" fmla="*/ 90 w 132"/>
                  <a:gd name="T53" fmla="*/ 104 h 104"/>
                  <a:gd name="T54" fmla="*/ 90 w 132"/>
                  <a:gd name="T55" fmla="*/ 104 h 104"/>
                  <a:gd name="T56" fmla="*/ 72 w 132"/>
                  <a:gd name="T57" fmla="*/ 102 h 104"/>
                  <a:gd name="T58" fmla="*/ 54 w 132"/>
                  <a:gd name="T59" fmla="*/ 98 h 104"/>
                  <a:gd name="T60" fmla="*/ 38 w 132"/>
                  <a:gd name="T61" fmla="*/ 90 h 104"/>
                  <a:gd name="T62" fmla="*/ 22 w 132"/>
                  <a:gd name="T63" fmla="*/ 82 h 104"/>
                  <a:gd name="T64" fmla="*/ 22 w 132"/>
                  <a:gd name="T65" fmla="*/ 82 h 104"/>
                  <a:gd name="T66" fmla="*/ 12 w 132"/>
                  <a:gd name="T67" fmla="*/ 72 h 104"/>
                  <a:gd name="T68" fmla="*/ 4 w 132"/>
                  <a:gd name="T69" fmla="*/ 60 h 104"/>
                  <a:gd name="T70" fmla="*/ 2 w 132"/>
                  <a:gd name="T71" fmla="*/ 54 h 104"/>
                  <a:gd name="T72" fmla="*/ 0 w 132"/>
                  <a:gd name="T73" fmla="*/ 48 h 104"/>
                  <a:gd name="T74" fmla="*/ 0 w 132"/>
                  <a:gd name="T75" fmla="*/ 42 h 104"/>
                  <a:gd name="T76" fmla="*/ 2 w 132"/>
                  <a:gd name="T77" fmla="*/ 36 h 104"/>
                  <a:gd name="T78" fmla="*/ 2 w 132"/>
                  <a:gd name="T79" fmla="*/ 36 h 104"/>
                  <a:gd name="T80" fmla="*/ 4 w 132"/>
                  <a:gd name="T81" fmla="*/ 28 h 104"/>
                  <a:gd name="T82" fmla="*/ 10 w 132"/>
                  <a:gd name="T83" fmla="*/ 24 h 104"/>
                  <a:gd name="T84" fmla="*/ 14 w 132"/>
                  <a:gd name="T85" fmla="*/ 24 h 104"/>
                  <a:gd name="T86" fmla="*/ 14 w 132"/>
                  <a:gd name="T87" fmla="*/ 24 h 104"/>
                  <a:gd name="T88" fmla="*/ 24 w 132"/>
                  <a:gd name="T89" fmla="*/ 8 h 104"/>
                  <a:gd name="T90" fmla="*/ 32 w 132"/>
                  <a:gd name="T91" fmla="*/ 2 h 104"/>
                  <a:gd name="T92" fmla="*/ 40 w 132"/>
                  <a:gd name="T93" fmla="*/ 0 h 104"/>
                  <a:gd name="T94" fmla="*/ 40 w 132"/>
                  <a:gd name="T95" fmla="*/ 0 h 104"/>
                  <a:gd name="T96" fmla="*/ 44 w 132"/>
                  <a:gd name="T97" fmla="*/ 0 h 104"/>
                  <a:gd name="T98" fmla="*/ 48 w 132"/>
                  <a:gd name="T99" fmla="*/ 2 h 104"/>
                  <a:gd name="T100" fmla="*/ 54 w 132"/>
                  <a:gd name="T101" fmla="*/ 8 h 104"/>
                  <a:gd name="T102" fmla="*/ 54 w 132"/>
                  <a:gd name="T103" fmla="*/ 8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4">
                    <a:moveTo>
                      <a:pt x="54" y="8"/>
                    </a:moveTo>
                    <a:lnTo>
                      <a:pt x="54" y="8"/>
                    </a:lnTo>
                    <a:lnTo>
                      <a:pt x="56" y="16"/>
                    </a:lnTo>
                    <a:lnTo>
                      <a:pt x="58" y="24"/>
                    </a:lnTo>
                    <a:lnTo>
                      <a:pt x="58" y="32"/>
                    </a:lnTo>
                    <a:lnTo>
                      <a:pt x="56" y="40"/>
                    </a:lnTo>
                    <a:lnTo>
                      <a:pt x="58" y="44"/>
                    </a:lnTo>
                    <a:lnTo>
                      <a:pt x="60" y="48"/>
                    </a:lnTo>
                    <a:lnTo>
                      <a:pt x="68" y="54"/>
                    </a:lnTo>
                    <a:lnTo>
                      <a:pt x="80" y="58"/>
                    </a:lnTo>
                    <a:lnTo>
                      <a:pt x="94" y="60"/>
                    </a:lnTo>
                    <a:lnTo>
                      <a:pt x="120" y="60"/>
                    </a:lnTo>
                    <a:lnTo>
                      <a:pt x="126" y="62"/>
                    </a:lnTo>
                    <a:lnTo>
                      <a:pt x="130" y="66"/>
                    </a:lnTo>
                    <a:lnTo>
                      <a:pt x="132" y="74"/>
                    </a:lnTo>
                    <a:lnTo>
                      <a:pt x="132" y="80"/>
                    </a:lnTo>
                    <a:lnTo>
                      <a:pt x="128" y="86"/>
                    </a:lnTo>
                    <a:lnTo>
                      <a:pt x="124" y="92"/>
                    </a:lnTo>
                    <a:lnTo>
                      <a:pt x="116" y="98"/>
                    </a:lnTo>
                    <a:lnTo>
                      <a:pt x="108" y="102"/>
                    </a:lnTo>
                    <a:lnTo>
                      <a:pt x="100" y="104"/>
                    </a:lnTo>
                    <a:lnTo>
                      <a:pt x="90" y="104"/>
                    </a:lnTo>
                    <a:lnTo>
                      <a:pt x="72" y="102"/>
                    </a:lnTo>
                    <a:lnTo>
                      <a:pt x="54" y="98"/>
                    </a:lnTo>
                    <a:lnTo>
                      <a:pt x="38" y="90"/>
                    </a:lnTo>
                    <a:lnTo>
                      <a:pt x="22" y="82"/>
                    </a:lnTo>
                    <a:lnTo>
                      <a:pt x="12" y="72"/>
                    </a:lnTo>
                    <a:lnTo>
                      <a:pt x="4" y="60"/>
                    </a:lnTo>
                    <a:lnTo>
                      <a:pt x="2" y="54"/>
                    </a:lnTo>
                    <a:lnTo>
                      <a:pt x="0" y="48"/>
                    </a:lnTo>
                    <a:lnTo>
                      <a:pt x="0" y="42"/>
                    </a:lnTo>
                    <a:lnTo>
                      <a:pt x="2" y="36"/>
                    </a:lnTo>
                    <a:lnTo>
                      <a:pt x="4" y="28"/>
                    </a:lnTo>
                    <a:lnTo>
                      <a:pt x="10" y="24"/>
                    </a:lnTo>
                    <a:lnTo>
                      <a:pt x="14" y="24"/>
                    </a:lnTo>
                    <a:lnTo>
                      <a:pt x="24" y="8"/>
                    </a:lnTo>
                    <a:lnTo>
                      <a:pt x="32" y="2"/>
                    </a:lnTo>
                    <a:lnTo>
                      <a:pt x="40" y="0"/>
                    </a:lnTo>
                    <a:lnTo>
                      <a:pt x="44" y="0"/>
                    </a:lnTo>
                    <a:lnTo>
                      <a:pt x="48" y="2"/>
                    </a:lnTo>
                    <a:lnTo>
                      <a:pt x="5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6" name="Freeform 46"/>
              <p:cNvSpPr>
                <a:spLocks/>
              </p:cNvSpPr>
              <p:nvPr/>
            </p:nvSpPr>
            <p:spPr bwMode="auto">
              <a:xfrm>
                <a:off x="3137" y="746"/>
                <a:ext cx="106" cy="78"/>
              </a:xfrm>
              <a:custGeom>
                <a:avLst/>
                <a:gdLst>
                  <a:gd name="T0" fmla="*/ 30 w 106"/>
                  <a:gd name="T1" fmla="*/ 36 h 78"/>
                  <a:gd name="T2" fmla="*/ 30 w 106"/>
                  <a:gd name="T3" fmla="*/ 36 h 78"/>
                  <a:gd name="T4" fmla="*/ 38 w 106"/>
                  <a:gd name="T5" fmla="*/ 44 h 78"/>
                  <a:gd name="T6" fmla="*/ 46 w 106"/>
                  <a:gd name="T7" fmla="*/ 50 h 78"/>
                  <a:gd name="T8" fmla="*/ 54 w 106"/>
                  <a:gd name="T9" fmla="*/ 56 h 78"/>
                  <a:gd name="T10" fmla="*/ 64 w 106"/>
                  <a:gd name="T11" fmla="*/ 58 h 78"/>
                  <a:gd name="T12" fmla="*/ 74 w 106"/>
                  <a:gd name="T13" fmla="*/ 62 h 78"/>
                  <a:gd name="T14" fmla="*/ 84 w 106"/>
                  <a:gd name="T15" fmla="*/ 62 h 78"/>
                  <a:gd name="T16" fmla="*/ 106 w 106"/>
                  <a:gd name="T17" fmla="*/ 60 h 78"/>
                  <a:gd name="T18" fmla="*/ 106 w 106"/>
                  <a:gd name="T19" fmla="*/ 60 h 78"/>
                  <a:gd name="T20" fmla="*/ 106 w 106"/>
                  <a:gd name="T21" fmla="*/ 66 h 78"/>
                  <a:gd name="T22" fmla="*/ 104 w 106"/>
                  <a:gd name="T23" fmla="*/ 70 h 78"/>
                  <a:gd name="T24" fmla="*/ 104 w 106"/>
                  <a:gd name="T25" fmla="*/ 70 h 78"/>
                  <a:gd name="T26" fmla="*/ 96 w 106"/>
                  <a:gd name="T27" fmla="*/ 74 h 78"/>
                  <a:gd name="T28" fmla="*/ 88 w 106"/>
                  <a:gd name="T29" fmla="*/ 78 h 78"/>
                  <a:gd name="T30" fmla="*/ 80 w 106"/>
                  <a:gd name="T31" fmla="*/ 78 h 78"/>
                  <a:gd name="T32" fmla="*/ 70 w 106"/>
                  <a:gd name="T33" fmla="*/ 78 h 78"/>
                  <a:gd name="T34" fmla="*/ 52 w 106"/>
                  <a:gd name="T35" fmla="*/ 76 h 78"/>
                  <a:gd name="T36" fmla="*/ 34 w 106"/>
                  <a:gd name="T37" fmla="*/ 70 h 78"/>
                  <a:gd name="T38" fmla="*/ 34 w 106"/>
                  <a:gd name="T39" fmla="*/ 70 h 78"/>
                  <a:gd name="T40" fmla="*/ 24 w 106"/>
                  <a:gd name="T41" fmla="*/ 64 h 78"/>
                  <a:gd name="T42" fmla="*/ 12 w 106"/>
                  <a:gd name="T43" fmla="*/ 58 h 78"/>
                  <a:gd name="T44" fmla="*/ 4 w 106"/>
                  <a:gd name="T45" fmla="*/ 48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2 h 78"/>
                  <a:gd name="T62" fmla="*/ 12 w 106"/>
                  <a:gd name="T63" fmla="*/ 18 h 78"/>
                  <a:gd name="T64" fmla="*/ 14 w 106"/>
                  <a:gd name="T65" fmla="*/ 12 h 78"/>
                  <a:gd name="T66" fmla="*/ 18 w 106"/>
                  <a:gd name="T67" fmla="*/ 8 h 78"/>
                  <a:gd name="T68" fmla="*/ 18 w 106"/>
                  <a:gd name="T69" fmla="*/ 8 h 78"/>
                  <a:gd name="T70" fmla="*/ 22 w 106"/>
                  <a:gd name="T71" fmla="*/ 4 h 78"/>
                  <a:gd name="T72" fmla="*/ 28 w 106"/>
                  <a:gd name="T73" fmla="*/ 0 h 78"/>
                  <a:gd name="T74" fmla="*/ 28 w 106"/>
                  <a:gd name="T75" fmla="*/ 0 h 78"/>
                  <a:gd name="T76" fmla="*/ 30 w 106"/>
                  <a:gd name="T77" fmla="*/ 4 h 78"/>
                  <a:gd name="T78" fmla="*/ 32 w 106"/>
                  <a:gd name="T79" fmla="*/ 8 h 78"/>
                  <a:gd name="T80" fmla="*/ 32 w 106"/>
                  <a:gd name="T81" fmla="*/ 18 h 78"/>
                  <a:gd name="T82" fmla="*/ 30 w 106"/>
                  <a:gd name="T83" fmla="*/ 26 h 78"/>
                  <a:gd name="T84" fmla="*/ 30 w 106"/>
                  <a:gd name="T85" fmla="*/ 36 h 78"/>
                  <a:gd name="T86" fmla="*/ 30 w 106"/>
                  <a:gd name="T87" fmla="*/ 36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6"/>
                    </a:moveTo>
                    <a:lnTo>
                      <a:pt x="30" y="36"/>
                    </a:lnTo>
                    <a:lnTo>
                      <a:pt x="38" y="44"/>
                    </a:lnTo>
                    <a:lnTo>
                      <a:pt x="46" y="50"/>
                    </a:lnTo>
                    <a:lnTo>
                      <a:pt x="54" y="56"/>
                    </a:lnTo>
                    <a:lnTo>
                      <a:pt x="64" y="58"/>
                    </a:lnTo>
                    <a:lnTo>
                      <a:pt x="74" y="62"/>
                    </a:lnTo>
                    <a:lnTo>
                      <a:pt x="84" y="62"/>
                    </a:lnTo>
                    <a:lnTo>
                      <a:pt x="106" y="60"/>
                    </a:lnTo>
                    <a:lnTo>
                      <a:pt x="106" y="66"/>
                    </a:lnTo>
                    <a:lnTo>
                      <a:pt x="104" y="70"/>
                    </a:lnTo>
                    <a:lnTo>
                      <a:pt x="96" y="74"/>
                    </a:lnTo>
                    <a:lnTo>
                      <a:pt x="88" y="78"/>
                    </a:lnTo>
                    <a:lnTo>
                      <a:pt x="80" y="78"/>
                    </a:lnTo>
                    <a:lnTo>
                      <a:pt x="70" y="78"/>
                    </a:lnTo>
                    <a:lnTo>
                      <a:pt x="52" y="76"/>
                    </a:lnTo>
                    <a:lnTo>
                      <a:pt x="34" y="70"/>
                    </a:lnTo>
                    <a:lnTo>
                      <a:pt x="24" y="64"/>
                    </a:lnTo>
                    <a:lnTo>
                      <a:pt x="12" y="58"/>
                    </a:lnTo>
                    <a:lnTo>
                      <a:pt x="4" y="48"/>
                    </a:lnTo>
                    <a:lnTo>
                      <a:pt x="2" y="42"/>
                    </a:lnTo>
                    <a:lnTo>
                      <a:pt x="0" y="36"/>
                    </a:lnTo>
                    <a:lnTo>
                      <a:pt x="0" y="28"/>
                    </a:lnTo>
                    <a:lnTo>
                      <a:pt x="2" y="22"/>
                    </a:lnTo>
                    <a:lnTo>
                      <a:pt x="6" y="22"/>
                    </a:lnTo>
                    <a:lnTo>
                      <a:pt x="8" y="22"/>
                    </a:lnTo>
                    <a:lnTo>
                      <a:pt x="12" y="18"/>
                    </a:lnTo>
                    <a:lnTo>
                      <a:pt x="14" y="12"/>
                    </a:lnTo>
                    <a:lnTo>
                      <a:pt x="18" y="8"/>
                    </a:lnTo>
                    <a:lnTo>
                      <a:pt x="22" y="4"/>
                    </a:lnTo>
                    <a:lnTo>
                      <a:pt x="28" y="0"/>
                    </a:lnTo>
                    <a:lnTo>
                      <a:pt x="30" y="4"/>
                    </a:lnTo>
                    <a:lnTo>
                      <a:pt x="32" y="8"/>
                    </a:lnTo>
                    <a:lnTo>
                      <a:pt x="32" y="18"/>
                    </a:lnTo>
                    <a:lnTo>
                      <a:pt x="30" y="26"/>
                    </a:lnTo>
                    <a:lnTo>
                      <a:pt x="30" y="3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6879" name="Freeform 47"/>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80" name="Group 48"/>
            <p:cNvGrpSpPr>
              <a:grpSpLocks/>
            </p:cNvGrpSpPr>
            <p:nvPr/>
          </p:nvGrpSpPr>
          <p:grpSpPr bwMode="auto">
            <a:xfrm>
              <a:off x="65088" y="7289800"/>
              <a:ext cx="5800725" cy="439738"/>
              <a:chOff x="55" y="4272"/>
              <a:chExt cx="3654" cy="277"/>
            </a:xfrm>
          </p:grpSpPr>
          <p:sp>
            <p:nvSpPr>
              <p:cNvPr id="36882" name="Line 49"/>
              <p:cNvSpPr>
                <a:spLocks noChangeShapeType="1"/>
              </p:cNvSpPr>
              <p:nvPr/>
            </p:nvSpPr>
            <p:spPr bwMode="auto">
              <a:xfrm>
                <a:off x="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3" name="Line 50"/>
              <p:cNvSpPr>
                <a:spLocks noChangeShapeType="1"/>
              </p:cNvSpPr>
              <p:nvPr/>
            </p:nvSpPr>
            <p:spPr bwMode="auto">
              <a:xfrm>
                <a:off x="1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4" name="Line 51"/>
              <p:cNvSpPr>
                <a:spLocks noChangeShapeType="1"/>
              </p:cNvSpPr>
              <p:nvPr/>
            </p:nvSpPr>
            <p:spPr bwMode="auto">
              <a:xfrm>
                <a:off x="1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5" name="Line 52"/>
              <p:cNvSpPr>
                <a:spLocks noChangeShapeType="1"/>
              </p:cNvSpPr>
              <p:nvPr/>
            </p:nvSpPr>
            <p:spPr bwMode="auto">
              <a:xfrm>
                <a:off x="2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6" name="Line 53"/>
              <p:cNvSpPr>
                <a:spLocks noChangeShapeType="1"/>
              </p:cNvSpPr>
              <p:nvPr/>
            </p:nvSpPr>
            <p:spPr bwMode="auto">
              <a:xfrm>
                <a:off x="2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7" name="Line 54"/>
              <p:cNvSpPr>
                <a:spLocks noChangeShapeType="1"/>
              </p:cNvSpPr>
              <p:nvPr/>
            </p:nvSpPr>
            <p:spPr bwMode="auto">
              <a:xfrm>
                <a:off x="3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8" name="Line 55"/>
              <p:cNvSpPr>
                <a:spLocks noChangeShapeType="1"/>
              </p:cNvSpPr>
              <p:nvPr/>
            </p:nvSpPr>
            <p:spPr bwMode="auto">
              <a:xfrm>
                <a:off x="3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9" name="Line 56"/>
              <p:cNvSpPr>
                <a:spLocks noChangeShapeType="1"/>
              </p:cNvSpPr>
              <p:nvPr/>
            </p:nvSpPr>
            <p:spPr bwMode="auto">
              <a:xfrm>
                <a:off x="4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0" name="Line 57"/>
              <p:cNvSpPr>
                <a:spLocks noChangeShapeType="1"/>
              </p:cNvSpPr>
              <p:nvPr/>
            </p:nvSpPr>
            <p:spPr bwMode="auto">
              <a:xfrm>
                <a:off x="5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1" name="Line 58"/>
              <p:cNvSpPr>
                <a:spLocks noChangeShapeType="1"/>
              </p:cNvSpPr>
              <p:nvPr/>
            </p:nvSpPr>
            <p:spPr bwMode="auto">
              <a:xfrm>
                <a:off x="5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2" name="Line 59"/>
              <p:cNvSpPr>
                <a:spLocks noChangeShapeType="1"/>
              </p:cNvSpPr>
              <p:nvPr/>
            </p:nvSpPr>
            <p:spPr bwMode="auto">
              <a:xfrm>
                <a:off x="6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3" name="Line 60"/>
              <p:cNvSpPr>
                <a:spLocks noChangeShapeType="1"/>
              </p:cNvSpPr>
              <p:nvPr/>
            </p:nvSpPr>
            <p:spPr bwMode="auto">
              <a:xfrm>
                <a:off x="6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4" name="Line 61"/>
              <p:cNvSpPr>
                <a:spLocks noChangeShapeType="1"/>
              </p:cNvSpPr>
              <p:nvPr/>
            </p:nvSpPr>
            <p:spPr bwMode="auto">
              <a:xfrm>
                <a:off x="7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5" name="Line 62"/>
              <p:cNvSpPr>
                <a:spLocks noChangeShapeType="1"/>
              </p:cNvSpPr>
              <p:nvPr/>
            </p:nvSpPr>
            <p:spPr bwMode="auto">
              <a:xfrm>
                <a:off x="7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6" name="Line 63"/>
              <p:cNvSpPr>
                <a:spLocks noChangeShapeType="1"/>
              </p:cNvSpPr>
              <p:nvPr/>
            </p:nvSpPr>
            <p:spPr bwMode="auto">
              <a:xfrm>
                <a:off x="8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7" name="Line 64"/>
              <p:cNvSpPr>
                <a:spLocks noChangeShapeType="1"/>
              </p:cNvSpPr>
              <p:nvPr/>
            </p:nvSpPr>
            <p:spPr bwMode="auto">
              <a:xfrm>
                <a:off x="9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8" name="Line 65"/>
              <p:cNvSpPr>
                <a:spLocks noChangeShapeType="1"/>
              </p:cNvSpPr>
              <p:nvPr/>
            </p:nvSpPr>
            <p:spPr bwMode="auto">
              <a:xfrm>
                <a:off x="9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9" name="Line 66"/>
              <p:cNvSpPr>
                <a:spLocks noChangeShapeType="1"/>
              </p:cNvSpPr>
              <p:nvPr/>
            </p:nvSpPr>
            <p:spPr bwMode="auto">
              <a:xfrm>
                <a:off x="10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0" name="Line 67"/>
              <p:cNvSpPr>
                <a:spLocks noChangeShapeType="1"/>
              </p:cNvSpPr>
              <p:nvPr/>
            </p:nvSpPr>
            <p:spPr bwMode="auto">
              <a:xfrm>
                <a:off x="10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1" name="Line 68"/>
              <p:cNvSpPr>
                <a:spLocks noChangeShapeType="1"/>
              </p:cNvSpPr>
              <p:nvPr/>
            </p:nvSpPr>
            <p:spPr bwMode="auto">
              <a:xfrm>
                <a:off x="11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2" name="Line 69"/>
              <p:cNvSpPr>
                <a:spLocks noChangeShapeType="1"/>
              </p:cNvSpPr>
              <p:nvPr/>
            </p:nvSpPr>
            <p:spPr bwMode="auto">
              <a:xfrm>
                <a:off x="11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3" name="Line 70"/>
              <p:cNvSpPr>
                <a:spLocks noChangeShapeType="1"/>
              </p:cNvSpPr>
              <p:nvPr/>
            </p:nvSpPr>
            <p:spPr bwMode="auto">
              <a:xfrm>
                <a:off x="12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4" name="Line 71"/>
              <p:cNvSpPr>
                <a:spLocks noChangeShapeType="1"/>
              </p:cNvSpPr>
              <p:nvPr/>
            </p:nvSpPr>
            <p:spPr bwMode="auto">
              <a:xfrm>
                <a:off x="12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5" name="Line 72"/>
              <p:cNvSpPr>
                <a:spLocks noChangeShapeType="1"/>
              </p:cNvSpPr>
              <p:nvPr/>
            </p:nvSpPr>
            <p:spPr bwMode="auto">
              <a:xfrm>
                <a:off x="13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6" name="Line 73"/>
              <p:cNvSpPr>
                <a:spLocks noChangeShapeType="1"/>
              </p:cNvSpPr>
              <p:nvPr/>
            </p:nvSpPr>
            <p:spPr bwMode="auto">
              <a:xfrm>
                <a:off x="14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7" name="Line 74"/>
              <p:cNvSpPr>
                <a:spLocks noChangeShapeType="1"/>
              </p:cNvSpPr>
              <p:nvPr/>
            </p:nvSpPr>
            <p:spPr bwMode="auto">
              <a:xfrm>
                <a:off x="14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8" name="Line 75"/>
              <p:cNvSpPr>
                <a:spLocks noChangeShapeType="1"/>
              </p:cNvSpPr>
              <p:nvPr/>
            </p:nvSpPr>
            <p:spPr bwMode="auto">
              <a:xfrm>
                <a:off x="15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9" name="Line 76"/>
              <p:cNvSpPr>
                <a:spLocks noChangeShapeType="1"/>
              </p:cNvSpPr>
              <p:nvPr/>
            </p:nvSpPr>
            <p:spPr bwMode="auto">
              <a:xfrm>
                <a:off x="15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0" name="Line 77"/>
              <p:cNvSpPr>
                <a:spLocks noChangeShapeType="1"/>
              </p:cNvSpPr>
              <p:nvPr/>
            </p:nvSpPr>
            <p:spPr bwMode="auto">
              <a:xfrm>
                <a:off x="16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1" name="Line 78"/>
              <p:cNvSpPr>
                <a:spLocks noChangeShapeType="1"/>
              </p:cNvSpPr>
              <p:nvPr/>
            </p:nvSpPr>
            <p:spPr bwMode="auto">
              <a:xfrm>
                <a:off x="16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2" name="Line 79"/>
              <p:cNvSpPr>
                <a:spLocks noChangeShapeType="1"/>
              </p:cNvSpPr>
              <p:nvPr/>
            </p:nvSpPr>
            <p:spPr bwMode="auto">
              <a:xfrm>
                <a:off x="17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3" name="Line 80"/>
              <p:cNvSpPr>
                <a:spLocks noChangeShapeType="1"/>
              </p:cNvSpPr>
              <p:nvPr/>
            </p:nvSpPr>
            <p:spPr bwMode="auto">
              <a:xfrm>
                <a:off x="17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4" name="Line 81"/>
              <p:cNvSpPr>
                <a:spLocks noChangeShapeType="1"/>
              </p:cNvSpPr>
              <p:nvPr/>
            </p:nvSpPr>
            <p:spPr bwMode="auto">
              <a:xfrm>
                <a:off x="18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5" name="Line 82"/>
              <p:cNvSpPr>
                <a:spLocks noChangeShapeType="1"/>
              </p:cNvSpPr>
              <p:nvPr/>
            </p:nvSpPr>
            <p:spPr bwMode="auto">
              <a:xfrm>
                <a:off x="19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6" name="Line 83"/>
              <p:cNvSpPr>
                <a:spLocks noChangeShapeType="1"/>
              </p:cNvSpPr>
              <p:nvPr/>
            </p:nvSpPr>
            <p:spPr bwMode="auto">
              <a:xfrm>
                <a:off x="19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7" name="Line 84"/>
              <p:cNvSpPr>
                <a:spLocks noChangeShapeType="1"/>
              </p:cNvSpPr>
              <p:nvPr/>
            </p:nvSpPr>
            <p:spPr bwMode="auto">
              <a:xfrm>
                <a:off x="20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8" name="Line 85"/>
              <p:cNvSpPr>
                <a:spLocks noChangeShapeType="1"/>
              </p:cNvSpPr>
              <p:nvPr/>
            </p:nvSpPr>
            <p:spPr bwMode="auto">
              <a:xfrm>
                <a:off x="20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9" name="Line 86"/>
              <p:cNvSpPr>
                <a:spLocks noChangeShapeType="1"/>
              </p:cNvSpPr>
              <p:nvPr/>
            </p:nvSpPr>
            <p:spPr bwMode="auto">
              <a:xfrm>
                <a:off x="21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0" name="Line 87"/>
              <p:cNvSpPr>
                <a:spLocks noChangeShapeType="1"/>
              </p:cNvSpPr>
              <p:nvPr/>
            </p:nvSpPr>
            <p:spPr bwMode="auto">
              <a:xfrm>
                <a:off x="21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1" name="Line 88"/>
              <p:cNvSpPr>
                <a:spLocks noChangeShapeType="1"/>
              </p:cNvSpPr>
              <p:nvPr/>
            </p:nvSpPr>
            <p:spPr bwMode="auto">
              <a:xfrm>
                <a:off x="22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2" name="Line 89"/>
              <p:cNvSpPr>
                <a:spLocks noChangeShapeType="1"/>
              </p:cNvSpPr>
              <p:nvPr/>
            </p:nvSpPr>
            <p:spPr bwMode="auto">
              <a:xfrm>
                <a:off x="23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3" name="Line 90"/>
              <p:cNvSpPr>
                <a:spLocks noChangeShapeType="1"/>
              </p:cNvSpPr>
              <p:nvPr/>
            </p:nvSpPr>
            <p:spPr bwMode="auto">
              <a:xfrm>
                <a:off x="23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4" name="Line 91"/>
              <p:cNvSpPr>
                <a:spLocks noChangeShapeType="1"/>
              </p:cNvSpPr>
              <p:nvPr/>
            </p:nvSpPr>
            <p:spPr bwMode="auto">
              <a:xfrm>
                <a:off x="24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5" name="Line 92"/>
              <p:cNvSpPr>
                <a:spLocks noChangeShapeType="1"/>
              </p:cNvSpPr>
              <p:nvPr/>
            </p:nvSpPr>
            <p:spPr bwMode="auto">
              <a:xfrm>
                <a:off x="24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6" name="Line 93"/>
              <p:cNvSpPr>
                <a:spLocks noChangeShapeType="1"/>
              </p:cNvSpPr>
              <p:nvPr/>
            </p:nvSpPr>
            <p:spPr bwMode="auto">
              <a:xfrm>
                <a:off x="25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7" name="Line 94"/>
              <p:cNvSpPr>
                <a:spLocks noChangeShapeType="1"/>
              </p:cNvSpPr>
              <p:nvPr/>
            </p:nvSpPr>
            <p:spPr bwMode="auto">
              <a:xfrm>
                <a:off x="25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8" name="Line 95"/>
              <p:cNvSpPr>
                <a:spLocks noChangeShapeType="1"/>
              </p:cNvSpPr>
              <p:nvPr/>
            </p:nvSpPr>
            <p:spPr bwMode="auto">
              <a:xfrm>
                <a:off x="26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9" name="Line 96"/>
              <p:cNvSpPr>
                <a:spLocks noChangeShapeType="1"/>
              </p:cNvSpPr>
              <p:nvPr/>
            </p:nvSpPr>
            <p:spPr bwMode="auto">
              <a:xfrm>
                <a:off x="26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0" name="Line 97"/>
              <p:cNvSpPr>
                <a:spLocks noChangeShapeType="1"/>
              </p:cNvSpPr>
              <p:nvPr/>
            </p:nvSpPr>
            <p:spPr bwMode="auto">
              <a:xfrm>
                <a:off x="27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1" name="Line 98"/>
              <p:cNvSpPr>
                <a:spLocks noChangeShapeType="1"/>
              </p:cNvSpPr>
              <p:nvPr/>
            </p:nvSpPr>
            <p:spPr bwMode="auto">
              <a:xfrm>
                <a:off x="28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2" name="Line 99"/>
              <p:cNvSpPr>
                <a:spLocks noChangeShapeType="1"/>
              </p:cNvSpPr>
              <p:nvPr/>
            </p:nvSpPr>
            <p:spPr bwMode="auto">
              <a:xfrm>
                <a:off x="28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3" name="Line 100"/>
              <p:cNvSpPr>
                <a:spLocks noChangeShapeType="1"/>
              </p:cNvSpPr>
              <p:nvPr/>
            </p:nvSpPr>
            <p:spPr bwMode="auto">
              <a:xfrm>
                <a:off x="29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4" name="Line 101"/>
              <p:cNvSpPr>
                <a:spLocks noChangeShapeType="1"/>
              </p:cNvSpPr>
              <p:nvPr/>
            </p:nvSpPr>
            <p:spPr bwMode="auto">
              <a:xfrm>
                <a:off x="29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5" name="Line 102"/>
              <p:cNvSpPr>
                <a:spLocks noChangeShapeType="1"/>
              </p:cNvSpPr>
              <p:nvPr/>
            </p:nvSpPr>
            <p:spPr bwMode="auto">
              <a:xfrm>
                <a:off x="30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6" name="Line 103"/>
              <p:cNvSpPr>
                <a:spLocks noChangeShapeType="1"/>
              </p:cNvSpPr>
              <p:nvPr/>
            </p:nvSpPr>
            <p:spPr bwMode="auto">
              <a:xfrm>
                <a:off x="30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7" name="Line 104"/>
              <p:cNvSpPr>
                <a:spLocks noChangeShapeType="1"/>
              </p:cNvSpPr>
              <p:nvPr/>
            </p:nvSpPr>
            <p:spPr bwMode="auto">
              <a:xfrm>
                <a:off x="31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8" name="Line 105"/>
              <p:cNvSpPr>
                <a:spLocks noChangeShapeType="1"/>
              </p:cNvSpPr>
              <p:nvPr/>
            </p:nvSpPr>
            <p:spPr bwMode="auto">
              <a:xfrm>
                <a:off x="31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9" name="Line 106"/>
              <p:cNvSpPr>
                <a:spLocks noChangeShapeType="1"/>
              </p:cNvSpPr>
              <p:nvPr/>
            </p:nvSpPr>
            <p:spPr bwMode="auto">
              <a:xfrm>
                <a:off x="32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0" name="Line 107"/>
              <p:cNvSpPr>
                <a:spLocks noChangeShapeType="1"/>
              </p:cNvSpPr>
              <p:nvPr/>
            </p:nvSpPr>
            <p:spPr bwMode="auto">
              <a:xfrm>
                <a:off x="33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1" name="Line 108"/>
              <p:cNvSpPr>
                <a:spLocks noChangeShapeType="1"/>
              </p:cNvSpPr>
              <p:nvPr/>
            </p:nvSpPr>
            <p:spPr bwMode="auto">
              <a:xfrm>
                <a:off x="33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2" name="Line 109"/>
              <p:cNvSpPr>
                <a:spLocks noChangeShapeType="1"/>
              </p:cNvSpPr>
              <p:nvPr/>
            </p:nvSpPr>
            <p:spPr bwMode="auto">
              <a:xfrm>
                <a:off x="34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3" name="Line 110"/>
              <p:cNvSpPr>
                <a:spLocks noChangeShapeType="1"/>
              </p:cNvSpPr>
              <p:nvPr/>
            </p:nvSpPr>
            <p:spPr bwMode="auto">
              <a:xfrm>
                <a:off x="34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4" name="Line 111"/>
              <p:cNvSpPr>
                <a:spLocks noChangeShapeType="1"/>
              </p:cNvSpPr>
              <p:nvPr/>
            </p:nvSpPr>
            <p:spPr bwMode="auto">
              <a:xfrm>
                <a:off x="35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5" name="Line 112"/>
              <p:cNvSpPr>
                <a:spLocks noChangeShapeType="1"/>
              </p:cNvSpPr>
              <p:nvPr/>
            </p:nvSpPr>
            <p:spPr bwMode="auto">
              <a:xfrm>
                <a:off x="35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6" name="Line 113"/>
              <p:cNvSpPr>
                <a:spLocks noChangeShapeType="1"/>
              </p:cNvSpPr>
              <p:nvPr/>
            </p:nvSpPr>
            <p:spPr bwMode="auto">
              <a:xfrm>
                <a:off x="36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7" name="Line 114"/>
              <p:cNvSpPr>
                <a:spLocks noChangeShapeType="1"/>
              </p:cNvSpPr>
              <p:nvPr/>
            </p:nvSpPr>
            <p:spPr bwMode="auto">
              <a:xfrm>
                <a:off x="3703" y="4272"/>
                <a:ext cx="6"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36948" name="Freeform 115"/>
              <p:cNvSpPr>
                <a:spLocks/>
              </p:cNvSpPr>
              <p:nvPr/>
            </p:nvSpPr>
            <p:spPr bwMode="auto">
              <a:xfrm>
                <a:off x="55" y="4356"/>
                <a:ext cx="2805" cy="188"/>
              </a:xfrm>
              <a:custGeom>
                <a:avLst/>
                <a:gdLst>
                  <a:gd name="T0" fmla="*/ 2178 w 2178"/>
                  <a:gd name="T1" fmla="*/ 132 h 184"/>
                  <a:gd name="T2" fmla="*/ 2178 w 2178"/>
                  <a:gd name="T3" fmla="*/ 132 h 184"/>
                  <a:gd name="T4" fmla="*/ 2176 w 2178"/>
                  <a:gd name="T5" fmla="*/ 142 h 184"/>
                  <a:gd name="T6" fmla="*/ 2174 w 2178"/>
                  <a:gd name="T7" fmla="*/ 152 h 184"/>
                  <a:gd name="T8" fmla="*/ 2168 w 2178"/>
                  <a:gd name="T9" fmla="*/ 160 h 184"/>
                  <a:gd name="T10" fmla="*/ 2162 w 2178"/>
                  <a:gd name="T11" fmla="*/ 168 h 184"/>
                  <a:gd name="T12" fmla="*/ 2156 w 2178"/>
                  <a:gd name="T13" fmla="*/ 174 h 184"/>
                  <a:gd name="T14" fmla="*/ 2148 w 2178"/>
                  <a:gd name="T15" fmla="*/ 180 h 184"/>
                  <a:gd name="T16" fmla="*/ 2138 w 2178"/>
                  <a:gd name="T17" fmla="*/ 182 h 184"/>
                  <a:gd name="T18" fmla="*/ 2128 w 2178"/>
                  <a:gd name="T19" fmla="*/ 184 h 184"/>
                  <a:gd name="T20" fmla="*/ 50 w 2178"/>
                  <a:gd name="T21" fmla="*/ 184 h 184"/>
                  <a:gd name="T22" fmla="*/ 50 w 2178"/>
                  <a:gd name="T23" fmla="*/ 184 h 184"/>
                  <a:gd name="T24" fmla="*/ 40 w 2178"/>
                  <a:gd name="T25" fmla="*/ 182 h 184"/>
                  <a:gd name="T26" fmla="*/ 30 w 2178"/>
                  <a:gd name="T27" fmla="*/ 180 h 184"/>
                  <a:gd name="T28" fmla="*/ 22 w 2178"/>
                  <a:gd name="T29" fmla="*/ 174 h 184"/>
                  <a:gd name="T30" fmla="*/ 14 w 2178"/>
                  <a:gd name="T31" fmla="*/ 168 h 184"/>
                  <a:gd name="T32" fmla="*/ 8 w 2178"/>
                  <a:gd name="T33" fmla="*/ 160 h 184"/>
                  <a:gd name="T34" fmla="*/ 4 w 2178"/>
                  <a:gd name="T35" fmla="*/ 152 h 184"/>
                  <a:gd name="T36" fmla="*/ 2 w 2178"/>
                  <a:gd name="T37" fmla="*/ 142 h 184"/>
                  <a:gd name="T38" fmla="*/ 0 w 2178"/>
                  <a:gd name="T39" fmla="*/ 132 h 184"/>
                  <a:gd name="T40" fmla="*/ 0 w 2178"/>
                  <a:gd name="T41" fmla="*/ 54 h 184"/>
                  <a:gd name="T42" fmla="*/ 0 w 2178"/>
                  <a:gd name="T43" fmla="*/ 54 h 184"/>
                  <a:gd name="T44" fmla="*/ 2 w 2178"/>
                  <a:gd name="T45" fmla="*/ 42 h 184"/>
                  <a:gd name="T46" fmla="*/ 4 w 2178"/>
                  <a:gd name="T47" fmla="*/ 32 h 184"/>
                  <a:gd name="T48" fmla="*/ 8 w 2178"/>
                  <a:gd name="T49" fmla="*/ 24 h 184"/>
                  <a:gd name="T50" fmla="*/ 14 w 2178"/>
                  <a:gd name="T51" fmla="*/ 16 h 184"/>
                  <a:gd name="T52" fmla="*/ 22 w 2178"/>
                  <a:gd name="T53" fmla="*/ 10 h 184"/>
                  <a:gd name="T54" fmla="*/ 30 w 2178"/>
                  <a:gd name="T55" fmla="*/ 6 h 184"/>
                  <a:gd name="T56" fmla="*/ 40 w 2178"/>
                  <a:gd name="T57" fmla="*/ 2 h 184"/>
                  <a:gd name="T58" fmla="*/ 50 w 2178"/>
                  <a:gd name="T59" fmla="*/ 0 h 184"/>
                  <a:gd name="T60" fmla="*/ 2128 w 2178"/>
                  <a:gd name="T61" fmla="*/ 0 h 184"/>
                  <a:gd name="T62" fmla="*/ 2128 w 2178"/>
                  <a:gd name="T63" fmla="*/ 0 h 184"/>
                  <a:gd name="T64" fmla="*/ 2138 w 2178"/>
                  <a:gd name="T65" fmla="*/ 2 h 184"/>
                  <a:gd name="T66" fmla="*/ 2148 w 2178"/>
                  <a:gd name="T67" fmla="*/ 6 h 184"/>
                  <a:gd name="T68" fmla="*/ 2156 w 2178"/>
                  <a:gd name="T69" fmla="*/ 10 h 184"/>
                  <a:gd name="T70" fmla="*/ 2162 w 2178"/>
                  <a:gd name="T71" fmla="*/ 16 h 184"/>
                  <a:gd name="T72" fmla="*/ 2168 w 2178"/>
                  <a:gd name="T73" fmla="*/ 24 h 184"/>
                  <a:gd name="T74" fmla="*/ 2174 w 2178"/>
                  <a:gd name="T75" fmla="*/ 32 h 184"/>
                  <a:gd name="T76" fmla="*/ 2176 w 2178"/>
                  <a:gd name="T77" fmla="*/ 42 h 184"/>
                  <a:gd name="T78" fmla="*/ 2178 w 2178"/>
                  <a:gd name="T79" fmla="*/ 54 h 184"/>
                  <a:gd name="T80" fmla="*/ 2178 w 2178"/>
                  <a:gd name="T81" fmla="*/ 132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2"/>
                    </a:moveTo>
                    <a:lnTo>
                      <a:pt x="2178" y="132"/>
                    </a:lnTo>
                    <a:lnTo>
                      <a:pt x="2176" y="142"/>
                    </a:lnTo>
                    <a:lnTo>
                      <a:pt x="2174" y="152"/>
                    </a:lnTo>
                    <a:lnTo>
                      <a:pt x="2168" y="160"/>
                    </a:lnTo>
                    <a:lnTo>
                      <a:pt x="2162" y="168"/>
                    </a:lnTo>
                    <a:lnTo>
                      <a:pt x="2156" y="174"/>
                    </a:lnTo>
                    <a:lnTo>
                      <a:pt x="2148" y="180"/>
                    </a:lnTo>
                    <a:lnTo>
                      <a:pt x="2138" y="182"/>
                    </a:lnTo>
                    <a:lnTo>
                      <a:pt x="2128" y="184"/>
                    </a:lnTo>
                    <a:lnTo>
                      <a:pt x="50" y="184"/>
                    </a:lnTo>
                    <a:lnTo>
                      <a:pt x="40" y="182"/>
                    </a:lnTo>
                    <a:lnTo>
                      <a:pt x="30" y="180"/>
                    </a:lnTo>
                    <a:lnTo>
                      <a:pt x="22" y="174"/>
                    </a:lnTo>
                    <a:lnTo>
                      <a:pt x="14" y="168"/>
                    </a:lnTo>
                    <a:lnTo>
                      <a:pt x="8" y="160"/>
                    </a:lnTo>
                    <a:lnTo>
                      <a:pt x="4" y="152"/>
                    </a:lnTo>
                    <a:lnTo>
                      <a:pt x="2" y="142"/>
                    </a:lnTo>
                    <a:lnTo>
                      <a:pt x="0" y="132"/>
                    </a:lnTo>
                    <a:lnTo>
                      <a:pt x="0" y="54"/>
                    </a:lnTo>
                    <a:lnTo>
                      <a:pt x="2" y="42"/>
                    </a:lnTo>
                    <a:lnTo>
                      <a:pt x="4" y="32"/>
                    </a:lnTo>
                    <a:lnTo>
                      <a:pt x="8" y="24"/>
                    </a:lnTo>
                    <a:lnTo>
                      <a:pt x="14" y="16"/>
                    </a:lnTo>
                    <a:lnTo>
                      <a:pt x="22" y="10"/>
                    </a:lnTo>
                    <a:lnTo>
                      <a:pt x="30" y="6"/>
                    </a:lnTo>
                    <a:lnTo>
                      <a:pt x="40" y="2"/>
                    </a:lnTo>
                    <a:lnTo>
                      <a:pt x="50" y="0"/>
                    </a:lnTo>
                    <a:lnTo>
                      <a:pt x="2128" y="0"/>
                    </a:lnTo>
                    <a:lnTo>
                      <a:pt x="2138" y="2"/>
                    </a:lnTo>
                    <a:lnTo>
                      <a:pt x="2148" y="6"/>
                    </a:lnTo>
                    <a:lnTo>
                      <a:pt x="2156" y="10"/>
                    </a:lnTo>
                    <a:lnTo>
                      <a:pt x="2162" y="16"/>
                    </a:lnTo>
                    <a:lnTo>
                      <a:pt x="2168" y="24"/>
                    </a:lnTo>
                    <a:lnTo>
                      <a:pt x="2174" y="32"/>
                    </a:lnTo>
                    <a:lnTo>
                      <a:pt x="2176" y="42"/>
                    </a:lnTo>
                    <a:lnTo>
                      <a:pt x="2178" y="54"/>
                    </a:lnTo>
                    <a:lnTo>
                      <a:pt x="2178" y="132"/>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9" name="Text Box 116"/>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sp>
          <p:nvSpPr>
            <p:cNvPr id="36881" name="Text Box 117"/>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3</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-2</a:t>
              </a:r>
            </a:p>
          </p:txBody>
        </p:sp>
      </p:grpSp>
      <p:sp>
        <p:nvSpPr>
          <p:cNvPr id="36871" name="Text Box 120"/>
          <p:cNvSpPr txBox="1">
            <a:spLocks noChangeArrowheads="1"/>
          </p:cNvSpPr>
          <p:nvPr/>
        </p:nvSpPr>
        <p:spPr bwMode="auto">
          <a:xfrm>
            <a:off x="81191" y="1413657"/>
            <a:ext cx="584166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フリーメールやオンラインストレージ等の</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クラウドサービスを許可なく</a:t>
            </a:r>
            <a:r>
              <a:rPr lang="ja-JP" altLang="en-US" sz="2400" b="1" dirty="0">
                <a:solidFill>
                  <a:srgbClr val="FF0000"/>
                </a:solidFill>
                <a:latin typeface="Meiryo UI" panose="020B0604030504040204" pitchFamily="50" charset="-128"/>
                <a:ea typeface="Meiryo UI" panose="020B0604030504040204" pitchFamily="50" charset="-128"/>
              </a:rPr>
              <a:t>業務利用しない！</a:t>
            </a:r>
            <a:endParaRPr lang="en-US" altLang="ja-JP" sz="24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許可されたクラウドサービスを利用するときは、</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要機密情報を取り扱ってよいかを必ず確認！</a:t>
            </a:r>
            <a:endParaRPr lang="en-US" altLang="ja-JP" sz="2400" b="1" dirty="0">
              <a:solidFill>
                <a:srgbClr val="FF0000"/>
              </a:solidFill>
              <a:latin typeface="Meiryo UI" panose="020B0604030504040204" pitchFamily="50" charset="-128"/>
              <a:ea typeface="Meiryo UI" panose="020B0604030504040204" pitchFamily="50" charset="-128"/>
            </a:endParaRPr>
          </a:p>
        </p:txBody>
      </p:sp>
      <p:sp>
        <p:nvSpPr>
          <p:cNvPr id="36872" name="Text Box 125"/>
          <p:cNvSpPr txBox="1">
            <a:spLocks noChangeArrowheads="1"/>
          </p:cNvSpPr>
          <p:nvPr/>
        </p:nvSpPr>
        <p:spPr bwMode="auto">
          <a:xfrm>
            <a:off x="974148" y="547826"/>
            <a:ext cx="37737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フリーメールサービス等の</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　 クラウドサービスの利用について</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70"/>
          <p:cNvSpPr>
            <a:spLocks noChangeArrowheads="1"/>
          </p:cNvSpPr>
          <p:nvPr/>
        </p:nvSpPr>
        <p:spPr bwMode="auto">
          <a:xfrm>
            <a:off x="781050" y="6326342"/>
            <a:ext cx="54435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P35</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4.2.3(2) </a:t>
            </a:r>
            <a:r>
              <a:rPr lang="ja-JP" altLang="en-US" sz="900" dirty="0">
                <a:latin typeface="Meiryo UI" panose="020B0604030504040204" pitchFamily="50" charset="-128"/>
                <a:ea typeface="Meiryo UI" panose="020B0604030504040204" pitchFamily="50" charset="-128"/>
              </a:rPr>
              <a:t>要機密情報を取り扱わない場合のクラウドサービスの利用における対策の実施</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900" dirty="0">
                <a:latin typeface="Meiryo UI" panose="020B0604030504040204" pitchFamily="50" charset="-128"/>
                <a:ea typeface="Meiryo UI" panose="020B0604030504040204" pitchFamily="50" charset="-128"/>
              </a:rPr>
              <a:t>(a) </a:t>
            </a:r>
            <a:r>
              <a:rPr lang="ja-JP" altLang="en-US" sz="900" dirty="0">
                <a:latin typeface="Meiryo UI" panose="020B0604030504040204" pitchFamily="50" charset="-128"/>
                <a:ea typeface="Meiryo UI" panose="020B0604030504040204" pitchFamily="50" charset="-128"/>
              </a:rPr>
              <a:t>職員等は、要機密情報を取り扱わないことを前提としたクラウドサービスを利用する場合、利用するサービスの定型約款、その他の提供条件等から、利用に当たってのリスクが許容できることを確認した上で利用申請の許可権限者へ要機密情報を取り扱わない場合のクラウドサービスの利用を申請すること。</a:t>
            </a:r>
          </a:p>
          <a:p>
            <a:pPr eaLnBrk="1" hangingPunct="1">
              <a:spcBef>
                <a:spcPct val="0"/>
              </a:spcBef>
              <a:buFontTx/>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P76</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8.1.1(3)</a:t>
            </a:r>
            <a:r>
              <a:rPr lang="ja-JP" altLang="en-US" sz="900" dirty="0">
                <a:latin typeface="Meiryo UI" panose="020B0604030504040204" pitchFamily="50" charset="-128"/>
                <a:ea typeface="Meiryo UI" panose="020B0604030504040204" pitchFamily="50" charset="-128"/>
              </a:rPr>
              <a:t> 情報システムの利用時の基本的対策</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900" dirty="0">
                <a:latin typeface="Meiryo UI" panose="020B0604030504040204" pitchFamily="50" charset="-128"/>
                <a:ea typeface="Meiryo UI" panose="020B0604030504040204" pitchFamily="50" charset="-128"/>
              </a:rPr>
              <a:t>(h)</a:t>
            </a:r>
            <a:r>
              <a:rPr lang="ja-JP" altLang="en-US" sz="900" dirty="0">
                <a:latin typeface="Meiryo UI" panose="020B0604030504040204" pitchFamily="50" charset="-128"/>
                <a:ea typeface="Meiryo UI" panose="020B0604030504040204" pitchFamily="50" charset="-128"/>
              </a:rPr>
              <a:t> 職員等は、業務の遂行において、利用承認を得ていないクラウドサービスを利用しないこと。</a:t>
            </a:r>
          </a:p>
        </p:txBody>
      </p:sp>
      <p:sp>
        <p:nvSpPr>
          <p:cNvPr id="37897" name="Rectangle 4"/>
          <p:cNvSpPr>
            <a:spLocks noChangeArrowheads="1"/>
          </p:cNvSpPr>
          <p:nvPr/>
        </p:nvSpPr>
        <p:spPr bwMode="auto">
          <a:xfrm>
            <a:off x="306388" y="446088"/>
            <a:ext cx="6210300" cy="171450"/>
          </a:xfrm>
          <a:prstGeom prst="rect">
            <a:avLst/>
          </a:prstGeom>
          <a:solidFill>
            <a:srgbClr val="CDA0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898" name="Freeform 203"/>
          <p:cNvSpPr>
            <a:spLocks/>
          </p:cNvSpPr>
          <p:nvPr/>
        </p:nvSpPr>
        <p:spPr bwMode="auto">
          <a:xfrm>
            <a:off x="1992313" y="447675"/>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899" name="AutoShape 2"/>
          <p:cNvSpPr>
            <a:spLocks noChangeAspect="1" noChangeArrowheads="1" noTextEdit="1"/>
          </p:cNvSpPr>
          <p:nvPr/>
        </p:nvSpPr>
        <p:spPr bwMode="auto">
          <a:xfrm>
            <a:off x="301122"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0" name="Rectangle 204"/>
          <p:cNvSpPr>
            <a:spLocks noChangeArrowheads="1"/>
          </p:cNvSpPr>
          <p:nvPr/>
        </p:nvSpPr>
        <p:spPr bwMode="auto">
          <a:xfrm>
            <a:off x="771525" y="1012825"/>
            <a:ext cx="5537200" cy="4776788"/>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1" name="Freeform 206"/>
          <p:cNvSpPr>
            <a:spLocks/>
          </p:cNvSpPr>
          <p:nvPr/>
        </p:nvSpPr>
        <p:spPr bwMode="auto">
          <a:xfrm>
            <a:off x="954088" y="5468938"/>
            <a:ext cx="546100" cy="114300"/>
          </a:xfrm>
          <a:custGeom>
            <a:avLst/>
            <a:gdLst>
              <a:gd name="T0" fmla="*/ 2147483646 w 344"/>
              <a:gd name="T1" fmla="*/ 2147483646 h 72"/>
              <a:gd name="T2" fmla="*/ 2147483646 w 344"/>
              <a:gd name="T3" fmla="*/ 2147483646 h 72"/>
              <a:gd name="T4" fmla="*/ 2147483646 w 344"/>
              <a:gd name="T5" fmla="*/ 2147483646 h 72"/>
              <a:gd name="T6" fmla="*/ 2147483646 w 344"/>
              <a:gd name="T7" fmla="*/ 2147483646 h 72"/>
              <a:gd name="T8" fmla="*/ 2147483646 w 344"/>
              <a:gd name="T9" fmla="*/ 2147483646 h 72"/>
              <a:gd name="T10" fmla="*/ 2147483646 w 344"/>
              <a:gd name="T11" fmla="*/ 0 h 72"/>
              <a:gd name="T12" fmla="*/ 2147483646 w 344"/>
              <a:gd name="T13" fmla="*/ 0 h 72"/>
              <a:gd name="T14" fmla="*/ 2147483646 w 344"/>
              <a:gd name="T15" fmla="*/ 0 h 72"/>
              <a:gd name="T16" fmla="*/ 2147483646 w 344"/>
              <a:gd name="T17" fmla="*/ 2147483646 h 72"/>
              <a:gd name="T18" fmla="*/ 2147483646 w 344"/>
              <a:gd name="T19" fmla="*/ 2147483646 h 72"/>
              <a:gd name="T20" fmla="*/ 2147483646 w 344"/>
              <a:gd name="T21" fmla="*/ 2147483646 h 72"/>
              <a:gd name="T22" fmla="*/ 0 w 344"/>
              <a:gd name="T23" fmla="*/ 2147483646 h 72"/>
              <a:gd name="T24" fmla="*/ 0 w 344"/>
              <a:gd name="T25" fmla="*/ 2147483646 h 72"/>
              <a:gd name="T26" fmla="*/ 2147483646 w 344"/>
              <a:gd name="T27" fmla="*/ 2147483646 h 72"/>
              <a:gd name="T28" fmla="*/ 2147483646 w 344"/>
              <a:gd name="T29" fmla="*/ 2147483646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8" y="8"/>
                </a:lnTo>
                <a:lnTo>
                  <a:pt x="330" y="2"/>
                </a:lnTo>
                <a:lnTo>
                  <a:pt x="322"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2" name="Freeform 207"/>
          <p:cNvSpPr>
            <a:spLocks/>
          </p:cNvSpPr>
          <p:nvPr/>
        </p:nvSpPr>
        <p:spPr bwMode="auto">
          <a:xfrm>
            <a:off x="954088" y="5583238"/>
            <a:ext cx="546100" cy="155575"/>
          </a:xfrm>
          <a:custGeom>
            <a:avLst/>
            <a:gdLst>
              <a:gd name="T0" fmla="*/ 0 w 344"/>
              <a:gd name="T1" fmla="*/ 0 h 98"/>
              <a:gd name="T2" fmla="*/ 0 w 344"/>
              <a:gd name="T3" fmla="*/ 2147483646 h 98"/>
              <a:gd name="T4" fmla="*/ 0 w 344"/>
              <a:gd name="T5" fmla="*/ 2147483646 h 98"/>
              <a:gd name="T6" fmla="*/ 2147483646 w 344"/>
              <a:gd name="T7" fmla="*/ 2147483646 h 98"/>
              <a:gd name="T8" fmla="*/ 2147483646 w 344"/>
              <a:gd name="T9" fmla="*/ 2147483646 h 98"/>
              <a:gd name="T10" fmla="*/ 2147483646 w 344"/>
              <a:gd name="T11" fmla="*/ 2147483646 h 98"/>
              <a:gd name="T12" fmla="*/ 2147483646 w 344"/>
              <a:gd name="T13" fmla="*/ 2147483646 h 98"/>
              <a:gd name="T14" fmla="*/ 2147483646 w 344"/>
              <a:gd name="T15" fmla="*/ 2147483646 h 98"/>
              <a:gd name="T16" fmla="*/ 2147483646 w 344"/>
              <a:gd name="T17" fmla="*/ 2147483646 h 98"/>
              <a:gd name="T18" fmla="*/ 2147483646 w 344"/>
              <a:gd name="T19" fmla="*/ 2147483646 h 98"/>
              <a:gd name="T20" fmla="*/ 2147483646 w 344"/>
              <a:gd name="T21" fmla="*/ 2147483646 h 98"/>
              <a:gd name="T22" fmla="*/ 2147483646 w 344"/>
              <a:gd name="T23" fmla="*/ 2147483646 h 98"/>
              <a:gd name="T24" fmla="*/ 2147483646 w 344"/>
              <a:gd name="T25" fmla="*/ 2147483646 h 98"/>
              <a:gd name="T26" fmla="*/ 2147483646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2" y="98"/>
                </a:lnTo>
                <a:lnTo>
                  <a:pt x="330" y="96"/>
                </a:lnTo>
                <a:lnTo>
                  <a:pt x="338" y="90"/>
                </a:lnTo>
                <a:lnTo>
                  <a:pt x="342" y="84"/>
                </a:lnTo>
                <a:lnTo>
                  <a:pt x="344" y="74"/>
                </a:lnTo>
                <a:lnTo>
                  <a:pt x="344" y="0"/>
                </a:lnTo>
                <a:lnTo>
                  <a:pt x="0" y="0"/>
                </a:lnTo>
                <a:close/>
              </a:path>
            </a:pathLst>
          </a:custGeom>
          <a:solidFill>
            <a:srgbClr val="87B3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3" name="Freeform 208"/>
          <p:cNvSpPr>
            <a:spLocks/>
          </p:cNvSpPr>
          <p:nvPr/>
        </p:nvSpPr>
        <p:spPr bwMode="auto">
          <a:xfrm>
            <a:off x="99218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4" name="Freeform 209"/>
          <p:cNvSpPr>
            <a:spLocks/>
          </p:cNvSpPr>
          <p:nvPr/>
        </p:nvSpPr>
        <p:spPr bwMode="auto">
          <a:xfrm>
            <a:off x="110331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0" y="22"/>
                </a:lnTo>
                <a:lnTo>
                  <a:pt x="16" y="24"/>
                </a:lnTo>
                <a:lnTo>
                  <a:pt x="12" y="26"/>
                </a:lnTo>
                <a:lnTo>
                  <a:pt x="8" y="24"/>
                </a:lnTo>
                <a:lnTo>
                  <a:pt x="4" y="22"/>
                </a:lnTo>
                <a:lnTo>
                  <a:pt x="0" y="18"/>
                </a:lnTo>
                <a:lnTo>
                  <a:pt x="0" y="14"/>
                </a:lnTo>
                <a:lnTo>
                  <a:pt x="0" y="8"/>
                </a:lnTo>
                <a:lnTo>
                  <a:pt x="4" y="4"/>
                </a:lnTo>
                <a:lnTo>
                  <a:pt x="8" y="2"/>
                </a:lnTo>
                <a:lnTo>
                  <a:pt x="12" y="0"/>
                </a:lnTo>
                <a:lnTo>
                  <a:pt x="16" y="2"/>
                </a:lnTo>
                <a:lnTo>
                  <a:pt x="20"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5" name="Freeform 210"/>
          <p:cNvSpPr>
            <a:spLocks/>
          </p:cNvSpPr>
          <p:nvPr/>
        </p:nvSpPr>
        <p:spPr bwMode="auto">
          <a:xfrm>
            <a:off x="130333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6" name="Freeform 211"/>
          <p:cNvSpPr>
            <a:spLocks/>
          </p:cNvSpPr>
          <p:nvPr/>
        </p:nvSpPr>
        <p:spPr bwMode="auto">
          <a:xfrm>
            <a:off x="141446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2147483646 w 24"/>
              <a:gd name="T19" fmla="*/ 2147483646 h 26"/>
              <a:gd name="T20" fmla="*/ 0 w 24"/>
              <a:gd name="T21" fmla="*/ 2147483646 h 26"/>
              <a:gd name="T22" fmla="*/ 0 w 24"/>
              <a:gd name="T23" fmla="*/ 2147483646 h 26"/>
              <a:gd name="T24" fmla="*/ 2147483646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2" y="22"/>
                </a:lnTo>
                <a:lnTo>
                  <a:pt x="18" y="24"/>
                </a:lnTo>
                <a:lnTo>
                  <a:pt x="12" y="26"/>
                </a:lnTo>
                <a:lnTo>
                  <a:pt x="8" y="24"/>
                </a:lnTo>
                <a:lnTo>
                  <a:pt x="4" y="22"/>
                </a:lnTo>
                <a:lnTo>
                  <a:pt x="2" y="18"/>
                </a:lnTo>
                <a:lnTo>
                  <a:pt x="0" y="14"/>
                </a:lnTo>
                <a:lnTo>
                  <a:pt x="2" y="8"/>
                </a:lnTo>
                <a:lnTo>
                  <a:pt x="4" y="4"/>
                </a:lnTo>
                <a:lnTo>
                  <a:pt x="8" y="2"/>
                </a:lnTo>
                <a:lnTo>
                  <a:pt x="12" y="0"/>
                </a:lnTo>
                <a:lnTo>
                  <a:pt x="18" y="2"/>
                </a:lnTo>
                <a:lnTo>
                  <a:pt x="22"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7" name="Rectangle 212"/>
          <p:cNvSpPr>
            <a:spLocks noChangeArrowheads="1"/>
          </p:cNvSpPr>
          <p:nvPr/>
        </p:nvSpPr>
        <p:spPr bwMode="auto">
          <a:xfrm>
            <a:off x="1195388" y="5446713"/>
            <a:ext cx="508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8" name="Freeform 213"/>
          <p:cNvSpPr>
            <a:spLocks/>
          </p:cNvSpPr>
          <p:nvPr/>
        </p:nvSpPr>
        <p:spPr bwMode="auto">
          <a:xfrm>
            <a:off x="15795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9" name="Freeform 214"/>
          <p:cNvSpPr>
            <a:spLocks/>
          </p:cNvSpPr>
          <p:nvPr/>
        </p:nvSpPr>
        <p:spPr bwMode="auto">
          <a:xfrm>
            <a:off x="20113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0" name="Freeform 215"/>
          <p:cNvSpPr>
            <a:spLocks/>
          </p:cNvSpPr>
          <p:nvPr/>
        </p:nvSpPr>
        <p:spPr bwMode="auto">
          <a:xfrm>
            <a:off x="24431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1" name="Rectangle 216"/>
          <p:cNvSpPr>
            <a:spLocks noChangeArrowheads="1"/>
          </p:cNvSpPr>
          <p:nvPr/>
        </p:nvSpPr>
        <p:spPr bwMode="auto">
          <a:xfrm>
            <a:off x="608013" y="5732463"/>
            <a:ext cx="5829300" cy="139700"/>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nvGrpSpPr>
          <p:cNvPr id="37912" name="Group 217"/>
          <p:cNvGrpSpPr>
            <a:grpSpLocks/>
          </p:cNvGrpSpPr>
          <p:nvPr/>
        </p:nvGrpSpPr>
        <p:grpSpPr bwMode="auto">
          <a:xfrm>
            <a:off x="2693988" y="733426"/>
            <a:ext cx="1584325" cy="276226"/>
            <a:chOff x="1669" y="515"/>
            <a:chExt cx="998" cy="174"/>
          </a:xfrm>
        </p:grpSpPr>
        <p:sp>
          <p:nvSpPr>
            <p:cNvPr id="38148"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49"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50"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38151"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38152"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38153"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38154"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38155"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37913" name="グループ化 2"/>
          <p:cNvGrpSpPr>
            <a:grpSpLocks/>
          </p:cNvGrpSpPr>
          <p:nvPr/>
        </p:nvGrpSpPr>
        <p:grpSpPr bwMode="auto">
          <a:xfrm>
            <a:off x="755650" y="6049963"/>
            <a:ext cx="5791200" cy="0"/>
            <a:chOff x="706438" y="4818063"/>
            <a:chExt cx="5791200" cy="0"/>
          </a:xfrm>
        </p:grpSpPr>
        <p:sp>
          <p:nvSpPr>
            <p:cNvPr id="38082" name="Line 71"/>
            <p:cNvSpPr>
              <a:spLocks noChangeShapeType="1"/>
            </p:cNvSpPr>
            <p:nvPr/>
          </p:nvSpPr>
          <p:spPr bwMode="auto">
            <a:xfrm>
              <a:off x="706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3" name="Line 72"/>
            <p:cNvSpPr>
              <a:spLocks noChangeShapeType="1"/>
            </p:cNvSpPr>
            <p:nvPr/>
          </p:nvSpPr>
          <p:spPr bwMode="auto">
            <a:xfrm>
              <a:off x="795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4" name="Line 73"/>
            <p:cNvSpPr>
              <a:spLocks noChangeShapeType="1"/>
            </p:cNvSpPr>
            <p:nvPr/>
          </p:nvSpPr>
          <p:spPr bwMode="auto">
            <a:xfrm>
              <a:off x="884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5" name="Line 74"/>
            <p:cNvSpPr>
              <a:spLocks noChangeShapeType="1"/>
            </p:cNvSpPr>
            <p:nvPr/>
          </p:nvSpPr>
          <p:spPr bwMode="auto">
            <a:xfrm>
              <a:off x="973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6" name="Line 75"/>
            <p:cNvSpPr>
              <a:spLocks noChangeShapeType="1"/>
            </p:cNvSpPr>
            <p:nvPr/>
          </p:nvSpPr>
          <p:spPr bwMode="auto">
            <a:xfrm>
              <a:off x="1062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7" name="Line 76"/>
            <p:cNvSpPr>
              <a:spLocks noChangeShapeType="1"/>
            </p:cNvSpPr>
            <p:nvPr/>
          </p:nvSpPr>
          <p:spPr bwMode="auto">
            <a:xfrm>
              <a:off x="1150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8" name="Line 77"/>
            <p:cNvSpPr>
              <a:spLocks noChangeShapeType="1"/>
            </p:cNvSpPr>
            <p:nvPr/>
          </p:nvSpPr>
          <p:spPr bwMode="auto">
            <a:xfrm>
              <a:off x="1239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9" name="Line 78"/>
            <p:cNvSpPr>
              <a:spLocks noChangeShapeType="1"/>
            </p:cNvSpPr>
            <p:nvPr/>
          </p:nvSpPr>
          <p:spPr bwMode="auto">
            <a:xfrm>
              <a:off x="1328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0" name="Line 79"/>
            <p:cNvSpPr>
              <a:spLocks noChangeShapeType="1"/>
            </p:cNvSpPr>
            <p:nvPr/>
          </p:nvSpPr>
          <p:spPr bwMode="auto">
            <a:xfrm>
              <a:off x="1417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1" name="Line 80"/>
            <p:cNvSpPr>
              <a:spLocks noChangeShapeType="1"/>
            </p:cNvSpPr>
            <p:nvPr/>
          </p:nvSpPr>
          <p:spPr bwMode="auto">
            <a:xfrm>
              <a:off x="1506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2" name="Line 81"/>
            <p:cNvSpPr>
              <a:spLocks noChangeShapeType="1"/>
            </p:cNvSpPr>
            <p:nvPr/>
          </p:nvSpPr>
          <p:spPr bwMode="auto">
            <a:xfrm>
              <a:off x="1595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3" name="Line 82"/>
            <p:cNvSpPr>
              <a:spLocks noChangeShapeType="1"/>
            </p:cNvSpPr>
            <p:nvPr/>
          </p:nvSpPr>
          <p:spPr bwMode="auto">
            <a:xfrm>
              <a:off x="1684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4" name="Line 83"/>
            <p:cNvSpPr>
              <a:spLocks noChangeShapeType="1"/>
            </p:cNvSpPr>
            <p:nvPr/>
          </p:nvSpPr>
          <p:spPr bwMode="auto">
            <a:xfrm>
              <a:off x="1773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5" name="Line 84"/>
            <p:cNvSpPr>
              <a:spLocks noChangeShapeType="1"/>
            </p:cNvSpPr>
            <p:nvPr/>
          </p:nvSpPr>
          <p:spPr bwMode="auto">
            <a:xfrm>
              <a:off x="1862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6" name="Line 85"/>
            <p:cNvSpPr>
              <a:spLocks noChangeShapeType="1"/>
            </p:cNvSpPr>
            <p:nvPr/>
          </p:nvSpPr>
          <p:spPr bwMode="auto">
            <a:xfrm>
              <a:off x="1951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7" name="Line 86"/>
            <p:cNvSpPr>
              <a:spLocks noChangeShapeType="1"/>
            </p:cNvSpPr>
            <p:nvPr/>
          </p:nvSpPr>
          <p:spPr bwMode="auto">
            <a:xfrm>
              <a:off x="2039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8" name="Line 87"/>
            <p:cNvSpPr>
              <a:spLocks noChangeShapeType="1"/>
            </p:cNvSpPr>
            <p:nvPr/>
          </p:nvSpPr>
          <p:spPr bwMode="auto">
            <a:xfrm>
              <a:off x="2128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9" name="Line 88"/>
            <p:cNvSpPr>
              <a:spLocks noChangeShapeType="1"/>
            </p:cNvSpPr>
            <p:nvPr/>
          </p:nvSpPr>
          <p:spPr bwMode="auto">
            <a:xfrm>
              <a:off x="2217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0" name="Line 89"/>
            <p:cNvSpPr>
              <a:spLocks noChangeShapeType="1"/>
            </p:cNvSpPr>
            <p:nvPr/>
          </p:nvSpPr>
          <p:spPr bwMode="auto">
            <a:xfrm>
              <a:off x="2306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1" name="Line 90"/>
            <p:cNvSpPr>
              <a:spLocks noChangeShapeType="1"/>
            </p:cNvSpPr>
            <p:nvPr/>
          </p:nvSpPr>
          <p:spPr bwMode="auto">
            <a:xfrm>
              <a:off x="2395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2" name="Line 91"/>
            <p:cNvSpPr>
              <a:spLocks noChangeShapeType="1"/>
            </p:cNvSpPr>
            <p:nvPr/>
          </p:nvSpPr>
          <p:spPr bwMode="auto">
            <a:xfrm>
              <a:off x="2484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3" name="Line 92"/>
            <p:cNvSpPr>
              <a:spLocks noChangeShapeType="1"/>
            </p:cNvSpPr>
            <p:nvPr/>
          </p:nvSpPr>
          <p:spPr bwMode="auto">
            <a:xfrm>
              <a:off x="2573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4" name="Line 93"/>
            <p:cNvSpPr>
              <a:spLocks noChangeShapeType="1"/>
            </p:cNvSpPr>
            <p:nvPr/>
          </p:nvSpPr>
          <p:spPr bwMode="auto">
            <a:xfrm>
              <a:off x="2662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5" name="Line 94"/>
            <p:cNvSpPr>
              <a:spLocks noChangeShapeType="1"/>
            </p:cNvSpPr>
            <p:nvPr/>
          </p:nvSpPr>
          <p:spPr bwMode="auto">
            <a:xfrm>
              <a:off x="2751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6" name="Line 95"/>
            <p:cNvSpPr>
              <a:spLocks noChangeShapeType="1"/>
            </p:cNvSpPr>
            <p:nvPr/>
          </p:nvSpPr>
          <p:spPr bwMode="auto">
            <a:xfrm>
              <a:off x="2840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7" name="Line 96"/>
            <p:cNvSpPr>
              <a:spLocks noChangeShapeType="1"/>
            </p:cNvSpPr>
            <p:nvPr/>
          </p:nvSpPr>
          <p:spPr bwMode="auto">
            <a:xfrm>
              <a:off x="2928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8" name="Line 97"/>
            <p:cNvSpPr>
              <a:spLocks noChangeShapeType="1"/>
            </p:cNvSpPr>
            <p:nvPr/>
          </p:nvSpPr>
          <p:spPr bwMode="auto">
            <a:xfrm>
              <a:off x="3017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9" name="Line 98"/>
            <p:cNvSpPr>
              <a:spLocks noChangeShapeType="1"/>
            </p:cNvSpPr>
            <p:nvPr/>
          </p:nvSpPr>
          <p:spPr bwMode="auto">
            <a:xfrm>
              <a:off x="3106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0" name="Line 99"/>
            <p:cNvSpPr>
              <a:spLocks noChangeShapeType="1"/>
            </p:cNvSpPr>
            <p:nvPr/>
          </p:nvSpPr>
          <p:spPr bwMode="auto">
            <a:xfrm>
              <a:off x="3195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1" name="Line 100"/>
            <p:cNvSpPr>
              <a:spLocks noChangeShapeType="1"/>
            </p:cNvSpPr>
            <p:nvPr/>
          </p:nvSpPr>
          <p:spPr bwMode="auto">
            <a:xfrm>
              <a:off x="3284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2" name="Line 101"/>
            <p:cNvSpPr>
              <a:spLocks noChangeShapeType="1"/>
            </p:cNvSpPr>
            <p:nvPr/>
          </p:nvSpPr>
          <p:spPr bwMode="auto">
            <a:xfrm>
              <a:off x="3373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3" name="Line 102"/>
            <p:cNvSpPr>
              <a:spLocks noChangeShapeType="1"/>
            </p:cNvSpPr>
            <p:nvPr/>
          </p:nvSpPr>
          <p:spPr bwMode="auto">
            <a:xfrm>
              <a:off x="3462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4" name="Line 103"/>
            <p:cNvSpPr>
              <a:spLocks noChangeShapeType="1"/>
            </p:cNvSpPr>
            <p:nvPr/>
          </p:nvSpPr>
          <p:spPr bwMode="auto">
            <a:xfrm>
              <a:off x="3551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5" name="Line 104"/>
            <p:cNvSpPr>
              <a:spLocks noChangeShapeType="1"/>
            </p:cNvSpPr>
            <p:nvPr/>
          </p:nvSpPr>
          <p:spPr bwMode="auto">
            <a:xfrm>
              <a:off x="3640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6" name="Line 105"/>
            <p:cNvSpPr>
              <a:spLocks noChangeShapeType="1"/>
            </p:cNvSpPr>
            <p:nvPr/>
          </p:nvSpPr>
          <p:spPr bwMode="auto">
            <a:xfrm>
              <a:off x="3729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7" name="Line 106"/>
            <p:cNvSpPr>
              <a:spLocks noChangeShapeType="1"/>
            </p:cNvSpPr>
            <p:nvPr/>
          </p:nvSpPr>
          <p:spPr bwMode="auto">
            <a:xfrm>
              <a:off x="3817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8" name="Line 107"/>
            <p:cNvSpPr>
              <a:spLocks noChangeShapeType="1"/>
            </p:cNvSpPr>
            <p:nvPr/>
          </p:nvSpPr>
          <p:spPr bwMode="auto">
            <a:xfrm>
              <a:off x="3906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9" name="Line 108"/>
            <p:cNvSpPr>
              <a:spLocks noChangeShapeType="1"/>
            </p:cNvSpPr>
            <p:nvPr/>
          </p:nvSpPr>
          <p:spPr bwMode="auto">
            <a:xfrm>
              <a:off x="3995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0" name="Line 109"/>
            <p:cNvSpPr>
              <a:spLocks noChangeShapeType="1"/>
            </p:cNvSpPr>
            <p:nvPr/>
          </p:nvSpPr>
          <p:spPr bwMode="auto">
            <a:xfrm>
              <a:off x="4084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1" name="Line 110"/>
            <p:cNvSpPr>
              <a:spLocks noChangeShapeType="1"/>
            </p:cNvSpPr>
            <p:nvPr/>
          </p:nvSpPr>
          <p:spPr bwMode="auto">
            <a:xfrm>
              <a:off x="4173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2" name="Line 111"/>
            <p:cNvSpPr>
              <a:spLocks noChangeShapeType="1"/>
            </p:cNvSpPr>
            <p:nvPr/>
          </p:nvSpPr>
          <p:spPr bwMode="auto">
            <a:xfrm>
              <a:off x="4262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3" name="Line 112"/>
            <p:cNvSpPr>
              <a:spLocks noChangeShapeType="1"/>
            </p:cNvSpPr>
            <p:nvPr/>
          </p:nvSpPr>
          <p:spPr bwMode="auto">
            <a:xfrm>
              <a:off x="4351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4" name="Line 113"/>
            <p:cNvSpPr>
              <a:spLocks noChangeShapeType="1"/>
            </p:cNvSpPr>
            <p:nvPr/>
          </p:nvSpPr>
          <p:spPr bwMode="auto">
            <a:xfrm>
              <a:off x="4440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5" name="Line 114"/>
            <p:cNvSpPr>
              <a:spLocks noChangeShapeType="1"/>
            </p:cNvSpPr>
            <p:nvPr/>
          </p:nvSpPr>
          <p:spPr bwMode="auto">
            <a:xfrm>
              <a:off x="4529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6" name="Line 115"/>
            <p:cNvSpPr>
              <a:spLocks noChangeShapeType="1"/>
            </p:cNvSpPr>
            <p:nvPr/>
          </p:nvSpPr>
          <p:spPr bwMode="auto">
            <a:xfrm>
              <a:off x="4618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7" name="Line 116"/>
            <p:cNvSpPr>
              <a:spLocks noChangeShapeType="1"/>
            </p:cNvSpPr>
            <p:nvPr/>
          </p:nvSpPr>
          <p:spPr bwMode="auto">
            <a:xfrm>
              <a:off x="4706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8" name="Line 117"/>
            <p:cNvSpPr>
              <a:spLocks noChangeShapeType="1"/>
            </p:cNvSpPr>
            <p:nvPr/>
          </p:nvSpPr>
          <p:spPr bwMode="auto">
            <a:xfrm>
              <a:off x="4795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9" name="Line 118"/>
            <p:cNvSpPr>
              <a:spLocks noChangeShapeType="1"/>
            </p:cNvSpPr>
            <p:nvPr/>
          </p:nvSpPr>
          <p:spPr bwMode="auto">
            <a:xfrm>
              <a:off x="4884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0" name="Line 119"/>
            <p:cNvSpPr>
              <a:spLocks noChangeShapeType="1"/>
            </p:cNvSpPr>
            <p:nvPr/>
          </p:nvSpPr>
          <p:spPr bwMode="auto">
            <a:xfrm>
              <a:off x="4973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1" name="Line 120"/>
            <p:cNvSpPr>
              <a:spLocks noChangeShapeType="1"/>
            </p:cNvSpPr>
            <p:nvPr/>
          </p:nvSpPr>
          <p:spPr bwMode="auto">
            <a:xfrm>
              <a:off x="5062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2" name="Line 121"/>
            <p:cNvSpPr>
              <a:spLocks noChangeShapeType="1"/>
            </p:cNvSpPr>
            <p:nvPr/>
          </p:nvSpPr>
          <p:spPr bwMode="auto">
            <a:xfrm>
              <a:off x="5151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3" name="Line 122"/>
            <p:cNvSpPr>
              <a:spLocks noChangeShapeType="1"/>
            </p:cNvSpPr>
            <p:nvPr/>
          </p:nvSpPr>
          <p:spPr bwMode="auto">
            <a:xfrm>
              <a:off x="5240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4" name="Line 123"/>
            <p:cNvSpPr>
              <a:spLocks noChangeShapeType="1"/>
            </p:cNvSpPr>
            <p:nvPr/>
          </p:nvSpPr>
          <p:spPr bwMode="auto">
            <a:xfrm>
              <a:off x="5329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5" name="Line 124"/>
            <p:cNvSpPr>
              <a:spLocks noChangeShapeType="1"/>
            </p:cNvSpPr>
            <p:nvPr/>
          </p:nvSpPr>
          <p:spPr bwMode="auto">
            <a:xfrm>
              <a:off x="5418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6" name="Line 125"/>
            <p:cNvSpPr>
              <a:spLocks noChangeShapeType="1"/>
            </p:cNvSpPr>
            <p:nvPr/>
          </p:nvSpPr>
          <p:spPr bwMode="auto">
            <a:xfrm>
              <a:off x="5507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7" name="Line 126"/>
            <p:cNvSpPr>
              <a:spLocks noChangeShapeType="1"/>
            </p:cNvSpPr>
            <p:nvPr/>
          </p:nvSpPr>
          <p:spPr bwMode="auto">
            <a:xfrm>
              <a:off x="5595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8" name="Line 127"/>
            <p:cNvSpPr>
              <a:spLocks noChangeShapeType="1"/>
            </p:cNvSpPr>
            <p:nvPr/>
          </p:nvSpPr>
          <p:spPr bwMode="auto">
            <a:xfrm>
              <a:off x="5684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9" name="Line 128"/>
            <p:cNvSpPr>
              <a:spLocks noChangeShapeType="1"/>
            </p:cNvSpPr>
            <p:nvPr/>
          </p:nvSpPr>
          <p:spPr bwMode="auto">
            <a:xfrm>
              <a:off x="5773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0" name="Line 129"/>
            <p:cNvSpPr>
              <a:spLocks noChangeShapeType="1"/>
            </p:cNvSpPr>
            <p:nvPr/>
          </p:nvSpPr>
          <p:spPr bwMode="auto">
            <a:xfrm>
              <a:off x="5862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1" name="Line 130"/>
            <p:cNvSpPr>
              <a:spLocks noChangeShapeType="1"/>
            </p:cNvSpPr>
            <p:nvPr/>
          </p:nvSpPr>
          <p:spPr bwMode="auto">
            <a:xfrm>
              <a:off x="5951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2" name="Line 131"/>
            <p:cNvSpPr>
              <a:spLocks noChangeShapeType="1"/>
            </p:cNvSpPr>
            <p:nvPr/>
          </p:nvSpPr>
          <p:spPr bwMode="auto">
            <a:xfrm>
              <a:off x="6040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3" name="Line 132"/>
            <p:cNvSpPr>
              <a:spLocks noChangeShapeType="1"/>
            </p:cNvSpPr>
            <p:nvPr/>
          </p:nvSpPr>
          <p:spPr bwMode="auto">
            <a:xfrm>
              <a:off x="6129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4" name="Line 133"/>
            <p:cNvSpPr>
              <a:spLocks noChangeShapeType="1"/>
            </p:cNvSpPr>
            <p:nvPr/>
          </p:nvSpPr>
          <p:spPr bwMode="auto">
            <a:xfrm>
              <a:off x="6218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5" name="Line 134"/>
            <p:cNvSpPr>
              <a:spLocks noChangeShapeType="1"/>
            </p:cNvSpPr>
            <p:nvPr/>
          </p:nvSpPr>
          <p:spPr bwMode="auto">
            <a:xfrm>
              <a:off x="6307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6" name="Line 135"/>
            <p:cNvSpPr>
              <a:spLocks noChangeShapeType="1"/>
            </p:cNvSpPr>
            <p:nvPr/>
          </p:nvSpPr>
          <p:spPr bwMode="auto">
            <a:xfrm>
              <a:off x="6396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7" name="Line 136"/>
            <p:cNvSpPr>
              <a:spLocks noChangeShapeType="1"/>
            </p:cNvSpPr>
            <p:nvPr/>
          </p:nvSpPr>
          <p:spPr bwMode="auto">
            <a:xfrm>
              <a:off x="6484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pic>
        <p:nvPicPr>
          <p:cNvPr id="3791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7225" y="309563"/>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5" name="Freeform 227"/>
          <p:cNvSpPr>
            <a:spLocks/>
          </p:cNvSpPr>
          <p:nvPr/>
        </p:nvSpPr>
        <p:spPr bwMode="auto">
          <a:xfrm>
            <a:off x="3221038" y="3095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70"/>
                </a:lnTo>
                <a:lnTo>
                  <a:pt x="184" y="186"/>
                </a:lnTo>
                <a:lnTo>
                  <a:pt x="168" y="198"/>
                </a:lnTo>
                <a:lnTo>
                  <a:pt x="150" y="208"/>
                </a:lnTo>
                <a:lnTo>
                  <a:pt x="130" y="214"/>
                </a:lnTo>
                <a:lnTo>
                  <a:pt x="108" y="216"/>
                </a:lnTo>
                <a:lnTo>
                  <a:pt x="86" y="214"/>
                </a:lnTo>
                <a:lnTo>
                  <a:pt x="66" y="208"/>
                </a:lnTo>
                <a:lnTo>
                  <a:pt x="48" y="198"/>
                </a:lnTo>
                <a:lnTo>
                  <a:pt x="32" y="186"/>
                </a:lnTo>
                <a:lnTo>
                  <a:pt x="18" y="170"/>
                </a:lnTo>
                <a:lnTo>
                  <a:pt x="8" y="150"/>
                </a:lnTo>
                <a:lnTo>
                  <a:pt x="2" y="130"/>
                </a:lnTo>
                <a:lnTo>
                  <a:pt x="0" y="108"/>
                </a:lnTo>
                <a:lnTo>
                  <a:pt x="2" y="86"/>
                </a:lnTo>
                <a:lnTo>
                  <a:pt x="8" y="66"/>
                </a:lnTo>
                <a:lnTo>
                  <a:pt x="18" y="48"/>
                </a:lnTo>
                <a:lnTo>
                  <a:pt x="32" y="32"/>
                </a:lnTo>
                <a:lnTo>
                  <a:pt x="48" y="20"/>
                </a:lnTo>
                <a:lnTo>
                  <a:pt x="66" y="10"/>
                </a:lnTo>
                <a:lnTo>
                  <a:pt x="86" y="2"/>
                </a:lnTo>
                <a:lnTo>
                  <a:pt x="108" y="0"/>
                </a:lnTo>
                <a:lnTo>
                  <a:pt x="130" y="2"/>
                </a:lnTo>
                <a:lnTo>
                  <a:pt x="150" y="10"/>
                </a:lnTo>
                <a:lnTo>
                  <a:pt x="168" y="20"/>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8049" name="Group 231"/>
          <p:cNvGrpSpPr>
            <a:grpSpLocks/>
          </p:cNvGrpSpPr>
          <p:nvPr/>
        </p:nvGrpSpPr>
        <p:grpSpPr bwMode="auto">
          <a:xfrm>
            <a:off x="5292824" y="5040387"/>
            <a:ext cx="1085850" cy="1098550"/>
            <a:chOff x="3401" y="2101"/>
            <a:chExt cx="684" cy="692"/>
          </a:xfrm>
        </p:grpSpPr>
        <p:sp>
          <p:nvSpPr>
            <p:cNvPr id="38051" name="Freeform 232"/>
            <p:cNvSpPr>
              <a:spLocks noEditPoints="1"/>
            </p:cNvSpPr>
            <p:nvPr/>
          </p:nvSpPr>
          <p:spPr bwMode="auto">
            <a:xfrm>
              <a:off x="3401" y="2101"/>
              <a:ext cx="684" cy="692"/>
            </a:xfrm>
            <a:custGeom>
              <a:avLst/>
              <a:gdLst>
                <a:gd name="T0" fmla="*/ 628 w 684"/>
                <a:gd name="T1" fmla="*/ 316 h 692"/>
                <a:gd name="T2" fmla="*/ 652 w 684"/>
                <a:gd name="T3" fmla="*/ 230 h 692"/>
                <a:gd name="T4" fmla="*/ 610 w 684"/>
                <a:gd name="T5" fmla="*/ 212 h 692"/>
                <a:gd name="T6" fmla="*/ 554 w 684"/>
                <a:gd name="T7" fmla="*/ 170 h 692"/>
                <a:gd name="T8" fmla="*/ 596 w 684"/>
                <a:gd name="T9" fmla="*/ 164 h 692"/>
                <a:gd name="T10" fmla="*/ 590 w 684"/>
                <a:gd name="T11" fmla="*/ 134 h 692"/>
                <a:gd name="T12" fmla="*/ 558 w 684"/>
                <a:gd name="T13" fmla="*/ 120 h 692"/>
                <a:gd name="T14" fmla="*/ 538 w 684"/>
                <a:gd name="T15" fmla="*/ 90 h 692"/>
                <a:gd name="T16" fmla="*/ 520 w 684"/>
                <a:gd name="T17" fmla="*/ 132 h 692"/>
                <a:gd name="T18" fmla="*/ 450 w 684"/>
                <a:gd name="T19" fmla="*/ 122 h 692"/>
                <a:gd name="T20" fmla="*/ 414 w 684"/>
                <a:gd name="T21" fmla="*/ 66 h 692"/>
                <a:gd name="T22" fmla="*/ 344 w 684"/>
                <a:gd name="T23" fmla="*/ 82 h 692"/>
                <a:gd name="T24" fmla="*/ 286 w 684"/>
                <a:gd name="T25" fmla="*/ 122 h 692"/>
                <a:gd name="T26" fmla="*/ 266 w 684"/>
                <a:gd name="T27" fmla="*/ 72 h 692"/>
                <a:gd name="T28" fmla="*/ 268 w 684"/>
                <a:gd name="T29" fmla="*/ 114 h 692"/>
                <a:gd name="T30" fmla="*/ 228 w 684"/>
                <a:gd name="T31" fmla="*/ 102 h 692"/>
                <a:gd name="T32" fmla="*/ 262 w 684"/>
                <a:gd name="T33" fmla="*/ 138 h 692"/>
                <a:gd name="T34" fmla="*/ 212 w 684"/>
                <a:gd name="T35" fmla="*/ 130 h 692"/>
                <a:gd name="T36" fmla="*/ 144 w 684"/>
                <a:gd name="T37" fmla="*/ 114 h 692"/>
                <a:gd name="T38" fmla="*/ 116 w 684"/>
                <a:gd name="T39" fmla="*/ 36 h 692"/>
                <a:gd name="T40" fmla="*/ 62 w 684"/>
                <a:gd name="T41" fmla="*/ 4 h 692"/>
                <a:gd name="T42" fmla="*/ 44 w 684"/>
                <a:gd name="T43" fmla="*/ 62 h 692"/>
                <a:gd name="T44" fmla="*/ 42 w 684"/>
                <a:gd name="T45" fmla="*/ 142 h 692"/>
                <a:gd name="T46" fmla="*/ 0 w 684"/>
                <a:gd name="T47" fmla="*/ 192 h 692"/>
                <a:gd name="T48" fmla="*/ 32 w 684"/>
                <a:gd name="T49" fmla="*/ 254 h 692"/>
                <a:gd name="T50" fmla="*/ 90 w 684"/>
                <a:gd name="T51" fmla="*/ 256 h 692"/>
                <a:gd name="T52" fmla="*/ 172 w 684"/>
                <a:gd name="T53" fmla="*/ 316 h 692"/>
                <a:gd name="T54" fmla="*/ 186 w 684"/>
                <a:gd name="T55" fmla="*/ 388 h 692"/>
                <a:gd name="T56" fmla="*/ 204 w 684"/>
                <a:gd name="T57" fmla="*/ 412 h 692"/>
                <a:gd name="T58" fmla="*/ 232 w 684"/>
                <a:gd name="T59" fmla="*/ 530 h 692"/>
                <a:gd name="T60" fmla="*/ 290 w 684"/>
                <a:gd name="T61" fmla="*/ 586 h 692"/>
                <a:gd name="T62" fmla="*/ 196 w 684"/>
                <a:gd name="T63" fmla="*/ 618 h 692"/>
                <a:gd name="T64" fmla="*/ 166 w 684"/>
                <a:gd name="T65" fmla="*/ 658 h 692"/>
                <a:gd name="T66" fmla="*/ 258 w 684"/>
                <a:gd name="T67" fmla="*/ 676 h 692"/>
                <a:gd name="T68" fmla="*/ 344 w 684"/>
                <a:gd name="T69" fmla="*/ 620 h 692"/>
                <a:gd name="T70" fmla="*/ 354 w 684"/>
                <a:gd name="T71" fmla="*/ 576 h 692"/>
                <a:gd name="T72" fmla="*/ 410 w 684"/>
                <a:gd name="T73" fmla="*/ 670 h 692"/>
                <a:gd name="T74" fmla="*/ 526 w 684"/>
                <a:gd name="T75" fmla="*/ 684 h 692"/>
                <a:gd name="T76" fmla="*/ 520 w 684"/>
                <a:gd name="T77" fmla="*/ 638 h 692"/>
                <a:gd name="T78" fmla="*/ 426 w 684"/>
                <a:gd name="T79" fmla="*/ 610 h 692"/>
                <a:gd name="T80" fmla="*/ 416 w 684"/>
                <a:gd name="T81" fmla="*/ 556 h 692"/>
                <a:gd name="T82" fmla="*/ 474 w 684"/>
                <a:gd name="T83" fmla="*/ 586 h 692"/>
                <a:gd name="T84" fmla="*/ 540 w 684"/>
                <a:gd name="T85" fmla="*/ 556 h 692"/>
                <a:gd name="T86" fmla="*/ 570 w 684"/>
                <a:gd name="T87" fmla="*/ 498 h 692"/>
                <a:gd name="T88" fmla="*/ 608 w 684"/>
                <a:gd name="T89" fmla="*/ 490 h 692"/>
                <a:gd name="T90" fmla="*/ 576 w 684"/>
                <a:gd name="T91" fmla="*/ 454 h 692"/>
                <a:gd name="T92" fmla="*/ 516 w 684"/>
                <a:gd name="T93" fmla="*/ 494 h 692"/>
                <a:gd name="T94" fmla="*/ 480 w 684"/>
                <a:gd name="T95" fmla="*/ 548 h 692"/>
                <a:gd name="T96" fmla="*/ 446 w 684"/>
                <a:gd name="T97" fmla="*/ 536 h 692"/>
                <a:gd name="T98" fmla="*/ 486 w 684"/>
                <a:gd name="T99" fmla="*/ 512 h 692"/>
                <a:gd name="T100" fmla="*/ 500 w 684"/>
                <a:gd name="T101" fmla="*/ 486 h 692"/>
                <a:gd name="T102" fmla="*/ 474 w 684"/>
                <a:gd name="T103" fmla="*/ 446 h 692"/>
                <a:gd name="T104" fmla="*/ 482 w 684"/>
                <a:gd name="T105" fmla="*/ 412 h 692"/>
                <a:gd name="T106" fmla="*/ 584 w 684"/>
                <a:gd name="T107" fmla="*/ 406 h 692"/>
                <a:gd name="T108" fmla="*/ 640 w 684"/>
                <a:gd name="T109" fmla="*/ 344 h 692"/>
                <a:gd name="T110" fmla="*/ 666 w 684"/>
                <a:gd name="T111" fmla="*/ 340 h 692"/>
                <a:gd name="T112" fmla="*/ 684 w 684"/>
                <a:gd name="T113" fmla="*/ 304 h 692"/>
                <a:gd name="T114" fmla="*/ 204 w 684"/>
                <a:gd name="T115" fmla="*/ 270 h 692"/>
                <a:gd name="T116" fmla="*/ 166 w 684"/>
                <a:gd name="T117" fmla="*/ 210 h 692"/>
                <a:gd name="T118" fmla="*/ 188 w 684"/>
                <a:gd name="T119" fmla="*/ 234 h 692"/>
                <a:gd name="T120" fmla="*/ 240 w 684"/>
                <a:gd name="T121" fmla="*/ 310 h 6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84" h="692">
                  <a:moveTo>
                    <a:pt x="682" y="300"/>
                  </a:moveTo>
                  <a:lnTo>
                    <a:pt x="682" y="300"/>
                  </a:lnTo>
                  <a:lnTo>
                    <a:pt x="680" y="298"/>
                  </a:lnTo>
                  <a:lnTo>
                    <a:pt x="676" y="296"/>
                  </a:lnTo>
                  <a:lnTo>
                    <a:pt x="640" y="310"/>
                  </a:lnTo>
                  <a:lnTo>
                    <a:pt x="634" y="312"/>
                  </a:lnTo>
                  <a:lnTo>
                    <a:pt x="628" y="316"/>
                  </a:lnTo>
                  <a:lnTo>
                    <a:pt x="622" y="320"/>
                  </a:lnTo>
                  <a:lnTo>
                    <a:pt x="616" y="322"/>
                  </a:lnTo>
                  <a:lnTo>
                    <a:pt x="612" y="300"/>
                  </a:lnTo>
                  <a:lnTo>
                    <a:pt x="628" y="272"/>
                  </a:lnTo>
                  <a:lnTo>
                    <a:pt x="646" y="244"/>
                  </a:lnTo>
                  <a:lnTo>
                    <a:pt x="652" y="230"/>
                  </a:lnTo>
                  <a:lnTo>
                    <a:pt x="654" y="224"/>
                  </a:lnTo>
                  <a:lnTo>
                    <a:pt x="652" y="216"/>
                  </a:lnTo>
                  <a:lnTo>
                    <a:pt x="650" y="212"/>
                  </a:lnTo>
                  <a:lnTo>
                    <a:pt x="648" y="212"/>
                  </a:lnTo>
                  <a:lnTo>
                    <a:pt x="640" y="210"/>
                  </a:lnTo>
                  <a:lnTo>
                    <a:pt x="610" y="212"/>
                  </a:lnTo>
                  <a:lnTo>
                    <a:pt x="578" y="220"/>
                  </a:lnTo>
                  <a:lnTo>
                    <a:pt x="568" y="222"/>
                  </a:lnTo>
                  <a:lnTo>
                    <a:pt x="556" y="226"/>
                  </a:lnTo>
                  <a:lnTo>
                    <a:pt x="558" y="212"/>
                  </a:lnTo>
                  <a:lnTo>
                    <a:pt x="558" y="198"/>
                  </a:lnTo>
                  <a:lnTo>
                    <a:pt x="554" y="170"/>
                  </a:lnTo>
                  <a:lnTo>
                    <a:pt x="556" y="168"/>
                  </a:lnTo>
                  <a:lnTo>
                    <a:pt x="562" y="172"/>
                  </a:lnTo>
                  <a:lnTo>
                    <a:pt x="570" y="172"/>
                  </a:lnTo>
                  <a:lnTo>
                    <a:pt x="586" y="172"/>
                  </a:lnTo>
                  <a:lnTo>
                    <a:pt x="590" y="168"/>
                  </a:lnTo>
                  <a:lnTo>
                    <a:pt x="596" y="164"/>
                  </a:lnTo>
                  <a:lnTo>
                    <a:pt x="600" y="160"/>
                  </a:lnTo>
                  <a:lnTo>
                    <a:pt x="602" y="154"/>
                  </a:lnTo>
                  <a:lnTo>
                    <a:pt x="604" y="150"/>
                  </a:lnTo>
                  <a:lnTo>
                    <a:pt x="602" y="144"/>
                  </a:lnTo>
                  <a:lnTo>
                    <a:pt x="598" y="138"/>
                  </a:lnTo>
                  <a:lnTo>
                    <a:pt x="590" y="134"/>
                  </a:lnTo>
                  <a:lnTo>
                    <a:pt x="584" y="132"/>
                  </a:lnTo>
                  <a:lnTo>
                    <a:pt x="568" y="132"/>
                  </a:lnTo>
                  <a:lnTo>
                    <a:pt x="560" y="134"/>
                  </a:lnTo>
                  <a:lnTo>
                    <a:pt x="552" y="136"/>
                  </a:lnTo>
                  <a:lnTo>
                    <a:pt x="556" y="128"/>
                  </a:lnTo>
                  <a:lnTo>
                    <a:pt x="558" y="120"/>
                  </a:lnTo>
                  <a:lnTo>
                    <a:pt x="558" y="112"/>
                  </a:lnTo>
                  <a:lnTo>
                    <a:pt x="554" y="104"/>
                  </a:lnTo>
                  <a:lnTo>
                    <a:pt x="550" y="96"/>
                  </a:lnTo>
                  <a:lnTo>
                    <a:pt x="546" y="90"/>
                  </a:lnTo>
                  <a:lnTo>
                    <a:pt x="542" y="90"/>
                  </a:lnTo>
                  <a:lnTo>
                    <a:pt x="538" y="90"/>
                  </a:lnTo>
                  <a:lnTo>
                    <a:pt x="534" y="92"/>
                  </a:lnTo>
                  <a:lnTo>
                    <a:pt x="526" y="98"/>
                  </a:lnTo>
                  <a:lnTo>
                    <a:pt x="522" y="106"/>
                  </a:lnTo>
                  <a:lnTo>
                    <a:pt x="522" y="112"/>
                  </a:lnTo>
                  <a:lnTo>
                    <a:pt x="520" y="120"/>
                  </a:lnTo>
                  <a:lnTo>
                    <a:pt x="520" y="132"/>
                  </a:lnTo>
                  <a:lnTo>
                    <a:pt x="514" y="128"/>
                  </a:lnTo>
                  <a:lnTo>
                    <a:pt x="502" y="124"/>
                  </a:lnTo>
                  <a:lnTo>
                    <a:pt x="490" y="122"/>
                  </a:lnTo>
                  <a:lnTo>
                    <a:pt x="476" y="120"/>
                  </a:lnTo>
                  <a:lnTo>
                    <a:pt x="464" y="120"/>
                  </a:lnTo>
                  <a:lnTo>
                    <a:pt x="450" y="122"/>
                  </a:lnTo>
                  <a:lnTo>
                    <a:pt x="438" y="124"/>
                  </a:lnTo>
                  <a:lnTo>
                    <a:pt x="414" y="132"/>
                  </a:lnTo>
                  <a:lnTo>
                    <a:pt x="408" y="128"/>
                  </a:lnTo>
                  <a:lnTo>
                    <a:pt x="410" y="110"/>
                  </a:lnTo>
                  <a:lnTo>
                    <a:pt x="412" y="92"/>
                  </a:lnTo>
                  <a:lnTo>
                    <a:pt x="414" y="74"/>
                  </a:lnTo>
                  <a:lnTo>
                    <a:pt x="414" y="66"/>
                  </a:lnTo>
                  <a:lnTo>
                    <a:pt x="412" y="56"/>
                  </a:lnTo>
                  <a:lnTo>
                    <a:pt x="406" y="50"/>
                  </a:lnTo>
                  <a:lnTo>
                    <a:pt x="398" y="48"/>
                  </a:lnTo>
                  <a:lnTo>
                    <a:pt x="384" y="56"/>
                  </a:lnTo>
                  <a:lnTo>
                    <a:pt x="370" y="64"/>
                  </a:lnTo>
                  <a:lnTo>
                    <a:pt x="344" y="82"/>
                  </a:lnTo>
                  <a:lnTo>
                    <a:pt x="326" y="98"/>
                  </a:lnTo>
                  <a:lnTo>
                    <a:pt x="314" y="106"/>
                  </a:lnTo>
                  <a:lnTo>
                    <a:pt x="304" y="112"/>
                  </a:lnTo>
                  <a:lnTo>
                    <a:pt x="298" y="114"/>
                  </a:lnTo>
                  <a:lnTo>
                    <a:pt x="292" y="118"/>
                  </a:lnTo>
                  <a:lnTo>
                    <a:pt x="286" y="122"/>
                  </a:lnTo>
                  <a:lnTo>
                    <a:pt x="280" y="124"/>
                  </a:lnTo>
                  <a:lnTo>
                    <a:pt x="280" y="114"/>
                  </a:lnTo>
                  <a:lnTo>
                    <a:pt x="278" y="104"/>
                  </a:lnTo>
                  <a:lnTo>
                    <a:pt x="272" y="86"/>
                  </a:lnTo>
                  <a:lnTo>
                    <a:pt x="270" y="76"/>
                  </a:lnTo>
                  <a:lnTo>
                    <a:pt x="266" y="72"/>
                  </a:lnTo>
                  <a:lnTo>
                    <a:pt x="262" y="72"/>
                  </a:lnTo>
                  <a:lnTo>
                    <a:pt x="260" y="72"/>
                  </a:lnTo>
                  <a:lnTo>
                    <a:pt x="258" y="74"/>
                  </a:lnTo>
                  <a:lnTo>
                    <a:pt x="258" y="78"/>
                  </a:lnTo>
                  <a:lnTo>
                    <a:pt x="266" y="102"/>
                  </a:lnTo>
                  <a:lnTo>
                    <a:pt x="268" y="114"/>
                  </a:lnTo>
                  <a:lnTo>
                    <a:pt x="268" y="124"/>
                  </a:lnTo>
                  <a:lnTo>
                    <a:pt x="258" y="120"/>
                  </a:lnTo>
                  <a:lnTo>
                    <a:pt x="250" y="112"/>
                  </a:lnTo>
                  <a:lnTo>
                    <a:pt x="240" y="106"/>
                  </a:lnTo>
                  <a:lnTo>
                    <a:pt x="230" y="102"/>
                  </a:lnTo>
                  <a:lnTo>
                    <a:pt x="228" y="102"/>
                  </a:lnTo>
                  <a:lnTo>
                    <a:pt x="226" y="106"/>
                  </a:lnTo>
                  <a:lnTo>
                    <a:pt x="226" y="110"/>
                  </a:lnTo>
                  <a:lnTo>
                    <a:pt x="228" y="114"/>
                  </a:lnTo>
                  <a:lnTo>
                    <a:pt x="246" y="124"/>
                  </a:lnTo>
                  <a:lnTo>
                    <a:pt x="262" y="136"/>
                  </a:lnTo>
                  <a:lnTo>
                    <a:pt x="262" y="138"/>
                  </a:lnTo>
                  <a:lnTo>
                    <a:pt x="242" y="154"/>
                  </a:lnTo>
                  <a:lnTo>
                    <a:pt x="222" y="168"/>
                  </a:lnTo>
                  <a:lnTo>
                    <a:pt x="222" y="158"/>
                  </a:lnTo>
                  <a:lnTo>
                    <a:pt x="220" y="148"/>
                  </a:lnTo>
                  <a:lnTo>
                    <a:pt x="216" y="138"/>
                  </a:lnTo>
                  <a:lnTo>
                    <a:pt x="212" y="130"/>
                  </a:lnTo>
                  <a:lnTo>
                    <a:pt x="206" y="124"/>
                  </a:lnTo>
                  <a:lnTo>
                    <a:pt x="198" y="118"/>
                  </a:lnTo>
                  <a:lnTo>
                    <a:pt x="190" y="114"/>
                  </a:lnTo>
                  <a:lnTo>
                    <a:pt x="180" y="112"/>
                  </a:lnTo>
                  <a:lnTo>
                    <a:pt x="162" y="110"/>
                  </a:lnTo>
                  <a:lnTo>
                    <a:pt x="144" y="114"/>
                  </a:lnTo>
                  <a:lnTo>
                    <a:pt x="142" y="108"/>
                  </a:lnTo>
                  <a:lnTo>
                    <a:pt x="140" y="104"/>
                  </a:lnTo>
                  <a:lnTo>
                    <a:pt x="138" y="94"/>
                  </a:lnTo>
                  <a:lnTo>
                    <a:pt x="134" y="84"/>
                  </a:lnTo>
                  <a:lnTo>
                    <a:pt x="122" y="52"/>
                  </a:lnTo>
                  <a:lnTo>
                    <a:pt x="116" y="36"/>
                  </a:lnTo>
                  <a:lnTo>
                    <a:pt x="108" y="22"/>
                  </a:lnTo>
                  <a:lnTo>
                    <a:pt x="100" y="12"/>
                  </a:lnTo>
                  <a:lnTo>
                    <a:pt x="92" y="6"/>
                  </a:lnTo>
                  <a:lnTo>
                    <a:pt x="80" y="0"/>
                  </a:lnTo>
                  <a:lnTo>
                    <a:pt x="70" y="0"/>
                  </a:lnTo>
                  <a:lnTo>
                    <a:pt x="62" y="4"/>
                  </a:lnTo>
                  <a:lnTo>
                    <a:pt x="56" y="8"/>
                  </a:lnTo>
                  <a:lnTo>
                    <a:pt x="50" y="16"/>
                  </a:lnTo>
                  <a:lnTo>
                    <a:pt x="46" y="22"/>
                  </a:lnTo>
                  <a:lnTo>
                    <a:pt x="42" y="32"/>
                  </a:lnTo>
                  <a:lnTo>
                    <a:pt x="40" y="42"/>
                  </a:lnTo>
                  <a:lnTo>
                    <a:pt x="42" y="52"/>
                  </a:lnTo>
                  <a:lnTo>
                    <a:pt x="44" y="62"/>
                  </a:lnTo>
                  <a:lnTo>
                    <a:pt x="48" y="80"/>
                  </a:lnTo>
                  <a:lnTo>
                    <a:pt x="56" y="98"/>
                  </a:lnTo>
                  <a:lnTo>
                    <a:pt x="72" y="132"/>
                  </a:lnTo>
                  <a:lnTo>
                    <a:pt x="70" y="134"/>
                  </a:lnTo>
                  <a:lnTo>
                    <a:pt x="52" y="138"/>
                  </a:lnTo>
                  <a:lnTo>
                    <a:pt x="42" y="142"/>
                  </a:lnTo>
                  <a:lnTo>
                    <a:pt x="32" y="146"/>
                  </a:lnTo>
                  <a:lnTo>
                    <a:pt x="24" y="152"/>
                  </a:lnTo>
                  <a:lnTo>
                    <a:pt x="16" y="160"/>
                  </a:lnTo>
                  <a:lnTo>
                    <a:pt x="10" y="168"/>
                  </a:lnTo>
                  <a:lnTo>
                    <a:pt x="4" y="176"/>
                  </a:lnTo>
                  <a:lnTo>
                    <a:pt x="2" y="184"/>
                  </a:lnTo>
                  <a:lnTo>
                    <a:pt x="0" y="192"/>
                  </a:lnTo>
                  <a:lnTo>
                    <a:pt x="0" y="200"/>
                  </a:lnTo>
                  <a:lnTo>
                    <a:pt x="0" y="208"/>
                  </a:lnTo>
                  <a:lnTo>
                    <a:pt x="4" y="224"/>
                  </a:lnTo>
                  <a:lnTo>
                    <a:pt x="10" y="238"/>
                  </a:lnTo>
                  <a:lnTo>
                    <a:pt x="16" y="244"/>
                  </a:lnTo>
                  <a:lnTo>
                    <a:pt x="24" y="250"/>
                  </a:lnTo>
                  <a:lnTo>
                    <a:pt x="32" y="254"/>
                  </a:lnTo>
                  <a:lnTo>
                    <a:pt x="42" y="258"/>
                  </a:lnTo>
                  <a:lnTo>
                    <a:pt x="50" y="260"/>
                  </a:lnTo>
                  <a:lnTo>
                    <a:pt x="60" y="262"/>
                  </a:lnTo>
                  <a:lnTo>
                    <a:pt x="68" y="262"/>
                  </a:lnTo>
                  <a:lnTo>
                    <a:pt x="78" y="260"/>
                  </a:lnTo>
                  <a:lnTo>
                    <a:pt x="84" y="258"/>
                  </a:lnTo>
                  <a:lnTo>
                    <a:pt x="90" y="256"/>
                  </a:lnTo>
                  <a:lnTo>
                    <a:pt x="96" y="254"/>
                  </a:lnTo>
                  <a:lnTo>
                    <a:pt x="104" y="254"/>
                  </a:lnTo>
                  <a:lnTo>
                    <a:pt x="134" y="280"/>
                  </a:lnTo>
                  <a:lnTo>
                    <a:pt x="152" y="298"/>
                  </a:lnTo>
                  <a:lnTo>
                    <a:pt x="160" y="308"/>
                  </a:lnTo>
                  <a:lnTo>
                    <a:pt x="172" y="316"/>
                  </a:lnTo>
                  <a:lnTo>
                    <a:pt x="170" y="330"/>
                  </a:lnTo>
                  <a:lnTo>
                    <a:pt x="170" y="338"/>
                  </a:lnTo>
                  <a:lnTo>
                    <a:pt x="172" y="346"/>
                  </a:lnTo>
                  <a:lnTo>
                    <a:pt x="174" y="356"/>
                  </a:lnTo>
                  <a:lnTo>
                    <a:pt x="178" y="366"/>
                  </a:lnTo>
                  <a:lnTo>
                    <a:pt x="182" y="376"/>
                  </a:lnTo>
                  <a:lnTo>
                    <a:pt x="186" y="388"/>
                  </a:lnTo>
                  <a:lnTo>
                    <a:pt x="188" y="388"/>
                  </a:lnTo>
                  <a:lnTo>
                    <a:pt x="188" y="390"/>
                  </a:lnTo>
                  <a:lnTo>
                    <a:pt x="196" y="402"/>
                  </a:lnTo>
                  <a:lnTo>
                    <a:pt x="204" y="412"/>
                  </a:lnTo>
                  <a:lnTo>
                    <a:pt x="224" y="432"/>
                  </a:lnTo>
                  <a:lnTo>
                    <a:pt x="222" y="456"/>
                  </a:lnTo>
                  <a:lnTo>
                    <a:pt x="220" y="482"/>
                  </a:lnTo>
                  <a:lnTo>
                    <a:pt x="220" y="496"/>
                  </a:lnTo>
                  <a:lnTo>
                    <a:pt x="222" y="508"/>
                  </a:lnTo>
                  <a:lnTo>
                    <a:pt x="226" y="520"/>
                  </a:lnTo>
                  <a:lnTo>
                    <a:pt x="232" y="530"/>
                  </a:lnTo>
                  <a:lnTo>
                    <a:pt x="238" y="538"/>
                  </a:lnTo>
                  <a:lnTo>
                    <a:pt x="244" y="544"/>
                  </a:lnTo>
                  <a:lnTo>
                    <a:pt x="258" y="552"/>
                  </a:lnTo>
                  <a:lnTo>
                    <a:pt x="274" y="558"/>
                  </a:lnTo>
                  <a:lnTo>
                    <a:pt x="288" y="564"/>
                  </a:lnTo>
                  <a:lnTo>
                    <a:pt x="290" y="586"/>
                  </a:lnTo>
                  <a:lnTo>
                    <a:pt x="290" y="608"/>
                  </a:lnTo>
                  <a:lnTo>
                    <a:pt x="288" y="610"/>
                  </a:lnTo>
                  <a:lnTo>
                    <a:pt x="262" y="608"/>
                  </a:lnTo>
                  <a:lnTo>
                    <a:pt x="234" y="610"/>
                  </a:lnTo>
                  <a:lnTo>
                    <a:pt x="220" y="612"/>
                  </a:lnTo>
                  <a:lnTo>
                    <a:pt x="208" y="614"/>
                  </a:lnTo>
                  <a:lnTo>
                    <a:pt x="196" y="618"/>
                  </a:lnTo>
                  <a:lnTo>
                    <a:pt x="184" y="624"/>
                  </a:lnTo>
                  <a:lnTo>
                    <a:pt x="176" y="630"/>
                  </a:lnTo>
                  <a:lnTo>
                    <a:pt x="170" y="636"/>
                  </a:lnTo>
                  <a:lnTo>
                    <a:pt x="166" y="644"/>
                  </a:lnTo>
                  <a:lnTo>
                    <a:pt x="166" y="654"/>
                  </a:lnTo>
                  <a:lnTo>
                    <a:pt x="166" y="658"/>
                  </a:lnTo>
                  <a:lnTo>
                    <a:pt x="170" y="662"/>
                  </a:lnTo>
                  <a:lnTo>
                    <a:pt x="176" y="670"/>
                  </a:lnTo>
                  <a:lnTo>
                    <a:pt x="184" y="674"/>
                  </a:lnTo>
                  <a:lnTo>
                    <a:pt x="194" y="676"/>
                  </a:lnTo>
                  <a:lnTo>
                    <a:pt x="210" y="678"/>
                  </a:lnTo>
                  <a:lnTo>
                    <a:pt x="226" y="678"/>
                  </a:lnTo>
                  <a:lnTo>
                    <a:pt x="258" y="676"/>
                  </a:lnTo>
                  <a:lnTo>
                    <a:pt x="290" y="670"/>
                  </a:lnTo>
                  <a:lnTo>
                    <a:pt x="322" y="660"/>
                  </a:lnTo>
                  <a:lnTo>
                    <a:pt x="334" y="658"/>
                  </a:lnTo>
                  <a:lnTo>
                    <a:pt x="338" y="656"/>
                  </a:lnTo>
                  <a:lnTo>
                    <a:pt x="342" y="652"/>
                  </a:lnTo>
                  <a:lnTo>
                    <a:pt x="344" y="620"/>
                  </a:lnTo>
                  <a:lnTo>
                    <a:pt x="344" y="608"/>
                  </a:lnTo>
                  <a:lnTo>
                    <a:pt x="342" y="598"/>
                  </a:lnTo>
                  <a:lnTo>
                    <a:pt x="340" y="588"/>
                  </a:lnTo>
                  <a:lnTo>
                    <a:pt x="342" y="576"/>
                  </a:lnTo>
                  <a:lnTo>
                    <a:pt x="348" y="576"/>
                  </a:lnTo>
                  <a:lnTo>
                    <a:pt x="354" y="576"/>
                  </a:lnTo>
                  <a:lnTo>
                    <a:pt x="366" y="614"/>
                  </a:lnTo>
                  <a:lnTo>
                    <a:pt x="374" y="632"/>
                  </a:lnTo>
                  <a:lnTo>
                    <a:pt x="382" y="650"/>
                  </a:lnTo>
                  <a:lnTo>
                    <a:pt x="386" y="656"/>
                  </a:lnTo>
                  <a:lnTo>
                    <a:pt x="392" y="658"/>
                  </a:lnTo>
                  <a:lnTo>
                    <a:pt x="410" y="670"/>
                  </a:lnTo>
                  <a:lnTo>
                    <a:pt x="430" y="678"/>
                  </a:lnTo>
                  <a:lnTo>
                    <a:pt x="474" y="690"/>
                  </a:lnTo>
                  <a:lnTo>
                    <a:pt x="488" y="690"/>
                  </a:lnTo>
                  <a:lnTo>
                    <a:pt x="504" y="692"/>
                  </a:lnTo>
                  <a:lnTo>
                    <a:pt x="512" y="692"/>
                  </a:lnTo>
                  <a:lnTo>
                    <a:pt x="520" y="688"/>
                  </a:lnTo>
                  <a:lnTo>
                    <a:pt x="526" y="684"/>
                  </a:lnTo>
                  <a:lnTo>
                    <a:pt x="530" y="676"/>
                  </a:lnTo>
                  <a:lnTo>
                    <a:pt x="532" y="672"/>
                  </a:lnTo>
                  <a:lnTo>
                    <a:pt x="532" y="666"/>
                  </a:lnTo>
                  <a:lnTo>
                    <a:pt x="530" y="656"/>
                  </a:lnTo>
                  <a:lnTo>
                    <a:pt x="526" y="646"/>
                  </a:lnTo>
                  <a:lnTo>
                    <a:pt x="520" y="638"/>
                  </a:lnTo>
                  <a:lnTo>
                    <a:pt x="502" y="628"/>
                  </a:lnTo>
                  <a:lnTo>
                    <a:pt x="484" y="620"/>
                  </a:lnTo>
                  <a:lnTo>
                    <a:pt x="464" y="616"/>
                  </a:lnTo>
                  <a:lnTo>
                    <a:pt x="444" y="612"/>
                  </a:lnTo>
                  <a:lnTo>
                    <a:pt x="434" y="612"/>
                  </a:lnTo>
                  <a:lnTo>
                    <a:pt x="430" y="612"/>
                  </a:lnTo>
                  <a:lnTo>
                    <a:pt x="426" y="610"/>
                  </a:lnTo>
                  <a:lnTo>
                    <a:pt x="420" y="598"/>
                  </a:lnTo>
                  <a:lnTo>
                    <a:pt x="414" y="586"/>
                  </a:lnTo>
                  <a:lnTo>
                    <a:pt x="402" y="562"/>
                  </a:lnTo>
                  <a:lnTo>
                    <a:pt x="408" y="558"/>
                  </a:lnTo>
                  <a:lnTo>
                    <a:pt x="416" y="556"/>
                  </a:lnTo>
                  <a:lnTo>
                    <a:pt x="418" y="562"/>
                  </a:lnTo>
                  <a:lnTo>
                    <a:pt x="422" y="564"/>
                  </a:lnTo>
                  <a:lnTo>
                    <a:pt x="432" y="570"/>
                  </a:lnTo>
                  <a:lnTo>
                    <a:pt x="440" y="576"/>
                  </a:lnTo>
                  <a:lnTo>
                    <a:pt x="452" y="580"/>
                  </a:lnTo>
                  <a:lnTo>
                    <a:pt x="462" y="584"/>
                  </a:lnTo>
                  <a:lnTo>
                    <a:pt x="474" y="586"/>
                  </a:lnTo>
                  <a:lnTo>
                    <a:pt x="486" y="586"/>
                  </a:lnTo>
                  <a:lnTo>
                    <a:pt x="498" y="586"/>
                  </a:lnTo>
                  <a:lnTo>
                    <a:pt x="508" y="582"/>
                  </a:lnTo>
                  <a:lnTo>
                    <a:pt x="518" y="578"/>
                  </a:lnTo>
                  <a:lnTo>
                    <a:pt x="528" y="572"/>
                  </a:lnTo>
                  <a:lnTo>
                    <a:pt x="534" y="564"/>
                  </a:lnTo>
                  <a:lnTo>
                    <a:pt x="540" y="556"/>
                  </a:lnTo>
                  <a:lnTo>
                    <a:pt x="544" y="548"/>
                  </a:lnTo>
                  <a:lnTo>
                    <a:pt x="550" y="530"/>
                  </a:lnTo>
                  <a:lnTo>
                    <a:pt x="554" y="510"/>
                  </a:lnTo>
                  <a:lnTo>
                    <a:pt x="556" y="504"/>
                  </a:lnTo>
                  <a:lnTo>
                    <a:pt x="560" y="500"/>
                  </a:lnTo>
                  <a:lnTo>
                    <a:pt x="564" y="498"/>
                  </a:lnTo>
                  <a:lnTo>
                    <a:pt x="570" y="498"/>
                  </a:lnTo>
                  <a:lnTo>
                    <a:pt x="582" y="502"/>
                  </a:lnTo>
                  <a:lnTo>
                    <a:pt x="588" y="502"/>
                  </a:lnTo>
                  <a:lnTo>
                    <a:pt x="594" y="502"/>
                  </a:lnTo>
                  <a:lnTo>
                    <a:pt x="598" y="500"/>
                  </a:lnTo>
                  <a:lnTo>
                    <a:pt x="602" y="498"/>
                  </a:lnTo>
                  <a:lnTo>
                    <a:pt x="608" y="490"/>
                  </a:lnTo>
                  <a:lnTo>
                    <a:pt x="610" y="482"/>
                  </a:lnTo>
                  <a:lnTo>
                    <a:pt x="608" y="474"/>
                  </a:lnTo>
                  <a:lnTo>
                    <a:pt x="604" y="466"/>
                  </a:lnTo>
                  <a:lnTo>
                    <a:pt x="600" y="460"/>
                  </a:lnTo>
                  <a:lnTo>
                    <a:pt x="596" y="456"/>
                  </a:lnTo>
                  <a:lnTo>
                    <a:pt x="590" y="454"/>
                  </a:lnTo>
                  <a:lnTo>
                    <a:pt x="576" y="454"/>
                  </a:lnTo>
                  <a:lnTo>
                    <a:pt x="564" y="454"/>
                  </a:lnTo>
                  <a:lnTo>
                    <a:pt x="552" y="458"/>
                  </a:lnTo>
                  <a:lnTo>
                    <a:pt x="544" y="462"/>
                  </a:lnTo>
                  <a:lnTo>
                    <a:pt x="536" y="466"/>
                  </a:lnTo>
                  <a:lnTo>
                    <a:pt x="530" y="472"/>
                  </a:lnTo>
                  <a:lnTo>
                    <a:pt x="524" y="478"/>
                  </a:lnTo>
                  <a:lnTo>
                    <a:pt x="516" y="494"/>
                  </a:lnTo>
                  <a:lnTo>
                    <a:pt x="510" y="512"/>
                  </a:lnTo>
                  <a:lnTo>
                    <a:pt x="504" y="522"/>
                  </a:lnTo>
                  <a:lnTo>
                    <a:pt x="500" y="534"/>
                  </a:lnTo>
                  <a:lnTo>
                    <a:pt x="496" y="538"/>
                  </a:lnTo>
                  <a:lnTo>
                    <a:pt x="492" y="542"/>
                  </a:lnTo>
                  <a:lnTo>
                    <a:pt x="486" y="546"/>
                  </a:lnTo>
                  <a:lnTo>
                    <a:pt x="480" y="548"/>
                  </a:lnTo>
                  <a:lnTo>
                    <a:pt x="470" y="548"/>
                  </a:lnTo>
                  <a:lnTo>
                    <a:pt x="462" y="548"/>
                  </a:lnTo>
                  <a:lnTo>
                    <a:pt x="454" y="546"/>
                  </a:lnTo>
                  <a:lnTo>
                    <a:pt x="446" y="540"/>
                  </a:lnTo>
                  <a:lnTo>
                    <a:pt x="446" y="538"/>
                  </a:lnTo>
                  <a:lnTo>
                    <a:pt x="446" y="536"/>
                  </a:lnTo>
                  <a:lnTo>
                    <a:pt x="458" y="534"/>
                  </a:lnTo>
                  <a:lnTo>
                    <a:pt x="468" y="532"/>
                  </a:lnTo>
                  <a:lnTo>
                    <a:pt x="478" y="526"/>
                  </a:lnTo>
                  <a:lnTo>
                    <a:pt x="482" y="522"/>
                  </a:lnTo>
                  <a:lnTo>
                    <a:pt x="484" y="516"/>
                  </a:lnTo>
                  <a:lnTo>
                    <a:pt x="486" y="512"/>
                  </a:lnTo>
                  <a:lnTo>
                    <a:pt x="486" y="508"/>
                  </a:lnTo>
                  <a:lnTo>
                    <a:pt x="482" y="502"/>
                  </a:lnTo>
                  <a:lnTo>
                    <a:pt x="478" y="496"/>
                  </a:lnTo>
                  <a:lnTo>
                    <a:pt x="476" y="488"/>
                  </a:lnTo>
                  <a:lnTo>
                    <a:pt x="484" y="490"/>
                  </a:lnTo>
                  <a:lnTo>
                    <a:pt x="492" y="488"/>
                  </a:lnTo>
                  <a:lnTo>
                    <a:pt x="500" y="486"/>
                  </a:lnTo>
                  <a:lnTo>
                    <a:pt x="506" y="482"/>
                  </a:lnTo>
                  <a:lnTo>
                    <a:pt x="506" y="478"/>
                  </a:lnTo>
                  <a:lnTo>
                    <a:pt x="506" y="474"/>
                  </a:lnTo>
                  <a:lnTo>
                    <a:pt x="498" y="466"/>
                  </a:lnTo>
                  <a:lnTo>
                    <a:pt x="490" y="458"/>
                  </a:lnTo>
                  <a:lnTo>
                    <a:pt x="474" y="446"/>
                  </a:lnTo>
                  <a:lnTo>
                    <a:pt x="456" y="434"/>
                  </a:lnTo>
                  <a:lnTo>
                    <a:pt x="438" y="422"/>
                  </a:lnTo>
                  <a:lnTo>
                    <a:pt x="454" y="418"/>
                  </a:lnTo>
                  <a:lnTo>
                    <a:pt x="466" y="412"/>
                  </a:lnTo>
                  <a:lnTo>
                    <a:pt x="474" y="412"/>
                  </a:lnTo>
                  <a:lnTo>
                    <a:pt x="482" y="412"/>
                  </a:lnTo>
                  <a:lnTo>
                    <a:pt x="494" y="416"/>
                  </a:lnTo>
                  <a:lnTo>
                    <a:pt x="504" y="416"/>
                  </a:lnTo>
                  <a:lnTo>
                    <a:pt x="528" y="418"/>
                  </a:lnTo>
                  <a:lnTo>
                    <a:pt x="550" y="416"/>
                  </a:lnTo>
                  <a:lnTo>
                    <a:pt x="572" y="412"/>
                  </a:lnTo>
                  <a:lnTo>
                    <a:pt x="584" y="406"/>
                  </a:lnTo>
                  <a:lnTo>
                    <a:pt x="592" y="400"/>
                  </a:lnTo>
                  <a:lnTo>
                    <a:pt x="598" y="392"/>
                  </a:lnTo>
                  <a:lnTo>
                    <a:pt x="604" y="382"/>
                  </a:lnTo>
                  <a:lnTo>
                    <a:pt x="612" y="360"/>
                  </a:lnTo>
                  <a:lnTo>
                    <a:pt x="618" y="340"/>
                  </a:lnTo>
                  <a:lnTo>
                    <a:pt x="628" y="340"/>
                  </a:lnTo>
                  <a:lnTo>
                    <a:pt x="640" y="344"/>
                  </a:lnTo>
                  <a:lnTo>
                    <a:pt x="658" y="350"/>
                  </a:lnTo>
                  <a:lnTo>
                    <a:pt x="662" y="352"/>
                  </a:lnTo>
                  <a:lnTo>
                    <a:pt x="664" y="352"/>
                  </a:lnTo>
                  <a:lnTo>
                    <a:pt x="670" y="348"/>
                  </a:lnTo>
                  <a:lnTo>
                    <a:pt x="670" y="344"/>
                  </a:lnTo>
                  <a:lnTo>
                    <a:pt x="666" y="340"/>
                  </a:lnTo>
                  <a:lnTo>
                    <a:pt x="636" y="330"/>
                  </a:lnTo>
                  <a:lnTo>
                    <a:pt x="634" y="328"/>
                  </a:lnTo>
                  <a:lnTo>
                    <a:pt x="646" y="322"/>
                  </a:lnTo>
                  <a:lnTo>
                    <a:pt x="658" y="316"/>
                  </a:lnTo>
                  <a:lnTo>
                    <a:pt x="684" y="308"/>
                  </a:lnTo>
                  <a:lnTo>
                    <a:pt x="684" y="304"/>
                  </a:lnTo>
                  <a:lnTo>
                    <a:pt x="682" y="300"/>
                  </a:lnTo>
                  <a:close/>
                  <a:moveTo>
                    <a:pt x="240" y="310"/>
                  </a:moveTo>
                  <a:lnTo>
                    <a:pt x="240" y="310"/>
                  </a:lnTo>
                  <a:lnTo>
                    <a:pt x="232" y="304"/>
                  </a:lnTo>
                  <a:lnTo>
                    <a:pt x="226" y="298"/>
                  </a:lnTo>
                  <a:lnTo>
                    <a:pt x="214" y="284"/>
                  </a:lnTo>
                  <a:lnTo>
                    <a:pt x="204" y="270"/>
                  </a:lnTo>
                  <a:lnTo>
                    <a:pt x="196" y="264"/>
                  </a:lnTo>
                  <a:lnTo>
                    <a:pt x="188" y="260"/>
                  </a:lnTo>
                  <a:lnTo>
                    <a:pt x="184" y="260"/>
                  </a:lnTo>
                  <a:lnTo>
                    <a:pt x="180" y="248"/>
                  </a:lnTo>
                  <a:lnTo>
                    <a:pt x="174" y="236"/>
                  </a:lnTo>
                  <a:lnTo>
                    <a:pt x="168" y="224"/>
                  </a:lnTo>
                  <a:lnTo>
                    <a:pt x="166" y="210"/>
                  </a:lnTo>
                  <a:lnTo>
                    <a:pt x="180" y="206"/>
                  </a:lnTo>
                  <a:lnTo>
                    <a:pt x="186" y="204"/>
                  </a:lnTo>
                  <a:lnTo>
                    <a:pt x="192" y="200"/>
                  </a:lnTo>
                  <a:lnTo>
                    <a:pt x="188" y="216"/>
                  </a:lnTo>
                  <a:lnTo>
                    <a:pt x="186" y="224"/>
                  </a:lnTo>
                  <a:lnTo>
                    <a:pt x="188" y="234"/>
                  </a:lnTo>
                  <a:lnTo>
                    <a:pt x="196" y="254"/>
                  </a:lnTo>
                  <a:lnTo>
                    <a:pt x="208" y="272"/>
                  </a:lnTo>
                  <a:lnTo>
                    <a:pt x="224" y="288"/>
                  </a:lnTo>
                  <a:lnTo>
                    <a:pt x="240" y="302"/>
                  </a:lnTo>
                  <a:lnTo>
                    <a:pt x="240" y="3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2" name="Freeform 233"/>
            <p:cNvSpPr>
              <a:spLocks/>
            </p:cNvSpPr>
            <p:nvPr/>
          </p:nvSpPr>
          <p:spPr bwMode="auto">
            <a:xfrm>
              <a:off x="3413" y="2113"/>
              <a:ext cx="196" cy="288"/>
            </a:xfrm>
            <a:custGeom>
              <a:avLst/>
              <a:gdLst>
                <a:gd name="T0" fmla="*/ 84 w 196"/>
                <a:gd name="T1" fmla="*/ 14 h 288"/>
                <a:gd name="T2" fmla="*/ 100 w 196"/>
                <a:gd name="T3" fmla="*/ 44 h 288"/>
                <a:gd name="T4" fmla="*/ 112 w 196"/>
                <a:gd name="T5" fmla="*/ 76 h 288"/>
                <a:gd name="T6" fmla="*/ 120 w 196"/>
                <a:gd name="T7" fmla="*/ 108 h 288"/>
                <a:gd name="T8" fmla="*/ 102 w 196"/>
                <a:gd name="T9" fmla="*/ 130 h 288"/>
                <a:gd name="T10" fmla="*/ 104 w 196"/>
                <a:gd name="T11" fmla="*/ 138 h 288"/>
                <a:gd name="T12" fmla="*/ 120 w 196"/>
                <a:gd name="T13" fmla="*/ 158 h 288"/>
                <a:gd name="T14" fmla="*/ 130 w 196"/>
                <a:gd name="T15" fmla="*/ 158 h 288"/>
                <a:gd name="T16" fmla="*/ 148 w 196"/>
                <a:gd name="T17" fmla="*/ 152 h 288"/>
                <a:gd name="T18" fmla="*/ 158 w 196"/>
                <a:gd name="T19" fmla="*/ 146 h 288"/>
                <a:gd name="T20" fmla="*/ 158 w 196"/>
                <a:gd name="T21" fmla="*/ 140 h 288"/>
                <a:gd name="T22" fmla="*/ 154 w 196"/>
                <a:gd name="T23" fmla="*/ 134 h 288"/>
                <a:gd name="T24" fmla="*/ 150 w 196"/>
                <a:gd name="T25" fmla="*/ 132 h 288"/>
                <a:gd name="T26" fmla="*/ 142 w 196"/>
                <a:gd name="T27" fmla="*/ 138 h 288"/>
                <a:gd name="T28" fmla="*/ 140 w 196"/>
                <a:gd name="T29" fmla="*/ 142 h 288"/>
                <a:gd name="T30" fmla="*/ 124 w 196"/>
                <a:gd name="T31" fmla="*/ 146 h 288"/>
                <a:gd name="T32" fmla="*/ 122 w 196"/>
                <a:gd name="T33" fmla="*/ 142 h 288"/>
                <a:gd name="T34" fmla="*/ 116 w 196"/>
                <a:gd name="T35" fmla="*/ 132 h 288"/>
                <a:gd name="T36" fmla="*/ 122 w 196"/>
                <a:gd name="T37" fmla="*/ 124 h 288"/>
                <a:gd name="T38" fmla="*/ 140 w 196"/>
                <a:gd name="T39" fmla="*/ 114 h 288"/>
                <a:gd name="T40" fmla="*/ 148 w 196"/>
                <a:gd name="T41" fmla="*/ 112 h 288"/>
                <a:gd name="T42" fmla="*/ 174 w 196"/>
                <a:gd name="T43" fmla="*/ 112 h 288"/>
                <a:gd name="T44" fmla="*/ 188 w 196"/>
                <a:gd name="T45" fmla="*/ 122 h 288"/>
                <a:gd name="T46" fmla="*/ 192 w 196"/>
                <a:gd name="T47" fmla="*/ 126 h 288"/>
                <a:gd name="T48" fmla="*/ 196 w 196"/>
                <a:gd name="T49" fmla="*/ 146 h 288"/>
                <a:gd name="T50" fmla="*/ 194 w 196"/>
                <a:gd name="T51" fmla="*/ 152 h 288"/>
                <a:gd name="T52" fmla="*/ 176 w 196"/>
                <a:gd name="T53" fmla="*/ 174 h 288"/>
                <a:gd name="T54" fmla="*/ 150 w 196"/>
                <a:gd name="T55" fmla="*/ 184 h 288"/>
                <a:gd name="T56" fmla="*/ 144 w 196"/>
                <a:gd name="T57" fmla="*/ 184 h 288"/>
                <a:gd name="T58" fmla="*/ 140 w 196"/>
                <a:gd name="T59" fmla="*/ 188 h 288"/>
                <a:gd name="T60" fmla="*/ 138 w 196"/>
                <a:gd name="T61" fmla="*/ 194 h 288"/>
                <a:gd name="T62" fmla="*/ 140 w 196"/>
                <a:gd name="T63" fmla="*/ 202 h 288"/>
                <a:gd name="T64" fmla="*/ 140 w 196"/>
                <a:gd name="T65" fmla="*/ 208 h 288"/>
                <a:gd name="T66" fmla="*/ 164 w 196"/>
                <a:gd name="T67" fmla="*/ 266 h 288"/>
                <a:gd name="T68" fmla="*/ 162 w 196"/>
                <a:gd name="T69" fmla="*/ 276 h 288"/>
                <a:gd name="T70" fmla="*/ 158 w 196"/>
                <a:gd name="T71" fmla="*/ 288 h 288"/>
                <a:gd name="T72" fmla="*/ 124 w 196"/>
                <a:gd name="T73" fmla="*/ 254 h 288"/>
                <a:gd name="T74" fmla="*/ 88 w 196"/>
                <a:gd name="T75" fmla="*/ 226 h 288"/>
                <a:gd name="T76" fmla="*/ 58 w 196"/>
                <a:gd name="T77" fmla="*/ 234 h 288"/>
                <a:gd name="T78" fmla="*/ 46 w 196"/>
                <a:gd name="T79" fmla="*/ 236 h 288"/>
                <a:gd name="T80" fmla="*/ 22 w 196"/>
                <a:gd name="T81" fmla="*/ 230 h 288"/>
                <a:gd name="T82" fmla="*/ 12 w 196"/>
                <a:gd name="T83" fmla="*/ 224 h 288"/>
                <a:gd name="T84" fmla="*/ 6 w 196"/>
                <a:gd name="T85" fmla="*/ 212 h 288"/>
                <a:gd name="T86" fmla="*/ 2 w 196"/>
                <a:gd name="T87" fmla="*/ 200 h 288"/>
                <a:gd name="T88" fmla="*/ 4 w 196"/>
                <a:gd name="T89" fmla="*/ 174 h 288"/>
                <a:gd name="T90" fmla="*/ 10 w 196"/>
                <a:gd name="T91" fmla="*/ 162 h 288"/>
                <a:gd name="T92" fmla="*/ 38 w 196"/>
                <a:gd name="T93" fmla="*/ 140 h 288"/>
                <a:gd name="T94" fmla="*/ 54 w 196"/>
                <a:gd name="T95" fmla="*/ 136 h 288"/>
                <a:gd name="T96" fmla="*/ 72 w 196"/>
                <a:gd name="T97" fmla="*/ 136 h 288"/>
                <a:gd name="T98" fmla="*/ 76 w 196"/>
                <a:gd name="T99" fmla="*/ 134 h 288"/>
                <a:gd name="T100" fmla="*/ 76 w 196"/>
                <a:gd name="T101" fmla="*/ 130 h 288"/>
                <a:gd name="T102" fmla="*/ 46 w 196"/>
                <a:gd name="T103" fmla="*/ 56 h 288"/>
                <a:gd name="T104" fmla="*/ 42 w 196"/>
                <a:gd name="T105" fmla="*/ 28 h 288"/>
                <a:gd name="T106" fmla="*/ 46 w 196"/>
                <a:gd name="T107" fmla="*/ 20 h 288"/>
                <a:gd name="T108" fmla="*/ 56 w 196"/>
                <a:gd name="T109" fmla="*/ 4 h 288"/>
                <a:gd name="T110" fmla="*/ 64 w 196"/>
                <a:gd name="T111" fmla="*/ 0 h 288"/>
                <a:gd name="T112" fmla="*/ 76 w 196"/>
                <a:gd name="T113" fmla="*/ 4 h 288"/>
                <a:gd name="T114" fmla="*/ 84 w 196"/>
                <a:gd name="T115" fmla="*/ 14 h 2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96" h="288">
                  <a:moveTo>
                    <a:pt x="84" y="14"/>
                  </a:moveTo>
                  <a:lnTo>
                    <a:pt x="84" y="14"/>
                  </a:lnTo>
                  <a:lnTo>
                    <a:pt x="92" y="28"/>
                  </a:lnTo>
                  <a:lnTo>
                    <a:pt x="100" y="44"/>
                  </a:lnTo>
                  <a:lnTo>
                    <a:pt x="112" y="76"/>
                  </a:lnTo>
                  <a:lnTo>
                    <a:pt x="120" y="108"/>
                  </a:lnTo>
                  <a:lnTo>
                    <a:pt x="110" y="118"/>
                  </a:lnTo>
                  <a:lnTo>
                    <a:pt x="102" y="130"/>
                  </a:lnTo>
                  <a:lnTo>
                    <a:pt x="104" y="138"/>
                  </a:lnTo>
                  <a:lnTo>
                    <a:pt x="108" y="144"/>
                  </a:lnTo>
                  <a:lnTo>
                    <a:pt x="120" y="158"/>
                  </a:lnTo>
                  <a:lnTo>
                    <a:pt x="130" y="158"/>
                  </a:lnTo>
                  <a:lnTo>
                    <a:pt x="140" y="156"/>
                  </a:lnTo>
                  <a:lnTo>
                    <a:pt x="148" y="152"/>
                  </a:lnTo>
                  <a:lnTo>
                    <a:pt x="158" y="146"/>
                  </a:lnTo>
                  <a:lnTo>
                    <a:pt x="158" y="142"/>
                  </a:lnTo>
                  <a:lnTo>
                    <a:pt x="158" y="140"/>
                  </a:lnTo>
                  <a:lnTo>
                    <a:pt x="156" y="136"/>
                  </a:lnTo>
                  <a:lnTo>
                    <a:pt x="154" y="134"/>
                  </a:lnTo>
                  <a:lnTo>
                    <a:pt x="150" y="132"/>
                  </a:lnTo>
                  <a:lnTo>
                    <a:pt x="146" y="136"/>
                  </a:lnTo>
                  <a:lnTo>
                    <a:pt x="142" y="138"/>
                  </a:lnTo>
                  <a:lnTo>
                    <a:pt x="140" y="142"/>
                  </a:lnTo>
                  <a:lnTo>
                    <a:pt x="132" y="144"/>
                  </a:lnTo>
                  <a:lnTo>
                    <a:pt x="124" y="146"/>
                  </a:lnTo>
                  <a:lnTo>
                    <a:pt x="122" y="142"/>
                  </a:lnTo>
                  <a:lnTo>
                    <a:pt x="118" y="140"/>
                  </a:lnTo>
                  <a:lnTo>
                    <a:pt x="116" y="132"/>
                  </a:lnTo>
                  <a:lnTo>
                    <a:pt x="122" y="124"/>
                  </a:lnTo>
                  <a:lnTo>
                    <a:pt x="130" y="118"/>
                  </a:lnTo>
                  <a:lnTo>
                    <a:pt x="140" y="114"/>
                  </a:lnTo>
                  <a:lnTo>
                    <a:pt x="148" y="112"/>
                  </a:lnTo>
                  <a:lnTo>
                    <a:pt x="162" y="110"/>
                  </a:lnTo>
                  <a:lnTo>
                    <a:pt x="174" y="112"/>
                  </a:lnTo>
                  <a:lnTo>
                    <a:pt x="184" y="118"/>
                  </a:lnTo>
                  <a:lnTo>
                    <a:pt x="188" y="122"/>
                  </a:lnTo>
                  <a:lnTo>
                    <a:pt x="192" y="126"/>
                  </a:lnTo>
                  <a:lnTo>
                    <a:pt x="196" y="140"/>
                  </a:lnTo>
                  <a:lnTo>
                    <a:pt x="196" y="146"/>
                  </a:lnTo>
                  <a:lnTo>
                    <a:pt x="194" y="152"/>
                  </a:lnTo>
                  <a:lnTo>
                    <a:pt x="186" y="164"/>
                  </a:lnTo>
                  <a:lnTo>
                    <a:pt x="176" y="174"/>
                  </a:lnTo>
                  <a:lnTo>
                    <a:pt x="164" y="180"/>
                  </a:lnTo>
                  <a:lnTo>
                    <a:pt x="150" y="184"/>
                  </a:lnTo>
                  <a:lnTo>
                    <a:pt x="144" y="184"/>
                  </a:lnTo>
                  <a:lnTo>
                    <a:pt x="140" y="186"/>
                  </a:lnTo>
                  <a:lnTo>
                    <a:pt x="140" y="188"/>
                  </a:lnTo>
                  <a:lnTo>
                    <a:pt x="138" y="194"/>
                  </a:lnTo>
                  <a:lnTo>
                    <a:pt x="140" y="198"/>
                  </a:lnTo>
                  <a:lnTo>
                    <a:pt x="140" y="202"/>
                  </a:lnTo>
                  <a:lnTo>
                    <a:pt x="140" y="208"/>
                  </a:lnTo>
                  <a:lnTo>
                    <a:pt x="154" y="236"/>
                  </a:lnTo>
                  <a:lnTo>
                    <a:pt x="164" y="266"/>
                  </a:lnTo>
                  <a:lnTo>
                    <a:pt x="162" y="276"/>
                  </a:lnTo>
                  <a:lnTo>
                    <a:pt x="160" y="288"/>
                  </a:lnTo>
                  <a:lnTo>
                    <a:pt x="158" y="288"/>
                  </a:lnTo>
                  <a:lnTo>
                    <a:pt x="124" y="254"/>
                  </a:lnTo>
                  <a:lnTo>
                    <a:pt x="88" y="226"/>
                  </a:lnTo>
                  <a:lnTo>
                    <a:pt x="68" y="232"/>
                  </a:lnTo>
                  <a:lnTo>
                    <a:pt x="58" y="234"/>
                  </a:lnTo>
                  <a:lnTo>
                    <a:pt x="46" y="236"/>
                  </a:lnTo>
                  <a:lnTo>
                    <a:pt x="34" y="234"/>
                  </a:lnTo>
                  <a:lnTo>
                    <a:pt x="22" y="230"/>
                  </a:lnTo>
                  <a:lnTo>
                    <a:pt x="16" y="226"/>
                  </a:lnTo>
                  <a:lnTo>
                    <a:pt x="12" y="224"/>
                  </a:lnTo>
                  <a:lnTo>
                    <a:pt x="8" y="218"/>
                  </a:lnTo>
                  <a:lnTo>
                    <a:pt x="6" y="212"/>
                  </a:lnTo>
                  <a:lnTo>
                    <a:pt x="2" y="200"/>
                  </a:lnTo>
                  <a:lnTo>
                    <a:pt x="0" y="186"/>
                  </a:lnTo>
                  <a:lnTo>
                    <a:pt x="4" y="174"/>
                  </a:lnTo>
                  <a:lnTo>
                    <a:pt x="10" y="162"/>
                  </a:lnTo>
                  <a:lnTo>
                    <a:pt x="22" y="150"/>
                  </a:lnTo>
                  <a:lnTo>
                    <a:pt x="38" y="140"/>
                  </a:lnTo>
                  <a:lnTo>
                    <a:pt x="46" y="138"/>
                  </a:lnTo>
                  <a:lnTo>
                    <a:pt x="54" y="136"/>
                  </a:lnTo>
                  <a:lnTo>
                    <a:pt x="64" y="136"/>
                  </a:lnTo>
                  <a:lnTo>
                    <a:pt x="72" y="136"/>
                  </a:lnTo>
                  <a:lnTo>
                    <a:pt x="76" y="134"/>
                  </a:lnTo>
                  <a:lnTo>
                    <a:pt x="76" y="130"/>
                  </a:lnTo>
                  <a:lnTo>
                    <a:pt x="54" y="82"/>
                  </a:lnTo>
                  <a:lnTo>
                    <a:pt x="46" y="56"/>
                  </a:lnTo>
                  <a:lnTo>
                    <a:pt x="44" y="42"/>
                  </a:lnTo>
                  <a:lnTo>
                    <a:pt x="42" y="28"/>
                  </a:lnTo>
                  <a:lnTo>
                    <a:pt x="46" y="20"/>
                  </a:lnTo>
                  <a:lnTo>
                    <a:pt x="50" y="12"/>
                  </a:lnTo>
                  <a:lnTo>
                    <a:pt x="56" y="4"/>
                  </a:lnTo>
                  <a:lnTo>
                    <a:pt x="64" y="0"/>
                  </a:lnTo>
                  <a:lnTo>
                    <a:pt x="70" y="2"/>
                  </a:lnTo>
                  <a:lnTo>
                    <a:pt x="76" y="4"/>
                  </a:lnTo>
                  <a:lnTo>
                    <a:pt x="80" y="8"/>
                  </a:lnTo>
                  <a:lnTo>
                    <a:pt x="84"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3" name="Freeform 234"/>
            <p:cNvSpPr>
              <a:spLocks/>
            </p:cNvSpPr>
            <p:nvPr/>
          </p:nvSpPr>
          <p:spPr bwMode="auto">
            <a:xfrm>
              <a:off x="3601" y="2161"/>
              <a:ext cx="224" cy="178"/>
            </a:xfrm>
            <a:custGeom>
              <a:avLst/>
              <a:gdLst>
                <a:gd name="T0" fmla="*/ 224 w 224"/>
                <a:gd name="T1" fmla="*/ 142 h 178"/>
                <a:gd name="T2" fmla="*/ 224 w 224"/>
                <a:gd name="T3" fmla="*/ 142 h 178"/>
                <a:gd name="T4" fmla="*/ 202 w 224"/>
                <a:gd name="T5" fmla="*/ 132 h 178"/>
                <a:gd name="T6" fmla="*/ 180 w 224"/>
                <a:gd name="T7" fmla="*/ 118 h 178"/>
                <a:gd name="T8" fmla="*/ 170 w 224"/>
                <a:gd name="T9" fmla="*/ 110 h 178"/>
                <a:gd name="T10" fmla="*/ 160 w 224"/>
                <a:gd name="T11" fmla="*/ 102 h 178"/>
                <a:gd name="T12" fmla="*/ 154 w 224"/>
                <a:gd name="T13" fmla="*/ 92 h 178"/>
                <a:gd name="T14" fmla="*/ 148 w 224"/>
                <a:gd name="T15" fmla="*/ 80 h 178"/>
                <a:gd name="T16" fmla="*/ 148 w 224"/>
                <a:gd name="T17" fmla="*/ 80 h 178"/>
                <a:gd name="T18" fmla="*/ 146 w 224"/>
                <a:gd name="T19" fmla="*/ 70 h 178"/>
                <a:gd name="T20" fmla="*/ 146 w 224"/>
                <a:gd name="T21" fmla="*/ 64 h 178"/>
                <a:gd name="T22" fmla="*/ 150 w 224"/>
                <a:gd name="T23" fmla="*/ 60 h 178"/>
                <a:gd name="T24" fmla="*/ 150 w 224"/>
                <a:gd name="T25" fmla="*/ 60 h 178"/>
                <a:gd name="T26" fmla="*/ 154 w 224"/>
                <a:gd name="T27" fmla="*/ 58 h 178"/>
                <a:gd name="T28" fmla="*/ 160 w 224"/>
                <a:gd name="T29" fmla="*/ 56 h 178"/>
                <a:gd name="T30" fmla="*/ 172 w 224"/>
                <a:gd name="T31" fmla="*/ 54 h 178"/>
                <a:gd name="T32" fmla="*/ 184 w 224"/>
                <a:gd name="T33" fmla="*/ 56 h 178"/>
                <a:gd name="T34" fmla="*/ 194 w 224"/>
                <a:gd name="T35" fmla="*/ 60 h 178"/>
                <a:gd name="T36" fmla="*/ 196 w 224"/>
                <a:gd name="T37" fmla="*/ 60 h 178"/>
                <a:gd name="T38" fmla="*/ 196 w 224"/>
                <a:gd name="T39" fmla="*/ 60 h 178"/>
                <a:gd name="T40" fmla="*/ 200 w 224"/>
                <a:gd name="T41" fmla="*/ 32 h 178"/>
                <a:gd name="T42" fmla="*/ 202 w 224"/>
                <a:gd name="T43" fmla="*/ 18 h 178"/>
                <a:gd name="T44" fmla="*/ 202 w 224"/>
                <a:gd name="T45" fmla="*/ 4 h 178"/>
                <a:gd name="T46" fmla="*/ 202 w 224"/>
                <a:gd name="T47" fmla="*/ 4 h 178"/>
                <a:gd name="T48" fmla="*/ 202 w 224"/>
                <a:gd name="T49" fmla="*/ 0 h 178"/>
                <a:gd name="T50" fmla="*/ 198 w 224"/>
                <a:gd name="T51" fmla="*/ 0 h 178"/>
                <a:gd name="T52" fmla="*/ 198 w 224"/>
                <a:gd name="T53" fmla="*/ 0 h 178"/>
                <a:gd name="T54" fmla="*/ 178 w 224"/>
                <a:gd name="T55" fmla="*/ 14 h 178"/>
                <a:gd name="T56" fmla="*/ 156 w 224"/>
                <a:gd name="T57" fmla="*/ 28 h 178"/>
                <a:gd name="T58" fmla="*/ 116 w 224"/>
                <a:gd name="T59" fmla="*/ 60 h 178"/>
                <a:gd name="T60" fmla="*/ 116 w 224"/>
                <a:gd name="T61" fmla="*/ 60 h 178"/>
                <a:gd name="T62" fmla="*/ 92 w 224"/>
                <a:gd name="T63" fmla="*/ 74 h 178"/>
                <a:gd name="T64" fmla="*/ 70 w 224"/>
                <a:gd name="T65" fmla="*/ 88 h 178"/>
                <a:gd name="T66" fmla="*/ 24 w 224"/>
                <a:gd name="T67" fmla="*/ 122 h 178"/>
                <a:gd name="T68" fmla="*/ 24 w 224"/>
                <a:gd name="T69" fmla="*/ 122 h 178"/>
                <a:gd name="T70" fmla="*/ 14 w 224"/>
                <a:gd name="T71" fmla="*/ 134 h 178"/>
                <a:gd name="T72" fmla="*/ 6 w 224"/>
                <a:gd name="T73" fmla="*/ 146 h 178"/>
                <a:gd name="T74" fmla="*/ 2 w 224"/>
                <a:gd name="T75" fmla="*/ 152 h 178"/>
                <a:gd name="T76" fmla="*/ 0 w 224"/>
                <a:gd name="T77" fmla="*/ 160 h 178"/>
                <a:gd name="T78" fmla="*/ 0 w 224"/>
                <a:gd name="T79" fmla="*/ 168 h 178"/>
                <a:gd name="T80" fmla="*/ 0 w 224"/>
                <a:gd name="T81" fmla="*/ 176 h 178"/>
                <a:gd name="T82" fmla="*/ 0 w 224"/>
                <a:gd name="T83" fmla="*/ 176 h 178"/>
                <a:gd name="T84" fmla="*/ 60 w 224"/>
                <a:gd name="T85" fmla="*/ 178 h 178"/>
                <a:gd name="T86" fmla="*/ 90 w 224"/>
                <a:gd name="T87" fmla="*/ 178 h 178"/>
                <a:gd name="T88" fmla="*/ 120 w 224"/>
                <a:gd name="T89" fmla="*/ 178 h 178"/>
                <a:gd name="T90" fmla="*/ 150 w 224"/>
                <a:gd name="T91" fmla="*/ 174 h 178"/>
                <a:gd name="T92" fmla="*/ 178 w 224"/>
                <a:gd name="T93" fmla="*/ 168 h 178"/>
                <a:gd name="T94" fmla="*/ 190 w 224"/>
                <a:gd name="T95" fmla="*/ 164 h 178"/>
                <a:gd name="T96" fmla="*/ 202 w 224"/>
                <a:gd name="T97" fmla="*/ 158 h 178"/>
                <a:gd name="T98" fmla="*/ 214 w 224"/>
                <a:gd name="T99" fmla="*/ 150 h 178"/>
                <a:gd name="T100" fmla="*/ 224 w 224"/>
                <a:gd name="T101" fmla="*/ 142 h 178"/>
                <a:gd name="T102" fmla="*/ 224 w 224"/>
                <a:gd name="T103" fmla="*/ 142 h 1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178">
                  <a:moveTo>
                    <a:pt x="224" y="142"/>
                  </a:moveTo>
                  <a:lnTo>
                    <a:pt x="224" y="142"/>
                  </a:lnTo>
                  <a:lnTo>
                    <a:pt x="202" y="132"/>
                  </a:lnTo>
                  <a:lnTo>
                    <a:pt x="180" y="118"/>
                  </a:lnTo>
                  <a:lnTo>
                    <a:pt x="170" y="110"/>
                  </a:lnTo>
                  <a:lnTo>
                    <a:pt x="160" y="102"/>
                  </a:lnTo>
                  <a:lnTo>
                    <a:pt x="154" y="92"/>
                  </a:lnTo>
                  <a:lnTo>
                    <a:pt x="148" y="80"/>
                  </a:lnTo>
                  <a:lnTo>
                    <a:pt x="146" y="70"/>
                  </a:lnTo>
                  <a:lnTo>
                    <a:pt x="146" y="64"/>
                  </a:lnTo>
                  <a:lnTo>
                    <a:pt x="150" y="60"/>
                  </a:lnTo>
                  <a:lnTo>
                    <a:pt x="154" y="58"/>
                  </a:lnTo>
                  <a:lnTo>
                    <a:pt x="160" y="56"/>
                  </a:lnTo>
                  <a:lnTo>
                    <a:pt x="172" y="54"/>
                  </a:lnTo>
                  <a:lnTo>
                    <a:pt x="184" y="56"/>
                  </a:lnTo>
                  <a:lnTo>
                    <a:pt x="194" y="60"/>
                  </a:lnTo>
                  <a:lnTo>
                    <a:pt x="196" y="60"/>
                  </a:lnTo>
                  <a:lnTo>
                    <a:pt x="200" y="32"/>
                  </a:lnTo>
                  <a:lnTo>
                    <a:pt x="202" y="18"/>
                  </a:lnTo>
                  <a:lnTo>
                    <a:pt x="202" y="4"/>
                  </a:lnTo>
                  <a:lnTo>
                    <a:pt x="202" y="0"/>
                  </a:lnTo>
                  <a:lnTo>
                    <a:pt x="198" y="0"/>
                  </a:lnTo>
                  <a:lnTo>
                    <a:pt x="178" y="14"/>
                  </a:lnTo>
                  <a:lnTo>
                    <a:pt x="156" y="28"/>
                  </a:lnTo>
                  <a:lnTo>
                    <a:pt x="116" y="60"/>
                  </a:lnTo>
                  <a:lnTo>
                    <a:pt x="92" y="74"/>
                  </a:lnTo>
                  <a:lnTo>
                    <a:pt x="70" y="88"/>
                  </a:lnTo>
                  <a:lnTo>
                    <a:pt x="24" y="122"/>
                  </a:lnTo>
                  <a:lnTo>
                    <a:pt x="14" y="134"/>
                  </a:lnTo>
                  <a:lnTo>
                    <a:pt x="6" y="146"/>
                  </a:lnTo>
                  <a:lnTo>
                    <a:pt x="2" y="152"/>
                  </a:lnTo>
                  <a:lnTo>
                    <a:pt x="0" y="160"/>
                  </a:lnTo>
                  <a:lnTo>
                    <a:pt x="0" y="168"/>
                  </a:lnTo>
                  <a:lnTo>
                    <a:pt x="0" y="176"/>
                  </a:lnTo>
                  <a:lnTo>
                    <a:pt x="60" y="178"/>
                  </a:lnTo>
                  <a:lnTo>
                    <a:pt x="90" y="178"/>
                  </a:lnTo>
                  <a:lnTo>
                    <a:pt x="120" y="178"/>
                  </a:lnTo>
                  <a:lnTo>
                    <a:pt x="150" y="174"/>
                  </a:lnTo>
                  <a:lnTo>
                    <a:pt x="178" y="168"/>
                  </a:lnTo>
                  <a:lnTo>
                    <a:pt x="190" y="164"/>
                  </a:lnTo>
                  <a:lnTo>
                    <a:pt x="202" y="158"/>
                  </a:lnTo>
                  <a:lnTo>
                    <a:pt x="214" y="150"/>
                  </a:lnTo>
                  <a:lnTo>
                    <a:pt x="224" y="14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4" name="Freeform 235"/>
            <p:cNvSpPr>
              <a:spLocks/>
            </p:cNvSpPr>
            <p:nvPr/>
          </p:nvSpPr>
          <p:spPr bwMode="auto">
            <a:xfrm>
              <a:off x="3601" y="2303"/>
              <a:ext cx="360" cy="202"/>
            </a:xfrm>
            <a:custGeom>
              <a:avLst/>
              <a:gdLst>
                <a:gd name="T0" fmla="*/ 302 w 360"/>
                <a:gd name="T1" fmla="*/ 44 h 202"/>
                <a:gd name="T2" fmla="*/ 292 w 360"/>
                <a:gd name="T3" fmla="*/ 40 h 202"/>
                <a:gd name="T4" fmla="*/ 244 w 360"/>
                <a:gd name="T5" fmla="*/ 2 h 202"/>
                <a:gd name="T6" fmla="*/ 236 w 360"/>
                <a:gd name="T7" fmla="*/ 6 h 202"/>
                <a:gd name="T8" fmla="*/ 224 w 360"/>
                <a:gd name="T9" fmla="*/ 0 h 202"/>
                <a:gd name="T10" fmla="*/ 214 w 360"/>
                <a:gd name="T11" fmla="*/ 8 h 202"/>
                <a:gd name="T12" fmla="*/ 190 w 360"/>
                <a:gd name="T13" fmla="*/ 22 h 202"/>
                <a:gd name="T14" fmla="*/ 150 w 360"/>
                <a:gd name="T15" fmla="*/ 32 h 202"/>
                <a:gd name="T16" fmla="*/ 90 w 360"/>
                <a:gd name="T17" fmla="*/ 36 h 202"/>
                <a:gd name="T18" fmla="*/ 0 w 360"/>
                <a:gd name="T19" fmla="*/ 34 h 202"/>
                <a:gd name="T20" fmla="*/ 0 w 360"/>
                <a:gd name="T21" fmla="*/ 36 h 202"/>
                <a:gd name="T22" fmla="*/ 10 w 360"/>
                <a:gd name="T23" fmla="*/ 52 h 202"/>
                <a:gd name="T24" fmla="*/ 34 w 360"/>
                <a:gd name="T25" fmla="*/ 78 h 202"/>
                <a:gd name="T26" fmla="*/ 46 w 360"/>
                <a:gd name="T27" fmla="*/ 90 h 202"/>
                <a:gd name="T28" fmla="*/ 76 w 360"/>
                <a:gd name="T29" fmla="*/ 112 h 202"/>
                <a:gd name="T30" fmla="*/ 106 w 360"/>
                <a:gd name="T31" fmla="*/ 134 h 202"/>
                <a:gd name="T32" fmla="*/ 112 w 360"/>
                <a:gd name="T33" fmla="*/ 138 h 202"/>
                <a:gd name="T34" fmla="*/ 114 w 360"/>
                <a:gd name="T35" fmla="*/ 144 h 202"/>
                <a:gd name="T36" fmla="*/ 104 w 360"/>
                <a:gd name="T37" fmla="*/ 160 h 202"/>
                <a:gd name="T38" fmla="*/ 96 w 360"/>
                <a:gd name="T39" fmla="*/ 178 h 202"/>
                <a:gd name="T40" fmla="*/ 116 w 360"/>
                <a:gd name="T41" fmla="*/ 188 h 202"/>
                <a:gd name="T42" fmla="*/ 136 w 360"/>
                <a:gd name="T43" fmla="*/ 196 h 202"/>
                <a:gd name="T44" fmla="*/ 138 w 360"/>
                <a:gd name="T45" fmla="*/ 186 h 202"/>
                <a:gd name="T46" fmla="*/ 144 w 360"/>
                <a:gd name="T47" fmla="*/ 156 h 202"/>
                <a:gd name="T48" fmla="*/ 148 w 360"/>
                <a:gd name="T49" fmla="*/ 152 h 202"/>
                <a:gd name="T50" fmla="*/ 176 w 360"/>
                <a:gd name="T51" fmla="*/ 160 h 202"/>
                <a:gd name="T52" fmla="*/ 188 w 360"/>
                <a:gd name="T53" fmla="*/ 164 h 202"/>
                <a:gd name="T54" fmla="*/ 214 w 360"/>
                <a:gd name="T55" fmla="*/ 174 h 202"/>
                <a:gd name="T56" fmla="*/ 228 w 360"/>
                <a:gd name="T57" fmla="*/ 178 h 202"/>
                <a:gd name="T58" fmla="*/ 248 w 360"/>
                <a:gd name="T59" fmla="*/ 186 h 202"/>
                <a:gd name="T60" fmla="*/ 268 w 360"/>
                <a:gd name="T61" fmla="*/ 196 h 202"/>
                <a:gd name="T62" fmla="*/ 292 w 360"/>
                <a:gd name="T63" fmla="*/ 200 h 202"/>
                <a:gd name="T64" fmla="*/ 338 w 360"/>
                <a:gd name="T65" fmla="*/ 202 h 202"/>
                <a:gd name="T66" fmla="*/ 360 w 360"/>
                <a:gd name="T67" fmla="*/ 198 h 202"/>
                <a:gd name="T68" fmla="*/ 332 w 360"/>
                <a:gd name="T69" fmla="*/ 168 h 202"/>
                <a:gd name="T70" fmla="*/ 314 w 360"/>
                <a:gd name="T71" fmla="*/ 130 h 202"/>
                <a:gd name="T72" fmla="*/ 306 w 360"/>
                <a:gd name="T73" fmla="*/ 88 h 202"/>
                <a:gd name="T74" fmla="*/ 302 w 360"/>
                <a:gd name="T75" fmla="*/ 44 h 2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202">
                  <a:moveTo>
                    <a:pt x="302" y="44"/>
                  </a:moveTo>
                  <a:lnTo>
                    <a:pt x="302" y="44"/>
                  </a:lnTo>
                  <a:lnTo>
                    <a:pt x="292" y="40"/>
                  </a:lnTo>
                  <a:lnTo>
                    <a:pt x="244" y="2"/>
                  </a:lnTo>
                  <a:lnTo>
                    <a:pt x="240" y="6"/>
                  </a:lnTo>
                  <a:lnTo>
                    <a:pt x="236" y="6"/>
                  </a:lnTo>
                  <a:lnTo>
                    <a:pt x="224" y="0"/>
                  </a:lnTo>
                  <a:lnTo>
                    <a:pt x="214" y="8"/>
                  </a:lnTo>
                  <a:lnTo>
                    <a:pt x="202" y="16"/>
                  </a:lnTo>
                  <a:lnTo>
                    <a:pt x="190" y="22"/>
                  </a:lnTo>
                  <a:lnTo>
                    <a:pt x="178" y="26"/>
                  </a:lnTo>
                  <a:lnTo>
                    <a:pt x="150" y="32"/>
                  </a:lnTo>
                  <a:lnTo>
                    <a:pt x="120" y="36"/>
                  </a:lnTo>
                  <a:lnTo>
                    <a:pt x="90" y="36"/>
                  </a:lnTo>
                  <a:lnTo>
                    <a:pt x="60" y="36"/>
                  </a:lnTo>
                  <a:lnTo>
                    <a:pt x="0" y="34"/>
                  </a:lnTo>
                  <a:lnTo>
                    <a:pt x="0" y="36"/>
                  </a:lnTo>
                  <a:lnTo>
                    <a:pt x="10" y="52"/>
                  </a:lnTo>
                  <a:lnTo>
                    <a:pt x="20" y="66"/>
                  </a:lnTo>
                  <a:lnTo>
                    <a:pt x="34" y="78"/>
                  </a:lnTo>
                  <a:lnTo>
                    <a:pt x="46" y="90"/>
                  </a:lnTo>
                  <a:lnTo>
                    <a:pt x="60" y="102"/>
                  </a:lnTo>
                  <a:lnTo>
                    <a:pt x="76" y="112"/>
                  </a:lnTo>
                  <a:lnTo>
                    <a:pt x="92" y="122"/>
                  </a:lnTo>
                  <a:lnTo>
                    <a:pt x="106" y="134"/>
                  </a:lnTo>
                  <a:lnTo>
                    <a:pt x="112" y="138"/>
                  </a:lnTo>
                  <a:lnTo>
                    <a:pt x="114" y="140"/>
                  </a:lnTo>
                  <a:lnTo>
                    <a:pt x="114" y="144"/>
                  </a:lnTo>
                  <a:lnTo>
                    <a:pt x="104" y="160"/>
                  </a:lnTo>
                  <a:lnTo>
                    <a:pt x="96" y="176"/>
                  </a:lnTo>
                  <a:lnTo>
                    <a:pt x="96" y="178"/>
                  </a:lnTo>
                  <a:lnTo>
                    <a:pt x="116" y="188"/>
                  </a:lnTo>
                  <a:lnTo>
                    <a:pt x="126" y="192"/>
                  </a:lnTo>
                  <a:lnTo>
                    <a:pt x="136" y="196"/>
                  </a:lnTo>
                  <a:lnTo>
                    <a:pt x="138" y="186"/>
                  </a:lnTo>
                  <a:lnTo>
                    <a:pt x="140" y="176"/>
                  </a:lnTo>
                  <a:lnTo>
                    <a:pt x="144" y="156"/>
                  </a:lnTo>
                  <a:lnTo>
                    <a:pt x="148" y="152"/>
                  </a:lnTo>
                  <a:lnTo>
                    <a:pt x="162" y="156"/>
                  </a:lnTo>
                  <a:lnTo>
                    <a:pt x="176" y="160"/>
                  </a:lnTo>
                  <a:lnTo>
                    <a:pt x="188" y="164"/>
                  </a:lnTo>
                  <a:lnTo>
                    <a:pt x="202" y="170"/>
                  </a:lnTo>
                  <a:lnTo>
                    <a:pt x="214" y="174"/>
                  </a:lnTo>
                  <a:lnTo>
                    <a:pt x="228" y="178"/>
                  </a:lnTo>
                  <a:lnTo>
                    <a:pt x="238" y="182"/>
                  </a:lnTo>
                  <a:lnTo>
                    <a:pt x="248" y="186"/>
                  </a:lnTo>
                  <a:lnTo>
                    <a:pt x="260" y="190"/>
                  </a:lnTo>
                  <a:lnTo>
                    <a:pt x="268" y="196"/>
                  </a:lnTo>
                  <a:lnTo>
                    <a:pt x="292" y="200"/>
                  </a:lnTo>
                  <a:lnTo>
                    <a:pt x="314" y="202"/>
                  </a:lnTo>
                  <a:lnTo>
                    <a:pt x="338" y="202"/>
                  </a:lnTo>
                  <a:lnTo>
                    <a:pt x="360" y="198"/>
                  </a:lnTo>
                  <a:lnTo>
                    <a:pt x="346" y="184"/>
                  </a:lnTo>
                  <a:lnTo>
                    <a:pt x="332" y="168"/>
                  </a:lnTo>
                  <a:lnTo>
                    <a:pt x="322" y="150"/>
                  </a:lnTo>
                  <a:lnTo>
                    <a:pt x="314" y="130"/>
                  </a:lnTo>
                  <a:lnTo>
                    <a:pt x="308" y="110"/>
                  </a:lnTo>
                  <a:lnTo>
                    <a:pt x="306" y="88"/>
                  </a:lnTo>
                  <a:lnTo>
                    <a:pt x="302" y="66"/>
                  </a:lnTo>
                  <a:lnTo>
                    <a:pt x="302" y="4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5" name="Freeform 236"/>
            <p:cNvSpPr>
              <a:spLocks/>
            </p:cNvSpPr>
            <p:nvPr/>
          </p:nvSpPr>
          <p:spPr bwMode="auto">
            <a:xfrm>
              <a:off x="3903" y="2323"/>
              <a:ext cx="138" cy="178"/>
            </a:xfrm>
            <a:custGeom>
              <a:avLst/>
              <a:gdLst>
                <a:gd name="T0" fmla="*/ 94 w 138"/>
                <a:gd name="T1" fmla="*/ 146 h 178"/>
                <a:gd name="T2" fmla="*/ 94 w 138"/>
                <a:gd name="T3" fmla="*/ 146 h 178"/>
                <a:gd name="T4" fmla="*/ 98 w 138"/>
                <a:gd name="T5" fmla="*/ 138 h 178"/>
                <a:gd name="T6" fmla="*/ 100 w 138"/>
                <a:gd name="T7" fmla="*/ 130 h 178"/>
                <a:gd name="T8" fmla="*/ 102 w 138"/>
                <a:gd name="T9" fmla="*/ 114 h 178"/>
                <a:gd name="T10" fmla="*/ 102 w 138"/>
                <a:gd name="T11" fmla="*/ 96 h 178"/>
                <a:gd name="T12" fmla="*/ 98 w 138"/>
                <a:gd name="T13" fmla="*/ 80 h 178"/>
                <a:gd name="T14" fmla="*/ 98 w 138"/>
                <a:gd name="T15" fmla="*/ 80 h 178"/>
                <a:gd name="T16" fmla="*/ 96 w 138"/>
                <a:gd name="T17" fmla="*/ 76 h 178"/>
                <a:gd name="T18" fmla="*/ 98 w 138"/>
                <a:gd name="T19" fmla="*/ 72 h 178"/>
                <a:gd name="T20" fmla="*/ 100 w 138"/>
                <a:gd name="T21" fmla="*/ 68 h 178"/>
                <a:gd name="T22" fmla="*/ 98 w 138"/>
                <a:gd name="T23" fmla="*/ 64 h 178"/>
                <a:gd name="T24" fmla="*/ 98 w 138"/>
                <a:gd name="T25" fmla="*/ 64 h 178"/>
                <a:gd name="T26" fmla="*/ 100 w 138"/>
                <a:gd name="T27" fmla="*/ 62 h 178"/>
                <a:gd name="T28" fmla="*/ 104 w 138"/>
                <a:gd name="T29" fmla="*/ 64 h 178"/>
                <a:gd name="T30" fmla="*/ 104 w 138"/>
                <a:gd name="T31" fmla="*/ 64 h 178"/>
                <a:gd name="T32" fmla="*/ 122 w 138"/>
                <a:gd name="T33" fmla="*/ 34 h 178"/>
                <a:gd name="T34" fmla="*/ 138 w 138"/>
                <a:gd name="T35" fmla="*/ 4 h 178"/>
                <a:gd name="T36" fmla="*/ 138 w 138"/>
                <a:gd name="T37" fmla="*/ 0 h 178"/>
                <a:gd name="T38" fmla="*/ 138 w 138"/>
                <a:gd name="T39" fmla="*/ 0 h 178"/>
                <a:gd name="T40" fmla="*/ 106 w 138"/>
                <a:gd name="T41" fmla="*/ 4 h 178"/>
                <a:gd name="T42" fmla="*/ 106 w 138"/>
                <a:gd name="T43" fmla="*/ 4 h 178"/>
                <a:gd name="T44" fmla="*/ 80 w 138"/>
                <a:gd name="T45" fmla="*/ 10 h 178"/>
                <a:gd name="T46" fmla="*/ 68 w 138"/>
                <a:gd name="T47" fmla="*/ 12 h 178"/>
                <a:gd name="T48" fmla="*/ 56 w 138"/>
                <a:gd name="T49" fmla="*/ 16 h 178"/>
                <a:gd name="T50" fmla="*/ 56 w 138"/>
                <a:gd name="T51" fmla="*/ 16 h 178"/>
                <a:gd name="T52" fmla="*/ 54 w 138"/>
                <a:gd name="T53" fmla="*/ 16 h 178"/>
                <a:gd name="T54" fmla="*/ 52 w 138"/>
                <a:gd name="T55" fmla="*/ 16 h 178"/>
                <a:gd name="T56" fmla="*/ 50 w 138"/>
                <a:gd name="T57" fmla="*/ 20 h 178"/>
                <a:gd name="T58" fmla="*/ 46 w 138"/>
                <a:gd name="T59" fmla="*/ 30 h 178"/>
                <a:gd name="T60" fmla="*/ 46 w 138"/>
                <a:gd name="T61" fmla="*/ 30 h 178"/>
                <a:gd name="T62" fmla="*/ 42 w 138"/>
                <a:gd name="T63" fmla="*/ 40 h 178"/>
                <a:gd name="T64" fmla="*/ 38 w 138"/>
                <a:gd name="T65" fmla="*/ 44 h 178"/>
                <a:gd name="T66" fmla="*/ 34 w 138"/>
                <a:gd name="T67" fmla="*/ 48 h 178"/>
                <a:gd name="T68" fmla="*/ 34 w 138"/>
                <a:gd name="T69" fmla="*/ 48 h 178"/>
                <a:gd name="T70" fmla="*/ 24 w 138"/>
                <a:gd name="T71" fmla="*/ 42 h 178"/>
                <a:gd name="T72" fmla="*/ 16 w 138"/>
                <a:gd name="T73" fmla="*/ 36 h 178"/>
                <a:gd name="T74" fmla="*/ 0 w 138"/>
                <a:gd name="T75" fmla="*/ 24 h 178"/>
                <a:gd name="T76" fmla="*/ 0 w 138"/>
                <a:gd name="T77" fmla="*/ 24 h 178"/>
                <a:gd name="T78" fmla="*/ 0 w 138"/>
                <a:gd name="T79" fmla="*/ 46 h 178"/>
                <a:gd name="T80" fmla="*/ 4 w 138"/>
                <a:gd name="T81" fmla="*/ 68 h 178"/>
                <a:gd name="T82" fmla="*/ 6 w 138"/>
                <a:gd name="T83" fmla="*/ 90 h 178"/>
                <a:gd name="T84" fmla="*/ 12 w 138"/>
                <a:gd name="T85" fmla="*/ 110 h 178"/>
                <a:gd name="T86" fmla="*/ 20 w 138"/>
                <a:gd name="T87" fmla="*/ 130 h 178"/>
                <a:gd name="T88" fmla="*/ 30 w 138"/>
                <a:gd name="T89" fmla="*/ 148 h 178"/>
                <a:gd name="T90" fmla="*/ 44 w 138"/>
                <a:gd name="T91" fmla="*/ 164 h 178"/>
                <a:gd name="T92" fmla="*/ 58 w 138"/>
                <a:gd name="T93" fmla="*/ 178 h 178"/>
                <a:gd name="T94" fmla="*/ 58 w 138"/>
                <a:gd name="T95" fmla="*/ 178 h 178"/>
                <a:gd name="T96" fmla="*/ 66 w 138"/>
                <a:gd name="T97" fmla="*/ 178 h 178"/>
                <a:gd name="T98" fmla="*/ 66 w 138"/>
                <a:gd name="T99" fmla="*/ 178 h 178"/>
                <a:gd name="T100" fmla="*/ 74 w 138"/>
                <a:gd name="T101" fmla="*/ 172 h 178"/>
                <a:gd name="T102" fmla="*/ 84 w 138"/>
                <a:gd name="T103" fmla="*/ 166 h 178"/>
                <a:gd name="T104" fmla="*/ 90 w 138"/>
                <a:gd name="T105" fmla="*/ 156 h 178"/>
                <a:gd name="T106" fmla="*/ 94 w 138"/>
                <a:gd name="T107" fmla="*/ 146 h 178"/>
                <a:gd name="T108" fmla="*/ 94 w 138"/>
                <a:gd name="T109" fmla="*/ 146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8" h="178">
                  <a:moveTo>
                    <a:pt x="94" y="146"/>
                  </a:moveTo>
                  <a:lnTo>
                    <a:pt x="94" y="146"/>
                  </a:lnTo>
                  <a:lnTo>
                    <a:pt x="98" y="138"/>
                  </a:lnTo>
                  <a:lnTo>
                    <a:pt x="100" y="130"/>
                  </a:lnTo>
                  <a:lnTo>
                    <a:pt x="102" y="114"/>
                  </a:lnTo>
                  <a:lnTo>
                    <a:pt x="102" y="96"/>
                  </a:lnTo>
                  <a:lnTo>
                    <a:pt x="98" y="80"/>
                  </a:lnTo>
                  <a:lnTo>
                    <a:pt x="96" y="76"/>
                  </a:lnTo>
                  <a:lnTo>
                    <a:pt x="98" y="72"/>
                  </a:lnTo>
                  <a:lnTo>
                    <a:pt x="100" y="68"/>
                  </a:lnTo>
                  <a:lnTo>
                    <a:pt x="98" y="64"/>
                  </a:lnTo>
                  <a:lnTo>
                    <a:pt x="100" y="62"/>
                  </a:lnTo>
                  <a:lnTo>
                    <a:pt x="104" y="64"/>
                  </a:lnTo>
                  <a:lnTo>
                    <a:pt x="122" y="34"/>
                  </a:lnTo>
                  <a:lnTo>
                    <a:pt x="138" y="4"/>
                  </a:lnTo>
                  <a:lnTo>
                    <a:pt x="138" y="0"/>
                  </a:lnTo>
                  <a:lnTo>
                    <a:pt x="106" y="4"/>
                  </a:lnTo>
                  <a:lnTo>
                    <a:pt x="80" y="10"/>
                  </a:lnTo>
                  <a:lnTo>
                    <a:pt x="68" y="12"/>
                  </a:lnTo>
                  <a:lnTo>
                    <a:pt x="56" y="16"/>
                  </a:lnTo>
                  <a:lnTo>
                    <a:pt x="54" y="16"/>
                  </a:lnTo>
                  <a:lnTo>
                    <a:pt x="52" y="16"/>
                  </a:lnTo>
                  <a:lnTo>
                    <a:pt x="50" y="20"/>
                  </a:lnTo>
                  <a:lnTo>
                    <a:pt x="46" y="30"/>
                  </a:lnTo>
                  <a:lnTo>
                    <a:pt x="42" y="40"/>
                  </a:lnTo>
                  <a:lnTo>
                    <a:pt x="38" y="44"/>
                  </a:lnTo>
                  <a:lnTo>
                    <a:pt x="34" y="48"/>
                  </a:lnTo>
                  <a:lnTo>
                    <a:pt x="24" y="42"/>
                  </a:lnTo>
                  <a:lnTo>
                    <a:pt x="16" y="36"/>
                  </a:lnTo>
                  <a:lnTo>
                    <a:pt x="0" y="24"/>
                  </a:lnTo>
                  <a:lnTo>
                    <a:pt x="0" y="46"/>
                  </a:lnTo>
                  <a:lnTo>
                    <a:pt x="4" y="68"/>
                  </a:lnTo>
                  <a:lnTo>
                    <a:pt x="6" y="90"/>
                  </a:lnTo>
                  <a:lnTo>
                    <a:pt x="12" y="110"/>
                  </a:lnTo>
                  <a:lnTo>
                    <a:pt x="20" y="130"/>
                  </a:lnTo>
                  <a:lnTo>
                    <a:pt x="30" y="148"/>
                  </a:lnTo>
                  <a:lnTo>
                    <a:pt x="44" y="164"/>
                  </a:lnTo>
                  <a:lnTo>
                    <a:pt x="58" y="178"/>
                  </a:lnTo>
                  <a:lnTo>
                    <a:pt x="66" y="178"/>
                  </a:lnTo>
                  <a:lnTo>
                    <a:pt x="74" y="172"/>
                  </a:lnTo>
                  <a:lnTo>
                    <a:pt x="84" y="166"/>
                  </a:lnTo>
                  <a:lnTo>
                    <a:pt x="90" y="156"/>
                  </a:lnTo>
                  <a:lnTo>
                    <a:pt x="94" y="146"/>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6" name="Freeform 237"/>
            <p:cNvSpPr>
              <a:spLocks/>
            </p:cNvSpPr>
            <p:nvPr/>
          </p:nvSpPr>
          <p:spPr bwMode="auto">
            <a:xfrm>
              <a:off x="3927" y="2203"/>
              <a:ext cx="24" cy="40"/>
            </a:xfrm>
            <a:custGeom>
              <a:avLst/>
              <a:gdLst>
                <a:gd name="T0" fmla="*/ 22 w 24"/>
                <a:gd name="T1" fmla="*/ 4 h 40"/>
                <a:gd name="T2" fmla="*/ 22 w 24"/>
                <a:gd name="T3" fmla="*/ 4 h 40"/>
                <a:gd name="T4" fmla="*/ 24 w 24"/>
                <a:gd name="T5" fmla="*/ 10 h 40"/>
                <a:gd name="T6" fmla="*/ 24 w 24"/>
                <a:gd name="T7" fmla="*/ 14 h 40"/>
                <a:gd name="T8" fmla="*/ 20 w 24"/>
                <a:gd name="T9" fmla="*/ 24 h 40"/>
                <a:gd name="T10" fmla="*/ 16 w 24"/>
                <a:gd name="T11" fmla="*/ 32 h 40"/>
                <a:gd name="T12" fmla="*/ 10 w 24"/>
                <a:gd name="T13" fmla="*/ 40 h 40"/>
                <a:gd name="T14" fmla="*/ 10 w 24"/>
                <a:gd name="T15" fmla="*/ 40 h 40"/>
                <a:gd name="T16" fmla="*/ 6 w 24"/>
                <a:gd name="T17" fmla="*/ 38 h 40"/>
                <a:gd name="T18" fmla="*/ 2 w 24"/>
                <a:gd name="T19" fmla="*/ 34 h 40"/>
                <a:gd name="T20" fmla="*/ 0 w 24"/>
                <a:gd name="T21" fmla="*/ 26 h 40"/>
                <a:gd name="T22" fmla="*/ 0 w 24"/>
                <a:gd name="T23" fmla="*/ 26 h 40"/>
                <a:gd name="T24" fmla="*/ 2 w 24"/>
                <a:gd name="T25" fmla="*/ 14 h 40"/>
                <a:gd name="T26" fmla="*/ 6 w 24"/>
                <a:gd name="T27" fmla="*/ 4 h 40"/>
                <a:gd name="T28" fmla="*/ 6 w 24"/>
                <a:gd name="T29" fmla="*/ 4 h 40"/>
                <a:gd name="T30" fmla="*/ 10 w 24"/>
                <a:gd name="T31" fmla="*/ 0 h 40"/>
                <a:gd name="T32" fmla="*/ 14 w 24"/>
                <a:gd name="T33" fmla="*/ 0 h 40"/>
                <a:gd name="T34" fmla="*/ 20 w 24"/>
                <a:gd name="T35" fmla="*/ 0 h 40"/>
                <a:gd name="T36" fmla="*/ 22 w 24"/>
                <a:gd name="T37" fmla="*/ 4 h 40"/>
                <a:gd name="T38" fmla="*/ 22 w 24"/>
                <a:gd name="T39" fmla="*/ 4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0">
                  <a:moveTo>
                    <a:pt x="22" y="4"/>
                  </a:moveTo>
                  <a:lnTo>
                    <a:pt x="22" y="4"/>
                  </a:lnTo>
                  <a:lnTo>
                    <a:pt x="24" y="10"/>
                  </a:lnTo>
                  <a:lnTo>
                    <a:pt x="24" y="14"/>
                  </a:lnTo>
                  <a:lnTo>
                    <a:pt x="20" y="24"/>
                  </a:lnTo>
                  <a:lnTo>
                    <a:pt x="16" y="32"/>
                  </a:lnTo>
                  <a:lnTo>
                    <a:pt x="10" y="40"/>
                  </a:lnTo>
                  <a:lnTo>
                    <a:pt x="6" y="38"/>
                  </a:lnTo>
                  <a:lnTo>
                    <a:pt x="2" y="34"/>
                  </a:lnTo>
                  <a:lnTo>
                    <a:pt x="0" y="26"/>
                  </a:lnTo>
                  <a:lnTo>
                    <a:pt x="2" y="14"/>
                  </a:lnTo>
                  <a:lnTo>
                    <a:pt x="6" y="4"/>
                  </a:lnTo>
                  <a:lnTo>
                    <a:pt x="10" y="0"/>
                  </a:lnTo>
                  <a:lnTo>
                    <a:pt x="14" y="0"/>
                  </a:lnTo>
                  <a:lnTo>
                    <a:pt x="20" y="0"/>
                  </a:lnTo>
                  <a:lnTo>
                    <a:pt x="2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7" name="Freeform 238"/>
            <p:cNvSpPr>
              <a:spLocks/>
            </p:cNvSpPr>
            <p:nvPr/>
          </p:nvSpPr>
          <p:spPr bwMode="auto">
            <a:xfrm>
              <a:off x="3757" y="2227"/>
              <a:ext cx="70" cy="64"/>
            </a:xfrm>
            <a:custGeom>
              <a:avLst/>
              <a:gdLst>
                <a:gd name="T0" fmla="*/ 44 w 70"/>
                <a:gd name="T1" fmla="*/ 12 h 64"/>
                <a:gd name="T2" fmla="*/ 44 w 70"/>
                <a:gd name="T3" fmla="*/ 12 h 64"/>
                <a:gd name="T4" fmla="*/ 42 w 70"/>
                <a:gd name="T5" fmla="*/ 14 h 64"/>
                <a:gd name="T6" fmla="*/ 38 w 70"/>
                <a:gd name="T7" fmla="*/ 18 h 64"/>
                <a:gd name="T8" fmla="*/ 36 w 70"/>
                <a:gd name="T9" fmla="*/ 26 h 64"/>
                <a:gd name="T10" fmla="*/ 38 w 70"/>
                <a:gd name="T11" fmla="*/ 32 h 64"/>
                <a:gd name="T12" fmla="*/ 38 w 70"/>
                <a:gd name="T13" fmla="*/ 32 h 64"/>
                <a:gd name="T14" fmla="*/ 54 w 70"/>
                <a:gd name="T15" fmla="*/ 48 h 64"/>
                <a:gd name="T16" fmla="*/ 70 w 70"/>
                <a:gd name="T17" fmla="*/ 64 h 64"/>
                <a:gd name="T18" fmla="*/ 70 w 70"/>
                <a:gd name="T19" fmla="*/ 64 h 64"/>
                <a:gd name="T20" fmla="*/ 50 w 70"/>
                <a:gd name="T21" fmla="*/ 56 h 64"/>
                <a:gd name="T22" fmla="*/ 30 w 70"/>
                <a:gd name="T23" fmla="*/ 44 h 64"/>
                <a:gd name="T24" fmla="*/ 22 w 70"/>
                <a:gd name="T25" fmla="*/ 38 h 64"/>
                <a:gd name="T26" fmla="*/ 12 w 70"/>
                <a:gd name="T27" fmla="*/ 30 h 64"/>
                <a:gd name="T28" fmla="*/ 6 w 70"/>
                <a:gd name="T29" fmla="*/ 20 h 64"/>
                <a:gd name="T30" fmla="*/ 0 w 70"/>
                <a:gd name="T31" fmla="*/ 10 h 64"/>
                <a:gd name="T32" fmla="*/ 0 w 70"/>
                <a:gd name="T33" fmla="*/ 10 h 64"/>
                <a:gd name="T34" fmla="*/ 2 w 70"/>
                <a:gd name="T35" fmla="*/ 4 h 64"/>
                <a:gd name="T36" fmla="*/ 4 w 70"/>
                <a:gd name="T37" fmla="*/ 2 h 64"/>
                <a:gd name="T38" fmla="*/ 4 w 70"/>
                <a:gd name="T39" fmla="*/ 2 h 64"/>
                <a:gd name="T40" fmla="*/ 16 w 70"/>
                <a:gd name="T41" fmla="*/ 0 h 64"/>
                <a:gd name="T42" fmla="*/ 26 w 70"/>
                <a:gd name="T43" fmla="*/ 2 h 64"/>
                <a:gd name="T44" fmla="*/ 36 w 70"/>
                <a:gd name="T45" fmla="*/ 6 h 64"/>
                <a:gd name="T46" fmla="*/ 44 w 70"/>
                <a:gd name="T47" fmla="*/ 12 h 64"/>
                <a:gd name="T48" fmla="*/ 44 w 70"/>
                <a:gd name="T49" fmla="*/ 12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64">
                  <a:moveTo>
                    <a:pt x="44" y="12"/>
                  </a:moveTo>
                  <a:lnTo>
                    <a:pt x="44" y="12"/>
                  </a:lnTo>
                  <a:lnTo>
                    <a:pt x="42" y="14"/>
                  </a:lnTo>
                  <a:lnTo>
                    <a:pt x="38" y="18"/>
                  </a:lnTo>
                  <a:lnTo>
                    <a:pt x="36" y="26"/>
                  </a:lnTo>
                  <a:lnTo>
                    <a:pt x="38" y="32"/>
                  </a:lnTo>
                  <a:lnTo>
                    <a:pt x="54" y="48"/>
                  </a:lnTo>
                  <a:lnTo>
                    <a:pt x="70" y="64"/>
                  </a:lnTo>
                  <a:lnTo>
                    <a:pt x="50" y="56"/>
                  </a:lnTo>
                  <a:lnTo>
                    <a:pt x="30" y="44"/>
                  </a:lnTo>
                  <a:lnTo>
                    <a:pt x="22" y="38"/>
                  </a:lnTo>
                  <a:lnTo>
                    <a:pt x="12" y="30"/>
                  </a:lnTo>
                  <a:lnTo>
                    <a:pt x="6" y="20"/>
                  </a:lnTo>
                  <a:lnTo>
                    <a:pt x="0" y="10"/>
                  </a:lnTo>
                  <a:lnTo>
                    <a:pt x="2" y="4"/>
                  </a:lnTo>
                  <a:lnTo>
                    <a:pt x="4" y="2"/>
                  </a:lnTo>
                  <a:lnTo>
                    <a:pt x="16" y="0"/>
                  </a:lnTo>
                  <a:lnTo>
                    <a:pt x="26" y="2"/>
                  </a:lnTo>
                  <a:lnTo>
                    <a:pt x="36" y="6"/>
                  </a:lnTo>
                  <a:lnTo>
                    <a:pt x="44" y="1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58" name="Picture 23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7" y="2223"/>
              <a:ext cx="13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59" name="Freeform 240"/>
            <p:cNvSpPr>
              <a:spLocks/>
            </p:cNvSpPr>
            <p:nvPr/>
          </p:nvSpPr>
          <p:spPr bwMode="auto">
            <a:xfrm>
              <a:off x="3943" y="2245"/>
              <a:ext cx="52" cy="16"/>
            </a:xfrm>
            <a:custGeom>
              <a:avLst/>
              <a:gdLst>
                <a:gd name="T0" fmla="*/ 52 w 52"/>
                <a:gd name="T1" fmla="*/ 6 h 16"/>
                <a:gd name="T2" fmla="*/ 52 w 52"/>
                <a:gd name="T3" fmla="*/ 6 h 16"/>
                <a:gd name="T4" fmla="*/ 48 w 52"/>
                <a:gd name="T5" fmla="*/ 12 h 16"/>
                <a:gd name="T6" fmla="*/ 44 w 52"/>
                <a:gd name="T7" fmla="*/ 14 h 16"/>
                <a:gd name="T8" fmla="*/ 44 w 52"/>
                <a:gd name="T9" fmla="*/ 14 h 16"/>
                <a:gd name="T10" fmla="*/ 32 w 52"/>
                <a:gd name="T11" fmla="*/ 16 h 16"/>
                <a:gd name="T12" fmla="*/ 22 w 52"/>
                <a:gd name="T13" fmla="*/ 14 h 16"/>
                <a:gd name="T14" fmla="*/ 0 w 52"/>
                <a:gd name="T15" fmla="*/ 8 h 16"/>
                <a:gd name="T16" fmla="*/ 0 w 52"/>
                <a:gd name="T17" fmla="*/ 8 h 16"/>
                <a:gd name="T18" fmla="*/ 6 w 52"/>
                <a:gd name="T19" fmla="*/ 6 h 16"/>
                <a:gd name="T20" fmla="*/ 12 w 52"/>
                <a:gd name="T21" fmla="*/ 4 h 16"/>
                <a:gd name="T22" fmla="*/ 20 w 52"/>
                <a:gd name="T23" fmla="*/ 4 h 16"/>
                <a:gd name="T24" fmla="*/ 26 w 52"/>
                <a:gd name="T25" fmla="*/ 0 h 16"/>
                <a:gd name="T26" fmla="*/ 26 w 52"/>
                <a:gd name="T27" fmla="*/ 0 h 16"/>
                <a:gd name="T28" fmla="*/ 40 w 52"/>
                <a:gd name="T29" fmla="*/ 0 h 16"/>
                <a:gd name="T30" fmla="*/ 46 w 52"/>
                <a:gd name="T31" fmla="*/ 2 h 16"/>
                <a:gd name="T32" fmla="*/ 52 w 52"/>
                <a:gd name="T33" fmla="*/ 6 h 16"/>
                <a:gd name="T34" fmla="*/ 52 w 52"/>
                <a:gd name="T35" fmla="*/ 6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16">
                  <a:moveTo>
                    <a:pt x="52" y="6"/>
                  </a:moveTo>
                  <a:lnTo>
                    <a:pt x="52" y="6"/>
                  </a:lnTo>
                  <a:lnTo>
                    <a:pt x="48" y="12"/>
                  </a:lnTo>
                  <a:lnTo>
                    <a:pt x="44" y="14"/>
                  </a:lnTo>
                  <a:lnTo>
                    <a:pt x="32" y="16"/>
                  </a:lnTo>
                  <a:lnTo>
                    <a:pt x="22" y="14"/>
                  </a:lnTo>
                  <a:lnTo>
                    <a:pt x="0" y="8"/>
                  </a:lnTo>
                  <a:lnTo>
                    <a:pt x="6" y="6"/>
                  </a:lnTo>
                  <a:lnTo>
                    <a:pt x="12" y="4"/>
                  </a:lnTo>
                  <a:lnTo>
                    <a:pt x="20" y="4"/>
                  </a:lnTo>
                  <a:lnTo>
                    <a:pt x="26" y="0"/>
                  </a:lnTo>
                  <a:lnTo>
                    <a:pt x="40" y="0"/>
                  </a:lnTo>
                  <a:lnTo>
                    <a:pt x="46" y="2"/>
                  </a:lnTo>
                  <a:lnTo>
                    <a:pt x="52"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0" name="Freeform 241"/>
            <p:cNvSpPr>
              <a:spLocks/>
            </p:cNvSpPr>
            <p:nvPr/>
          </p:nvSpPr>
          <p:spPr bwMode="auto">
            <a:xfrm>
              <a:off x="3903" y="2255"/>
              <a:ext cx="46" cy="102"/>
            </a:xfrm>
            <a:custGeom>
              <a:avLst/>
              <a:gdLst>
                <a:gd name="T0" fmla="*/ 38 w 46"/>
                <a:gd name="T1" fmla="*/ 8 h 102"/>
                <a:gd name="T2" fmla="*/ 38 w 46"/>
                <a:gd name="T3" fmla="*/ 8 h 102"/>
                <a:gd name="T4" fmla="*/ 42 w 46"/>
                <a:gd name="T5" fmla="*/ 12 h 102"/>
                <a:gd name="T6" fmla="*/ 44 w 46"/>
                <a:gd name="T7" fmla="*/ 16 h 102"/>
                <a:gd name="T8" fmla="*/ 46 w 46"/>
                <a:gd name="T9" fmla="*/ 26 h 102"/>
                <a:gd name="T10" fmla="*/ 46 w 46"/>
                <a:gd name="T11" fmla="*/ 36 h 102"/>
                <a:gd name="T12" fmla="*/ 46 w 46"/>
                <a:gd name="T13" fmla="*/ 44 h 102"/>
                <a:gd name="T14" fmla="*/ 46 w 46"/>
                <a:gd name="T15" fmla="*/ 44 h 102"/>
                <a:gd name="T16" fmla="*/ 46 w 46"/>
                <a:gd name="T17" fmla="*/ 58 h 102"/>
                <a:gd name="T18" fmla="*/ 44 w 46"/>
                <a:gd name="T19" fmla="*/ 74 h 102"/>
                <a:gd name="T20" fmla="*/ 40 w 46"/>
                <a:gd name="T21" fmla="*/ 86 h 102"/>
                <a:gd name="T22" fmla="*/ 34 w 46"/>
                <a:gd name="T23" fmla="*/ 100 h 102"/>
                <a:gd name="T24" fmla="*/ 32 w 46"/>
                <a:gd name="T25" fmla="*/ 102 h 102"/>
                <a:gd name="T26" fmla="*/ 32 w 46"/>
                <a:gd name="T27" fmla="*/ 102 h 102"/>
                <a:gd name="T28" fmla="*/ 22 w 46"/>
                <a:gd name="T29" fmla="*/ 98 h 102"/>
                <a:gd name="T30" fmla="*/ 14 w 46"/>
                <a:gd name="T31" fmla="*/ 92 h 102"/>
                <a:gd name="T32" fmla="*/ 0 w 46"/>
                <a:gd name="T33" fmla="*/ 80 h 102"/>
                <a:gd name="T34" fmla="*/ 0 w 46"/>
                <a:gd name="T35" fmla="*/ 80 h 102"/>
                <a:gd name="T36" fmla="*/ 6 w 46"/>
                <a:gd name="T37" fmla="*/ 68 h 102"/>
                <a:gd name="T38" fmla="*/ 14 w 46"/>
                <a:gd name="T39" fmla="*/ 56 h 102"/>
                <a:gd name="T40" fmla="*/ 22 w 46"/>
                <a:gd name="T41" fmla="*/ 44 h 102"/>
                <a:gd name="T42" fmla="*/ 26 w 46"/>
                <a:gd name="T43" fmla="*/ 32 h 102"/>
                <a:gd name="T44" fmla="*/ 34 w 46"/>
                <a:gd name="T45" fmla="*/ 4 h 102"/>
                <a:gd name="T46" fmla="*/ 36 w 46"/>
                <a:gd name="T47" fmla="*/ 0 h 102"/>
                <a:gd name="T48" fmla="*/ 36 w 46"/>
                <a:gd name="T49" fmla="*/ 0 h 102"/>
                <a:gd name="T50" fmla="*/ 36 w 46"/>
                <a:gd name="T51" fmla="*/ 2 h 102"/>
                <a:gd name="T52" fmla="*/ 38 w 46"/>
                <a:gd name="T53" fmla="*/ 4 h 102"/>
                <a:gd name="T54" fmla="*/ 38 w 46"/>
                <a:gd name="T55" fmla="*/ 8 h 102"/>
                <a:gd name="T56" fmla="*/ 38 w 46"/>
                <a:gd name="T57" fmla="*/ 8 h 1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102">
                  <a:moveTo>
                    <a:pt x="38" y="8"/>
                  </a:moveTo>
                  <a:lnTo>
                    <a:pt x="38" y="8"/>
                  </a:lnTo>
                  <a:lnTo>
                    <a:pt x="42" y="12"/>
                  </a:lnTo>
                  <a:lnTo>
                    <a:pt x="44" y="16"/>
                  </a:lnTo>
                  <a:lnTo>
                    <a:pt x="46" y="26"/>
                  </a:lnTo>
                  <a:lnTo>
                    <a:pt x="46" y="36"/>
                  </a:lnTo>
                  <a:lnTo>
                    <a:pt x="46" y="44"/>
                  </a:lnTo>
                  <a:lnTo>
                    <a:pt x="46" y="58"/>
                  </a:lnTo>
                  <a:lnTo>
                    <a:pt x="44" y="74"/>
                  </a:lnTo>
                  <a:lnTo>
                    <a:pt x="40" y="86"/>
                  </a:lnTo>
                  <a:lnTo>
                    <a:pt x="34" y="100"/>
                  </a:lnTo>
                  <a:lnTo>
                    <a:pt x="32" y="102"/>
                  </a:lnTo>
                  <a:lnTo>
                    <a:pt x="22" y="98"/>
                  </a:lnTo>
                  <a:lnTo>
                    <a:pt x="14" y="92"/>
                  </a:lnTo>
                  <a:lnTo>
                    <a:pt x="0" y="80"/>
                  </a:lnTo>
                  <a:lnTo>
                    <a:pt x="6" y="68"/>
                  </a:lnTo>
                  <a:lnTo>
                    <a:pt x="14" y="56"/>
                  </a:lnTo>
                  <a:lnTo>
                    <a:pt x="22" y="44"/>
                  </a:lnTo>
                  <a:lnTo>
                    <a:pt x="26" y="32"/>
                  </a:lnTo>
                  <a:lnTo>
                    <a:pt x="34" y="4"/>
                  </a:lnTo>
                  <a:lnTo>
                    <a:pt x="36" y="0"/>
                  </a:lnTo>
                  <a:lnTo>
                    <a:pt x="36" y="2"/>
                  </a:lnTo>
                  <a:lnTo>
                    <a:pt x="38" y="4"/>
                  </a:lnTo>
                  <a:lnTo>
                    <a:pt x="38" y="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1" name="Freeform 242"/>
            <p:cNvSpPr>
              <a:spLocks/>
            </p:cNvSpPr>
            <p:nvPr/>
          </p:nvSpPr>
          <p:spPr bwMode="auto">
            <a:xfrm>
              <a:off x="3747" y="2277"/>
              <a:ext cx="48" cy="52"/>
            </a:xfrm>
            <a:custGeom>
              <a:avLst/>
              <a:gdLst>
                <a:gd name="T0" fmla="*/ 32 w 48"/>
                <a:gd name="T1" fmla="*/ 2 h 52"/>
                <a:gd name="T2" fmla="*/ 48 w 48"/>
                <a:gd name="T3" fmla="*/ 42 h 52"/>
                <a:gd name="T4" fmla="*/ 48 w 48"/>
                <a:gd name="T5" fmla="*/ 42 h 52"/>
                <a:gd name="T6" fmla="*/ 48 w 48"/>
                <a:gd name="T7" fmla="*/ 46 h 52"/>
                <a:gd name="T8" fmla="*/ 44 w 48"/>
                <a:gd name="T9" fmla="*/ 50 h 52"/>
                <a:gd name="T10" fmla="*/ 44 w 48"/>
                <a:gd name="T11" fmla="*/ 50 h 52"/>
                <a:gd name="T12" fmla="*/ 42 w 48"/>
                <a:gd name="T13" fmla="*/ 50 h 52"/>
                <a:gd name="T14" fmla="*/ 38 w 48"/>
                <a:gd name="T15" fmla="*/ 50 h 52"/>
                <a:gd name="T16" fmla="*/ 38 w 48"/>
                <a:gd name="T17" fmla="*/ 50 h 52"/>
                <a:gd name="T18" fmla="*/ 24 w 48"/>
                <a:gd name="T19" fmla="*/ 52 h 52"/>
                <a:gd name="T20" fmla="*/ 18 w 48"/>
                <a:gd name="T21" fmla="*/ 50 h 52"/>
                <a:gd name="T22" fmla="*/ 14 w 48"/>
                <a:gd name="T23" fmla="*/ 46 h 52"/>
                <a:gd name="T24" fmla="*/ 14 w 48"/>
                <a:gd name="T25" fmla="*/ 46 h 52"/>
                <a:gd name="T26" fmla="*/ 12 w 48"/>
                <a:gd name="T27" fmla="*/ 38 h 52"/>
                <a:gd name="T28" fmla="*/ 8 w 48"/>
                <a:gd name="T29" fmla="*/ 30 h 52"/>
                <a:gd name="T30" fmla="*/ 4 w 48"/>
                <a:gd name="T31" fmla="*/ 22 h 52"/>
                <a:gd name="T32" fmla="*/ 2 w 48"/>
                <a:gd name="T33" fmla="*/ 12 h 52"/>
                <a:gd name="T34" fmla="*/ 2 w 48"/>
                <a:gd name="T35" fmla="*/ 12 h 52"/>
                <a:gd name="T36" fmla="*/ 0 w 48"/>
                <a:gd name="T37" fmla="*/ 8 h 52"/>
                <a:gd name="T38" fmla="*/ 0 w 48"/>
                <a:gd name="T39" fmla="*/ 6 h 52"/>
                <a:gd name="T40" fmla="*/ 2 w 48"/>
                <a:gd name="T41" fmla="*/ 4 h 52"/>
                <a:gd name="T42" fmla="*/ 2 w 48"/>
                <a:gd name="T43" fmla="*/ 4 h 52"/>
                <a:gd name="T44" fmla="*/ 4 w 48"/>
                <a:gd name="T45" fmla="*/ 2 h 52"/>
                <a:gd name="T46" fmla="*/ 8 w 48"/>
                <a:gd name="T47" fmla="*/ 2 h 52"/>
                <a:gd name="T48" fmla="*/ 12 w 48"/>
                <a:gd name="T49" fmla="*/ 2 h 52"/>
                <a:gd name="T50" fmla="*/ 14 w 48"/>
                <a:gd name="T51" fmla="*/ 2 h 52"/>
                <a:gd name="T52" fmla="*/ 14 w 48"/>
                <a:gd name="T53" fmla="*/ 2 h 52"/>
                <a:gd name="T54" fmla="*/ 24 w 48"/>
                <a:gd name="T55" fmla="*/ 0 h 52"/>
                <a:gd name="T56" fmla="*/ 28 w 48"/>
                <a:gd name="T57" fmla="*/ 0 h 52"/>
                <a:gd name="T58" fmla="*/ 32 w 48"/>
                <a:gd name="T59" fmla="*/ 2 h 52"/>
                <a:gd name="T60" fmla="*/ 32 w 48"/>
                <a:gd name="T61" fmla="*/ 2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8" h="52">
                  <a:moveTo>
                    <a:pt x="32" y="2"/>
                  </a:moveTo>
                  <a:lnTo>
                    <a:pt x="48" y="42"/>
                  </a:lnTo>
                  <a:lnTo>
                    <a:pt x="48" y="46"/>
                  </a:lnTo>
                  <a:lnTo>
                    <a:pt x="44" y="50"/>
                  </a:lnTo>
                  <a:lnTo>
                    <a:pt x="42" y="50"/>
                  </a:lnTo>
                  <a:lnTo>
                    <a:pt x="38" y="50"/>
                  </a:lnTo>
                  <a:lnTo>
                    <a:pt x="24" y="52"/>
                  </a:lnTo>
                  <a:lnTo>
                    <a:pt x="18" y="50"/>
                  </a:lnTo>
                  <a:lnTo>
                    <a:pt x="14" y="46"/>
                  </a:lnTo>
                  <a:lnTo>
                    <a:pt x="12" y="38"/>
                  </a:lnTo>
                  <a:lnTo>
                    <a:pt x="8" y="30"/>
                  </a:lnTo>
                  <a:lnTo>
                    <a:pt x="4" y="22"/>
                  </a:lnTo>
                  <a:lnTo>
                    <a:pt x="2" y="12"/>
                  </a:lnTo>
                  <a:lnTo>
                    <a:pt x="0" y="8"/>
                  </a:lnTo>
                  <a:lnTo>
                    <a:pt x="0" y="6"/>
                  </a:lnTo>
                  <a:lnTo>
                    <a:pt x="2" y="4"/>
                  </a:lnTo>
                  <a:lnTo>
                    <a:pt x="4" y="2"/>
                  </a:lnTo>
                  <a:lnTo>
                    <a:pt x="8" y="2"/>
                  </a:lnTo>
                  <a:lnTo>
                    <a:pt x="12" y="2"/>
                  </a:lnTo>
                  <a:lnTo>
                    <a:pt x="14" y="2"/>
                  </a:lnTo>
                  <a:lnTo>
                    <a:pt x="24" y="0"/>
                  </a:lnTo>
                  <a:lnTo>
                    <a:pt x="28" y="0"/>
                  </a:lnTo>
                  <a:lnTo>
                    <a:pt x="3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2" name="Freeform 243"/>
            <p:cNvSpPr>
              <a:spLocks/>
            </p:cNvSpPr>
            <p:nvPr/>
          </p:nvSpPr>
          <p:spPr bwMode="auto">
            <a:xfrm>
              <a:off x="3701" y="2325"/>
              <a:ext cx="128" cy="90"/>
            </a:xfrm>
            <a:custGeom>
              <a:avLst/>
              <a:gdLst>
                <a:gd name="T0" fmla="*/ 44 w 128"/>
                <a:gd name="T1" fmla="*/ 14 h 90"/>
                <a:gd name="T2" fmla="*/ 44 w 128"/>
                <a:gd name="T3" fmla="*/ 14 h 90"/>
                <a:gd name="T4" fmla="*/ 46 w 128"/>
                <a:gd name="T5" fmla="*/ 20 h 90"/>
                <a:gd name="T6" fmla="*/ 44 w 128"/>
                <a:gd name="T7" fmla="*/ 28 h 90"/>
                <a:gd name="T8" fmla="*/ 44 w 128"/>
                <a:gd name="T9" fmla="*/ 28 h 90"/>
                <a:gd name="T10" fmla="*/ 54 w 128"/>
                <a:gd name="T11" fmla="*/ 32 h 90"/>
                <a:gd name="T12" fmla="*/ 62 w 128"/>
                <a:gd name="T13" fmla="*/ 38 h 90"/>
                <a:gd name="T14" fmla="*/ 72 w 128"/>
                <a:gd name="T15" fmla="*/ 44 h 90"/>
                <a:gd name="T16" fmla="*/ 82 w 128"/>
                <a:gd name="T17" fmla="*/ 50 h 90"/>
                <a:gd name="T18" fmla="*/ 82 w 128"/>
                <a:gd name="T19" fmla="*/ 50 h 90"/>
                <a:gd name="T20" fmla="*/ 90 w 128"/>
                <a:gd name="T21" fmla="*/ 46 h 90"/>
                <a:gd name="T22" fmla="*/ 98 w 128"/>
                <a:gd name="T23" fmla="*/ 44 h 90"/>
                <a:gd name="T24" fmla="*/ 108 w 128"/>
                <a:gd name="T25" fmla="*/ 44 h 90"/>
                <a:gd name="T26" fmla="*/ 116 w 128"/>
                <a:gd name="T27" fmla="*/ 46 h 90"/>
                <a:gd name="T28" fmla="*/ 116 w 128"/>
                <a:gd name="T29" fmla="*/ 46 h 90"/>
                <a:gd name="T30" fmla="*/ 122 w 128"/>
                <a:gd name="T31" fmla="*/ 50 h 90"/>
                <a:gd name="T32" fmla="*/ 124 w 128"/>
                <a:gd name="T33" fmla="*/ 54 h 90"/>
                <a:gd name="T34" fmla="*/ 128 w 128"/>
                <a:gd name="T35" fmla="*/ 64 h 90"/>
                <a:gd name="T36" fmla="*/ 128 w 128"/>
                <a:gd name="T37" fmla="*/ 64 h 90"/>
                <a:gd name="T38" fmla="*/ 128 w 128"/>
                <a:gd name="T39" fmla="*/ 68 h 90"/>
                <a:gd name="T40" fmla="*/ 126 w 128"/>
                <a:gd name="T41" fmla="*/ 74 h 90"/>
                <a:gd name="T42" fmla="*/ 120 w 128"/>
                <a:gd name="T43" fmla="*/ 84 h 90"/>
                <a:gd name="T44" fmla="*/ 120 w 128"/>
                <a:gd name="T45" fmla="*/ 84 h 90"/>
                <a:gd name="T46" fmla="*/ 114 w 128"/>
                <a:gd name="T47" fmla="*/ 86 h 90"/>
                <a:gd name="T48" fmla="*/ 108 w 128"/>
                <a:gd name="T49" fmla="*/ 88 h 90"/>
                <a:gd name="T50" fmla="*/ 102 w 128"/>
                <a:gd name="T51" fmla="*/ 90 h 90"/>
                <a:gd name="T52" fmla="*/ 96 w 128"/>
                <a:gd name="T53" fmla="*/ 88 h 90"/>
                <a:gd name="T54" fmla="*/ 96 w 128"/>
                <a:gd name="T55" fmla="*/ 88 h 90"/>
                <a:gd name="T56" fmla="*/ 88 w 128"/>
                <a:gd name="T57" fmla="*/ 84 h 90"/>
                <a:gd name="T58" fmla="*/ 82 w 128"/>
                <a:gd name="T59" fmla="*/ 78 h 90"/>
                <a:gd name="T60" fmla="*/ 78 w 128"/>
                <a:gd name="T61" fmla="*/ 70 h 90"/>
                <a:gd name="T62" fmla="*/ 78 w 128"/>
                <a:gd name="T63" fmla="*/ 62 h 90"/>
                <a:gd name="T64" fmla="*/ 78 w 128"/>
                <a:gd name="T65" fmla="*/ 62 h 90"/>
                <a:gd name="T66" fmla="*/ 68 w 128"/>
                <a:gd name="T67" fmla="*/ 56 h 90"/>
                <a:gd name="T68" fmla="*/ 58 w 128"/>
                <a:gd name="T69" fmla="*/ 50 h 90"/>
                <a:gd name="T70" fmla="*/ 48 w 128"/>
                <a:gd name="T71" fmla="*/ 42 h 90"/>
                <a:gd name="T72" fmla="*/ 38 w 128"/>
                <a:gd name="T73" fmla="*/ 38 h 90"/>
                <a:gd name="T74" fmla="*/ 38 w 128"/>
                <a:gd name="T75" fmla="*/ 38 h 90"/>
                <a:gd name="T76" fmla="*/ 30 w 128"/>
                <a:gd name="T77" fmla="*/ 44 h 90"/>
                <a:gd name="T78" fmla="*/ 24 w 128"/>
                <a:gd name="T79" fmla="*/ 44 h 90"/>
                <a:gd name="T80" fmla="*/ 20 w 128"/>
                <a:gd name="T81" fmla="*/ 44 h 90"/>
                <a:gd name="T82" fmla="*/ 20 w 128"/>
                <a:gd name="T83" fmla="*/ 44 h 90"/>
                <a:gd name="T84" fmla="*/ 18 w 128"/>
                <a:gd name="T85" fmla="*/ 42 h 90"/>
                <a:gd name="T86" fmla="*/ 16 w 128"/>
                <a:gd name="T87" fmla="*/ 42 h 90"/>
                <a:gd name="T88" fmla="*/ 12 w 128"/>
                <a:gd name="T89" fmla="*/ 42 h 90"/>
                <a:gd name="T90" fmla="*/ 12 w 128"/>
                <a:gd name="T91" fmla="*/ 42 h 90"/>
                <a:gd name="T92" fmla="*/ 6 w 128"/>
                <a:gd name="T93" fmla="*/ 36 h 90"/>
                <a:gd name="T94" fmla="*/ 2 w 128"/>
                <a:gd name="T95" fmla="*/ 28 h 90"/>
                <a:gd name="T96" fmla="*/ 0 w 128"/>
                <a:gd name="T97" fmla="*/ 20 h 90"/>
                <a:gd name="T98" fmla="*/ 0 w 128"/>
                <a:gd name="T99" fmla="*/ 12 h 90"/>
                <a:gd name="T100" fmla="*/ 0 w 128"/>
                <a:gd name="T101" fmla="*/ 12 h 90"/>
                <a:gd name="T102" fmla="*/ 4 w 128"/>
                <a:gd name="T103" fmla="*/ 6 h 90"/>
                <a:gd name="T104" fmla="*/ 8 w 128"/>
                <a:gd name="T105" fmla="*/ 4 h 90"/>
                <a:gd name="T106" fmla="*/ 14 w 128"/>
                <a:gd name="T107" fmla="*/ 0 h 90"/>
                <a:gd name="T108" fmla="*/ 20 w 128"/>
                <a:gd name="T109" fmla="*/ 0 h 90"/>
                <a:gd name="T110" fmla="*/ 20 w 128"/>
                <a:gd name="T111" fmla="*/ 0 h 90"/>
                <a:gd name="T112" fmla="*/ 28 w 128"/>
                <a:gd name="T113" fmla="*/ 0 h 90"/>
                <a:gd name="T114" fmla="*/ 34 w 128"/>
                <a:gd name="T115" fmla="*/ 4 h 90"/>
                <a:gd name="T116" fmla="*/ 40 w 128"/>
                <a:gd name="T117" fmla="*/ 8 h 90"/>
                <a:gd name="T118" fmla="*/ 44 w 128"/>
                <a:gd name="T119" fmla="*/ 14 h 90"/>
                <a:gd name="T120" fmla="*/ 44 w 128"/>
                <a:gd name="T121" fmla="*/ 14 h 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8" h="90">
                  <a:moveTo>
                    <a:pt x="44" y="14"/>
                  </a:moveTo>
                  <a:lnTo>
                    <a:pt x="44" y="14"/>
                  </a:lnTo>
                  <a:lnTo>
                    <a:pt x="46" y="20"/>
                  </a:lnTo>
                  <a:lnTo>
                    <a:pt x="44" y="28"/>
                  </a:lnTo>
                  <a:lnTo>
                    <a:pt x="54" y="32"/>
                  </a:lnTo>
                  <a:lnTo>
                    <a:pt x="62" y="38"/>
                  </a:lnTo>
                  <a:lnTo>
                    <a:pt x="72" y="44"/>
                  </a:lnTo>
                  <a:lnTo>
                    <a:pt x="82" y="50"/>
                  </a:lnTo>
                  <a:lnTo>
                    <a:pt x="90" y="46"/>
                  </a:lnTo>
                  <a:lnTo>
                    <a:pt x="98" y="44"/>
                  </a:lnTo>
                  <a:lnTo>
                    <a:pt x="108" y="44"/>
                  </a:lnTo>
                  <a:lnTo>
                    <a:pt x="116" y="46"/>
                  </a:lnTo>
                  <a:lnTo>
                    <a:pt x="122" y="50"/>
                  </a:lnTo>
                  <a:lnTo>
                    <a:pt x="124" y="54"/>
                  </a:lnTo>
                  <a:lnTo>
                    <a:pt x="128" y="64"/>
                  </a:lnTo>
                  <a:lnTo>
                    <a:pt x="128" y="68"/>
                  </a:lnTo>
                  <a:lnTo>
                    <a:pt x="126" y="74"/>
                  </a:lnTo>
                  <a:lnTo>
                    <a:pt x="120" y="84"/>
                  </a:lnTo>
                  <a:lnTo>
                    <a:pt x="114" y="86"/>
                  </a:lnTo>
                  <a:lnTo>
                    <a:pt x="108" y="88"/>
                  </a:lnTo>
                  <a:lnTo>
                    <a:pt x="102" y="90"/>
                  </a:lnTo>
                  <a:lnTo>
                    <a:pt x="96" y="88"/>
                  </a:lnTo>
                  <a:lnTo>
                    <a:pt x="88" y="84"/>
                  </a:lnTo>
                  <a:lnTo>
                    <a:pt x="82" y="78"/>
                  </a:lnTo>
                  <a:lnTo>
                    <a:pt x="78" y="70"/>
                  </a:lnTo>
                  <a:lnTo>
                    <a:pt x="78" y="62"/>
                  </a:lnTo>
                  <a:lnTo>
                    <a:pt x="68" y="56"/>
                  </a:lnTo>
                  <a:lnTo>
                    <a:pt x="58" y="50"/>
                  </a:lnTo>
                  <a:lnTo>
                    <a:pt x="48" y="42"/>
                  </a:lnTo>
                  <a:lnTo>
                    <a:pt x="38" y="38"/>
                  </a:lnTo>
                  <a:lnTo>
                    <a:pt x="30" y="44"/>
                  </a:lnTo>
                  <a:lnTo>
                    <a:pt x="24" y="44"/>
                  </a:lnTo>
                  <a:lnTo>
                    <a:pt x="20" y="44"/>
                  </a:lnTo>
                  <a:lnTo>
                    <a:pt x="18" y="42"/>
                  </a:lnTo>
                  <a:lnTo>
                    <a:pt x="16" y="42"/>
                  </a:lnTo>
                  <a:lnTo>
                    <a:pt x="12" y="42"/>
                  </a:lnTo>
                  <a:lnTo>
                    <a:pt x="6" y="36"/>
                  </a:lnTo>
                  <a:lnTo>
                    <a:pt x="2" y="28"/>
                  </a:lnTo>
                  <a:lnTo>
                    <a:pt x="0" y="20"/>
                  </a:lnTo>
                  <a:lnTo>
                    <a:pt x="0" y="12"/>
                  </a:lnTo>
                  <a:lnTo>
                    <a:pt x="4" y="6"/>
                  </a:lnTo>
                  <a:lnTo>
                    <a:pt x="8" y="4"/>
                  </a:lnTo>
                  <a:lnTo>
                    <a:pt x="14" y="0"/>
                  </a:lnTo>
                  <a:lnTo>
                    <a:pt x="20" y="0"/>
                  </a:lnTo>
                  <a:lnTo>
                    <a:pt x="28" y="0"/>
                  </a:lnTo>
                  <a:lnTo>
                    <a:pt x="34" y="4"/>
                  </a:lnTo>
                  <a:lnTo>
                    <a:pt x="40" y="8"/>
                  </a:lnTo>
                  <a:lnTo>
                    <a:pt x="44"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3" name="Freeform 244"/>
            <p:cNvSpPr>
              <a:spLocks/>
            </p:cNvSpPr>
            <p:nvPr/>
          </p:nvSpPr>
          <p:spPr bwMode="auto">
            <a:xfrm>
              <a:off x="3811" y="2327"/>
              <a:ext cx="70" cy="36"/>
            </a:xfrm>
            <a:custGeom>
              <a:avLst/>
              <a:gdLst>
                <a:gd name="T0" fmla="*/ 62 w 70"/>
                <a:gd name="T1" fmla="*/ 2 h 36"/>
                <a:gd name="T2" fmla="*/ 62 w 70"/>
                <a:gd name="T3" fmla="*/ 2 h 36"/>
                <a:gd name="T4" fmla="*/ 66 w 70"/>
                <a:gd name="T5" fmla="*/ 4 h 36"/>
                <a:gd name="T6" fmla="*/ 66 w 70"/>
                <a:gd name="T7" fmla="*/ 8 h 36"/>
                <a:gd name="T8" fmla="*/ 68 w 70"/>
                <a:gd name="T9" fmla="*/ 14 h 36"/>
                <a:gd name="T10" fmla="*/ 68 w 70"/>
                <a:gd name="T11" fmla="*/ 20 h 36"/>
                <a:gd name="T12" fmla="*/ 70 w 70"/>
                <a:gd name="T13" fmla="*/ 26 h 36"/>
                <a:gd name="T14" fmla="*/ 70 w 70"/>
                <a:gd name="T15" fmla="*/ 26 h 36"/>
                <a:gd name="T16" fmla="*/ 68 w 70"/>
                <a:gd name="T17" fmla="*/ 32 h 36"/>
                <a:gd name="T18" fmla="*/ 64 w 70"/>
                <a:gd name="T19" fmla="*/ 34 h 36"/>
                <a:gd name="T20" fmla="*/ 64 w 70"/>
                <a:gd name="T21" fmla="*/ 34 h 36"/>
                <a:gd name="T22" fmla="*/ 52 w 70"/>
                <a:gd name="T23" fmla="*/ 36 h 36"/>
                <a:gd name="T24" fmla="*/ 38 w 70"/>
                <a:gd name="T25" fmla="*/ 34 h 36"/>
                <a:gd name="T26" fmla="*/ 26 w 70"/>
                <a:gd name="T27" fmla="*/ 34 h 36"/>
                <a:gd name="T28" fmla="*/ 14 w 70"/>
                <a:gd name="T29" fmla="*/ 34 h 36"/>
                <a:gd name="T30" fmla="*/ 14 w 70"/>
                <a:gd name="T31" fmla="*/ 34 h 36"/>
                <a:gd name="T32" fmla="*/ 8 w 70"/>
                <a:gd name="T33" fmla="*/ 32 h 36"/>
                <a:gd name="T34" fmla="*/ 6 w 70"/>
                <a:gd name="T35" fmla="*/ 30 h 36"/>
                <a:gd name="T36" fmla="*/ 6 w 70"/>
                <a:gd name="T37" fmla="*/ 28 h 36"/>
                <a:gd name="T38" fmla="*/ 6 w 70"/>
                <a:gd name="T39" fmla="*/ 28 h 36"/>
                <a:gd name="T40" fmla="*/ 2 w 70"/>
                <a:gd name="T41" fmla="*/ 20 h 36"/>
                <a:gd name="T42" fmla="*/ 0 w 70"/>
                <a:gd name="T43" fmla="*/ 10 h 36"/>
                <a:gd name="T44" fmla="*/ 0 w 70"/>
                <a:gd name="T45" fmla="*/ 10 h 36"/>
                <a:gd name="T46" fmla="*/ 2 w 70"/>
                <a:gd name="T47" fmla="*/ 6 h 36"/>
                <a:gd name="T48" fmla="*/ 4 w 70"/>
                <a:gd name="T49" fmla="*/ 2 h 36"/>
                <a:gd name="T50" fmla="*/ 8 w 70"/>
                <a:gd name="T51" fmla="*/ 2 h 36"/>
                <a:gd name="T52" fmla="*/ 12 w 70"/>
                <a:gd name="T53" fmla="*/ 0 h 36"/>
                <a:gd name="T54" fmla="*/ 22 w 70"/>
                <a:gd name="T55" fmla="*/ 2 h 36"/>
                <a:gd name="T56" fmla="*/ 30 w 70"/>
                <a:gd name="T57" fmla="*/ 0 h 36"/>
                <a:gd name="T58" fmla="*/ 62 w 70"/>
                <a:gd name="T59" fmla="*/ 2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0" h="36">
                  <a:moveTo>
                    <a:pt x="62" y="2"/>
                  </a:moveTo>
                  <a:lnTo>
                    <a:pt x="62" y="2"/>
                  </a:lnTo>
                  <a:lnTo>
                    <a:pt x="66" y="4"/>
                  </a:lnTo>
                  <a:lnTo>
                    <a:pt x="66" y="8"/>
                  </a:lnTo>
                  <a:lnTo>
                    <a:pt x="68" y="14"/>
                  </a:lnTo>
                  <a:lnTo>
                    <a:pt x="68" y="20"/>
                  </a:lnTo>
                  <a:lnTo>
                    <a:pt x="70" y="26"/>
                  </a:lnTo>
                  <a:lnTo>
                    <a:pt x="68" y="32"/>
                  </a:lnTo>
                  <a:lnTo>
                    <a:pt x="64" y="34"/>
                  </a:lnTo>
                  <a:lnTo>
                    <a:pt x="52" y="36"/>
                  </a:lnTo>
                  <a:lnTo>
                    <a:pt x="38" y="34"/>
                  </a:lnTo>
                  <a:lnTo>
                    <a:pt x="26" y="34"/>
                  </a:lnTo>
                  <a:lnTo>
                    <a:pt x="14" y="34"/>
                  </a:lnTo>
                  <a:lnTo>
                    <a:pt x="8" y="32"/>
                  </a:lnTo>
                  <a:lnTo>
                    <a:pt x="6" y="30"/>
                  </a:lnTo>
                  <a:lnTo>
                    <a:pt x="6" y="28"/>
                  </a:lnTo>
                  <a:lnTo>
                    <a:pt x="2" y="20"/>
                  </a:lnTo>
                  <a:lnTo>
                    <a:pt x="0" y="10"/>
                  </a:lnTo>
                  <a:lnTo>
                    <a:pt x="2" y="6"/>
                  </a:lnTo>
                  <a:lnTo>
                    <a:pt x="4" y="2"/>
                  </a:lnTo>
                  <a:lnTo>
                    <a:pt x="8" y="2"/>
                  </a:lnTo>
                  <a:lnTo>
                    <a:pt x="12" y="0"/>
                  </a:lnTo>
                  <a:lnTo>
                    <a:pt x="22" y="2"/>
                  </a:lnTo>
                  <a:lnTo>
                    <a:pt x="30" y="0"/>
                  </a:lnTo>
                  <a:lnTo>
                    <a:pt x="6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4" name="Freeform 245"/>
            <p:cNvSpPr>
              <a:spLocks/>
            </p:cNvSpPr>
            <p:nvPr/>
          </p:nvSpPr>
          <p:spPr bwMode="auto">
            <a:xfrm>
              <a:off x="3767" y="2333"/>
              <a:ext cx="12" cy="14"/>
            </a:xfrm>
            <a:custGeom>
              <a:avLst/>
              <a:gdLst>
                <a:gd name="T0" fmla="*/ 12 w 12"/>
                <a:gd name="T1" fmla="*/ 8 h 14"/>
                <a:gd name="T2" fmla="*/ 12 w 12"/>
                <a:gd name="T3" fmla="*/ 8 h 14"/>
                <a:gd name="T4" fmla="*/ 10 w 12"/>
                <a:gd name="T5" fmla="*/ 12 h 14"/>
                <a:gd name="T6" fmla="*/ 8 w 12"/>
                <a:gd name="T7" fmla="*/ 14 h 14"/>
                <a:gd name="T8" fmla="*/ 8 w 12"/>
                <a:gd name="T9" fmla="*/ 14 h 14"/>
                <a:gd name="T10" fmla="*/ 4 w 12"/>
                <a:gd name="T11" fmla="*/ 12 h 14"/>
                <a:gd name="T12" fmla="*/ 0 w 12"/>
                <a:gd name="T13" fmla="*/ 10 h 14"/>
                <a:gd name="T14" fmla="*/ 0 w 12"/>
                <a:gd name="T15" fmla="*/ 10 h 14"/>
                <a:gd name="T16" fmla="*/ 0 w 12"/>
                <a:gd name="T17" fmla="*/ 4 h 14"/>
                <a:gd name="T18" fmla="*/ 0 w 12"/>
                <a:gd name="T19" fmla="*/ 2 h 14"/>
                <a:gd name="T20" fmla="*/ 4 w 12"/>
                <a:gd name="T21" fmla="*/ 0 h 14"/>
                <a:gd name="T22" fmla="*/ 4 w 12"/>
                <a:gd name="T23" fmla="*/ 0 h 14"/>
                <a:gd name="T24" fmla="*/ 6 w 12"/>
                <a:gd name="T25" fmla="*/ 0 h 14"/>
                <a:gd name="T26" fmla="*/ 10 w 12"/>
                <a:gd name="T27" fmla="*/ 2 h 14"/>
                <a:gd name="T28" fmla="*/ 12 w 12"/>
                <a:gd name="T29" fmla="*/ 8 h 14"/>
                <a:gd name="T30" fmla="*/ 12 w 12"/>
                <a:gd name="T31" fmla="*/ 8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4">
                  <a:moveTo>
                    <a:pt x="12" y="8"/>
                  </a:moveTo>
                  <a:lnTo>
                    <a:pt x="12" y="8"/>
                  </a:lnTo>
                  <a:lnTo>
                    <a:pt x="10" y="12"/>
                  </a:lnTo>
                  <a:lnTo>
                    <a:pt x="8" y="14"/>
                  </a:lnTo>
                  <a:lnTo>
                    <a:pt x="4" y="12"/>
                  </a:lnTo>
                  <a:lnTo>
                    <a:pt x="0" y="10"/>
                  </a:lnTo>
                  <a:lnTo>
                    <a:pt x="0" y="4"/>
                  </a:lnTo>
                  <a:lnTo>
                    <a:pt x="0" y="2"/>
                  </a:lnTo>
                  <a:lnTo>
                    <a:pt x="4" y="0"/>
                  </a:lnTo>
                  <a:lnTo>
                    <a:pt x="6" y="0"/>
                  </a:lnTo>
                  <a:lnTo>
                    <a:pt x="10" y="2"/>
                  </a:lnTo>
                  <a:lnTo>
                    <a:pt x="12"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5" name="Freeform 246"/>
            <p:cNvSpPr>
              <a:spLocks/>
            </p:cNvSpPr>
            <p:nvPr/>
          </p:nvSpPr>
          <p:spPr bwMode="auto">
            <a:xfrm>
              <a:off x="3713" y="2339"/>
              <a:ext cx="20" cy="16"/>
            </a:xfrm>
            <a:custGeom>
              <a:avLst/>
              <a:gdLst>
                <a:gd name="T0" fmla="*/ 20 w 20"/>
                <a:gd name="T1" fmla="*/ 4 h 16"/>
                <a:gd name="T2" fmla="*/ 20 w 20"/>
                <a:gd name="T3" fmla="*/ 4 h 16"/>
                <a:gd name="T4" fmla="*/ 18 w 20"/>
                <a:gd name="T5" fmla="*/ 12 h 16"/>
                <a:gd name="T6" fmla="*/ 16 w 20"/>
                <a:gd name="T7" fmla="*/ 14 h 16"/>
                <a:gd name="T8" fmla="*/ 12 w 20"/>
                <a:gd name="T9" fmla="*/ 16 h 16"/>
                <a:gd name="T10" fmla="*/ 12 w 20"/>
                <a:gd name="T11" fmla="*/ 16 h 16"/>
                <a:gd name="T12" fmla="*/ 6 w 20"/>
                <a:gd name="T13" fmla="*/ 16 h 16"/>
                <a:gd name="T14" fmla="*/ 0 w 20"/>
                <a:gd name="T15" fmla="*/ 12 h 16"/>
                <a:gd name="T16" fmla="*/ 0 w 20"/>
                <a:gd name="T17" fmla="*/ 12 h 16"/>
                <a:gd name="T18" fmla="*/ 0 w 20"/>
                <a:gd name="T19" fmla="*/ 6 h 16"/>
                <a:gd name="T20" fmla="*/ 0 w 20"/>
                <a:gd name="T21" fmla="*/ 4 h 16"/>
                <a:gd name="T22" fmla="*/ 2 w 20"/>
                <a:gd name="T23" fmla="*/ 2 h 16"/>
                <a:gd name="T24" fmla="*/ 2 w 20"/>
                <a:gd name="T25" fmla="*/ 2 h 16"/>
                <a:gd name="T26" fmla="*/ 6 w 20"/>
                <a:gd name="T27" fmla="*/ 0 h 16"/>
                <a:gd name="T28" fmla="*/ 12 w 20"/>
                <a:gd name="T29" fmla="*/ 0 h 16"/>
                <a:gd name="T30" fmla="*/ 18 w 20"/>
                <a:gd name="T31" fmla="*/ 2 h 16"/>
                <a:gd name="T32" fmla="*/ 20 w 20"/>
                <a:gd name="T33" fmla="*/ 4 h 16"/>
                <a:gd name="T34" fmla="*/ 20 w 20"/>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16">
                  <a:moveTo>
                    <a:pt x="20" y="4"/>
                  </a:moveTo>
                  <a:lnTo>
                    <a:pt x="20" y="4"/>
                  </a:lnTo>
                  <a:lnTo>
                    <a:pt x="18" y="12"/>
                  </a:lnTo>
                  <a:lnTo>
                    <a:pt x="16" y="14"/>
                  </a:lnTo>
                  <a:lnTo>
                    <a:pt x="12" y="16"/>
                  </a:lnTo>
                  <a:lnTo>
                    <a:pt x="6" y="16"/>
                  </a:lnTo>
                  <a:lnTo>
                    <a:pt x="0" y="12"/>
                  </a:lnTo>
                  <a:lnTo>
                    <a:pt x="0" y="6"/>
                  </a:lnTo>
                  <a:lnTo>
                    <a:pt x="0" y="4"/>
                  </a:lnTo>
                  <a:lnTo>
                    <a:pt x="2" y="2"/>
                  </a:lnTo>
                  <a:lnTo>
                    <a:pt x="6" y="0"/>
                  </a:lnTo>
                  <a:lnTo>
                    <a:pt x="12" y="0"/>
                  </a:lnTo>
                  <a:lnTo>
                    <a:pt x="18"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6" name="Freeform 247"/>
            <p:cNvSpPr>
              <a:spLocks/>
            </p:cNvSpPr>
            <p:nvPr/>
          </p:nvSpPr>
          <p:spPr bwMode="auto">
            <a:xfrm>
              <a:off x="3789" y="2343"/>
              <a:ext cx="12" cy="12"/>
            </a:xfrm>
            <a:custGeom>
              <a:avLst/>
              <a:gdLst>
                <a:gd name="T0" fmla="*/ 12 w 12"/>
                <a:gd name="T1" fmla="*/ 4 h 12"/>
                <a:gd name="T2" fmla="*/ 12 w 12"/>
                <a:gd name="T3" fmla="*/ 4 h 12"/>
                <a:gd name="T4" fmla="*/ 12 w 12"/>
                <a:gd name="T5" fmla="*/ 8 h 12"/>
                <a:gd name="T6" fmla="*/ 10 w 12"/>
                <a:gd name="T7" fmla="*/ 10 h 12"/>
                <a:gd name="T8" fmla="*/ 10 w 12"/>
                <a:gd name="T9" fmla="*/ 10 h 12"/>
                <a:gd name="T10" fmla="*/ 8 w 12"/>
                <a:gd name="T11" fmla="*/ 12 h 12"/>
                <a:gd name="T12" fmla="*/ 4 w 12"/>
                <a:gd name="T13" fmla="*/ 12 h 12"/>
                <a:gd name="T14" fmla="*/ 4 w 12"/>
                <a:gd name="T15" fmla="*/ 12 h 12"/>
                <a:gd name="T16" fmla="*/ 2 w 12"/>
                <a:gd name="T17" fmla="*/ 12 h 12"/>
                <a:gd name="T18" fmla="*/ 2 w 12"/>
                <a:gd name="T19" fmla="*/ 10 h 12"/>
                <a:gd name="T20" fmla="*/ 0 w 12"/>
                <a:gd name="T21" fmla="*/ 4 h 12"/>
                <a:gd name="T22" fmla="*/ 0 w 12"/>
                <a:gd name="T23" fmla="*/ 4 h 12"/>
                <a:gd name="T24" fmla="*/ 0 w 12"/>
                <a:gd name="T25" fmla="*/ 2 h 12"/>
                <a:gd name="T26" fmla="*/ 4 w 12"/>
                <a:gd name="T27" fmla="*/ 0 h 12"/>
                <a:gd name="T28" fmla="*/ 4 w 12"/>
                <a:gd name="T29" fmla="*/ 0 h 12"/>
                <a:gd name="T30" fmla="*/ 8 w 12"/>
                <a:gd name="T31" fmla="*/ 0 h 12"/>
                <a:gd name="T32" fmla="*/ 10 w 12"/>
                <a:gd name="T33" fmla="*/ 2 h 12"/>
                <a:gd name="T34" fmla="*/ 12 w 12"/>
                <a:gd name="T35" fmla="*/ 4 h 12"/>
                <a:gd name="T36" fmla="*/ 12 w 12"/>
                <a:gd name="T37" fmla="*/ 4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12" y="4"/>
                  </a:moveTo>
                  <a:lnTo>
                    <a:pt x="12" y="4"/>
                  </a:lnTo>
                  <a:lnTo>
                    <a:pt x="12" y="8"/>
                  </a:lnTo>
                  <a:lnTo>
                    <a:pt x="10" y="10"/>
                  </a:lnTo>
                  <a:lnTo>
                    <a:pt x="8" y="12"/>
                  </a:lnTo>
                  <a:lnTo>
                    <a:pt x="4" y="12"/>
                  </a:lnTo>
                  <a:lnTo>
                    <a:pt x="2" y="12"/>
                  </a:lnTo>
                  <a:lnTo>
                    <a:pt x="2" y="10"/>
                  </a:lnTo>
                  <a:lnTo>
                    <a:pt x="0" y="4"/>
                  </a:lnTo>
                  <a:lnTo>
                    <a:pt x="0" y="2"/>
                  </a:lnTo>
                  <a:lnTo>
                    <a:pt x="4" y="0"/>
                  </a:lnTo>
                  <a:lnTo>
                    <a:pt x="8"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67" name="Picture 24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1" y="2369"/>
              <a:ext cx="13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68" name="Freeform 249"/>
            <p:cNvSpPr>
              <a:spLocks/>
            </p:cNvSpPr>
            <p:nvPr/>
          </p:nvSpPr>
          <p:spPr bwMode="auto">
            <a:xfrm>
              <a:off x="3791" y="2383"/>
              <a:ext cx="26" cy="18"/>
            </a:xfrm>
            <a:custGeom>
              <a:avLst/>
              <a:gdLst>
                <a:gd name="T0" fmla="*/ 26 w 26"/>
                <a:gd name="T1" fmla="*/ 2 h 18"/>
                <a:gd name="T2" fmla="*/ 26 w 26"/>
                <a:gd name="T3" fmla="*/ 2 h 18"/>
                <a:gd name="T4" fmla="*/ 26 w 26"/>
                <a:gd name="T5" fmla="*/ 8 h 18"/>
                <a:gd name="T6" fmla="*/ 22 w 26"/>
                <a:gd name="T7" fmla="*/ 12 h 18"/>
                <a:gd name="T8" fmla="*/ 20 w 26"/>
                <a:gd name="T9" fmla="*/ 16 h 18"/>
                <a:gd name="T10" fmla="*/ 14 w 26"/>
                <a:gd name="T11" fmla="*/ 18 h 18"/>
                <a:gd name="T12" fmla="*/ 14 w 26"/>
                <a:gd name="T13" fmla="*/ 18 h 18"/>
                <a:gd name="T14" fmla="*/ 10 w 26"/>
                <a:gd name="T15" fmla="*/ 18 h 18"/>
                <a:gd name="T16" fmla="*/ 6 w 26"/>
                <a:gd name="T17" fmla="*/ 16 h 18"/>
                <a:gd name="T18" fmla="*/ 0 w 26"/>
                <a:gd name="T19" fmla="*/ 10 h 18"/>
                <a:gd name="T20" fmla="*/ 0 w 26"/>
                <a:gd name="T21" fmla="*/ 10 h 18"/>
                <a:gd name="T22" fmla="*/ 0 w 26"/>
                <a:gd name="T23" fmla="*/ 6 h 18"/>
                <a:gd name="T24" fmla="*/ 4 w 26"/>
                <a:gd name="T25" fmla="*/ 2 h 18"/>
                <a:gd name="T26" fmla="*/ 4 w 26"/>
                <a:gd name="T27" fmla="*/ 2 h 18"/>
                <a:gd name="T28" fmla="*/ 12 w 26"/>
                <a:gd name="T29" fmla="*/ 0 h 18"/>
                <a:gd name="T30" fmla="*/ 22 w 26"/>
                <a:gd name="T31" fmla="*/ 0 h 18"/>
                <a:gd name="T32" fmla="*/ 26 w 26"/>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18">
                  <a:moveTo>
                    <a:pt x="26" y="2"/>
                  </a:moveTo>
                  <a:lnTo>
                    <a:pt x="26" y="2"/>
                  </a:lnTo>
                  <a:lnTo>
                    <a:pt x="26" y="8"/>
                  </a:lnTo>
                  <a:lnTo>
                    <a:pt x="22" y="12"/>
                  </a:lnTo>
                  <a:lnTo>
                    <a:pt x="20" y="16"/>
                  </a:lnTo>
                  <a:lnTo>
                    <a:pt x="14" y="18"/>
                  </a:lnTo>
                  <a:lnTo>
                    <a:pt x="10" y="18"/>
                  </a:lnTo>
                  <a:lnTo>
                    <a:pt x="6" y="16"/>
                  </a:lnTo>
                  <a:lnTo>
                    <a:pt x="0" y="10"/>
                  </a:lnTo>
                  <a:lnTo>
                    <a:pt x="0" y="6"/>
                  </a:lnTo>
                  <a:lnTo>
                    <a:pt x="4" y="2"/>
                  </a:lnTo>
                  <a:lnTo>
                    <a:pt x="12" y="0"/>
                  </a:lnTo>
                  <a:lnTo>
                    <a:pt x="22" y="0"/>
                  </a:lnTo>
                  <a:lnTo>
                    <a:pt x="2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9" name="Freeform 250"/>
            <p:cNvSpPr>
              <a:spLocks/>
            </p:cNvSpPr>
            <p:nvPr/>
          </p:nvSpPr>
          <p:spPr bwMode="auto">
            <a:xfrm>
              <a:off x="3717" y="2383"/>
              <a:ext cx="48" cy="46"/>
            </a:xfrm>
            <a:custGeom>
              <a:avLst/>
              <a:gdLst>
                <a:gd name="T0" fmla="*/ 18 w 48"/>
                <a:gd name="T1" fmla="*/ 8 h 46"/>
                <a:gd name="T2" fmla="*/ 18 w 48"/>
                <a:gd name="T3" fmla="*/ 8 h 46"/>
                <a:gd name="T4" fmla="*/ 14 w 48"/>
                <a:gd name="T5" fmla="*/ 14 h 46"/>
                <a:gd name="T6" fmla="*/ 12 w 48"/>
                <a:gd name="T7" fmla="*/ 18 h 46"/>
                <a:gd name="T8" fmla="*/ 12 w 48"/>
                <a:gd name="T9" fmla="*/ 22 h 46"/>
                <a:gd name="T10" fmla="*/ 12 w 48"/>
                <a:gd name="T11" fmla="*/ 22 h 46"/>
                <a:gd name="T12" fmla="*/ 14 w 48"/>
                <a:gd name="T13" fmla="*/ 28 h 46"/>
                <a:gd name="T14" fmla="*/ 18 w 48"/>
                <a:gd name="T15" fmla="*/ 32 h 46"/>
                <a:gd name="T16" fmla="*/ 18 w 48"/>
                <a:gd name="T17" fmla="*/ 32 h 46"/>
                <a:gd name="T18" fmla="*/ 24 w 48"/>
                <a:gd name="T19" fmla="*/ 32 h 46"/>
                <a:gd name="T20" fmla="*/ 30 w 48"/>
                <a:gd name="T21" fmla="*/ 32 h 46"/>
                <a:gd name="T22" fmla="*/ 36 w 48"/>
                <a:gd name="T23" fmla="*/ 28 h 46"/>
                <a:gd name="T24" fmla="*/ 40 w 48"/>
                <a:gd name="T25" fmla="*/ 24 h 46"/>
                <a:gd name="T26" fmla="*/ 40 w 48"/>
                <a:gd name="T27" fmla="*/ 24 h 46"/>
                <a:gd name="T28" fmla="*/ 44 w 48"/>
                <a:gd name="T29" fmla="*/ 24 h 46"/>
                <a:gd name="T30" fmla="*/ 46 w 48"/>
                <a:gd name="T31" fmla="*/ 26 h 46"/>
                <a:gd name="T32" fmla="*/ 48 w 48"/>
                <a:gd name="T33" fmla="*/ 30 h 46"/>
                <a:gd name="T34" fmla="*/ 48 w 48"/>
                <a:gd name="T35" fmla="*/ 30 h 46"/>
                <a:gd name="T36" fmla="*/ 48 w 48"/>
                <a:gd name="T37" fmla="*/ 36 h 46"/>
                <a:gd name="T38" fmla="*/ 44 w 48"/>
                <a:gd name="T39" fmla="*/ 40 h 46"/>
                <a:gd name="T40" fmla="*/ 38 w 48"/>
                <a:gd name="T41" fmla="*/ 44 h 46"/>
                <a:gd name="T42" fmla="*/ 32 w 48"/>
                <a:gd name="T43" fmla="*/ 46 h 46"/>
                <a:gd name="T44" fmla="*/ 32 w 48"/>
                <a:gd name="T45" fmla="*/ 46 h 46"/>
                <a:gd name="T46" fmla="*/ 22 w 48"/>
                <a:gd name="T47" fmla="*/ 46 h 46"/>
                <a:gd name="T48" fmla="*/ 16 w 48"/>
                <a:gd name="T49" fmla="*/ 44 h 46"/>
                <a:gd name="T50" fmla="*/ 12 w 48"/>
                <a:gd name="T51" fmla="*/ 42 h 46"/>
                <a:gd name="T52" fmla="*/ 12 w 48"/>
                <a:gd name="T53" fmla="*/ 42 h 46"/>
                <a:gd name="T54" fmla="*/ 2 w 48"/>
                <a:gd name="T55" fmla="*/ 28 h 46"/>
                <a:gd name="T56" fmla="*/ 0 w 48"/>
                <a:gd name="T57" fmla="*/ 22 h 46"/>
                <a:gd name="T58" fmla="*/ 0 w 48"/>
                <a:gd name="T59" fmla="*/ 14 h 46"/>
                <a:gd name="T60" fmla="*/ 0 w 48"/>
                <a:gd name="T61" fmla="*/ 14 h 46"/>
                <a:gd name="T62" fmla="*/ 4 w 48"/>
                <a:gd name="T63" fmla="*/ 6 h 46"/>
                <a:gd name="T64" fmla="*/ 8 w 48"/>
                <a:gd name="T65" fmla="*/ 2 h 46"/>
                <a:gd name="T66" fmla="*/ 12 w 48"/>
                <a:gd name="T67" fmla="*/ 0 h 46"/>
                <a:gd name="T68" fmla="*/ 12 w 48"/>
                <a:gd name="T69" fmla="*/ 0 h 46"/>
                <a:gd name="T70" fmla="*/ 14 w 48"/>
                <a:gd name="T71" fmla="*/ 0 h 46"/>
                <a:gd name="T72" fmla="*/ 16 w 48"/>
                <a:gd name="T73" fmla="*/ 4 h 46"/>
                <a:gd name="T74" fmla="*/ 18 w 48"/>
                <a:gd name="T75" fmla="*/ 8 h 46"/>
                <a:gd name="T76" fmla="*/ 18 w 48"/>
                <a:gd name="T77" fmla="*/ 8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 h="46">
                  <a:moveTo>
                    <a:pt x="18" y="8"/>
                  </a:moveTo>
                  <a:lnTo>
                    <a:pt x="18" y="8"/>
                  </a:lnTo>
                  <a:lnTo>
                    <a:pt x="14" y="14"/>
                  </a:lnTo>
                  <a:lnTo>
                    <a:pt x="12" y="18"/>
                  </a:lnTo>
                  <a:lnTo>
                    <a:pt x="12" y="22"/>
                  </a:lnTo>
                  <a:lnTo>
                    <a:pt x="14" y="28"/>
                  </a:lnTo>
                  <a:lnTo>
                    <a:pt x="18" y="32"/>
                  </a:lnTo>
                  <a:lnTo>
                    <a:pt x="24" y="32"/>
                  </a:lnTo>
                  <a:lnTo>
                    <a:pt x="30" y="32"/>
                  </a:lnTo>
                  <a:lnTo>
                    <a:pt x="36" y="28"/>
                  </a:lnTo>
                  <a:lnTo>
                    <a:pt x="40" y="24"/>
                  </a:lnTo>
                  <a:lnTo>
                    <a:pt x="44" y="24"/>
                  </a:lnTo>
                  <a:lnTo>
                    <a:pt x="46" y="26"/>
                  </a:lnTo>
                  <a:lnTo>
                    <a:pt x="48" y="30"/>
                  </a:lnTo>
                  <a:lnTo>
                    <a:pt x="48" y="36"/>
                  </a:lnTo>
                  <a:lnTo>
                    <a:pt x="44" y="40"/>
                  </a:lnTo>
                  <a:lnTo>
                    <a:pt x="38" y="44"/>
                  </a:lnTo>
                  <a:lnTo>
                    <a:pt x="32" y="46"/>
                  </a:lnTo>
                  <a:lnTo>
                    <a:pt x="22" y="46"/>
                  </a:lnTo>
                  <a:lnTo>
                    <a:pt x="16" y="44"/>
                  </a:lnTo>
                  <a:lnTo>
                    <a:pt x="12" y="42"/>
                  </a:lnTo>
                  <a:lnTo>
                    <a:pt x="2" y="28"/>
                  </a:lnTo>
                  <a:lnTo>
                    <a:pt x="0" y="22"/>
                  </a:lnTo>
                  <a:lnTo>
                    <a:pt x="0" y="14"/>
                  </a:lnTo>
                  <a:lnTo>
                    <a:pt x="4" y="6"/>
                  </a:lnTo>
                  <a:lnTo>
                    <a:pt x="8" y="2"/>
                  </a:lnTo>
                  <a:lnTo>
                    <a:pt x="12" y="0"/>
                  </a:lnTo>
                  <a:lnTo>
                    <a:pt x="14" y="0"/>
                  </a:lnTo>
                  <a:lnTo>
                    <a:pt x="16" y="4"/>
                  </a:lnTo>
                  <a:lnTo>
                    <a:pt x="1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0" name="Freeform 251"/>
            <p:cNvSpPr>
              <a:spLocks/>
            </p:cNvSpPr>
            <p:nvPr/>
          </p:nvSpPr>
          <p:spPr bwMode="auto">
            <a:xfrm>
              <a:off x="3481" y="2463"/>
              <a:ext cx="42" cy="132"/>
            </a:xfrm>
            <a:custGeom>
              <a:avLst/>
              <a:gdLst>
                <a:gd name="T0" fmla="*/ 30 w 42"/>
                <a:gd name="T1" fmla="*/ 6 h 132"/>
                <a:gd name="T2" fmla="*/ 30 w 42"/>
                <a:gd name="T3" fmla="*/ 6 h 132"/>
                <a:gd name="T4" fmla="*/ 26 w 42"/>
                <a:gd name="T5" fmla="*/ 16 h 132"/>
                <a:gd name="T6" fmla="*/ 20 w 42"/>
                <a:gd name="T7" fmla="*/ 26 h 132"/>
                <a:gd name="T8" fmla="*/ 20 w 42"/>
                <a:gd name="T9" fmla="*/ 26 h 132"/>
                <a:gd name="T10" fmla="*/ 16 w 42"/>
                <a:gd name="T11" fmla="*/ 44 h 132"/>
                <a:gd name="T12" fmla="*/ 12 w 42"/>
                <a:gd name="T13" fmla="*/ 62 h 132"/>
                <a:gd name="T14" fmla="*/ 12 w 42"/>
                <a:gd name="T15" fmla="*/ 72 h 132"/>
                <a:gd name="T16" fmla="*/ 14 w 42"/>
                <a:gd name="T17" fmla="*/ 82 h 132"/>
                <a:gd name="T18" fmla="*/ 18 w 42"/>
                <a:gd name="T19" fmla="*/ 92 h 132"/>
                <a:gd name="T20" fmla="*/ 22 w 42"/>
                <a:gd name="T21" fmla="*/ 100 h 132"/>
                <a:gd name="T22" fmla="*/ 22 w 42"/>
                <a:gd name="T23" fmla="*/ 100 h 132"/>
                <a:gd name="T24" fmla="*/ 26 w 42"/>
                <a:gd name="T25" fmla="*/ 106 h 132"/>
                <a:gd name="T26" fmla="*/ 30 w 42"/>
                <a:gd name="T27" fmla="*/ 114 h 132"/>
                <a:gd name="T28" fmla="*/ 42 w 42"/>
                <a:gd name="T29" fmla="*/ 128 h 132"/>
                <a:gd name="T30" fmla="*/ 42 w 42"/>
                <a:gd name="T31" fmla="*/ 128 h 132"/>
                <a:gd name="T32" fmla="*/ 40 w 42"/>
                <a:gd name="T33" fmla="*/ 130 h 132"/>
                <a:gd name="T34" fmla="*/ 38 w 42"/>
                <a:gd name="T35" fmla="*/ 132 h 132"/>
                <a:gd name="T36" fmla="*/ 38 w 42"/>
                <a:gd name="T37" fmla="*/ 132 h 132"/>
                <a:gd name="T38" fmla="*/ 30 w 42"/>
                <a:gd name="T39" fmla="*/ 130 h 132"/>
                <a:gd name="T40" fmla="*/ 24 w 42"/>
                <a:gd name="T41" fmla="*/ 126 h 132"/>
                <a:gd name="T42" fmla="*/ 16 w 42"/>
                <a:gd name="T43" fmla="*/ 114 h 132"/>
                <a:gd name="T44" fmla="*/ 16 w 42"/>
                <a:gd name="T45" fmla="*/ 114 h 132"/>
                <a:gd name="T46" fmla="*/ 10 w 42"/>
                <a:gd name="T47" fmla="*/ 100 h 132"/>
                <a:gd name="T48" fmla="*/ 4 w 42"/>
                <a:gd name="T49" fmla="*/ 84 h 132"/>
                <a:gd name="T50" fmla="*/ 0 w 42"/>
                <a:gd name="T51" fmla="*/ 70 h 132"/>
                <a:gd name="T52" fmla="*/ 0 w 42"/>
                <a:gd name="T53" fmla="*/ 60 h 132"/>
                <a:gd name="T54" fmla="*/ 2 w 42"/>
                <a:gd name="T55" fmla="*/ 52 h 132"/>
                <a:gd name="T56" fmla="*/ 2 w 42"/>
                <a:gd name="T57" fmla="*/ 52 h 132"/>
                <a:gd name="T58" fmla="*/ 4 w 42"/>
                <a:gd name="T59" fmla="*/ 38 h 132"/>
                <a:gd name="T60" fmla="*/ 8 w 42"/>
                <a:gd name="T61" fmla="*/ 24 h 132"/>
                <a:gd name="T62" fmla="*/ 14 w 42"/>
                <a:gd name="T63" fmla="*/ 12 h 132"/>
                <a:gd name="T64" fmla="*/ 22 w 42"/>
                <a:gd name="T65" fmla="*/ 0 h 132"/>
                <a:gd name="T66" fmla="*/ 22 w 42"/>
                <a:gd name="T67" fmla="*/ 0 h 132"/>
                <a:gd name="T68" fmla="*/ 26 w 42"/>
                <a:gd name="T69" fmla="*/ 2 h 132"/>
                <a:gd name="T70" fmla="*/ 30 w 42"/>
                <a:gd name="T71" fmla="*/ 6 h 132"/>
                <a:gd name="T72" fmla="*/ 30 w 42"/>
                <a:gd name="T73" fmla="*/ 6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 h="132">
                  <a:moveTo>
                    <a:pt x="30" y="6"/>
                  </a:moveTo>
                  <a:lnTo>
                    <a:pt x="30" y="6"/>
                  </a:lnTo>
                  <a:lnTo>
                    <a:pt x="26" y="16"/>
                  </a:lnTo>
                  <a:lnTo>
                    <a:pt x="20" y="26"/>
                  </a:lnTo>
                  <a:lnTo>
                    <a:pt x="16" y="44"/>
                  </a:lnTo>
                  <a:lnTo>
                    <a:pt x="12" y="62"/>
                  </a:lnTo>
                  <a:lnTo>
                    <a:pt x="12" y="72"/>
                  </a:lnTo>
                  <a:lnTo>
                    <a:pt x="14" y="82"/>
                  </a:lnTo>
                  <a:lnTo>
                    <a:pt x="18" y="92"/>
                  </a:lnTo>
                  <a:lnTo>
                    <a:pt x="22" y="100"/>
                  </a:lnTo>
                  <a:lnTo>
                    <a:pt x="26" y="106"/>
                  </a:lnTo>
                  <a:lnTo>
                    <a:pt x="30" y="114"/>
                  </a:lnTo>
                  <a:lnTo>
                    <a:pt x="42" y="128"/>
                  </a:lnTo>
                  <a:lnTo>
                    <a:pt x="40" y="130"/>
                  </a:lnTo>
                  <a:lnTo>
                    <a:pt x="38" y="132"/>
                  </a:lnTo>
                  <a:lnTo>
                    <a:pt x="30" y="130"/>
                  </a:lnTo>
                  <a:lnTo>
                    <a:pt x="24" y="126"/>
                  </a:lnTo>
                  <a:lnTo>
                    <a:pt x="16" y="114"/>
                  </a:lnTo>
                  <a:lnTo>
                    <a:pt x="10" y="100"/>
                  </a:lnTo>
                  <a:lnTo>
                    <a:pt x="4" y="84"/>
                  </a:lnTo>
                  <a:lnTo>
                    <a:pt x="0" y="70"/>
                  </a:lnTo>
                  <a:lnTo>
                    <a:pt x="0" y="60"/>
                  </a:lnTo>
                  <a:lnTo>
                    <a:pt x="2" y="52"/>
                  </a:lnTo>
                  <a:lnTo>
                    <a:pt x="4" y="38"/>
                  </a:lnTo>
                  <a:lnTo>
                    <a:pt x="8" y="24"/>
                  </a:lnTo>
                  <a:lnTo>
                    <a:pt x="14" y="12"/>
                  </a:lnTo>
                  <a:lnTo>
                    <a:pt x="22" y="0"/>
                  </a:lnTo>
                  <a:lnTo>
                    <a:pt x="26" y="2"/>
                  </a:lnTo>
                  <a:lnTo>
                    <a:pt x="30"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71" name="Picture 2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19" y="2459"/>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72" name="Freeform 253"/>
            <p:cNvSpPr>
              <a:spLocks/>
            </p:cNvSpPr>
            <p:nvPr/>
          </p:nvSpPr>
          <p:spPr bwMode="auto">
            <a:xfrm>
              <a:off x="3535" y="2473"/>
              <a:ext cx="36" cy="100"/>
            </a:xfrm>
            <a:custGeom>
              <a:avLst/>
              <a:gdLst>
                <a:gd name="T0" fmla="*/ 22 w 36"/>
                <a:gd name="T1" fmla="*/ 6 h 100"/>
                <a:gd name="T2" fmla="*/ 22 w 36"/>
                <a:gd name="T3" fmla="*/ 6 h 100"/>
                <a:gd name="T4" fmla="*/ 22 w 36"/>
                <a:gd name="T5" fmla="*/ 10 h 100"/>
                <a:gd name="T6" fmla="*/ 20 w 36"/>
                <a:gd name="T7" fmla="*/ 12 h 100"/>
                <a:gd name="T8" fmla="*/ 18 w 36"/>
                <a:gd name="T9" fmla="*/ 14 h 100"/>
                <a:gd name="T10" fmla="*/ 16 w 36"/>
                <a:gd name="T11" fmla="*/ 18 h 100"/>
                <a:gd name="T12" fmla="*/ 16 w 36"/>
                <a:gd name="T13" fmla="*/ 18 h 100"/>
                <a:gd name="T14" fmla="*/ 14 w 36"/>
                <a:gd name="T15" fmla="*/ 28 h 100"/>
                <a:gd name="T16" fmla="*/ 14 w 36"/>
                <a:gd name="T17" fmla="*/ 38 h 100"/>
                <a:gd name="T18" fmla="*/ 14 w 36"/>
                <a:gd name="T19" fmla="*/ 48 h 100"/>
                <a:gd name="T20" fmla="*/ 16 w 36"/>
                <a:gd name="T21" fmla="*/ 58 h 100"/>
                <a:gd name="T22" fmla="*/ 18 w 36"/>
                <a:gd name="T23" fmla="*/ 68 h 100"/>
                <a:gd name="T24" fmla="*/ 24 w 36"/>
                <a:gd name="T25" fmla="*/ 76 h 100"/>
                <a:gd name="T26" fmla="*/ 28 w 36"/>
                <a:gd name="T27" fmla="*/ 86 h 100"/>
                <a:gd name="T28" fmla="*/ 36 w 36"/>
                <a:gd name="T29" fmla="*/ 94 h 100"/>
                <a:gd name="T30" fmla="*/ 36 w 36"/>
                <a:gd name="T31" fmla="*/ 94 h 100"/>
                <a:gd name="T32" fmla="*/ 34 w 36"/>
                <a:gd name="T33" fmla="*/ 98 h 100"/>
                <a:gd name="T34" fmla="*/ 30 w 36"/>
                <a:gd name="T35" fmla="*/ 100 h 100"/>
                <a:gd name="T36" fmla="*/ 30 w 36"/>
                <a:gd name="T37" fmla="*/ 100 h 100"/>
                <a:gd name="T38" fmla="*/ 26 w 36"/>
                <a:gd name="T39" fmla="*/ 100 h 100"/>
                <a:gd name="T40" fmla="*/ 24 w 36"/>
                <a:gd name="T41" fmla="*/ 96 h 100"/>
                <a:gd name="T42" fmla="*/ 20 w 36"/>
                <a:gd name="T43" fmla="*/ 90 h 100"/>
                <a:gd name="T44" fmla="*/ 20 w 36"/>
                <a:gd name="T45" fmla="*/ 90 h 100"/>
                <a:gd name="T46" fmla="*/ 14 w 36"/>
                <a:gd name="T47" fmla="*/ 82 h 100"/>
                <a:gd name="T48" fmla="*/ 8 w 36"/>
                <a:gd name="T49" fmla="*/ 70 h 100"/>
                <a:gd name="T50" fmla="*/ 4 w 36"/>
                <a:gd name="T51" fmla="*/ 60 h 100"/>
                <a:gd name="T52" fmla="*/ 2 w 36"/>
                <a:gd name="T53" fmla="*/ 48 h 100"/>
                <a:gd name="T54" fmla="*/ 0 w 36"/>
                <a:gd name="T55" fmla="*/ 36 h 100"/>
                <a:gd name="T56" fmla="*/ 2 w 36"/>
                <a:gd name="T57" fmla="*/ 24 h 100"/>
                <a:gd name="T58" fmla="*/ 4 w 36"/>
                <a:gd name="T59" fmla="*/ 14 h 100"/>
                <a:gd name="T60" fmla="*/ 8 w 36"/>
                <a:gd name="T61" fmla="*/ 2 h 100"/>
                <a:gd name="T62" fmla="*/ 8 w 36"/>
                <a:gd name="T63" fmla="*/ 2 h 100"/>
                <a:gd name="T64" fmla="*/ 12 w 36"/>
                <a:gd name="T65" fmla="*/ 0 h 100"/>
                <a:gd name="T66" fmla="*/ 18 w 36"/>
                <a:gd name="T67" fmla="*/ 0 h 100"/>
                <a:gd name="T68" fmla="*/ 18 w 36"/>
                <a:gd name="T69" fmla="*/ 0 h 100"/>
                <a:gd name="T70" fmla="*/ 22 w 36"/>
                <a:gd name="T71" fmla="*/ 6 h 100"/>
                <a:gd name="T72" fmla="*/ 22 w 36"/>
                <a:gd name="T73" fmla="*/ 6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 h="100">
                  <a:moveTo>
                    <a:pt x="22" y="6"/>
                  </a:moveTo>
                  <a:lnTo>
                    <a:pt x="22" y="6"/>
                  </a:lnTo>
                  <a:lnTo>
                    <a:pt x="22" y="10"/>
                  </a:lnTo>
                  <a:lnTo>
                    <a:pt x="20" y="12"/>
                  </a:lnTo>
                  <a:lnTo>
                    <a:pt x="18" y="14"/>
                  </a:lnTo>
                  <a:lnTo>
                    <a:pt x="16" y="18"/>
                  </a:lnTo>
                  <a:lnTo>
                    <a:pt x="14" y="28"/>
                  </a:lnTo>
                  <a:lnTo>
                    <a:pt x="14" y="38"/>
                  </a:lnTo>
                  <a:lnTo>
                    <a:pt x="14" y="48"/>
                  </a:lnTo>
                  <a:lnTo>
                    <a:pt x="16" y="58"/>
                  </a:lnTo>
                  <a:lnTo>
                    <a:pt x="18" y="68"/>
                  </a:lnTo>
                  <a:lnTo>
                    <a:pt x="24" y="76"/>
                  </a:lnTo>
                  <a:lnTo>
                    <a:pt x="28" y="86"/>
                  </a:lnTo>
                  <a:lnTo>
                    <a:pt x="36" y="94"/>
                  </a:lnTo>
                  <a:lnTo>
                    <a:pt x="34" y="98"/>
                  </a:lnTo>
                  <a:lnTo>
                    <a:pt x="30" y="100"/>
                  </a:lnTo>
                  <a:lnTo>
                    <a:pt x="26" y="100"/>
                  </a:lnTo>
                  <a:lnTo>
                    <a:pt x="24" y="96"/>
                  </a:lnTo>
                  <a:lnTo>
                    <a:pt x="20" y="90"/>
                  </a:lnTo>
                  <a:lnTo>
                    <a:pt x="14" y="82"/>
                  </a:lnTo>
                  <a:lnTo>
                    <a:pt x="8" y="70"/>
                  </a:lnTo>
                  <a:lnTo>
                    <a:pt x="4" y="60"/>
                  </a:lnTo>
                  <a:lnTo>
                    <a:pt x="2" y="48"/>
                  </a:lnTo>
                  <a:lnTo>
                    <a:pt x="0" y="36"/>
                  </a:lnTo>
                  <a:lnTo>
                    <a:pt x="2" y="24"/>
                  </a:lnTo>
                  <a:lnTo>
                    <a:pt x="4" y="14"/>
                  </a:lnTo>
                  <a:lnTo>
                    <a:pt x="8" y="2"/>
                  </a:lnTo>
                  <a:lnTo>
                    <a:pt x="12" y="0"/>
                  </a:lnTo>
                  <a:lnTo>
                    <a:pt x="18" y="0"/>
                  </a:lnTo>
                  <a:lnTo>
                    <a:pt x="22"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3" name="Freeform 254"/>
            <p:cNvSpPr>
              <a:spLocks/>
            </p:cNvSpPr>
            <p:nvPr/>
          </p:nvSpPr>
          <p:spPr bwMode="auto">
            <a:xfrm>
              <a:off x="3663" y="2485"/>
              <a:ext cx="102" cy="60"/>
            </a:xfrm>
            <a:custGeom>
              <a:avLst/>
              <a:gdLst>
                <a:gd name="T0" fmla="*/ 58 w 102"/>
                <a:gd name="T1" fmla="*/ 20 h 60"/>
                <a:gd name="T2" fmla="*/ 58 w 102"/>
                <a:gd name="T3" fmla="*/ 20 h 60"/>
                <a:gd name="T4" fmla="*/ 80 w 102"/>
                <a:gd name="T5" fmla="*/ 28 h 60"/>
                <a:gd name="T6" fmla="*/ 102 w 102"/>
                <a:gd name="T7" fmla="*/ 38 h 60"/>
                <a:gd name="T8" fmla="*/ 102 w 102"/>
                <a:gd name="T9" fmla="*/ 38 h 60"/>
                <a:gd name="T10" fmla="*/ 102 w 102"/>
                <a:gd name="T11" fmla="*/ 42 h 60"/>
                <a:gd name="T12" fmla="*/ 102 w 102"/>
                <a:gd name="T13" fmla="*/ 46 h 60"/>
                <a:gd name="T14" fmla="*/ 98 w 102"/>
                <a:gd name="T15" fmla="*/ 54 h 60"/>
                <a:gd name="T16" fmla="*/ 98 w 102"/>
                <a:gd name="T17" fmla="*/ 54 h 60"/>
                <a:gd name="T18" fmla="*/ 94 w 102"/>
                <a:gd name="T19" fmla="*/ 58 h 60"/>
                <a:gd name="T20" fmla="*/ 86 w 102"/>
                <a:gd name="T21" fmla="*/ 60 h 60"/>
                <a:gd name="T22" fmla="*/ 70 w 102"/>
                <a:gd name="T23" fmla="*/ 58 h 60"/>
                <a:gd name="T24" fmla="*/ 70 w 102"/>
                <a:gd name="T25" fmla="*/ 58 h 60"/>
                <a:gd name="T26" fmla="*/ 52 w 102"/>
                <a:gd name="T27" fmla="*/ 50 h 60"/>
                <a:gd name="T28" fmla="*/ 34 w 102"/>
                <a:gd name="T29" fmla="*/ 44 h 60"/>
                <a:gd name="T30" fmla="*/ 16 w 102"/>
                <a:gd name="T31" fmla="*/ 34 h 60"/>
                <a:gd name="T32" fmla="*/ 8 w 102"/>
                <a:gd name="T33" fmla="*/ 26 h 60"/>
                <a:gd name="T34" fmla="*/ 2 w 102"/>
                <a:gd name="T35" fmla="*/ 20 h 60"/>
                <a:gd name="T36" fmla="*/ 2 w 102"/>
                <a:gd name="T37" fmla="*/ 20 h 60"/>
                <a:gd name="T38" fmla="*/ 0 w 102"/>
                <a:gd name="T39" fmla="*/ 16 h 60"/>
                <a:gd name="T40" fmla="*/ 0 w 102"/>
                <a:gd name="T41" fmla="*/ 12 h 60"/>
                <a:gd name="T42" fmla="*/ 4 w 102"/>
                <a:gd name="T43" fmla="*/ 4 h 60"/>
                <a:gd name="T44" fmla="*/ 4 w 102"/>
                <a:gd name="T45" fmla="*/ 4 h 60"/>
                <a:gd name="T46" fmla="*/ 12 w 102"/>
                <a:gd name="T47" fmla="*/ 0 h 60"/>
                <a:gd name="T48" fmla="*/ 16 w 102"/>
                <a:gd name="T49" fmla="*/ 0 h 60"/>
                <a:gd name="T50" fmla="*/ 20 w 102"/>
                <a:gd name="T51" fmla="*/ 2 h 60"/>
                <a:gd name="T52" fmla="*/ 20 w 102"/>
                <a:gd name="T53" fmla="*/ 2 h 60"/>
                <a:gd name="T54" fmla="*/ 38 w 102"/>
                <a:gd name="T55" fmla="*/ 12 h 60"/>
                <a:gd name="T56" fmla="*/ 58 w 102"/>
                <a:gd name="T57" fmla="*/ 20 h 60"/>
                <a:gd name="T58" fmla="*/ 58 w 102"/>
                <a:gd name="T59" fmla="*/ 2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2" h="60">
                  <a:moveTo>
                    <a:pt x="58" y="20"/>
                  </a:moveTo>
                  <a:lnTo>
                    <a:pt x="58" y="20"/>
                  </a:lnTo>
                  <a:lnTo>
                    <a:pt x="80" y="28"/>
                  </a:lnTo>
                  <a:lnTo>
                    <a:pt x="102" y="38"/>
                  </a:lnTo>
                  <a:lnTo>
                    <a:pt x="102" y="42"/>
                  </a:lnTo>
                  <a:lnTo>
                    <a:pt x="102" y="46"/>
                  </a:lnTo>
                  <a:lnTo>
                    <a:pt x="98" y="54"/>
                  </a:lnTo>
                  <a:lnTo>
                    <a:pt x="94" y="58"/>
                  </a:lnTo>
                  <a:lnTo>
                    <a:pt x="86" y="60"/>
                  </a:lnTo>
                  <a:lnTo>
                    <a:pt x="70" y="58"/>
                  </a:lnTo>
                  <a:lnTo>
                    <a:pt x="52" y="50"/>
                  </a:lnTo>
                  <a:lnTo>
                    <a:pt x="34" y="44"/>
                  </a:lnTo>
                  <a:lnTo>
                    <a:pt x="16" y="34"/>
                  </a:lnTo>
                  <a:lnTo>
                    <a:pt x="8" y="26"/>
                  </a:lnTo>
                  <a:lnTo>
                    <a:pt x="2" y="20"/>
                  </a:lnTo>
                  <a:lnTo>
                    <a:pt x="0" y="16"/>
                  </a:lnTo>
                  <a:lnTo>
                    <a:pt x="0" y="12"/>
                  </a:lnTo>
                  <a:lnTo>
                    <a:pt x="4" y="4"/>
                  </a:lnTo>
                  <a:lnTo>
                    <a:pt x="12" y="0"/>
                  </a:lnTo>
                  <a:lnTo>
                    <a:pt x="16" y="0"/>
                  </a:lnTo>
                  <a:lnTo>
                    <a:pt x="20" y="2"/>
                  </a:lnTo>
                  <a:lnTo>
                    <a:pt x="38" y="12"/>
                  </a:lnTo>
                  <a:lnTo>
                    <a:pt x="58" y="2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4" name="Freeform 255"/>
            <p:cNvSpPr>
              <a:spLocks/>
            </p:cNvSpPr>
            <p:nvPr/>
          </p:nvSpPr>
          <p:spPr bwMode="auto">
            <a:xfrm>
              <a:off x="3671" y="2493"/>
              <a:ext cx="12" cy="12"/>
            </a:xfrm>
            <a:custGeom>
              <a:avLst/>
              <a:gdLst>
                <a:gd name="T0" fmla="*/ 12 w 12"/>
                <a:gd name="T1" fmla="*/ 6 h 12"/>
                <a:gd name="T2" fmla="*/ 12 w 12"/>
                <a:gd name="T3" fmla="*/ 6 h 12"/>
                <a:gd name="T4" fmla="*/ 12 w 12"/>
                <a:gd name="T5" fmla="*/ 10 h 12"/>
                <a:gd name="T6" fmla="*/ 8 w 12"/>
                <a:gd name="T7" fmla="*/ 12 h 12"/>
                <a:gd name="T8" fmla="*/ 8 w 12"/>
                <a:gd name="T9" fmla="*/ 12 h 12"/>
                <a:gd name="T10" fmla="*/ 4 w 12"/>
                <a:gd name="T11" fmla="*/ 10 h 12"/>
                <a:gd name="T12" fmla="*/ 0 w 12"/>
                <a:gd name="T13" fmla="*/ 6 h 12"/>
                <a:gd name="T14" fmla="*/ 0 w 12"/>
                <a:gd name="T15" fmla="*/ 6 h 12"/>
                <a:gd name="T16" fmla="*/ 0 w 12"/>
                <a:gd name="T17" fmla="*/ 2 h 12"/>
                <a:gd name="T18" fmla="*/ 4 w 12"/>
                <a:gd name="T19" fmla="*/ 0 h 12"/>
                <a:gd name="T20" fmla="*/ 4 w 12"/>
                <a:gd name="T21" fmla="*/ 0 h 12"/>
                <a:gd name="T22" fmla="*/ 8 w 12"/>
                <a:gd name="T23" fmla="*/ 2 h 12"/>
                <a:gd name="T24" fmla="*/ 12 w 12"/>
                <a:gd name="T25" fmla="*/ 6 h 12"/>
                <a:gd name="T26" fmla="*/ 12 w 12"/>
                <a:gd name="T27" fmla="*/ 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2">
                  <a:moveTo>
                    <a:pt x="12" y="6"/>
                  </a:moveTo>
                  <a:lnTo>
                    <a:pt x="12" y="6"/>
                  </a:lnTo>
                  <a:lnTo>
                    <a:pt x="12" y="10"/>
                  </a:lnTo>
                  <a:lnTo>
                    <a:pt x="8" y="12"/>
                  </a:lnTo>
                  <a:lnTo>
                    <a:pt x="4" y="10"/>
                  </a:lnTo>
                  <a:lnTo>
                    <a:pt x="0" y="6"/>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5" name="Freeform 256"/>
            <p:cNvSpPr>
              <a:spLocks/>
            </p:cNvSpPr>
            <p:nvPr/>
          </p:nvSpPr>
          <p:spPr bwMode="auto">
            <a:xfrm>
              <a:off x="3733" y="2527"/>
              <a:ext cx="12" cy="10"/>
            </a:xfrm>
            <a:custGeom>
              <a:avLst/>
              <a:gdLst>
                <a:gd name="T0" fmla="*/ 10 w 12"/>
                <a:gd name="T1" fmla="*/ 2 h 10"/>
                <a:gd name="T2" fmla="*/ 10 w 12"/>
                <a:gd name="T3" fmla="*/ 2 h 10"/>
                <a:gd name="T4" fmla="*/ 12 w 12"/>
                <a:gd name="T5" fmla="*/ 6 h 10"/>
                <a:gd name="T6" fmla="*/ 12 w 12"/>
                <a:gd name="T7" fmla="*/ 8 h 10"/>
                <a:gd name="T8" fmla="*/ 12 w 12"/>
                <a:gd name="T9" fmla="*/ 8 h 10"/>
                <a:gd name="T10" fmla="*/ 8 w 12"/>
                <a:gd name="T11" fmla="*/ 10 h 10"/>
                <a:gd name="T12" fmla="*/ 4 w 12"/>
                <a:gd name="T13" fmla="*/ 8 h 10"/>
                <a:gd name="T14" fmla="*/ 4 w 12"/>
                <a:gd name="T15" fmla="*/ 8 h 10"/>
                <a:gd name="T16" fmla="*/ 0 w 12"/>
                <a:gd name="T17" fmla="*/ 6 h 10"/>
                <a:gd name="T18" fmla="*/ 0 w 12"/>
                <a:gd name="T19" fmla="*/ 2 h 10"/>
                <a:gd name="T20" fmla="*/ 0 w 12"/>
                <a:gd name="T21" fmla="*/ 2 h 10"/>
                <a:gd name="T22" fmla="*/ 2 w 12"/>
                <a:gd name="T23" fmla="*/ 0 h 10"/>
                <a:gd name="T24" fmla="*/ 6 w 12"/>
                <a:gd name="T25" fmla="*/ 0 h 10"/>
                <a:gd name="T26" fmla="*/ 8 w 12"/>
                <a:gd name="T27" fmla="*/ 0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0" y="2"/>
                  </a:moveTo>
                  <a:lnTo>
                    <a:pt x="10" y="2"/>
                  </a:lnTo>
                  <a:lnTo>
                    <a:pt x="12" y="6"/>
                  </a:lnTo>
                  <a:lnTo>
                    <a:pt x="12" y="8"/>
                  </a:lnTo>
                  <a:lnTo>
                    <a:pt x="8" y="10"/>
                  </a:lnTo>
                  <a:lnTo>
                    <a:pt x="4" y="8"/>
                  </a:lnTo>
                  <a:lnTo>
                    <a:pt x="0" y="6"/>
                  </a:lnTo>
                  <a:lnTo>
                    <a:pt x="0" y="2"/>
                  </a:lnTo>
                  <a:lnTo>
                    <a:pt x="2" y="0"/>
                  </a:lnTo>
                  <a:lnTo>
                    <a:pt x="6" y="0"/>
                  </a:lnTo>
                  <a:lnTo>
                    <a:pt x="8" y="0"/>
                  </a:lnTo>
                  <a:lnTo>
                    <a:pt x="10"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6" name="Freeform 257"/>
            <p:cNvSpPr>
              <a:spLocks/>
            </p:cNvSpPr>
            <p:nvPr/>
          </p:nvSpPr>
          <p:spPr bwMode="auto">
            <a:xfrm>
              <a:off x="3633" y="2529"/>
              <a:ext cx="198" cy="82"/>
            </a:xfrm>
            <a:custGeom>
              <a:avLst/>
              <a:gdLst>
                <a:gd name="T0" fmla="*/ 188 w 198"/>
                <a:gd name="T1" fmla="*/ 64 h 82"/>
                <a:gd name="T2" fmla="*/ 188 w 198"/>
                <a:gd name="T3" fmla="*/ 64 h 82"/>
                <a:gd name="T4" fmla="*/ 174 w 198"/>
                <a:gd name="T5" fmla="*/ 62 h 82"/>
                <a:gd name="T6" fmla="*/ 160 w 198"/>
                <a:gd name="T7" fmla="*/ 62 h 82"/>
                <a:gd name="T8" fmla="*/ 144 w 198"/>
                <a:gd name="T9" fmla="*/ 60 h 82"/>
                <a:gd name="T10" fmla="*/ 128 w 198"/>
                <a:gd name="T11" fmla="*/ 60 h 82"/>
                <a:gd name="T12" fmla="*/ 128 w 198"/>
                <a:gd name="T13" fmla="*/ 60 h 82"/>
                <a:gd name="T14" fmla="*/ 116 w 198"/>
                <a:gd name="T15" fmla="*/ 58 h 82"/>
                <a:gd name="T16" fmla="*/ 106 w 198"/>
                <a:gd name="T17" fmla="*/ 58 h 82"/>
                <a:gd name="T18" fmla="*/ 94 w 198"/>
                <a:gd name="T19" fmla="*/ 56 h 82"/>
                <a:gd name="T20" fmla="*/ 90 w 198"/>
                <a:gd name="T21" fmla="*/ 52 h 82"/>
                <a:gd name="T22" fmla="*/ 84 w 198"/>
                <a:gd name="T23" fmla="*/ 50 h 82"/>
                <a:gd name="T24" fmla="*/ 84 w 198"/>
                <a:gd name="T25" fmla="*/ 50 h 82"/>
                <a:gd name="T26" fmla="*/ 82 w 198"/>
                <a:gd name="T27" fmla="*/ 46 h 82"/>
                <a:gd name="T28" fmla="*/ 82 w 198"/>
                <a:gd name="T29" fmla="*/ 40 h 82"/>
                <a:gd name="T30" fmla="*/ 84 w 198"/>
                <a:gd name="T31" fmla="*/ 30 h 82"/>
                <a:gd name="T32" fmla="*/ 84 w 198"/>
                <a:gd name="T33" fmla="*/ 30 h 82"/>
                <a:gd name="T34" fmla="*/ 86 w 198"/>
                <a:gd name="T35" fmla="*/ 26 h 82"/>
                <a:gd name="T36" fmla="*/ 86 w 198"/>
                <a:gd name="T37" fmla="*/ 22 h 82"/>
                <a:gd name="T38" fmla="*/ 84 w 198"/>
                <a:gd name="T39" fmla="*/ 20 h 82"/>
                <a:gd name="T40" fmla="*/ 80 w 198"/>
                <a:gd name="T41" fmla="*/ 18 h 82"/>
                <a:gd name="T42" fmla="*/ 74 w 198"/>
                <a:gd name="T43" fmla="*/ 16 h 82"/>
                <a:gd name="T44" fmla="*/ 68 w 198"/>
                <a:gd name="T45" fmla="*/ 12 h 82"/>
                <a:gd name="T46" fmla="*/ 68 w 198"/>
                <a:gd name="T47" fmla="*/ 12 h 82"/>
                <a:gd name="T48" fmla="*/ 62 w 198"/>
                <a:gd name="T49" fmla="*/ 10 h 82"/>
                <a:gd name="T50" fmla="*/ 56 w 198"/>
                <a:gd name="T51" fmla="*/ 8 h 82"/>
                <a:gd name="T52" fmla="*/ 44 w 198"/>
                <a:gd name="T53" fmla="*/ 0 h 82"/>
                <a:gd name="T54" fmla="*/ 44 w 198"/>
                <a:gd name="T55" fmla="*/ 0 h 82"/>
                <a:gd name="T56" fmla="*/ 42 w 198"/>
                <a:gd name="T57" fmla="*/ 8 h 82"/>
                <a:gd name="T58" fmla="*/ 42 w 198"/>
                <a:gd name="T59" fmla="*/ 16 h 82"/>
                <a:gd name="T60" fmla="*/ 42 w 198"/>
                <a:gd name="T61" fmla="*/ 24 h 82"/>
                <a:gd name="T62" fmla="*/ 38 w 198"/>
                <a:gd name="T63" fmla="*/ 30 h 82"/>
                <a:gd name="T64" fmla="*/ 38 w 198"/>
                <a:gd name="T65" fmla="*/ 30 h 82"/>
                <a:gd name="T66" fmla="*/ 28 w 198"/>
                <a:gd name="T67" fmla="*/ 26 h 82"/>
                <a:gd name="T68" fmla="*/ 20 w 198"/>
                <a:gd name="T69" fmla="*/ 22 h 82"/>
                <a:gd name="T70" fmla="*/ 12 w 198"/>
                <a:gd name="T71" fmla="*/ 16 h 82"/>
                <a:gd name="T72" fmla="*/ 4 w 198"/>
                <a:gd name="T73" fmla="*/ 12 h 82"/>
                <a:gd name="T74" fmla="*/ 4 w 198"/>
                <a:gd name="T75" fmla="*/ 12 h 82"/>
                <a:gd name="T76" fmla="*/ 4 w 198"/>
                <a:gd name="T77" fmla="*/ 22 h 82"/>
                <a:gd name="T78" fmla="*/ 2 w 198"/>
                <a:gd name="T79" fmla="*/ 30 h 82"/>
                <a:gd name="T80" fmla="*/ 2 w 198"/>
                <a:gd name="T81" fmla="*/ 30 h 82"/>
                <a:gd name="T82" fmla="*/ 0 w 198"/>
                <a:gd name="T83" fmla="*/ 46 h 82"/>
                <a:gd name="T84" fmla="*/ 0 w 198"/>
                <a:gd name="T85" fmla="*/ 64 h 82"/>
                <a:gd name="T86" fmla="*/ 0 w 198"/>
                <a:gd name="T87" fmla="*/ 64 h 82"/>
                <a:gd name="T88" fmla="*/ 50 w 198"/>
                <a:gd name="T89" fmla="*/ 70 h 82"/>
                <a:gd name="T90" fmla="*/ 100 w 198"/>
                <a:gd name="T91" fmla="*/ 76 h 82"/>
                <a:gd name="T92" fmla="*/ 148 w 198"/>
                <a:gd name="T93" fmla="*/ 80 h 82"/>
                <a:gd name="T94" fmla="*/ 198 w 198"/>
                <a:gd name="T95" fmla="*/ 82 h 82"/>
                <a:gd name="T96" fmla="*/ 198 w 198"/>
                <a:gd name="T97" fmla="*/ 82 h 82"/>
                <a:gd name="T98" fmla="*/ 196 w 198"/>
                <a:gd name="T99" fmla="*/ 76 h 82"/>
                <a:gd name="T100" fmla="*/ 194 w 198"/>
                <a:gd name="T101" fmla="*/ 72 h 82"/>
                <a:gd name="T102" fmla="*/ 188 w 198"/>
                <a:gd name="T103" fmla="*/ 64 h 82"/>
                <a:gd name="T104" fmla="*/ 188 w 198"/>
                <a:gd name="T105" fmla="*/ 64 h 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8" h="82">
                  <a:moveTo>
                    <a:pt x="188" y="64"/>
                  </a:moveTo>
                  <a:lnTo>
                    <a:pt x="188" y="64"/>
                  </a:lnTo>
                  <a:lnTo>
                    <a:pt x="174" y="62"/>
                  </a:lnTo>
                  <a:lnTo>
                    <a:pt x="160" y="62"/>
                  </a:lnTo>
                  <a:lnTo>
                    <a:pt x="144" y="60"/>
                  </a:lnTo>
                  <a:lnTo>
                    <a:pt x="128" y="60"/>
                  </a:lnTo>
                  <a:lnTo>
                    <a:pt x="116" y="58"/>
                  </a:lnTo>
                  <a:lnTo>
                    <a:pt x="106" y="58"/>
                  </a:lnTo>
                  <a:lnTo>
                    <a:pt x="94" y="56"/>
                  </a:lnTo>
                  <a:lnTo>
                    <a:pt x="90" y="52"/>
                  </a:lnTo>
                  <a:lnTo>
                    <a:pt x="84" y="50"/>
                  </a:lnTo>
                  <a:lnTo>
                    <a:pt x="82" y="46"/>
                  </a:lnTo>
                  <a:lnTo>
                    <a:pt x="82" y="40"/>
                  </a:lnTo>
                  <a:lnTo>
                    <a:pt x="84" y="30"/>
                  </a:lnTo>
                  <a:lnTo>
                    <a:pt x="86" y="26"/>
                  </a:lnTo>
                  <a:lnTo>
                    <a:pt x="86" y="22"/>
                  </a:lnTo>
                  <a:lnTo>
                    <a:pt x="84" y="20"/>
                  </a:lnTo>
                  <a:lnTo>
                    <a:pt x="80" y="18"/>
                  </a:lnTo>
                  <a:lnTo>
                    <a:pt x="74" y="16"/>
                  </a:lnTo>
                  <a:lnTo>
                    <a:pt x="68" y="12"/>
                  </a:lnTo>
                  <a:lnTo>
                    <a:pt x="62" y="10"/>
                  </a:lnTo>
                  <a:lnTo>
                    <a:pt x="56" y="8"/>
                  </a:lnTo>
                  <a:lnTo>
                    <a:pt x="44" y="0"/>
                  </a:lnTo>
                  <a:lnTo>
                    <a:pt x="42" y="8"/>
                  </a:lnTo>
                  <a:lnTo>
                    <a:pt x="42" y="16"/>
                  </a:lnTo>
                  <a:lnTo>
                    <a:pt x="42" y="24"/>
                  </a:lnTo>
                  <a:lnTo>
                    <a:pt x="38" y="30"/>
                  </a:lnTo>
                  <a:lnTo>
                    <a:pt x="28" y="26"/>
                  </a:lnTo>
                  <a:lnTo>
                    <a:pt x="20" y="22"/>
                  </a:lnTo>
                  <a:lnTo>
                    <a:pt x="12" y="16"/>
                  </a:lnTo>
                  <a:lnTo>
                    <a:pt x="4" y="12"/>
                  </a:lnTo>
                  <a:lnTo>
                    <a:pt x="4" y="22"/>
                  </a:lnTo>
                  <a:lnTo>
                    <a:pt x="2" y="30"/>
                  </a:lnTo>
                  <a:lnTo>
                    <a:pt x="0" y="46"/>
                  </a:lnTo>
                  <a:lnTo>
                    <a:pt x="0" y="64"/>
                  </a:lnTo>
                  <a:lnTo>
                    <a:pt x="50" y="70"/>
                  </a:lnTo>
                  <a:lnTo>
                    <a:pt x="100" y="76"/>
                  </a:lnTo>
                  <a:lnTo>
                    <a:pt x="148" y="80"/>
                  </a:lnTo>
                  <a:lnTo>
                    <a:pt x="198" y="82"/>
                  </a:lnTo>
                  <a:lnTo>
                    <a:pt x="196" y="76"/>
                  </a:lnTo>
                  <a:lnTo>
                    <a:pt x="194" y="72"/>
                  </a:lnTo>
                  <a:lnTo>
                    <a:pt x="188" y="6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7" name="Freeform 258"/>
            <p:cNvSpPr>
              <a:spLocks/>
            </p:cNvSpPr>
            <p:nvPr/>
          </p:nvSpPr>
          <p:spPr bwMode="auto">
            <a:xfrm>
              <a:off x="3579" y="2603"/>
              <a:ext cx="342" cy="178"/>
            </a:xfrm>
            <a:custGeom>
              <a:avLst/>
              <a:gdLst>
                <a:gd name="T0" fmla="*/ 258 w 342"/>
                <a:gd name="T1" fmla="*/ 124 h 178"/>
                <a:gd name="T2" fmla="*/ 244 w 342"/>
                <a:gd name="T3" fmla="*/ 122 h 178"/>
                <a:gd name="T4" fmla="*/ 240 w 342"/>
                <a:gd name="T5" fmla="*/ 118 h 178"/>
                <a:gd name="T6" fmla="*/ 208 w 342"/>
                <a:gd name="T7" fmla="*/ 56 h 178"/>
                <a:gd name="T8" fmla="*/ 208 w 342"/>
                <a:gd name="T9" fmla="*/ 50 h 178"/>
                <a:gd name="T10" fmla="*/ 214 w 342"/>
                <a:gd name="T11" fmla="*/ 48 h 178"/>
                <a:gd name="T12" fmla="*/ 216 w 342"/>
                <a:gd name="T13" fmla="*/ 48 h 178"/>
                <a:gd name="T14" fmla="*/ 246 w 342"/>
                <a:gd name="T15" fmla="*/ 36 h 178"/>
                <a:gd name="T16" fmla="*/ 254 w 342"/>
                <a:gd name="T17" fmla="*/ 30 h 178"/>
                <a:gd name="T18" fmla="*/ 254 w 342"/>
                <a:gd name="T19" fmla="*/ 18 h 178"/>
                <a:gd name="T20" fmla="*/ 206 w 342"/>
                <a:gd name="T21" fmla="*/ 16 h 178"/>
                <a:gd name="T22" fmla="*/ 106 w 342"/>
                <a:gd name="T23" fmla="*/ 6 h 178"/>
                <a:gd name="T24" fmla="*/ 56 w 342"/>
                <a:gd name="T25" fmla="*/ 0 h 178"/>
                <a:gd name="T26" fmla="*/ 58 w 342"/>
                <a:gd name="T27" fmla="*/ 10 h 178"/>
                <a:gd name="T28" fmla="*/ 72 w 342"/>
                <a:gd name="T29" fmla="*/ 30 h 178"/>
                <a:gd name="T30" fmla="*/ 94 w 342"/>
                <a:gd name="T31" fmla="*/ 42 h 178"/>
                <a:gd name="T32" fmla="*/ 110 w 342"/>
                <a:gd name="T33" fmla="*/ 48 h 178"/>
                <a:gd name="T34" fmla="*/ 124 w 342"/>
                <a:gd name="T35" fmla="*/ 56 h 178"/>
                <a:gd name="T36" fmla="*/ 126 w 342"/>
                <a:gd name="T37" fmla="*/ 86 h 178"/>
                <a:gd name="T38" fmla="*/ 126 w 342"/>
                <a:gd name="T39" fmla="*/ 118 h 178"/>
                <a:gd name="T40" fmla="*/ 118 w 342"/>
                <a:gd name="T41" fmla="*/ 118 h 178"/>
                <a:gd name="T42" fmla="*/ 94 w 342"/>
                <a:gd name="T43" fmla="*/ 118 h 178"/>
                <a:gd name="T44" fmla="*/ 56 w 342"/>
                <a:gd name="T45" fmla="*/ 118 h 178"/>
                <a:gd name="T46" fmla="*/ 40 w 342"/>
                <a:gd name="T47" fmla="*/ 120 h 178"/>
                <a:gd name="T48" fmla="*/ 16 w 342"/>
                <a:gd name="T49" fmla="*/ 132 h 178"/>
                <a:gd name="T50" fmla="*/ 6 w 342"/>
                <a:gd name="T51" fmla="*/ 140 h 178"/>
                <a:gd name="T52" fmla="*/ 0 w 342"/>
                <a:gd name="T53" fmla="*/ 152 h 178"/>
                <a:gd name="T54" fmla="*/ 2 w 342"/>
                <a:gd name="T55" fmla="*/ 154 h 178"/>
                <a:gd name="T56" fmla="*/ 8 w 342"/>
                <a:gd name="T57" fmla="*/ 158 h 178"/>
                <a:gd name="T58" fmla="*/ 28 w 342"/>
                <a:gd name="T59" fmla="*/ 162 h 178"/>
                <a:gd name="T60" fmla="*/ 72 w 342"/>
                <a:gd name="T61" fmla="*/ 162 h 178"/>
                <a:gd name="T62" fmla="*/ 92 w 342"/>
                <a:gd name="T63" fmla="*/ 158 h 178"/>
                <a:gd name="T64" fmla="*/ 138 w 342"/>
                <a:gd name="T65" fmla="*/ 146 h 178"/>
                <a:gd name="T66" fmla="*/ 152 w 342"/>
                <a:gd name="T67" fmla="*/ 142 h 178"/>
                <a:gd name="T68" fmla="*/ 152 w 342"/>
                <a:gd name="T69" fmla="*/ 114 h 178"/>
                <a:gd name="T70" fmla="*/ 150 w 342"/>
                <a:gd name="T71" fmla="*/ 88 h 178"/>
                <a:gd name="T72" fmla="*/ 150 w 342"/>
                <a:gd name="T73" fmla="*/ 74 h 178"/>
                <a:gd name="T74" fmla="*/ 150 w 342"/>
                <a:gd name="T75" fmla="*/ 62 h 178"/>
                <a:gd name="T76" fmla="*/ 158 w 342"/>
                <a:gd name="T77" fmla="*/ 60 h 178"/>
                <a:gd name="T78" fmla="*/ 164 w 342"/>
                <a:gd name="T79" fmla="*/ 60 h 178"/>
                <a:gd name="T80" fmla="*/ 180 w 342"/>
                <a:gd name="T81" fmla="*/ 60 h 178"/>
                <a:gd name="T82" fmla="*/ 186 w 342"/>
                <a:gd name="T83" fmla="*/ 64 h 178"/>
                <a:gd name="T84" fmla="*/ 200 w 342"/>
                <a:gd name="T85" fmla="*/ 104 h 178"/>
                <a:gd name="T86" fmla="*/ 216 w 342"/>
                <a:gd name="T87" fmla="*/ 144 h 178"/>
                <a:gd name="T88" fmla="*/ 220 w 342"/>
                <a:gd name="T89" fmla="*/ 144 h 178"/>
                <a:gd name="T90" fmla="*/ 244 w 342"/>
                <a:gd name="T91" fmla="*/ 160 h 178"/>
                <a:gd name="T92" fmla="*/ 270 w 342"/>
                <a:gd name="T93" fmla="*/ 168 h 178"/>
                <a:gd name="T94" fmla="*/ 328 w 342"/>
                <a:gd name="T95" fmla="*/ 178 h 178"/>
                <a:gd name="T96" fmla="*/ 332 w 342"/>
                <a:gd name="T97" fmla="*/ 176 h 178"/>
                <a:gd name="T98" fmla="*/ 338 w 342"/>
                <a:gd name="T99" fmla="*/ 170 h 178"/>
                <a:gd name="T100" fmla="*/ 342 w 342"/>
                <a:gd name="T101" fmla="*/ 162 h 178"/>
                <a:gd name="T102" fmla="*/ 340 w 342"/>
                <a:gd name="T103" fmla="*/ 154 h 178"/>
                <a:gd name="T104" fmla="*/ 336 w 342"/>
                <a:gd name="T105" fmla="*/ 146 h 178"/>
                <a:gd name="T106" fmla="*/ 318 w 342"/>
                <a:gd name="T107" fmla="*/ 136 h 178"/>
                <a:gd name="T108" fmla="*/ 278 w 342"/>
                <a:gd name="T109" fmla="*/ 126 h 178"/>
                <a:gd name="T110" fmla="*/ 258 w 342"/>
                <a:gd name="T111" fmla="*/ 124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2" h="178">
                  <a:moveTo>
                    <a:pt x="258" y="124"/>
                  </a:moveTo>
                  <a:lnTo>
                    <a:pt x="258" y="124"/>
                  </a:lnTo>
                  <a:lnTo>
                    <a:pt x="248" y="124"/>
                  </a:lnTo>
                  <a:lnTo>
                    <a:pt x="244" y="122"/>
                  </a:lnTo>
                  <a:lnTo>
                    <a:pt x="240" y="118"/>
                  </a:lnTo>
                  <a:lnTo>
                    <a:pt x="224" y="88"/>
                  </a:lnTo>
                  <a:lnTo>
                    <a:pt x="208" y="56"/>
                  </a:lnTo>
                  <a:lnTo>
                    <a:pt x="208" y="50"/>
                  </a:lnTo>
                  <a:lnTo>
                    <a:pt x="212" y="48"/>
                  </a:lnTo>
                  <a:lnTo>
                    <a:pt x="214" y="48"/>
                  </a:lnTo>
                  <a:lnTo>
                    <a:pt x="216" y="48"/>
                  </a:lnTo>
                  <a:lnTo>
                    <a:pt x="236" y="42"/>
                  </a:lnTo>
                  <a:lnTo>
                    <a:pt x="246" y="36"/>
                  </a:lnTo>
                  <a:lnTo>
                    <a:pt x="254" y="30"/>
                  </a:lnTo>
                  <a:lnTo>
                    <a:pt x="256" y="24"/>
                  </a:lnTo>
                  <a:lnTo>
                    <a:pt x="254" y="18"/>
                  </a:lnTo>
                  <a:lnTo>
                    <a:pt x="206" y="16"/>
                  </a:lnTo>
                  <a:lnTo>
                    <a:pt x="156" y="12"/>
                  </a:lnTo>
                  <a:lnTo>
                    <a:pt x="106" y="6"/>
                  </a:lnTo>
                  <a:lnTo>
                    <a:pt x="56" y="0"/>
                  </a:lnTo>
                  <a:lnTo>
                    <a:pt x="58" y="10"/>
                  </a:lnTo>
                  <a:lnTo>
                    <a:pt x="64" y="22"/>
                  </a:lnTo>
                  <a:lnTo>
                    <a:pt x="72" y="30"/>
                  </a:lnTo>
                  <a:lnTo>
                    <a:pt x="84" y="38"/>
                  </a:lnTo>
                  <a:lnTo>
                    <a:pt x="94" y="42"/>
                  </a:lnTo>
                  <a:lnTo>
                    <a:pt x="110" y="48"/>
                  </a:lnTo>
                  <a:lnTo>
                    <a:pt x="118" y="52"/>
                  </a:lnTo>
                  <a:lnTo>
                    <a:pt x="124" y="56"/>
                  </a:lnTo>
                  <a:lnTo>
                    <a:pt x="126" y="86"/>
                  </a:lnTo>
                  <a:lnTo>
                    <a:pt x="126" y="102"/>
                  </a:lnTo>
                  <a:lnTo>
                    <a:pt x="126" y="118"/>
                  </a:lnTo>
                  <a:lnTo>
                    <a:pt x="118" y="118"/>
                  </a:lnTo>
                  <a:lnTo>
                    <a:pt x="94" y="118"/>
                  </a:lnTo>
                  <a:lnTo>
                    <a:pt x="68" y="118"/>
                  </a:lnTo>
                  <a:lnTo>
                    <a:pt x="56" y="118"/>
                  </a:lnTo>
                  <a:lnTo>
                    <a:pt x="40" y="120"/>
                  </a:lnTo>
                  <a:lnTo>
                    <a:pt x="28" y="126"/>
                  </a:lnTo>
                  <a:lnTo>
                    <a:pt x="16" y="132"/>
                  </a:lnTo>
                  <a:lnTo>
                    <a:pt x="10" y="134"/>
                  </a:lnTo>
                  <a:lnTo>
                    <a:pt x="6" y="140"/>
                  </a:lnTo>
                  <a:lnTo>
                    <a:pt x="2" y="146"/>
                  </a:lnTo>
                  <a:lnTo>
                    <a:pt x="0" y="152"/>
                  </a:lnTo>
                  <a:lnTo>
                    <a:pt x="2" y="154"/>
                  </a:lnTo>
                  <a:lnTo>
                    <a:pt x="4" y="156"/>
                  </a:lnTo>
                  <a:lnTo>
                    <a:pt x="8" y="158"/>
                  </a:lnTo>
                  <a:lnTo>
                    <a:pt x="28" y="162"/>
                  </a:lnTo>
                  <a:lnTo>
                    <a:pt x="50" y="162"/>
                  </a:lnTo>
                  <a:lnTo>
                    <a:pt x="72" y="162"/>
                  </a:lnTo>
                  <a:lnTo>
                    <a:pt x="92" y="158"/>
                  </a:lnTo>
                  <a:lnTo>
                    <a:pt x="122" y="150"/>
                  </a:lnTo>
                  <a:lnTo>
                    <a:pt x="138" y="146"/>
                  </a:lnTo>
                  <a:lnTo>
                    <a:pt x="152" y="142"/>
                  </a:lnTo>
                  <a:lnTo>
                    <a:pt x="152" y="128"/>
                  </a:lnTo>
                  <a:lnTo>
                    <a:pt x="152" y="114"/>
                  </a:lnTo>
                  <a:lnTo>
                    <a:pt x="152" y="100"/>
                  </a:lnTo>
                  <a:lnTo>
                    <a:pt x="150" y="88"/>
                  </a:lnTo>
                  <a:lnTo>
                    <a:pt x="150" y="74"/>
                  </a:lnTo>
                  <a:lnTo>
                    <a:pt x="150" y="62"/>
                  </a:lnTo>
                  <a:lnTo>
                    <a:pt x="154" y="60"/>
                  </a:lnTo>
                  <a:lnTo>
                    <a:pt x="158" y="60"/>
                  </a:lnTo>
                  <a:lnTo>
                    <a:pt x="164" y="60"/>
                  </a:lnTo>
                  <a:lnTo>
                    <a:pt x="172" y="60"/>
                  </a:lnTo>
                  <a:lnTo>
                    <a:pt x="180" y="60"/>
                  </a:lnTo>
                  <a:lnTo>
                    <a:pt x="186" y="64"/>
                  </a:lnTo>
                  <a:lnTo>
                    <a:pt x="194" y="84"/>
                  </a:lnTo>
                  <a:lnTo>
                    <a:pt x="200" y="104"/>
                  </a:lnTo>
                  <a:lnTo>
                    <a:pt x="206" y="124"/>
                  </a:lnTo>
                  <a:lnTo>
                    <a:pt x="216" y="144"/>
                  </a:lnTo>
                  <a:lnTo>
                    <a:pt x="220" y="144"/>
                  </a:lnTo>
                  <a:lnTo>
                    <a:pt x="232" y="152"/>
                  </a:lnTo>
                  <a:lnTo>
                    <a:pt x="244" y="160"/>
                  </a:lnTo>
                  <a:lnTo>
                    <a:pt x="256" y="164"/>
                  </a:lnTo>
                  <a:lnTo>
                    <a:pt x="270" y="168"/>
                  </a:lnTo>
                  <a:lnTo>
                    <a:pt x="298" y="174"/>
                  </a:lnTo>
                  <a:lnTo>
                    <a:pt x="328" y="178"/>
                  </a:lnTo>
                  <a:lnTo>
                    <a:pt x="332" y="176"/>
                  </a:lnTo>
                  <a:lnTo>
                    <a:pt x="336" y="174"/>
                  </a:lnTo>
                  <a:lnTo>
                    <a:pt x="338" y="170"/>
                  </a:lnTo>
                  <a:lnTo>
                    <a:pt x="342" y="162"/>
                  </a:lnTo>
                  <a:lnTo>
                    <a:pt x="342" y="158"/>
                  </a:lnTo>
                  <a:lnTo>
                    <a:pt x="340" y="154"/>
                  </a:lnTo>
                  <a:lnTo>
                    <a:pt x="336" y="146"/>
                  </a:lnTo>
                  <a:lnTo>
                    <a:pt x="328" y="140"/>
                  </a:lnTo>
                  <a:lnTo>
                    <a:pt x="318" y="136"/>
                  </a:lnTo>
                  <a:lnTo>
                    <a:pt x="300" y="130"/>
                  </a:lnTo>
                  <a:lnTo>
                    <a:pt x="278" y="126"/>
                  </a:lnTo>
                  <a:lnTo>
                    <a:pt x="258" y="12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8" name="Freeform 259"/>
            <p:cNvSpPr>
              <a:spLocks/>
            </p:cNvSpPr>
            <p:nvPr/>
          </p:nvSpPr>
          <p:spPr bwMode="auto">
            <a:xfrm>
              <a:off x="3829" y="2567"/>
              <a:ext cx="170" cy="108"/>
            </a:xfrm>
            <a:custGeom>
              <a:avLst/>
              <a:gdLst>
                <a:gd name="T0" fmla="*/ 166 w 170"/>
                <a:gd name="T1" fmla="*/ 2 h 108"/>
                <a:gd name="T2" fmla="*/ 166 w 170"/>
                <a:gd name="T3" fmla="*/ 2 h 108"/>
                <a:gd name="T4" fmla="*/ 170 w 170"/>
                <a:gd name="T5" fmla="*/ 10 h 108"/>
                <a:gd name="T6" fmla="*/ 170 w 170"/>
                <a:gd name="T7" fmla="*/ 14 h 108"/>
                <a:gd name="T8" fmla="*/ 170 w 170"/>
                <a:gd name="T9" fmla="*/ 18 h 108"/>
                <a:gd name="T10" fmla="*/ 170 w 170"/>
                <a:gd name="T11" fmla="*/ 18 h 108"/>
                <a:gd name="T12" fmla="*/ 164 w 170"/>
                <a:gd name="T13" fmla="*/ 22 h 108"/>
                <a:gd name="T14" fmla="*/ 158 w 170"/>
                <a:gd name="T15" fmla="*/ 22 h 108"/>
                <a:gd name="T16" fmla="*/ 146 w 170"/>
                <a:gd name="T17" fmla="*/ 20 h 108"/>
                <a:gd name="T18" fmla="*/ 136 w 170"/>
                <a:gd name="T19" fmla="*/ 18 h 108"/>
                <a:gd name="T20" fmla="*/ 130 w 170"/>
                <a:gd name="T21" fmla="*/ 20 h 108"/>
                <a:gd name="T22" fmla="*/ 124 w 170"/>
                <a:gd name="T23" fmla="*/ 24 h 108"/>
                <a:gd name="T24" fmla="*/ 124 w 170"/>
                <a:gd name="T25" fmla="*/ 24 h 108"/>
                <a:gd name="T26" fmla="*/ 118 w 170"/>
                <a:gd name="T27" fmla="*/ 34 h 108"/>
                <a:gd name="T28" fmla="*/ 112 w 170"/>
                <a:gd name="T29" fmla="*/ 44 h 108"/>
                <a:gd name="T30" fmla="*/ 110 w 170"/>
                <a:gd name="T31" fmla="*/ 56 h 108"/>
                <a:gd name="T32" fmla="*/ 108 w 170"/>
                <a:gd name="T33" fmla="*/ 68 h 108"/>
                <a:gd name="T34" fmla="*/ 108 w 170"/>
                <a:gd name="T35" fmla="*/ 68 h 108"/>
                <a:gd name="T36" fmla="*/ 100 w 170"/>
                <a:gd name="T37" fmla="*/ 84 h 108"/>
                <a:gd name="T38" fmla="*/ 94 w 170"/>
                <a:gd name="T39" fmla="*/ 92 h 108"/>
                <a:gd name="T40" fmla="*/ 88 w 170"/>
                <a:gd name="T41" fmla="*/ 98 h 108"/>
                <a:gd name="T42" fmla="*/ 88 w 170"/>
                <a:gd name="T43" fmla="*/ 98 h 108"/>
                <a:gd name="T44" fmla="*/ 80 w 170"/>
                <a:gd name="T45" fmla="*/ 102 h 108"/>
                <a:gd name="T46" fmla="*/ 72 w 170"/>
                <a:gd name="T47" fmla="*/ 106 h 108"/>
                <a:gd name="T48" fmla="*/ 62 w 170"/>
                <a:gd name="T49" fmla="*/ 108 h 108"/>
                <a:gd name="T50" fmla="*/ 52 w 170"/>
                <a:gd name="T51" fmla="*/ 108 h 108"/>
                <a:gd name="T52" fmla="*/ 32 w 170"/>
                <a:gd name="T53" fmla="*/ 104 h 108"/>
                <a:gd name="T54" fmla="*/ 16 w 170"/>
                <a:gd name="T55" fmla="*/ 98 h 108"/>
                <a:gd name="T56" fmla="*/ 16 w 170"/>
                <a:gd name="T57" fmla="*/ 98 h 108"/>
                <a:gd name="T58" fmla="*/ 6 w 170"/>
                <a:gd name="T59" fmla="*/ 94 h 108"/>
                <a:gd name="T60" fmla="*/ 0 w 170"/>
                <a:gd name="T61" fmla="*/ 86 h 108"/>
                <a:gd name="T62" fmla="*/ 0 w 170"/>
                <a:gd name="T63" fmla="*/ 86 h 108"/>
                <a:gd name="T64" fmla="*/ 4 w 170"/>
                <a:gd name="T65" fmla="*/ 84 h 108"/>
                <a:gd name="T66" fmla="*/ 10 w 170"/>
                <a:gd name="T67" fmla="*/ 82 h 108"/>
                <a:gd name="T68" fmla="*/ 10 w 170"/>
                <a:gd name="T69" fmla="*/ 82 h 108"/>
                <a:gd name="T70" fmla="*/ 22 w 170"/>
                <a:gd name="T71" fmla="*/ 90 h 108"/>
                <a:gd name="T72" fmla="*/ 28 w 170"/>
                <a:gd name="T73" fmla="*/ 94 h 108"/>
                <a:gd name="T74" fmla="*/ 34 w 170"/>
                <a:gd name="T75" fmla="*/ 96 h 108"/>
                <a:gd name="T76" fmla="*/ 34 w 170"/>
                <a:gd name="T77" fmla="*/ 96 h 108"/>
                <a:gd name="T78" fmla="*/ 48 w 170"/>
                <a:gd name="T79" fmla="*/ 94 h 108"/>
                <a:gd name="T80" fmla="*/ 60 w 170"/>
                <a:gd name="T81" fmla="*/ 92 h 108"/>
                <a:gd name="T82" fmla="*/ 72 w 170"/>
                <a:gd name="T83" fmla="*/ 86 h 108"/>
                <a:gd name="T84" fmla="*/ 78 w 170"/>
                <a:gd name="T85" fmla="*/ 82 h 108"/>
                <a:gd name="T86" fmla="*/ 82 w 170"/>
                <a:gd name="T87" fmla="*/ 76 h 108"/>
                <a:gd name="T88" fmla="*/ 82 w 170"/>
                <a:gd name="T89" fmla="*/ 76 h 108"/>
                <a:gd name="T90" fmla="*/ 86 w 170"/>
                <a:gd name="T91" fmla="*/ 68 h 108"/>
                <a:gd name="T92" fmla="*/ 90 w 170"/>
                <a:gd name="T93" fmla="*/ 58 h 108"/>
                <a:gd name="T94" fmla="*/ 96 w 170"/>
                <a:gd name="T95" fmla="*/ 40 h 108"/>
                <a:gd name="T96" fmla="*/ 100 w 170"/>
                <a:gd name="T97" fmla="*/ 30 h 108"/>
                <a:gd name="T98" fmla="*/ 104 w 170"/>
                <a:gd name="T99" fmla="*/ 22 h 108"/>
                <a:gd name="T100" fmla="*/ 112 w 170"/>
                <a:gd name="T101" fmla="*/ 14 h 108"/>
                <a:gd name="T102" fmla="*/ 120 w 170"/>
                <a:gd name="T103" fmla="*/ 8 h 108"/>
                <a:gd name="T104" fmla="*/ 120 w 170"/>
                <a:gd name="T105" fmla="*/ 8 h 108"/>
                <a:gd name="T106" fmla="*/ 142 w 170"/>
                <a:gd name="T107" fmla="*/ 2 h 108"/>
                <a:gd name="T108" fmla="*/ 154 w 170"/>
                <a:gd name="T109" fmla="*/ 0 h 108"/>
                <a:gd name="T110" fmla="*/ 160 w 170"/>
                <a:gd name="T111" fmla="*/ 0 h 108"/>
                <a:gd name="T112" fmla="*/ 166 w 170"/>
                <a:gd name="T113" fmla="*/ 2 h 108"/>
                <a:gd name="T114" fmla="*/ 166 w 170"/>
                <a:gd name="T115" fmla="*/ 2 h 1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 h="108">
                  <a:moveTo>
                    <a:pt x="166" y="2"/>
                  </a:moveTo>
                  <a:lnTo>
                    <a:pt x="166" y="2"/>
                  </a:lnTo>
                  <a:lnTo>
                    <a:pt x="170" y="10"/>
                  </a:lnTo>
                  <a:lnTo>
                    <a:pt x="170" y="14"/>
                  </a:lnTo>
                  <a:lnTo>
                    <a:pt x="170" y="18"/>
                  </a:lnTo>
                  <a:lnTo>
                    <a:pt x="164" y="22"/>
                  </a:lnTo>
                  <a:lnTo>
                    <a:pt x="158" y="22"/>
                  </a:lnTo>
                  <a:lnTo>
                    <a:pt x="146" y="20"/>
                  </a:lnTo>
                  <a:lnTo>
                    <a:pt x="136" y="18"/>
                  </a:lnTo>
                  <a:lnTo>
                    <a:pt x="130" y="20"/>
                  </a:lnTo>
                  <a:lnTo>
                    <a:pt x="124" y="24"/>
                  </a:lnTo>
                  <a:lnTo>
                    <a:pt x="118" y="34"/>
                  </a:lnTo>
                  <a:lnTo>
                    <a:pt x="112" y="44"/>
                  </a:lnTo>
                  <a:lnTo>
                    <a:pt x="110" y="56"/>
                  </a:lnTo>
                  <a:lnTo>
                    <a:pt x="108" y="68"/>
                  </a:lnTo>
                  <a:lnTo>
                    <a:pt x="100" y="84"/>
                  </a:lnTo>
                  <a:lnTo>
                    <a:pt x="94" y="92"/>
                  </a:lnTo>
                  <a:lnTo>
                    <a:pt x="88" y="98"/>
                  </a:lnTo>
                  <a:lnTo>
                    <a:pt x="80" y="102"/>
                  </a:lnTo>
                  <a:lnTo>
                    <a:pt x="72" y="106"/>
                  </a:lnTo>
                  <a:lnTo>
                    <a:pt x="62" y="108"/>
                  </a:lnTo>
                  <a:lnTo>
                    <a:pt x="52" y="108"/>
                  </a:lnTo>
                  <a:lnTo>
                    <a:pt x="32" y="104"/>
                  </a:lnTo>
                  <a:lnTo>
                    <a:pt x="16" y="98"/>
                  </a:lnTo>
                  <a:lnTo>
                    <a:pt x="6" y="94"/>
                  </a:lnTo>
                  <a:lnTo>
                    <a:pt x="0" y="86"/>
                  </a:lnTo>
                  <a:lnTo>
                    <a:pt x="4" y="84"/>
                  </a:lnTo>
                  <a:lnTo>
                    <a:pt x="10" y="82"/>
                  </a:lnTo>
                  <a:lnTo>
                    <a:pt x="22" y="90"/>
                  </a:lnTo>
                  <a:lnTo>
                    <a:pt x="28" y="94"/>
                  </a:lnTo>
                  <a:lnTo>
                    <a:pt x="34" y="96"/>
                  </a:lnTo>
                  <a:lnTo>
                    <a:pt x="48" y="94"/>
                  </a:lnTo>
                  <a:lnTo>
                    <a:pt x="60" y="92"/>
                  </a:lnTo>
                  <a:lnTo>
                    <a:pt x="72" y="86"/>
                  </a:lnTo>
                  <a:lnTo>
                    <a:pt x="78" y="82"/>
                  </a:lnTo>
                  <a:lnTo>
                    <a:pt x="82" y="76"/>
                  </a:lnTo>
                  <a:lnTo>
                    <a:pt x="86" y="68"/>
                  </a:lnTo>
                  <a:lnTo>
                    <a:pt x="90" y="58"/>
                  </a:lnTo>
                  <a:lnTo>
                    <a:pt x="96" y="40"/>
                  </a:lnTo>
                  <a:lnTo>
                    <a:pt x="100" y="30"/>
                  </a:lnTo>
                  <a:lnTo>
                    <a:pt x="104" y="22"/>
                  </a:lnTo>
                  <a:lnTo>
                    <a:pt x="112" y="14"/>
                  </a:lnTo>
                  <a:lnTo>
                    <a:pt x="120" y="8"/>
                  </a:lnTo>
                  <a:lnTo>
                    <a:pt x="142" y="2"/>
                  </a:lnTo>
                  <a:lnTo>
                    <a:pt x="154" y="0"/>
                  </a:lnTo>
                  <a:lnTo>
                    <a:pt x="160" y="0"/>
                  </a:lnTo>
                  <a:lnTo>
                    <a:pt x="166" y="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9" name="Freeform 260"/>
            <p:cNvSpPr>
              <a:spLocks/>
            </p:cNvSpPr>
            <p:nvPr/>
          </p:nvSpPr>
          <p:spPr bwMode="auto">
            <a:xfrm>
              <a:off x="3845" y="2591"/>
              <a:ext cx="28" cy="32"/>
            </a:xfrm>
            <a:custGeom>
              <a:avLst/>
              <a:gdLst>
                <a:gd name="T0" fmla="*/ 28 w 28"/>
                <a:gd name="T1" fmla="*/ 14 h 32"/>
                <a:gd name="T2" fmla="*/ 28 w 28"/>
                <a:gd name="T3" fmla="*/ 14 h 32"/>
                <a:gd name="T4" fmla="*/ 28 w 28"/>
                <a:gd name="T5" fmla="*/ 20 h 32"/>
                <a:gd name="T6" fmla="*/ 24 w 28"/>
                <a:gd name="T7" fmla="*/ 28 h 32"/>
                <a:gd name="T8" fmla="*/ 24 w 28"/>
                <a:gd name="T9" fmla="*/ 28 h 32"/>
                <a:gd name="T10" fmla="*/ 14 w 28"/>
                <a:gd name="T11" fmla="*/ 32 h 32"/>
                <a:gd name="T12" fmla="*/ 2 w 28"/>
                <a:gd name="T13" fmla="*/ 32 h 32"/>
                <a:gd name="T14" fmla="*/ 2 w 28"/>
                <a:gd name="T15" fmla="*/ 32 h 32"/>
                <a:gd name="T16" fmla="*/ 0 w 28"/>
                <a:gd name="T17" fmla="*/ 26 h 32"/>
                <a:gd name="T18" fmla="*/ 0 w 28"/>
                <a:gd name="T19" fmla="*/ 20 h 32"/>
                <a:gd name="T20" fmla="*/ 0 w 28"/>
                <a:gd name="T21" fmla="*/ 20 h 32"/>
                <a:gd name="T22" fmla="*/ 2 w 28"/>
                <a:gd name="T23" fmla="*/ 18 h 32"/>
                <a:gd name="T24" fmla="*/ 4 w 28"/>
                <a:gd name="T25" fmla="*/ 16 h 32"/>
                <a:gd name="T26" fmla="*/ 8 w 28"/>
                <a:gd name="T27" fmla="*/ 12 h 32"/>
                <a:gd name="T28" fmla="*/ 8 w 28"/>
                <a:gd name="T29" fmla="*/ 12 h 32"/>
                <a:gd name="T30" fmla="*/ 4 w 28"/>
                <a:gd name="T31" fmla="*/ 0 h 32"/>
                <a:gd name="T32" fmla="*/ 4 w 28"/>
                <a:gd name="T33" fmla="*/ 0 h 32"/>
                <a:gd name="T34" fmla="*/ 12 w 28"/>
                <a:gd name="T35" fmla="*/ 0 h 32"/>
                <a:gd name="T36" fmla="*/ 18 w 28"/>
                <a:gd name="T37" fmla="*/ 4 h 32"/>
                <a:gd name="T38" fmla="*/ 24 w 28"/>
                <a:gd name="T39" fmla="*/ 8 h 32"/>
                <a:gd name="T40" fmla="*/ 28 w 28"/>
                <a:gd name="T41" fmla="*/ 14 h 32"/>
                <a:gd name="T42" fmla="*/ 28 w 28"/>
                <a:gd name="T43" fmla="*/ 14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32">
                  <a:moveTo>
                    <a:pt x="28" y="14"/>
                  </a:moveTo>
                  <a:lnTo>
                    <a:pt x="28" y="14"/>
                  </a:lnTo>
                  <a:lnTo>
                    <a:pt x="28" y="20"/>
                  </a:lnTo>
                  <a:lnTo>
                    <a:pt x="24" y="28"/>
                  </a:lnTo>
                  <a:lnTo>
                    <a:pt x="14" y="32"/>
                  </a:lnTo>
                  <a:lnTo>
                    <a:pt x="2" y="32"/>
                  </a:lnTo>
                  <a:lnTo>
                    <a:pt x="0" y="26"/>
                  </a:lnTo>
                  <a:lnTo>
                    <a:pt x="0" y="20"/>
                  </a:lnTo>
                  <a:lnTo>
                    <a:pt x="2" y="18"/>
                  </a:lnTo>
                  <a:lnTo>
                    <a:pt x="4" y="16"/>
                  </a:lnTo>
                  <a:lnTo>
                    <a:pt x="8" y="12"/>
                  </a:lnTo>
                  <a:lnTo>
                    <a:pt x="4" y="0"/>
                  </a:lnTo>
                  <a:lnTo>
                    <a:pt x="12" y="0"/>
                  </a:lnTo>
                  <a:lnTo>
                    <a:pt x="18" y="4"/>
                  </a:lnTo>
                  <a:lnTo>
                    <a:pt x="24" y="8"/>
                  </a:lnTo>
                  <a:lnTo>
                    <a:pt x="28"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8050" name="Text Box 261"/>
          <p:cNvSpPr txBox="1">
            <a:spLocks noChangeArrowheads="1"/>
          </p:cNvSpPr>
          <p:nvPr/>
        </p:nvSpPr>
        <p:spPr bwMode="auto">
          <a:xfrm>
            <a:off x="674688"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sp>
        <p:nvSpPr>
          <p:cNvPr id="37891" name="AutoShape 2"/>
          <p:cNvSpPr>
            <a:spLocks noChangeAspect="1" noChangeArrowheads="1" noTextEdit="1"/>
          </p:cNvSpPr>
          <p:nvPr/>
        </p:nvSpPr>
        <p:spPr bwMode="auto">
          <a:xfrm>
            <a:off x="306388"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31" name="グループ化 130">
            <a:extLst>
              <a:ext uri="{FF2B5EF4-FFF2-40B4-BE49-F238E27FC236}">
                <a16:creationId xmlns:a16="http://schemas.microsoft.com/office/drawing/2014/main" id="{49507E60-E6D9-4351-B293-8344AC41B26D}"/>
              </a:ext>
            </a:extLst>
          </p:cNvPr>
          <p:cNvGrpSpPr/>
          <p:nvPr/>
        </p:nvGrpSpPr>
        <p:grpSpPr>
          <a:xfrm>
            <a:off x="755650" y="7750655"/>
            <a:ext cx="5791200" cy="0"/>
            <a:chOff x="755650" y="8382000"/>
            <a:chExt cx="5791200" cy="0"/>
          </a:xfrm>
        </p:grpSpPr>
        <p:sp>
          <p:nvSpPr>
            <p:cNvPr id="132" name="Line 5">
              <a:extLst>
                <a:ext uri="{FF2B5EF4-FFF2-40B4-BE49-F238E27FC236}">
                  <a16:creationId xmlns:a16="http://schemas.microsoft.com/office/drawing/2014/main" id="{46DC09EC-B922-47ED-95F9-ECAE70A89E05}"/>
                </a:ext>
              </a:extLst>
            </p:cNvPr>
            <p:cNvSpPr>
              <a:spLocks noChangeShapeType="1"/>
            </p:cNvSpPr>
            <p:nvPr/>
          </p:nvSpPr>
          <p:spPr bwMode="auto">
            <a:xfrm>
              <a:off x="755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3" name="Line 6">
              <a:extLst>
                <a:ext uri="{FF2B5EF4-FFF2-40B4-BE49-F238E27FC236}">
                  <a16:creationId xmlns:a16="http://schemas.microsoft.com/office/drawing/2014/main" id="{7566C40C-681C-4F61-9F8D-9753E46187CD}"/>
                </a:ext>
              </a:extLst>
            </p:cNvPr>
            <p:cNvSpPr>
              <a:spLocks noChangeShapeType="1"/>
            </p:cNvSpPr>
            <p:nvPr/>
          </p:nvSpPr>
          <p:spPr bwMode="auto">
            <a:xfrm>
              <a:off x="844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4" name="Line 7">
              <a:extLst>
                <a:ext uri="{FF2B5EF4-FFF2-40B4-BE49-F238E27FC236}">
                  <a16:creationId xmlns:a16="http://schemas.microsoft.com/office/drawing/2014/main" id="{5A9D2D84-AB6C-43B5-8750-53F343C9FA83}"/>
                </a:ext>
              </a:extLst>
            </p:cNvPr>
            <p:cNvSpPr>
              <a:spLocks noChangeShapeType="1"/>
            </p:cNvSpPr>
            <p:nvPr/>
          </p:nvSpPr>
          <p:spPr bwMode="auto">
            <a:xfrm>
              <a:off x="933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 name="Line 8">
              <a:extLst>
                <a:ext uri="{FF2B5EF4-FFF2-40B4-BE49-F238E27FC236}">
                  <a16:creationId xmlns:a16="http://schemas.microsoft.com/office/drawing/2014/main" id="{B3DB18BE-7857-4D70-962A-8C9D80C7E515}"/>
                </a:ext>
              </a:extLst>
            </p:cNvPr>
            <p:cNvSpPr>
              <a:spLocks noChangeShapeType="1"/>
            </p:cNvSpPr>
            <p:nvPr/>
          </p:nvSpPr>
          <p:spPr bwMode="auto">
            <a:xfrm>
              <a:off x="1022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6" name="Line 9">
              <a:extLst>
                <a:ext uri="{FF2B5EF4-FFF2-40B4-BE49-F238E27FC236}">
                  <a16:creationId xmlns:a16="http://schemas.microsoft.com/office/drawing/2014/main" id="{7E066AEA-CB78-4726-8587-3B24659B1DEA}"/>
                </a:ext>
              </a:extLst>
            </p:cNvPr>
            <p:cNvSpPr>
              <a:spLocks noChangeShapeType="1"/>
            </p:cNvSpPr>
            <p:nvPr/>
          </p:nvSpPr>
          <p:spPr bwMode="auto">
            <a:xfrm>
              <a:off x="1111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7" name="Line 10">
              <a:extLst>
                <a:ext uri="{FF2B5EF4-FFF2-40B4-BE49-F238E27FC236}">
                  <a16:creationId xmlns:a16="http://schemas.microsoft.com/office/drawing/2014/main" id="{89399A06-B9E4-4B9F-B905-A5547A4819A3}"/>
                </a:ext>
              </a:extLst>
            </p:cNvPr>
            <p:cNvSpPr>
              <a:spLocks noChangeShapeType="1"/>
            </p:cNvSpPr>
            <p:nvPr/>
          </p:nvSpPr>
          <p:spPr bwMode="auto">
            <a:xfrm>
              <a:off x="1200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8" name="Line 11">
              <a:extLst>
                <a:ext uri="{FF2B5EF4-FFF2-40B4-BE49-F238E27FC236}">
                  <a16:creationId xmlns:a16="http://schemas.microsoft.com/office/drawing/2014/main" id="{B6B6B62F-7DF4-4E15-8B9E-4564D1E37326}"/>
                </a:ext>
              </a:extLst>
            </p:cNvPr>
            <p:cNvSpPr>
              <a:spLocks noChangeShapeType="1"/>
            </p:cNvSpPr>
            <p:nvPr/>
          </p:nvSpPr>
          <p:spPr bwMode="auto">
            <a:xfrm>
              <a:off x="1289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9" name="Line 12">
              <a:extLst>
                <a:ext uri="{FF2B5EF4-FFF2-40B4-BE49-F238E27FC236}">
                  <a16:creationId xmlns:a16="http://schemas.microsoft.com/office/drawing/2014/main" id="{4F100D3E-0DCE-42B8-A969-B8391876F142}"/>
                </a:ext>
              </a:extLst>
            </p:cNvPr>
            <p:cNvSpPr>
              <a:spLocks noChangeShapeType="1"/>
            </p:cNvSpPr>
            <p:nvPr/>
          </p:nvSpPr>
          <p:spPr bwMode="auto">
            <a:xfrm>
              <a:off x="1377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0" name="Line 13">
              <a:extLst>
                <a:ext uri="{FF2B5EF4-FFF2-40B4-BE49-F238E27FC236}">
                  <a16:creationId xmlns:a16="http://schemas.microsoft.com/office/drawing/2014/main" id="{6A9F20E6-684C-46CC-A295-FFD7E89100ED}"/>
                </a:ext>
              </a:extLst>
            </p:cNvPr>
            <p:cNvSpPr>
              <a:spLocks noChangeShapeType="1"/>
            </p:cNvSpPr>
            <p:nvPr/>
          </p:nvSpPr>
          <p:spPr bwMode="auto">
            <a:xfrm>
              <a:off x="1466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1" name="Line 14">
              <a:extLst>
                <a:ext uri="{FF2B5EF4-FFF2-40B4-BE49-F238E27FC236}">
                  <a16:creationId xmlns:a16="http://schemas.microsoft.com/office/drawing/2014/main" id="{0DF0FE3B-7692-439F-A980-D95F3E7DAABE}"/>
                </a:ext>
              </a:extLst>
            </p:cNvPr>
            <p:cNvSpPr>
              <a:spLocks noChangeShapeType="1"/>
            </p:cNvSpPr>
            <p:nvPr/>
          </p:nvSpPr>
          <p:spPr bwMode="auto">
            <a:xfrm>
              <a:off x="1555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2" name="Line 15">
              <a:extLst>
                <a:ext uri="{FF2B5EF4-FFF2-40B4-BE49-F238E27FC236}">
                  <a16:creationId xmlns:a16="http://schemas.microsoft.com/office/drawing/2014/main" id="{F317BB43-0CF2-43D1-BFD4-B766112BD46B}"/>
                </a:ext>
              </a:extLst>
            </p:cNvPr>
            <p:cNvSpPr>
              <a:spLocks noChangeShapeType="1"/>
            </p:cNvSpPr>
            <p:nvPr/>
          </p:nvSpPr>
          <p:spPr bwMode="auto">
            <a:xfrm>
              <a:off x="1644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3" name="Line 16">
              <a:extLst>
                <a:ext uri="{FF2B5EF4-FFF2-40B4-BE49-F238E27FC236}">
                  <a16:creationId xmlns:a16="http://schemas.microsoft.com/office/drawing/2014/main" id="{8F9906DD-61F5-4E83-A674-71152332FC8F}"/>
                </a:ext>
              </a:extLst>
            </p:cNvPr>
            <p:cNvSpPr>
              <a:spLocks noChangeShapeType="1"/>
            </p:cNvSpPr>
            <p:nvPr/>
          </p:nvSpPr>
          <p:spPr bwMode="auto">
            <a:xfrm>
              <a:off x="1733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4" name="Line 17">
              <a:extLst>
                <a:ext uri="{FF2B5EF4-FFF2-40B4-BE49-F238E27FC236}">
                  <a16:creationId xmlns:a16="http://schemas.microsoft.com/office/drawing/2014/main" id="{178EFA74-04E4-4F72-9915-53C9C09CFDF2}"/>
                </a:ext>
              </a:extLst>
            </p:cNvPr>
            <p:cNvSpPr>
              <a:spLocks noChangeShapeType="1"/>
            </p:cNvSpPr>
            <p:nvPr/>
          </p:nvSpPr>
          <p:spPr bwMode="auto">
            <a:xfrm>
              <a:off x="1822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5" name="Line 18">
              <a:extLst>
                <a:ext uri="{FF2B5EF4-FFF2-40B4-BE49-F238E27FC236}">
                  <a16:creationId xmlns:a16="http://schemas.microsoft.com/office/drawing/2014/main" id="{DFD6631D-F9B3-4191-A602-AFAC1DE4F5FD}"/>
                </a:ext>
              </a:extLst>
            </p:cNvPr>
            <p:cNvSpPr>
              <a:spLocks noChangeShapeType="1"/>
            </p:cNvSpPr>
            <p:nvPr/>
          </p:nvSpPr>
          <p:spPr bwMode="auto">
            <a:xfrm>
              <a:off x="1911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6" name="Line 19">
              <a:extLst>
                <a:ext uri="{FF2B5EF4-FFF2-40B4-BE49-F238E27FC236}">
                  <a16:creationId xmlns:a16="http://schemas.microsoft.com/office/drawing/2014/main" id="{62763F53-D851-4B59-B814-00D34386C28D}"/>
                </a:ext>
              </a:extLst>
            </p:cNvPr>
            <p:cNvSpPr>
              <a:spLocks noChangeShapeType="1"/>
            </p:cNvSpPr>
            <p:nvPr/>
          </p:nvSpPr>
          <p:spPr bwMode="auto">
            <a:xfrm>
              <a:off x="2000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7" name="Line 20">
              <a:extLst>
                <a:ext uri="{FF2B5EF4-FFF2-40B4-BE49-F238E27FC236}">
                  <a16:creationId xmlns:a16="http://schemas.microsoft.com/office/drawing/2014/main" id="{776E3B8C-56CC-4566-8658-B2E19E3506B9}"/>
                </a:ext>
              </a:extLst>
            </p:cNvPr>
            <p:cNvSpPr>
              <a:spLocks noChangeShapeType="1"/>
            </p:cNvSpPr>
            <p:nvPr/>
          </p:nvSpPr>
          <p:spPr bwMode="auto">
            <a:xfrm>
              <a:off x="2089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8" name="Line 21">
              <a:extLst>
                <a:ext uri="{FF2B5EF4-FFF2-40B4-BE49-F238E27FC236}">
                  <a16:creationId xmlns:a16="http://schemas.microsoft.com/office/drawing/2014/main" id="{62A0AE93-F789-419F-8540-3E962212C1B8}"/>
                </a:ext>
              </a:extLst>
            </p:cNvPr>
            <p:cNvSpPr>
              <a:spLocks noChangeShapeType="1"/>
            </p:cNvSpPr>
            <p:nvPr/>
          </p:nvSpPr>
          <p:spPr bwMode="auto">
            <a:xfrm>
              <a:off x="2178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49" name="Line 22">
              <a:extLst>
                <a:ext uri="{FF2B5EF4-FFF2-40B4-BE49-F238E27FC236}">
                  <a16:creationId xmlns:a16="http://schemas.microsoft.com/office/drawing/2014/main" id="{FE6278B6-2F73-4DF5-975B-E0A364F01466}"/>
                </a:ext>
              </a:extLst>
            </p:cNvPr>
            <p:cNvSpPr>
              <a:spLocks noChangeShapeType="1"/>
            </p:cNvSpPr>
            <p:nvPr/>
          </p:nvSpPr>
          <p:spPr bwMode="auto">
            <a:xfrm>
              <a:off x="2266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0" name="Line 23">
              <a:extLst>
                <a:ext uri="{FF2B5EF4-FFF2-40B4-BE49-F238E27FC236}">
                  <a16:creationId xmlns:a16="http://schemas.microsoft.com/office/drawing/2014/main" id="{D0A90DB5-89F3-4F2E-B071-8B32A5F5441B}"/>
                </a:ext>
              </a:extLst>
            </p:cNvPr>
            <p:cNvSpPr>
              <a:spLocks noChangeShapeType="1"/>
            </p:cNvSpPr>
            <p:nvPr/>
          </p:nvSpPr>
          <p:spPr bwMode="auto">
            <a:xfrm>
              <a:off x="2355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1" name="Line 24">
              <a:extLst>
                <a:ext uri="{FF2B5EF4-FFF2-40B4-BE49-F238E27FC236}">
                  <a16:creationId xmlns:a16="http://schemas.microsoft.com/office/drawing/2014/main" id="{E69167AB-00B4-4668-99D5-67FAE06C8805}"/>
                </a:ext>
              </a:extLst>
            </p:cNvPr>
            <p:cNvSpPr>
              <a:spLocks noChangeShapeType="1"/>
            </p:cNvSpPr>
            <p:nvPr/>
          </p:nvSpPr>
          <p:spPr bwMode="auto">
            <a:xfrm>
              <a:off x="2444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2" name="Line 25">
              <a:extLst>
                <a:ext uri="{FF2B5EF4-FFF2-40B4-BE49-F238E27FC236}">
                  <a16:creationId xmlns:a16="http://schemas.microsoft.com/office/drawing/2014/main" id="{ACE61D81-2752-4F60-B996-D9B5AC3C163E}"/>
                </a:ext>
              </a:extLst>
            </p:cNvPr>
            <p:cNvSpPr>
              <a:spLocks noChangeShapeType="1"/>
            </p:cNvSpPr>
            <p:nvPr/>
          </p:nvSpPr>
          <p:spPr bwMode="auto">
            <a:xfrm>
              <a:off x="2533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3" name="Line 26">
              <a:extLst>
                <a:ext uri="{FF2B5EF4-FFF2-40B4-BE49-F238E27FC236}">
                  <a16:creationId xmlns:a16="http://schemas.microsoft.com/office/drawing/2014/main" id="{DCF45B34-3207-4140-8E5B-6A69B4D31F9F}"/>
                </a:ext>
              </a:extLst>
            </p:cNvPr>
            <p:cNvSpPr>
              <a:spLocks noChangeShapeType="1"/>
            </p:cNvSpPr>
            <p:nvPr/>
          </p:nvSpPr>
          <p:spPr bwMode="auto">
            <a:xfrm>
              <a:off x="2622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4" name="Line 27">
              <a:extLst>
                <a:ext uri="{FF2B5EF4-FFF2-40B4-BE49-F238E27FC236}">
                  <a16:creationId xmlns:a16="http://schemas.microsoft.com/office/drawing/2014/main" id="{CE3A5A8A-B8C8-4589-B600-0A22CF1E7DBF}"/>
                </a:ext>
              </a:extLst>
            </p:cNvPr>
            <p:cNvSpPr>
              <a:spLocks noChangeShapeType="1"/>
            </p:cNvSpPr>
            <p:nvPr/>
          </p:nvSpPr>
          <p:spPr bwMode="auto">
            <a:xfrm>
              <a:off x="2711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5" name="Line 28">
              <a:extLst>
                <a:ext uri="{FF2B5EF4-FFF2-40B4-BE49-F238E27FC236}">
                  <a16:creationId xmlns:a16="http://schemas.microsoft.com/office/drawing/2014/main" id="{9C111C6A-2C6F-4366-9962-162B99804C84}"/>
                </a:ext>
              </a:extLst>
            </p:cNvPr>
            <p:cNvSpPr>
              <a:spLocks noChangeShapeType="1"/>
            </p:cNvSpPr>
            <p:nvPr/>
          </p:nvSpPr>
          <p:spPr bwMode="auto">
            <a:xfrm>
              <a:off x="2800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6" name="Line 29">
              <a:extLst>
                <a:ext uri="{FF2B5EF4-FFF2-40B4-BE49-F238E27FC236}">
                  <a16:creationId xmlns:a16="http://schemas.microsoft.com/office/drawing/2014/main" id="{B557D19F-6FBF-4869-BAD2-BA97FCC951DB}"/>
                </a:ext>
              </a:extLst>
            </p:cNvPr>
            <p:cNvSpPr>
              <a:spLocks noChangeShapeType="1"/>
            </p:cNvSpPr>
            <p:nvPr/>
          </p:nvSpPr>
          <p:spPr bwMode="auto">
            <a:xfrm>
              <a:off x="2889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7" name="Line 30">
              <a:extLst>
                <a:ext uri="{FF2B5EF4-FFF2-40B4-BE49-F238E27FC236}">
                  <a16:creationId xmlns:a16="http://schemas.microsoft.com/office/drawing/2014/main" id="{3797C574-09B3-4CAF-8112-7074398EF5B0}"/>
                </a:ext>
              </a:extLst>
            </p:cNvPr>
            <p:cNvSpPr>
              <a:spLocks noChangeShapeType="1"/>
            </p:cNvSpPr>
            <p:nvPr/>
          </p:nvSpPr>
          <p:spPr bwMode="auto">
            <a:xfrm>
              <a:off x="2978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8" name="Line 31">
              <a:extLst>
                <a:ext uri="{FF2B5EF4-FFF2-40B4-BE49-F238E27FC236}">
                  <a16:creationId xmlns:a16="http://schemas.microsoft.com/office/drawing/2014/main" id="{30BA72C4-08C6-4D0C-A9EB-53FF76B738EE}"/>
                </a:ext>
              </a:extLst>
            </p:cNvPr>
            <p:cNvSpPr>
              <a:spLocks noChangeShapeType="1"/>
            </p:cNvSpPr>
            <p:nvPr/>
          </p:nvSpPr>
          <p:spPr bwMode="auto">
            <a:xfrm>
              <a:off x="3067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59" name="Line 32">
              <a:extLst>
                <a:ext uri="{FF2B5EF4-FFF2-40B4-BE49-F238E27FC236}">
                  <a16:creationId xmlns:a16="http://schemas.microsoft.com/office/drawing/2014/main" id="{88A580EF-A380-4BD4-B099-97D0F874D8D4}"/>
                </a:ext>
              </a:extLst>
            </p:cNvPr>
            <p:cNvSpPr>
              <a:spLocks noChangeShapeType="1"/>
            </p:cNvSpPr>
            <p:nvPr/>
          </p:nvSpPr>
          <p:spPr bwMode="auto">
            <a:xfrm>
              <a:off x="3155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0" name="Line 33">
              <a:extLst>
                <a:ext uri="{FF2B5EF4-FFF2-40B4-BE49-F238E27FC236}">
                  <a16:creationId xmlns:a16="http://schemas.microsoft.com/office/drawing/2014/main" id="{0DA36A59-D1D1-4E57-BFFC-56DD689FBFB7}"/>
                </a:ext>
              </a:extLst>
            </p:cNvPr>
            <p:cNvSpPr>
              <a:spLocks noChangeShapeType="1"/>
            </p:cNvSpPr>
            <p:nvPr/>
          </p:nvSpPr>
          <p:spPr bwMode="auto">
            <a:xfrm>
              <a:off x="3244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1" name="Line 34">
              <a:extLst>
                <a:ext uri="{FF2B5EF4-FFF2-40B4-BE49-F238E27FC236}">
                  <a16:creationId xmlns:a16="http://schemas.microsoft.com/office/drawing/2014/main" id="{7EA4BDEB-527B-4E59-82B3-EDF7A59AF46B}"/>
                </a:ext>
              </a:extLst>
            </p:cNvPr>
            <p:cNvSpPr>
              <a:spLocks noChangeShapeType="1"/>
            </p:cNvSpPr>
            <p:nvPr/>
          </p:nvSpPr>
          <p:spPr bwMode="auto">
            <a:xfrm>
              <a:off x="3333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2" name="Line 35">
              <a:extLst>
                <a:ext uri="{FF2B5EF4-FFF2-40B4-BE49-F238E27FC236}">
                  <a16:creationId xmlns:a16="http://schemas.microsoft.com/office/drawing/2014/main" id="{1429D364-48B6-4881-9121-884126021821}"/>
                </a:ext>
              </a:extLst>
            </p:cNvPr>
            <p:cNvSpPr>
              <a:spLocks noChangeShapeType="1"/>
            </p:cNvSpPr>
            <p:nvPr/>
          </p:nvSpPr>
          <p:spPr bwMode="auto">
            <a:xfrm>
              <a:off x="3422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3" name="Line 36">
              <a:extLst>
                <a:ext uri="{FF2B5EF4-FFF2-40B4-BE49-F238E27FC236}">
                  <a16:creationId xmlns:a16="http://schemas.microsoft.com/office/drawing/2014/main" id="{A0628272-1422-4175-9FCD-0EC4D2EAAFA7}"/>
                </a:ext>
              </a:extLst>
            </p:cNvPr>
            <p:cNvSpPr>
              <a:spLocks noChangeShapeType="1"/>
            </p:cNvSpPr>
            <p:nvPr/>
          </p:nvSpPr>
          <p:spPr bwMode="auto">
            <a:xfrm>
              <a:off x="3511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4" name="Line 37">
              <a:extLst>
                <a:ext uri="{FF2B5EF4-FFF2-40B4-BE49-F238E27FC236}">
                  <a16:creationId xmlns:a16="http://schemas.microsoft.com/office/drawing/2014/main" id="{468746BE-454C-43CF-A36C-2946BE1E30AF}"/>
                </a:ext>
              </a:extLst>
            </p:cNvPr>
            <p:cNvSpPr>
              <a:spLocks noChangeShapeType="1"/>
            </p:cNvSpPr>
            <p:nvPr/>
          </p:nvSpPr>
          <p:spPr bwMode="auto">
            <a:xfrm>
              <a:off x="3600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5" name="Line 38">
              <a:extLst>
                <a:ext uri="{FF2B5EF4-FFF2-40B4-BE49-F238E27FC236}">
                  <a16:creationId xmlns:a16="http://schemas.microsoft.com/office/drawing/2014/main" id="{335293EA-7348-4716-9D7D-4ED8F146F748}"/>
                </a:ext>
              </a:extLst>
            </p:cNvPr>
            <p:cNvSpPr>
              <a:spLocks noChangeShapeType="1"/>
            </p:cNvSpPr>
            <p:nvPr/>
          </p:nvSpPr>
          <p:spPr bwMode="auto">
            <a:xfrm>
              <a:off x="3689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6" name="Line 39">
              <a:extLst>
                <a:ext uri="{FF2B5EF4-FFF2-40B4-BE49-F238E27FC236}">
                  <a16:creationId xmlns:a16="http://schemas.microsoft.com/office/drawing/2014/main" id="{6548C824-A795-4EA0-AB97-7316FF1988FC}"/>
                </a:ext>
              </a:extLst>
            </p:cNvPr>
            <p:cNvSpPr>
              <a:spLocks noChangeShapeType="1"/>
            </p:cNvSpPr>
            <p:nvPr/>
          </p:nvSpPr>
          <p:spPr bwMode="auto">
            <a:xfrm>
              <a:off x="3778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7" name="Line 40">
              <a:extLst>
                <a:ext uri="{FF2B5EF4-FFF2-40B4-BE49-F238E27FC236}">
                  <a16:creationId xmlns:a16="http://schemas.microsoft.com/office/drawing/2014/main" id="{5DA51D17-0FE3-4E50-A480-187DBC16ADE1}"/>
                </a:ext>
              </a:extLst>
            </p:cNvPr>
            <p:cNvSpPr>
              <a:spLocks noChangeShapeType="1"/>
            </p:cNvSpPr>
            <p:nvPr/>
          </p:nvSpPr>
          <p:spPr bwMode="auto">
            <a:xfrm>
              <a:off x="3867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8" name="Line 41">
              <a:extLst>
                <a:ext uri="{FF2B5EF4-FFF2-40B4-BE49-F238E27FC236}">
                  <a16:creationId xmlns:a16="http://schemas.microsoft.com/office/drawing/2014/main" id="{7516E718-36DE-482D-8855-A3CFA3BF851D}"/>
                </a:ext>
              </a:extLst>
            </p:cNvPr>
            <p:cNvSpPr>
              <a:spLocks noChangeShapeType="1"/>
            </p:cNvSpPr>
            <p:nvPr/>
          </p:nvSpPr>
          <p:spPr bwMode="auto">
            <a:xfrm>
              <a:off x="3956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69" name="Line 42">
              <a:extLst>
                <a:ext uri="{FF2B5EF4-FFF2-40B4-BE49-F238E27FC236}">
                  <a16:creationId xmlns:a16="http://schemas.microsoft.com/office/drawing/2014/main" id="{3ED173E9-8E6E-425E-991F-2C74A704486F}"/>
                </a:ext>
              </a:extLst>
            </p:cNvPr>
            <p:cNvSpPr>
              <a:spLocks noChangeShapeType="1"/>
            </p:cNvSpPr>
            <p:nvPr/>
          </p:nvSpPr>
          <p:spPr bwMode="auto">
            <a:xfrm>
              <a:off x="4044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0" name="Line 43">
              <a:extLst>
                <a:ext uri="{FF2B5EF4-FFF2-40B4-BE49-F238E27FC236}">
                  <a16:creationId xmlns:a16="http://schemas.microsoft.com/office/drawing/2014/main" id="{4D313F02-FA70-4FA6-9EDF-BEA7E89A4584}"/>
                </a:ext>
              </a:extLst>
            </p:cNvPr>
            <p:cNvSpPr>
              <a:spLocks noChangeShapeType="1"/>
            </p:cNvSpPr>
            <p:nvPr/>
          </p:nvSpPr>
          <p:spPr bwMode="auto">
            <a:xfrm>
              <a:off x="4133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1" name="Line 44">
              <a:extLst>
                <a:ext uri="{FF2B5EF4-FFF2-40B4-BE49-F238E27FC236}">
                  <a16:creationId xmlns:a16="http://schemas.microsoft.com/office/drawing/2014/main" id="{1CEA8F08-A9E3-4A4B-97BF-A5CF90BE2E32}"/>
                </a:ext>
              </a:extLst>
            </p:cNvPr>
            <p:cNvSpPr>
              <a:spLocks noChangeShapeType="1"/>
            </p:cNvSpPr>
            <p:nvPr/>
          </p:nvSpPr>
          <p:spPr bwMode="auto">
            <a:xfrm>
              <a:off x="4222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2" name="Line 45">
              <a:extLst>
                <a:ext uri="{FF2B5EF4-FFF2-40B4-BE49-F238E27FC236}">
                  <a16:creationId xmlns:a16="http://schemas.microsoft.com/office/drawing/2014/main" id="{A536C2E3-53D8-49A4-805C-9411905737E1}"/>
                </a:ext>
              </a:extLst>
            </p:cNvPr>
            <p:cNvSpPr>
              <a:spLocks noChangeShapeType="1"/>
            </p:cNvSpPr>
            <p:nvPr/>
          </p:nvSpPr>
          <p:spPr bwMode="auto">
            <a:xfrm>
              <a:off x="4311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3" name="Line 46">
              <a:extLst>
                <a:ext uri="{FF2B5EF4-FFF2-40B4-BE49-F238E27FC236}">
                  <a16:creationId xmlns:a16="http://schemas.microsoft.com/office/drawing/2014/main" id="{DDF09053-9AF2-4F8B-BD83-4457F0E6C6F2}"/>
                </a:ext>
              </a:extLst>
            </p:cNvPr>
            <p:cNvSpPr>
              <a:spLocks noChangeShapeType="1"/>
            </p:cNvSpPr>
            <p:nvPr/>
          </p:nvSpPr>
          <p:spPr bwMode="auto">
            <a:xfrm>
              <a:off x="4400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4" name="Line 47">
              <a:extLst>
                <a:ext uri="{FF2B5EF4-FFF2-40B4-BE49-F238E27FC236}">
                  <a16:creationId xmlns:a16="http://schemas.microsoft.com/office/drawing/2014/main" id="{01076BE5-B60B-4B74-8F50-DF3EAF15DC99}"/>
                </a:ext>
              </a:extLst>
            </p:cNvPr>
            <p:cNvSpPr>
              <a:spLocks noChangeShapeType="1"/>
            </p:cNvSpPr>
            <p:nvPr/>
          </p:nvSpPr>
          <p:spPr bwMode="auto">
            <a:xfrm>
              <a:off x="4489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5" name="Line 48">
              <a:extLst>
                <a:ext uri="{FF2B5EF4-FFF2-40B4-BE49-F238E27FC236}">
                  <a16:creationId xmlns:a16="http://schemas.microsoft.com/office/drawing/2014/main" id="{3C6D8CBA-D4AA-4015-B85D-079B077B37D4}"/>
                </a:ext>
              </a:extLst>
            </p:cNvPr>
            <p:cNvSpPr>
              <a:spLocks noChangeShapeType="1"/>
            </p:cNvSpPr>
            <p:nvPr/>
          </p:nvSpPr>
          <p:spPr bwMode="auto">
            <a:xfrm>
              <a:off x="4578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6" name="Line 49">
              <a:extLst>
                <a:ext uri="{FF2B5EF4-FFF2-40B4-BE49-F238E27FC236}">
                  <a16:creationId xmlns:a16="http://schemas.microsoft.com/office/drawing/2014/main" id="{E6410040-48D9-4114-A75C-98CFF8FCEA5C}"/>
                </a:ext>
              </a:extLst>
            </p:cNvPr>
            <p:cNvSpPr>
              <a:spLocks noChangeShapeType="1"/>
            </p:cNvSpPr>
            <p:nvPr/>
          </p:nvSpPr>
          <p:spPr bwMode="auto">
            <a:xfrm>
              <a:off x="4667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7" name="Line 50">
              <a:extLst>
                <a:ext uri="{FF2B5EF4-FFF2-40B4-BE49-F238E27FC236}">
                  <a16:creationId xmlns:a16="http://schemas.microsoft.com/office/drawing/2014/main" id="{3B04AA27-90AC-479C-A6A7-DCA0014C59B0}"/>
                </a:ext>
              </a:extLst>
            </p:cNvPr>
            <p:cNvSpPr>
              <a:spLocks noChangeShapeType="1"/>
            </p:cNvSpPr>
            <p:nvPr/>
          </p:nvSpPr>
          <p:spPr bwMode="auto">
            <a:xfrm>
              <a:off x="4756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8" name="Line 51">
              <a:extLst>
                <a:ext uri="{FF2B5EF4-FFF2-40B4-BE49-F238E27FC236}">
                  <a16:creationId xmlns:a16="http://schemas.microsoft.com/office/drawing/2014/main" id="{4C23118B-4B2A-4FF8-BB8C-13F1C0143839}"/>
                </a:ext>
              </a:extLst>
            </p:cNvPr>
            <p:cNvSpPr>
              <a:spLocks noChangeShapeType="1"/>
            </p:cNvSpPr>
            <p:nvPr/>
          </p:nvSpPr>
          <p:spPr bwMode="auto">
            <a:xfrm>
              <a:off x="4845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79" name="Line 52">
              <a:extLst>
                <a:ext uri="{FF2B5EF4-FFF2-40B4-BE49-F238E27FC236}">
                  <a16:creationId xmlns:a16="http://schemas.microsoft.com/office/drawing/2014/main" id="{B4EDCD7D-759E-44E9-BD69-0A0E0EAC6E45}"/>
                </a:ext>
              </a:extLst>
            </p:cNvPr>
            <p:cNvSpPr>
              <a:spLocks noChangeShapeType="1"/>
            </p:cNvSpPr>
            <p:nvPr/>
          </p:nvSpPr>
          <p:spPr bwMode="auto">
            <a:xfrm>
              <a:off x="4933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0" name="Line 53">
              <a:extLst>
                <a:ext uri="{FF2B5EF4-FFF2-40B4-BE49-F238E27FC236}">
                  <a16:creationId xmlns:a16="http://schemas.microsoft.com/office/drawing/2014/main" id="{FD789CC3-5F6A-491E-9588-E59EC2AAC38D}"/>
                </a:ext>
              </a:extLst>
            </p:cNvPr>
            <p:cNvSpPr>
              <a:spLocks noChangeShapeType="1"/>
            </p:cNvSpPr>
            <p:nvPr/>
          </p:nvSpPr>
          <p:spPr bwMode="auto">
            <a:xfrm>
              <a:off x="5022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1" name="Line 54">
              <a:extLst>
                <a:ext uri="{FF2B5EF4-FFF2-40B4-BE49-F238E27FC236}">
                  <a16:creationId xmlns:a16="http://schemas.microsoft.com/office/drawing/2014/main" id="{4FE07DC7-FBE5-4990-BFF6-D282AF92FF10}"/>
                </a:ext>
              </a:extLst>
            </p:cNvPr>
            <p:cNvSpPr>
              <a:spLocks noChangeShapeType="1"/>
            </p:cNvSpPr>
            <p:nvPr/>
          </p:nvSpPr>
          <p:spPr bwMode="auto">
            <a:xfrm>
              <a:off x="5111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2" name="Line 55">
              <a:extLst>
                <a:ext uri="{FF2B5EF4-FFF2-40B4-BE49-F238E27FC236}">
                  <a16:creationId xmlns:a16="http://schemas.microsoft.com/office/drawing/2014/main" id="{B6312CA4-1D5E-479B-BDBE-E6E492344714}"/>
                </a:ext>
              </a:extLst>
            </p:cNvPr>
            <p:cNvSpPr>
              <a:spLocks noChangeShapeType="1"/>
            </p:cNvSpPr>
            <p:nvPr/>
          </p:nvSpPr>
          <p:spPr bwMode="auto">
            <a:xfrm>
              <a:off x="5200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3" name="Line 56">
              <a:extLst>
                <a:ext uri="{FF2B5EF4-FFF2-40B4-BE49-F238E27FC236}">
                  <a16:creationId xmlns:a16="http://schemas.microsoft.com/office/drawing/2014/main" id="{AF099DF9-2165-464C-BB0C-94E59AAF1798}"/>
                </a:ext>
              </a:extLst>
            </p:cNvPr>
            <p:cNvSpPr>
              <a:spLocks noChangeShapeType="1"/>
            </p:cNvSpPr>
            <p:nvPr/>
          </p:nvSpPr>
          <p:spPr bwMode="auto">
            <a:xfrm>
              <a:off x="5289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4" name="Line 57">
              <a:extLst>
                <a:ext uri="{FF2B5EF4-FFF2-40B4-BE49-F238E27FC236}">
                  <a16:creationId xmlns:a16="http://schemas.microsoft.com/office/drawing/2014/main" id="{FEDE70F1-2D43-4316-9ACD-D615C997D82B}"/>
                </a:ext>
              </a:extLst>
            </p:cNvPr>
            <p:cNvSpPr>
              <a:spLocks noChangeShapeType="1"/>
            </p:cNvSpPr>
            <p:nvPr/>
          </p:nvSpPr>
          <p:spPr bwMode="auto">
            <a:xfrm>
              <a:off x="5378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85" name="Line 58">
              <a:extLst>
                <a:ext uri="{FF2B5EF4-FFF2-40B4-BE49-F238E27FC236}">
                  <a16:creationId xmlns:a16="http://schemas.microsoft.com/office/drawing/2014/main" id="{D1575083-DAAC-4B3A-8DD5-2239EBC33AFF}"/>
                </a:ext>
              </a:extLst>
            </p:cNvPr>
            <p:cNvSpPr>
              <a:spLocks noChangeShapeType="1"/>
            </p:cNvSpPr>
            <p:nvPr/>
          </p:nvSpPr>
          <p:spPr bwMode="auto">
            <a:xfrm>
              <a:off x="5467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6" name="Line 59">
              <a:extLst>
                <a:ext uri="{FF2B5EF4-FFF2-40B4-BE49-F238E27FC236}">
                  <a16:creationId xmlns:a16="http://schemas.microsoft.com/office/drawing/2014/main" id="{EB253CF3-F90A-4046-BBCC-5FB1B19F20BB}"/>
                </a:ext>
              </a:extLst>
            </p:cNvPr>
            <p:cNvSpPr>
              <a:spLocks noChangeShapeType="1"/>
            </p:cNvSpPr>
            <p:nvPr/>
          </p:nvSpPr>
          <p:spPr bwMode="auto">
            <a:xfrm>
              <a:off x="5556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7" name="Line 60">
              <a:extLst>
                <a:ext uri="{FF2B5EF4-FFF2-40B4-BE49-F238E27FC236}">
                  <a16:creationId xmlns:a16="http://schemas.microsoft.com/office/drawing/2014/main" id="{33C00602-48AF-46BD-AC79-2C90DD85CE9F}"/>
                </a:ext>
              </a:extLst>
            </p:cNvPr>
            <p:cNvSpPr>
              <a:spLocks noChangeShapeType="1"/>
            </p:cNvSpPr>
            <p:nvPr/>
          </p:nvSpPr>
          <p:spPr bwMode="auto">
            <a:xfrm>
              <a:off x="5645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8" name="Line 61">
              <a:extLst>
                <a:ext uri="{FF2B5EF4-FFF2-40B4-BE49-F238E27FC236}">
                  <a16:creationId xmlns:a16="http://schemas.microsoft.com/office/drawing/2014/main" id="{89547297-BFEA-4F82-8BAD-A6CBA735C91F}"/>
                </a:ext>
              </a:extLst>
            </p:cNvPr>
            <p:cNvSpPr>
              <a:spLocks noChangeShapeType="1"/>
            </p:cNvSpPr>
            <p:nvPr/>
          </p:nvSpPr>
          <p:spPr bwMode="auto">
            <a:xfrm>
              <a:off x="5734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89" name="Line 62">
              <a:extLst>
                <a:ext uri="{FF2B5EF4-FFF2-40B4-BE49-F238E27FC236}">
                  <a16:creationId xmlns:a16="http://schemas.microsoft.com/office/drawing/2014/main" id="{F852EEBB-080B-4F09-AF0A-0C08CDC38D72}"/>
                </a:ext>
              </a:extLst>
            </p:cNvPr>
            <p:cNvSpPr>
              <a:spLocks noChangeShapeType="1"/>
            </p:cNvSpPr>
            <p:nvPr/>
          </p:nvSpPr>
          <p:spPr bwMode="auto">
            <a:xfrm>
              <a:off x="5822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0" name="Line 63">
              <a:extLst>
                <a:ext uri="{FF2B5EF4-FFF2-40B4-BE49-F238E27FC236}">
                  <a16:creationId xmlns:a16="http://schemas.microsoft.com/office/drawing/2014/main" id="{F337DB47-94C7-4664-9694-BF4D099E7991}"/>
                </a:ext>
              </a:extLst>
            </p:cNvPr>
            <p:cNvSpPr>
              <a:spLocks noChangeShapeType="1"/>
            </p:cNvSpPr>
            <p:nvPr/>
          </p:nvSpPr>
          <p:spPr bwMode="auto">
            <a:xfrm>
              <a:off x="5911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1" name="Line 64">
              <a:extLst>
                <a:ext uri="{FF2B5EF4-FFF2-40B4-BE49-F238E27FC236}">
                  <a16:creationId xmlns:a16="http://schemas.microsoft.com/office/drawing/2014/main" id="{96EAADAC-161C-4478-BD43-42E10999D1CE}"/>
                </a:ext>
              </a:extLst>
            </p:cNvPr>
            <p:cNvSpPr>
              <a:spLocks noChangeShapeType="1"/>
            </p:cNvSpPr>
            <p:nvPr/>
          </p:nvSpPr>
          <p:spPr bwMode="auto">
            <a:xfrm>
              <a:off x="6000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2" name="Line 65">
              <a:extLst>
                <a:ext uri="{FF2B5EF4-FFF2-40B4-BE49-F238E27FC236}">
                  <a16:creationId xmlns:a16="http://schemas.microsoft.com/office/drawing/2014/main" id="{960EA74F-0799-469F-8300-63B7FD584493}"/>
                </a:ext>
              </a:extLst>
            </p:cNvPr>
            <p:cNvSpPr>
              <a:spLocks noChangeShapeType="1"/>
            </p:cNvSpPr>
            <p:nvPr/>
          </p:nvSpPr>
          <p:spPr bwMode="auto">
            <a:xfrm>
              <a:off x="6089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3" name="Line 66">
              <a:extLst>
                <a:ext uri="{FF2B5EF4-FFF2-40B4-BE49-F238E27FC236}">
                  <a16:creationId xmlns:a16="http://schemas.microsoft.com/office/drawing/2014/main" id="{E14EBC2E-B37E-466D-AE1B-A664947D2049}"/>
                </a:ext>
              </a:extLst>
            </p:cNvPr>
            <p:cNvSpPr>
              <a:spLocks noChangeShapeType="1"/>
            </p:cNvSpPr>
            <p:nvPr/>
          </p:nvSpPr>
          <p:spPr bwMode="auto">
            <a:xfrm>
              <a:off x="6178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194" name="Line 67">
              <a:extLst>
                <a:ext uri="{FF2B5EF4-FFF2-40B4-BE49-F238E27FC236}">
                  <a16:creationId xmlns:a16="http://schemas.microsoft.com/office/drawing/2014/main" id="{86782E2A-1C50-4CE9-A36E-233316E02A83}"/>
                </a:ext>
              </a:extLst>
            </p:cNvPr>
            <p:cNvSpPr>
              <a:spLocks noChangeShapeType="1"/>
            </p:cNvSpPr>
            <p:nvPr/>
          </p:nvSpPr>
          <p:spPr bwMode="auto">
            <a:xfrm>
              <a:off x="6267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5" name="Line 68">
              <a:extLst>
                <a:ext uri="{FF2B5EF4-FFF2-40B4-BE49-F238E27FC236}">
                  <a16:creationId xmlns:a16="http://schemas.microsoft.com/office/drawing/2014/main" id="{59C230FE-D53D-40A9-B6BE-4DC5B4E807F0}"/>
                </a:ext>
              </a:extLst>
            </p:cNvPr>
            <p:cNvSpPr>
              <a:spLocks noChangeShapeType="1"/>
            </p:cNvSpPr>
            <p:nvPr/>
          </p:nvSpPr>
          <p:spPr bwMode="auto">
            <a:xfrm>
              <a:off x="6356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6" name="Line 69">
              <a:extLst>
                <a:ext uri="{FF2B5EF4-FFF2-40B4-BE49-F238E27FC236}">
                  <a16:creationId xmlns:a16="http://schemas.microsoft.com/office/drawing/2014/main" id="{0E379B2D-19B7-43B1-92D3-BDEF83C148A4}"/>
                </a:ext>
              </a:extLst>
            </p:cNvPr>
            <p:cNvSpPr>
              <a:spLocks noChangeShapeType="1"/>
            </p:cNvSpPr>
            <p:nvPr/>
          </p:nvSpPr>
          <p:spPr bwMode="auto">
            <a:xfrm>
              <a:off x="6445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97" name="Line 70">
              <a:extLst>
                <a:ext uri="{FF2B5EF4-FFF2-40B4-BE49-F238E27FC236}">
                  <a16:creationId xmlns:a16="http://schemas.microsoft.com/office/drawing/2014/main" id="{613F435B-09E0-469D-8102-C21C68F5CE55}"/>
                </a:ext>
              </a:extLst>
            </p:cNvPr>
            <p:cNvSpPr>
              <a:spLocks noChangeShapeType="1"/>
            </p:cNvSpPr>
            <p:nvPr/>
          </p:nvSpPr>
          <p:spPr bwMode="auto">
            <a:xfrm>
              <a:off x="6534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98" name="グループ化 197">
            <a:extLst>
              <a:ext uri="{FF2B5EF4-FFF2-40B4-BE49-F238E27FC236}">
                <a16:creationId xmlns:a16="http://schemas.microsoft.com/office/drawing/2014/main" id="{179C1A42-AA37-4D08-9A2E-D739EC0985B2}"/>
              </a:ext>
            </a:extLst>
          </p:cNvPr>
          <p:cNvGrpSpPr/>
          <p:nvPr/>
        </p:nvGrpSpPr>
        <p:grpSpPr>
          <a:xfrm>
            <a:off x="755650" y="8896350"/>
            <a:ext cx="5791200" cy="0"/>
            <a:chOff x="755650" y="8896350"/>
            <a:chExt cx="5791200" cy="0"/>
          </a:xfrm>
        </p:grpSpPr>
        <p:sp>
          <p:nvSpPr>
            <p:cNvPr id="199" name="Line 137">
              <a:extLst>
                <a:ext uri="{FF2B5EF4-FFF2-40B4-BE49-F238E27FC236}">
                  <a16:creationId xmlns:a16="http://schemas.microsoft.com/office/drawing/2014/main" id="{C0B385C5-5ABC-47DE-8A11-8CF96FA15A66}"/>
                </a:ext>
              </a:extLst>
            </p:cNvPr>
            <p:cNvSpPr>
              <a:spLocks noChangeShapeType="1"/>
            </p:cNvSpPr>
            <p:nvPr/>
          </p:nvSpPr>
          <p:spPr bwMode="auto">
            <a:xfrm>
              <a:off x="755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0" name="Line 138">
              <a:extLst>
                <a:ext uri="{FF2B5EF4-FFF2-40B4-BE49-F238E27FC236}">
                  <a16:creationId xmlns:a16="http://schemas.microsoft.com/office/drawing/2014/main" id="{C3FCB5DA-A543-45F7-B94C-30258DB596B1}"/>
                </a:ext>
              </a:extLst>
            </p:cNvPr>
            <p:cNvSpPr>
              <a:spLocks noChangeShapeType="1"/>
            </p:cNvSpPr>
            <p:nvPr/>
          </p:nvSpPr>
          <p:spPr bwMode="auto">
            <a:xfrm>
              <a:off x="844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1" name="Line 139">
              <a:extLst>
                <a:ext uri="{FF2B5EF4-FFF2-40B4-BE49-F238E27FC236}">
                  <a16:creationId xmlns:a16="http://schemas.microsoft.com/office/drawing/2014/main" id="{481022DA-F686-4D4F-868B-2DB23EF532E9}"/>
                </a:ext>
              </a:extLst>
            </p:cNvPr>
            <p:cNvSpPr>
              <a:spLocks noChangeShapeType="1"/>
            </p:cNvSpPr>
            <p:nvPr/>
          </p:nvSpPr>
          <p:spPr bwMode="auto">
            <a:xfrm>
              <a:off x="933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2" name="Line 140">
              <a:extLst>
                <a:ext uri="{FF2B5EF4-FFF2-40B4-BE49-F238E27FC236}">
                  <a16:creationId xmlns:a16="http://schemas.microsoft.com/office/drawing/2014/main" id="{B01929B2-DC99-46F7-920C-F0A3C112B261}"/>
                </a:ext>
              </a:extLst>
            </p:cNvPr>
            <p:cNvSpPr>
              <a:spLocks noChangeShapeType="1"/>
            </p:cNvSpPr>
            <p:nvPr/>
          </p:nvSpPr>
          <p:spPr bwMode="auto">
            <a:xfrm>
              <a:off x="1022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3" name="Line 141">
              <a:extLst>
                <a:ext uri="{FF2B5EF4-FFF2-40B4-BE49-F238E27FC236}">
                  <a16:creationId xmlns:a16="http://schemas.microsoft.com/office/drawing/2014/main" id="{7F369FF1-C074-4B31-B0B7-8B7AE70351DD}"/>
                </a:ext>
              </a:extLst>
            </p:cNvPr>
            <p:cNvSpPr>
              <a:spLocks noChangeShapeType="1"/>
            </p:cNvSpPr>
            <p:nvPr/>
          </p:nvSpPr>
          <p:spPr bwMode="auto">
            <a:xfrm>
              <a:off x="1111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4" name="Line 142">
              <a:extLst>
                <a:ext uri="{FF2B5EF4-FFF2-40B4-BE49-F238E27FC236}">
                  <a16:creationId xmlns:a16="http://schemas.microsoft.com/office/drawing/2014/main" id="{A5DEBEFF-09BD-4AA5-8CB1-AA320B906295}"/>
                </a:ext>
              </a:extLst>
            </p:cNvPr>
            <p:cNvSpPr>
              <a:spLocks noChangeShapeType="1"/>
            </p:cNvSpPr>
            <p:nvPr/>
          </p:nvSpPr>
          <p:spPr bwMode="auto">
            <a:xfrm>
              <a:off x="1200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5" name="Line 143">
              <a:extLst>
                <a:ext uri="{FF2B5EF4-FFF2-40B4-BE49-F238E27FC236}">
                  <a16:creationId xmlns:a16="http://schemas.microsoft.com/office/drawing/2014/main" id="{8E0AB9B9-E044-44EB-A2FA-EC9BCBB0A78E}"/>
                </a:ext>
              </a:extLst>
            </p:cNvPr>
            <p:cNvSpPr>
              <a:spLocks noChangeShapeType="1"/>
            </p:cNvSpPr>
            <p:nvPr/>
          </p:nvSpPr>
          <p:spPr bwMode="auto">
            <a:xfrm>
              <a:off x="1289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6" name="Line 144">
              <a:extLst>
                <a:ext uri="{FF2B5EF4-FFF2-40B4-BE49-F238E27FC236}">
                  <a16:creationId xmlns:a16="http://schemas.microsoft.com/office/drawing/2014/main" id="{536C97AA-B389-46B2-AE2D-7E316A98311A}"/>
                </a:ext>
              </a:extLst>
            </p:cNvPr>
            <p:cNvSpPr>
              <a:spLocks noChangeShapeType="1"/>
            </p:cNvSpPr>
            <p:nvPr/>
          </p:nvSpPr>
          <p:spPr bwMode="auto">
            <a:xfrm>
              <a:off x="1377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7" name="Line 145">
              <a:extLst>
                <a:ext uri="{FF2B5EF4-FFF2-40B4-BE49-F238E27FC236}">
                  <a16:creationId xmlns:a16="http://schemas.microsoft.com/office/drawing/2014/main" id="{BE08C998-43E2-41E2-BAE1-BEBA5EA33B2A}"/>
                </a:ext>
              </a:extLst>
            </p:cNvPr>
            <p:cNvSpPr>
              <a:spLocks noChangeShapeType="1"/>
            </p:cNvSpPr>
            <p:nvPr/>
          </p:nvSpPr>
          <p:spPr bwMode="auto">
            <a:xfrm>
              <a:off x="1466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8" name="Line 146">
              <a:extLst>
                <a:ext uri="{FF2B5EF4-FFF2-40B4-BE49-F238E27FC236}">
                  <a16:creationId xmlns:a16="http://schemas.microsoft.com/office/drawing/2014/main" id="{88733701-8645-49B0-8033-C3C1135EAAD6}"/>
                </a:ext>
              </a:extLst>
            </p:cNvPr>
            <p:cNvSpPr>
              <a:spLocks noChangeShapeType="1"/>
            </p:cNvSpPr>
            <p:nvPr/>
          </p:nvSpPr>
          <p:spPr bwMode="auto">
            <a:xfrm>
              <a:off x="1555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09" name="Line 147">
              <a:extLst>
                <a:ext uri="{FF2B5EF4-FFF2-40B4-BE49-F238E27FC236}">
                  <a16:creationId xmlns:a16="http://schemas.microsoft.com/office/drawing/2014/main" id="{03708299-2E91-4803-A390-CBD69AB3EB7F}"/>
                </a:ext>
              </a:extLst>
            </p:cNvPr>
            <p:cNvSpPr>
              <a:spLocks noChangeShapeType="1"/>
            </p:cNvSpPr>
            <p:nvPr/>
          </p:nvSpPr>
          <p:spPr bwMode="auto">
            <a:xfrm>
              <a:off x="1644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0" name="Line 148">
              <a:extLst>
                <a:ext uri="{FF2B5EF4-FFF2-40B4-BE49-F238E27FC236}">
                  <a16:creationId xmlns:a16="http://schemas.microsoft.com/office/drawing/2014/main" id="{D3F54509-6F29-486A-9AE8-ABA5A7D44376}"/>
                </a:ext>
              </a:extLst>
            </p:cNvPr>
            <p:cNvSpPr>
              <a:spLocks noChangeShapeType="1"/>
            </p:cNvSpPr>
            <p:nvPr/>
          </p:nvSpPr>
          <p:spPr bwMode="auto">
            <a:xfrm>
              <a:off x="1733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1" name="Line 149">
              <a:extLst>
                <a:ext uri="{FF2B5EF4-FFF2-40B4-BE49-F238E27FC236}">
                  <a16:creationId xmlns:a16="http://schemas.microsoft.com/office/drawing/2014/main" id="{4AE4C9B3-0EE2-472B-A614-8F65A8407432}"/>
                </a:ext>
              </a:extLst>
            </p:cNvPr>
            <p:cNvSpPr>
              <a:spLocks noChangeShapeType="1"/>
            </p:cNvSpPr>
            <p:nvPr/>
          </p:nvSpPr>
          <p:spPr bwMode="auto">
            <a:xfrm>
              <a:off x="1822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2" name="Line 150">
              <a:extLst>
                <a:ext uri="{FF2B5EF4-FFF2-40B4-BE49-F238E27FC236}">
                  <a16:creationId xmlns:a16="http://schemas.microsoft.com/office/drawing/2014/main" id="{366683BA-53A7-4D16-BAF6-CC5E96B70BD7}"/>
                </a:ext>
              </a:extLst>
            </p:cNvPr>
            <p:cNvSpPr>
              <a:spLocks noChangeShapeType="1"/>
            </p:cNvSpPr>
            <p:nvPr/>
          </p:nvSpPr>
          <p:spPr bwMode="auto">
            <a:xfrm>
              <a:off x="1911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3" name="Line 151">
              <a:extLst>
                <a:ext uri="{FF2B5EF4-FFF2-40B4-BE49-F238E27FC236}">
                  <a16:creationId xmlns:a16="http://schemas.microsoft.com/office/drawing/2014/main" id="{1214DC56-3EF8-450F-B5B3-DC8FBAF18914}"/>
                </a:ext>
              </a:extLst>
            </p:cNvPr>
            <p:cNvSpPr>
              <a:spLocks noChangeShapeType="1"/>
            </p:cNvSpPr>
            <p:nvPr/>
          </p:nvSpPr>
          <p:spPr bwMode="auto">
            <a:xfrm>
              <a:off x="2000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4" name="Line 152">
              <a:extLst>
                <a:ext uri="{FF2B5EF4-FFF2-40B4-BE49-F238E27FC236}">
                  <a16:creationId xmlns:a16="http://schemas.microsoft.com/office/drawing/2014/main" id="{09793C45-8582-4E1A-A04D-B2A9CA0DD9D9}"/>
                </a:ext>
              </a:extLst>
            </p:cNvPr>
            <p:cNvSpPr>
              <a:spLocks noChangeShapeType="1"/>
            </p:cNvSpPr>
            <p:nvPr/>
          </p:nvSpPr>
          <p:spPr bwMode="auto">
            <a:xfrm>
              <a:off x="2089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5" name="Line 153">
              <a:extLst>
                <a:ext uri="{FF2B5EF4-FFF2-40B4-BE49-F238E27FC236}">
                  <a16:creationId xmlns:a16="http://schemas.microsoft.com/office/drawing/2014/main" id="{BC43BB18-8967-4BF4-860B-D42E348EF339}"/>
                </a:ext>
              </a:extLst>
            </p:cNvPr>
            <p:cNvSpPr>
              <a:spLocks noChangeShapeType="1"/>
            </p:cNvSpPr>
            <p:nvPr/>
          </p:nvSpPr>
          <p:spPr bwMode="auto">
            <a:xfrm>
              <a:off x="2178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6" name="Line 154">
              <a:extLst>
                <a:ext uri="{FF2B5EF4-FFF2-40B4-BE49-F238E27FC236}">
                  <a16:creationId xmlns:a16="http://schemas.microsoft.com/office/drawing/2014/main" id="{6CAB07AD-525D-4652-826C-D26F073B3861}"/>
                </a:ext>
              </a:extLst>
            </p:cNvPr>
            <p:cNvSpPr>
              <a:spLocks noChangeShapeType="1"/>
            </p:cNvSpPr>
            <p:nvPr/>
          </p:nvSpPr>
          <p:spPr bwMode="auto">
            <a:xfrm>
              <a:off x="2266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7" name="Line 155">
              <a:extLst>
                <a:ext uri="{FF2B5EF4-FFF2-40B4-BE49-F238E27FC236}">
                  <a16:creationId xmlns:a16="http://schemas.microsoft.com/office/drawing/2014/main" id="{2D482E28-F50B-4CF3-91BA-794AC3C8DE20}"/>
                </a:ext>
              </a:extLst>
            </p:cNvPr>
            <p:cNvSpPr>
              <a:spLocks noChangeShapeType="1"/>
            </p:cNvSpPr>
            <p:nvPr/>
          </p:nvSpPr>
          <p:spPr bwMode="auto">
            <a:xfrm>
              <a:off x="2355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8" name="Line 156">
              <a:extLst>
                <a:ext uri="{FF2B5EF4-FFF2-40B4-BE49-F238E27FC236}">
                  <a16:creationId xmlns:a16="http://schemas.microsoft.com/office/drawing/2014/main" id="{60E3C164-DFA7-4A6D-8FBA-BF64987880A4}"/>
                </a:ext>
              </a:extLst>
            </p:cNvPr>
            <p:cNvSpPr>
              <a:spLocks noChangeShapeType="1"/>
            </p:cNvSpPr>
            <p:nvPr/>
          </p:nvSpPr>
          <p:spPr bwMode="auto">
            <a:xfrm>
              <a:off x="2444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19" name="Line 157">
              <a:extLst>
                <a:ext uri="{FF2B5EF4-FFF2-40B4-BE49-F238E27FC236}">
                  <a16:creationId xmlns:a16="http://schemas.microsoft.com/office/drawing/2014/main" id="{15025AB1-F6EA-4AD1-98A4-CC3A63BB9E1D}"/>
                </a:ext>
              </a:extLst>
            </p:cNvPr>
            <p:cNvSpPr>
              <a:spLocks noChangeShapeType="1"/>
            </p:cNvSpPr>
            <p:nvPr/>
          </p:nvSpPr>
          <p:spPr bwMode="auto">
            <a:xfrm>
              <a:off x="2533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0" name="Line 158">
              <a:extLst>
                <a:ext uri="{FF2B5EF4-FFF2-40B4-BE49-F238E27FC236}">
                  <a16:creationId xmlns:a16="http://schemas.microsoft.com/office/drawing/2014/main" id="{74DC182B-4B62-41E4-BEDA-C837CE0F163D}"/>
                </a:ext>
              </a:extLst>
            </p:cNvPr>
            <p:cNvSpPr>
              <a:spLocks noChangeShapeType="1"/>
            </p:cNvSpPr>
            <p:nvPr/>
          </p:nvSpPr>
          <p:spPr bwMode="auto">
            <a:xfrm>
              <a:off x="2622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1" name="Line 159">
              <a:extLst>
                <a:ext uri="{FF2B5EF4-FFF2-40B4-BE49-F238E27FC236}">
                  <a16:creationId xmlns:a16="http://schemas.microsoft.com/office/drawing/2014/main" id="{BFF8FBED-C612-46EF-AF17-217E5095D84A}"/>
                </a:ext>
              </a:extLst>
            </p:cNvPr>
            <p:cNvSpPr>
              <a:spLocks noChangeShapeType="1"/>
            </p:cNvSpPr>
            <p:nvPr/>
          </p:nvSpPr>
          <p:spPr bwMode="auto">
            <a:xfrm>
              <a:off x="2711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2" name="Line 160">
              <a:extLst>
                <a:ext uri="{FF2B5EF4-FFF2-40B4-BE49-F238E27FC236}">
                  <a16:creationId xmlns:a16="http://schemas.microsoft.com/office/drawing/2014/main" id="{961BF796-943A-44D9-BC64-BA030F445AD7}"/>
                </a:ext>
              </a:extLst>
            </p:cNvPr>
            <p:cNvSpPr>
              <a:spLocks noChangeShapeType="1"/>
            </p:cNvSpPr>
            <p:nvPr/>
          </p:nvSpPr>
          <p:spPr bwMode="auto">
            <a:xfrm>
              <a:off x="2800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3" name="Line 161">
              <a:extLst>
                <a:ext uri="{FF2B5EF4-FFF2-40B4-BE49-F238E27FC236}">
                  <a16:creationId xmlns:a16="http://schemas.microsoft.com/office/drawing/2014/main" id="{A3B9A1A1-3BAB-44C2-A0FF-76FB3CB436F2}"/>
                </a:ext>
              </a:extLst>
            </p:cNvPr>
            <p:cNvSpPr>
              <a:spLocks noChangeShapeType="1"/>
            </p:cNvSpPr>
            <p:nvPr/>
          </p:nvSpPr>
          <p:spPr bwMode="auto">
            <a:xfrm>
              <a:off x="2889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4" name="Line 162">
              <a:extLst>
                <a:ext uri="{FF2B5EF4-FFF2-40B4-BE49-F238E27FC236}">
                  <a16:creationId xmlns:a16="http://schemas.microsoft.com/office/drawing/2014/main" id="{62482543-E086-4E7D-9440-44C3E1DCD82C}"/>
                </a:ext>
              </a:extLst>
            </p:cNvPr>
            <p:cNvSpPr>
              <a:spLocks noChangeShapeType="1"/>
            </p:cNvSpPr>
            <p:nvPr/>
          </p:nvSpPr>
          <p:spPr bwMode="auto">
            <a:xfrm>
              <a:off x="2978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5" name="Line 163">
              <a:extLst>
                <a:ext uri="{FF2B5EF4-FFF2-40B4-BE49-F238E27FC236}">
                  <a16:creationId xmlns:a16="http://schemas.microsoft.com/office/drawing/2014/main" id="{041C50A7-95C0-4602-9272-942228DE0BC6}"/>
                </a:ext>
              </a:extLst>
            </p:cNvPr>
            <p:cNvSpPr>
              <a:spLocks noChangeShapeType="1"/>
            </p:cNvSpPr>
            <p:nvPr/>
          </p:nvSpPr>
          <p:spPr bwMode="auto">
            <a:xfrm>
              <a:off x="3067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6" name="Line 164">
              <a:extLst>
                <a:ext uri="{FF2B5EF4-FFF2-40B4-BE49-F238E27FC236}">
                  <a16:creationId xmlns:a16="http://schemas.microsoft.com/office/drawing/2014/main" id="{73EE64F5-63A4-42B1-ACBB-F92A7DDB0B5C}"/>
                </a:ext>
              </a:extLst>
            </p:cNvPr>
            <p:cNvSpPr>
              <a:spLocks noChangeShapeType="1"/>
            </p:cNvSpPr>
            <p:nvPr/>
          </p:nvSpPr>
          <p:spPr bwMode="auto">
            <a:xfrm>
              <a:off x="3155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7" name="Line 165">
              <a:extLst>
                <a:ext uri="{FF2B5EF4-FFF2-40B4-BE49-F238E27FC236}">
                  <a16:creationId xmlns:a16="http://schemas.microsoft.com/office/drawing/2014/main" id="{9C16EF6B-CAC7-48A4-907E-F369FFED7193}"/>
                </a:ext>
              </a:extLst>
            </p:cNvPr>
            <p:cNvSpPr>
              <a:spLocks noChangeShapeType="1"/>
            </p:cNvSpPr>
            <p:nvPr/>
          </p:nvSpPr>
          <p:spPr bwMode="auto">
            <a:xfrm>
              <a:off x="3244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8" name="Line 166">
              <a:extLst>
                <a:ext uri="{FF2B5EF4-FFF2-40B4-BE49-F238E27FC236}">
                  <a16:creationId xmlns:a16="http://schemas.microsoft.com/office/drawing/2014/main" id="{A4BD5B7C-B57A-4AC6-BABE-3BEBBF36C6F2}"/>
                </a:ext>
              </a:extLst>
            </p:cNvPr>
            <p:cNvSpPr>
              <a:spLocks noChangeShapeType="1"/>
            </p:cNvSpPr>
            <p:nvPr/>
          </p:nvSpPr>
          <p:spPr bwMode="auto">
            <a:xfrm>
              <a:off x="3333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29" name="Line 167">
              <a:extLst>
                <a:ext uri="{FF2B5EF4-FFF2-40B4-BE49-F238E27FC236}">
                  <a16:creationId xmlns:a16="http://schemas.microsoft.com/office/drawing/2014/main" id="{6056E0FC-25E8-4E16-9FF6-97DCE7FB7A36}"/>
                </a:ext>
              </a:extLst>
            </p:cNvPr>
            <p:cNvSpPr>
              <a:spLocks noChangeShapeType="1"/>
            </p:cNvSpPr>
            <p:nvPr/>
          </p:nvSpPr>
          <p:spPr bwMode="auto">
            <a:xfrm>
              <a:off x="3422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0" name="Line 168">
              <a:extLst>
                <a:ext uri="{FF2B5EF4-FFF2-40B4-BE49-F238E27FC236}">
                  <a16:creationId xmlns:a16="http://schemas.microsoft.com/office/drawing/2014/main" id="{47F17B81-3D55-4FAE-95A8-B82F4E3E77EC}"/>
                </a:ext>
              </a:extLst>
            </p:cNvPr>
            <p:cNvSpPr>
              <a:spLocks noChangeShapeType="1"/>
            </p:cNvSpPr>
            <p:nvPr/>
          </p:nvSpPr>
          <p:spPr bwMode="auto">
            <a:xfrm>
              <a:off x="3511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1" name="Line 169">
              <a:extLst>
                <a:ext uri="{FF2B5EF4-FFF2-40B4-BE49-F238E27FC236}">
                  <a16:creationId xmlns:a16="http://schemas.microsoft.com/office/drawing/2014/main" id="{A423D331-CDE7-4A15-9D66-99A96F6ED828}"/>
                </a:ext>
              </a:extLst>
            </p:cNvPr>
            <p:cNvSpPr>
              <a:spLocks noChangeShapeType="1"/>
            </p:cNvSpPr>
            <p:nvPr/>
          </p:nvSpPr>
          <p:spPr bwMode="auto">
            <a:xfrm>
              <a:off x="3600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2" name="Line 170">
              <a:extLst>
                <a:ext uri="{FF2B5EF4-FFF2-40B4-BE49-F238E27FC236}">
                  <a16:creationId xmlns:a16="http://schemas.microsoft.com/office/drawing/2014/main" id="{0C4B0635-8674-4671-8257-C87FC08BC1A2}"/>
                </a:ext>
              </a:extLst>
            </p:cNvPr>
            <p:cNvSpPr>
              <a:spLocks noChangeShapeType="1"/>
            </p:cNvSpPr>
            <p:nvPr/>
          </p:nvSpPr>
          <p:spPr bwMode="auto">
            <a:xfrm>
              <a:off x="3689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3" name="Line 171">
              <a:extLst>
                <a:ext uri="{FF2B5EF4-FFF2-40B4-BE49-F238E27FC236}">
                  <a16:creationId xmlns:a16="http://schemas.microsoft.com/office/drawing/2014/main" id="{36C9A947-5FC9-414B-9D43-2AA160FC136F}"/>
                </a:ext>
              </a:extLst>
            </p:cNvPr>
            <p:cNvSpPr>
              <a:spLocks noChangeShapeType="1"/>
            </p:cNvSpPr>
            <p:nvPr/>
          </p:nvSpPr>
          <p:spPr bwMode="auto">
            <a:xfrm>
              <a:off x="3778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4" name="Line 172">
              <a:extLst>
                <a:ext uri="{FF2B5EF4-FFF2-40B4-BE49-F238E27FC236}">
                  <a16:creationId xmlns:a16="http://schemas.microsoft.com/office/drawing/2014/main" id="{0ABD7E77-FD7F-4575-BC81-263E1DF71B90}"/>
                </a:ext>
              </a:extLst>
            </p:cNvPr>
            <p:cNvSpPr>
              <a:spLocks noChangeShapeType="1"/>
            </p:cNvSpPr>
            <p:nvPr/>
          </p:nvSpPr>
          <p:spPr bwMode="auto">
            <a:xfrm>
              <a:off x="3867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5" name="Line 173">
              <a:extLst>
                <a:ext uri="{FF2B5EF4-FFF2-40B4-BE49-F238E27FC236}">
                  <a16:creationId xmlns:a16="http://schemas.microsoft.com/office/drawing/2014/main" id="{0EF31683-E6D8-4AEB-8CAD-DA040129FD96}"/>
                </a:ext>
              </a:extLst>
            </p:cNvPr>
            <p:cNvSpPr>
              <a:spLocks noChangeShapeType="1"/>
            </p:cNvSpPr>
            <p:nvPr/>
          </p:nvSpPr>
          <p:spPr bwMode="auto">
            <a:xfrm>
              <a:off x="3956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6" name="Line 174">
              <a:extLst>
                <a:ext uri="{FF2B5EF4-FFF2-40B4-BE49-F238E27FC236}">
                  <a16:creationId xmlns:a16="http://schemas.microsoft.com/office/drawing/2014/main" id="{B322F44E-7490-4D39-9DDA-E37CF18C94F3}"/>
                </a:ext>
              </a:extLst>
            </p:cNvPr>
            <p:cNvSpPr>
              <a:spLocks noChangeShapeType="1"/>
            </p:cNvSpPr>
            <p:nvPr/>
          </p:nvSpPr>
          <p:spPr bwMode="auto">
            <a:xfrm>
              <a:off x="4044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7" name="Line 175">
              <a:extLst>
                <a:ext uri="{FF2B5EF4-FFF2-40B4-BE49-F238E27FC236}">
                  <a16:creationId xmlns:a16="http://schemas.microsoft.com/office/drawing/2014/main" id="{FCA16786-51A2-4802-97A3-FF2ED792E5AB}"/>
                </a:ext>
              </a:extLst>
            </p:cNvPr>
            <p:cNvSpPr>
              <a:spLocks noChangeShapeType="1"/>
            </p:cNvSpPr>
            <p:nvPr/>
          </p:nvSpPr>
          <p:spPr bwMode="auto">
            <a:xfrm>
              <a:off x="4133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8" name="Line 176">
              <a:extLst>
                <a:ext uri="{FF2B5EF4-FFF2-40B4-BE49-F238E27FC236}">
                  <a16:creationId xmlns:a16="http://schemas.microsoft.com/office/drawing/2014/main" id="{A370330A-2E24-482A-AE46-47097278AC80}"/>
                </a:ext>
              </a:extLst>
            </p:cNvPr>
            <p:cNvSpPr>
              <a:spLocks noChangeShapeType="1"/>
            </p:cNvSpPr>
            <p:nvPr/>
          </p:nvSpPr>
          <p:spPr bwMode="auto">
            <a:xfrm>
              <a:off x="4222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39" name="Line 177">
              <a:extLst>
                <a:ext uri="{FF2B5EF4-FFF2-40B4-BE49-F238E27FC236}">
                  <a16:creationId xmlns:a16="http://schemas.microsoft.com/office/drawing/2014/main" id="{5AD657DA-15E0-4B7E-B742-B4C08181785F}"/>
                </a:ext>
              </a:extLst>
            </p:cNvPr>
            <p:cNvSpPr>
              <a:spLocks noChangeShapeType="1"/>
            </p:cNvSpPr>
            <p:nvPr/>
          </p:nvSpPr>
          <p:spPr bwMode="auto">
            <a:xfrm>
              <a:off x="4311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0" name="Line 178">
              <a:extLst>
                <a:ext uri="{FF2B5EF4-FFF2-40B4-BE49-F238E27FC236}">
                  <a16:creationId xmlns:a16="http://schemas.microsoft.com/office/drawing/2014/main" id="{C9C8A3A1-1BD4-4A74-B6D1-8C1A66F9F982}"/>
                </a:ext>
              </a:extLst>
            </p:cNvPr>
            <p:cNvSpPr>
              <a:spLocks noChangeShapeType="1"/>
            </p:cNvSpPr>
            <p:nvPr/>
          </p:nvSpPr>
          <p:spPr bwMode="auto">
            <a:xfrm>
              <a:off x="4400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1" name="Line 179">
              <a:extLst>
                <a:ext uri="{FF2B5EF4-FFF2-40B4-BE49-F238E27FC236}">
                  <a16:creationId xmlns:a16="http://schemas.microsoft.com/office/drawing/2014/main" id="{B2B69004-3C2E-4589-ABC3-CECEA43DBE54}"/>
                </a:ext>
              </a:extLst>
            </p:cNvPr>
            <p:cNvSpPr>
              <a:spLocks noChangeShapeType="1"/>
            </p:cNvSpPr>
            <p:nvPr/>
          </p:nvSpPr>
          <p:spPr bwMode="auto">
            <a:xfrm>
              <a:off x="4489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2" name="Line 180">
              <a:extLst>
                <a:ext uri="{FF2B5EF4-FFF2-40B4-BE49-F238E27FC236}">
                  <a16:creationId xmlns:a16="http://schemas.microsoft.com/office/drawing/2014/main" id="{A9C011B9-644E-43E9-9D47-BD64C00D35F0}"/>
                </a:ext>
              </a:extLst>
            </p:cNvPr>
            <p:cNvSpPr>
              <a:spLocks noChangeShapeType="1"/>
            </p:cNvSpPr>
            <p:nvPr/>
          </p:nvSpPr>
          <p:spPr bwMode="auto">
            <a:xfrm>
              <a:off x="4578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3" name="Line 181">
              <a:extLst>
                <a:ext uri="{FF2B5EF4-FFF2-40B4-BE49-F238E27FC236}">
                  <a16:creationId xmlns:a16="http://schemas.microsoft.com/office/drawing/2014/main" id="{4CC0A88A-C460-4665-9366-14D2CB6838C9}"/>
                </a:ext>
              </a:extLst>
            </p:cNvPr>
            <p:cNvSpPr>
              <a:spLocks noChangeShapeType="1"/>
            </p:cNvSpPr>
            <p:nvPr/>
          </p:nvSpPr>
          <p:spPr bwMode="auto">
            <a:xfrm>
              <a:off x="4667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4" name="Line 182">
              <a:extLst>
                <a:ext uri="{FF2B5EF4-FFF2-40B4-BE49-F238E27FC236}">
                  <a16:creationId xmlns:a16="http://schemas.microsoft.com/office/drawing/2014/main" id="{9E29B364-3701-4227-BCF2-6886ACFB5B03}"/>
                </a:ext>
              </a:extLst>
            </p:cNvPr>
            <p:cNvSpPr>
              <a:spLocks noChangeShapeType="1"/>
            </p:cNvSpPr>
            <p:nvPr/>
          </p:nvSpPr>
          <p:spPr bwMode="auto">
            <a:xfrm>
              <a:off x="4756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5" name="Line 183">
              <a:extLst>
                <a:ext uri="{FF2B5EF4-FFF2-40B4-BE49-F238E27FC236}">
                  <a16:creationId xmlns:a16="http://schemas.microsoft.com/office/drawing/2014/main" id="{33B0508E-7745-4DB3-8CCB-8F5E2F249134}"/>
                </a:ext>
              </a:extLst>
            </p:cNvPr>
            <p:cNvSpPr>
              <a:spLocks noChangeShapeType="1"/>
            </p:cNvSpPr>
            <p:nvPr/>
          </p:nvSpPr>
          <p:spPr bwMode="auto">
            <a:xfrm>
              <a:off x="4845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6" name="Line 184">
              <a:extLst>
                <a:ext uri="{FF2B5EF4-FFF2-40B4-BE49-F238E27FC236}">
                  <a16:creationId xmlns:a16="http://schemas.microsoft.com/office/drawing/2014/main" id="{6B84E3B0-51CA-402F-B468-CAF2F222A9F3}"/>
                </a:ext>
              </a:extLst>
            </p:cNvPr>
            <p:cNvSpPr>
              <a:spLocks noChangeShapeType="1"/>
            </p:cNvSpPr>
            <p:nvPr/>
          </p:nvSpPr>
          <p:spPr bwMode="auto">
            <a:xfrm>
              <a:off x="4933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7" name="Line 185">
              <a:extLst>
                <a:ext uri="{FF2B5EF4-FFF2-40B4-BE49-F238E27FC236}">
                  <a16:creationId xmlns:a16="http://schemas.microsoft.com/office/drawing/2014/main" id="{4BABB54F-E896-4304-8A2E-0E677CA5CC52}"/>
                </a:ext>
              </a:extLst>
            </p:cNvPr>
            <p:cNvSpPr>
              <a:spLocks noChangeShapeType="1"/>
            </p:cNvSpPr>
            <p:nvPr/>
          </p:nvSpPr>
          <p:spPr bwMode="auto">
            <a:xfrm>
              <a:off x="5022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8" name="Line 186">
              <a:extLst>
                <a:ext uri="{FF2B5EF4-FFF2-40B4-BE49-F238E27FC236}">
                  <a16:creationId xmlns:a16="http://schemas.microsoft.com/office/drawing/2014/main" id="{5EBD618F-2565-472D-84C0-588DA33A0288}"/>
                </a:ext>
              </a:extLst>
            </p:cNvPr>
            <p:cNvSpPr>
              <a:spLocks noChangeShapeType="1"/>
            </p:cNvSpPr>
            <p:nvPr/>
          </p:nvSpPr>
          <p:spPr bwMode="auto">
            <a:xfrm>
              <a:off x="5111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49" name="Line 187">
              <a:extLst>
                <a:ext uri="{FF2B5EF4-FFF2-40B4-BE49-F238E27FC236}">
                  <a16:creationId xmlns:a16="http://schemas.microsoft.com/office/drawing/2014/main" id="{DF821701-44EC-4AEA-9CF1-7E45CB69CE12}"/>
                </a:ext>
              </a:extLst>
            </p:cNvPr>
            <p:cNvSpPr>
              <a:spLocks noChangeShapeType="1"/>
            </p:cNvSpPr>
            <p:nvPr/>
          </p:nvSpPr>
          <p:spPr bwMode="auto">
            <a:xfrm>
              <a:off x="5200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0" name="Line 188">
              <a:extLst>
                <a:ext uri="{FF2B5EF4-FFF2-40B4-BE49-F238E27FC236}">
                  <a16:creationId xmlns:a16="http://schemas.microsoft.com/office/drawing/2014/main" id="{B2EA3AA0-3E22-4233-A72D-5ACC070CC57A}"/>
                </a:ext>
              </a:extLst>
            </p:cNvPr>
            <p:cNvSpPr>
              <a:spLocks noChangeShapeType="1"/>
            </p:cNvSpPr>
            <p:nvPr/>
          </p:nvSpPr>
          <p:spPr bwMode="auto">
            <a:xfrm>
              <a:off x="5289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1" name="Line 189">
              <a:extLst>
                <a:ext uri="{FF2B5EF4-FFF2-40B4-BE49-F238E27FC236}">
                  <a16:creationId xmlns:a16="http://schemas.microsoft.com/office/drawing/2014/main" id="{31BBCD08-F219-4EE6-8399-1E06FFDFCDF2}"/>
                </a:ext>
              </a:extLst>
            </p:cNvPr>
            <p:cNvSpPr>
              <a:spLocks noChangeShapeType="1"/>
            </p:cNvSpPr>
            <p:nvPr/>
          </p:nvSpPr>
          <p:spPr bwMode="auto">
            <a:xfrm>
              <a:off x="5378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2" name="Line 190">
              <a:extLst>
                <a:ext uri="{FF2B5EF4-FFF2-40B4-BE49-F238E27FC236}">
                  <a16:creationId xmlns:a16="http://schemas.microsoft.com/office/drawing/2014/main" id="{E83C6181-5183-4736-B5E9-24BE6D5A08BE}"/>
                </a:ext>
              </a:extLst>
            </p:cNvPr>
            <p:cNvSpPr>
              <a:spLocks noChangeShapeType="1"/>
            </p:cNvSpPr>
            <p:nvPr/>
          </p:nvSpPr>
          <p:spPr bwMode="auto">
            <a:xfrm>
              <a:off x="5467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3" name="Line 191">
              <a:extLst>
                <a:ext uri="{FF2B5EF4-FFF2-40B4-BE49-F238E27FC236}">
                  <a16:creationId xmlns:a16="http://schemas.microsoft.com/office/drawing/2014/main" id="{5DCFCC14-BEC9-48CC-98DB-B10BD34391E0}"/>
                </a:ext>
              </a:extLst>
            </p:cNvPr>
            <p:cNvSpPr>
              <a:spLocks noChangeShapeType="1"/>
            </p:cNvSpPr>
            <p:nvPr/>
          </p:nvSpPr>
          <p:spPr bwMode="auto">
            <a:xfrm>
              <a:off x="5556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4" name="Line 192">
              <a:extLst>
                <a:ext uri="{FF2B5EF4-FFF2-40B4-BE49-F238E27FC236}">
                  <a16:creationId xmlns:a16="http://schemas.microsoft.com/office/drawing/2014/main" id="{3F6F5989-F8F2-4461-A3FE-E791FB1DEBA4}"/>
                </a:ext>
              </a:extLst>
            </p:cNvPr>
            <p:cNvSpPr>
              <a:spLocks noChangeShapeType="1"/>
            </p:cNvSpPr>
            <p:nvPr/>
          </p:nvSpPr>
          <p:spPr bwMode="auto">
            <a:xfrm>
              <a:off x="5645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5" name="Line 193">
              <a:extLst>
                <a:ext uri="{FF2B5EF4-FFF2-40B4-BE49-F238E27FC236}">
                  <a16:creationId xmlns:a16="http://schemas.microsoft.com/office/drawing/2014/main" id="{D5FFD0B2-F795-44F1-AE16-06397A17A189}"/>
                </a:ext>
              </a:extLst>
            </p:cNvPr>
            <p:cNvSpPr>
              <a:spLocks noChangeShapeType="1"/>
            </p:cNvSpPr>
            <p:nvPr/>
          </p:nvSpPr>
          <p:spPr bwMode="auto">
            <a:xfrm>
              <a:off x="5734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6" name="Line 194">
              <a:extLst>
                <a:ext uri="{FF2B5EF4-FFF2-40B4-BE49-F238E27FC236}">
                  <a16:creationId xmlns:a16="http://schemas.microsoft.com/office/drawing/2014/main" id="{B0CF8E76-33C3-47D6-9DDE-544B129EC765}"/>
                </a:ext>
              </a:extLst>
            </p:cNvPr>
            <p:cNvSpPr>
              <a:spLocks noChangeShapeType="1"/>
            </p:cNvSpPr>
            <p:nvPr/>
          </p:nvSpPr>
          <p:spPr bwMode="auto">
            <a:xfrm>
              <a:off x="5822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7" name="Line 195">
              <a:extLst>
                <a:ext uri="{FF2B5EF4-FFF2-40B4-BE49-F238E27FC236}">
                  <a16:creationId xmlns:a16="http://schemas.microsoft.com/office/drawing/2014/main" id="{413BC76E-CA08-483D-AFBA-E4452B422EAC}"/>
                </a:ext>
              </a:extLst>
            </p:cNvPr>
            <p:cNvSpPr>
              <a:spLocks noChangeShapeType="1"/>
            </p:cNvSpPr>
            <p:nvPr/>
          </p:nvSpPr>
          <p:spPr bwMode="auto">
            <a:xfrm>
              <a:off x="5911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8" name="Line 196">
              <a:extLst>
                <a:ext uri="{FF2B5EF4-FFF2-40B4-BE49-F238E27FC236}">
                  <a16:creationId xmlns:a16="http://schemas.microsoft.com/office/drawing/2014/main" id="{079D72A1-7CA3-4842-8626-A3BE9288E0FF}"/>
                </a:ext>
              </a:extLst>
            </p:cNvPr>
            <p:cNvSpPr>
              <a:spLocks noChangeShapeType="1"/>
            </p:cNvSpPr>
            <p:nvPr/>
          </p:nvSpPr>
          <p:spPr bwMode="auto">
            <a:xfrm>
              <a:off x="6000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59" name="Line 197">
              <a:extLst>
                <a:ext uri="{FF2B5EF4-FFF2-40B4-BE49-F238E27FC236}">
                  <a16:creationId xmlns:a16="http://schemas.microsoft.com/office/drawing/2014/main" id="{5BF91A95-6A53-4E4A-A677-2EA2185CD2CF}"/>
                </a:ext>
              </a:extLst>
            </p:cNvPr>
            <p:cNvSpPr>
              <a:spLocks noChangeShapeType="1"/>
            </p:cNvSpPr>
            <p:nvPr/>
          </p:nvSpPr>
          <p:spPr bwMode="auto">
            <a:xfrm>
              <a:off x="6089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0" name="Line 198">
              <a:extLst>
                <a:ext uri="{FF2B5EF4-FFF2-40B4-BE49-F238E27FC236}">
                  <a16:creationId xmlns:a16="http://schemas.microsoft.com/office/drawing/2014/main" id="{512BD047-A608-4808-BCC2-19ACD346C092}"/>
                </a:ext>
              </a:extLst>
            </p:cNvPr>
            <p:cNvSpPr>
              <a:spLocks noChangeShapeType="1"/>
            </p:cNvSpPr>
            <p:nvPr/>
          </p:nvSpPr>
          <p:spPr bwMode="auto">
            <a:xfrm>
              <a:off x="6178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1" name="Line 199">
              <a:extLst>
                <a:ext uri="{FF2B5EF4-FFF2-40B4-BE49-F238E27FC236}">
                  <a16:creationId xmlns:a16="http://schemas.microsoft.com/office/drawing/2014/main" id="{36C5F7D7-B888-4078-955D-D2B95E7EF9DD}"/>
                </a:ext>
              </a:extLst>
            </p:cNvPr>
            <p:cNvSpPr>
              <a:spLocks noChangeShapeType="1"/>
            </p:cNvSpPr>
            <p:nvPr/>
          </p:nvSpPr>
          <p:spPr bwMode="auto">
            <a:xfrm>
              <a:off x="6267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2" name="Line 200">
              <a:extLst>
                <a:ext uri="{FF2B5EF4-FFF2-40B4-BE49-F238E27FC236}">
                  <a16:creationId xmlns:a16="http://schemas.microsoft.com/office/drawing/2014/main" id="{61813292-8C50-4655-94A9-1BE3B1765B88}"/>
                </a:ext>
              </a:extLst>
            </p:cNvPr>
            <p:cNvSpPr>
              <a:spLocks noChangeShapeType="1"/>
            </p:cNvSpPr>
            <p:nvPr/>
          </p:nvSpPr>
          <p:spPr bwMode="auto">
            <a:xfrm>
              <a:off x="6356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3" name="Line 201">
              <a:extLst>
                <a:ext uri="{FF2B5EF4-FFF2-40B4-BE49-F238E27FC236}">
                  <a16:creationId xmlns:a16="http://schemas.microsoft.com/office/drawing/2014/main" id="{C355B31D-40F9-4893-BBFC-3BE71D7BE25F}"/>
                </a:ext>
              </a:extLst>
            </p:cNvPr>
            <p:cNvSpPr>
              <a:spLocks noChangeShapeType="1"/>
            </p:cNvSpPr>
            <p:nvPr/>
          </p:nvSpPr>
          <p:spPr bwMode="auto">
            <a:xfrm>
              <a:off x="6445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4" name="Line 202">
              <a:extLst>
                <a:ext uri="{FF2B5EF4-FFF2-40B4-BE49-F238E27FC236}">
                  <a16:creationId xmlns:a16="http://schemas.microsoft.com/office/drawing/2014/main" id="{EBC3FD85-E3FB-42E7-B18E-8E7C908F5025}"/>
                </a:ext>
              </a:extLst>
            </p:cNvPr>
            <p:cNvSpPr>
              <a:spLocks noChangeShapeType="1"/>
            </p:cNvSpPr>
            <p:nvPr/>
          </p:nvSpPr>
          <p:spPr bwMode="auto">
            <a:xfrm>
              <a:off x="6534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265" name="Group 228">
            <a:extLst>
              <a:ext uri="{FF2B5EF4-FFF2-40B4-BE49-F238E27FC236}">
                <a16:creationId xmlns:a16="http://schemas.microsoft.com/office/drawing/2014/main" id="{82FA7F03-CB2D-4E25-B96D-906271EEDDA3}"/>
              </a:ext>
            </a:extLst>
          </p:cNvPr>
          <p:cNvGrpSpPr>
            <a:grpSpLocks/>
          </p:cNvGrpSpPr>
          <p:nvPr/>
        </p:nvGrpSpPr>
        <p:grpSpPr bwMode="auto">
          <a:xfrm>
            <a:off x="769938" y="7455553"/>
            <a:ext cx="571500" cy="571500"/>
            <a:chOff x="503" y="5239"/>
            <a:chExt cx="360" cy="360"/>
          </a:xfrm>
        </p:grpSpPr>
        <p:sp>
          <p:nvSpPr>
            <p:cNvPr id="268" name="Freeform 229">
              <a:extLst>
                <a:ext uri="{FF2B5EF4-FFF2-40B4-BE49-F238E27FC236}">
                  <a16:creationId xmlns:a16="http://schemas.microsoft.com/office/drawing/2014/main" id="{DA56178C-A2F8-47AF-92EA-78B680CF44E7}"/>
                </a:ext>
              </a:extLst>
            </p:cNvPr>
            <p:cNvSpPr>
              <a:spLocks/>
            </p:cNvSpPr>
            <p:nvPr/>
          </p:nvSpPr>
          <p:spPr bwMode="auto">
            <a:xfrm>
              <a:off x="503" y="5239"/>
              <a:ext cx="360" cy="360"/>
            </a:xfrm>
            <a:custGeom>
              <a:avLst/>
              <a:gdLst>
                <a:gd name="T0" fmla="*/ 360 w 360"/>
                <a:gd name="T1" fmla="*/ 180 h 360"/>
                <a:gd name="T2" fmla="*/ 356 w 360"/>
                <a:gd name="T3" fmla="*/ 216 h 360"/>
                <a:gd name="T4" fmla="*/ 346 w 360"/>
                <a:gd name="T5" fmla="*/ 250 h 360"/>
                <a:gd name="T6" fmla="*/ 330 w 360"/>
                <a:gd name="T7" fmla="*/ 282 h 360"/>
                <a:gd name="T8" fmla="*/ 308 w 360"/>
                <a:gd name="T9" fmla="*/ 308 h 360"/>
                <a:gd name="T10" fmla="*/ 280 w 360"/>
                <a:gd name="T11" fmla="*/ 330 h 360"/>
                <a:gd name="T12" fmla="*/ 250 w 360"/>
                <a:gd name="T13" fmla="*/ 346 h 360"/>
                <a:gd name="T14" fmla="*/ 216 w 360"/>
                <a:gd name="T15" fmla="*/ 358 h 360"/>
                <a:gd name="T16" fmla="*/ 180 w 360"/>
                <a:gd name="T17" fmla="*/ 360 h 360"/>
                <a:gd name="T18" fmla="*/ 162 w 360"/>
                <a:gd name="T19" fmla="*/ 360 h 360"/>
                <a:gd name="T20" fmla="*/ 126 w 360"/>
                <a:gd name="T21" fmla="*/ 352 h 360"/>
                <a:gd name="T22" fmla="*/ 94 w 360"/>
                <a:gd name="T23" fmla="*/ 338 h 360"/>
                <a:gd name="T24" fmla="*/ 66 w 360"/>
                <a:gd name="T25" fmla="*/ 320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80 h 360"/>
                <a:gd name="T42" fmla="*/ 52 w 360"/>
                <a:gd name="T43" fmla="*/ 52 h 360"/>
                <a:gd name="T44" fmla="*/ 78 w 360"/>
                <a:gd name="T45" fmla="*/ 30 h 360"/>
                <a:gd name="T46" fmla="*/ 110 w 360"/>
                <a:gd name="T47" fmla="*/ 14 h 360"/>
                <a:gd name="T48" fmla="*/ 144 w 360"/>
                <a:gd name="T49" fmla="*/ 4 h 360"/>
                <a:gd name="T50" fmla="*/ 180 w 360"/>
                <a:gd name="T51" fmla="*/ 0 h 360"/>
                <a:gd name="T52" fmla="*/ 198 w 360"/>
                <a:gd name="T53" fmla="*/ 0 h 360"/>
                <a:gd name="T54" fmla="*/ 234 w 360"/>
                <a:gd name="T55" fmla="*/ 8 h 360"/>
                <a:gd name="T56" fmla="*/ 266 w 360"/>
                <a:gd name="T57" fmla="*/ 22 h 360"/>
                <a:gd name="T58" fmla="*/ 294 w 360"/>
                <a:gd name="T59" fmla="*/ 40 h 360"/>
                <a:gd name="T60" fmla="*/ 320 w 360"/>
                <a:gd name="T61" fmla="*/ 66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6" y="216"/>
                  </a:lnTo>
                  <a:lnTo>
                    <a:pt x="352" y="234"/>
                  </a:lnTo>
                  <a:lnTo>
                    <a:pt x="346" y="250"/>
                  </a:lnTo>
                  <a:lnTo>
                    <a:pt x="338" y="266"/>
                  </a:lnTo>
                  <a:lnTo>
                    <a:pt x="330" y="282"/>
                  </a:lnTo>
                  <a:lnTo>
                    <a:pt x="320" y="294"/>
                  </a:lnTo>
                  <a:lnTo>
                    <a:pt x="308" y="308"/>
                  </a:lnTo>
                  <a:lnTo>
                    <a:pt x="294" y="320"/>
                  </a:lnTo>
                  <a:lnTo>
                    <a:pt x="280" y="330"/>
                  </a:lnTo>
                  <a:lnTo>
                    <a:pt x="266" y="338"/>
                  </a:lnTo>
                  <a:lnTo>
                    <a:pt x="250" y="346"/>
                  </a:lnTo>
                  <a:lnTo>
                    <a:pt x="234" y="352"/>
                  </a:lnTo>
                  <a:lnTo>
                    <a:pt x="216" y="358"/>
                  </a:lnTo>
                  <a:lnTo>
                    <a:pt x="198" y="360"/>
                  </a:lnTo>
                  <a:lnTo>
                    <a:pt x="180" y="360"/>
                  </a:lnTo>
                  <a:lnTo>
                    <a:pt x="162" y="360"/>
                  </a:lnTo>
                  <a:lnTo>
                    <a:pt x="144" y="358"/>
                  </a:lnTo>
                  <a:lnTo>
                    <a:pt x="126" y="352"/>
                  </a:lnTo>
                  <a:lnTo>
                    <a:pt x="110" y="346"/>
                  </a:lnTo>
                  <a:lnTo>
                    <a:pt x="94" y="338"/>
                  </a:lnTo>
                  <a:lnTo>
                    <a:pt x="78" y="330"/>
                  </a:lnTo>
                  <a:lnTo>
                    <a:pt x="66" y="320"/>
                  </a:lnTo>
                  <a:lnTo>
                    <a:pt x="52" y="308"/>
                  </a:lnTo>
                  <a:lnTo>
                    <a:pt x="40" y="294"/>
                  </a:lnTo>
                  <a:lnTo>
                    <a:pt x="30" y="282"/>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80"/>
                  </a:lnTo>
                  <a:lnTo>
                    <a:pt x="40" y="66"/>
                  </a:lnTo>
                  <a:lnTo>
                    <a:pt x="52" y="52"/>
                  </a:lnTo>
                  <a:lnTo>
                    <a:pt x="66" y="40"/>
                  </a:lnTo>
                  <a:lnTo>
                    <a:pt x="78" y="30"/>
                  </a:lnTo>
                  <a:lnTo>
                    <a:pt x="94" y="22"/>
                  </a:lnTo>
                  <a:lnTo>
                    <a:pt x="110" y="14"/>
                  </a:lnTo>
                  <a:lnTo>
                    <a:pt x="126" y="8"/>
                  </a:lnTo>
                  <a:lnTo>
                    <a:pt x="144" y="4"/>
                  </a:lnTo>
                  <a:lnTo>
                    <a:pt x="162" y="0"/>
                  </a:lnTo>
                  <a:lnTo>
                    <a:pt x="180" y="0"/>
                  </a:lnTo>
                  <a:lnTo>
                    <a:pt x="198" y="0"/>
                  </a:lnTo>
                  <a:lnTo>
                    <a:pt x="216" y="4"/>
                  </a:lnTo>
                  <a:lnTo>
                    <a:pt x="234" y="8"/>
                  </a:lnTo>
                  <a:lnTo>
                    <a:pt x="250" y="14"/>
                  </a:lnTo>
                  <a:lnTo>
                    <a:pt x="266" y="22"/>
                  </a:lnTo>
                  <a:lnTo>
                    <a:pt x="280" y="30"/>
                  </a:lnTo>
                  <a:lnTo>
                    <a:pt x="294" y="40"/>
                  </a:lnTo>
                  <a:lnTo>
                    <a:pt x="308" y="52"/>
                  </a:lnTo>
                  <a:lnTo>
                    <a:pt x="320" y="66"/>
                  </a:lnTo>
                  <a:lnTo>
                    <a:pt x="330" y="80"/>
                  </a:lnTo>
                  <a:lnTo>
                    <a:pt x="338" y="94"/>
                  </a:lnTo>
                  <a:lnTo>
                    <a:pt x="346" y="110"/>
                  </a:lnTo>
                  <a:lnTo>
                    <a:pt x="352" y="126"/>
                  </a:lnTo>
                  <a:lnTo>
                    <a:pt x="356" y="144"/>
                  </a:lnTo>
                  <a:lnTo>
                    <a:pt x="360" y="162"/>
                  </a:lnTo>
                  <a:lnTo>
                    <a:pt x="360" y="18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69" name="Rectangle 230">
              <a:extLst>
                <a:ext uri="{FF2B5EF4-FFF2-40B4-BE49-F238E27FC236}">
                  <a16:creationId xmlns:a16="http://schemas.microsoft.com/office/drawing/2014/main" id="{2EE1C77C-B61B-49C1-A846-BDAE0C221CF0}"/>
                </a:ext>
              </a:extLst>
            </p:cNvPr>
            <p:cNvSpPr>
              <a:spLocks noChangeArrowheads="1"/>
            </p:cNvSpPr>
            <p:nvPr/>
          </p:nvSpPr>
          <p:spPr bwMode="auto">
            <a:xfrm>
              <a:off x="521"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232584"/>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sp>
        <p:nvSpPr>
          <p:cNvPr id="271" name="Text Box 272">
            <a:extLst>
              <a:ext uri="{FF2B5EF4-FFF2-40B4-BE49-F238E27FC236}">
                <a16:creationId xmlns:a16="http://schemas.microsoft.com/office/drawing/2014/main" id="{191DE04A-0C03-466D-A44D-3FE0463E4927}"/>
              </a:ext>
            </a:extLst>
          </p:cNvPr>
          <p:cNvSpPr txBox="1">
            <a:spLocks noChangeArrowheads="1"/>
          </p:cNvSpPr>
          <p:nvPr/>
        </p:nvSpPr>
        <p:spPr bwMode="auto">
          <a:xfrm>
            <a:off x="1241039" y="7812929"/>
            <a:ext cx="52560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クラウドサービス：</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事業者によって定義されたインタフェースを用いた、拡張性、柔軟性を持つ共用可能な物理的又は仮想的な</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リソースにネットワーク経由でアクセスするモデルを通じて提供され、利用者によって自由にリソースの設定・管理が</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可能なサービスであって、情報セキュリティに関する十分な条件設定の余地があるものをいいます。</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なお、統一基準におけるクラウドサービスは、機関等外の一般の者が一般向けに情報システムの一部又は全部</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の機能を提供するクラウドサービスであって、当該サービスにおいて機関等の情報が取り扱われる場合に限るもの</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としています。</a:t>
            </a:r>
            <a:endParaRPr lang="en-US" altLang="ja-JP" sz="9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6A5CCF97-A5C5-460C-A3CA-569E7382EBC8}"/>
              </a:ext>
            </a:extLst>
          </p:cNvPr>
          <p:cNvGrpSpPr/>
          <p:nvPr/>
        </p:nvGrpSpPr>
        <p:grpSpPr>
          <a:xfrm>
            <a:off x="757873" y="1068755"/>
            <a:ext cx="5491362" cy="4154984"/>
            <a:chOff x="757873" y="1038558"/>
            <a:chExt cx="5491362" cy="4154984"/>
          </a:xfrm>
        </p:grpSpPr>
        <p:sp>
          <p:nvSpPr>
            <p:cNvPr id="35846" name="Text Box 262"/>
            <p:cNvSpPr txBox="1">
              <a:spLocks noChangeArrowheads="1"/>
            </p:cNvSpPr>
            <p:nvPr/>
          </p:nvSpPr>
          <p:spPr bwMode="auto">
            <a:xfrm>
              <a:off x="757873" y="1038558"/>
              <a:ext cx="549136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defRPr/>
              </a:pPr>
              <a:r>
                <a:rPr lang="ja-JP" altLang="en-US" sz="2200" b="1" dirty="0">
                  <a:solidFill>
                    <a:schemeClr val="bg1"/>
                  </a:solidFill>
                  <a:latin typeface="Meiryo UI" panose="020B0604030504040204" pitchFamily="50" charset="-128"/>
                  <a:ea typeface="Meiryo UI" panose="020B0604030504040204" pitchFamily="50" charset="-128"/>
                </a:rPr>
                <a:t>情報漏えいに繋がるため、組織から利用の許可を得ていない、フリーメールやオンラインストレージ等の</a:t>
              </a:r>
              <a:r>
                <a:rPr lang="ja-JP" altLang="en-US" sz="2200" b="1" u="sng" dirty="0">
                  <a:solidFill>
                    <a:schemeClr val="bg1"/>
                  </a:solidFill>
                  <a:latin typeface="Meiryo UI" panose="020B0604030504040204" pitchFamily="50" charset="-128"/>
                  <a:ea typeface="Meiryo UI" panose="020B0604030504040204" pitchFamily="50" charset="-128"/>
                </a:rPr>
                <a:t>クラウドサービス</a:t>
              </a:r>
              <a:r>
                <a:rPr lang="ja-JP" altLang="en-US" sz="2200" b="1" dirty="0">
                  <a:solidFill>
                    <a:schemeClr val="bg1"/>
                  </a:solidFill>
                  <a:latin typeface="Meiryo UI" panose="020B0604030504040204" pitchFamily="50" charset="-128"/>
                  <a:ea typeface="Meiryo UI" panose="020B0604030504040204" pitchFamily="50" charset="-128"/>
                </a:rPr>
                <a:t>を業務に利用しないこと。</a:t>
              </a:r>
              <a:endParaRPr lang="en-US" altLang="ja-JP" sz="2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endParaRPr lang="ja-JP" altLang="en-US" sz="2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r>
                <a:rPr lang="ja-JP" altLang="en-US" sz="2200" b="1" dirty="0">
                  <a:solidFill>
                    <a:schemeClr val="bg1"/>
                  </a:solidFill>
                  <a:latin typeface="Meiryo UI" panose="020B0604030504040204" pitchFamily="50" charset="-128"/>
                  <a:ea typeface="Meiryo UI" panose="020B0604030504040204" pitchFamily="50" charset="-128"/>
                </a:rPr>
                <a:t>組織から利用が許可されたクラウドサービスであっても、そのクラウドサービスで要機密情報を取り扱うことができるかを確認した上で利用すること。</a:t>
              </a:r>
              <a:endParaRPr lang="en-US" altLang="ja-JP" sz="2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endParaRPr lang="en-US" altLang="ja-JP" sz="2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r>
                <a:rPr lang="ja-JP" altLang="en-US" sz="2200" b="1" dirty="0">
                  <a:solidFill>
                    <a:schemeClr val="bg1"/>
                  </a:solidFill>
                  <a:latin typeface="Meiryo UI" panose="020B0604030504040204" pitchFamily="50" charset="-128"/>
                  <a:ea typeface="Meiryo UI" panose="020B0604030504040204" pitchFamily="50" charset="-128"/>
                </a:rPr>
                <a:t>クラウドサービスを利用する際、各機関の情報セキュリティポリシーを確認すること。</a:t>
              </a:r>
            </a:p>
          </p:txBody>
        </p:sp>
        <p:sp>
          <p:nvSpPr>
            <p:cNvPr id="272" name="Text Box 129">
              <a:extLst>
                <a:ext uri="{FF2B5EF4-FFF2-40B4-BE49-F238E27FC236}">
                  <a16:creationId xmlns:a16="http://schemas.microsoft.com/office/drawing/2014/main" id="{14ABA048-79D6-4D95-92DF-37A033FACBA9}"/>
                </a:ext>
              </a:extLst>
            </p:cNvPr>
            <p:cNvSpPr txBox="1">
              <a:spLocks noChangeArrowheads="1"/>
            </p:cNvSpPr>
            <p:nvPr/>
          </p:nvSpPr>
          <p:spPr bwMode="auto">
            <a:xfrm>
              <a:off x="2305050" y="2110594"/>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0759D3A-D2FD-4B16-ADE6-535E1FF5BB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721010"/>
            <a:ext cx="6022054" cy="3639997"/>
          </a:xfrm>
          <a:prstGeom prst="rect">
            <a:avLst/>
          </a:prstGeom>
        </p:spPr>
      </p:pic>
      <p:sp>
        <p:nvSpPr>
          <p:cNvPr id="36867"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4" name="Text Box 124"/>
          <p:cNvSpPr txBox="1">
            <a:spLocks noChangeArrowheads="1"/>
          </p:cNvSpPr>
          <p:nvPr/>
        </p:nvSpPr>
        <p:spPr bwMode="auto">
          <a:xfrm>
            <a:off x="252313" y="7759649"/>
            <a:ext cx="561657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pt-BR" sz="1200" dirty="0">
                <a:latin typeface="Meiryo UI" panose="020B0604030504040204" pitchFamily="50" charset="-128"/>
                <a:ea typeface="Meiryo UI" panose="020B0604030504040204" pitchFamily="50" charset="-128"/>
              </a:rPr>
              <a:t>意図しない者が会議に参加することにより、会議進行の妨害、機密情報の漏えいが発生します。意図しない者の会議へ参加を防ぐためには、会議案内メールの安全な経路での配付と共に、会議参加者の確認・認証方式の選定が重要です。</a:t>
            </a:r>
          </a:p>
          <a:p>
            <a:pPr eaLnBrk="1" hangingPunct="1">
              <a:spcBef>
                <a:spcPct val="0"/>
              </a:spcBef>
              <a:buFontTx/>
              <a:buNone/>
              <a:defRPr/>
            </a:pP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Web</a:t>
            </a:r>
            <a:r>
              <a:rPr lang="ja-JP" altLang="en-US" sz="900" dirty="0">
                <a:latin typeface="Meiryo UI" panose="020B0604030504040204" pitchFamily="50" charset="-128"/>
                <a:ea typeface="Meiryo UI" panose="020B0604030504040204" pitchFamily="50" charset="-128"/>
              </a:rPr>
              <a:t>会議サービスを使用する際のセキュリティ上の注意事項」</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defRPr/>
            </a:pPr>
            <a:r>
              <a:rPr lang="ja-JP" altLang="en-US" sz="900" dirty="0">
                <a:latin typeface="Meiryo UI" panose="020B0604030504040204" pitchFamily="50" charset="-128"/>
                <a:ea typeface="Meiryo UI" panose="020B0604030504040204" pitchFamily="50" charset="-128"/>
              </a:rPr>
              <a:t>（独立行政法人情報処理推進機構）</a:t>
            </a:r>
            <a:endParaRPr lang="ja-JP" altLang="pt-BR" sz="900" dirty="0">
              <a:latin typeface="Meiryo UI" panose="020B0604030504040204" pitchFamily="50" charset="-128"/>
              <a:ea typeface="Meiryo UI" panose="020B0604030504040204" pitchFamily="50" charset="-128"/>
            </a:endParaRPr>
          </a:p>
        </p:txBody>
      </p:sp>
      <p:grpSp>
        <p:nvGrpSpPr>
          <p:cNvPr id="36869" name="グループ化 1"/>
          <p:cNvGrpSpPr>
            <a:grpSpLocks/>
          </p:cNvGrpSpPr>
          <p:nvPr/>
        </p:nvGrpSpPr>
        <p:grpSpPr bwMode="auto">
          <a:xfrm>
            <a:off x="0" y="377825"/>
            <a:ext cx="6300788" cy="8562975"/>
            <a:chOff x="0" y="377825"/>
            <a:chExt cx="6300788" cy="8562975"/>
          </a:xfrm>
        </p:grpSpPr>
        <p:sp>
          <p:nvSpPr>
            <p:cNvPr id="36873"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4" name="Freeform 3"/>
            <p:cNvSpPr>
              <a:spLocks/>
            </p:cNvSpPr>
            <p:nvPr/>
          </p:nvSpPr>
          <p:spPr bwMode="auto">
            <a:xfrm>
              <a:off x="179388" y="7577138"/>
              <a:ext cx="5724525" cy="1357312"/>
            </a:xfrm>
            <a:custGeom>
              <a:avLst/>
              <a:gdLst>
                <a:gd name="T0" fmla="*/ 2147483646 w 3604"/>
                <a:gd name="T1" fmla="*/ 2147483646 h 1142"/>
                <a:gd name="T2" fmla="*/ 0 w 3604"/>
                <a:gd name="T3" fmla="*/ 2147483646 h 1142"/>
                <a:gd name="T4" fmla="*/ 0 w 3604"/>
                <a:gd name="T5" fmla="*/ 0 h 1142"/>
                <a:gd name="T6" fmla="*/ 2147483646 w 3604"/>
                <a:gd name="T7" fmla="*/ 0 h 1142"/>
                <a:gd name="T8" fmla="*/ 2147483646 w 3604"/>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4" h="1142">
                  <a:moveTo>
                    <a:pt x="3474" y="1142"/>
                  </a:moveTo>
                  <a:lnTo>
                    <a:pt x="0" y="1142"/>
                  </a:lnTo>
                  <a:lnTo>
                    <a:pt x="0" y="0"/>
                  </a:lnTo>
                  <a:lnTo>
                    <a:pt x="3604" y="0"/>
                  </a:lnTo>
                  <a:lnTo>
                    <a:pt x="3604" y="992"/>
                  </a:lnTo>
                </a:path>
              </a:pathLst>
            </a:custGeom>
            <a:noFill/>
            <a:ln w="28575">
              <a:solidFill>
                <a:srgbClr val="B0705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5" name="Freeform 4"/>
            <p:cNvSpPr>
              <a:spLocks/>
            </p:cNvSpPr>
            <p:nvPr/>
          </p:nvSpPr>
          <p:spPr bwMode="auto">
            <a:xfrm>
              <a:off x="5653088" y="8750300"/>
              <a:ext cx="276225" cy="190500"/>
            </a:xfrm>
            <a:custGeom>
              <a:avLst/>
              <a:gdLst>
                <a:gd name="T0" fmla="*/ 2147483646 w 174"/>
                <a:gd name="T1" fmla="*/ 0 h 162"/>
                <a:gd name="T2" fmla="*/ 2147483646 w 174"/>
                <a:gd name="T3" fmla="*/ 2147483646 h 162"/>
                <a:gd name="T4" fmla="*/ 0 w 174"/>
                <a:gd name="T5" fmla="*/ 2147483646 h 162"/>
                <a:gd name="T6" fmla="*/ 2147483646 w 174"/>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2">
                  <a:moveTo>
                    <a:pt x="174" y="0"/>
                  </a:moveTo>
                  <a:lnTo>
                    <a:pt x="32" y="162"/>
                  </a:lnTo>
                  <a:lnTo>
                    <a:pt x="0" y="46"/>
                  </a:lnTo>
                  <a:lnTo>
                    <a:pt x="174" y="0"/>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6" name="Freeform 5"/>
            <p:cNvSpPr>
              <a:spLocks/>
            </p:cNvSpPr>
            <p:nvPr/>
          </p:nvSpPr>
          <p:spPr bwMode="auto">
            <a:xfrm>
              <a:off x="100013" y="1273175"/>
              <a:ext cx="5749925" cy="1752600"/>
            </a:xfrm>
            <a:custGeom>
              <a:avLst/>
              <a:gdLst>
                <a:gd name="T0" fmla="*/ 2147483646 w 3622"/>
                <a:gd name="T1" fmla="*/ 2147483646 h 1104"/>
                <a:gd name="T2" fmla="*/ 2147483646 w 3622"/>
                <a:gd name="T3" fmla="*/ 2147483646 h 1104"/>
                <a:gd name="T4" fmla="*/ 2147483646 w 3622"/>
                <a:gd name="T5" fmla="*/ 2147483646 h 1104"/>
                <a:gd name="T6" fmla="*/ 2147483646 w 3622"/>
                <a:gd name="T7" fmla="*/ 2147483646 h 1104"/>
                <a:gd name="T8" fmla="*/ 2147483646 w 3622"/>
                <a:gd name="T9" fmla="*/ 2147483646 h 1104"/>
                <a:gd name="T10" fmla="*/ 2147483646 w 3622"/>
                <a:gd name="T11" fmla="*/ 2147483646 h 1104"/>
                <a:gd name="T12" fmla="*/ 2147483646 w 3622"/>
                <a:gd name="T13" fmla="*/ 2147483646 h 1104"/>
                <a:gd name="T14" fmla="*/ 2147483646 w 3622"/>
                <a:gd name="T15" fmla="*/ 2147483646 h 1104"/>
                <a:gd name="T16" fmla="*/ 2147483646 w 3622"/>
                <a:gd name="T17" fmla="*/ 2147483646 h 1104"/>
                <a:gd name="T18" fmla="*/ 2147483646 w 3622"/>
                <a:gd name="T19" fmla="*/ 2147483646 h 1104"/>
                <a:gd name="T20" fmla="*/ 2147483646 w 3622"/>
                <a:gd name="T21" fmla="*/ 2147483646 h 1104"/>
                <a:gd name="T22" fmla="*/ 2147483646 w 3622"/>
                <a:gd name="T23" fmla="*/ 2147483646 h 1104"/>
                <a:gd name="T24" fmla="*/ 2147483646 w 3622"/>
                <a:gd name="T25" fmla="*/ 2147483646 h 1104"/>
                <a:gd name="T26" fmla="*/ 2147483646 w 3622"/>
                <a:gd name="T27" fmla="*/ 2147483646 h 1104"/>
                <a:gd name="T28" fmla="*/ 2147483646 w 3622"/>
                <a:gd name="T29" fmla="*/ 2147483646 h 1104"/>
                <a:gd name="T30" fmla="*/ 2147483646 w 3622"/>
                <a:gd name="T31" fmla="*/ 2147483646 h 1104"/>
                <a:gd name="T32" fmla="*/ 2147483646 w 3622"/>
                <a:gd name="T33" fmla="*/ 2147483646 h 1104"/>
                <a:gd name="T34" fmla="*/ 2147483646 w 3622"/>
                <a:gd name="T35" fmla="*/ 2147483646 h 1104"/>
                <a:gd name="T36" fmla="*/ 2147483646 w 3622"/>
                <a:gd name="T37" fmla="*/ 2147483646 h 1104"/>
                <a:gd name="T38" fmla="*/ 0 w 3622"/>
                <a:gd name="T39" fmla="*/ 2147483646 h 1104"/>
                <a:gd name="T40" fmla="*/ 0 w 3622"/>
                <a:gd name="T41" fmla="*/ 2147483646 h 1104"/>
                <a:gd name="T42" fmla="*/ 0 w 3622"/>
                <a:gd name="T43" fmla="*/ 2147483646 h 1104"/>
                <a:gd name="T44" fmla="*/ 2147483646 w 3622"/>
                <a:gd name="T45" fmla="*/ 2147483646 h 1104"/>
                <a:gd name="T46" fmla="*/ 2147483646 w 3622"/>
                <a:gd name="T47" fmla="*/ 2147483646 h 1104"/>
                <a:gd name="T48" fmla="*/ 2147483646 w 3622"/>
                <a:gd name="T49" fmla="*/ 2147483646 h 1104"/>
                <a:gd name="T50" fmla="*/ 2147483646 w 3622"/>
                <a:gd name="T51" fmla="*/ 2147483646 h 1104"/>
                <a:gd name="T52" fmla="*/ 2147483646 w 3622"/>
                <a:gd name="T53" fmla="*/ 2147483646 h 1104"/>
                <a:gd name="T54" fmla="*/ 2147483646 w 3622"/>
                <a:gd name="T55" fmla="*/ 2147483646 h 1104"/>
                <a:gd name="T56" fmla="*/ 2147483646 w 3622"/>
                <a:gd name="T57" fmla="*/ 2147483646 h 1104"/>
                <a:gd name="T58" fmla="*/ 2147483646 w 3622"/>
                <a:gd name="T59" fmla="*/ 0 h 1104"/>
                <a:gd name="T60" fmla="*/ 2147483646 w 3622"/>
                <a:gd name="T61" fmla="*/ 0 h 1104"/>
                <a:gd name="T62" fmla="*/ 2147483646 w 3622"/>
                <a:gd name="T63" fmla="*/ 0 h 1104"/>
                <a:gd name="T64" fmla="*/ 2147483646 w 3622"/>
                <a:gd name="T65" fmla="*/ 2147483646 h 1104"/>
                <a:gd name="T66" fmla="*/ 2147483646 w 3622"/>
                <a:gd name="T67" fmla="*/ 2147483646 h 1104"/>
                <a:gd name="T68" fmla="*/ 2147483646 w 3622"/>
                <a:gd name="T69" fmla="*/ 2147483646 h 1104"/>
                <a:gd name="T70" fmla="*/ 2147483646 w 3622"/>
                <a:gd name="T71" fmla="*/ 2147483646 h 1104"/>
                <a:gd name="T72" fmla="*/ 2147483646 w 3622"/>
                <a:gd name="T73" fmla="*/ 2147483646 h 1104"/>
                <a:gd name="T74" fmla="*/ 2147483646 w 3622"/>
                <a:gd name="T75" fmla="*/ 2147483646 h 1104"/>
                <a:gd name="T76" fmla="*/ 2147483646 w 3622"/>
                <a:gd name="T77" fmla="*/ 2147483646 h 1104"/>
                <a:gd name="T78" fmla="*/ 2147483646 w 3622"/>
                <a:gd name="T79" fmla="*/ 2147483646 h 1104"/>
                <a:gd name="T80" fmla="*/ 2147483646 w 3622"/>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2" h="1104">
                  <a:moveTo>
                    <a:pt x="3622" y="1012"/>
                  </a:moveTo>
                  <a:lnTo>
                    <a:pt x="3622" y="1012"/>
                  </a:lnTo>
                  <a:lnTo>
                    <a:pt x="3620" y="1032"/>
                  </a:lnTo>
                  <a:lnTo>
                    <a:pt x="3616" y="1048"/>
                  </a:lnTo>
                  <a:lnTo>
                    <a:pt x="3606" y="1064"/>
                  </a:lnTo>
                  <a:lnTo>
                    <a:pt x="3594" y="1076"/>
                  </a:lnTo>
                  <a:lnTo>
                    <a:pt x="3580" y="1088"/>
                  </a:lnTo>
                  <a:lnTo>
                    <a:pt x="3564" y="1096"/>
                  </a:lnTo>
                  <a:lnTo>
                    <a:pt x="3546" y="1102"/>
                  </a:lnTo>
                  <a:lnTo>
                    <a:pt x="3526" y="1104"/>
                  </a:lnTo>
                  <a:lnTo>
                    <a:pt x="96" y="1104"/>
                  </a:lnTo>
                  <a:lnTo>
                    <a:pt x="76" y="1102"/>
                  </a:lnTo>
                  <a:lnTo>
                    <a:pt x="58" y="1096"/>
                  </a:lnTo>
                  <a:lnTo>
                    <a:pt x="42" y="1088"/>
                  </a:lnTo>
                  <a:lnTo>
                    <a:pt x="28" y="1076"/>
                  </a:lnTo>
                  <a:lnTo>
                    <a:pt x="16" y="1064"/>
                  </a:lnTo>
                  <a:lnTo>
                    <a:pt x="6" y="1048"/>
                  </a:lnTo>
                  <a:lnTo>
                    <a:pt x="2" y="1032"/>
                  </a:lnTo>
                  <a:lnTo>
                    <a:pt x="0" y="1012"/>
                  </a:lnTo>
                  <a:lnTo>
                    <a:pt x="0" y="90"/>
                  </a:lnTo>
                  <a:lnTo>
                    <a:pt x="2" y="72"/>
                  </a:lnTo>
                  <a:lnTo>
                    <a:pt x="6" y="56"/>
                  </a:lnTo>
                  <a:lnTo>
                    <a:pt x="16" y="40"/>
                  </a:lnTo>
                  <a:lnTo>
                    <a:pt x="28" y="26"/>
                  </a:lnTo>
                  <a:lnTo>
                    <a:pt x="42" y="16"/>
                  </a:lnTo>
                  <a:lnTo>
                    <a:pt x="58" y="6"/>
                  </a:lnTo>
                  <a:lnTo>
                    <a:pt x="76" y="2"/>
                  </a:lnTo>
                  <a:lnTo>
                    <a:pt x="96" y="0"/>
                  </a:lnTo>
                  <a:lnTo>
                    <a:pt x="3526" y="0"/>
                  </a:lnTo>
                  <a:lnTo>
                    <a:pt x="3546" y="2"/>
                  </a:lnTo>
                  <a:lnTo>
                    <a:pt x="3564" y="6"/>
                  </a:lnTo>
                  <a:lnTo>
                    <a:pt x="3580" y="16"/>
                  </a:lnTo>
                  <a:lnTo>
                    <a:pt x="3594" y="26"/>
                  </a:lnTo>
                  <a:lnTo>
                    <a:pt x="3606" y="40"/>
                  </a:lnTo>
                  <a:lnTo>
                    <a:pt x="3616" y="56"/>
                  </a:lnTo>
                  <a:lnTo>
                    <a:pt x="3620" y="72"/>
                  </a:lnTo>
                  <a:lnTo>
                    <a:pt x="3622" y="90"/>
                  </a:lnTo>
                  <a:lnTo>
                    <a:pt x="3622"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77" name="Group 6"/>
            <p:cNvGrpSpPr>
              <a:grpSpLocks/>
            </p:cNvGrpSpPr>
            <p:nvPr/>
          </p:nvGrpSpPr>
          <p:grpSpPr bwMode="auto">
            <a:xfrm>
              <a:off x="4983163" y="2740025"/>
              <a:ext cx="733425" cy="809625"/>
              <a:chOff x="3139" y="1726"/>
              <a:chExt cx="462" cy="510"/>
            </a:xfrm>
          </p:grpSpPr>
          <p:sp>
            <p:nvSpPr>
              <p:cNvPr id="36987" name="Freeform 7"/>
              <p:cNvSpPr>
                <a:spLocks/>
              </p:cNvSpPr>
              <p:nvPr/>
            </p:nvSpPr>
            <p:spPr bwMode="auto">
              <a:xfrm>
                <a:off x="3253" y="1726"/>
                <a:ext cx="348" cy="348"/>
              </a:xfrm>
              <a:custGeom>
                <a:avLst/>
                <a:gdLst>
                  <a:gd name="T0" fmla="*/ 348 w 348"/>
                  <a:gd name="T1" fmla="*/ 174 h 348"/>
                  <a:gd name="T2" fmla="*/ 346 w 348"/>
                  <a:gd name="T3" fmla="*/ 208 h 348"/>
                  <a:gd name="T4" fmla="*/ 336 w 348"/>
                  <a:gd name="T5" fmla="*/ 242 h 348"/>
                  <a:gd name="T6" fmla="*/ 320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8 w 348"/>
                  <a:gd name="T19" fmla="*/ 346 h 348"/>
                  <a:gd name="T20" fmla="*/ 124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6 h 348"/>
                  <a:gd name="T32" fmla="*/ 2 w 348"/>
                  <a:gd name="T33" fmla="*/ 192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30 h 348"/>
                  <a:gd name="T46" fmla="*/ 108 w 348"/>
                  <a:gd name="T47" fmla="*/ 14 h 348"/>
                  <a:gd name="T48" fmla="*/ 140 w 348"/>
                  <a:gd name="T49" fmla="*/ 4 h 348"/>
                  <a:gd name="T50" fmla="*/ 174 w 348"/>
                  <a:gd name="T51" fmla="*/ 0 h 348"/>
                  <a:gd name="T52" fmla="*/ 192 w 348"/>
                  <a:gd name="T53" fmla="*/ 0 h 348"/>
                  <a:gd name="T54" fmla="*/ 226 w 348"/>
                  <a:gd name="T55" fmla="*/ 8 h 348"/>
                  <a:gd name="T56" fmla="*/ 258 w 348"/>
                  <a:gd name="T57" fmla="*/ 20 h 348"/>
                  <a:gd name="T58" fmla="*/ 286 w 348"/>
                  <a:gd name="T59" fmla="*/ 40 h 348"/>
                  <a:gd name="T60" fmla="*/ 310 w 348"/>
                  <a:gd name="T61" fmla="*/ 62 h 348"/>
                  <a:gd name="T62" fmla="*/ 328 w 348"/>
                  <a:gd name="T63" fmla="*/ 90 h 348"/>
                  <a:gd name="T64" fmla="*/ 342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08"/>
                    </a:lnTo>
                    <a:lnTo>
                      <a:pt x="342" y="226"/>
                    </a:lnTo>
                    <a:lnTo>
                      <a:pt x="336" y="242"/>
                    </a:lnTo>
                    <a:lnTo>
                      <a:pt x="328" y="256"/>
                    </a:lnTo>
                    <a:lnTo>
                      <a:pt x="320" y="270"/>
                    </a:lnTo>
                    <a:lnTo>
                      <a:pt x="310" y="284"/>
                    </a:lnTo>
                    <a:lnTo>
                      <a:pt x="298" y="296"/>
                    </a:lnTo>
                    <a:lnTo>
                      <a:pt x="286" y="308"/>
                    </a:lnTo>
                    <a:lnTo>
                      <a:pt x="272" y="318"/>
                    </a:lnTo>
                    <a:lnTo>
                      <a:pt x="258" y="326"/>
                    </a:lnTo>
                    <a:lnTo>
                      <a:pt x="242" y="334"/>
                    </a:lnTo>
                    <a:lnTo>
                      <a:pt x="226" y="340"/>
                    </a:lnTo>
                    <a:lnTo>
                      <a:pt x="210" y="344"/>
                    </a:lnTo>
                    <a:lnTo>
                      <a:pt x="192" y="346"/>
                    </a:lnTo>
                    <a:lnTo>
                      <a:pt x="174" y="348"/>
                    </a:lnTo>
                    <a:lnTo>
                      <a:pt x="158" y="346"/>
                    </a:lnTo>
                    <a:lnTo>
                      <a:pt x="140" y="344"/>
                    </a:lnTo>
                    <a:lnTo>
                      <a:pt x="124" y="340"/>
                    </a:lnTo>
                    <a:lnTo>
                      <a:pt x="108" y="334"/>
                    </a:lnTo>
                    <a:lnTo>
                      <a:pt x="92" y="326"/>
                    </a:lnTo>
                    <a:lnTo>
                      <a:pt x="78" y="318"/>
                    </a:lnTo>
                    <a:lnTo>
                      <a:pt x="64" y="308"/>
                    </a:lnTo>
                    <a:lnTo>
                      <a:pt x="52" y="296"/>
                    </a:lnTo>
                    <a:lnTo>
                      <a:pt x="40" y="284"/>
                    </a:lnTo>
                    <a:lnTo>
                      <a:pt x="30" y="270"/>
                    </a:lnTo>
                    <a:lnTo>
                      <a:pt x="22" y="256"/>
                    </a:lnTo>
                    <a:lnTo>
                      <a:pt x="14" y="242"/>
                    </a:lnTo>
                    <a:lnTo>
                      <a:pt x="8" y="226"/>
                    </a:lnTo>
                    <a:lnTo>
                      <a:pt x="4" y="208"/>
                    </a:lnTo>
                    <a:lnTo>
                      <a:pt x="2" y="192"/>
                    </a:lnTo>
                    <a:lnTo>
                      <a:pt x="0" y="174"/>
                    </a:lnTo>
                    <a:lnTo>
                      <a:pt x="2" y="156"/>
                    </a:lnTo>
                    <a:lnTo>
                      <a:pt x="4" y="138"/>
                    </a:lnTo>
                    <a:lnTo>
                      <a:pt x="8" y="122"/>
                    </a:lnTo>
                    <a:lnTo>
                      <a:pt x="14" y="106"/>
                    </a:lnTo>
                    <a:lnTo>
                      <a:pt x="22" y="90"/>
                    </a:lnTo>
                    <a:lnTo>
                      <a:pt x="30" y="76"/>
                    </a:lnTo>
                    <a:lnTo>
                      <a:pt x="40" y="62"/>
                    </a:lnTo>
                    <a:lnTo>
                      <a:pt x="52" y="50"/>
                    </a:lnTo>
                    <a:lnTo>
                      <a:pt x="64" y="40"/>
                    </a:lnTo>
                    <a:lnTo>
                      <a:pt x="78" y="30"/>
                    </a:lnTo>
                    <a:lnTo>
                      <a:pt x="92" y="20"/>
                    </a:lnTo>
                    <a:lnTo>
                      <a:pt x="108" y="14"/>
                    </a:lnTo>
                    <a:lnTo>
                      <a:pt x="124" y="8"/>
                    </a:lnTo>
                    <a:lnTo>
                      <a:pt x="140" y="4"/>
                    </a:lnTo>
                    <a:lnTo>
                      <a:pt x="158" y="0"/>
                    </a:lnTo>
                    <a:lnTo>
                      <a:pt x="174" y="0"/>
                    </a:lnTo>
                    <a:lnTo>
                      <a:pt x="192" y="0"/>
                    </a:lnTo>
                    <a:lnTo>
                      <a:pt x="210" y="4"/>
                    </a:lnTo>
                    <a:lnTo>
                      <a:pt x="226" y="8"/>
                    </a:lnTo>
                    <a:lnTo>
                      <a:pt x="242" y="14"/>
                    </a:lnTo>
                    <a:lnTo>
                      <a:pt x="258" y="20"/>
                    </a:lnTo>
                    <a:lnTo>
                      <a:pt x="272" y="30"/>
                    </a:lnTo>
                    <a:lnTo>
                      <a:pt x="286" y="40"/>
                    </a:lnTo>
                    <a:lnTo>
                      <a:pt x="298" y="50"/>
                    </a:lnTo>
                    <a:lnTo>
                      <a:pt x="310" y="62"/>
                    </a:lnTo>
                    <a:lnTo>
                      <a:pt x="320" y="76"/>
                    </a:lnTo>
                    <a:lnTo>
                      <a:pt x="328" y="90"/>
                    </a:lnTo>
                    <a:lnTo>
                      <a:pt x="336" y="106"/>
                    </a:lnTo>
                    <a:lnTo>
                      <a:pt x="342"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8" name="Freeform 8"/>
              <p:cNvSpPr>
                <a:spLocks/>
              </p:cNvSpPr>
              <p:nvPr/>
            </p:nvSpPr>
            <p:spPr bwMode="auto">
              <a:xfrm>
                <a:off x="3139" y="2080"/>
                <a:ext cx="156" cy="156"/>
              </a:xfrm>
              <a:custGeom>
                <a:avLst/>
                <a:gdLst>
                  <a:gd name="T0" fmla="*/ 156 w 156"/>
                  <a:gd name="T1" fmla="*/ 78 h 156"/>
                  <a:gd name="T2" fmla="*/ 156 w 156"/>
                  <a:gd name="T3" fmla="*/ 78 h 156"/>
                  <a:gd name="T4" fmla="*/ 156 w 156"/>
                  <a:gd name="T5" fmla="*/ 94 h 156"/>
                  <a:gd name="T6" fmla="*/ 150 w 156"/>
                  <a:gd name="T7" fmla="*/ 108 h 156"/>
                  <a:gd name="T8" fmla="*/ 144 w 156"/>
                  <a:gd name="T9" fmla="*/ 122 h 156"/>
                  <a:gd name="T10" fmla="*/ 134 w 156"/>
                  <a:gd name="T11" fmla="*/ 132 h 156"/>
                  <a:gd name="T12" fmla="*/ 122 w 156"/>
                  <a:gd name="T13" fmla="*/ 142 h 156"/>
                  <a:gd name="T14" fmla="*/ 110 w 156"/>
                  <a:gd name="T15" fmla="*/ 150 h 156"/>
                  <a:gd name="T16" fmla="*/ 94 w 156"/>
                  <a:gd name="T17" fmla="*/ 154 h 156"/>
                  <a:gd name="T18" fmla="*/ 78 w 156"/>
                  <a:gd name="T19" fmla="*/ 156 h 156"/>
                  <a:gd name="T20" fmla="*/ 78 w 156"/>
                  <a:gd name="T21" fmla="*/ 156 h 156"/>
                  <a:gd name="T22" fmla="*/ 64 w 156"/>
                  <a:gd name="T23" fmla="*/ 154 h 156"/>
                  <a:gd name="T24" fmla="*/ 48 w 156"/>
                  <a:gd name="T25" fmla="*/ 150 h 156"/>
                  <a:gd name="T26" fmla="*/ 36 w 156"/>
                  <a:gd name="T27" fmla="*/ 142 h 156"/>
                  <a:gd name="T28" fmla="*/ 24 w 156"/>
                  <a:gd name="T29" fmla="*/ 132 h 156"/>
                  <a:gd name="T30" fmla="*/ 14 w 156"/>
                  <a:gd name="T31" fmla="*/ 122 h 156"/>
                  <a:gd name="T32" fmla="*/ 8 w 156"/>
                  <a:gd name="T33" fmla="*/ 108 h 156"/>
                  <a:gd name="T34" fmla="*/ 2 w 156"/>
                  <a:gd name="T35" fmla="*/ 94 h 156"/>
                  <a:gd name="T36" fmla="*/ 0 w 156"/>
                  <a:gd name="T37" fmla="*/ 78 h 156"/>
                  <a:gd name="T38" fmla="*/ 0 w 156"/>
                  <a:gd name="T39" fmla="*/ 78 h 156"/>
                  <a:gd name="T40" fmla="*/ 2 w 156"/>
                  <a:gd name="T41" fmla="*/ 62 h 156"/>
                  <a:gd name="T42" fmla="*/ 8 w 156"/>
                  <a:gd name="T43" fmla="*/ 48 h 156"/>
                  <a:gd name="T44" fmla="*/ 14 w 156"/>
                  <a:gd name="T45" fmla="*/ 34 h 156"/>
                  <a:gd name="T46" fmla="*/ 24 w 156"/>
                  <a:gd name="T47" fmla="*/ 22 h 156"/>
                  <a:gd name="T48" fmla="*/ 36 w 156"/>
                  <a:gd name="T49" fmla="*/ 12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2 h 156"/>
                  <a:gd name="T64" fmla="*/ 134 w 156"/>
                  <a:gd name="T65" fmla="*/ 22 h 156"/>
                  <a:gd name="T66" fmla="*/ 144 w 156"/>
                  <a:gd name="T67" fmla="*/ 34 h 156"/>
                  <a:gd name="T68" fmla="*/ 150 w 156"/>
                  <a:gd name="T69" fmla="*/ 48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08"/>
                    </a:lnTo>
                    <a:lnTo>
                      <a:pt x="144" y="122"/>
                    </a:lnTo>
                    <a:lnTo>
                      <a:pt x="134" y="132"/>
                    </a:lnTo>
                    <a:lnTo>
                      <a:pt x="122" y="142"/>
                    </a:lnTo>
                    <a:lnTo>
                      <a:pt x="110" y="150"/>
                    </a:lnTo>
                    <a:lnTo>
                      <a:pt x="94" y="154"/>
                    </a:lnTo>
                    <a:lnTo>
                      <a:pt x="78" y="156"/>
                    </a:lnTo>
                    <a:lnTo>
                      <a:pt x="64" y="154"/>
                    </a:lnTo>
                    <a:lnTo>
                      <a:pt x="48" y="150"/>
                    </a:lnTo>
                    <a:lnTo>
                      <a:pt x="36" y="142"/>
                    </a:lnTo>
                    <a:lnTo>
                      <a:pt x="24" y="132"/>
                    </a:lnTo>
                    <a:lnTo>
                      <a:pt x="14" y="122"/>
                    </a:lnTo>
                    <a:lnTo>
                      <a:pt x="8" y="108"/>
                    </a:lnTo>
                    <a:lnTo>
                      <a:pt x="2" y="94"/>
                    </a:lnTo>
                    <a:lnTo>
                      <a:pt x="0" y="78"/>
                    </a:lnTo>
                    <a:lnTo>
                      <a:pt x="2" y="62"/>
                    </a:lnTo>
                    <a:lnTo>
                      <a:pt x="8" y="48"/>
                    </a:lnTo>
                    <a:lnTo>
                      <a:pt x="14" y="34"/>
                    </a:lnTo>
                    <a:lnTo>
                      <a:pt x="24" y="22"/>
                    </a:lnTo>
                    <a:lnTo>
                      <a:pt x="36" y="12"/>
                    </a:lnTo>
                    <a:lnTo>
                      <a:pt x="48" y="6"/>
                    </a:lnTo>
                    <a:lnTo>
                      <a:pt x="64" y="2"/>
                    </a:lnTo>
                    <a:lnTo>
                      <a:pt x="78" y="0"/>
                    </a:lnTo>
                    <a:lnTo>
                      <a:pt x="94" y="2"/>
                    </a:lnTo>
                    <a:lnTo>
                      <a:pt x="110" y="6"/>
                    </a:lnTo>
                    <a:lnTo>
                      <a:pt x="122" y="12"/>
                    </a:lnTo>
                    <a:lnTo>
                      <a:pt x="134" y="22"/>
                    </a:lnTo>
                    <a:lnTo>
                      <a:pt x="144" y="34"/>
                    </a:lnTo>
                    <a:lnTo>
                      <a:pt x="150" y="48"/>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6878" name="Group 9"/>
            <p:cNvGrpSpPr>
              <a:grpSpLocks/>
            </p:cNvGrpSpPr>
            <p:nvPr/>
          </p:nvGrpSpPr>
          <p:grpSpPr bwMode="auto">
            <a:xfrm>
              <a:off x="4440238" y="800100"/>
              <a:ext cx="1247775" cy="669925"/>
              <a:chOff x="2797" y="504"/>
              <a:chExt cx="786" cy="422"/>
            </a:xfrm>
          </p:grpSpPr>
          <p:sp>
            <p:nvSpPr>
              <p:cNvPr id="36950" name="Freeform 10"/>
              <p:cNvSpPr>
                <a:spLocks/>
              </p:cNvSpPr>
              <p:nvPr/>
            </p:nvSpPr>
            <p:spPr bwMode="auto">
              <a:xfrm>
                <a:off x="2883" y="504"/>
                <a:ext cx="374" cy="410"/>
              </a:xfrm>
              <a:custGeom>
                <a:avLst/>
                <a:gdLst>
                  <a:gd name="T0" fmla="*/ 262 w 374"/>
                  <a:gd name="T1" fmla="*/ 26 h 410"/>
                  <a:gd name="T2" fmla="*/ 300 w 374"/>
                  <a:gd name="T3" fmla="*/ 22 h 410"/>
                  <a:gd name="T4" fmla="*/ 318 w 374"/>
                  <a:gd name="T5" fmla="*/ 36 h 410"/>
                  <a:gd name="T6" fmla="*/ 330 w 374"/>
                  <a:gd name="T7" fmla="*/ 60 h 410"/>
                  <a:gd name="T8" fmla="*/ 350 w 374"/>
                  <a:gd name="T9" fmla="*/ 56 h 410"/>
                  <a:gd name="T10" fmla="*/ 370 w 374"/>
                  <a:gd name="T11" fmla="*/ 62 h 410"/>
                  <a:gd name="T12" fmla="*/ 374 w 374"/>
                  <a:gd name="T13" fmla="*/ 68 h 410"/>
                  <a:gd name="T14" fmla="*/ 370 w 374"/>
                  <a:gd name="T15" fmla="*/ 80 h 410"/>
                  <a:gd name="T16" fmla="*/ 350 w 374"/>
                  <a:gd name="T17" fmla="*/ 90 h 410"/>
                  <a:gd name="T18" fmla="*/ 340 w 374"/>
                  <a:gd name="T19" fmla="*/ 94 h 410"/>
                  <a:gd name="T20" fmla="*/ 342 w 374"/>
                  <a:gd name="T21" fmla="*/ 98 h 410"/>
                  <a:gd name="T22" fmla="*/ 366 w 374"/>
                  <a:gd name="T23" fmla="*/ 172 h 410"/>
                  <a:gd name="T24" fmla="*/ 366 w 374"/>
                  <a:gd name="T25" fmla="*/ 198 h 410"/>
                  <a:gd name="T26" fmla="*/ 342 w 374"/>
                  <a:gd name="T27" fmla="*/ 236 h 410"/>
                  <a:gd name="T28" fmla="*/ 328 w 374"/>
                  <a:gd name="T29" fmla="*/ 244 h 410"/>
                  <a:gd name="T30" fmla="*/ 354 w 374"/>
                  <a:gd name="T31" fmla="*/ 252 h 410"/>
                  <a:gd name="T32" fmla="*/ 364 w 374"/>
                  <a:gd name="T33" fmla="*/ 268 h 410"/>
                  <a:gd name="T34" fmla="*/ 364 w 374"/>
                  <a:gd name="T35" fmla="*/ 276 h 410"/>
                  <a:gd name="T36" fmla="*/ 348 w 374"/>
                  <a:gd name="T37" fmla="*/ 286 h 410"/>
                  <a:gd name="T38" fmla="*/ 312 w 374"/>
                  <a:gd name="T39" fmla="*/ 286 h 410"/>
                  <a:gd name="T40" fmla="*/ 304 w 374"/>
                  <a:gd name="T41" fmla="*/ 302 h 410"/>
                  <a:gd name="T42" fmla="*/ 294 w 374"/>
                  <a:gd name="T43" fmla="*/ 314 h 410"/>
                  <a:gd name="T44" fmla="*/ 280 w 374"/>
                  <a:gd name="T45" fmla="*/ 346 h 410"/>
                  <a:gd name="T46" fmla="*/ 308 w 374"/>
                  <a:gd name="T47" fmla="*/ 366 h 410"/>
                  <a:gd name="T48" fmla="*/ 348 w 374"/>
                  <a:gd name="T49" fmla="*/ 370 h 410"/>
                  <a:gd name="T50" fmla="*/ 354 w 374"/>
                  <a:gd name="T51" fmla="*/ 372 h 410"/>
                  <a:gd name="T52" fmla="*/ 356 w 374"/>
                  <a:gd name="T53" fmla="*/ 378 h 410"/>
                  <a:gd name="T54" fmla="*/ 346 w 374"/>
                  <a:gd name="T55" fmla="*/ 398 h 410"/>
                  <a:gd name="T56" fmla="*/ 336 w 374"/>
                  <a:gd name="T57" fmla="*/ 410 h 410"/>
                  <a:gd name="T58" fmla="*/ 326 w 374"/>
                  <a:gd name="T59" fmla="*/ 406 h 410"/>
                  <a:gd name="T60" fmla="*/ 294 w 374"/>
                  <a:gd name="T61" fmla="*/ 398 h 410"/>
                  <a:gd name="T62" fmla="*/ 238 w 374"/>
                  <a:gd name="T63" fmla="*/ 378 h 410"/>
                  <a:gd name="T64" fmla="*/ 220 w 374"/>
                  <a:gd name="T65" fmla="*/ 370 h 410"/>
                  <a:gd name="T66" fmla="*/ 212 w 374"/>
                  <a:gd name="T67" fmla="*/ 390 h 410"/>
                  <a:gd name="T68" fmla="*/ 208 w 374"/>
                  <a:gd name="T69" fmla="*/ 400 h 410"/>
                  <a:gd name="T70" fmla="*/ 198 w 374"/>
                  <a:gd name="T71" fmla="*/ 404 h 410"/>
                  <a:gd name="T72" fmla="*/ 136 w 374"/>
                  <a:gd name="T73" fmla="*/ 388 h 410"/>
                  <a:gd name="T74" fmla="*/ 126 w 374"/>
                  <a:gd name="T75" fmla="*/ 400 h 410"/>
                  <a:gd name="T76" fmla="*/ 118 w 374"/>
                  <a:gd name="T77" fmla="*/ 402 h 410"/>
                  <a:gd name="T78" fmla="*/ 120 w 374"/>
                  <a:gd name="T79" fmla="*/ 378 h 410"/>
                  <a:gd name="T80" fmla="*/ 132 w 374"/>
                  <a:gd name="T81" fmla="*/ 358 h 410"/>
                  <a:gd name="T82" fmla="*/ 142 w 374"/>
                  <a:gd name="T83" fmla="*/ 362 h 410"/>
                  <a:gd name="T84" fmla="*/ 170 w 374"/>
                  <a:gd name="T85" fmla="*/ 372 h 410"/>
                  <a:gd name="T86" fmla="*/ 174 w 374"/>
                  <a:gd name="T87" fmla="*/ 336 h 410"/>
                  <a:gd name="T88" fmla="*/ 172 w 374"/>
                  <a:gd name="T89" fmla="*/ 328 h 410"/>
                  <a:gd name="T90" fmla="*/ 174 w 374"/>
                  <a:gd name="T91" fmla="*/ 320 h 410"/>
                  <a:gd name="T92" fmla="*/ 184 w 374"/>
                  <a:gd name="T93" fmla="*/ 298 h 410"/>
                  <a:gd name="T94" fmla="*/ 100 w 374"/>
                  <a:gd name="T95" fmla="*/ 278 h 410"/>
                  <a:gd name="T96" fmla="*/ 62 w 374"/>
                  <a:gd name="T97" fmla="*/ 258 h 410"/>
                  <a:gd name="T98" fmla="*/ 26 w 374"/>
                  <a:gd name="T99" fmla="*/ 232 h 410"/>
                  <a:gd name="T100" fmla="*/ 8 w 374"/>
                  <a:gd name="T101" fmla="*/ 204 h 410"/>
                  <a:gd name="T102" fmla="*/ 0 w 374"/>
                  <a:gd name="T103" fmla="*/ 150 h 410"/>
                  <a:gd name="T104" fmla="*/ 14 w 374"/>
                  <a:gd name="T105" fmla="*/ 100 h 410"/>
                  <a:gd name="T106" fmla="*/ 44 w 374"/>
                  <a:gd name="T107" fmla="*/ 54 h 410"/>
                  <a:gd name="T108" fmla="*/ 98 w 374"/>
                  <a:gd name="T109" fmla="*/ 18 h 410"/>
                  <a:gd name="T110" fmla="*/ 144 w 374"/>
                  <a:gd name="T111" fmla="*/ 2 h 410"/>
                  <a:gd name="T112" fmla="*/ 184 w 374"/>
                  <a:gd name="T113" fmla="*/ 2 h 410"/>
                  <a:gd name="T114" fmla="*/ 232 w 374"/>
                  <a:gd name="T115" fmla="*/ 14 h 410"/>
                  <a:gd name="T116" fmla="*/ 250 w 374"/>
                  <a:gd name="T117" fmla="*/ 30 h 4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0">
                    <a:moveTo>
                      <a:pt x="250" y="30"/>
                    </a:moveTo>
                    <a:lnTo>
                      <a:pt x="250" y="30"/>
                    </a:lnTo>
                    <a:lnTo>
                      <a:pt x="262" y="26"/>
                    </a:lnTo>
                    <a:lnTo>
                      <a:pt x="274" y="22"/>
                    </a:lnTo>
                    <a:lnTo>
                      <a:pt x="286" y="20"/>
                    </a:lnTo>
                    <a:lnTo>
                      <a:pt x="300" y="22"/>
                    </a:lnTo>
                    <a:lnTo>
                      <a:pt x="310" y="28"/>
                    </a:lnTo>
                    <a:lnTo>
                      <a:pt x="318" y="36"/>
                    </a:lnTo>
                    <a:lnTo>
                      <a:pt x="326" y="46"/>
                    </a:lnTo>
                    <a:lnTo>
                      <a:pt x="328" y="58"/>
                    </a:lnTo>
                    <a:lnTo>
                      <a:pt x="330" y="60"/>
                    </a:lnTo>
                    <a:lnTo>
                      <a:pt x="340" y="56"/>
                    </a:lnTo>
                    <a:lnTo>
                      <a:pt x="350" y="56"/>
                    </a:lnTo>
                    <a:lnTo>
                      <a:pt x="362" y="56"/>
                    </a:lnTo>
                    <a:lnTo>
                      <a:pt x="366" y="58"/>
                    </a:lnTo>
                    <a:lnTo>
                      <a:pt x="370" y="62"/>
                    </a:lnTo>
                    <a:lnTo>
                      <a:pt x="372" y="66"/>
                    </a:lnTo>
                    <a:lnTo>
                      <a:pt x="374" y="68"/>
                    </a:lnTo>
                    <a:lnTo>
                      <a:pt x="372" y="76"/>
                    </a:lnTo>
                    <a:lnTo>
                      <a:pt x="370" y="80"/>
                    </a:lnTo>
                    <a:lnTo>
                      <a:pt x="368" y="82"/>
                    </a:lnTo>
                    <a:lnTo>
                      <a:pt x="360" y="88"/>
                    </a:lnTo>
                    <a:lnTo>
                      <a:pt x="350" y="90"/>
                    </a:lnTo>
                    <a:lnTo>
                      <a:pt x="340" y="92"/>
                    </a:lnTo>
                    <a:lnTo>
                      <a:pt x="340" y="94"/>
                    </a:lnTo>
                    <a:lnTo>
                      <a:pt x="340" y="96"/>
                    </a:lnTo>
                    <a:lnTo>
                      <a:pt x="342" y="98"/>
                    </a:lnTo>
                    <a:lnTo>
                      <a:pt x="352" y="122"/>
                    </a:lnTo>
                    <a:lnTo>
                      <a:pt x="362" y="146"/>
                    </a:lnTo>
                    <a:lnTo>
                      <a:pt x="366" y="172"/>
                    </a:lnTo>
                    <a:lnTo>
                      <a:pt x="366" y="184"/>
                    </a:lnTo>
                    <a:lnTo>
                      <a:pt x="366" y="198"/>
                    </a:lnTo>
                    <a:lnTo>
                      <a:pt x="360" y="212"/>
                    </a:lnTo>
                    <a:lnTo>
                      <a:pt x="352" y="226"/>
                    </a:lnTo>
                    <a:lnTo>
                      <a:pt x="342" y="236"/>
                    </a:lnTo>
                    <a:lnTo>
                      <a:pt x="334" y="240"/>
                    </a:lnTo>
                    <a:lnTo>
                      <a:pt x="328" y="244"/>
                    </a:lnTo>
                    <a:lnTo>
                      <a:pt x="338" y="246"/>
                    </a:lnTo>
                    <a:lnTo>
                      <a:pt x="346" y="248"/>
                    </a:lnTo>
                    <a:lnTo>
                      <a:pt x="354" y="252"/>
                    </a:lnTo>
                    <a:lnTo>
                      <a:pt x="360" y="258"/>
                    </a:lnTo>
                    <a:lnTo>
                      <a:pt x="364" y="268"/>
                    </a:lnTo>
                    <a:lnTo>
                      <a:pt x="364" y="272"/>
                    </a:lnTo>
                    <a:lnTo>
                      <a:pt x="364" y="276"/>
                    </a:lnTo>
                    <a:lnTo>
                      <a:pt x="358" y="280"/>
                    </a:lnTo>
                    <a:lnTo>
                      <a:pt x="354" y="284"/>
                    </a:lnTo>
                    <a:lnTo>
                      <a:pt x="348" y="286"/>
                    </a:lnTo>
                    <a:lnTo>
                      <a:pt x="342" y="284"/>
                    </a:lnTo>
                    <a:lnTo>
                      <a:pt x="326" y="278"/>
                    </a:lnTo>
                    <a:lnTo>
                      <a:pt x="312" y="286"/>
                    </a:lnTo>
                    <a:lnTo>
                      <a:pt x="308" y="294"/>
                    </a:lnTo>
                    <a:lnTo>
                      <a:pt x="304" y="302"/>
                    </a:lnTo>
                    <a:lnTo>
                      <a:pt x="300" y="308"/>
                    </a:lnTo>
                    <a:lnTo>
                      <a:pt x="294" y="314"/>
                    </a:lnTo>
                    <a:lnTo>
                      <a:pt x="288" y="322"/>
                    </a:lnTo>
                    <a:lnTo>
                      <a:pt x="286" y="330"/>
                    </a:lnTo>
                    <a:lnTo>
                      <a:pt x="280" y="346"/>
                    </a:lnTo>
                    <a:lnTo>
                      <a:pt x="280" y="350"/>
                    </a:lnTo>
                    <a:lnTo>
                      <a:pt x="308" y="366"/>
                    </a:lnTo>
                    <a:lnTo>
                      <a:pt x="336" y="384"/>
                    </a:lnTo>
                    <a:lnTo>
                      <a:pt x="338" y="382"/>
                    </a:lnTo>
                    <a:lnTo>
                      <a:pt x="348" y="370"/>
                    </a:lnTo>
                    <a:lnTo>
                      <a:pt x="350" y="370"/>
                    </a:lnTo>
                    <a:lnTo>
                      <a:pt x="354" y="372"/>
                    </a:lnTo>
                    <a:lnTo>
                      <a:pt x="356" y="376"/>
                    </a:lnTo>
                    <a:lnTo>
                      <a:pt x="356" y="378"/>
                    </a:lnTo>
                    <a:lnTo>
                      <a:pt x="354" y="386"/>
                    </a:lnTo>
                    <a:lnTo>
                      <a:pt x="346" y="398"/>
                    </a:lnTo>
                    <a:lnTo>
                      <a:pt x="342" y="406"/>
                    </a:lnTo>
                    <a:lnTo>
                      <a:pt x="340" y="408"/>
                    </a:lnTo>
                    <a:lnTo>
                      <a:pt x="336" y="410"/>
                    </a:lnTo>
                    <a:lnTo>
                      <a:pt x="332" y="408"/>
                    </a:lnTo>
                    <a:lnTo>
                      <a:pt x="326" y="406"/>
                    </a:lnTo>
                    <a:lnTo>
                      <a:pt x="312" y="402"/>
                    </a:lnTo>
                    <a:lnTo>
                      <a:pt x="294" y="398"/>
                    </a:lnTo>
                    <a:lnTo>
                      <a:pt x="276" y="390"/>
                    </a:lnTo>
                    <a:lnTo>
                      <a:pt x="258" y="384"/>
                    </a:lnTo>
                    <a:lnTo>
                      <a:pt x="238" y="378"/>
                    </a:lnTo>
                    <a:lnTo>
                      <a:pt x="230" y="374"/>
                    </a:lnTo>
                    <a:lnTo>
                      <a:pt x="220" y="370"/>
                    </a:lnTo>
                    <a:lnTo>
                      <a:pt x="214" y="384"/>
                    </a:lnTo>
                    <a:lnTo>
                      <a:pt x="212" y="390"/>
                    </a:lnTo>
                    <a:lnTo>
                      <a:pt x="210" y="398"/>
                    </a:lnTo>
                    <a:lnTo>
                      <a:pt x="208" y="400"/>
                    </a:lnTo>
                    <a:lnTo>
                      <a:pt x="204" y="402"/>
                    </a:lnTo>
                    <a:lnTo>
                      <a:pt x="198" y="404"/>
                    </a:lnTo>
                    <a:lnTo>
                      <a:pt x="182" y="402"/>
                    </a:lnTo>
                    <a:lnTo>
                      <a:pt x="166" y="396"/>
                    </a:lnTo>
                    <a:lnTo>
                      <a:pt x="136" y="388"/>
                    </a:lnTo>
                    <a:lnTo>
                      <a:pt x="130" y="396"/>
                    </a:lnTo>
                    <a:lnTo>
                      <a:pt x="126" y="400"/>
                    </a:lnTo>
                    <a:lnTo>
                      <a:pt x="122" y="404"/>
                    </a:lnTo>
                    <a:lnTo>
                      <a:pt x="118" y="402"/>
                    </a:lnTo>
                    <a:lnTo>
                      <a:pt x="114" y="398"/>
                    </a:lnTo>
                    <a:lnTo>
                      <a:pt x="120" y="378"/>
                    </a:lnTo>
                    <a:lnTo>
                      <a:pt x="128" y="360"/>
                    </a:lnTo>
                    <a:lnTo>
                      <a:pt x="132" y="358"/>
                    </a:lnTo>
                    <a:lnTo>
                      <a:pt x="134" y="358"/>
                    </a:lnTo>
                    <a:lnTo>
                      <a:pt x="142" y="362"/>
                    </a:lnTo>
                    <a:lnTo>
                      <a:pt x="154" y="368"/>
                    </a:lnTo>
                    <a:lnTo>
                      <a:pt x="162" y="372"/>
                    </a:lnTo>
                    <a:lnTo>
                      <a:pt x="170" y="372"/>
                    </a:lnTo>
                    <a:lnTo>
                      <a:pt x="170" y="370"/>
                    </a:lnTo>
                    <a:lnTo>
                      <a:pt x="174" y="336"/>
                    </a:lnTo>
                    <a:lnTo>
                      <a:pt x="172" y="332"/>
                    </a:lnTo>
                    <a:lnTo>
                      <a:pt x="172" y="328"/>
                    </a:lnTo>
                    <a:lnTo>
                      <a:pt x="174" y="324"/>
                    </a:lnTo>
                    <a:lnTo>
                      <a:pt x="174" y="320"/>
                    </a:lnTo>
                    <a:lnTo>
                      <a:pt x="178" y="308"/>
                    </a:lnTo>
                    <a:lnTo>
                      <a:pt x="184" y="298"/>
                    </a:lnTo>
                    <a:lnTo>
                      <a:pt x="154" y="294"/>
                    </a:lnTo>
                    <a:lnTo>
                      <a:pt x="126" y="288"/>
                    </a:lnTo>
                    <a:lnTo>
                      <a:pt x="100" y="278"/>
                    </a:lnTo>
                    <a:lnTo>
                      <a:pt x="74" y="266"/>
                    </a:lnTo>
                    <a:lnTo>
                      <a:pt x="62" y="258"/>
                    </a:lnTo>
                    <a:lnTo>
                      <a:pt x="50" y="250"/>
                    </a:lnTo>
                    <a:lnTo>
                      <a:pt x="26" y="232"/>
                    </a:lnTo>
                    <a:lnTo>
                      <a:pt x="18" y="222"/>
                    </a:lnTo>
                    <a:lnTo>
                      <a:pt x="12" y="214"/>
                    </a:lnTo>
                    <a:lnTo>
                      <a:pt x="8" y="204"/>
                    </a:lnTo>
                    <a:lnTo>
                      <a:pt x="4" y="194"/>
                    </a:lnTo>
                    <a:lnTo>
                      <a:pt x="2" y="172"/>
                    </a:lnTo>
                    <a:lnTo>
                      <a:pt x="0" y="150"/>
                    </a:lnTo>
                    <a:lnTo>
                      <a:pt x="6" y="124"/>
                    </a:lnTo>
                    <a:lnTo>
                      <a:pt x="14" y="100"/>
                    </a:lnTo>
                    <a:lnTo>
                      <a:pt x="28" y="76"/>
                    </a:lnTo>
                    <a:lnTo>
                      <a:pt x="44" y="54"/>
                    </a:lnTo>
                    <a:lnTo>
                      <a:pt x="70" y="34"/>
                    </a:lnTo>
                    <a:lnTo>
                      <a:pt x="84" y="26"/>
                    </a:lnTo>
                    <a:lnTo>
                      <a:pt x="98" y="18"/>
                    </a:lnTo>
                    <a:lnTo>
                      <a:pt x="112" y="10"/>
                    </a:lnTo>
                    <a:lnTo>
                      <a:pt x="128" y="6"/>
                    </a:lnTo>
                    <a:lnTo>
                      <a:pt x="144" y="2"/>
                    </a:lnTo>
                    <a:lnTo>
                      <a:pt x="160" y="0"/>
                    </a:lnTo>
                    <a:lnTo>
                      <a:pt x="184" y="2"/>
                    </a:lnTo>
                    <a:lnTo>
                      <a:pt x="208" y="4"/>
                    </a:lnTo>
                    <a:lnTo>
                      <a:pt x="220" y="8"/>
                    </a:lnTo>
                    <a:lnTo>
                      <a:pt x="232" y="14"/>
                    </a:lnTo>
                    <a:lnTo>
                      <a:pt x="242" y="20"/>
                    </a:lnTo>
                    <a:lnTo>
                      <a:pt x="250" y="3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1" name="Freeform 11"/>
              <p:cNvSpPr>
                <a:spLocks/>
              </p:cNvSpPr>
              <p:nvPr/>
            </p:nvSpPr>
            <p:spPr bwMode="auto">
              <a:xfrm>
                <a:off x="2895" y="516"/>
                <a:ext cx="272" cy="272"/>
              </a:xfrm>
              <a:custGeom>
                <a:avLst/>
                <a:gdLst>
                  <a:gd name="T0" fmla="*/ 214 w 272"/>
                  <a:gd name="T1" fmla="*/ 38 h 272"/>
                  <a:gd name="T2" fmla="*/ 202 w 272"/>
                  <a:gd name="T3" fmla="*/ 34 h 272"/>
                  <a:gd name="T4" fmla="*/ 176 w 272"/>
                  <a:gd name="T5" fmla="*/ 34 h 272"/>
                  <a:gd name="T6" fmla="*/ 164 w 272"/>
                  <a:gd name="T7" fmla="*/ 38 h 272"/>
                  <a:gd name="T8" fmla="*/ 146 w 272"/>
                  <a:gd name="T9" fmla="*/ 52 h 272"/>
                  <a:gd name="T10" fmla="*/ 140 w 272"/>
                  <a:gd name="T11" fmla="*/ 74 h 272"/>
                  <a:gd name="T12" fmla="*/ 142 w 272"/>
                  <a:gd name="T13" fmla="*/ 84 h 272"/>
                  <a:gd name="T14" fmla="*/ 156 w 272"/>
                  <a:gd name="T15" fmla="*/ 100 h 272"/>
                  <a:gd name="T16" fmla="*/ 164 w 272"/>
                  <a:gd name="T17" fmla="*/ 104 h 272"/>
                  <a:gd name="T18" fmla="*/ 164 w 272"/>
                  <a:gd name="T19" fmla="*/ 108 h 272"/>
                  <a:gd name="T20" fmla="*/ 168 w 272"/>
                  <a:gd name="T21" fmla="*/ 112 h 272"/>
                  <a:gd name="T22" fmla="*/ 182 w 272"/>
                  <a:gd name="T23" fmla="*/ 168 h 272"/>
                  <a:gd name="T24" fmla="*/ 206 w 272"/>
                  <a:gd name="T25" fmla="*/ 218 h 272"/>
                  <a:gd name="T26" fmla="*/ 212 w 272"/>
                  <a:gd name="T27" fmla="*/ 226 h 272"/>
                  <a:gd name="T28" fmla="*/ 228 w 272"/>
                  <a:gd name="T29" fmla="*/ 234 h 272"/>
                  <a:gd name="T30" fmla="*/ 254 w 272"/>
                  <a:gd name="T31" fmla="*/ 240 h 272"/>
                  <a:gd name="T32" fmla="*/ 272 w 272"/>
                  <a:gd name="T33" fmla="*/ 242 h 272"/>
                  <a:gd name="T34" fmla="*/ 258 w 272"/>
                  <a:gd name="T35" fmla="*/ 256 h 272"/>
                  <a:gd name="T36" fmla="*/ 240 w 272"/>
                  <a:gd name="T37" fmla="*/ 264 h 272"/>
                  <a:gd name="T38" fmla="*/ 202 w 272"/>
                  <a:gd name="T39" fmla="*/ 272 h 272"/>
                  <a:gd name="T40" fmla="*/ 166 w 272"/>
                  <a:gd name="T41" fmla="*/ 272 h 272"/>
                  <a:gd name="T42" fmla="*/ 114 w 272"/>
                  <a:gd name="T43" fmla="*/ 264 h 272"/>
                  <a:gd name="T44" fmla="*/ 84 w 272"/>
                  <a:gd name="T45" fmla="*/ 252 h 272"/>
                  <a:gd name="T46" fmla="*/ 68 w 272"/>
                  <a:gd name="T47" fmla="*/ 244 h 272"/>
                  <a:gd name="T48" fmla="*/ 44 w 272"/>
                  <a:gd name="T49" fmla="*/ 230 h 272"/>
                  <a:gd name="T50" fmla="*/ 24 w 272"/>
                  <a:gd name="T51" fmla="*/ 212 h 272"/>
                  <a:gd name="T52" fmla="*/ 8 w 272"/>
                  <a:gd name="T53" fmla="*/ 190 h 272"/>
                  <a:gd name="T54" fmla="*/ 0 w 272"/>
                  <a:gd name="T55" fmla="*/ 164 h 272"/>
                  <a:gd name="T56" fmla="*/ 0 w 272"/>
                  <a:gd name="T57" fmla="*/ 146 h 272"/>
                  <a:gd name="T58" fmla="*/ 6 w 272"/>
                  <a:gd name="T59" fmla="*/ 110 h 272"/>
                  <a:gd name="T60" fmla="*/ 22 w 272"/>
                  <a:gd name="T61" fmla="*/ 78 h 272"/>
                  <a:gd name="T62" fmla="*/ 44 w 272"/>
                  <a:gd name="T63" fmla="*/ 50 h 272"/>
                  <a:gd name="T64" fmla="*/ 58 w 272"/>
                  <a:gd name="T65" fmla="*/ 36 h 272"/>
                  <a:gd name="T66" fmla="*/ 78 w 272"/>
                  <a:gd name="T67" fmla="*/ 24 h 272"/>
                  <a:gd name="T68" fmla="*/ 100 w 272"/>
                  <a:gd name="T69" fmla="*/ 12 h 272"/>
                  <a:gd name="T70" fmla="*/ 140 w 272"/>
                  <a:gd name="T71" fmla="*/ 0 h 272"/>
                  <a:gd name="T72" fmla="*/ 166 w 272"/>
                  <a:gd name="T73" fmla="*/ 0 h 272"/>
                  <a:gd name="T74" fmla="*/ 182 w 272"/>
                  <a:gd name="T75" fmla="*/ 0 h 272"/>
                  <a:gd name="T76" fmla="*/ 208 w 272"/>
                  <a:gd name="T77" fmla="*/ 8 h 272"/>
                  <a:gd name="T78" fmla="*/ 230 w 272"/>
                  <a:gd name="T79" fmla="*/ 24 h 2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2">
                    <a:moveTo>
                      <a:pt x="230" y="24"/>
                    </a:moveTo>
                    <a:lnTo>
                      <a:pt x="214" y="38"/>
                    </a:lnTo>
                    <a:lnTo>
                      <a:pt x="202" y="34"/>
                    </a:lnTo>
                    <a:lnTo>
                      <a:pt x="188" y="32"/>
                    </a:lnTo>
                    <a:lnTo>
                      <a:pt x="176" y="34"/>
                    </a:lnTo>
                    <a:lnTo>
                      <a:pt x="164" y="38"/>
                    </a:lnTo>
                    <a:lnTo>
                      <a:pt x="154" y="44"/>
                    </a:lnTo>
                    <a:lnTo>
                      <a:pt x="146" y="52"/>
                    </a:lnTo>
                    <a:lnTo>
                      <a:pt x="142" y="62"/>
                    </a:lnTo>
                    <a:lnTo>
                      <a:pt x="140" y="74"/>
                    </a:lnTo>
                    <a:lnTo>
                      <a:pt x="142" y="84"/>
                    </a:lnTo>
                    <a:lnTo>
                      <a:pt x="148" y="92"/>
                    </a:lnTo>
                    <a:lnTo>
                      <a:pt x="156" y="100"/>
                    </a:lnTo>
                    <a:lnTo>
                      <a:pt x="164" y="104"/>
                    </a:lnTo>
                    <a:lnTo>
                      <a:pt x="164" y="106"/>
                    </a:lnTo>
                    <a:lnTo>
                      <a:pt x="164" y="108"/>
                    </a:lnTo>
                    <a:lnTo>
                      <a:pt x="168" y="112"/>
                    </a:lnTo>
                    <a:lnTo>
                      <a:pt x="174" y="140"/>
                    </a:lnTo>
                    <a:lnTo>
                      <a:pt x="182" y="168"/>
                    </a:lnTo>
                    <a:lnTo>
                      <a:pt x="192" y="194"/>
                    </a:lnTo>
                    <a:lnTo>
                      <a:pt x="206" y="218"/>
                    </a:lnTo>
                    <a:lnTo>
                      <a:pt x="212" y="226"/>
                    </a:lnTo>
                    <a:lnTo>
                      <a:pt x="220" y="230"/>
                    </a:lnTo>
                    <a:lnTo>
                      <a:pt x="228" y="234"/>
                    </a:lnTo>
                    <a:lnTo>
                      <a:pt x="236" y="236"/>
                    </a:lnTo>
                    <a:lnTo>
                      <a:pt x="254" y="240"/>
                    </a:lnTo>
                    <a:lnTo>
                      <a:pt x="272" y="242"/>
                    </a:lnTo>
                    <a:lnTo>
                      <a:pt x="264" y="250"/>
                    </a:lnTo>
                    <a:lnTo>
                      <a:pt x="258" y="256"/>
                    </a:lnTo>
                    <a:lnTo>
                      <a:pt x="248" y="260"/>
                    </a:lnTo>
                    <a:lnTo>
                      <a:pt x="240" y="264"/>
                    </a:lnTo>
                    <a:lnTo>
                      <a:pt x="220" y="268"/>
                    </a:lnTo>
                    <a:lnTo>
                      <a:pt x="202" y="272"/>
                    </a:lnTo>
                    <a:lnTo>
                      <a:pt x="166" y="272"/>
                    </a:lnTo>
                    <a:lnTo>
                      <a:pt x="132" y="268"/>
                    </a:lnTo>
                    <a:lnTo>
                      <a:pt x="114" y="264"/>
                    </a:lnTo>
                    <a:lnTo>
                      <a:pt x="98" y="258"/>
                    </a:lnTo>
                    <a:lnTo>
                      <a:pt x="84" y="252"/>
                    </a:lnTo>
                    <a:lnTo>
                      <a:pt x="68" y="244"/>
                    </a:lnTo>
                    <a:lnTo>
                      <a:pt x="56" y="238"/>
                    </a:lnTo>
                    <a:lnTo>
                      <a:pt x="44" y="230"/>
                    </a:lnTo>
                    <a:lnTo>
                      <a:pt x="34" y="222"/>
                    </a:lnTo>
                    <a:lnTo>
                      <a:pt x="24" y="212"/>
                    </a:lnTo>
                    <a:lnTo>
                      <a:pt x="16" y="200"/>
                    </a:lnTo>
                    <a:lnTo>
                      <a:pt x="8" y="190"/>
                    </a:lnTo>
                    <a:lnTo>
                      <a:pt x="4" y="176"/>
                    </a:lnTo>
                    <a:lnTo>
                      <a:pt x="0" y="164"/>
                    </a:lnTo>
                    <a:lnTo>
                      <a:pt x="0" y="146"/>
                    </a:lnTo>
                    <a:lnTo>
                      <a:pt x="2" y="128"/>
                    </a:lnTo>
                    <a:lnTo>
                      <a:pt x="6" y="110"/>
                    </a:lnTo>
                    <a:lnTo>
                      <a:pt x="12" y="94"/>
                    </a:lnTo>
                    <a:lnTo>
                      <a:pt x="22" y="78"/>
                    </a:lnTo>
                    <a:lnTo>
                      <a:pt x="32" y="64"/>
                    </a:lnTo>
                    <a:lnTo>
                      <a:pt x="44" y="50"/>
                    </a:lnTo>
                    <a:lnTo>
                      <a:pt x="58" y="36"/>
                    </a:lnTo>
                    <a:lnTo>
                      <a:pt x="68" y="30"/>
                    </a:lnTo>
                    <a:lnTo>
                      <a:pt x="78" y="24"/>
                    </a:lnTo>
                    <a:lnTo>
                      <a:pt x="100" y="12"/>
                    </a:lnTo>
                    <a:lnTo>
                      <a:pt x="126" y="4"/>
                    </a:lnTo>
                    <a:lnTo>
                      <a:pt x="140" y="0"/>
                    </a:lnTo>
                    <a:lnTo>
                      <a:pt x="152" y="0"/>
                    </a:lnTo>
                    <a:lnTo>
                      <a:pt x="166" y="0"/>
                    </a:lnTo>
                    <a:lnTo>
                      <a:pt x="182" y="0"/>
                    </a:lnTo>
                    <a:lnTo>
                      <a:pt x="194" y="4"/>
                    </a:lnTo>
                    <a:lnTo>
                      <a:pt x="208" y="8"/>
                    </a:lnTo>
                    <a:lnTo>
                      <a:pt x="220" y="14"/>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2" name="Freeform 12"/>
              <p:cNvSpPr>
                <a:spLocks/>
              </p:cNvSpPr>
              <p:nvPr/>
            </p:nvSpPr>
            <p:spPr bwMode="auto">
              <a:xfrm>
                <a:off x="2997" y="526"/>
                <a:ext cx="32" cy="46"/>
              </a:xfrm>
              <a:custGeom>
                <a:avLst/>
                <a:gdLst>
                  <a:gd name="T0" fmla="*/ 30 w 32"/>
                  <a:gd name="T1" fmla="*/ 4 h 46"/>
                  <a:gd name="T2" fmla="*/ 30 w 32"/>
                  <a:gd name="T3" fmla="*/ 4 h 46"/>
                  <a:gd name="T4" fmla="*/ 30 w 32"/>
                  <a:gd name="T5" fmla="*/ 8 h 46"/>
                  <a:gd name="T6" fmla="*/ 30 w 32"/>
                  <a:gd name="T7" fmla="*/ 10 h 46"/>
                  <a:gd name="T8" fmla="*/ 28 w 32"/>
                  <a:gd name="T9" fmla="*/ 12 h 46"/>
                  <a:gd name="T10" fmla="*/ 28 w 32"/>
                  <a:gd name="T11" fmla="*/ 12 h 46"/>
                  <a:gd name="T12" fmla="*/ 24 w 32"/>
                  <a:gd name="T13" fmla="*/ 12 h 46"/>
                  <a:gd name="T14" fmla="*/ 20 w 32"/>
                  <a:gd name="T15" fmla="*/ 14 h 46"/>
                  <a:gd name="T16" fmla="*/ 14 w 32"/>
                  <a:gd name="T17" fmla="*/ 20 h 46"/>
                  <a:gd name="T18" fmla="*/ 14 w 32"/>
                  <a:gd name="T19" fmla="*/ 20 h 46"/>
                  <a:gd name="T20" fmla="*/ 12 w 32"/>
                  <a:gd name="T21" fmla="*/ 24 h 46"/>
                  <a:gd name="T22" fmla="*/ 10 w 32"/>
                  <a:gd name="T23" fmla="*/ 26 h 46"/>
                  <a:gd name="T24" fmla="*/ 10 w 32"/>
                  <a:gd name="T25" fmla="*/ 30 h 46"/>
                  <a:gd name="T26" fmla="*/ 10 w 32"/>
                  <a:gd name="T27" fmla="*/ 30 h 46"/>
                  <a:gd name="T28" fmla="*/ 12 w 32"/>
                  <a:gd name="T29" fmla="*/ 32 h 46"/>
                  <a:gd name="T30" fmla="*/ 16 w 32"/>
                  <a:gd name="T31" fmla="*/ 32 h 46"/>
                  <a:gd name="T32" fmla="*/ 16 w 32"/>
                  <a:gd name="T33" fmla="*/ 32 h 46"/>
                  <a:gd name="T34" fmla="*/ 18 w 32"/>
                  <a:gd name="T35" fmla="*/ 32 h 46"/>
                  <a:gd name="T36" fmla="*/ 18 w 32"/>
                  <a:gd name="T37" fmla="*/ 30 h 46"/>
                  <a:gd name="T38" fmla="*/ 22 w 32"/>
                  <a:gd name="T39" fmla="*/ 26 h 46"/>
                  <a:gd name="T40" fmla="*/ 22 w 32"/>
                  <a:gd name="T41" fmla="*/ 26 h 46"/>
                  <a:gd name="T42" fmla="*/ 26 w 32"/>
                  <a:gd name="T43" fmla="*/ 26 h 46"/>
                  <a:gd name="T44" fmla="*/ 28 w 32"/>
                  <a:gd name="T45" fmla="*/ 28 h 46"/>
                  <a:gd name="T46" fmla="*/ 30 w 32"/>
                  <a:gd name="T47" fmla="*/ 30 h 46"/>
                  <a:gd name="T48" fmla="*/ 30 w 32"/>
                  <a:gd name="T49" fmla="*/ 30 h 46"/>
                  <a:gd name="T50" fmla="*/ 32 w 32"/>
                  <a:gd name="T51" fmla="*/ 34 h 46"/>
                  <a:gd name="T52" fmla="*/ 30 w 32"/>
                  <a:gd name="T53" fmla="*/ 40 h 46"/>
                  <a:gd name="T54" fmla="*/ 30 w 32"/>
                  <a:gd name="T55" fmla="*/ 40 h 46"/>
                  <a:gd name="T56" fmla="*/ 20 w 32"/>
                  <a:gd name="T57" fmla="*/ 46 h 46"/>
                  <a:gd name="T58" fmla="*/ 14 w 32"/>
                  <a:gd name="T59" fmla="*/ 46 h 46"/>
                  <a:gd name="T60" fmla="*/ 10 w 32"/>
                  <a:gd name="T61" fmla="*/ 44 h 46"/>
                  <a:gd name="T62" fmla="*/ 10 w 32"/>
                  <a:gd name="T63" fmla="*/ 44 h 46"/>
                  <a:gd name="T64" fmla="*/ 2 w 32"/>
                  <a:gd name="T65" fmla="*/ 36 h 46"/>
                  <a:gd name="T66" fmla="*/ 0 w 32"/>
                  <a:gd name="T67" fmla="*/ 32 h 46"/>
                  <a:gd name="T68" fmla="*/ 0 w 32"/>
                  <a:gd name="T69" fmla="*/ 28 h 46"/>
                  <a:gd name="T70" fmla="*/ 0 w 32"/>
                  <a:gd name="T71" fmla="*/ 28 h 46"/>
                  <a:gd name="T72" fmla="*/ 2 w 32"/>
                  <a:gd name="T73" fmla="*/ 20 h 46"/>
                  <a:gd name="T74" fmla="*/ 6 w 32"/>
                  <a:gd name="T75" fmla="*/ 10 h 46"/>
                  <a:gd name="T76" fmla="*/ 12 w 32"/>
                  <a:gd name="T77" fmla="*/ 4 h 46"/>
                  <a:gd name="T78" fmla="*/ 20 w 32"/>
                  <a:gd name="T79" fmla="*/ 0 h 46"/>
                  <a:gd name="T80" fmla="*/ 20 w 32"/>
                  <a:gd name="T81" fmla="*/ 0 h 46"/>
                  <a:gd name="T82" fmla="*/ 26 w 32"/>
                  <a:gd name="T83" fmla="*/ 0 h 46"/>
                  <a:gd name="T84" fmla="*/ 30 w 32"/>
                  <a:gd name="T85" fmla="*/ 4 h 46"/>
                  <a:gd name="T86" fmla="*/ 30 w 32"/>
                  <a:gd name="T87" fmla="*/ 4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4"/>
                    </a:moveTo>
                    <a:lnTo>
                      <a:pt x="30" y="4"/>
                    </a:lnTo>
                    <a:lnTo>
                      <a:pt x="30" y="8"/>
                    </a:lnTo>
                    <a:lnTo>
                      <a:pt x="30" y="10"/>
                    </a:lnTo>
                    <a:lnTo>
                      <a:pt x="28" y="12"/>
                    </a:lnTo>
                    <a:lnTo>
                      <a:pt x="24" y="12"/>
                    </a:lnTo>
                    <a:lnTo>
                      <a:pt x="20" y="14"/>
                    </a:lnTo>
                    <a:lnTo>
                      <a:pt x="14" y="20"/>
                    </a:lnTo>
                    <a:lnTo>
                      <a:pt x="12" y="24"/>
                    </a:lnTo>
                    <a:lnTo>
                      <a:pt x="10" y="26"/>
                    </a:lnTo>
                    <a:lnTo>
                      <a:pt x="10" y="30"/>
                    </a:lnTo>
                    <a:lnTo>
                      <a:pt x="12" y="32"/>
                    </a:lnTo>
                    <a:lnTo>
                      <a:pt x="16" y="32"/>
                    </a:lnTo>
                    <a:lnTo>
                      <a:pt x="18" y="32"/>
                    </a:lnTo>
                    <a:lnTo>
                      <a:pt x="18" y="30"/>
                    </a:lnTo>
                    <a:lnTo>
                      <a:pt x="22" y="26"/>
                    </a:lnTo>
                    <a:lnTo>
                      <a:pt x="26" y="26"/>
                    </a:lnTo>
                    <a:lnTo>
                      <a:pt x="28" y="28"/>
                    </a:lnTo>
                    <a:lnTo>
                      <a:pt x="30" y="30"/>
                    </a:lnTo>
                    <a:lnTo>
                      <a:pt x="32" y="34"/>
                    </a:lnTo>
                    <a:lnTo>
                      <a:pt x="30" y="40"/>
                    </a:lnTo>
                    <a:lnTo>
                      <a:pt x="20" y="46"/>
                    </a:lnTo>
                    <a:lnTo>
                      <a:pt x="14" y="46"/>
                    </a:lnTo>
                    <a:lnTo>
                      <a:pt x="10" y="44"/>
                    </a:lnTo>
                    <a:lnTo>
                      <a:pt x="2" y="36"/>
                    </a:lnTo>
                    <a:lnTo>
                      <a:pt x="0" y="32"/>
                    </a:lnTo>
                    <a:lnTo>
                      <a:pt x="0" y="28"/>
                    </a:lnTo>
                    <a:lnTo>
                      <a:pt x="2" y="20"/>
                    </a:lnTo>
                    <a:lnTo>
                      <a:pt x="6" y="10"/>
                    </a:lnTo>
                    <a:lnTo>
                      <a:pt x="12" y="4"/>
                    </a:lnTo>
                    <a:lnTo>
                      <a:pt x="20" y="0"/>
                    </a:lnTo>
                    <a:lnTo>
                      <a:pt x="26" y="0"/>
                    </a:lnTo>
                    <a:lnTo>
                      <a:pt x="30" y="4"/>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3" name="Freeform 13"/>
              <p:cNvSpPr>
                <a:spLocks/>
              </p:cNvSpPr>
              <p:nvPr/>
            </p:nvSpPr>
            <p:spPr bwMode="auto">
              <a:xfrm>
                <a:off x="3045" y="534"/>
                <a:ext cx="154" cy="80"/>
              </a:xfrm>
              <a:custGeom>
                <a:avLst/>
                <a:gdLst>
                  <a:gd name="T0" fmla="*/ 152 w 154"/>
                  <a:gd name="T1" fmla="*/ 16 h 80"/>
                  <a:gd name="T2" fmla="*/ 152 w 154"/>
                  <a:gd name="T3" fmla="*/ 16 h 80"/>
                  <a:gd name="T4" fmla="*/ 154 w 154"/>
                  <a:gd name="T5" fmla="*/ 24 h 80"/>
                  <a:gd name="T6" fmla="*/ 154 w 154"/>
                  <a:gd name="T7" fmla="*/ 30 h 80"/>
                  <a:gd name="T8" fmla="*/ 154 w 154"/>
                  <a:gd name="T9" fmla="*/ 34 h 80"/>
                  <a:gd name="T10" fmla="*/ 154 w 154"/>
                  <a:gd name="T11" fmla="*/ 34 h 80"/>
                  <a:gd name="T12" fmla="*/ 112 w 154"/>
                  <a:gd name="T13" fmla="*/ 52 h 80"/>
                  <a:gd name="T14" fmla="*/ 68 w 154"/>
                  <a:gd name="T15" fmla="*/ 66 h 80"/>
                  <a:gd name="T16" fmla="*/ 68 w 154"/>
                  <a:gd name="T17" fmla="*/ 66 h 80"/>
                  <a:gd name="T18" fmla="*/ 58 w 154"/>
                  <a:gd name="T19" fmla="*/ 70 h 80"/>
                  <a:gd name="T20" fmla="*/ 48 w 154"/>
                  <a:gd name="T21" fmla="*/ 74 h 80"/>
                  <a:gd name="T22" fmla="*/ 38 w 154"/>
                  <a:gd name="T23" fmla="*/ 76 h 80"/>
                  <a:gd name="T24" fmla="*/ 28 w 154"/>
                  <a:gd name="T25" fmla="*/ 80 h 80"/>
                  <a:gd name="T26" fmla="*/ 28 w 154"/>
                  <a:gd name="T27" fmla="*/ 80 h 80"/>
                  <a:gd name="T28" fmla="*/ 20 w 154"/>
                  <a:gd name="T29" fmla="*/ 78 h 80"/>
                  <a:gd name="T30" fmla="*/ 12 w 154"/>
                  <a:gd name="T31" fmla="*/ 74 h 80"/>
                  <a:gd name="T32" fmla="*/ 8 w 154"/>
                  <a:gd name="T33" fmla="*/ 70 h 80"/>
                  <a:gd name="T34" fmla="*/ 2 w 154"/>
                  <a:gd name="T35" fmla="*/ 62 h 80"/>
                  <a:gd name="T36" fmla="*/ 2 w 154"/>
                  <a:gd name="T37" fmla="*/ 62 h 80"/>
                  <a:gd name="T38" fmla="*/ 0 w 154"/>
                  <a:gd name="T39" fmla="*/ 52 h 80"/>
                  <a:gd name="T40" fmla="*/ 2 w 154"/>
                  <a:gd name="T41" fmla="*/ 42 h 80"/>
                  <a:gd name="T42" fmla="*/ 2 w 154"/>
                  <a:gd name="T43" fmla="*/ 42 h 80"/>
                  <a:gd name="T44" fmla="*/ 10 w 154"/>
                  <a:gd name="T45" fmla="*/ 34 h 80"/>
                  <a:gd name="T46" fmla="*/ 18 w 154"/>
                  <a:gd name="T47" fmla="*/ 28 h 80"/>
                  <a:gd name="T48" fmla="*/ 28 w 154"/>
                  <a:gd name="T49" fmla="*/ 24 h 80"/>
                  <a:gd name="T50" fmla="*/ 38 w 154"/>
                  <a:gd name="T51" fmla="*/ 24 h 80"/>
                  <a:gd name="T52" fmla="*/ 38 w 154"/>
                  <a:gd name="T53" fmla="*/ 24 h 80"/>
                  <a:gd name="T54" fmla="*/ 54 w 154"/>
                  <a:gd name="T55" fmla="*/ 26 h 80"/>
                  <a:gd name="T56" fmla="*/ 62 w 154"/>
                  <a:gd name="T57" fmla="*/ 28 h 80"/>
                  <a:gd name="T58" fmla="*/ 70 w 154"/>
                  <a:gd name="T59" fmla="*/ 28 h 80"/>
                  <a:gd name="T60" fmla="*/ 70 w 154"/>
                  <a:gd name="T61" fmla="*/ 28 h 80"/>
                  <a:gd name="T62" fmla="*/ 84 w 154"/>
                  <a:gd name="T63" fmla="*/ 14 h 80"/>
                  <a:gd name="T64" fmla="*/ 92 w 154"/>
                  <a:gd name="T65" fmla="*/ 10 h 80"/>
                  <a:gd name="T66" fmla="*/ 100 w 154"/>
                  <a:gd name="T67" fmla="*/ 6 h 80"/>
                  <a:gd name="T68" fmla="*/ 100 w 154"/>
                  <a:gd name="T69" fmla="*/ 6 h 80"/>
                  <a:gd name="T70" fmla="*/ 112 w 154"/>
                  <a:gd name="T71" fmla="*/ 2 h 80"/>
                  <a:gd name="T72" fmla="*/ 124 w 154"/>
                  <a:gd name="T73" fmla="*/ 0 h 80"/>
                  <a:gd name="T74" fmla="*/ 134 w 154"/>
                  <a:gd name="T75" fmla="*/ 2 h 80"/>
                  <a:gd name="T76" fmla="*/ 140 w 154"/>
                  <a:gd name="T77" fmla="*/ 4 h 80"/>
                  <a:gd name="T78" fmla="*/ 144 w 154"/>
                  <a:gd name="T79" fmla="*/ 8 h 80"/>
                  <a:gd name="T80" fmla="*/ 152 w 154"/>
                  <a:gd name="T81" fmla="*/ 16 h 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0">
                    <a:moveTo>
                      <a:pt x="152" y="16"/>
                    </a:moveTo>
                    <a:lnTo>
                      <a:pt x="152" y="16"/>
                    </a:lnTo>
                    <a:lnTo>
                      <a:pt x="154" y="24"/>
                    </a:lnTo>
                    <a:lnTo>
                      <a:pt x="154" y="30"/>
                    </a:lnTo>
                    <a:lnTo>
                      <a:pt x="154" y="34"/>
                    </a:lnTo>
                    <a:lnTo>
                      <a:pt x="112" y="52"/>
                    </a:lnTo>
                    <a:lnTo>
                      <a:pt x="68" y="66"/>
                    </a:lnTo>
                    <a:lnTo>
                      <a:pt x="58" y="70"/>
                    </a:lnTo>
                    <a:lnTo>
                      <a:pt x="48" y="74"/>
                    </a:lnTo>
                    <a:lnTo>
                      <a:pt x="38" y="76"/>
                    </a:lnTo>
                    <a:lnTo>
                      <a:pt x="28" y="80"/>
                    </a:lnTo>
                    <a:lnTo>
                      <a:pt x="20" y="78"/>
                    </a:lnTo>
                    <a:lnTo>
                      <a:pt x="12" y="74"/>
                    </a:lnTo>
                    <a:lnTo>
                      <a:pt x="8" y="70"/>
                    </a:lnTo>
                    <a:lnTo>
                      <a:pt x="2" y="62"/>
                    </a:lnTo>
                    <a:lnTo>
                      <a:pt x="0" y="52"/>
                    </a:lnTo>
                    <a:lnTo>
                      <a:pt x="2" y="42"/>
                    </a:lnTo>
                    <a:lnTo>
                      <a:pt x="10" y="34"/>
                    </a:lnTo>
                    <a:lnTo>
                      <a:pt x="18" y="28"/>
                    </a:lnTo>
                    <a:lnTo>
                      <a:pt x="28" y="24"/>
                    </a:lnTo>
                    <a:lnTo>
                      <a:pt x="38" y="24"/>
                    </a:lnTo>
                    <a:lnTo>
                      <a:pt x="54" y="26"/>
                    </a:lnTo>
                    <a:lnTo>
                      <a:pt x="62" y="28"/>
                    </a:lnTo>
                    <a:lnTo>
                      <a:pt x="70" y="28"/>
                    </a:lnTo>
                    <a:lnTo>
                      <a:pt x="84" y="14"/>
                    </a:lnTo>
                    <a:lnTo>
                      <a:pt x="92" y="10"/>
                    </a:lnTo>
                    <a:lnTo>
                      <a:pt x="100" y="6"/>
                    </a:lnTo>
                    <a:lnTo>
                      <a:pt x="112" y="2"/>
                    </a:lnTo>
                    <a:lnTo>
                      <a:pt x="124" y="0"/>
                    </a:lnTo>
                    <a:lnTo>
                      <a:pt x="134" y="2"/>
                    </a:lnTo>
                    <a:lnTo>
                      <a:pt x="140" y="4"/>
                    </a:lnTo>
                    <a:lnTo>
                      <a:pt x="144" y="8"/>
                    </a:lnTo>
                    <a:lnTo>
                      <a:pt x="15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4" name="Freeform 14"/>
              <p:cNvSpPr>
                <a:spLocks/>
              </p:cNvSpPr>
              <p:nvPr/>
            </p:nvSpPr>
            <p:spPr bwMode="auto">
              <a:xfrm>
                <a:off x="2923" y="570"/>
                <a:ext cx="82" cy="166"/>
              </a:xfrm>
              <a:custGeom>
                <a:avLst/>
                <a:gdLst>
                  <a:gd name="T0" fmla="*/ 72 w 82"/>
                  <a:gd name="T1" fmla="*/ 22 h 166"/>
                  <a:gd name="T2" fmla="*/ 70 w 82"/>
                  <a:gd name="T3" fmla="*/ 42 h 166"/>
                  <a:gd name="T4" fmla="*/ 62 w 82"/>
                  <a:gd name="T5" fmla="*/ 50 h 166"/>
                  <a:gd name="T6" fmla="*/ 58 w 82"/>
                  <a:gd name="T7" fmla="*/ 64 h 166"/>
                  <a:gd name="T8" fmla="*/ 64 w 82"/>
                  <a:gd name="T9" fmla="*/ 78 h 166"/>
                  <a:gd name="T10" fmla="*/ 62 w 82"/>
                  <a:gd name="T11" fmla="*/ 94 h 166"/>
                  <a:gd name="T12" fmla="*/ 82 w 82"/>
                  <a:gd name="T13" fmla="*/ 116 h 166"/>
                  <a:gd name="T14" fmla="*/ 78 w 82"/>
                  <a:gd name="T15" fmla="*/ 142 h 166"/>
                  <a:gd name="T16" fmla="*/ 60 w 82"/>
                  <a:gd name="T17" fmla="*/ 162 h 166"/>
                  <a:gd name="T18" fmla="*/ 38 w 82"/>
                  <a:gd name="T19" fmla="*/ 164 h 166"/>
                  <a:gd name="T20" fmla="*/ 28 w 82"/>
                  <a:gd name="T21" fmla="*/ 158 h 166"/>
                  <a:gd name="T22" fmla="*/ 22 w 82"/>
                  <a:gd name="T23" fmla="*/ 144 h 166"/>
                  <a:gd name="T24" fmla="*/ 26 w 82"/>
                  <a:gd name="T25" fmla="*/ 136 h 166"/>
                  <a:gd name="T26" fmla="*/ 40 w 82"/>
                  <a:gd name="T27" fmla="*/ 130 h 166"/>
                  <a:gd name="T28" fmla="*/ 48 w 82"/>
                  <a:gd name="T29" fmla="*/ 136 h 166"/>
                  <a:gd name="T30" fmla="*/ 48 w 82"/>
                  <a:gd name="T31" fmla="*/ 142 h 166"/>
                  <a:gd name="T32" fmla="*/ 36 w 82"/>
                  <a:gd name="T33" fmla="*/ 144 h 166"/>
                  <a:gd name="T34" fmla="*/ 36 w 82"/>
                  <a:gd name="T35" fmla="*/ 152 h 166"/>
                  <a:gd name="T36" fmla="*/ 52 w 82"/>
                  <a:gd name="T37" fmla="*/ 152 h 166"/>
                  <a:gd name="T38" fmla="*/ 70 w 82"/>
                  <a:gd name="T39" fmla="*/ 130 h 166"/>
                  <a:gd name="T40" fmla="*/ 70 w 82"/>
                  <a:gd name="T41" fmla="*/ 120 h 166"/>
                  <a:gd name="T42" fmla="*/ 62 w 82"/>
                  <a:gd name="T43" fmla="*/ 108 h 166"/>
                  <a:gd name="T44" fmla="*/ 46 w 82"/>
                  <a:gd name="T45" fmla="*/ 110 h 166"/>
                  <a:gd name="T46" fmla="*/ 18 w 82"/>
                  <a:gd name="T47" fmla="*/ 114 h 166"/>
                  <a:gd name="T48" fmla="*/ 4 w 82"/>
                  <a:gd name="T49" fmla="*/ 104 h 166"/>
                  <a:gd name="T50" fmla="*/ 8 w 82"/>
                  <a:gd name="T51" fmla="*/ 86 h 166"/>
                  <a:gd name="T52" fmla="*/ 16 w 82"/>
                  <a:gd name="T53" fmla="*/ 76 h 166"/>
                  <a:gd name="T54" fmla="*/ 32 w 82"/>
                  <a:gd name="T55" fmla="*/ 76 h 166"/>
                  <a:gd name="T56" fmla="*/ 36 w 82"/>
                  <a:gd name="T57" fmla="*/ 96 h 166"/>
                  <a:gd name="T58" fmla="*/ 32 w 82"/>
                  <a:gd name="T59" fmla="*/ 98 h 166"/>
                  <a:gd name="T60" fmla="*/ 24 w 82"/>
                  <a:gd name="T61" fmla="*/ 92 h 166"/>
                  <a:gd name="T62" fmla="*/ 24 w 82"/>
                  <a:gd name="T63" fmla="*/ 86 h 166"/>
                  <a:gd name="T64" fmla="*/ 16 w 82"/>
                  <a:gd name="T65" fmla="*/ 90 h 166"/>
                  <a:gd name="T66" fmla="*/ 14 w 82"/>
                  <a:gd name="T67" fmla="*/ 100 h 166"/>
                  <a:gd name="T68" fmla="*/ 34 w 82"/>
                  <a:gd name="T69" fmla="*/ 104 h 166"/>
                  <a:gd name="T70" fmla="*/ 46 w 82"/>
                  <a:gd name="T71" fmla="*/ 96 h 166"/>
                  <a:gd name="T72" fmla="*/ 52 w 82"/>
                  <a:gd name="T73" fmla="*/ 82 h 166"/>
                  <a:gd name="T74" fmla="*/ 44 w 82"/>
                  <a:gd name="T75" fmla="*/ 64 h 166"/>
                  <a:gd name="T76" fmla="*/ 32 w 82"/>
                  <a:gd name="T77" fmla="*/ 58 h 166"/>
                  <a:gd name="T78" fmla="*/ 12 w 82"/>
                  <a:gd name="T79" fmla="*/ 68 h 166"/>
                  <a:gd name="T80" fmla="*/ 8 w 82"/>
                  <a:gd name="T81" fmla="*/ 74 h 166"/>
                  <a:gd name="T82" fmla="*/ 2 w 82"/>
                  <a:gd name="T83" fmla="*/ 68 h 166"/>
                  <a:gd name="T84" fmla="*/ 6 w 82"/>
                  <a:gd name="T85" fmla="*/ 58 h 166"/>
                  <a:gd name="T86" fmla="*/ 28 w 82"/>
                  <a:gd name="T87" fmla="*/ 46 h 166"/>
                  <a:gd name="T88" fmla="*/ 36 w 82"/>
                  <a:gd name="T89" fmla="*/ 48 h 166"/>
                  <a:gd name="T90" fmla="*/ 44 w 82"/>
                  <a:gd name="T91" fmla="*/ 44 h 166"/>
                  <a:gd name="T92" fmla="*/ 60 w 82"/>
                  <a:gd name="T93" fmla="*/ 38 h 166"/>
                  <a:gd name="T94" fmla="*/ 62 w 82"/>
                  <a:gd name="T95" fmla="*/ 24 h 166"/>
                  <a:gd name="T96" fmla="*/ 54 w 82"/>
                  <a:gd name="T97" fmla="*/ 12 h 166"/>
                  <a:gd name="T98" fmla="*/ 42 w 82"/>
                  <a:gd name="T99" fmla="*/ 12 h 166"/>
                  <a:gd name="T100" fmla="*/ 36 w 82"/>
                  <a:gd name="T101" fmla="*/ 22 h 166"/>
                  <a:gd name="T102" fmla="*/ 42 w 82"/>
                  <a:gd name="T103" fmla="*/ 22 h 166"/>
                  <a:gd name="T104" fmla="*/ 46 w 82"/>
                  <a:gd name="T105" fmla="*/ 30 h 166"/>
                  <a:gd name="T106" fmla="*/ 38 w 82"/>
                  <a:gd name="T107" fmla="*/ 34 h 166"/>
                  <a:gd name="T108" fmla="*/ 28 w 82"/>
                  <a:gd name="T109" fmla="*/ 30 h 166"/>
                  <a:gd name="T110" fmla="*/ 24 w 82"/>
                  <a:gd name="T111" fmla="*/ 26 h 166"/>
                  <a:gd name="T112" fmla="*/ 40 w 82"/>
                  <a:gd name="T113" fmla="*/ 0 h 166"/>
                  <a:gd name="T114" fmla="*/ 58 w 82"/>
                  <a:gd name="T115" fmla="*/ 2 h 166"/>
                  <a:gd name="T116" fmla="*/ 70 w 82"/>
                  <a:gd name="T117" fmla="*/ 16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2" h="166">
                    <a:moveTo>
                      <a:pt x="70" y="16"/>
                    </a:moveTo>
                    <a:lnTo>
                      <a:pt x="70" y="16"/>
                    </a:lnTo>
                    <a:lnTo>
                      <a:pt x="72" y="22"/>
                    </a:lnTo>
                    <a:lnTo>
                      <a:pt x="72" y="30"/>
                    </a:lnTo>
                    <a:lnTo>
                      <a:pt x="72" y="36"/>
                    </a:lnTo>
                    <a:lnTo>
                      <a:pt x="70" y="42"/>
                    </a:lnTo>
                    <a:lnTo>
                      <a:pt x="66" y="46"/>
                    </a:lnTo>
                    <a:lnTo>
                      <a:pt x="62" y="50"/>
                    </a:lnTo>
                    <a:lnTo>
                      <a:pt x="52" y="54"/>
                    </a:lnTo>
                    <a:lnTo>
                      <a:pt x="58" y="64"/>
                    </a:lnTo>
                    <a:lnTo>
                      <a:pt x="62" y="74"/>
                    </a:lnTo>
                    <a:lnTo>
                      <a:pt x="64" y="78"/>
                    </a:lnTo>
                    <a:lnTo>
                      <a:pt x="62" y="84"/>
                    </a:lnTo>
                    <a:lnTo>
                      <a:pt x="62" y="94"/>
                    </a:lnTo>
                    <a:lnTo>
                      <a:pt x="74" y="102"/>
                    </a:lnTo>
                    <a:lnTo>
                      <a:pt x="78" y="108"/>
                    </a:lnTo>
                    <a:lnTo>
                      <a:pt x="82" y="116"/>
                    </a:lnTo>
                    <a:lnTo>
                      <a:pt x="80" y="130"/>
                    </a:lnTo>
                    <a:lnTo>
                      <a:pt x="78" y="142"/>
                    </a:lnTo>
                    <a:lnTo>
                      <a:pt x="70" y="152"/>
                    </a:lnTo>
                    <a:lnTo>
                      <a:pt x="60" y="162"/>
                    </a:lnTo>
                    <a:lnTo>
                      <a:pt x="54" y="164"/>
                    </a:lnTo>
                    <a:lnTo>
                      <a:pt x="46" y="166"/>
                    </a:lnTo>
                    <a:lnTo>
                      <a:pt x="38" y="164"/>
                    </a:lnTo>
                    <a:lnTo>
                      <a:pt x="32" y="162"/>
                    </a:lnTo>
                    <a:lnTo>
                      <a:pt x="28" y="158"/>
                    </a:lnTo>
                    <a:lnTo>
                      <a:pt x="24" y="154"/>
                    </a:lnTo>
                    <a:lnTo>
                      <a:pt x="22" y="148"/>
                    </a:lnTo>
                    <a:lnTo>
                      <a:pt x="22" y="144"/>
                    </a:lnTo>
                    <a:lnTo>
                      <a:pt x="22" y="138"/>
                    </a:lnTo>
                    <a:lnTo>
                      <a:pt x="26" y="136"/>
                    </a:lnTo>
                    <a:lnTo>
                      <a:pt x="36" y="132"/>
                    </a:lnTo>
                    <a:lnTo>
                      <a:pt x="40" y="130"/>
                    </a:lnTo>
                    <a:lnTo>
                      <a:pt x="46" y="132"/>
                    </a:lnTo>
                    <a:lnTo>
                      <a:pt x="48" y="136"/>
                    </a:lnTo>
                    <a:lnTo>
                      <a:pt x="50" y="138"/>
                    </a:lnTo>
                    <a:lnTo>
                      <a:pt x="48" y="142"/>
                    </a:lnTo>
                    <a:lnTo>
                      <a:pt x="44" y="144"/>
                    </a:lnTo>
                    <a:lnTo>
                      <a:pt x="40" y="144"/>
                    </a:lnTo>
                    <a:lnTo>
                      <a:pt x="36" y="144"/>
                    </a:lnTo>
                    <a:lnTo>
                      <a:pt x="32" y="148"/>
                    </a:lnTo>
                    <a:lnTo>
                      <a:pt x="36" y="152"/>
                    </a:lnTo>
                    <a:lnTo>
                      <a:pt x="42" y="154"/>
                    </a:lnTo>
                    <a:lnTo>
                      <a:pt x="52" y="152"/>
                    </a:lnTo>
                    <a:lnTo>
                      <a:pt x="58" y="148"/>
                    </a:lnTo>
                    <a:lnTo>
                      <a:pt x="64" y="142"/>
                    </a:lnTo>
                    <a:lnTo>
                      <a:pt x="70" y="130"/>
                    </a:lnTo>
                    <a:lnTo>
                      <a:pt x="70" y="126"/>
                    </a:lnTo>
                    <a:lnTo>
                      <a:pt x="70" y="120"/>
                    </a:lnTo>
                    <a:lnTo>
                      <a:pt x="68" y="112"/>
                    </a:lnTo>
                    <a:lnTo>
                      <a:pt x="62" y="108"/>
                    </a:lnTo>
                    <a:lnTo>
                      <a:pt x="54" y="104"/>
                    </a:lnTo>
                    <a:lnTo>
                      <a:pt x="46" y="110"/>
                    </a:lnTo>
                    <a:lnTo>
                      <a:pt x="38" y="114"/>
                    </a:lnTo>
                    <a:lnTo>
                      <a:pt x="28" y="116"/>
                    </a:lnTo>
                    <a:lnTo>
                      <a:pt x="18" y="114"/>
                    </a:lnTo>
                    <a:lnTo>
                      <a:pt x="8" y="108"/>
                    </a:lnTo>
                    <a:lnTo>
                      <a:pt x="4" y="104"/>
                    </a:lnTo>
                    <a:lnTo>
                      <a:pt x="2" y="98"/>
                    </a:lnTo>
                    <a:lnTo>
                      <a:pt x="8" y="86"/>
                    </a:lnTo>
                    <a:lnTo>
                      <a:pt x="10" y="80"/>
                    </a:lnTo>
                    <a:lnTo>
                      <a:pt x="16" y="76"/>
                    </a:lnTo>
                    <a:lnTo>
                      <a:pt x="24" y="74"/>
                    </a:lnTo>
                    <a:lnTo>
                      <a:pt x="32" y="76"/>
                    </a:lnTo>
                    <a:lnTo>
                      <a:pt x="36" y="80"/>
                    </a:lnTo>
                    <a:lnTo>
                      <a:pt x="36" y="86"/>
                    </a:lnTo>
                    <a:lnTo>
                      <a:pt x="36" y="96"/>
                    </a:lnTo>
                    <a:lnTo>
                      <a:pt x="34" y="98"/>
                    </a:lnTo>
                    <a:lnTo>
                      <a:pt x="32" y="98"/>
                    </a:lnTo>
                    <a:lnTo>
                      <a:pt x="28" y="96"/>
                    </a:lnTo>
                    <a:lnTo>
                      <a:pt x="24" y="92"/>
                    </a:lnTo>
                    <a:lnTo>
                      <a:pt x="24" y="90"/>
                    </a:lnTo>
                    <a:lnTo>
                      <a:pt x="24" y="86"/>
                    </a:lnTo>
                    <a:lnTo>
                      <a:pt x="20" y="88"/>
                    </a:lnTo>
                    <a:lnTo>
                      <a:pt x="16" y="90"/>
                    </a:lnTo>
                    <a:lnTo>
                      <a:pt x="14" y="94"/>
                    </a:lnTo>
                    <a:lnTo>
                      <a:pt x="14" y="100"/>
                    </a:lnTo>
                    <a:lnTo>
                      <a:pt x="18" y="102"/>
                    </a:lnTo>
                    <a:lnTo>
                      <a:pt x="22" y="104"/>
                    </a:lnTo>
                    <a:lnTo>
                      <a:pt x="34" y="104"/>
                    </a:lnTo>
                    <a:lnTo>
                      <a:pt x="40" y="100"/>
                    </a:lnTo>
                    <a:lnTo>
                      <a:pt x="46" y="96"/>
                    </a:lnTo>
                    <a:lnTo>
                      <a:pt x="50" y="90"/>
                    </a:lnTo>
                    <a:lnTo>
                      <a:pt x="52" y="82"/>
                    </a:lnTo>
                    <a:lnTo>
                      <a:pt x="52" y="76"/>
                    </a:lnTo>
                    <a:lnTo>
                      <a:pt x="48" y="70"/>
                    </a:lnTo>
                    <a:lnTo>
                      <a:pt x="44" y="64"/>
                    </a:lnTo>
                    <a:lnTo>
                      <a:pt x="40" y="60"/>
                    </a:lnTo>
                    <a:lnTo>
                      <a:pt x="32" y="58"/>
                    </a:lnTo>
                    <a:lnTo>
                      <a:pt x="24" y="60"/>
                    </a:lnTo>
                    <a:lnTo>
                      <a:pt x="18" y="62"/>
                    </a:lnTo>
                    <a:lnTo>
                      <a:pt x="12" y="68"/>
                    </a:lnTo>
                    <a:lnTo>
                      <a:pt x="10" y="70"/>
                    </a:lnTo>
                    <a:lnTo>
                      <a:pt x="8" y="74"/>
                    </a:lnTo>
                    <a:lnTo>
                      <a:pt x="4" y="70"/>
                    </a:lnTo>
                    <a:lnTo>
                      <a:pt x="2" y="68"/>
                    </a:lnTo>
                    <a:lnTo>
                      <a:pt x="0" y="64"/>
                    </a:lnTo>
                    <a:lnTo>
                      <a:pt x="6" y="58"/>
                    </a:lnTo>
                    <a:lnTo>
                      <a:pt x="12" y="54"/>
                    </a:lnTo>
                    <a:lnTo>
                      <a:pt x="20" y="50"/>
                    </a:lnTo>
                    <a:lnTo>
                      <a:pt x="28" y="46"/>
                    </a:lnTo>
                    <a:lnTo>
                      <a:pt x="32" y="46"/>
                    </a:lnTo>
                    <a:lnTo>
                      <a:pt x="36" y="48"/>
                    </a:lnTo>
                    <a:lnTo>
                      <a:pt x="40" y="48"/>
                    </a:lnTo>
                    <a:lnTo>
                      <a:pt x="44" y="44"/>
                    </a:lnTo>
                    <a:lnTo>
                      <a:pt x="50" y="42"/>
                    </a:lnTo>
                    <a:lnTo>
                      <a:pt x="54" y="40"/>
                    </a:lnTo>
                    <a:lnTo>
                      <a:pt x="60" y="38"/>
                    </a:lnTo>
                    <a:lnTo>
                      <a:pt x="62" y="32"/>
                    </a:lnTo>
                    <a:lnTo>
                      <a:pt x="62" y="24"/>
                    </a:lnTo>
                    <a:lnTo>
                      <a:pt x="60" y="16"/>
                    </a:lnTo>
                    <a:lnTo>
                      <a:pt x="54" y="12"/>
                    </a:lnTo>
                    <a:lnTo>
                      <a:pt x="46" y="10"/>
                    </a:lnTo>
                    <a:lnTo>
                      <a:pt x="42" y="12"/>
                    </a:lnTo>
                    <a:lnTo>
                      <a:pt x="40" y="14"/>
                    </a:lnTo>
                    <a:lnTo>
                      <a:pt x="36" y="22"/>
                    </a:lnTo>
                    <a:lnTo>
                      <a:pt x="40" y="22"/>
                    </a:lnTo>
                    <a:lnTo>
                      <a:pt x="42" y="22"/>
                    </a:lnTo>
                    <a:lnTo>
                      <a:pt x="46" y="26"/>
                    </a:lnTo>
                    <a:lnTo>
                      <a:pt x="46" y="28"/>
                    </a:lnTo>
                    <a:lnTo>
                      <a:pt x="46" y="30"/>
                    </a:lnTo>
                    <a:lnTo>
                      <a:pt x="40" y="34"/>
                    </a:lnTo>
                    <a:lnTo>
                      <a:pt x="38" y="34"/>
                    </a:lnTo>
                    <a:lnTo>
                      <a:pt x="34" y="34"/>
                    </a:lnTo>
                    <a:lnTo>
                      <a:pt x="28" y="30"/>
                    </a:lnTo>
                    <a:lnTo>
                      <a:pt x="26" y="28"/>
                    </a:lnTo>
                    <a:lnTo>
                      <a:pt x="24" y="26"/>
                    </a:lnTo>
                    <a:lnTo>
                      <a:pt x="24" y="18"/>
                    </a:lnTo>
                    <a:lnTo>
                      <a:pt x="28" y="12"/>
                    </a:lnTo>
                    <a:lnTo>
                      <a:pt x="40" y="0"/>
                    </a:lnTo>
                    <a:lnTo>
                      <a:pt x="48" y="0"/>
                    </a:lnTo>
                    <a:lnTo>
                      <a:pt x="58" y="2"/>
                    </a:lnTo>
                    <a:lnTo>
                      <a:pt x="66" y="8"/>
                    </a:lnTo>
                    <a:lnTo>
                      <a:pt x="70" y="1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5" name="Freeform 15"/>
              <p:cNvSpPr>
                <a:spLocks/>
              </p:cNvSpPr>
              <p:nvPr/>
            </p:nvSpPr>
            <p:spPr bwMode="auto">
              <a:xfrm>
                <a:off x="3075" y="590"/>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4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4"/>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6" name="Freeform 16"/>
              <p:cNvSpPr>
                <a:spLocks/>
              </p:cNvSpPr>
              <p:nvPr/>
            </p:nvSpPr>
            <p:spPr bwMode="auto">
              <a:xfrm>
                <a:off x="2997" y="614"/>
                <a:ext cx="58" cy="56"/>
              </a:xfrm>
              <a:custGeom>
                <a:avLst/>
                <a:gdLst>
                  <a:gd name="T0" fmla="*/ 50 w 58"/>
                  <a:gd name="T1" fmla="*/ 12 h 56"/>
                  <a:gd name="T2" fmla="*/ 52 w 58"/>
                  <a:gd name="T3" fmla="*/ 22 h 56"/>
                  <a:gd name="T4" fmla="*/ 50 w 58"/>
                  <a:gd name="T5" fmla="*/ 24 h 56"/>
                  <a:gd name="T6" fmla="*/ 42 w 58"/>
                  <a:gd name="T7" fmla="*/ 34 h 56"/>
                  <a:gd name="T8" fmla="*/ 32 w 58"/>
                  <a:gd name="T9" fmla="*/ 36 h 56"/>
                  <a:gd name="T10" fmla="*/ 26 w 58"/>
                  <a:gd name="T11" fmla="*/ 34 h 56"/>
                  <a:gd name="T12" fmla="*/ 22 w 58"/>
                  <a:gd name="T13" fmla="*/ 30 h 56"/>
                  <a:gd name="T14" fmla="*/ 26 w 58"/>
                  <a:gd name="T15" fmla="*/ 24 h 56"/>
                  <a:gd name="T16" fmla="*/ 28 w 58"/>
                  <a:gd name="T17" fmla="*/ 24 h 56"/>
                  <a:gd name="T18" fmla="*/ 38 w 58"/>
                  <a:gd name="T19" fmla="*/ 22 h 56"/>
                  <a:gd name="T20" fmla="*/ 40 w 58"/>
                  <a:gd name="T21" fmla="*/ 20 h 56"/>
                  <a:gd name="T22" fmla="*/ 36 w 58"/>
                  <a:gd name="T23" fmla="*/ 16 h 56"/>
                  <a:gd name="T24" fmla="*/ 30 w 58"/>
                  <a:gd name="T25" fmla="*/ 12 h 56"/>
                  <a:gd name="T26" fmla="*/ 22 w 58"/>
                  <a:gd name="T27" fmla="*/ 14 h 56"/>
                  <a:gd name="T28" fmla="*/ 14 w 58"/>
                  <a:gd name="T29" fmla="*/ 22 h 56"/>
                  <a:gd name="T30" fmla="*/ 12 w 58"/>
                  <a:gd name="T31" fmla="*/ 32 h 56"/>
                  <a:gd name="T32" fmla="*/ 16 w 58"/>
                  <a:gd name="T33" fmla="*/ 38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4 w 58"/>
                  <a:gd name="T47" fmla="*/ 50 h 56"/>
                  <a:gd name="T48" fmla="*/ 44 w 58"/>
                  <a:gd name="T49" fmla="*/ 56 h 56"/>
                  <a:gd name="T50" fmla="*/ 24 w 58"/>
                  <a:gd name="T51" fmla="*/ 54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4 h 56"/>
                  <a:gd name="T66" fmla="*/ 50 w 58"/>
                  <a:gd name="T67" fmla="*/ 12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2"/>
                    </a:moveTo>
                    <a:lnTo>
                      <a:pt x="50" y="12"/>
                    </a:lnTo>
                    <a:lnTo>
                      <a:pt x="52" y="18"/>
                    </a:lnTo>
                    <a:lnTo>
                      <a:pt x="52" y="22"/>
                    </a:lnTo>
                    <a:lnTo>
                      <a:pt x="50" y="24"/>
                    </a:lnTo>
                    <a:lnTo>
                      <a:pt x="46" y="30"/>
                    </a:lnTo>
                    <a:lnTo>
                      <a:pt x="42" y="34"/>
                    </a:lnTo>
                    <a:lnTo>
                      <a:pt x="38" y="36"/>
                    </a:lnTo>
                    <a:lnTo>
                      <a:pt x="32" y="36"/>
                    </a:lnTo>
                    <a:lnTo>
                      <a:pt x="26" y="34"/>
                    </a:lnTo>
                    <a:lnTo>
                      <a:pt x="22" y="30"/>
                    </a:lnTo>
                    <a:lnTo>
                      <a:pt x="24" y="26"/>
                    </a:lnTo>
                    <a:lnTo>
                      <a:pt x="26" y="24"/>
                    </a:lnTo>
                    <a:lnTo>
                      <a:pt x="28" y="24"/>
                    </a:lnTo>
                    <a:lnTo>
                      <a:pt x="34" y="24"/>
                    </a:lnTo>
                    <a:lnTo>
                      <a:pt x="38" y="22"/>
                    </a:lnTo>
                    <a:lnTo>
                      <a:pt x="40" y="20"/>
                    </a:lnTo>
                    <a:lnTo>
                      <a:pt x="38" y="18"/>
                    </a:lnTo>
                    <a:lnTo>
                      <a:pt x="36" y="16"/>
                    </a:lnTo>
                    <a:lnTo>
                      <a:pt x="30" y="12"/>
                    </a:lnTo>
                    <a:lnTo>
                      <a:pt x="26" y="12"/>
                    </a:lnTo>
                    <a:lnTo>
                      <a:pt x="22" y="14"/>
                    </a:lnTo>
                    <a:lnTo>
                      <a:pt x="14" y="22"/>
                    </a:lnTo>
                    <a:lnTo>
                      <a:pt x="12" y="26"/>
                    </a:lnTo>
                    <a:lnTo>
                      <a:pt x="12" y="32"/>
                    </a:lnTo>
                    <a:lnTo>
                      <a:pt x="16" y="38"/>
                    </a:lnTo>
                    <a:lnTo>
                      <a:pt x="22" y="42"/>
                    </a:lnTo>
                    <a:lnTo>
                      <a:pt x="30" y="44"/>
                    </a:lnTo>
                    <a:lnTo>
                      <a:pt x="36" y="44"/>
                    </a:lnTo>
                    <a:lnTo>
                      <a:pt x="40" y="44"/>
                    </a:lnTo>
                    <a:lnTo>
                      <a:pt x="42" y="42"/>
                    </a:lnTo>
                    <a:lnTo>
                      <a:pt x="48" y="38"/>
                    </a:lnTo>
                    <a:lnTo>
                      <a:pt x="50" y="36"/>
                    </a:lnTo>
                    <a:lnTo>
                      <a:pt x="52" y="36"/>
                    </a:lnTo>
                    <a:lnTo>
                      <a:pt x="56" y="36"/>
                    </a:lnTo>
                    <a:lnTo>
                      <a:pt x="58" y="40"/>
                    </a:lnTo>
                    <a:lnTo>
                      <a:pt x="56" y="46"/>
                    </a:lnTo>
                    <a:lnTo>
                      <a:pt x="54" y="50"/>
                    </a:lnTo>
                    <a:lnTo>
                      <a:pt x="44" y="56"/>
                    </a:lnTo>
                    <a:lnTo>
                      <a:pt x="32" y="56"/>
                    </a:lnTo>
                    <a:lnTo>
                      <a:pt x="24" y="54"/>
                    </a:lnTo>
                    <a:lnTo>
                      <a:pt x="14" y="48"/>
                    </a:lnTo>
                    <a:lnTo>
                      <a:pt x="6" y="42"/>
                    </a:lnTo>
                    <a:lnTo>
                      <a:pt x="0" y="34"/>
                    </a:lnTo>
                    <a:lnTo>
                      <a:pt x="0" y="30"/>
                    </a:lnTo>
                    <a:lnTo>
                      <a:pt x="0" y="24"/>
                    </a:lnTo>
                    <a:lnTo>
                      <a:pt x="4" y="16"/>
                    </a:lnTo>
                    <a:lnTo>
                      <a:pt x="10" y="10"/>
                    </a:lnTo>
                    <a:lnTo>
                      <a:pt x="16" y="4"/>
                    </a:lnTo>
                    <a:lnTo>
                      <a:pt x="24" y="0"/>
                    </a:lnTo>
                    <a:lnTo>
                      <a:pt x="32" y="0"/>
                    </a:lnTo>
                    <a:lnTo>
                      <a:pt x="38" y="4"/>
                    </a:lnTo>
                    <a:lnTo>
                      <a:pt x="44" y="6"/>
                    </a:lnTo>
                    <a:lnTo>
                      <a:pt x="50" y="1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7" name="Freeform 17"/>
              <p:cNvSpPr>
                <a:spLocks/>
              </p:cNvSpPr>
              <p:nvPr/>
            </p:nvSpPr>
            <p:spPr bwMode="auto">
              <a:xfrm>
                <a:off x="3185" y="618"/>
                <a:ext cx="34" cy="36"/>
              </a:xfrm>
              <a:custGeom>
                <a:avLst/>
                <a:gdLst>
                  <a:gd name="T0" fmla="*/ 30 w 34"/>
                  <a:gd name="T1" fmla="*/ 2 h 36"/>
                  <a:gd name="T2" fmla="*/ 30 w 34"/>
                  <a:gd name="T3" fmla="*/ 2 h 36"/>
                  <a:gd name="T4" fmla="*/ 34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8 w 34"/>
                  <a:gd name="T17" fmla="*/ 30 h 36"/>
                  <a:gd name="T18" fmla="*/ 14 w 34"/>
                  <a:gd name="T19" fmla="*/ 36 h 36"/>
                  <a:gd name="T20" fmla="*/ 14 w 34"/>
                  <a:gd name="T21" fmla="*/ 36 h 36"/>
                  <a:gd name="T22" fmla="*/ 8 w 34"/>
                  <a:gd name="T23" fmla="*/ 34 h 36"/>
                  <a:gd name="T24" fmla="*/ 4 w 34"/>
                  <a:gd name="T25" fmla="*/ 30 h 36"/>
                  <a:gd name="T26" fmla="*/ 2 w 34"/>
                  <a:gd name="T27" fmla="*/ 26 h 36"/>
                  <a:gd name="T28" fmla="*/ 0 w 34"/>
                  <a:gd name="T29" fmla="*/ 22 h 36"/>
                  <a:gd name="T30" fmla="*/ 0 w 34"/>
                  <a:gd name="T31" fmla="*/ 22 h 36"/>
                  <a:gd name="T32" fmla="*/ 2 w 34"/>
                  <a:gd name="T33" fmla="*/ 16 h 36"/>
                  <a:gd name="T34" fmla="*/ 4 w 34"/>
                  <a:gd name="T35" fmla="*/ 10 h 36"/>
                  <a:gd name="T36" fmla="*/ 8 w 34"/>
                  <a:gd name="T37" fmla="*/ 4 h 36"/>
                  <a:gd name="T38" fmla="*/ 14 w 34"/>
                  <a:gd name="T39" fmla="*/ 2 h 36"/>
                  <a:gd name="T40" fmla="*/ 14 w 34"/>
                  <a:gd name="T41" fmla="*/ 2 h 36"/>
                  <a:gd name="T42" fmla="*/ 18 w 34"/>
                  <a:gd name="T43" fmla="*/ 0 h 36"/>
                  <a:gd name="T44" fmla="*/ 22 w 34"/>
                  <a:gd name="T45" fmla="*/ 0 h 36"/>
                  <a:gd name="T46" fmla="*/ 30 w 34"/>
                  <a:gd name="T47" fmla="*/ 2 h 36"/>
                  <a:gd name="T48" fmla="*/ 30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30" y="2"/>
                    </a:moveTo>
                    <a:lnTo>
                      <a:pt x="30" y="2"/>
                    </a:lnTo>
                    <a:lnTo>
                      <a:pt x="34" y="10"/>
                    </a:lnTo>
                    <a:lnTo>
                      <a:pt x="34" y="14"/>
                    </a:lnTo>
                    <a:lnTo>
                      <a:pt x="34" y="20"/>
                    </a:lnTo>
                    <a:lnTo>
                      <a:pt x="34" y="24"/>
                    </a:lnTo>
                    <a:lnTo>
                      <a:pt x="32" y="26"/>
                    </a:lnTo>
                    <a:lnTo>
                      <a:pt x="28" y="30"/>
                    </a:lnTo>
                    <a:lnTo>
                      <a:pt x="14" y="36"/>
                    </a:lnTo>
                    <a:lnTo>
                      <a:pt x="8" y="34"/>
                    </a:lnTo>
                    <a:lnTo>
                      <a:pt x="4" y="30"/>
                    </a:lnTo>
                    <a:lnTo>
                      <a:pt x="2" y="26"/>
                    </a:lnTo>
                    <a:lnTo>
                      <a:pt x="0" y="22"/>
                    </a:lnTo>
                    <a:lnTo>
                      <a:pt x="2" y="16"/>
                    </a:lnTo>
                    <a:lnTo>
                      <a:pt x="4" y="10"/>
                    </a:lnTo>
                    <a:lnTo>
                      <a:pt x="8" y="4"/>
                    </a:lnTo>
                    <a:lnTo>
                      <a:pt x="14" y="2"/>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8" name="Freeform 18"/>
              <p:cNvSpPr>
                <a:spLocks/>
              </p:cNvSpPr>
              <p:nvPr/>
            </p:nvSpPr>
            <p:spPr bwMode="auto">
              <a:xfrm>
                <a:off x="3195" y="628"/>
                <a:ext cx="12" cy="14"/>
              </a:xfrm>
              <a:custGeom>
                <a:avLst/>
                <a:gdLst>
                  <a:gd name="T0" fmla="*/ 12 w 12"/>
                  <a:gd name="T1" fmla="*/ 10 h 14"/>
                  <a:gd name="T2" fmla="*/ 12 w 12"/>
                  <a:gd name="T3" fmla="*/ 10 h 14"/>
                  <a:gd name="T4" fmla="*/ 10 w 12"/>
                  <a:gd name="T5" fmla="*/ 12 h 14"/>
                  <a:gd name="T6" fmla="*/ 6 w 12"/>
                  <a:gd name="T7" fmla="*/ 14 h 14"/>
                  <a:gd name="T8" fmla="*/ 6 w 12"/>
                  <a:gd name="T9" fmla="*/ 14 h 14"/>
                  <a:gd name="T10" fmla="*/ 4 w 12"/>
                  <a:gd name="T11" fmla="*/ 12 h 14"/>
                  <a:gd name="T12" fmla="*/ 2 w 12"/>
                  <a:gd name="T13" fmla="*/ 12 h 14"/>
                  <a:gd name="T14" fmla="*/ 0 w 12"/>
                  <a:gd name="T15" fmla="*/ 8 h 14"/>
                  <a:gd name="T16" fmla="*/ 0 w 12"/>
                  <a:gd name="T17" fmla="*/ 8 h 14"/>
                  <a:gd name="T18" fmla="*/ 0 w 12"/>
                  <a:gd name="T19" fmla="*/ 2 h 14"/>
                  <a:gd name="T20" fmla="*/ 4 w 12"/>
                  <a:gd name="T21" fmla="*/ 0 h 14"/>
                  <a:gd name="T22" fmla="*/ 4 w 12"/>
                  <a:gd name="T23" fmla="*/ 0 h 14"/>
                  <a:gd name="T24" fmla="*/ 8 w 12"/>
                  <a:gd name="T25" fmla="*/ 0 h 14"/>
                  <a:gd name="T26" fmla="*/ 10 w 12"/>
                  <a:gd name="T27" fmla="*/ 2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6" y="14"/>
                    </a:lnTo>
                    <a:lnTo>
                      <a:pt x="4" y="12"/>
                    </a:lnTo>
                    <a:lnTo>
                      <a:pt x="2" y="12"/>
                    </a:lnTo>
                    <a:lnTo>
                      <a:pt x="0" y="8"/>
                    </a:lnTo>
                    <a:lnTo>
                      <a:pt x="0" y="2"/>
                    </a:lnTo>
                    <a:lnTo>
                      <a:pt x="4" y="0"/>
                    </a:lnTo>
                    <a:lnTo>
                      <a:pt x="8" y="0"/>
                    </a:lnTo>
                    <a:lnTo>
                      <a:pt x="10" y="2"/>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9" name="Freeform 19"/>
              <p:cNvSpPr>
                <a:spLocks/>
              </p:cNvSpPr>
              <p:nvPr/>
            </p:nvSpPr>
            <p:spPr bwMode="auto">
              <a:xfrm>
                <a:off x="3109" y="638"/>
                <a:ext cx="34" cy="36"/>
              </a:xfrm>
              <a:custGeom>
                <a:avLst/>
                <a:gdLst>
                  <a:gd name="T0" fmla="*/ 28 w 34"/>
                  <a:gd name="T1" fmla="*/ 2 h 36"/>
                  <a:gd name="T2" fmla="*/ 28 w 34"/>
                  <a:gd name="T3" fmla="*/ 2 h 36"/>
                  <a:gd name="T4" fmla="*/ 32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6 w 34"/>
                  <a:gd name="T17" fmla="*/ 30 h 36"/>
                  <a:gd name="T18" fmla="*/ 12 w 34"/>
                  <a:gd name="T19" fmla="*/ 36 h 36"/>
                  <a:gd name="T20" fmla="*/ 12 w 34"/>
                  <a:gd name="T21" fmla="*/ 36 h 36"/>
                  <a:gd name="T22" fmla="*/ 8 w 34"/>
                  <a:gd name="T23" fmla="*/ 34 h 36"/>
                  <a:gd name="T24" fmla="*/ 4 w 34"/>
                  <a:gd name="T25" fmla="*/ 30 h 36"/>
                  <a:gd name="T26" fmla="*/ 0 w 34"/>
                  <a:gd name="T27" fmla="*/ 26 h 36"/>
                  <a:gd name="T28" fmla="*/ 0 w 34"/>
                  <a:gd name="T29" fmla="*/ 20 h 36"/>
                  <a:gd name="T30" fmla="*/ 0 w 34"/>
                  <a:gd name="T31" fmla="*/ 20 h 36"/>
                  <a:gd name="T32" fmla="*/ 0 w 34"/>
                  <a:gd name="T33" fmla="*/ 14 h 36"/>
                  <a:gd name="T34" fmla="*/ 4 w 34"/>
                  <a:gd name="T35" fmla="*/ 10 h 36"/>
                  <a:gd name="T36" fmla="*/ 8 w 34"/>
                  <a:gd name="T37" fmla="*/ 4 h 36"/>
                  <a:gd name="T38" fmla="*/ 12 w 34"/>
                  <a:gd name="T39" fmla="*/ 0 h 36"/>
                  <a:gd name="T40" fmla="*/ 12 w 34"/>
                  <a:gd name="T41" fmla="*/ 0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4"/>
                    </a:lnTo>
                    <a:lnTo>
                      <a:pt x="34" y="20"/>
                    </a:lnTo>
                    <a:lnTo>
                      <a:pt x="34" y="24"/>
                    </a:lnTo>
                    <a:lnTo>
                      <a:pt x="32" y="26"/>
                    </a:lnTo>
                    <a:lnTo>
                      <a:pt x="26" y="30"/>
                    </a:lnTo>
                    <a:lnTo>
                      <a:pt x="12" y="36"/>
                    </a:lnTo>
                    <a:lnTo>
                      <a:pt x="8" y="34"/>
                    </a:lnTo>
                    <a:lnTo>
                      <a:pt x="4" y="30"/>
                    </a:lnTo>
                    <a:lnTo>
                      <a:pt x="0" y="26"/>
                    </a:lnTo>
                    <a:lnTo>
                      <a:pt x="0" y="20"/>
                    </a:lnTo>
                    <a:lnTo>
                      <a:pt x="0" y="14"/>
                    </a:lnTo>
                    <a:lnTo>
                      <a:pt x="4" y="10"/>
                    </a:lnTo>
                    <a:lnTo>
                      <a:pt x="8" y="4"/>
                    </a:lnTo>
                    <a:lnTo>
                      <a:pt x="12" y="0"/>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0" name="Freeform 20"/>
              <p:cNvSpPr>
                <a:spLocks/>
              </p:cNvSpPr>
              <p:nvPr/>
            </p:nvSpPr>
            <p:spPr bwMode="auto">
              <a:xfrm>
                <a:off x="3117" y="648"/>
                <a:ext cx="12" cy="12"/>
              </a:xfrm>
              <a:custGeom>
                <a:avLst/>
                <a:gdLst>
                  <a:gd name="T0" fmla="*/ 12 w 12"/>
                  <a:gd name="T1" fmla="*/ 8 h 12"/>
                  <a:gd name="T2" fmla="*/ 12 w 12"/>
                  <a:gd name="T3" fmla="*/ 8 h 12"/>
                  <a:gd name="T4" fmla="*/ 10 w 12"/>
                  <a:gd name="T5" fmla="*/ 10 h 12"/>
                  <a:gd name="T6" fmla="*/ 8 w 12"/>
                  <a:gd name="T7" fmla="*/ 12 h 12"/>
                  <a:gd name="T8" fmla="*/ 8 w 12"/>
                  <a:gd name="T9" fmla="*/ 12 h 12"/>
                  <a:gd name="T10" fmla="*/ 4 w 12"/>
                  <a:gd name="T11" fmla="*/ 12 h 12"/>
                  <a:gd name="T12" fmla="*/ 4 w 12"/>
                  <a:gd name="T13" fmla="*/ 10 h 12"/>
                  <a:gd name="T14" fmla="*/ 0 w 12"/>
                  <a:gd name="T15" fmla="*/ 6 h 12"/>
                  <a:gd name="T16" fmla="*/ 0 w 12"/>
                  <a:gd name="T17" fmla="*/ 6 h 12"/>
                  <a:gd name="T18" fmla="*/ 2 w 12"/>
                  <a:gd name="T19" fmla="*/ 2 h 12"/>
                  <a:gd name="T20" fmla="*/ 6 w 12"/>
                  <a:gd name="T21" fmla="*/ 0 h 12"/>
                  <a:gd name="T22" fmla="*/ 6 w 12"/>
                  <a:gd name="T23" fmla="*/ 0 h 12"/>
                  <a:gd name="T24" fmla="*/ 8 w 12"/>
                  <a:gd name="T25" fmla="*/ 0 h 12"/>
                  <a:gd name="T26" fmla="*/ 10 w 12"/>
                  <a:gd name="T27" fmla="*/ 2 h 12"/>
                  <a:gd name="T28" fmla="*/ 12 w 12"/>
                  <a:gd name="T29" fmla="*/ 6 h 12"/>
                  <a:gd name="T30" fmla="*/ 12 w 12"/>
                  <a:gd name="T31" fmla="*/ 8 h 12"/>
                  <a:gd name="T32" fmla="*/ 12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2" y="8"/>
                    </a:moveTo>
                    <a:lnTo>
                      <a:pt x="12" y="8"/>
                    </a:lnTo>
                    <a:lnTo>
                      <a:pt x="10" y="10"/>
                    </a:lnTo>
                    <a:lnTo>
                      <a:pt x="8" y="12"/>
                    </a:lnTo>
                    <a:lnTo>
                      <a:pt x="4" y="12"/>
                    </a:lnTo>
                    <a:lnTo>
                      <a:pt x="4" y="10"/>
                    </a:lnTo>
                    <a:lnTo>
                      <a:pt x="0" y="6"/>
                    </a:lnTo>
                    <a:lnTo>
                      <a:pt x="2" y="2"/>
                    </a:lnTo>
                    <a:lnTo>
                      <a:pt x="6" y="0"/>
                    </a:lnTo>
                    <a:lnTo>
                      <a:pt x="8" y="0"/>
                    </a:lnTo>
                    <a:lnTo>
                      <a:pt x="10" y="2"/>
                    </a:lnTo>
                    <a:lnTo>
                      <a:pt x="12" y="6"/>
                    </a:lnTo>
                    <a:lnTo>
                      <a:pt x="1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1" name="Freeform 21"/>
              <p:cNvSpPr>
                <a:spLocks/>
              </p:cNvSpPr>
              <p:nvPr/>
            </p:nvSpPr>
            <p:spPr bwMode="auto">
              <a:xfrm>
                <a:off x="3097" y="666"/>
                <a:ext cx="142" cy="80"/>
              </a:xfrm>
              <a:custGeom>
                <a:avLst/>
                <a:gdLst>
                  <a:gd name="T0" fmla="*/ 138 w 142"/>
                  <a:gd name="T1" fmla="*/ 0 h 80"/>
                  <a:gd name="T2" fmla="*/ 138 w 142"/>
                  <a:gd name="T3" fmla="*/ 0 h 80"/>
                  <a:gd name="T4" fmla="*/ 140 w 142"/>
                  <a:gd name="T5" fmla="*/ 10 h 80"/>
                  <a:gd name="T6" fmla="*/ 142 w 142"/>
                  <a:gd name="T7" fmla="*/ 18 h 80"/>
                  <a:gd name="T8" fmla="*/ 140 w 142"/>
                  <a:gd name="T9" fmla="*/ 26 h 80"/>
                  <a:gd name="T10" fmla="*/ 138 w 142"/>
                  <a:gd name="T11" fmla="*/ 34 h 80"/>
                  <a:gd name="T12" fmla="*/ 132 w 142"/>
                  <a:gd name="T13" fmla="*/ 48 h 80"/>
                  <a:gd name="T14" fmla="*/ 122 w 142"/>
                  <a:gd name="T15" fmla="*/ 62 h 80"/>
                  <a:gd name="T16" fmla="*/ 122 w 142"/>
                  <a:gd name="T17" fmla="*/ 62 h 80"/>
                  <a:gd name="T18" fmla="*/ 108 w 142"/>
                  <a:gd name="T19" fmla="*/ 70 h 80"/>
                  <a:gd name="T20" fmla="*/ 92 w 142"/>
                  <a:gd name="T21" fmla="*/ 74 h 80"/>
                  <a:gd name="T22" fmla="*/ 76 w 142"/>
                  <a:gd name="T23" fmla="*/ 78 h 80"/>
                  <a:gd name="T24" fmla="*/ 60 w 142"/>
                  <a:gd name="T25" fmla="*/ 80 h 80"/>
                  <a:gd name="T26" fmla="*/ 60 w 142"/>
                  <a:gd name="T27" fmla="*/ 80 h 80"/>
                  <a:gd name="T28" fmla="*/ 46 w 142"/>
                  <a:gd name="T29" fmla="*/ 78 h 80"/>
                  <a:gd name="T30" fmla="*/ 32 w 142"/>
                  <a:gd name="T31" fmla="*/ 74 h 80"/>
                  <a:gd name="T32" fmla="*/ 26 w 142"/>
                  <a:gd name="T33" fmla="*/ 72 h 80"/>
                  <a:gd name="T34" fmla="*/ 20 w 142"/>
                  <a:gd name="T35" fmla="*/ 68 h 80"/>
                  <a:gd name="T36" fmla="*/ 14 w 142"/>
                  <a:gd name="T37" fmla="*/ 64 h 80"/>
                  <a:gd name="T38" fmla="*/ 10 w 142"/>
                  <a:gd name="T39" fmla="*/ 58 h 80"/>
                  <a:gd name="T40" fmla="*/ 10 w 142"/>
                  <a:gd name="T41" fmla="*/ 58 h 80"/>
                  <a:gd name="T42" fmla="*/ 4 w 142"/>
                  <a:gd name="T43" fmla="*/ 48 h 80"/>
                  <a:gd name="T44" fmla="*/ 0 w 142"/>
                  <a:gd name="T45" fmla="*/ 36 h 80"/>
                  <a:gd name="T46" fmla="*/ 0 w 142"/>
                  <a:gd name="T47" fmla="*/ 36 h 80"/>
                  <a:gd name="T48" fmla="*/ 22 w 142"/>
                  <a:gd name="T49" fmla="*/ 28 h 80"/>
                  <a:gd name="T50" fmla="*/ 34 w 142"/>
                  <a:gd name="T51" fmla="*/ 24 h 80"/>
                  <a:gd name="T52" fmla="*/ 46 w 142"/>
                  <a:gd name="T53" fmla="*/ 24 h 80"/>
                  <a:gd name="T54" fmla="*/ 46 w 142"/>
                  <a:gd name="T55" fmla="*/ 24 h 80"/>
                  <a:gd name="T56" fmla="*/ 68 w 142"/>
                  <a:gd name="T57" fmla="*/ 16 h 80"/>
                  <a:gd name="T58" fmla="*/ 92 w 142"/>
                  <a:gd name="T59" fmla="*/ 10 h 80"/>
                  <a:gd name="T60" fmla="*/ 138 w 142"/>
                  <a:gd name="T61" fmla="*/ 0 h 80"/>
                  <a:gd name="T62" fmla="*/ 138 w 142"/>
                  <a:gd name="T63" fmla="*/ 0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2" h="80">
                    <a:moveTo>
                      <a:pt x="138" y="0"/>
                    </a:moveTo>
                    <a:lnTo>
                      <a:pt x="138" y="0"/>
                    </a:lnTo>
                    <a:lnTo>
                      <a:pt x="140" y="10"/>
                    </a:lnTo>
                    <a:lnTo>
                      <a:pt x="142" y="18"/>
                    </a:lnTo>
                    <a:lnTo>
                      <a:pt x="140" y="26"/>
                    </a:lnTo>
                    <a:lnTo>
                      <a:pt x="138" y="34"/>
                    </a:lnTo>
                    <a:lnTo>
                      <a:pt x="132" y="48"/>
                    </a:lnTo>
                    <a:lnTo>
                      <a:pt x="122" y="62"/>
                    </a:lnTo>
                    <a:lnTo>
                      <a:pt x="108" y="70"/>
                    </a:lnTo>
                    <a:lnTo>
                      <a:pt x="92" y="74"/>
                    </a:lnTo>
                    <a:lnTo>
                      <a:pt x="76" y="78"/>
                    </a:lnTo>
                    <a:lnTo>
                      <a:pt x="60" y="80"/>
                    </a:lnTo>
                    <a:lnTo>
                      <a:pt x="46" y="78"/>
                    </a:lnTo>
                    <a:lnTo>
                      <a:pt x="32" y="74"/>
                    </a:lnTo>
                    <a:lnTo>
                      <a:pt x="26" y="72"/>
                    </a:lnTo>
                    <a:lnTo>
                      <a:pt x="20" y="68"/>
                    </a:lnTo>
                    <a:lnTo>
                      <a:pt x="14" y="64"/>
                    </a:lnTo>
                    <a:lnTo>
                      <a:pt x="10" y="58"/>
                    </a:lnTo>
                    <a:lnTo>
                      <a:pt x="4" y="48"/>
                    </a:lnTo>
                    <a:lnTo>
                      <a:pt x="0" y="36"/>
                    </a:lnTo>
                    <a:lnTo>
                      <a:pt x="22" y="28"/>
                    </a:lnTo>
                    <a:lnTo>
                      <a:pt x="34" y="24"/>
                    </a:lnTo>
                    <a:lnTo>
                      <a:pt x="46" y="24"/>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2" name="Freeform 22"/>
              <p:cNvSpPr>
                <a:spLocks/>
              </p:cNvSpPr>
              <p:nvPr/>
            </p:nvSpPr>
            <p:spPr bwMode="auto">
              <a:xfrm>
                <a:off x="3011" y="698"/>
                <a:ext cx="64" cy="70"/>
              </a:xfrm>
              <a:custGeom>
                <a:avLst/>
                <a:gdLst>
                  <a:gd name="T0" fmla="*/ 34 w 64"/>
                  <a:gd name="T1" fmla="*/ 2 h 70"/>
                  <a:gd name="T2" fmla="*/ 36 w 64"/>
                  <a:gd name="T3" fmla="*/ 10 h 70"/>
                  <a:gd name="T4" fmla="*/ 34 w 64"/>
                  <a:gd name="T5" fmla="*/ 10 h 70"/>
                  <a:gd name="T6" fmla="*/ 26 w 64"/>
                  <a:gd name="T7" fmla="*/ 12 h 70"/>
                  <a:gd name="T8" fmla="*/ 18 w 64"/>
                  <a:gd name="T9" fmla="*/ 18 h 70"/>
                  <a:gd name="T10" fmla="*/ 12 w 64"/>
                  <a:gd name="T11" fmla="*/ 34 h 70"/>
                  <a:gd name="T12" fmla="*/ 10 w 64"/>
                  <a:gd name="T13" fmla="*/ 44 h 70"/>
                  <a:gd name="T14" fmla="*/ 20 w 64"/>
                  <a:gd name="T15" fmla="*/ 54 h 70"/>
                  <a:gd name="T16" fmla="*/ 32 w 64"/>
                  <a:gd name="T17" fmla="*/ 58 h 70"/>
                  <a:gd name="T18" fmla="*/ 38 w 64"/>
                  <a:gd name="T19" fmla="*/ 56 h 70"/>
                  <a:gd name="T20" fmla="*/ 50 w 64"/>
                  <a:gd name="T21" fmla="*/ 50 h 70"/>
                  <a:gd name="T22" fmla="*/ 52 w 64"/>
                  <a:gd name="T23" fmla="*/ 46 h 70"/>
                  <a:gd name="T24" fmla="*/ 52 w 64"/>
                  <a:gd name="T25" fmla="*/ 40 h 70"/>
                  <a:gd name="T26" fmla="*/ 46 w 64"/>
                  <a:gd name="T27" fmla="*/ 36 h 70"/>
                  <a:gd name="T28" fmla="*/ 36 w 64"/>
                  <a:gd name="T29" fmla="*/ 42 h 70"/>
                  <a:gd name="T30" fmla="*/ 38 w 64"/>
                  <a:gd name="T31" fmla="*/ 44 h 70"/>
                  <a:gd name="T32" fmla="*/ 38 w 64"/>
                  <a:gd name="T33" fmla="*/ 48 h 70"/>
                  <a:gd name="T34" fmla="*/ 30 w 64"/>
                  <a:gd name="T35" fmla="*/ 50 h 70"/>
                  <a:gd name="T36" fmla="*/ 26 w 64"/>
                  <a:gd name="T37" fmla="*/ 48 h 70"/>
                  <a:gd name="T38" fmla="*/ 24 w 64"/>
                  <a:gd name="T39" fmla="*/ 44 h 70"/>
                  <a:gd name="T40" fmla="*/ 26 w 64"/>
                  <a:gd name="T41" fmla="*/ 36 h 70"/>
                  <a:gd name="T42" fmla="*/ 34 w 64"/>
                  <a:gd name="T43" fmla="*/ 28 h 70"/>
                  <a:gd name="T44" fmla="*/ 44 w 64"/>
                  <a:gd name="T45" fmla="*/ 24 h 70"/>
                  <a:gd name="T46" fmla="*/ 48 w 64"/>
                  <a:gd name="T47" fmla="*/ 24 h 70"/>
                  <a:gd name="T48" fmla="*/ 58 w 64"/>
                  <a:gd name="T49" fmla="*/ 32 h 70"/>
                  <a:gd name="T50" fmla="*/ 64 w 64"/>
                  <a:gd name="T51" fmla="*/ 44 h 70"/>
                  <a:gd name="T52" fmla="*/ 64 w 64"/>
                  <a:gd name="T53" fmla="*/ 50 h 70"/>
                  <a:gd name="T54" fmla="*/ 58 w 64"/>
                  <a:gd name="T55" fmla="*/ 60 h 70"/>
                  <a:gd name="T56" fmla="*/ 54 w 64"/>
                  <a:gd name="T57" fmla="*/ 62 h 70"/>
                  <a:gd name="T58" fmla="*/ 34 w 64"/>
                  <a:gd name="T59" fmla="*/ 70 h 70"/>
                  <a:gd name="T60" fmla="*/ 28 w 64"/>
                  <a:gd name="T61" fmla="*/ 68 h 70"/>
                  <a:gd name="T62" fmla="*/ 12 w 64"/>
                  <a:gd name="T63" fmla="*/ 62 h 70"/>
                  <a:gd name="T64" fmla="*/ 0 w 64"/>
                  <a:gd name="T65" fmla="*/ 48 h 70"/>
                  <a:gd name="T66" fmla="*/ 0 w 64"/>
                  <a:gd name="T67" fmla="*/ 34 h 70"/>
                  <a:gd name="T68" fmla="*/ 10 w 64"/>
                  <a:gd name="T69" fmla="*/ 10 h 70"/>
                  <a:gd name="T70" fmla="*/ 20 w 64"/>
                  <a:gd name="T71" fmla="*/ 2 h 70"/>
                  <a:gd name="T72" fmla="*/ 28 w 64"/>
                  <a:gd name="T73" fmla="*/ 0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4"/>
                    </a:lnTo>
                    <a:lnTo>
                      <a:pt x="36" y="10"/>
                    </a:lnTo>
                    <a:lnTo>
                      <a:pt x="34" y="10"/>
                    </a:lnTo>
                    <a:lnTo>
                      <a:pt x="32" y="12"/>
                    </a:lnTo>
                    <a:lnTo>
                      <a:pt x="26" y="12"/>
                    </a:lnTo>
                    <a:lnTo>
                      <a:pt x="18" y="18"/>
                    </a:lnTo>
                    <a:lnTo>
                      <a:pt x="14" y="26"/>
                    </a:lnTo>
                    <a:lnTo>
                      <a:pt x="12" y="34"/>
                    </a:lnTo>
                    <a:lnTo>
                      <a:pt x="10" y="44"/>
                    </a:lnTo>
                    <a:lnTo>
                      <a:pt x="14" y="50"/>
                    </a:lnTo>
                    <a:lnTo>
                      <a:pt x="20" y="54"/>
                    </a:lnTo>
                    <a:lnTo>
                      <a:pt x="26" y="56"/>
                    </a:lnTo>
                    <a:lnTo>
                      <a:pt x="32" y="58"/>
                    </a:lnTo>
                    <a:lnTo>
                      <a:pt x="38" y="56"/>
                    </a:lnTo>
                    <a:lnTo>
                      <a:pt x="44" y="54"/>
                    </a:lnTo>
                    <a:lnTo>
                      <a:pt x="50" y="50"/>
                    </a:lnTo>
                    <a:lnTo>
                      <a:pt x="52" y="46"/>
                    </a:lnTo>
                    <a:lnTo>
                      <a:pt x="52" y="42"/>
                    </a:lnTo>
                    <a:lnTo>
                      <a:pt x="52" y="40"/>
                    </a:lnTo>
                    <a:lnTo>
                      <a:pt x="46" y="36"/>
                    </a:lnTo>
                    <a:lnTo>
                      <a:pt x="40" y="38"/>
                    </a:lnTo>
                    <a:lnTo>
                      <a:pt x="36" y="42"/>
                    </a:lnTo>
                    <a:lnTo>
                      <a:pt x="38" y="44"/>
                    </a:lnTo>
                    <a:lnTo>
                      <a:pt x="38" y="48"/>
                    </a:lnTo>
                    <a:lnTo>
                      <a:pt x="34" y="50"/>
                    </a:lnTo>
                    <a:lnTo>
                      <a:pt x="30" y="50"/>
                    </a:lnTo>
                    <a:lnTo>
                      <a:pt x="26" y="48"/>
                    </a:lnTo>
                    <a:lnTo>
                      <a:pt x="24" y="44"/>
                    </a:lnTo>
                    <a:lnTo>
                      <a:pt x="24" y="40"/>
                    </a:lnTo>
                    <a:lnTo>
                      <a:pt x="26" y="36"/>
                    </a:lnTo>
                    <a:lnTo>
                      <a:pt x="34" y="28"/>
                    </a:lnTo>
                    <a:lnTo>
                      <a:pt x="40" y="24"/>
                    </a:lnTo>
                    <a:lnTo>
                      <a:pt x="44" y="24"/>
                    </a:lnTo>
                    <a:lnTo>
                      <a:pt x="48" y="24"/>
                    </a:lnTo>
                    <a:lnTo>
                      <a:pt x="54" y="28"/>
                    </a:lnTo>
                    <a:lnTo>
                      <a:pt x="58" y="32"/>
                    </a:lnTo>
                    <a:lnTo>
                      <a:pt x="62" y="38"/>
                    </a:lnTo>
                    <a:lnTo>
                      <a:pt x="64" y="44"/>
                    </a:lnTo>
                    <a:lnTo>
                      <a:pt x="64" y="50"/>
                    </a:lnTo>
                    <a:lnTo>
                      <a:pt x="62" y="54"/>
                    </a:lnTo>
                    <a:lnTo>
                      <a:pt x="58" y="60"/>
                    </a:lnTo>
                    <a:lnTo>
                      <a:pt x="54" y="62"/>
                    </a:lnTo>
                    <a:lnTo>
                      <a:pt x="42" y="68"/>
                    </a:lnTo>
                    <a:lnTo>
                      <a:pt x="34" y="70"/>
                    </a:lnTo>
                    <a:lnTo>
                      <a:pt x="28" y="68"/>
                    </a:lnTo>
                    <a:lnTo>
                      <a:pt x="20" y="66"/>
                    </a:lnTo>
                    <a:lnTo>
                      <a:pt x="12" y="62"/>
                    </a:lnTo>
                    <a:lnTo>
                      <a:pt x="4" y="54"/>
                    </a:lnTo>
                    <a:lnTo>
                      <a:pt x="0" y="48"/>
                    </a:lnTo>
                    <a:lnTo>
                      <a:pt x="0" y="34"/>
                    </a:lnTo>
                    <a:lnTo>
                      <a:pt x="4" y="22"/>
                    </a:lnTo>
                    <a:lnTo>
                      <a:pt x="10" y="10"/>
                    </a:lnTo>
                    <a:lnTo>
                      <a:pt x="14" y="6"/>
                    </a:lnTo>
                    <a:lnTo>
                      <a:pt x="20" y="2"/>
                    </a:lnTo>
                    <a:lnTo>
                      <a:pt x="28" y="0"/>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3" name="Freeform 23"/>
              <p:cNvSpPr>
                <a:spLocks/>
              </p:cNvSpPr>
              <p:nvPr/>
            </p:nvSpPr>
            <p:spPr bwMode="auto">
              <a:xfrm>
                <a:off x="3179" y="756"/>
                <a:ext cx="20" cy="20"/>
              </a:xfrm>
              <a:custGeom>
                <a:avLst/>
                <a:gdLst>
                  <a:gd name="T0" fmla="*/ 20 w 20"/>
                  <a:gd name="T1" fmla="*/ 16 h 20"/>
                  <a:gd name="T2" fmla="*/ 20 w 20"/>
                  <a:gd name="T3" fmla="*/ 16 h 20"/>
                  <a:gd name="T4" fmla="*/ 18 w 20"/>
                  <a:gd name="T5" fmla="*/ 18 h 20"/>
                  <a:gd name="T6" fmla="*/ 14 w 20"/>
                  <a:gd name="T7" fmla="*/ 20 h 20"/>
                  <a:gd name="T8" fmla="*/ 10 w 20"/>
                  <a:gd name="T9" fmla="*/ 20 h 20"/>
                  <a:gd name="T10" fmla="*/ 8 w 20"/>
                  <a:gd name="T11" fmla="*/ 20 h 20"/>
                  <a:gd name="T12" fmla="*/ 8 w 20"/>
                  <a:gd name="T13" fmla="*/ 20 h 20"/>
                  <a:gd name="T14" fmla="*/ 4 w 20"/>
                  <a:gd name="T15" fmla="*/ 18 h 20"/>
                  <a:gd name="T16" fmla="*/ 2 w 20"/>
                  <a:gd name="T17" fmla="*/ 14 h 20"/>
                  <a:gd name="T18" fmla="*/ 0 w 20"/>
                  <a:gd name="T19" fmla="*/ 8 h 20"/>
                  <a:gd name="T20" fmla="*/ 0 w 20"/>
                  <a:gd name="T21" fmla="*/ 8 h 20"/>
                  <a:gd name="T22" fmla="*/ 0 w 20"/>
                  <a:gd name="T23" fmla="*/ 2 h 20"/>
                  <a:gd name="T24" fmla="*/ 0 w 20"/>
                  <a:gd name="T25" fmla="*/ 0 h 20"/>
                  <a:gd name="T26" fmla="*/ 2 w 20"/>
                  <a:gd name="T27" fmla="*/ 0 h 20"/>
                  <a:gd name="T28" fmla="*/ 2 w 20"/>
                  <a:gd name="T29" fmla="*/ 0 h 20"/>
                  <a:gd name="T30" fmla="*/ 8 w 20"/>
                  <a:gd name="T31" fmla="*/ 4 h 20"/>
                  <a:gd name="T32" fmla="*/ 14 w 20"/>
                  <a:gd name="T33" fmla="*/ 6 h 20"/>
                  <a:gd name="T34" fmla="*/ 18 w 20"/>
                  <a:gd name="T35" fmla="*/ 10 h 20"/>
                  <a:gd name="T36" fmla="*/ 20 w 20"/>
                  <a:gd name="T37" fmla="*/ 12 h 20"/>
                  <a:gd name="T38" fmla="*/ 20 w 20"/>
                  <a:gd name="T39" fmla="*/ 16 h 20"/>
                  <a:gd name="T40" fmla="*/ 20 w 20"/>
                  <a:gd name="T41" fmla="*/ 16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0">
                    <a:moveTo>
                      <a:pt x="20" y="16"/>
                    </a:moveTo>
                    <a:lnTo>
                      <a:pt x="20" y="16"/>
                    </a:lnTo>
                    <a:lnTo>
                      <a:pt x="18" y="18"/>
                    </a:lnTo>
                    <a:lnTo>
                      <a:pt x="14" y="20"/>
                    </a:lnTo>
                    <a:lnTo>
                      <a:pt x="10" y="20"/>
                    </a:lnTo>
                    <a:lnTo>
                      <a:pt x="8" y="20"/>
                    </a:lnTo>
                    <a:lnTo>
                      <a:pt x="4" y="18"/>
                    </a:lnTo>
                    <a:lnTo>
                      <a:pt x="2" y="14"/>
                    </a:lnTo>
                    <a:lnTo>
                      <a:pt x="0" y="8"/>
                    </a:lnTo>
                    <a:lnTo>
                      <a:pt x="0" y="2"/>
                    </a:lnTo>
                    <a:lnTo>
                      <a:pt x="0" y="0"/>
                    </a:lnTo>
                    <a:lnTo>
                      <a:pt x="2" y="0"/>
                    </a:lnTo>
                    <a:lnTo>
                      <a:pt x="8" y="4"/>
                    </a:lnTo>
                    <a:lnTo>
                      <a:pt x="14" y="6"/>
                    </a:lnTo>
                    <a:lnTo>
                      <a:pt x="18" y="10"/>
                    </a:lnTo>
                    <a:lnTo>
                      <a:pt x="20" y="12"/>
                    </a:lnTo>
                    <a:lnTo>
                      <a:pt x="20" y="16"/>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4" name="Freeform 24"/>
              <p:cNvSpPr>
                <a:spLocks/>
              </p:cNvSpPr>
              <p:nvPr/>
            </p:nvSpPr>
            <p:spPr bwMode="auto">
              <a:xfrm>
                <a:off x="3209" y="762"/>
                <a:ext cx="28" cy="16"/>
              </a:xfrm>
              <a:custGeom>
                <a:avLst/>
                <a:gdLst>
                  <a:gd name="T0" fmla="*/ 26 w 28"/>
                  <a:gd name="T1" fmla="*/ 8 h 16"/>
                  <a:gd name="T2" fmla="*/ 26 w 28"/>
                  <a:gd name="T3" fmla="*/ 8 h 16"/>
                  <a:gd name="T4" fmla="*/ 28 w 28"/>
                  <a:gd name="T5" fmla="*/ 12 h 16"/>
                  <a:gd name="T6" fmla="*/ 26 w 28"/>
                  <a:gd name="T7" fmla="*/ 14 h 16"/>
                  <a:gd name="T8" fmla="*/ 26 w 28"/>
                  <a:gd name="T9" fmla="*/ 14 h 16"/>
                  <a:gd name="T10" fmla="*/ 20 w 28"/>
                  <a:gd name="T11" fmla="*/ 16 h 16"/>
                  <a:gd name="T12" fmla="*/ 16 w 28"/>
                  <a:gd name="T13" fmla="*/ 14 h 16"/>
                  <a:gd name="T14" fmla="*/ 16 w 28"/>
                  <a:gd name="T15" fmla="*/ 14 h 16"/>
                  <a:gd name="T16" fmla="*/ 12 w 28"/>
                  <a:gd name="T17" fmla="*/ 10 h 16"/>
                  <a:gd name="T18" fmla="*/ 6 w 28"/>
                  <a:gd name="T19" fmla="*/ 8 h 16"/>
                  <a:gd name="T20" fmla="*/ 2 w 28"/>
                  <a:gd name="T21" fmla="*/ 6 h 16"/>
                  <a:gd name="T22" fmla="*/ 0 w 28"/>
                  <a:gd name="T23" fmla="*/ 4 h 16"/>
                  <a:gd name="T24" fmla="*/ 0 w 28"/>
                  <a:gd name="T25" fmla="*/ 0 h 16"/>
                  <a:gd name="T26" fmla="*/ 0 w 28"/>
                  <a:gd name="T27" fmla="*/ 0 h 16"/>
                  <a:gd name="T28" fmla="*/ 16 w 28"/>
                  <a:gd name="T29" fmla="*/ 2 h 16"/>
                  <a:gd name="T30" fmla="*/ 22 w 28"/>
                  <a:gd name="T31" fmla="*/ 4 h 16"/>
                  <a:gd name="T32" fmla="*/ 24 w 28"/>
                  <a:gd name="T33" fmla="*/ 6 h 16"/>
                  <a:gd name="T34" fmla="*/ 26 w 28"/>
                  <a:gd name="T35" fmla="*/ 8 h 16"/>
                  <a:gd name="T36" fmla="*/ 26 w 28"/>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6">
                    <a:moveTo>
                      <a:pt x="26" y="8"/>
                    </a:moveTo>
                    <a:lnTo>
                      <a:pt x="26" y="8"/>
                    </a:lnTo>
                    <a:lnTo>
                      <a:pt x="28" y="12"/>
                    </a:lnTo>
                    <a:lnTo>
                      <a:pt x="26" y="14"/>
                    </a:lnTo>
                    <a:lnTo>
                      <a:pt x="20" y="16"/>
                    </a:lnTo>
                    <a:lnTo>
                      <a:pt x="16" y="14"/>
                    </a:lnTo>
                    <a:lnTo>
                      <a:pt x="12" y="10"/>
                    </a:lnTo>
                    <a:lnTo>
                      <a:pt x="6" y="8"/>
                    </a:lnTo>
                    <a:lnTo>
                      <a:pt x="2" y="6"/>
                    </a:lnTo>
                    <a:lnTo>
                      <a:pt x="0" y="4"/>
                    </a:lnTo>
                    <a:lnTo>
                      <a:pt x="0" y="0"/>
                    </a:lnTo>
                    <a:lnTo>
                      <a:pt x="16" y="2"/>
                    </a:lnTo>
                    <a:lnTo>
                      <a:pt x="22" y="4"/>
                    </a:lnTo>
                    <a:lnTo>
                      <a:pt x="24" y="6"/>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5" name="Freeform 25"/>
              <p:cNvSpPr>
                <a:spLocks/>
              </p:cNvSpPr>
              <p:nvPr/>
            </p:nvSpPr>
            <p:spPr bwMode="auto">
              <a:xfrm>
                <a:off x="3163" y="780"/>
                <a:ext cx="18" cy="26"/>
              </a:xfrm>
              <a:custGeom>
                <a:avLst/>
                <a:gdLst>
                  <a:gd name="T0" fmla="*/ 18 w 18"/>
                  <a:gd name="T1" fmla="*/ 12 h 26"/>
                  <a:gd name="T2" fmla="*/ 18 w 18"/>
                  <a:gd name="T3" fmla="*/ 12 h 26"/>
                  <a:gd name="T4" fmla="*/ 14 w 18"/>
                  <a:gd name="T5" fmla="*/ 20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6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20"/>
                    </a:lnTo>
                    <a:lnTo>
                      <a:pt x="8" y="26"/>
                    </a:lnTo>
                    <a:lnTo>
                      <a:pt x="4" y="26"/>
                    </a:lnTo>
                    <a:lnTo>
                      <a:pt x="2" y="24"/>
                    </a:lnTo>
                    <a:lnTo>
                      <a:pt x="0" y="18"/>
                    </a:lnTo>
                    <a:lnTo>
                      <a:pt x="2" y="12"/>
                    </a:lnTo>
                    <a:lnTo>
                      <a:pt x="8" y="0"/>
                    </a:lnTo>
                    <a:lnTo>
                      <a:pt x="16" y="6"/>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6" name="Freeform 26"/>
              <p:cNvSpPr>
                <a:spLocks/>
              </p:cNvSpPr>
              <p:nvPr/>
            </p:nvSpPr>
            <p:spPr bwMode="auto">
              <a:xfrm>
                <a:off x="3069" y="788"/>
                <a:ext cx="92" cy="60"/>
              </a:xfrm>
              <a:custGeom>
                <a:avLst/>
                <a:gdLst>
                  <a:gd name="T0" fmla="*/ 86 w 92"/>
                  <a:gd name="T1" fmla="*/ 24 h 60"/>
                  <a:gd name="T2" fmla="*/ 86 w 92"/>
                  <a:gd name="T3" fmla="*/ 24 h 60"/>
                  <a:gd name="T4" fmla="*/ 90 w 92"/>
                  <a:gd name="T5" fmla="*/ 28 h 60"/>
                  <a:gd name="T6" fmla="*/ 92 w 92"/>
                  <a:gd name="T7" fmla="*/ 30 h 60"/>
                  <a:gd name="T8" fmla="*/ 92 w 92"/>
                  <a:gd name="T9" fmla="*/ 34 h 60"/>
                  <a:gd name="T10" fmla="*/ 92 w 92"/>
                  <a:gd name="T11" fmla="*/ 34 h 60"/>
                  <a:gd name="T12" fmla="*/ 86 w 92"/>
                  <a:gd name="T13" fmla="*/ 48 h 60"/>
                  <a:gd name="T14" fmla="*/ 80 w 92"/>
                  <a:gd name="T15" fmla="*/ 60 h 60"/>
                  <a:gd name="T16" fmla="*/ 80 w 92"/>
                  <a:gd name="T17" fmla="*/ 60 h 60"/>
                  <a:gd name="T18" fmla="*/ 60 w 92"/>
                  <a:gd name="T19" fmla="*/ 60 h 60"/>
                  <a:gd name="T20" fmla="*/ 38 w 92"/>
                  <a:gd name="T21" fmla="*/ 56 h 60"/>
                  <a:gd name="T22" fmla="*/ 0 w 92"/>
                  <a:gd name="T23" fmla="*/ 44 h 60"/>
                  <a:gd name="T24" fmla="*/ 0 w 92"/>
                  <a:gd name="T25" fmla="*/ 44 h 60"/>
                  <a:gd name="T26" fmla="*/ 0 w 92"/>
                  <a:gd name="T27" fmla="*/ 36 h 60"/>
                  <a:gd name="T28" fmla="*/ 4 w 92"/>
                  <a:gd name="T29" fmla="*/ 28 h 60"/>
                  <a:gd name="T30" fmla="*/ 12 w 92"/>
                  <a:gd name="T31" fmla="*/ 14 h 60"/>
                  <a:gd name="T32" fmla="*/ 12 w 92"/>
                  <a:gd name="T33" fmla="*/ 14 h 60"/>
                  <a:gd name="T34" fmla="*/ 34 w 92"/>
                  <a:gd name="T35" fmla="*/ 14 h 60"/>
                  <a:gd name="T36" fmla="*/ 34 w 92"/>
                  <a:gd name="T37" fmla="*/ 14 h 60"/>
                  <a:gd name="T38" fmla="*/ 60 w 92"/>
                  <a:gd name="T39" fmla="*/ 8 h 60"/>
                  <a:gd name="T40" fmla="*/ 72 w 92"/>
                  <a:gd name="T41" fmla="*/ 4 h 60"/>
                  <a:gd name="T42" fmla="*/ 84 w 92"/>
                  <a:gd name="T43" fmla="*/ 0 h 60"/>
                  <a:gd name="T44" fmla="*/ 84 w 92"/>
                  <a:gd name="T45" fmla="*/ 0 h 60"/>
                  <a:gd name="T46" fmla="*/ 82 w 92"/>
                  <a:gd name="T47" fmla="*/ 12 h 60"/>
                  <a:gd name="T48" fmla="*/ 82 w 92"/>
                  <a:gd name="T49" fmla="*/ 20 h 60"/>
                  <a:gd name="T50" fmla="*/ 86 w 92"/>
                  <a:gd name="T51" fmla="*/ 24 h 60"/>
                  <a:gd name="T52" fmla="*/ 86 w 92"/>
                  <a:gd name="T53" fmla="*/ 24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0">
                    <a:moveTo>
                      <a:pt x="86" y="24"/>
                    </a:moveTo>
                    <a:lnTo>
                      <a:pt x="86" y="24"/>
                    </a:lnTo>
                    <a:lnTo>
                      <a:pt x="90" y="28"/>
                    </a:lnTo>
                    <a:lnTo>
                      <a:pt x="92" y="30"/>
                    </a:lnTo>
                    <a:lnTo>
                      <a:pt x="92" y="34"/>
                    </a:lnTo>
                    <a:lnTo>
                      <a:pt x="86" y="48"/>
                    </a:lnTo>
                    <a:lnTo>
                      <a:pt x="80" y="60"/>
                    </a:lnTo>
                    <a:lnTo>
                      <a:pt x="60" y="60"/>
                    </a:lnTo>
                    <a:lnTo>
                      <a:pt x="38" y="56"/>
                    </a:lnTo>
                    <a:lnTo>
                      <a:pt x="0" y="44"/>
                    </a:lnTo>
                    <a:lnTo>
                      <a:pt x="0" y="36"/>
                    </a:lnTo>
                    <a:lnTo>
                      <a:pt x="4" y="28"/>
                    </a:lnTo>
                    <a:lnTo>
                      <a:pt x="12" y="14"/>
                    </a:lnTo>
                    <a:lnTo>
                      <a:pt x="34" y="14"/>
                    </a:lnTo>
                    <a:lnTo>
                      <a:pt x="60" y="8"/>
                    </a:lnTo>
                    <a:lnTo>
                      <a:pt x="72" y="4"/>
                    </a:lnTo>
                    <a:lnTo>
                      <a:pt x="84" y="0"/>
                    </a:lnTo>
                    <a:lnTo>
                      <a:pt x="82" y="12"/>
                    </a:lnTo>
                    <a:lnTo>
                      <a:pt x="82" y="20"/>
                    </a:lnTo>
                    <a:lnTo>
                      <a:pt x="86" y="2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7" name="Freeform 27"/>
              <p:cNvSpPr>
                <a:spLocks/>
              </p:cNvSpPr>
              <p:nvPr/>
            </p:nvSpPr>
            <p:spPr bwMode="auto">
              <a:xfrm>
                <a:off x="2899" y="822"/>
                <a:ext cx="98" cy="104"/>
              </a:xfrm>
              <a:custGeom>
                <a:avLst/>
                <a:gdLst>
                  <a:gd name="T0" fmla="*/ 62 w 98"/>
                  <a:gd name="T1" fmla="*/ 14 h 104"/>
                  <a:gd name="T2" fmla="*/ 62 w 98"/>
                  <a:gd name="T3" fmla="*/ 14 h 104"/>
                  <a:gd name="T4" fmla="*/ 64 w 98"/>
                  <a:gd name="T5" fmla="*/ 20 h 104"/>
                  <a:gd name="T6" fmla="*/ 66 w 98"/>
                  <a:gd name="T7" fmla="*/ 26 h 104"/>
                  <a:gd name="T8" fmla="*/ 68 w 98"/>
                  <a:gd name="T9" fmla="*/ 32 h 104"/>
                  <a:gd name="T10" fmla="*/ 70 w 98"/>
                  <a:gd name="T11" fmla="*/ 38 h 104"/>
                  <a:gd name="T12" fmla="*/ 70 w 98"/>
                  <a:gd name="T13" fmla="*/ 38 h 104"/>
                  <a:gd name="T14" fmla="*/ 80 w 98"/>
                  <a:gd name="T15" fmla="*/ 38 h 104"/>
                  <a:gd name="T16" fmla="*/ 90 w 98"/>
                  <a:gd name="T17" fmla="*/ 40 h 104"/>
                  <a:gd name="T18" fmla="*/ 90 w 98"/>
                  <a:gd name="T19" fmla="*/ 40 h 104"/>
                  <a:gd name="T20" fmla="*/ 96 w 98"/>
                  <a:gd name="T21" fmla="*/ 46 h 104"/>
                  <a:gd name="T22" fmla="*/ 98 w 98"/>
                  <a:gd name="T23" fmla="*/ 50 h 104"/>
                  <a:gd name="T24" fmla="*/ 96 w 98"/>
                  <a:gd name="T25" fmla="*/ 54 h 104"/>
                  <a:gd name="T26" fmla="*/ 96 w 98"/>
                  <a:gd name="T27" fmla="*/ 54 h 104"/>
                  <a:gd name="T28" fmla="*/ 92 w 98"/>
                  <a:gd name="T29" fmla="*/ 56 h 104"/>
                  <a:gd name="T30" fmla="*/ 88 w 98"/>
                  <a:gd name="T31" fmla="*/ 60 h 104"/>
                  <a:gd name="T32" fmla="*/ 78 w 98"/>
                  <a:gd name="T33" fmla="*/ 66 h 104"/>
                  <a:gd name="T34" fmla="*/ 78 w 98"/>
                  <a:gd name="T35" fmla="*/ 66 h 104"/>
                  <a:gd name="T36" fmla="*/ 78 w 98"/>
                  <a:gd name="T37" fmla="*/ 76 h 104"/>
                  <a:gd name="T38" fmla="*/ 76 w 98"/>
                  <a:gd name="T39" fmla="*/ 84 h 104"/>
                  <a:gd name="T40" fmla="*/ 70 w 98"/>
                  <a:gd name="T41" fmla="*/ 92 h 104"/>
                  <a:gd name="T42" fmla="*/ 62 w 98"/>
                  <a:gd name="T43" fmla="*/ 100 h 104"/>
                  <a:gd name="T44" fmla="*/ 62 w 98"/>
                  <a:gd name="T45" fmla="*/ 100 h 104"/>
                  <a:gd name="T46" fmla="*/ 54 w 98"/>
                  <a:gd name="T47" fmla="*/ 104 h 104"/>
                  <a:gd name="T48" fmla="*/ 48 w 98"/>
                  <a:gd name="T49" fmla="*/ 104 h 104"/>
                  <a:gd name="T50" fmla="*/ 42 w 98"/>
                  <a:gd name="T51" fmla="*/ 104 h 104"/>
                  <a:gd name="T52" fmla="*/ 42 w 98"/>
                  <a:gd name="T53" fmla="*/ 104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2 w 98"/>
                  <a:gd name="T65" fmla="*/ 70 h 104"/>
                  <a:gd name="T66" fmla="*/ 22 w 98"/>
                  <a:gd name="T67" fmla="*/ 70 h 104"/>
                  <a:gd name="T68" fmla="*/ 8 w 98"/>
                  <a:gd name="T69" fmla="*/ 62 h 104"/>
                  <a:gd name="T70" fmla="*/ 2 w 98"/>
                  <a:gd name="T71" fmla="*/ 56 h 104"/>
                  <a:gd name="T72" fmla="*/ 0 w 98"/>
                  <a:gd name="T73" fmla="*/ 48 h 104"/>
                  <a:gd name="T74" fmla="*/ 0 w 98"/>
                  <a:gd name="T75" fmla="*/ 48 h 104"/>
                  <a:gd name="T76" fmla="*/ 4 w 98"/>
                  <a:gd name="T77" fmla="*/ 42 h 104"/>
                  <a:gd name="T78" fmla="*/ 8 w 98"/>
                  <a:gd name="T79" fmla="*/ 36 h 104"/>
                  <a:gd name="T80" fmla="*/ 16 w 98"/>
                  <a:gd name="T81" fmla="*/ 30 h 104"/>
                  <a:gd name="T82" fmla="*/ 22 w 98"/>
                  <a:gd name="T83" fmla="*/ 28 h 104"/>
                  <a:gd name="T84" fmla="*/ 22 w 98"/>
                  <a:gd name="T85" fmla="*/ 28 h 104"/>
                  <a:gd name="T86" fmla="*/ 22 w 98"/>
                  <a:gd name="T87" fmla="*/ 22 h 104"/>
                  <a:gd name="T88" fmla="*/ 24 w 98"/>
                  <a:gd name="T89" fmla="*/ 16 h 104"/>
                  <a:gd name="T90" fmla="*/ 32 w 98"/>
                  <a:gd name="T91" fmla="*/ 4 h 104"/>
                  <a:gd name="T92" fmla="*/ 32 w 98"/>
                  <a:gd name="T93" fmla="*/ 4 h 104"/>
                  <a:gd name="T94" fmla="*/ 36 w 98"/>
                  <a:gd name="T95" fmla="*/ 2 h 104"/>
                  <a:gd name="T96" fmla="*/ 40 w 98"/>
                  <a:gd name="T97" fmla="*/ 0 h 104"/>
                  <a:gd name="T98" fmla="*/ 48 w 98"/>
                  <a:gd name="T99" fmla="*/ 2 h 104"/>
                  <a:gd name="T100" fmla="*/ 48 w 98"/>
                  <a:gd name="T101" fmla="*/ 2 h 104"/>
                  <a:gd name="T102" fmla="*/ 56 w 98"/>
                  <a:gd name="T103" fmla="*/ 6 h 104"/>
                  <a:gd name="T104" fmla="*/ 62 w 98"/>
                  <a:gd name="T105" fmla="*/ 14 h 104"/>
                  <a:gd name="T106" fmla="*/ 62 w 98"/>
                  <a:gd name="T107" fmla="*/ 14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4"/>
                    </a:moveTo>
                    <a:lnTo>
                      <a:pt x="62" y="14"/>
                    </a:lnTo>
                    <a:lnTo>
                      <a:pt x="64" y="20"/>
                    </a:lnTo>
                    <a:lnTo>
                      <a:pt x="66" y="26"/>
                    </a:lnTo>
                    <a:lnTo>
                      <a:pt x="68" y="32"/>
                    </a:lnTo>
                    <a:lnTo>
                      <a:pt x="70" y="38"/>
                    </a:lnTo>
                    <a:lnTo>
                      <a:pt x="80" y="38"/>
                    </a:lnTo>
                    <a:lnTo>
                      <a:pt x="90" y="40"/>
                    </a:lnTo>
                    <a:lnTo>
                      <a:pt x="96" y="46"/>
                    </a:lnTo>
                    <a:lnTo>
                      <a:pt x="98" y="50"/>
                    </a:lnTo>
                    <a:lnTo>
                      <a:pt x="96" y="54"/>
                    </a:lnTo>
                    <a:lnTo>
                      <a:pt x="92" y="56"/>
                    </a:lnTo>
                    <a:lnTo>
                      <a:pt x="88" y="60"/>
                    </a:lnTo>
                    <a:lnTo>
                      <a:pt x="78" y="66"/>
                    </a:lnTo>
                    <a:lnTo>
                      <a:pt x="78" y="76"/>
                    </a:lnTo>
                    <a:lnTo>
                      <a:pt x="76" y="84"/>
                    </a:lnTo>
                    <a:lnTo>
                      <a:pt x="70" y="92"/>
                    </a:lnTo>
                    <a:lnTo>
                      <a:pt x="62" y="100"/>
                    </a:lnTo>
                    <a:lnTo>
                      <a:pt x="54" y="104"/>
                    </a:lnTo>
                    <a:lnTo>
                      <a:pt x="48" y="104"/>
                    </a:lnTo>
                    <a:lnTo>
                      <a:pt x="42" y="104"/>
                    </a:lnTo>
                    <a:lnTo>
                      <a:pt x="36" y="100"/>
                    </a:lnTo>
                    <a:lnTo>
                      <a:pt x="28" y="94"/>
                    </a:lnTo>
                    <a:lnTo>
                      <a:pt x="24" y="88"/>
                    </a:lnTo>
                    <a:lnTo>
                      <a:pt x="20" y="80"/>
                    </a:lnTo>
                    <a:lnTo>
                      <a:pt x="22" y="70"/>
                    </a:lnTo>
                    <a:lnTo>
                      <a:pt x="8" y="62"/>
                    </a:lnTo>
                    <a:lnTo>
                      <a:pt x="2" y="56"/>
                    </a:lnTo>
                    <a:lnTo>
                      <a:pt x="0" y="48"/>
                    </a:lnTo>
                    <a:lnTo>
                      <a:pt x="4" y="42"/>
                    </a:lnTo>
                    <a:lnTo>
                      <a:pt x="8" y="36"/>
                    </a:lnTo>
                    <a:lnTo>
                      <a:pt x="16" y="30"/>
                    </a:lnTo>
                    <a:lnTo>
                      <a:pt x="22" y="28"/>
                    </a:lnTo>
                    <a:lnTo>
                      <a:pt x="22" y="22"/>
                    </a:lnTo>
                    <a:lnTo>
                      <a:pt x="24" y="16"/>
                    </a:lnTo>
                    <a:lnTo>
                      <a:pt x="32" y="4"/>
                    </a:lnTo>
                    <a:lnTo>
                      <a:pt x="36" y="2"/>
                    </a:lnTo>
                    <a:lnTo>
                      <a:pt x="40" y="0"/>
                    </a:lnTo>
                    <a:lnTo>
                      <a:pt x="48" y="2"/>
                    </a:lnTo>
                    <a:lnTo>
                      <a:pt x="56" y="6"/>
                    </a:lnTo>
                    <a:lnTo>
                      <a:pt x="62"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8" name="Freeform 28"/>
              <p:cNvSpPr>
                <a:spLocks/>
              </p:cNvSpPr>
              <p:nvPr/>
            </p:nvSpPr>
            <p:spPr bwMode="auto">
              <a:xfrm>
                <a:off x="2833" y="830"/>
                <a:ext cx="30" cy="72"/>
              </a:xfrm>
              <a:custGeom>
                <a:avLst/>
                <a:gdLst>
                  <a:gd name="T0" fmla="*/ 30 w 30"/>
                  <a:gd name="T1" fmla="*/ 6 h 72"/>
                  <a:gd name="T2" fmla="*/ 30 w 30"/>
                  <a:gd name="T3" fmla="*/ 6 h 72"/>
                  <a:gd name="T4" fmla="*/ 30 w 30"/>
                  <a:gd name="T5" fmla="*/ 10 h 72"/>
                  <a:gd name="T6" fmla="*/ 28 w 30"/>
                  <a:gd name="T7" fmla="*/ 14 h 72"/>
                  <a:gd name="T8" fmla="*/ 24 w 30"/>
                  <a:gd name="T9" fmla="*/ 16 h 72"/>
                  <a:gd name="T10" fmla="*/ 22 w 30"/>
                  <a:gd name="T11" fmla="*/ 20 h 72"/>
                  <a:gd name="T12" fmla="*/ 22 w 30"/>
                  <a:gd name="T13" fmla="*/ 20 h 72"/>
                  <a:gd name="T14" fmla="*/ 18 w 30"/>
                  <a:gd name="T15" fmla="*/ 26 h 72"/>
                  <a:gd name="T16" fmla="*/ 14 w 30"/>
                  <a:gd name="T17" fmla="*/ 32 h 72"/>
                  <a:gd name="T18" fmla="*/ 12 w 30"/>
                  <a:gd name="T19" fmla="*/ 38 h 72"/>
                  <a:gd name="T20" fmla="*/ 12 w 30"/>
                  <a:gd name="T21" fmla="*/ 46 h 72"/>
                  <a:gd name="T22" fmla="*/ 12 w 30"/>
                  <a:gd name="T23" fmla="*/ 46 h 72"/>
                  <a:gd name="T24" fmla="*/ 16 w 30"/>
                  <a:gd name="T25" fmla="*/ 52 h 72"/>
                  <a:gd name="T26" fmla="*/ 20 w 30"/>
                  <a:gd name="T27" fmla="*/ 58 h 72"/>
                  <a:gd name="T28" fmla="*/ 26 w 30"/>
                  <a:gd name="T29" fmla="*/ 62 h 72"/>
                  <a:gd name="T30" fmla="*/ 26 w 30"/>
                  <a:gd name="T31" fmla="*/ 66 h 72"/>
                  <a:gd name="T32" fmla="*/ 26 w 30"/>
                  <a:gd name="T33" fmla="*/ 68 h 72"/>
                  <a:gd name="T34" fmla="*/ 26 w 30"/>
                  <a:gd name="T35" fmla="*/ 68 h 72"/>
                  <a:gd name="T36" fmla="*/ 22 w 30"/>
                  <a:gd name="T37" fmla="*/ 72 h 72"/>
                  <a:gd name="T38" fmla="*/ 18 w 30"/>
                  <a:gd name="T39" fmla="*/ 70 h 72"/>
                  <a:gd name="T40" fmla="*/ 18 w 30"/>
                  <a:gd name="T41" fmla="*/ 70 h 72"/>
                  <a:gd name="T42" fmla="*/ 10 w 30"/>
                  <a:gd name="T43" fmla="*/ 64 h 72"/>
                  <a:gd name="T44" fmla="*/ 4 w 30"/>
                  <a:gd name="T45" fmla="*/ 56 h 72"/>
                  <a:gd name="T46" fmla="*/ 0 w 30"/>
                  <a:gd name="T47" fmla="*/ 50 h 72"/>
                  <a:gd name="T48" fmla="*/ 0 w 30"/>
                  <a:gd name="T49" fmla="*/ 40 h 72"/>
                  <a:gd name="T50" fmla="*/ 0 w 30"/>
                  <a:gd name="T51" fmla="*/ 40 h 72"/>
                  <a:gd name="T52" fmla="*/ 2 w 30"/>
                  <a:gd name="T53" fmla="*/ 30 h 72"/>
                  <a:gd name="T54" fmla="*/ 8 w 30"/>
                  <a:gd name="T55" fmla="*/ 18 h 72"/>
                  <a:gd name="T56" fmla="*/ 16 w 30"/>
                  <a:gd name="T57" fmla="*/ 10 h 72"/>
                  <a:gd name="T58" fmla="*/ 24 w 30"/>
                  <a:gd name="T59" fmla="*/ 0 h 72"/>
                  <a:gd name="T60" fmla="*/ 24 w 30"/>
                  <a:gd name="T61" fmla="*/ 0 h 72"/>
                  <a:gd name="T62" fmla="*/ 26 w 30"/>
                  <a:gd name="T63" fmla="*/ 2 h 72"/>
                  <a:gd name="T64" fmla="*/ 28 w 30"/>
                  <a:gd name="T65" fmla="*/ 2 h 72"/>
                  <a:gd name="T66" fmla="*/ 30 w 30"/>
                  <a:gd name="T67" fmla="*/ 6 h 72"/>
                  <a:gd name="T68" fmla="*/ 30 w 30"/>
                  <a:gd name="T69" fmla="*/ 6 h 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 h="72">
                    <a:moveTo>
                      <a:pt x="30" y="6"/>
                    </a:moveTo>
                    <a:lnTo>
                      <a:pt x="30" y="6"/>
                    </a:lnTo>
                    <a:lnTo>
                      <a:pt x="30" y="10"/>
                    </a:lnTo>
                    <a:lnTo>
                      <a:pt x="28" y="14"/>
                    </a:lnTo>
                    <a:lnTo>
                      <a:pt x="24" y="16"/>
                    </a:lnTo>
                    <a:lnTo>
                      <a:pt x="22" y="20"/>
                    </a:lnTo>
                    <a:lnTo>
                      <a:pt x="18" y="26"/>
                    </a:lnTo>
                    <a:lnTo>
                      <a:pt x="14" y="32"/>
                    </a:lnTo>
                    <a:lnTo>
                      <a:pt x="12" y="38"/>
                    </a:lnTo>
                    <a:lnTo>
                      <a:pt x="12" y="46"/>
                    </a:lnTo>
                    <a:lnTo>
                      <a:pt x="16" y="52"/>
                    </a:lnTo>
                    <a:lnTo>
                      <a:pt x="20" y="58"/>
                    </a:lnTo>
                    <a:lnTo>
                      <a:pt x="26" y="62"/>
                    </a:lnTo>
                    <a:lnTo>
                      <a:pt x="26" y="66"/>
                    </a:lnTo>
                    <a:lnTo>
                      <a:pt x="26" y="68"/>
                    </a:lnTo>
                    <a:lnTo>
                      <a:pt x="22" y="72"/>
                    </a:lnTo>
                    <a:lnTo>
                      <a:pt x="18" y="70"/>
                    </a:lnTo>
                    <a:lnTo>
                      <a:pt x="10" y="64"/>
                    </a:lnTo>
                    <a:lnTo>
                      <a:pt x="4" y="56"/>
                    </a:lnTo>
                    <a:lnTo>
                      <a:pt x="0" y="50"/>
                    </a:lnTo>
                    <a:lnTo>
                      <a:pt x="0" y="40"/>
                    </a:lnTo>
                    <a:lnTo>
                      <a:pt x="2" y="30"/>
                    </a:lnTo>
                    <a:lnTo>
                      <a:pt x="8" y="18"/>
                    </a:lnTo>
                    <a:lnTo>
                      <a:pt x="16" y="10"/>
                    </a:lnTo>
                    <a:lnTo>
                      <a:pt x="24" y="0"/>
                    </a:lnTo>
                    <a:lnTo>
                      <a:pt x="26" y="2"/>
                    </a:lnTo>
                    <a:lnTo>
                      <a:pt x="28"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9" name="Freeform 29"/>
              <p:cNvSpPr>
                <a:spLocks/>
              </p:cNvSpPr>
              <p:nvPr/>
            </p:nvSpPr>
            <p:spPr bwMode="auto">
              <a:xfrm>
                <a:off x="2867" y="832"/>
                <a:ext cx="32" cy="70"/>
              </a:xfrm>
              <a:custGeom>
                <a:avLst/>
                <a:gdLst>
                  <a:gd name="T0" fmla="*/ 32 w 32"/>
                  <a:gd name="T1" fmla="*/ 6 h 70"/>
                  <a:gd name="T2" fmla="*/ 32 w 32"/>
                  <a:gd name="T3" fmla="*/ 6 h 70"/>
                  <a:gd name="T4" fmla="*/ 30 w 32"/>
                  <a:gd name="T5" fmla="*/ 10 h 70"/>
                  <a:gd name="T6" fmla="*/ 26 w 32"/>
                  <a:gd name="T7" fmla="*/ 14 h 70"/>
                  <a:gd name="T8" fmla="*/ 24 w 32"/>
                  <a:gd name="T9" fmla="*/ 16 h 70"/>
                  <a:gd name="T10" fmla="*/ 20 w 32"/>
                  <a:gd name="T11" fmla="*/ 20 h 70"/>
                  <a:gd name="T12" fmla="*/ 20 w 32"/>
                  <a:gd name="T13" fmla="*/ 20 h 70"/>
                  <a:gd name="T14" fmla="*/ 16 w 32"/>
                  <a:gd name="T15" fmla="*/ 26 h 70"/>
                  <a:gd name="T16" fmla="*/ 12 w 32"/>
                  <a:gd name="T17" fmla="*/ 34 h 70"/>
                  <a:gd name="T18" fmla="*/ 10 w 32"/>
                  <a:gd name="T19" fmla="*/ 40 h 70"/>
                  <a:gd name="T20" fmla="*/ 12 w 32"/>
                  <a:gd name="T21" fmla="*/ 48 h 70"/>
                  <a:gd name="T22" fmla="*/ 12 w 32"/>
                  <a:gd name="T23" fmla="*/ 48 h 70"/>
                  <a:gd name="T24" fmla="*/ 14 w 32"/>
                  <a:gd name="T25" fmla="*/ 50 h 70"/>
                  <a:gd name="T26" fmla="*/ 16 w 32"/>
                  <a:gd name="T27" fmla="*/ 54 h 70"/>
                  <a:gd name="T28" fmla="*/ 22 w 32"/>
                  <a:gd name="T29" fmla="*/ 60 h 70"/>
                  <a:gd name="T30" fmla="*/ 24 w 32"/>
                  <a:gd name="T31" fmla="*/ 62 h 70"/>
                  <a:gd name="T32" fmla="*/ 26 w 32"/>
                  <a:gd name="T33" fmla="*/ 64 h 70"/>
                  <a:gd name="T34" fmla="*/ 24 w 32"/>
                  <a:gd name="T35" fmla="*/ 68 h 70"/>
                  <a:gd name="T36" fmla="*/ 22 w 32"/>
                  <a:gd name="T37" fmla="*/ 70 h 70"/>
                  <a:gd name="T38" fmla="*/ 22 w 32"/>
                  <a:gd name="T39" fmla="*/ 70 h 70"/>
                  <a:gd name="T40" fmla="*/ 14 w 32"/>
                  <a:gd name="T41" fmla="*/ 68 h 70"/>
                  <a:gd name="T42" fmla="*/ 8 w 32"/>
                  <a:gd name="T43" fmla="*/ 62 h 70"/>
                  <a:gd name="T44" fmla="*/ 2 w 32"/>
                  <a:gd name="T45" fmla="*/ 56 h 70"/>
                  <a:gd name="T46" fmla="*/ 0 w 32"/>
                  <a:gd name="T47" fmla="*/ 50 h 70"/>
                  <a:gd name="T48" fmla="*/ 0 w 32"/>
                  <a:gd name="T49" fmla="*/ 50 h 70"/>
                  <a:gd name="T50" fmla="*/ 0 w 32"/>
                  <a:gd name="T51" fmla="*/ 42 h 70"/>
                  <a:gd name="T52" fmla="*/ 0 w 32"/>
                  <a:gd name="T53" fmla="*/ 34 h 70"/>
                  <a:gd name="T54" fmla="*/ 2 w 32"/>
                  <a:gd name="T55" fmla="*/ 28 h 70"/>
                  <a:gd name="T56" fmla="*/ 4 w 32"/>
                  <a:gd name="T57" fmla="*/ 22 h 70"/>
                  <a:gd name="T58" fmla="*/ 14 w 32"/>
                  <a:gd name="T59" fmla="*/ 10 h 70"/>
                  <a:gd name="T60" fmla="*/ 24 w 32"/>
                  <a:gd name="T61" fmla="*/ 0 h 70"/>
                  <a:gd name="T62" fmla="*/ 24 w 32"/>
                  <a:gd name="T63" fmla="*/ 0 h 70"/>
                  <a:gd name="T64" fmla="*/ 26 w 32"/>
                  <a:gd name="T65" fmla="*/ 0 h 70"/>
                  <a:gd name="T66" fmla="*/ 28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0" y="10"/>
                    </a:lnTo>
                    <a:lnTo>
                      <a:pt x="26" y="14"/>
                    </a:lnTo>
                    <a:lnTo>
                      <a:pt x="24" y="16"/>
                    </a:lnTo>
                    <a:lnTo>
                      <a:pt x="20" y="20"/>
                    </a:lnTo>
                    <a:lnTo>
                      <a:pt x="16" y="26"/>
                    </a:lnTo>
                    <a:lnTo>
                      <a:pt x="12" y="34"/>
                    </a:lnTo>
                    <a:lnTo>
                      <a:pt x="10" y="40"/>
                    </a:lnTo>
                    <a:lnTo>
                      <a:pt x="12" y="48"/>
                    </a:lnTo>
                    <a:lnTo>
                      <a:pt x="14" y="50"/>
                    </a:lnTo>
                    <a:lnTo>
                      <a:pt x="16" y="54"/>
                    </a:lnTo>
                    <a:lnTo>
                      <a:pt x="22" y="60"/>
                    </a:lnTo>
                    <a:lnTo>
                      <a:pt x="24" y="62"/>
                    </a:lnTo>
                    <a:lnTo>
                      <a:pt x="26" y="64"/>
                    </a:lnTo>
                    <a:lnTo>
                      <a:pt x="24" y="68"/>
                    </a:lnTo>
                    <a:lnTo>
                      <a:pt x="22" y="70"/>
                    </a:lnTo>
                    <a:lnTo>
                      <a:pt x="14" y="68"/>
                    </a:lnTo>
                    <a:lnTo>
                      <a:pt x="8" y="62"/>
                    </a:lnTo>
                    <a:lnTo>
                      <a:pt x="2" y="56"/>
                    </a:lnTo>
                    <a:lnTo>
                      <a:pt x="0" y="50"/>
                    </a:lnTo>
                    <a:lnTo>
                      <a:pt x="0" y="42"/>
                    </a:lnTo>
                    <a:lnTo>
                      <a:pt x="0" y="34"/>
                    </a:lnTo>
                    <a:lnTo>
                      <a:pt x="2" y="28"/>
                    </a:lnTo>
                    <a:lnTo>
                      <a:pt x="4" y="22"/>
                    </a:lnTo>
                    <a:lnTo>
                      <a:pt x="14" y="10"/>
                    </a:lnTo>
                    <a:lnTo>
                      <a:pt x="24" y="0"/>
                    </a:lnTo>
                    <a:lnTo>
                      <a:pt x="26" y="0"/>
                    </a:lnTo>
                    <a:lnTo>
                      <a:pt x="28"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0" name="Freeform 30"/>
              <p:cNvSpPr>
                <a:spLocks/>
              </p:cNvSpPr>
              <p:nvPr/>
            </p:nvSpPr>
            <p:spPr bwMode="auto">
              <a:xfrm>
                <a:off x="2913" y="836"/>
                <a:ext cx="58" cy="78"/>
              </a:xfrm>
              <a:custGeom>
                <a:avLst/>
                <a:gdLst>
                  <a:gd name="T0" fmla="*/ 38 w 58"/>
                  <a:gd name="T1" fmla="*/ 4 h 78"/>
                  <a:gd name="T2" fmla="*/ 38 w 58"/>
                  <a:gd name="T3" fmla="*/ 4 h 78"/>
                  <a:gd name="T4" fmla="*/ 40 w 58"/>
                  <a:gd name="T5" fmla="*/ 18 h 78"/>
                  <a:gd name="T6" fmla="*/ 42 w 58"/>
                  <a:gd name="T7" fmla="*/ 24 h 78"/>
                  <a:gd name="T8" fmla="*/ 40 w 58"/>
                  <a:gd name="T9" fmla="*/ 30 h 78"/>
                  <a:gd name="T10" fmla="*/ 40 w 58"/>
                  <a:gd name="T11" fmla="*/ 30 h 78"/>
                  <a:gd name="T12" fmla="*/ 44 w 58"/>
                  <a:gd name="T13" fmla="*/ 34 h 78"/>
                  <a:gd name="T14" fmla="*/ 48 w 58"/>
                  <a:gd name="T15" fmla="*/ 36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4 h 78"/>
                  <a:gd name="T30" fmla="*/ 52 w 58"/>
                  <a:gd name="T31" fmla="*/ 64 h 78"/>
                  <a:gd name="T32" fmla="*/ 52 w 58"/>
                  <a:gd name="T33" fmla="*/ 64 h 78"/>
                  <a:gd name="T34" fmla="*/ 48 w 58"/>
                  <a:gd name="T35" fmla="*/ 68 h 78"/>
                  <a:gd name="T36" fmla="*/ 46 w 58"/>
                  <a:gd name="T37" fmla="*/ 72 h 78"/>
                  <a:gd name="T38" fmla="*/ 36 w 58"/>
                  <a:gd name="T39" fmla="*/ 78 h 78"/>
                  <a:gd name="T40" fmla="*/ 36 w 58"/>
                  <a:gd name="T41" fmla="*/ 78 h 78"/>
                  <a:gd name="T42" fmla="*/ 30 w 58"/>
                  <a:gd name="T43" fmla="*/ 76 h 78"/>
                  <a:gd name="T44" fmla="*/ 24 w 58"/>
                  <a:gd name="T45" fmla="*/ 74 h 78"/>
                  <a:gd name="T46" fmla="*/ 24 w 58"/>
                  <a:gd name="T47" fmla="*/ 74 h 78"/>
                  <a:gd name="T48" fmla="*/ 20 w 58"/>
                  <a:gd name="T49" fmla="*/ 66 h 78"/>
                  <a:gd name="T50" fmla="*/ 18 w 58"/>
                  <a:gd name="T51" fmla="*/ 62 h 78"/>
                  <a:gd name="T52" fmla="*/ 20 w 58"/>
                  <a:gd name="T53" fmla="*/ 58 h 78"/>
                  <a:gd name="T54" fmla="*/ 20 w 58"/>
                  <a:gd name="T55" fmla="*/ 58 h 78"/>
                  <a:gd name="T56" fmla="*/ 24 w 58"/>
                  <a:gd name="T57" fmla="*/ 56 h 78"/>
                  <a:gd name="T58" fmla="*/ 28 w 58"/>
                  <a:gd name="T59" fmla="*/ 52 h 78"/>
                  <a:gd name="T60" fmla="*/ 28 w 58"/>
                  <a:gd name="T61" fmla="*/ 52 h 78"/>
                  <a:gd name="T62" fmla="*/ 26 w 58"/>
                  <a:gd name="T63" fmla="*/ 48 h 78"/>
                  <a:gd name="T64" fmla="*/ 22 w 58"/>
                  <a:gd name="T65" fmla="*/ 44 h 78"/>
                  <a:gd name="T66" fmla="*/ 22 w 58"/>
                  <a:gd name="T67" fmla="*/ 44 h 78"/>
                  <a:gd name="T68" fmla="*/ 10 w 58"/>
                  <a:gd name="T69" fmla="*/ 42 h 78"/>
                  <a:gd name="T70" fmla="*/ 4 w 58"/>
                  <a:gd name="T71" fmla="*/ 40 h 78"/>
                  <a:gd name="T72" fmla="*/ 0 w 58"/>
                  <a:gd name="T73" fmla="*/ 36 h 78"/>
                  <a:gd name="T74" fmla="*/ 0 w 58"/>
                  <a:gd name="T75" fmla="*/ 36 h 78"/>
                  <a:gd name="T76" fmla="*/ 0 w 58"/>
                  <a:gd name="T77" fmla="*/ 34 h 78"/>
                  <a:gd name="T78" fmla="*/ 2 w 58"/>
                  <a:gd name="T79" fmla="*/ 32 h 78"/>
                  <a:gd name="T80" fmla="*/ 6 w 58"/>
                  <a:gd name="T81" fmla="*/ 30 h 78"/>
                  <a:gd name="T82" fmla="*/ 6 w 58"/>
                  <a:gd name="T83" fmla="*/ 30 h 78"/>
                  <a:gd name="T84" fmla="*/ 16 w 58"/>
                  <a:gd name="T85" fmla="*/ 28 h 78"/>
                  <a:gd name="T86" fmla="*/ 24 w 58"/>
                  <a:gd name="T87" fmla="*/ 30 h 78"/>
                  <a:gd name="T88" fmla="*/ 24 w 58"/>
                  <a:gd name="T89" fmla="*/ 30 h 78"/>
                  <a:gd name="T90" fmla="*/ 26 w 58"/>
                  <a:gd name="T91" fmla="*/ 28 h 78"/>
                  <a:gd name="T92" fmla="*/ 28 w 58"/>
                  <a:gd name="T93" fmla="*/ 26 h 78"/>
                  <a:gd name="T94" fmla="*/ 28 w 58"/>
                  <a:gd name="T95" fmla="*/ 26 h 78"/>
                  <a:gd name="T96" fmla="*/ 28 w 58"/>
                  <a:gd name="T97" fmla="*/ 20 h 78"/>
                  <a:gd name="T98" fmla="*/ 24 w 58"/>
                  <a:gd name="T99" fmla="*/ 14 h 78"/>
                  <a:gd name="T100" fmla="*/ 22 w 58"/>
                  <a:gd name="T101" fmla="*/ 8 h 78"/>
                  <a:gd name="T102" fmla="*/ 22 w 58"/>
                  <a:gd name="T103" fmla="*/ 6 h 78"/>
                  <a:gd name="T104" fmla="*/ 24 w 58"/>
                  <a:gd name="T105" fmla="*/ 4 h 78"/>
                  <a:gd name="T106" fmla="*/ 24 w 58"/>
                  <a:gd name="T107" fmla="*/ 4 h 78"/>
                  <a:gd name="T108" fmla="*/ 26 w 58"/>
                  <a:gd name="T109" fmla="*/ 0 h 78"/>
                  <a:gd name="T110" fmla="*/ 32 w 58"/>
                  <a:gd name="T111" fmla="*/ 0 h 78"/>
                  <a:gd name="T112" fmla="*/ 36 w 58"/>
                  <a:gd name="T113" fmla="*/ 0 h 78"/>
                  <a:gd name="T114" fmla="*/ 38 w 58"/>
                  <a:gd name="T115" fmla="*/ 4 h 78"/>
                  <a:gd name="T116" fmla="*/ 38 w 58"/>
                  <a:gd name="T117" fmla="*/ 4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4"/>
                    </a:moveTo>
                    <a:lnTo>
                      <a:pt x="38" y="4"/>
                    </a:lnTo>
                    <a:lnTo>
                      <a:pt x="40" y="18"/>
                    </a:lnTo>
                    <a:lnTo>
                      <a:pt x="42" y="24"/>
                    </a:lnTo>
                    <a:lnTo>
                      <a:pt x="40" y="30"/>
                    </a:lnTo>
                    <a:lnTo>
                      <a:pt x="44" y="34"/>
                    </a:lnTo>
                    <a:lnTo>
                      <a:pt x="48" y="36"/>
                    </a:lnTo>
                    <a:lnTo>
                      <a:pt x="58" y="38"/>
                    </a:lnTo>
                    <a:lnTo>
                      <a:pt x="52" y="42"/>
                    </a:lnTo>
                    <a:lnTo>
                      <a:pt x="50" y="44"/>
                    </a:lnTo>
                    <a:lnTo>
                      <a:pt x="48" y="48"/>
                    </a:lnTo>
                    <a:lnTo>
                      <a:pt x="52" y="54"/>
                    </a:lnTo>
                    <a:lnTo>
                      <a:pt x="52" y="64"/>
                    </a:lnTo>
                    <a:lnTo>
                      <a:pt x="48" y="68"/>
                    </a:lnTo>
                    <a:lnTo>
                      <a:pt x="46" y="72"/>
                    </a:lnTo>
                    <a:lnTo>
                      <a:pt x="36" y="78"/>
                    </a:lnTo>
                    <a:lnTo>
                      <a:pt x="30" y="76"/>
                    </a:lnTo>
                    <a:lnTo>
                      <a:pt x="24" y="74"/>
                    </a:lnTo>
                    <a:lnTo>
                      <a:pt x="20" y="66"/>
                    </a:lnTo>
                    <a:lnTo>
                      <a:pt x="18" y="62"/>
                    </a:lnTo>
                    <a:lnTo>
                      <a:pt x="20" y="58"/>
                    </a:lnTo>
                    <a:lnTo>
                      <a:pt x="24" y="56"/>
                    </a:lnTo>
                    <a:lnTo>
                      <a:pt x="28" y="52"/>
                    </a:lnTo>
                    <a:lnTo>
                      <a:pt x="26" y="48"/>
                    </a:lnTo>
                    <a:lnTo>
                      <a:pt x="22" y="44"/>
                    </a:lnTo>
                    <a:lnTo>
                      <a:pt x="10" y="42"/>
                    </a:lnTo>
                    <a:lnTo>
                      <a:pt x="4" y="40"/>
                    </a:lnTo>
                    <a:lnTo>
                      <a:pt x="0" y="36"/>
                    </a:lnTo>
                    <a:lnTo>
                      <a:pt x="0" y="34"/>
                    </a:lnTo>
                    <a:lnTo>
                      <a:pt x="2" y="32"/>
                    </a:lnTo>
                    <a:lnTo>
                      <a:pt x="6" y="30"/>
                    </a:lnTo>
                    <a:lnTo>
                      <a:pt x="16" y="28"/>
                    </a:lnTo>
                    <a:lnTo>
                      <a:pt x="24" y="30"/>
                    </a:lnTo>
                    <a:lnTo>
                      <a:pt x="26" y="28"/>
                    </a:lnTo>
                    <a:lnTo>
                      <a:pt x="28" y="26"/>
                    </a:lnTo>
                    <a:lnTo>
                      <a:pt x="28" y="20"/>
                    </a:lnTo>
                    <a:lnTo>
                      <a:pt x="24" y="14"/>
                    </a:lnTo>
                    <a:lnTo>
                      <a:pt x="22" y="8"/>
                    </a:lnTo>
                    <a:lnTo>
                      <a:pt x="22" y="6"/>
                    </a:lnTo>
                    <a:lnTo>
                      <a:pt x="24" y="4"/>
                    </a:lnTo>
                    <a:lnTo>
                      <a:pt x="26" y="0"/>
                    </a:lnTo>
                    <a:lnTo>
                      <a:pt x="32" y="0"/>
                    </a:lnTo>
                    <a:lnTo>
                      <a:pt x="36"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1" name="Freeform 31"/>
              <p:cNvSpPr>
                <a:spLocks/>
              </p:cNvSpPr>
              <p:nvPr/>
            </p:nvSpPr>
            <p:spPr bwMode="auto">
              <a:xfrm>
                <a:off x="2797" y="836"/>
                <a:ext cx="40" cy="76"/>
              </a:xfrm>
              <a:custGeom>
                <a:avLst/>
                <a:gdLst>
                  <a:gd name="T0" fmla="*/ 30 w 40"/>
                  <a:gd name="T1" fmla="*/ 6 h 76"/>
                  <a:gd name="T2" fmla="*/ 30 w 40"/>
                  <a:gd name="T3" fmla="*/ 10 h 76"/>
                  <a:gd name="T4" fmla="*/ 30 w 40"/>
                  <a:gd name="T5" fmla="*/ 10 h 76"/>
                  <a:gd name="T6" fmla="*/ 24 w 40"/>
                  <a:gd name="T7" fmla="*/ 16 h 76"/>
                  <a:gd name="T8" fmla="*/ 18 w 40"/>
                  <a:gd name="T9" fmla="*/ 24 h 76"/>
                  <a:gd name="T10" fmla="*/ 12 w 40"/>
                  <a:gd name="T11" fmla="*/ 40 h 76"/>
                  <a:gd name="T12" fmla="*/ 12 w 40"/>
                  <a:gd name="T13" fmla="*/ 40 h 76"/>
                  <a:gd name="T14" fmla="*/ 12 w 40"/>
                  <a:gd name="T15" fmla="*/ 46 h 76"/>
                  <a:gd name="T16" fmla="*/ 16 w 40"/>
                  <a:gd name="T17" fmla="*/ 52 h 76"/>
                  <a:gd name="T18" fmla="*/ 20 w 40"/>
                  <a:gd name="T19" fmla="*/ 56 h 76"/>
                  <a:gd name="T20" fmla="*/ 24 w 40"/>
                  <a:gd name="T21" fmla="*/ 60 h 76"/>
                  <a:gd name="T22" fmla="*/ 24 w 40"/>
                  <a:gd name="T23" fmla="*/ 60 h 76"/>
                  <a:gd name="T24" fmla="*/ 28 w 40"/>
                  <a:gd name="T25" fmla="*/ 62 h 76"/>
                  <a:gd name="T26" fmla="*/ 34 w 40"/>
                  <a:gd name="T27" fmla="*/ 62 h 76"/>
                  <a:gd name="T28" fmla="*/ 38 w 40"/>
                  <a:gd name="T29" fmla="*/ 66 h 76"/>
                  <a:gd name="T30" fmla="*/ 40 w 40"/>
                  <a:gd name="T31" fmla="*/ 70 h 76"/>
                  <a:gd name="T32" fmla="*/ 40 w 40"/>
                  <a:gd name="T33" fmla="*/ 70 h 76"/>
                  <a:gd name="T34" fmla="*/ 38 w 40"/>
                  <a:gd name="T35" fmla="*/ 74 h 76"/>
                  <a:gd name="T36" fmla="*/ 36 w 40"/>
                  <a:gd name="T37" fmla="*/ 76 h 76"/>
                  <a:gd name="T38" fmla="*/ 36 w 40"/>
                  <a:gd name="T39" fmla="*/ 76 h 76"/>
                  <a:gd name="T40" fmla="*/ 24 w 40"/>
                  <a:gd name="T41" fmla="*/ 72 h 76"/>
                  <a:gd name="T42" fmla="*/ 12 w 40"/>
                  <a:gd name="T43" fmla="*/ 66 h 76"/>
                  <a:gd name="T44" fmla="*/ 4 w 40"/>
                  <a:gd name="T45" fmla="*/ 56 h 76"/>
                  <a:gd name="T46" fmla="*/ 2 w 40"/>
                  <a:gd name="T47" fmla="*/ 52 h 76"/>
                  <a:gd name="T48" fmla="*/ 0 w 40"/>
                  <a:gd name="T49" fmla="*/ 46 h 76"/>
                  <a:gd name="T50" fmla="*/ 0 w 40"/>
                  <a:gd name="T51" fmla="*/ 46 h 76"/>
                  <a:gd name="T52" fmla="*/ 2 w 40"/>
                  <a:gd name="T53" fmla="*/ 32 h 76"/>
                  <a:gd name="T54" fmla="*/ 6 w 40"/>
                  <a:gd name="T55" fmla="*/ 20 h 76"/>
                  <a:gd name="T56" fmla="*/ 12 w 40"/>
                  <a:gd name="T57" fmla="*/ 10 h 76"/>
                  <a:gd name="T58" fmla="*/ 22 w 40"/>
                  <a:gd name="T59" fmla="*/ 0 h 76"/>
                  <a:gd name="T60" fmla="*/ 22 w 40"/>
                  <a:gd name="T61" fmla="*/ 0 h 76"/>
                  <a:gd name="T62" fmla="*/ 24 w 40"/>
                  <a:gd name="T63" fmla="*/ 0 h 76"/>
                  <a:gd name="T64" fmla="*/ 26 w 40"/>
                  <a:gd name="T65" fmla="*/ 2 h 76"/>
                  <a:gd name="T66" fmla="*/ 30 w 40"/>
                  <a:gd name="T67" fmla="*/ 6 h 76"/>
                  <a:gd name="T68" fmla="*/ 30 w 40"/>
                  <a:gd name="T69" fmla="*/ 6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6">
                    <a:moveTo>
                      <a:pt x="30" y="6"/>
                    </a:moveTo>
                    <a:lnTo>
                      <a:pt x="30" y="10"/>
                    </a:lnTo>
                    <a:lnTo>
                      <a:pt x="24" y="16"/>
                    </a:lnTo>
                    <a:lnTo>
                      <a:pt x="18" y="24"/>
                    </a:lnTo>
                    <a:lnTo>
                      <a:pt x="12" y="40"/>
                    </a:lnTo>
                    <a:lnTo>
                      <a:pt x="12" y="46"/>
                    </a:lnTo>
                    <a:lnTo>
                      <a:pt x="16" y="52"/>
                    </a:lnTo>
                    <a:lnTo>
                      <a:pt x="20" y="56"/>
                    </a:lnTo>
                    <a:lnTo>
                      <a:pt x="24" y="60"/>
                    </a:lnTo>
                    <a:lnTo>
                      <a:pt x="28" y="62"/>
                    </a:lnTo>
                    <a:lnTo>
                      <a:pt x="34" y="62"/>
                    </a:lnTo>
                    <a:lnTo>
                      <a:pt x="38" y="66"/>
                    </a:lnTo>
                    <a:lnTo>
                      <a:pt x="40" y="70"/>
                    </a:lnTo>
                    <a:lnTo>
                      <a:pt x="38" y="74"/>
                    </a:lnTo>
                    <a:lnTo>
                      <a:pt x="36" y="76"/>
                    </a:lnTo>
                    <a:lnTo>
                      <a:pt x="24" y="72"/>
                    </a:lnTo>
                    <a:lnTo>
                      <a:pt x="12" y="66"/>
                    </a:lnTo>
                    <a:lnTo>
                      <a:pt x="4" y="56"/>
                    </a:lnTo>
                    <a:lnTo>
                      <a:pt x="2" y="52"/>
                    </a:lnTo>
                    <a:lnTo>
                      <a:pt x="0" y="46"/>
                    </a:lnTo>
                    <a:lnTo>
                      <a:pt x="2" y="32"/>
                    </a:lnTo>
                    <a:lnTo>
                      <a:pt x="6" y="20"/>
                    </a:lnTo>
                    <a:lnTo>
                      <a:pt x="12" y="10"/>
                    </a:lnTo>
                    <a:lnTo>
                      <a:pt x="22" y="0"/>
                    </a:lnTo>
                    <a:lnTo>
                      <a:pt x="24" y="0"/>
                    </a:lnTo>
                    <a:lnTo>
                      <a:pt x="26"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2" name="Freeform 32"/>
              <p:cNvSpPr>
                <a:spLocks/>
              </p:cNvSpPr>
              <p:nvPr/>
            </p:nvSpPr>
            <p:spPr bwMode="auto">
              <a:xfrm>
                <a:off x="3261" y="704"/>
                <a:ext cx="62" cy="38"/>
              </a:xfrm>
              <a:custGeom>
                <a:avLst/>
                <a:gdLst>
                  <a:gd name="T0" fmla="*/ 62 w 62"/>
                  <a:gd name="T1" fmla="*/ 4 h 38"/>
                  <a:gd name="T2" fmla="*/ 62 w 62"/>
                  <a:gd name="T3" fmla="*/ 4 h 38"/>
                  <a:gd name="T4" fmla="*/ 60 w 62"/>
                  <a:gd name="T5" fmla="*/ 4 h 38"/>
                  <a:gd name="T6" fmla="*/ 54 w 62"/>
                  <a:gd name="T7" fmla="*/ 2 h 38"/>
                  <a:gd name="T8" fmla="*/ 42 w 62"/>
                  <a:gd name="T9" fmla="*/ 0 h 38"/>
                  <a:gd name="T10" fmla="*/ 20 w 62"/>
                  <a:gd name="T11" fmla="*/ 2 h 38"/>
                  <a:gd name="T12" fmla="*/ 20 w 62"/>
                  <a:gd name="T13" fmla="*/ 2 h 38"/>
                  <a:gd name="T14" fmla="*/ 10 w 62"/>
                  <a:gd name="T15" fmla="*/ 4 h 38"/>
                  <a:gd name="T16" fmla="*/ 2 w 62"/>
                  <a:gd name="T17" fmla="*/ 8 h 38"/>
                  <a:gd name="T18" fmla="*/ 0 w 62"/>
                  <a:gd name="T19" fmla="*/ 12 h 38"/>
                  <a:gd name="T20" fmla="*/ 0 w 62"/>
                  <a:gd name="T21" fmla="*/ 16 h 38"/>
                  <a:gd name="T22" fmla="*/ 2 w 62"/>
                  <a:gd name="T23" fmla="*/ 24 h 38"/>
                  <a:gd name="T24" fmla="*/ 6 w 62"/>
                  <a:gd name="T25" fmla="*/ 28 h 38"/>
                  <a:gd name="T26" fmla="*/ 44 w 62"/>
                  <a:gd name="T27" fmla="*/ 38 h 38"/>
                  <a:gd name="T28" fmla="*/ 62 w 62"/>
                  <a:gd name="T29" fmla="*/ 4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8">
                    <a:moveTo>
                      <a:pt x="62" y="4"/>
                    </a:moveTo>
                    <a:lnTo>
                      <a:pt x="62" y="4"/>
                    </a:lnTo>
                    <a:lnTo>
                      <a:pt x="60" y="4"/>
                    </a:lnTo>
                    <a:lnTo>
                      <a:pt x="54" y="2"/>
                    </a:lnTo>
                    <a:lnTo>
                      <a:pt x="42" y="0"/>
                    </a:lnTo>
                    <a:lnTo>
                      <a:pt x="20" y="2"/>
                    </a:lnTo>
                    <a:lnTo>
                      <a:pt x="10" y="4"/>
                    </a:lnTo>
                    <a:lnTo>
                      <a:pt x="2" y="8"/>
                    </a:lnTo>
                    <a:lnTo>
                      <a:pt x="0" y="12"/>
                    </a:lnTo>
                    <a:lnTo>
                      <a:pt x="0" y="16"/>
                    </a:lnTo>
                    <a:lnTo>
                      <a:pt x="2" y="24"/>
                    </a:lnTo>
                    <a:lnTo>
                      <a:pt x="6" y="28"/>
                    </a:lnTo>
                    <a:lnTo>
                      <a:pt x="44" y="38"/>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3" name="Freeform 33"/>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182 w 216"/>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4" name="Freeform 34"/>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5" name="Freeform 35"/>
              <p:cNvSpPr>
                <a:spLocks/>
              </p:cNvSpPr>
              <p:nvPr/>
            </p:nvSpPr>
            <p:spPr bwMode="auto">
              <a:xfrm>
                <a:off x="3383" y="658"/>
                <a:ext cx="200" cy="198"/>
              </a:xfrm>
              <a:custGeom>
                <a:avLst/>
                <a:gdLst>
                  <a:gd name="T0" fmla="*/ 0 w 200"/>
                  <a:gd name="T1" fmla="*/ 102 h 198"/>
                  <a:gd name="T2" fmla="*/ 0 w 200"/>
                  <a:gd name="T3" fmla="*/ 102 h 198"/>
                  <a:gd name="T4" fmla="*/ 4 w 200"/>
                  <a:gd name="T5" fmla="*/ 122 h 198"/>
                  <a:gd name="T6" fmla="*/ 10 w 200"/>
                  <a:gd name="T7" fmla="*/ 140 h 198"/>
                  <a:gd name="T8" fmla="*/ 20 w 200"/>
                  <a:gd name="T9" fmla="*/ 158 h 198"/>
                  <a:gd name="T10" fmla="*/ 32 w 200"/>
                  <a:gd name="T11" fmla="*/ 172 h 198"/>
                  <a:gd name="T12" fmla="*/ 48 w 200"/>
                  <a:gd name="T13" fmla="*/ 184 h 198"/>
                  <a:gd name="T14" fmla="*/ 66 w 200"/>
                  <a:gd name="T15" fmla="*/ 192 h 198"/>
                  <a:gd name="T16" fmla="*/ 84 w 200"/>
                  <a:gd name="T17" fmla="*/ 196 h 198"/>
                  <a:gd name="T18" fmla="*/ 104 w 200"/>
                  <a:gd name="T19" fmla="*/ 198 h 198"/>
                  <a:gd name="T20" fmla="*/ 104 w 200"/>
                  <a:gd name="T21" fmla="*/ 198 h 198"/>
                  <a:gd name="T22" fmla="*/ 124 w 200"/>
                  <a:gd name="T23" fmla="*/ 194 h 198"/>
                  <a:gd name="T24" fmla="*/ 142 w 200"/>
                  <a:gd name="T25" fmla="*/ 188 h 198"/>
                  <a:gd name="T26" fmla="*/ 160 w 200"/>
                  <a:gd name="T27" fmla="*/ 178 h 198"/>
                  <a:gd name="T28" fmla="*/ 174 w 200"/>
                  <a:gd name="T29" fmla="*/ 166 h 198"/>
                  <a:gd name="T30" fmla="*/ 184 w 200"/>
                  <a:gd name="T31" fmla="*/ 150 h 198"/>
                  <a:gd name="T32" fmla="*/ 194 w 200"/>
                  <a:gd name="T33" fmla="*/ 134 h 198"/>
                  <a:gd name="T34" fmla="*/ 198 w 200"/>
                  <a:gd name="T35" fmla="*/ 114 h 198"/>
                  <a:gd name="T36" fmla="*/ 200 w 200"/>
                  <a:gd name="T37" fmla="*/ 94 h 198"/>
                  <a:gd name="T38" fmla="*/ 200 w 200"/>
                  <a:gd name="T39" fmla="*/ 94 h 198"/>
                  <a:gd name="T40" fmla="*/ 196 w 200"/>
                  <a:gd name="T41" fmla="*/ 74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0 h 198"/>
                  <a:gd name="T54" fmla="*/ 96 w 200"/>
                  <a:gd name="T55" fmla="*/ 0 h 198"/>
                  <a:gd name="T56" fmla="*/ 96 w 200"/>
                  <a:gd name="T57" fmla="*/ 0 h 198"/>
                  <a:gd name="T58" fmla="*/ 76 w 200"/>
                  <a:gd name="T59" fmla="*/ 2 h 198"/>
                  <a:gd name="T60" fmla="*/ 58 w 200"/>
                  <a:gd name="T61" fmla="*/ 8 h 198"/>
                  <a:gd name="T62" fmla="*/ 40 w 200"/>
                  <a:gd name="T63" fmla="*/ 18 h 198"/>
                  <a:gd name="T64" fmla="*/ 26 w 200"/>
                  <a:gd name="T65" fmla="*/ 32 h 198"/>
                  <a:gd name="T66" fmla="*/ 16 w 200"/>
                  <a:gd name="T67" fmla="*/ 46 h 198"/>
                  <a:gd name="T68" fmla="*/ 6 w 200"/>
                  <a:gd name="T69" fmla="*/ 64 h 198"/>
                  <a:gd name="T70" fmla="*/ 2 w 200"/>
                  <a:gd name="T71" fmla="*/ 82 h 198"/>
                  <a:gd name="T72" fmla="*/ 0 w 200"/>
                  <a:gd name="T73" fmla="*/ 102 h 198"/>
                  <a:gd name="T74" fmla="*/ 0 w 200"/>
                  <a:gd name="T75" fmla="*/ 102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2"/>
                    </a:moveTo>
                    <a:lnTo>
                      <a:pt x="0" y="102"/>
                    </a:lnTo>
                    <a:lnTo>
                      <a:pt x="4" y="122"/>
                    </a:lnTo>
                    <a:lnTo>
                      <a:pt x="10" y="140"/>
                    </a:lnTo>
                    <a:lnTo>
                      <a:pt x="20" y="158"/>
                    </a:lnTo>
                    <a:lnTo>
                      <a:pt x="32" y="172"/>
                    </a:lnTo>
                    <a:lnTo>
                      <a:pt x="48" y="184"/>
                    </a:lnTo>
                    <a:lnTo>
                      <a:pt x="66" y="192"/>
                    </a:lnTo>
                    <a:lnTo>
                      <a:pt x="84" y="196"/>
                    </a:lnTo>
                    <a:lnTo>
                      <a:pt x="104" y="198"/>
                    </a:lnTo>
                    <a:lnTo>
                      <a:pt x="124" y="194"/>
                    </a:lnTo>
                    <a:lnTo>
                      <a:pt x="142" y="188"/>
                    </a:lnTo>
                    <a:lnTo>
                      <a:pt x="160" y="178"/>
                    </a:lnTo>
                    <a:lnTo>
                      <a:pt x="174" y="166"/>
                    </a:lnTo>
                    <a:lnTo>
                      <a:pt x="184" y="150"/>
                    </a:lnTo>
                    <a:lnTo>
                      <a:pt x="194" y="134"/>
                    </a:lnTo>
                    <a:lnTo>
                      <a:pt x="198" y="114"/>
                    </a:lnTo>
                    <a:lnTo>
                      <a:pt x="200" y="94"/>
                    </a:lnTo>
                    <a:lnTo>
                      <a:pt x="196" y="74"/>
                    </a:lnTo>
                    <a:lnTo>
                      <a:pt x="190" y="56"/>
                    </a:lnTo>
                    <a:lnTo>
                      <a:pt x="180" y="40"/>
                    </a:lnTo>
                    <a:lnTo>
                      <a:pt x="168" y="26"/>
                    </a:lnTo>
                    <a:lnTo>
                      <a:pt x="152" y="14"/>
                    </a:lnTo>
                    <a:lnTo>
                      <a:pt x="134" y="6"/>
                    </a:lnTo>
                    <a:lnTo>
                      <a:pt x="116" y="0"/>
                    </a:lnTo>
                    <a:lnTo>
                      <a:pt x="96" y="0"/>
                    </a:lnTo>
                    <a:lnTo>
                      <a:pt x="76" y="2"/>
                    </a:lnTo>
                    <a:lnTo>
                      <a:pt x="58" y="8"/>
                    </a:lnTo>
                    <a:lnTo>
                      <a:pt x="40" y="18"/>
                    </a:lnTo>
                    <a:lnTo>
                      <a:pt x="26" y="32"/>
                    </a:lnTo>
                    <a:lnTo>
                      <a:pt x="16" y="46"/>
                    </a:lnTo>
                    <a:lnTo>
                      <a:pt x="6" y="64"/>
                    </a:lnTo>
                    <a:lnTo>
                      <a:pt x="2" y="82"/>
                    </a:lnTo>
                    <a:lnTo>
                      <a:pt x="0" y="102"/>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6" name="Freeform 36"/>
              <p:cNvSpPr>
                <a:spLocks/>
              </p:cNvSpPr>
              <p:nvPr/>
            </p:nvSpPr>
            <p:spPr bwMode="auto">
              <a:xfrm>
                <a:off x="3409" y="684"/>
                <a:ext cx="146" cy="146"/>
              </a:xfrm>
              <a:custGeom>
                <a:avLst/>
                <a:gdLst>
                  <a:gd name="T0" fmla="*/ 0 w 146"/>
                  <a:gd name="T1" fmla="*/ 76 h 146"/>
                  <a:gd name="T2" fmla="*/ 0 w 146"/>
                  <a:gd name="T3" fmla="*/ 76 h 146"/>
                  <a:gd name="T4" fmla="*/ 4 w 146"/>
                  <a:gd name="T5" fmla="*/ 90 h 146"/>
                  <a:gd name="T6" fmla="*/ 8 w 146"/>
                  <a:gd name="T7" fmla="*/ 104 h 146"/>
                  <a:gd name="T8" fmla="*/ 16 w 146"/>
                  <a:gd name="T9" fmla="*/ 116 h 146"/>
                  <a:gd name="T10" fmla="*/ 24 w 146"/>
                  <a:gd name="T11" fmla="*/ 126 h 146"/>
                  <a:gd name="T12" fmla="*/ 36 w 146"/>
                  <a:gd name="T13" fmla="*/ 134 h 146"/>
                  <a:gd name="T14" fmla="*/ 48 w 146"/>
                  <a:gd name="T15" fmla="*/ 140 h 146"/>
                  <a:gd name="T16" fmla="*/ 62 w 146"/>
                  <a:gd name="T17" fmla="*/ 144 h 146"/>
                  <a:gd name="T18" fmla="*/ 78 w 146"/>
                  <a:gd name="T19" fmla="*/ 146 h 146"/>
                  <a:gd name="T20" fmla="*/ 78 w 146"/>
                  <a:gd name="T21" fmla="*/ 146 h 146"/>
                  <a:gd name="T22" fmla="*/ 92 w 146"/>
                  <a:gd name="T23" fmla="*/ 144 h 146"/>
                  <a:gd name="T24" fmla="*/ 106 w 146"/>
                  <a:gd name="T25" fmla="*/ 138 h 146"/>
                  <a:gd name="T26" fmla="*/ 118 w 146"/>
                  <a:gd name="T27" fmla="*/ 132 h 146"/>
                  <a:gd name="T28" fmla="*/ 128 w 146"/>
                  <a:gd name="T29" fmla="*/ 122 h 146"/>
                  <a:gd name="T30" fmla="*/ 136 w 146"/>
                  <a:gd name="T31" fmla="*/ 110 h 146"/>
                  <a:gd name="T32" fmla="*/ 142 w 146"/>
                  <a:gd name="T33" fmla="*/ 98 h 146"/>
                  <a:gd name="T34" fmla="*/ 146 w 146"/>
                  <a:gd name="T35" fmla="*/ 84 h 146"/>
                  <a:gd name="T36" fmla="*/ 146 w 146"/>
                  <a:gd name="T37" fmla="*/ 70 h 146"/>
                  <a:gd name="T38" fmla="*/ 146 w 146"/>
                  <a:gd name="T39" fmla="*/ 70 h 146"/>
                  <a:gd name="T40" fmla="*/ 144 w 146"/>
                  <a:gd name="T41" fmla="*/ 54 h 146"/>
                  <a:gd name="T42" fmla="*/ 140 w 146"/>
                  <a:gd name="T43" fmla="*/ 42 h 146"/>
                  <a:gd name="T44" fmla="*/ 132 w 146"/>
                  <a:gd name="T45" fmla="*/ 28 h 146"/>
                  <a:gd name="T46" fmla="*/ 124 w 146"/>
                  <a:gd name="T47" fmla="*/ 18 h 146"/>
                  <a:gd name="T48" fmla="*/ 112 w 146"/>
                  <a:gd name="T49" fmla="*/ 10 h 146"/>
                  <a:gd name="T50" fmla="*/ 100 w 146"/>
                  <a:gd name="T51" fmla="*/ 4 h 146"/>
                  <a:gd name="T52" fmla="*/ 86 w 146"/>
                  <a:gd name="T53" fmla="*/ 0 h 146"/>
                  <a:gd name="T54" fmla="*/ 70 w 146"/>
                  <a:gd name="T55" fmla="*/ 0 h 146"/>
                  <a:gd name="T56" fmla="*/ 70 w 146"/>
                  <a:gd name="T57" fmla="*/ 0 h 146"/>
                  <a:gd name="T58" fmla="*/ 56 w 146"/>
                  <a:gd name="T59" fmla="*/ 2 h 146"/>
                  <a:gd name="T60" fmla="*/ 42 w 146"/>
                  <a:gd name="T61" fmla="*/ 6 h 146"/>
                  <a:gd name="T62" fmla="*/ 30 w 146"/>
                  <a:gd name="T63" fmla="*/ 14 h 146"/>
                  <a:gd name="T64" fmla="*/ 20 w 146"/>
                  <a:gd name="T65" fmla="*/ 22 h 146"/>
                  <a:gd name="T66" fmla="*/ 12 w 146"/>
                  <a:gd name="T67" fmla="*/ 34 h 146"/>
                  <a:gd name="T68" fmla="*/ 6 w 146"/>
                  <a:gd name="T69" fmla="*/ 46 h 146"/>
                  <a:gd name="T70" fmla="*/ 2 w 146"/>
                  <a:gd name="T71" fmla="*/ 60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4" y="90"/>
                    </a:lnTo>
                    <a:lnTo>
                      <a:pt x="8" y="104"/>
                    </a:lnTo>
                    <a:lnTo>
                      <a:pt x="16" y="116"/>
                    </a:lnTo>
                    <a:lnTo>
                      <a:pt x="24" y="126"/>
                    </a:lnTo>
                    <a:lnTo>
                      <a:pt x="36" y="134"/>
                    </a:lnTo>
                    <a:lnTo>
                      <a:pt x="48" y="140"/>
                    </a:lnTo>
                    <a:lnTo>
                      <a:pt x="62" y="144"/>
                    </a:lnTo>
                    <a:lnTo>
                      <a:pt x="78" y="146"/>
                    </a:lnTo>
                    <a:lnTo>
                      <a:pt x="92" y="144"/>
                    </a:lnTo>
                    <a:lnTo>
                      <a:pt x="106" y="138"/>
                    </a:lnTo>
                    <a:lnTo>
                      <a:pt x="118" y="132"/>
                    </a:lnTo>
                    <a:lnTo>
                      <a:pt x="128" y="122"/>
                    </a:lnTo>
                    <a:lnTo>
                      <a:pt x="136" y="110"/>
                    </a:lnTo>
                    <a:lnTo>
                      <a:pt x="142" y="98"/>
                    </a:lnTo>
                    <a:lnTo>
                      <a:pt x="146" y="84"/>
                    </a:lnTo>
                    <a:lnTo>
                      <a:pt x="146" y="70"/>
                    </a:lnTo>
                    <a:lnTo>
                      <a:pt x="144" y="54"/>
                    </a:lnTo>
                    <a:lnTo>
                      <a:pt x="140" y="42"/>
                    </a:lnTo>
                    <a:lnTo>
                      <a:pt x="132" y="28"/>
                    </a:lnTo>
                    <a:lnTo>
                      <a:pt x="124" y="18"/>
                    </a:lnTo>
                    <a:lnTo>
                      <a:pt x="112" y="10"/>
                    </a:lnTo>
                    <a:lnTo>
                      <a:pt x="100" y="4"/>
                    </a:lnTo>
                    <a:lnTo>
                      <a:pt x="86" y="0"/>
                    </a:lnTo>
                    <a:lnTo>
                      <a:pt x="70" y="0"/>
                    </a:lnTo>
                    <a:lnTo>
                      <a:pt x="56" y="2"/>
                    </a:lnTo>
                    <a:lnTo>
                      <a:pt x="42" y="6"/>
                    </a:lnTo>
                    <a:lnTo>
                      <a:pt x="30" y="14"/>
                    </a:lnTo>
                    <a:lnTo>
                      <a:pt x="20" y="22"/>
                    </a:lnTo>
                    <a:lnTo>
                      <a:pt x="12" y="34"/>
                    </a:lnTo>
                    <a:lnTo>
                      <a:pt x="6" y="46"/>
                    </a:lnTo>
                    <a:lnTo>
                      <a:pt x="2" y="60"/>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7" name="Freeform 37"/>
              <p:cNvSpPr>
                <a:spLocks/>
              </p:cNvSpPr>
              <p:nvPr/>
            </p:nvSpPr>
            <p:spPr bwMode="auto">
              <a:xfrm>
                <a:off x="3343" y="654"/>
                <a:ext cx="76" cy="54"/>
              </a:xfrm>
              <a:custGeom>
                <a:avLst/>
                <a:gdLst>
                  <a:gd name="T0" fmla="*/ 58 w 76"/>
                  <a:gd name="T1" fmla="*/ 0 h 54"/>
                  <a:gd name="T2" fmla="*/ 58 w 76"/>
                  <a:gd name="T3" fmla="*/ 0 h 54"/>
                  <a:gd name="T4" fmla="*/ 64 w 76"/>
                  <a:gd name="T5" fmla="*/ 2 h 54"/>
                  <a:gd name="T6" fmla="*/ 68 w 76"/>
                  <a:gd name="T7" fmla="*/ 6 h 54"/>
                  <a:gd name="T8" fmla="*/ 72 w 76"/>
                  <a:gd name="T9" fmla="*/ 12 h 54"/>
                  <a:gd name="T10" fmla="*/ 74 w 76"/>
                  <a:gd name="T11" fmla="*/ 18 h 54"/>
                  <a:gd name="T12" fmla="*/ 74 w 76"/>
                  <a:gd name="T13" fmla="*/ 18 h 54"/>
                  <a:gd name="T14" fmla="*/ 76 w 76"/>
                  <a:gd name="T15" fmla="*/ 22 h 54"/>
                  <a:gd name="T16" fmla="*/ 74 w 76"/>
                  <a:gd name="T17" fmla="*/ 26 h 54"/>
                  <a:gd name="T18" fmla="*/ 70 w 76"/>
                  <a:gd name="T19" fmla="*/ 34 h 54"/>
                  <a:gd name="T20" fmla="*/ 70 w 76"/>
                  <a:gd name="T21" fmla="*/ 34 h 54"/>
                  <a:gd name="T22" fmla="*/ 64 w 76"/>
                  <a:gd name="T23" fmla="*/ 40 h 54"/>
                  <a:gd name="T24" fmla="*/ 58 w 76"/>
                  <a:gd name="T25" fmla="*/ 42 h 54"/>
                  <a:gd name="T26" fmla="*/ 50 w 76"/>
                  <a:gd name="T27" fmla="*/ 44 h 54"/>
                  <a:gd name="T28" fmla="*/ 42 w 76"/>
                  <a:gd name="T29" fmla="*/ 42 h 54"/>
                  <a:gd name="T30" fmla="*/ 42 w 76"/>
                  <a:gd name="T31" fmla="*/ 42 h 54"/>
                  <a:gd name="T32" fmla="*/ 28 w 76"/>
                  <a:gd name="T33" fmla="*/ 48 h 54"/>
                  <a:gd name="T34" fmla="*/ 12 w 76"/>
                  <a:gd name="T35" fmla="*/ 54 h 54"/>
                  <a:gd name="T36" fmla="*/ 12 w 76"/>
                  <a:gd name="T37" fmla="*/ 54 h 54"/>
                  <a:gd name="T38" fmla="*/ 6 w 76"/>
                  <a:gd name="T39" fmla="*/ 50 h 54"/>
                  <a:gd name="T40" fmla="*/ 2 w 76"/>
                  <a:gd name="T41" fmla="*/ 46 h 54"/>
                  <a:gd name="T42" fmla="*/ 2 w 76"/>
                  <a:gd name="T43" fmla="*/ 46 h 54"/>
                  <a:gd name="T44" fmla="*/ 0 w 76"/>
                  <a:gd name="T45" fmla="*/ 40 h 54"/>
                  <a:gd name="T46" fmla="*/ 0 w 76"/>
                  <a:gd name="T47" fmla="*/ 34 h 54"/>
                  <a:gd name="T48" fmla="*/ 6 w 76"/>
                  <a:gd name="T49" fmla="*/ 22 h 54"/>
                  <a:gd name="T50" fmla="*/ 6 w 76"/>
                  <a:gd name="T51" fmla="*/ 22 h 54"/>
                  <a:gd name="T52" fmla="*/ 16 w 76"/>
                  <a:gd name="T53" fmla="*/ 10 h 54"/>
                  <a:gd name="T54" fmla="*/ 28 w 76"/>
                  <a:gd name="T55" fmla="*/ 2 h 54"/>
                  <a:gd name="T56" fmla="*/ 44 w 76"/>
                  <a:gd name="T57" fmla="*/ 0 h 54"/>
                  <a:gd name="T58" fmla="*/ 52 w 76"/>
                  <a:gd name="T59" fmla="*/ 0 h 54"/>
                  <a:gd name="T60" fmla="*/ 58 w 76"/>
                  <a:gd name="T61" fmla="*/ 0 h 54"/>
                  <a:gd name="T62" fmla="*/ 58 w 76"/>
                  <a:gd name="T63" fmla="*/ 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4">
                    <a:moveTo>
                      <a:pt x="58" y="0"/>
                    </a:moveTo>
                    <a:lnTo>
                      <a:pt x="58" y="0"/>
                    </a:lnTo>
                    <a:lnTo>
                      <a:pt x="64" y="2"/>
                    </a:lnTo>
                    <a:lnTo>
                      <a:pt x="68" y="6"/>
                    </a:lnTo>
                    <a:lnTo>
                      <a:pt x="72" y="12"/>
                    </a:lnTo>
                    <a:lnTo>
                      <a:pt x="74" y="18"/>
                    </a:lnTo>
                    <a:lnTo>
                      <a:pt x="76" y="22"/>
                    </a:lnTo>
                    <a:lnTo>
                      <a:pt x="74" y="26"/>
                    </a:lnTo>
                    <a:lnTo>
                      <a:pt x="70" y="34"/>
                    </a:lnTo>
                    <a:lnTo>
                      <a:pt x="64" y="40"/>
                    </a:lnTo>
                    <a:lnTo>
                      <a:pt x="58" y="42"/>
                    </a:lnTo>
                    <a:lnTo>
                      <a:pt x="50" y="44"/>
                    </a:lnTo>
                    <a:lnTo>
                      <a:pt x="42" y="42"/>
                    </a:lnTo>
                    <a:lnTo>
                      <a:pt x="28" y="48"/>
                    </a:lnTo>
                    <a:lnTo>
                      <a:pt x="12" y="54"/>
                    </a:lnTo>
                    <a:lnTo>
                      <a:pt x="6" y="50"/>
                    </a:lnTo>
                    <a:lnTo>
                      <a:pt x="2" y="46"/>
                    </a:lnTo>
                    <a:lnTo>
                      <a:pt x="0" y="40"/>
                    </a:lnTo>
                    <a:lnTo>
                      <a:pt x="0" y="34"/>
                    </a:lnTo>
                    <a:lnTo>
                      <a:pt x="6" y="22"/>
                    </a:lnTo>
                    <a:lnTo>
                      <a:pt x="16" y="10"/>
                    </a:lnTo>
                    <a:lnTo>
                      <a:pt x="28" y="2"/>
                    </a:lnTo>
                    <a:lnTo>
                      <a:pt x="44" y="0"/>
                    </a:lnTo>
                    <a:lnTo>
                      <a:pt x="52" y="0"/>
                    </a:lnTo>
                    <a:lnTo>
                      <a:pt x="58" y="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8" name="Freeform 38"/>
              <p:cNvSpPr>
                <a:spLocks/>
              </p:cNvSpPr>
              <p:nvPr/>
            </p:nvSpPr>
            <p:spPr bwMode="auto">
              <a:xfrm>
                <a:off x="3355" y="664"/>
                <a:ext cx="50" cy="32"/>
              </a:xfrm>
              <a:custGeom>
                <a:avLst/>
                <a:gdLst>
                  <a:gd name="T0" fmla="*/ 36 w 50"/>
                  <a:gd name="T1" fmla="*/ 0 h 32"/>
                  <a:gd name="T2" fmla="*/ 36 w 50"/>
                  <a:gd name="T3" fmla="*/ 0 h 32"/>
                  <a:gd name="T4" fmla="*/ 44 w 50"/>
                  <a:gd name="T5" fmla="*/ 0 h 32"/>
                  <a:gd name="T6" fmla="*/ 48 w 50"/>
                  <a:gd name="T7" fmla="*/ 4 h 32"/>
                  <a:gd name="T8" fmla="*/ 48 w 50"/>
                  <a:gd name="T9" fmla="*/ 4 h 32"/>
                  <a:gd name="T10" fmla="*/ 50 w 50"/>
                  <a:gd name="T11" fmla="*/ 10 h 32"/>
                  <a:gd name="T12" fmla="*/ 50 w 50"/>
                  <a:gd name="T13" fmla="*/ 16 h 32"/>
                  <a:gd name="T14" fmla="*/ 50 w 50"/>
                  <a:gd name="T15" fmla="*/ 16 h 32"/>
                  <a:gd name="T16" fmla="*/ 48 w 50"/>
                  <a:gd name="T17" fmla="*/ 20 h 32"/>
                  <a:gd name="T18" fmla="*/ 42 w 50"/>
                  <a:gd name="T19" fmla="*/ 22 h 32"/>
                  <a:gd name="T20" fmla="*/ 30 w 50"/>
                  <a:gd name="T21" fmla="*/ 22 h 32"/>
                  <a:gd name="T22" fmla="*/ 30 w 50"/>
                  <a:gd name="T23" fmla="*/ 22 h 32"/>
                  <a:gd name="T24" fmla="*/ 16 w 50"/>
                  <a:gd name="T25" fmla="*/ 26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2 h 32"/>
                  <a:gd name="T38" fmla="*/ 4 w 50"/>
                  <a:gd name="T39" fmla="*/ 16 h 32"/>
                  <a:gd name="T40" fmla="*/ 14 w 50"/>
                  <a:gd name="T41" fmla="*/ 6 h 32"/>
                  <a:gd name="T42" fmla="*/ 14 w 50"/>
                  <a:gd name="T43" fmla="*/ 6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4" y="0"/>
                    </a:lnTo>
                    <a:lnTo>
                      <a:pt x="48" y="4"/>
                    </a:lnTo>
                    <a:lnTo>
                      <a:pt x="50" y="10"/>
                    </a:lnTo>
                    <a:lnTo>
                      <a:pt x="50" y="16"/>
                    </a:lnTo>
                    <a:lnTo>
                      <a:pt x="48" y="20"/>
                    </a:lnTo>
                    <a:lnTo>
                      <a:pt x="42" y="22"/>
                    </a:lnTo>
                    <a:lnTo>
                      <a:pt x="30" y="22"/>
                    </a:lnTo>
                    <a:lnTo>
                      <a:pt x="16" y="26"/>
                    </a:lnTo>
                    <a:lnTo>
                      <a:pt x="4" y="32"/>
                    </a:lnTo>
                    <a:lnTo>
                      <a:pt x="2" y="32"/>
                    </a:lnTo>
                    <a:lnTo>
                      <a:pt x="0" y="30"/>
                    </a:lnTo>
                    <a:lnTo>
                      <a:pt x="2" y="22"/>
                    </a:lnTo>
                    <a:lnTo>
                      <a:pt x="4" y="16"/>
                    </a:lnTo>
                    <a:lnTo>
                      <a:pt x="14" y="6"/>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9" name="Freeform 39"/>
              <p:cNvSpPr>
                <a:spLocks/>
              </p:cNvSpPr>
              <p:nvPr/>
            </p:nvSpPr>
            <p:spPr bwMode="auto">
              <a:xfrm>
                <a:off x="3091" y="770"/>
                <a:ext cx="62" cy="56"/>
              </a:xfrm>
              <a:custGeom>
                <a:avLst/>
                <a:gdLst>
                  <a:gd name="T0" fmla="*/ 2 w 62"/>
                  <a:gd name="T1" fmla="*/ 0 h 56"/>
                  <a:gd name="T2" fmla="*/ 2 w 62"/>
                  <a:gd name="T3" fmla="*/ 0 h 56"/>
                  <a:gd name="T4" fmla="*/ 0 w 62"/>
                  <a:gd name="T5" fmla="*/ 8 h 56"/>
                  <a:gd name="T6" fmla="*/ 2 w 62"/>
                  <a:gd name="T7" fmla="*/ 28 h 56"/>
                  <a:gd name="T8" fmla="*/ 2 w 62"/>
                  <a:gd name="T9" fmla="*/ 38 h 56"/>
                  <a:gd name="T10" fmla="*/ 6 w 62"/>
                  <a:gd name="T11" fmla="*/ 46 h 56"/>
                  <a:gd name="T12" fmla="*/ 10 w 62"/>
                  <a:gd name="T13" fmla="*/ 52 h 56"/>
                  <a:gd name="T14" fmla="*/ 14 w 62"/>
                  <a:gd name="T15" fmla="*/ 54 h 56"/>
                  <a:gd name="T16" fmla="*/ 18 w 62"/>
                  <a:gd name="T17" fmla="*/ 56 h 56"/>
                  <a:gd name="T18" fmla="*/ 18 w 62"/>
                  <a:gd name="T19" fmla="*/ 56 h 56"/>
                  <a:gd name="T20" fmla="*/ 26 w 62"/>
                  <a:gd name="T21" fmla="*/ 54 h 56"/>
                  <a:gd name="T22" fmla="*/ 34 w 62"/>
                  <a:gd name="T23" fmla="*/ 50 h 56"/>
                  <a:gd name="T24" fmla="*/ 42 w 62"/>
                  <a:gd name="T25" fmla="*/ 44 h 56"/>
                  <a:gd name="T26" fmla="*/ 48 w 62"/>
                  <a:gd name="T27" fmla="*/ 38 h 56"/>
                  <a:gd name="T28" fmla="*/ 58 w 62"/>
                  <a:gd name="T29" fmla="*/ 24 h 56"/>
                  <a:gd name="T30" fmla="*/ 62 w 62"/>
                  <a:gd name="T31" fmla="*/ 18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6">
                    <a:moveTo>
                      <a:pt x="2" y="0"/>
                    </a:moveTo>
                    <a:lnTo>
                      <a:pt x="2" y="0"/>
                    </a:lnTo>
                    <a:lnTo>
                      <a:pt x="0" y="8"/>
                    </a:lnTo>
                    <a:lnTo>
                      <a:pt x="2" y="28"/>
                    </a:lnTo>
                    <a:lnTo>
                      <a:pt x="2" y="38"/>
                    </a:lnTo>
                    <a:lnTo>
                      <a:pt x="6" y="46"/>
                    </a:lnTo>
                    <a:lnTo>
                      <a:pt x="10" y="52"/>
                    </a:lnTo>
                    <a:lnTo>
                      <a:pt x="14" y="54"/>
                    </a:lnTo>
                    <a:lnTo>
                      <a:pt x="18" y="56"/>
                    </a:lnTo>
                    <a:lnTo>
                      <a:pt x="26" y="54"/>
                    </a:lnTo>
                    <a:lnTo>
                      <a:pt x="34" y="50"/>
                    </a:lnTo>
                    <a:lnTo>
                      <a:pt x="42" y="44"/>
                    </a:lnTo>
                    <a:lnTo>
                      <a:pt x="48" y="38"/>
                    </a:lnTo>
                    <a:lnTo>
                      <a:pt x="58" y="24"/>
                    </a:lnTo>
                    <a:lnTo>
                      <a:pt x="62" y="18"/>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0" name="Freeform 40"/>
              <p:cNvSpPr>
                <a:spLocks/>
              </p:cNvSpPr>
              <p:nvPr/>
            </p:nvSpPr>
            <p:spPr bwMode="auto">
              <a:xfrm>
                <a:off x="3083" y="712"/>
                <a:ext cx="70" cy="38"/>
              </a:xfrm>
              <a:custGeom>
                <a:avLst/>
                <a:gdLst>
                  <a:gd name="T0" fmla="*/ 70 w 70"/>
                  <a:gd name="T1" fmla="*/ 6 h 38"/>
                  <a:gd name="T2" fmla="*/ 70 w 70"/>
                  <a:gd name="T3" fmla="*/ 6 h 38"/>
                  <a:gd name="T4" fmla="*/ 62 w 70"/>
                  <a:gd name="T5" fmla="*/ 2 h 38"/>
                  <a:gd name="T6" fmla="*/ 48 w 70"/>
                  <a:gd name="T7" fmla="*/ 0 h 38"/>
                  <a:gd name="T8" fmla="*/ 26 w 70"/>
                  <a:gd name="T9" fmla="*/ 0 h 38"/>
                  <a:gd name="T10" fmla="*/ 26 w 70"/>
                  <a:gd name="T11" fmla="*/ 0 h 38"/>
                  <a:gd name="T12" fmla="*/ 10 w 70"/>
                  <a:gd name="T13" fmla="*/ 0 h 38"/>
                  <a:gd name="T14" fmla="*/ 2 w 70"/>
                  <a:gd name="T15" fmla="*/ 4 h 38"/>
                  <a:gd name="T16" fmla="*/ 0 w 70"/>
                  <a:gd name="T17" fmla="*/ 6 h 38"/>
                  <a:gd name="T18" fmla="*/ 0 w 70"/>
                  <a:gd name="T19" fmla="*/ 8 h 38"/>
                  <a:gd name="T20" fmla="*/ 2 w 70"/>
                  <a:gd name="T21" fmla="*/ 14 h 38"/>
                  <a:gd name="T22" fmla="*/ 6 w 70"/>
                  <a:gd name="T23" fmla="*/ 18 h 38"/>
                  <a:gd name="T24" fmla="*/ 10 w 70"/>
                  <a:gd name="T25" fmla="*/ 24 h 38"/>
                  <a:gd name="T26" fmla="*/ 16 w 70"/>
                  <a:gd name="T27" fmla="*/ 28 h 38"/>
                  <a:gd name="T28" fmla="*/ 54 w 70"/>
                  <a:gd name="T29" fmla="*/ 38 h 38"/>
                  <a:gd name="T30" fmla="*/ 70 w 70"/>
                  <a:gd name="T31" fmla="*/ 6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6"/>
                    </a:moveTo>
                    <a:lnTo>
                      <a:pt x="70" y="6"/>
                    </a:lnTo>
                    <a:lnTo>
                      <a:pt x="62" y="2"/>
                    </a:lnTo>
                    <a:lnTo>
                      <a:pt x="48" y="0"/>
                    </a:lnTo>
                    <a:lnTo>
                      <a:pt x="26" y="0"/>
                    </a:lnTo>
                    <a:lnTo>
                      <a:pt x="10" y="0"/>
                    </a:lnTo>
                    <a:lnTo>
                      <a:pt x="2" y="4"/>
                    </a:lnTo>
                    <a:lnTo>
                      <a:pt x="0" y="6"/>
                    </a:lnTo>
                    <a:lnTo>
                      <a:pt x="0" y="8"/>
                    </a:lnTo>
                    <a:lnTo>
                      <a:pt x="2" y="14"/>
                    </a:lnTo>
                    <a:lnTo>
                      <a:pt x="6" y="18"/>
                    </a:lnTo>
                    <a:lnTo>
                      <a:pt x="10" y="24"/>
                    </a:lnTo>
                    <a:lnTo>
                      <a:pt x="16" y="28"/>
                    </a:lnTo>
                    <a:lnTo>
                      <a:pt x="54" y="38"/>
                    </a:lnTo>
                    <a:lnTo>
                      <a:pt x="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1" name="Freeform 41"/>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2" name="Freeform 42"/>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3" name="Freeform 43"/>
              <p:cNvSpPr>
                <a:spLocks/>
              </p:cNvSpPr>
              <p:nvPr/>
            </p:nvSpPr>
            <p:spPr bwMode="auto">
              <a:xfrm>
                <a:off x="3211" y="670"/>
                <a:ext cx="188" cy="188"/>
              </a:xfrm>
              <a:custGeom>
                <a:avLst/>
                <a:gdLst>
                  <a:gd name="T0" fmla="*/ 0 w 188"/>
                  <a:gd name="T1" fmla="*/ 98 h 188"/>
                  <a:gd name="T2" fmla="*/ 0 w 188"/>
                  <a:gd name="T3" fmla="*/ 98 h 188"/>
                  <a:gd name="T4" fmla="*/ 2 w 188"/>
                  <a:gd name="T5" fmla="*/ 116 h 188"/>
                  <a:gd name="T6" fmla="*/ 8 w 188"/>
                  <a:gd name="T7" fmla="*/ 134 h 188"/>
                  <a:gd name="T8" fmla="*/ 18 w 188"/>
                  <a:gd name="T9" fmla="*/ 150 h 188"/>
                  <a:gd name="T10" fmla="*/ 30 w 188"/>
                  <a:gd name="T11" fmla="*/ 164 h 188"/>
                  <a:gd name="T12" fmla="*/ 44 w 188"/>
                  <a:gd name="T13" fmla="*/ 174 h 188"/>
                  <a:gd name="T14" fmla="*/ 62 w 188"/>
                  <a:gd name="T15" fmla="*/ 182 h 188"/>
                  <a:gd name="T16" fmla="*/ 80 w 188"/>
                  <a:gd name="T17" fmla="*/ 186 h 188"/>
                  <a:gd name="T18" fmla="*/ 98 w 188"/>
                  <a:gd name="T19" fmla="*/ 188 h 188"/>
                  <a:gd name="T20" fmla="*/ 98 w 188"/>
                  <a:gd name="T21" fmla="*/ 188 h 188"/>
                  <a:gd name="T22" fmla="*/ 118 w 188"/>
                  <a:gd name="T23" fmla="*/ 186 h 188"/>
                  <a:gd name="T24" fmla="*/ 134 w 188"/>
                  <a:gd name="T25" fmla="*/ 180 h 188"/>
                  <a:gd name="T26" fmla="*/ 150 w 188"/>
                  <a:gd name="T27" fmla="*/ 170 h 188"/>
                  <a:gd name="T28" fmla="*/ 164 w 188"/>
                  <a:gd name="T29" fmla="*/ 158 h 188"/>
                  <a:gd name="T30" fmla="*/ 174 w 188"/>
                  <a:gd name="T31" fmla="*/ 144 h 188"/>
                  <a:gd name="T32" fmla="*/ 182 w 188"/>
                  <a:gd name="T33" fmla="*/ 126 h 188"/>
                  <a:gd name="T34" fmla="*/ 188 w 188"/>
                  <a:gd name="T35" fmla="*/ 108 h 188"/>
                  <a:gd name="T36" fmla="*/ 188 w 188"/>
                  <a:gd name="T37" fmla="*/ 90 h 188"/>
                  <a:gd name="T38" fmla="*/ 188 w 188"/>
                  <a:gd name="T39" fmla="*/ 90 h 188"/>
                  <a:gd name="T40" fmla="*/ 186 w 188"/>
                  <a:gd name="T41" fmla="*/ 70 h 188"/>
                  <a:gd name="T42" fmla="*/ 180 w 188"/>
                  <a:gd name="T43" fmla="*/ 54 h 188"/>
                  <a:gd name="T44" fmla="*/ 170 w 188"/>
                  <a:gd name="T45" fmla="*/ 38 h 188"/>
                  <a:gd name="T46" fmla="*/ 158 w 188"/>
                  <a:gd name="T47" fmla="*/ 24 h 188"/>
                  <a:gd name="T48" fmla="*/ 144 w 188"/>
                  <a:gd name="T49" fmla="*/ 14 h 188"/>
                  <a:gd name="T50" fmla="*/ 128 w 188"/>
                  <a:gd name="T51" fmla="*/ 6 h 188"/>
                  <a:gd name="T52" fmla="*/ 110 w 188"/>
                  <a:gd name="T53" fmla="*/ 0 h 188"/>
                  <a:gd name="T54" fmla="*/ 90 w 188"/>
                  <a:gd name="T55" fmla="*/ 0 h 188"/>
                  <a:gd name="T56" fmla="*/ 90 w 188"/>
                  <a:gd name="T57" fmla="*/ 0 h 188"/>
                  <a:gd name="T58" fmla="*/ 72 w 188"/>
                  <a:gd name="T59" fmla="*/ 2 h 188"/>
                  <a:gd name="T60" fmla="*/ 54 w 188"/>
                  <a:gd name="T61" fmla="*/ 8 h 188"/>
                  <a:gd name="T62" fmla="*/ 38 w 188"/>
                  <a:gd name="T63" fmla="*/ 18 h 188"/>
                  <a:gd name="T64" fmla="*/ 24 w 188"/>
                  <a:gd name="T65" fmla="*/ 30 h 188"/>
                  <a:gd name="T66" fmla="*/ 14 w 188"/>
                  <a:gd name="T67" fmla="*/ 44 h 188"/>
                  <a:gd name="T68" fmla="*/ 6 w 188"/>
                  <a:gd name="T69" fmla="*/ 60 h 188"/>
                  <a:gd name="T70" fmla="*/ 2 w 188"/>
                  <a:gd name="T71" fmla="*/ 78 h 188"/>
                  <a:gd name="T72" fmla="*/ 0 w 188"/>
                  <a:gd name="T73" fmla="*/ 98 h 188"/>
                  <a:gd name="T74" fmla="*/ 0 w 188"/>
                  <a:gd name="T75" fmla="*/ 98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88">
                    <a:moveTo>
                      <a:pt x="0" y="98"/>
                    </a:moveTo>
                    <a:lnTo>
                      <a:pt x="0" y="98"/>
                    </a:lnTo>
                    <a:lnTo>
                      <a:pt x="2" y="116"/>
                    </a:lnTo>
                    <a:lnTo>
                      <a:pt x="8" y="134"/>
                    </a:lnTo>
                    <a:lnTo>
                      <a:pt x="18" y="150"/>
                    </a:lnTo>
                    <a:lnTo>
                      <a:pt x="30" y="164"/>
                    </a:lnTo>
                    <a:lnTo>
                      <a:pt x="44" y="174"/>
                    </a:lnTo>
                    <a:lnTo>
                      <a:pt x="62" y="182"/>
                    </a:lnTo>
                    <a:lnTo>
                      <a:pt x="80" y="186"/>
                    </a:lnTo>
                    <a:lnTo>
                      <a:pt x="98" y="188"/>
                    </a:lnTo>
                    <a:lnTo>
                      <a:pt x="118" y="186"/>
                    </a:lnTo>
                    <a:lnTo>
                      <a:pt x="134" y="180"/>
                    </a:lnTo>
                    <a:lnTo>
                      <a:pt x="150" y="170"/>
                    </a:lnTo>
                    <a:lnTo>
                      <a:pt x="164" y="158"/>
                    </a:lnTo>
                    <a:lnTo>
                      <a:pt x="174" y="144"/>
                    </a:lnTo>
                    <a:lnTo>
                      <a:pt x="182" y="126"/>
                    </a:lnTo>
                    <a:lnTo>
                      <a:pt x="188" y="108"/>
                    </a:lnTo>
                    <a:lnTo>
                      <a:pt x="188" y="90"/>
                    </a:lnTo>
                    <a:lnTo>
                      <a:pt x="186" y="70"/>
                    </a:lnTo>
                    <a:lnTo>
                      <a:pt x="180" y="54"/>
                    </a:lnTo>
                    <a:lnTo>
                      <a:pt x="170" y="38"/>
                    </a:lnTo>
                    <a:lnTo>
                      <a:pt x="158" y="24"/>
                    </a:lnTo>
                    <a:lnTo>
                      <a:pt x="144" y="14"/>
                    </a:lnTo>
                    <a:lnTo>
                      <a:pt x="128" y="6"/>
                    </a:lnTo>
                    <a:lnTo>
                      <a:pt x="110" y="0"/>
                    </a:lnTo>
                    <a:lnTo>
                      <a:pt x="90" y="0"/>
                    </a:lnTo>
                    <a:lnTo>
                      <a:pt x="72" y="2"/>
                    </a:lnTo>
                    <a:lnTo>
                      <a:pt x="54" y="8"/>
                    </a:lnTo>
                    <a:lnTo>
                      <a:pt x="38" y="18"/>
                    </a:lnTo>
                    <a:lnTo>
                      <a:pt x="24" y="30"/>
                    </a:lnTo>
                    <a:lnTo>
                      <a:pt x="14" y="44"/>
                    </a:lnTo>
                    <a:lnTo>
                      <a:pt x="6" y="60"/>
                    </a:lnTo>
                    <a:lnTo>
                      <a:pt x="2" y="78"/>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4" name="Freeform 44"/>
              <p:cNvSpPr>
                <a:spLocks/>
              </p:cNvSpPr>
              <p:nvPr/>
            </p:nvSpPr>
            <p:spPr bwMode="auto">
              <a:xfrm>
                <a:off x="3235" y="694"/>
                <a:ext cx="140" cy="140"/>
              </a:xfrm>
              <a:custGeom>
                <a:avLst/>
                <a:gdLst>
                  <a:gd name="T0" fmla="*/ 0 w 140"/>
                  <a:gd name="T1" fmla="*/ 72 h 140"/>
                  <a:gd name="T2" fmla="*/ 0 w 140"/>
                  <a:gd name="T3" fmla="*/ 72 h 140"/>
                  <a:gd name="T4" fmla="*/ 2 w 140"/>
                  <a:gd name="T5" fmla="*/ 86 h 140"/>
                  <a:gd name="T6" fmla="*/ 8 w 140"/>
                  <a:gd name="T7" fmla="*/ 100 h 140"/>
                  <a:gd name="T8" fmla="*/ 14 w 140"/>
                  <a:gd name="T9" fmla="*/ 110 h 140"/>
                  <a:gd name="T10" fmla="*/ 24 w 140"/>
                  <a:gd name="T11" fmla="*/ 120 h 140"/>
                  <a:gd name="T12" fmla="*/ 34 w 140"/>
                  <a:gd name="T13" fmla="*/ 128 h 140"/>
                  <a:gd name="T14" fmla="*/ 46 w 140"/>
                  <a:gd name="T15" fmla="*/ 134 h 140"/>
                  <a:gd name="T16" fmla="*/ 60 w 140"/>
                  <a:gd name="T17" fmla="*/ 138 h 140"/>
                  <a:gd name="T18" fmla="*/ 74 w 140"/>
                  <a:gd name="T19" fmla="*/ 140 h 140"/>
                  <a:gd name="T20" fmla="*/ 74 w 140"/>
                  <a:gd name="T21" fmla="*/ 140 h 140"/>
                  <a:gd name="T22" fmla="*/ 88 w 140"/>
                  <a:gd name="T23" fmla="*/ 138 h 140"/>
                  <a:gd name="T24" fmla="*/ 100 w 140"/>
                  <a:gd name="T25" fmla="*/ 132 h 140"/>
                  <a:gd name="T26" fmla="*/ 112 w 140"/>
                  <a:gd name="T27" fmla="*/ 126 h 140"/>
                  <a:gd name="T28" fmla="*/ 122 w 140"/>
                  <a:gd name="T29" fmla="*/ 116 h 140"/>
                  <a:gd name="T30" fmla="*/ 130 w 140"/>
                  <a:gd name="T31" fmla="*/ 106 h 140"/>
                  <a:gd name="T32" fmla="*/ 136 w 140"/>
                  <a:gd name="T33" fmla="*/ 94 h 140"/>
                  <a:gd name="T34" fmla="*/ 138 w 140"/>
                  <a:gd name="T35" fmla="*/ 80 h 140"/>
                  <a:gd name="T36" fmla="*/ 140 w 140"/>
                  <a:gd name="T37" fmla="*/ 66 h 140"/>
                  <a:gd name="T38" fmla="*/ 140 w 140"/>
                  <a:gd name="T39" fmla="*/ 66 h 140"/>
                  <a:gd name="T40" fmla="*/ 138 w 140"/>
                  <a:gd name="T41" fmla="*/ 52 h 140"/>
                  <a:gd name="T42" fmla="*/ 134 w 140"/>
                  <a:gd name="T43" fmla="*/ 40 h 140"/>
                  <a:gd name="T44" fmla="*/ 126 w 140"/>
                  <a:gd name="T45" fmla="*/ 28 h 140"/>
                  <a:gd name="T46" fmla="*/ 118 w 140"/>
                  <a:gd name="T47" fmla="*/ 18 h 140"/>
                  <a:gd name="T48" fmla="*/ 106 w 140"/>
                  <a:gd name="T49" fmla="*/ 10 h 140"/>
                  <a:gd name="T50" fmla="*/ 94 w 140"/>
                  <a:gd name="T51" fmla="*/ 4 h 140"/>
                  <a:gd name="T52" fmla="*/ 82 w 140"/>
                  <a:gd name="T53" fmla="*/ 2 h 140"/>
                  <a:gd name="T54" fmla="*/ 68 w 140"/>
                  <a:gd name="T55" fmla="*/ 0 h 140"/>
                  <a:gd name="T56" fmla="*/ 68 w 140"/>
                  <a:gd name="T57" fmla="*/ 0 h 140"/>
                  <a:gd name="T58" fmla="*/ 54 w 140"/>
                  <a:gd name="T59" fmla="*/ 2 h 140"/>
                  <a:gd name="T60" fmla="*/ 40 w 140"/>
                  <a:gd name="T61" fmla="*/ 6 h 140"/>
                  <a:gd name="T62" fmla="*/ 30 w 140"/>
                  <a:gd name="T63" fmla="*/ 14 h 140"/>
                  <a:gd name="T64" fmla="*/ 20 w 140"/>
                  <a:gd name="T65" fmla="*/ 22 h 140"/>
                  <a:gd name="T66" fmla="*/ 12 w 140"/>
                  <a:gd name="T67" fmla="*/ 34 h 140"/>
                  <a:gd name="T68" fmla="*/ 6 w 140"/>
                  <a:gd name="T69" fmla="*/ 46 h 140"/>
                  <a:gd name="T70" fmla="*/ 2 w 140"/>
                  <a:gd name="T71" fmla="*/ 58 h 140"/>
                  <a:gd name="T72" fmla="*/ 0 w 140"/>
                  <a:gd name="T73" fmla="*/ 72 h 140"/>
                  <a:gd name="T74" fmla="*/ 0 w 140"/>
                  <a:gd name="T75" fmla="*/ 72 h 1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40">
                    <a:moveTo>
                      <a:pt x="0" y="72"/>
                    </a:moveTo>
                    <a:lnTo>
                      <a:pt x="0" y="72"/>
                    </a:lnTo>
                    <a:lnTo>
                      <a:pt x="2" y="86"/>
                    </a:lnTo>
                    <a:lnTo>
                      <a:pt x="8" y="100"/>
                    </a:lnTo>
                    <a:lnTo>
                      <a:pt x="14" y="110"/>
                    </a:lnTo>
                    <a:lnTo>
                      <a:pt x="24" y="120"/>
                    </a:lnTo>
                    <a:lnTo>
                      <a:pt x="34" y="128"/>
                    </a:lnTo>
                    <a:lnTo>
                      <a:pt x="46" y="134"/>
                    </a:lnTo>
                    <a:lnTo>
                      <a:pt x="60" y="138"/>
                    </a:lnTo>
                    <a:lnTo>
                      <a:pt x="74" y="140"/>
                    </a:lnTo>
                    <a:lnTo>
                      <a:pt x="88" y="138"/>
                    </a:lnTo>
                    <a:lnTo>
                      <a:pt x="100" y="132"/>
                    </a:lnTo>
                    <a:lnTo>
                      <a:pt x="112" y="126"/>
                    </a:lnTo>
                    <a:lnTo>
                      <a:pt x="122" y="116"/>
                    </a:lnTo>
                    <a:lnTo>
                      <a:pt x="130" y="106"/>
                    </a:lnTo>
                    <a:lnTo>
                      <a:pt x="136" y="94"/>
                    </a:lnTo>
                    <a:lnTo>
                      <a:pt x="138" y="80"/>
                    </a:lnTo>
                    <a:lnTo>
                      <a:pt x="140" y="66"/>
                    </a:lnTo>
                    <a:lnTo>
                      <a:pt x="138" y="52"/>
                    </a:lnTo>
                    <a:lnTo>
                      <a:pt x="134" y="40"/>
                    </a:lnTo>
                    <a:lnTo>
                      <a:pt x="126" y="28"/>
                    </a:lnTo>
                    <a:lnTo>
                      <a:pt x="118" y="18"/>
                    </a:lnTo>
                    <a:lnTo>
                      <a:pt x="106" y="10"/>
                    </a:lnTo>
                    <a:lnTo>
                      <a:pt x="94" y="4"/>
                    </a:lnTo>
                    <a:lnTo>
                      <a:pt x="82" y="2"/>
                    </a:lnTo>
                    <a:lnTo>
                      <a:pt x="68" y="0"/>
                    </a:lnTo>
                    <a:lnTo>
                      <a:pt x="54" y="2"/>
                    </a:lnTo>
                    <a:lnTo>
                      <a:pt x="40" y="6"/>
                    </a:lnTo>
                    <a:lnTo>
                      <a:pt x="30" y="14"/>
                    </a:lnTo>
                    <a:lnTo>
                      <a:pt x="20" y="22"/>
                    </a:lnTo>
                    <a:lnTo>
                      <a:pt x="12" y="34"/>
                    </a:lnTo>
                    <a:lnTo>
                      <a:pt x="6" y="46"/>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5" name="Freeform 45"/>
              <p:cNvSpPr>
                <a:spLocks/>
              </p:cNvSpPr>
              <p:nvPr/>
            </p:nvSpPr>
            <p:spPr bwMode="auto">
              <a:xfrm>
                <a:off x="3123" y="734"/>
                <a:ext cx="132" cy="104"/>
              </a:xfrm>
              <a:custGeom>
                <a:avLst/>
                <a:gdLst>
                  <a:gd name="T0" fmla="*/ 54 w 132"/>
                  <a:gd name="T1" fmla="*/ 8 h 104"/>
                  <a:gd name="T2" fmla="*/ 54 w 132"/>
                  <a:gd name="T3" fmla="*/ 8 h 104"/>
                  <a:gd name="T4" fmla="*/ 56 w 132"/>
                  <a:gd name="T5" fmla="*/ 16 h 104"/>
                  <a:gd name="T6" fmla="*/ 58 w 132"/>
                  <a:gd name="T7" fmla="*/ 24 h 104"/>
                  <a:gd name="T8" fmla="*/ 58 w 132"/>
                  <a:gd name="T9" fmla="*/ 32 h 104"/>
                  <a:gd name="T10" fmla="*/ 56 w 132"/>
                  <a:gd name="T11" fmla="*/ 40 h 104"/>
                  <a:gd name="T12" fmla="*/ 56 w 132"/>
                  <a:gd name="T13" fmla="*/ 40 h 104"/>
                  <a:gd name="T14" fmla="*/ 58 w 132"/>
                  <a:gd name="T15" fmla="*/ 44 h 104"/>
                  <a:gd name="T16" fmla="*/ 60 w 132"/>
                  <a:gd name="T17" fmla="*/ 48 h 104"/>
                  <a:gd name="T18" fmla="*/ 68 w 132"/>
                  <a:gd name="T19" fmla="*/ 54 h 104"/>
                  <a:gd name="T20" fmla="*/ 68 w 132"/>
                  <a:gd name="T21" fmla="*/ 54 h 104"/>
                  <a:gd name="T22" fmla="*/ 80 w 132"/>
                  <a:gd name="T23" fmla="*/ 58 h 104"/>
                  <a:gd name="T24" fmla="*/ 94 w 132"/>
                  <a:gd name="T25" fmla="*/ 60 h 104"/>
                  <a:gd name="T26" fmla="*/ 120 w 132"/>
                  <a:gd name="T27" fmla="*/ 60 h 104"/>
                  <a:gd name="T28" fmla="*/ 120 w 132"/>
                  <a:gd name="T29" fmla="*/ 60 h 104"/>
                  <a:gd name="T30" fmla="*/ 126 w 132"/>
                  <a:gd name="T31" fmla="*/ 62 h 104"/>
                  <a:gd name="T32" fmla="*/ 130 w 132"/>
                  <a:gd name="T33" fmla="*/ 66 h 104"/>
                  <a:gd name="T34" fmla="*/ 130 w 132"/>
                  <a:gd name="T35" fmla="*/ 66 h 104"/>
                  <a:gd name="T36" fmla="*/ 132 w 132"/>
                  <a:gd name="T37" fmla="*/ 74 h 104"/>
                  <a:gd name="T38" fmla="*/ 132 w 132"/>
                  <a:gd name="T39" fmla="*/ 80 h 104"/>
                  <a:gd name="T40" fmla="*/ 128 w 132"/>
                  <a:gd name="T41" fmla="*/ 86 h 104"/>
                  <a:gd name="T42" fmla="*/ 124 w 132"/>
                  <a:gd name="T43" fmla="*/ 92 h 104"/>
                  <a:gd name="T44" fmla="*/ 124 w 132"/>
                  <a:gd name="T45" fmla="*/ 92 h 104"/>
                  <a:gd name="T46" fmla="*/ 116 w 132"/>
                  <a:gd name="T47" fmla="*/ 98 h 104"/>
                  <a:gd name="T48" fmla="*/ 108 w 132"/>
                  <a:gd name="T49" fmla="*/ 102 h 104"/>
                  <a:gd name="T50" fmla="*/ 100 w 132"/>
                  <a:gd name="T51" fmla="*/ 104 h 104"/>
                  <a:gd name="T52" fmla="*/ 90 w 132"/>
                  <a:gd name="T53" fmla="*/ 104 h 104"/>
                  <a:gd name="T54" fmla="*/ 90 w 132"/>
                  <a:gd name="T55" fmla="*/ 104 h 104"/>
                  <a:gd name="T56" fmla="*/ 72 w 132"/>
                  <a:gd name="T57" fmla="*/ 102 h 104"/>
                  <a:gd name="T58" fmla="*/ 54 w 132"/>
                  <a:gd name="T59" fmla="*/ 98 h 104"/>
                  <a:gd name="T60" fmla="*/ 38 w 132"/>
                  <a:gd name="T61" fmla="*/ 90 h 104"/>
                  <a:gd name="T62" fmla="*/ 22 w 132"/>
                  <a:gd name="T63" fmla="*/ 82 h 104"/>
                  <a:gd name="T64" fmla="*/ 22 w 132"/>
                  <a:gd name="T65" fmla="*/ 82 h 104"/>
                  <a:gd name="T66" fmla="*/ 12 w 132"/>
                  <a:gd name="T67" fmla="*/ 72 h 104"/>
                  <a:gd name="T68" fmla="*/ 4 w 132"/>
                  <a:gd name="T69" fmla="*/ 60 h 104"/>
                  <a:gd name="T70" fmla="*/ 2 w 132"/>
                  <a:gd name="T71" fmla="*/ 54 h 104"/>
                  <a:gd name="T72" fmla="*/ 0 w 132"/>
                  <a:gd name="T73" fmla="*/ 48 h 104"/>
                  <a:gd name="T74" fmla="*/ 0 w 132"/>
                  <a:gd name="T75" fmla="*/ 42 h 104"/>
                  <a:gd name="T76" fmla="*/ 2 w 132"/>
                  <a:gd name="T77" fmla="*/ 36 h 104"/>
                  <a:gd name="T78" fmla="*/ 2 w 132"/>
                  <a:gd name="T79" fmla="*/ 36 h 104"/>
                  <a:gd name="T80" fmla="*/ 4 w 132"/>
                  <a:gd name="T81" fmla="*/ 28 h 104"/>
                  <a:gd name="T82" fmla="*/ 10 w 132"/>
                  <a:gd name="T83" fmla="*/ 24 h 104"/>
                  <a:gd name="T84" fmla="*/ 14 w 132"/>
                  <a:gd name="T85" fmla="*/ 24 h 104"/>
                  <a:gd name="T86" fmla="*/ 14 w 132"/>
                  <a:gd name="T87" fmla="*/ 24 h 104"/>
                  <a:gd name="T88" fmla="*/ 24 w 132"/>
                  <a:gd name="T89" fmla="*/ 8 h 104"/>
                  <a:gd name="T90" fmla="*/ 32 w 132"/>
                  <a:gd name="T91" fmla="*/ 2 h 104"/>
                  <a:gd name="T92" fmla="*/ 40 w 132"/>
                  <a:gd name="T93" fmla="*/ 0 h 104"/>
                  <a:gd name="T94" fmla="*/ 40 w 132"/>
                  <a:gd name="T95" fmla="*/ 0 h 104"/>
                  <a:gd name="T96" fmla="*/ 44 w 132"/>
                  <a:gd name="T97" fmla="*/ 0 h 104"/>
                  <a:gd name="T98" fmla="*/ 48 w 132"/>
                  <a:gd name="T99" fmla="*/ 2 h 104"/>
                  <a:gd name="T100" fmla="*/ 54 w 132"/>
                  <a:gd name="T101" fmla="*/ 8 h 104"/>
                  <a:gd name="T102" fmla="*/ 54 w 132"/>
                  <a:gd name="T103" fmla="*/ 8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4">
                    <a:moveTo>
                      <a:pt x="54" y="8"/>
                    </a:moveTo>
                    <a:lnTo>
                      <a:pt x="54" y="8"/>
                    </a:lnTo>
                    <a:lnTo>
                      <a:pt x="56" y="16"/>
                    </a:lnTo>
                    <a:lnTo>
                      <a:pt x="58" y="24"/>
                    </a:lnTo>
                    <a:lnTo>
                      <a:pt x="58" y="32"/>
                    </a:lnTo>
                    <a:lnTo>
                      <a:pt x="56" y="40"/>
                    </a:lnTo>
                    <a:lnTo>
                      <a:pt x="58" y="44"/>
                    </a:lnTo>
                    <a:lnTo>
                      <a:pt x="60" y="48"/>
                    </a:lnTo>
                    <a:lnTo>
                      <a:pt x="68" y="54"/>
                    </a:lnTo>
                    <a:lnTo>
                      <a:pt x="80" y="58"/>
                    </a:lnTo>
                    <a:lnTo>
                      <a:pt x="94" y="60"/>
                    </a:lnTo>
                    <a:lnTo>
                      <a:pt x="120" y="60"/>
                    </a:lnTo>
                    <a:lnTo>
                      <a:pt x="126" y="62"/>
                    </a:lnTo>
                    <a:lnTo>
                      <a:pt x="130" y="66"/>
                    </a:lnTo>
                    <a:lnTo>
                      <a:pt x="132" y="74"/>
                    </a:lnTo>
                    <a:lnTo>
                      <a:pt x="132" y="80"/>
                    </a:lnTo>
                    <a:lnTo>
                      <a:pt x="128" y="86"/>
                    </a:lnTo>
                    <a:lnTo>
                      <a:pt x="124" y="92"/>
                    </a:lnTo>
                    <a:lnTo>
                      <a:pt x="116" y="98"/>
                    </a:lnTo>
                    <a:lnTo>
                      <a:pt x="108" y="102"/>
                    </a:lnTo>
                    <a:lnTo>
                      <a:pt x="100" y="104"/>
                    </a:lnTo>
                    <a:lnTo>
                      <a:pt x="90" y="104"/>
                    </a:lnTo>
                    <a:lnTo>
                      <a:pt x="72" y="102"/>
                    </a:lnTo>
                    <a:lnTo>
                      <a:pt x="54" y="98"/>
                    </a:lnTo>
                    <a:lnTo>
                      <a:pt x="38" y="90"/>
                    </a:lnTo>
                    <a:lnTo>
                      <a:pt x="22" y="82"/>
                    </a:lnTo>
                    <a:lnTo>
                      <a:pt x="12" y="72"/>
                    </a:lnTo>
                    <a:lnTo>
                      <a:pt x="4" y="60"/>
                    </a:lnTo>
                    <a:lnTo>
                      <a:pt x="2" y="54"/>
                    </a:lnTo>
                    <a:lnTo>
                      <a:pt x="0" y="48"/>
                    </a:lnTo>
                    <a:lnTo>
                      <a:pt x="0" y="42"/>
                    </a:lnTo>
                    <a:lnTo>
                      <a:pt x="2" y="36"/>
                    </a:lnTo>
                    <a:lnTo>
                      <a:pt x="4" y="28"/>
                    </a:lnTo>
                    <a:lnTo>
                      <a:pt x="10" y="24"/>
                    </a:lnTo>
                    <a:lnTo>
                      <a:pt x="14" y="24"/>
                    </a:lnTo>
                    <a:lnTo>
                      <a:pt x="24" y="8"/>
                    </a:lnTo>
                    <a:lnTo>
                      <a:pt x="32" y="2"/>
                    </a:lnTo>
                    <a:lnTo>
                      <a:pt x="40" y="0"/>
                    </a:lnTo>
                    <a:lnTo>
                      <a:pt x="44" y="0"/>
                    </a:lnTo>
                    <a:lnTo>
                      <a:pt x="48" y="2"/>
                    </a:lnTo>
                    <a:lnTo>
                      <a:pt x="5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6" name="Freeform 46"/>
              <p:cNvSpPr>
                <a:spLocks/>
              </p:cNvSpPr>
              <p:nvPr/>
            </p:nvSpPr>
            <p:spPr bwMode="auto">
              <a:xfrm>
                <a:off x="3137" y="746"/>
                <a:ext cx="106" cy="78"/>
              </a:xfrm>
              <a:custGeom>
                <a:avLst/>
                <a:gdLst>
                  <a:gd name="T0" fmla="*/ 30 w 106"/>
                  <a:gd name="T1" fmla="*/ 36 h 78"/>
                  <a:gd name="T2" fmla="*/ 30 w 106"/>
                  <a:gd name="T3" fmla="*/ 36 h 78"/>
                  <a:gd name="T4" fmla="*/ 38 w 106"/>
                  <a:gd name="T5" fmla="*/ 44 h 78"/>
                  <a:gd name="T6" fmla="*/ 46 w 106"/>
                  <a:gd name="T7" fmla="*/ 50 h 78"/>
                  <a:gd name="T8" fmla="*/ 54 w 106"/>
                  <a:gd name="T9" fmla="*/ 56 h 78"/>
                  <a:gd name="T10" fmla="*/ 64 w 106"/>
                  <a:gd name="T11" fmla="*/ 58 h 78"/>
                  <a:gd name="T12" fmla="*/ 74 w 106"/>
                  <a:gd name="T13" fmla="*/ 62 h 78"/>
                  <a:gd name="T14" fmla="*/ 84 w 106"/>
                  <a:gd name="T15" fmla="*/ 62 h 78"/>
                  <a:gd name="T16" fmla="*/ 106 w 106"/>
                  <a:gd name="T17" fmla="*/ 60 h 78"/>
                  <a:gd name="T18" fmla="*/ 106 w 106"/>
                  <a:gd name="T19" fmla="*/ 60 h 78"/>
                  <a:gd name="T20" fmla="*/ 106 w 106"/>
                  <a:gd name="T21" fmla="*/ 66 h 78"/>
                  <a:gd name="T22" fmla="*/ 104 w 106"/>
                  <a:gd name="T23" fmla="*/ 70 h 78"/>
                  <a:gd name="T24" fmla="*/ 104 w 106"/>
                  <a:gd name="T25" fmla="*/ 70 h 78"/>
                  <a:gd name="T26" fmla="*/ 96 w 106"/>
                  <a:gd name="T27" fmla="*/ 74 h 78"/>
                  <a:gd name="T28" fmla="*/ 88 w 106"/>
                  <a:gd name="T29" fmla="*/ 78 h 78"/>
                  <a:gd name="T30" fmla="*/ 80 w 106"/>
                  <a:gd name="T31" fmla="*/ 78 h 78"/>
                  <a:gd name="T32" fmla="*/ 70 w 106"/>
                  <a:gd name="T33" fmla="*/ 78 h 78"/>
                  <a:gd name="T34" fmla="*/ 52 w 106"/>
                  <a:gd name="T35" fmla="*/ 76 h 78"/>
                  <a:gd name="T36" fmla="*/ 34 w 106"/>
                  <a:gd name="T37" fmla="*/ 70 h 78"/>
                  <a:gd name="T38" fmla="*/ 34 w 106"/>
                  <a:gd name="T39" fmla="*/ 70 h 78"/>
                  <a:gd name="T40" fmla="*/ 24 w 106"/>
                  <a:gd name="T41" fmla="*/ 64 h 78"/>
                  <a:gd name="T42" fmla="*/ 12 w 106"/>
                  <a:gd name="T43" fmla="*/ 58 h 78"/>
                  <a:gd name="T44" fmla="*/ 4 w 106"/>
                  <a:gd name="T45" fmla="*/ 48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2 h 78"/>
                  <a:gd name="T62" fmla="*/ 12 w 106"/>
                  <a:gd name="T63" fmla="*/ 18 h 78"/>
                  <a:gd name="T64" fmla="*/ 14 w 106"/>
                  <a:gd name="T65" fmla="*/ 12 h 78"/>
                  <a:gd name="T66" fmla="*/ 18 w 106"/>
                  <a:gd name="T67" fmla="*/ 8 h 78"/>
                  <a:gd name="T68" fmla="*/ 18 w 106"/>
                  <a:gd name="T69" fmla="*/ 8 h 78"/>
                  <a:gd name="T70" fmla="*/ 22 w 106"/>
                  <a:gd name="T71" fmla="*/ 4 h 78"/>
                  <a:gd name="T72" fmla="*/ 28 w 106"/>
                  <a:gd name="T73" fmla="*/ 0 h 78"/>
                  <a:gd name="T74" fmla="*/ 28 w 106"/>
                  <a:gd name="T75" fmla="*/ 0 h 78"/>
                  <a:gd name="T76" fmla="*/ 30 w 106"/>
                  <a:gd name="T77" fmla="*/ 4 h 78"/>
                  <a:gd name="T78" fmla="*/ 32 w 106"/>
                  <a:gd name="T79" fmla="*/ 8 h 78"/>
                  <a:gd name="T80" fmla="*/ 32 w 106"/>
                  <a:gd name="T81" fmla="*/ 18 h 78"/>
                  <a:gd name="T82" fmla="*/ 30 w 106"/>
                  <a:gd name="T83" fmla="*/ 26 h 78"/>
                  <a:gd name="T84" fmla="*/ 30 w 106"/>
                  <a:gd name="T85" fmla="*/ 36 h 78"/>
                  <a:gd name="T86" fmla="*/ 30 w 106"/>
                  <a:gd name="T87" fmla="*/ 36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6"/>
                    </a:moveTo>
                    <a:lnTo>
                      <a:pt x="30" y="36"/>
                    </a:lnTo>
                    <a:lnTo>
                      <a:pt x="38" y="44"/>
                    </a:lnTo>
                    <a:lnTo>
                      <a:pt x="46" y="50"/>
                    </a:lnTo>
                    <a:lnTo>
                      <a:pt x="54" y="56"/>
                    </a:lnTo>
                    <a:lnTo>
                      <a:pt x="64" y="58"/>
                    </a:lnTo>
                    <a:lnTo>
                      <a:pt x="74" y="62"/>
                    </a:lnTo>
                    <a:lnTo>
                      <a:pt x="84" y="62"/>
                    </a:lnTo>
                    <a:lnTo>
                      <a:pt x="106" y="60"/>
                    </a:lnTo>
                    <a:lnTo>
                      <a:pt x="106" y="66"/>
                    </a:lnTo>
                    <a:lnTo>
                      <a:pt x="104" y="70"/>
                    </a:lnTo>
                    <a:lnTo>
                      <a:pt x="96" y="74"/>
                    </a:lnTo>
                    <a:lnTo>
                      <a:pt x="88" y="78"/>
                    </a:lnTo>
                    <a:lnTo>
                      <a:pt x="80" y="78"/>
                    </a:lnTo>
                    <a:lnTo>
                      <a:pt x="70" y="78"/>
                    </a:lnTo>
                    <a:lnTo>
                      <a:pt x="52" y="76"/>
                    </a:lnTo>
                    <a:lnTo>
                      <a:pt x="34" y="70"/>
                    </a:lnTo>
                    <a:lnTo>
                      <a:pt x="24" y="64"/>
                    </a:lnTo>
                    <a:lnTo>
                      <a:pt x="12" y="58"/>
                    </a:lnTo>
                    <a:lnTo>
                      <a:pt x="4" y="48"/>
                    </a:lnTo>
                    <a:lnTo>
                      <a:pt x="2" y="42"/>
                    </a:lnTo>
                    <a:lnTo>
                      <a:pt x="0" y="36"/>
                    </a:lnTo>
                    <a:lnTo>
                      <a:pt x="0" y="28"/>
                    </a:lnTo>
                    <a:lnTo>
                      <a:pt x="2" y="22"/>
                    </a:lnTo>
                    <a:lnTo>
                      <a:pt x="6" y="22"/>
                    </a:lnTo>
                    <a:lnTo>
                      <a:pt x="8" y="22"/>
                    </a:lnTo>
                    <a:lnTo>
                      <a:pt x="12" y="18"/>
                    </a:lnTo>
                    <a:lnTo>
                      <a:pt x="14" y="12"/>
                    </a:lnTo>
                    <a:lnTo>
                      <a:pt x="18" y="8"/>
                    </a:lnTo>
                    <a:lnTo>
                      <a:pt x="22" y="4"/>
                    </a:lnTo>
                    <a:lnTo>
                      <a:pt x="28" y="0"/>
                    </a:lnTo>
                    <a:lnTo>
                      <a:pt x="30" y="4"/>
                    </a:lnTo>
                    <a:lnTo>
                      <a:pt x="32" y="8"/>
                    </a:lnTo>
                    <a:lnTo>
                      <a:pt x="32" y="18"/>
                    </a:lnTo>
                    <a:lnTo>
                      <a:pt x="30" y="26"/>
                    </a:lnTo>
                    <a:lnTo>
                      <a:pt x="30" y="3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6879" name="Freeform 47"/>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80" name="Group 48"/>
            <p:cNvGrpSpPr>
              <a:grpSpLocks/>
            </p:cNvGrpSpPr>
            <p:nvPr/>
          </p:nvGrpSpPr>
          <p:grpSpPr bwMode="auto">
            <a:xfrm>
              <a:off x="65088" y="7289800"/>
              <a:ext cx="5800725" cy="439738"/>
              <a:chOff x="55" y="4272"/>
              <a:chExt cx="3654" cy="277"/>
            </a:xfrm>
          </p:grpSpPr>
          <p:sp>
            <p:nvSpPr>
              <p:cNvPr id="36882" name="Line 49"/>
              <p:cNvSpPr>
                <a:spLocks noChangeShapeType="1"/>
              </p:cNvSpPr>
              <p:nvPr/>
            </p:nvSpPr>
            <p:spPr bwMode="auto">
              <a:xfrm>
                <a:off x="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3" name="Line 50"/>
              <p:cNvSpPr>
                <a:spLocks noChangeShapeType="1"/>
              </p:cNvSpPr>
              <p:nvPr/>
            </p:nvSpPr>
            <p:spPr bwMode="auto">
              <a:xfrm>
                <a:off x="1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4" name="Line 51"/>
              <p:cNvSpPr>
                <a:spLocks noChangeShapeType="1"/>
              </p:cNvSpPr>
              <p:nvPr/>
            </p:nvSpPr>
            <p:spPr bwMode="auto">
              <a:xfrm>
                <a:off x="1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5" name="Line 52"/>
              <p:cNvSpPr>
                <a:spLocks noChangeShapeType="1"/>
              </p:cNvSpPr>
              <p:nvPr/>
            </p:nvSpPr>
            <p:spPr bwMode="auto">
              <a:xfrm>
                <a:off x="2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6" name="Line 53"/>
              <p:cNvSpPr>
                <a:spLocks noChangeShapeType="1"/>
              </p:cNvSpPr>
              <p:nvPr/>
            </p:nvSpPr>
            <p:spPr bwMode="auto">
              <a:xfrm>
                <a:off x="2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7" name="Line 54"/>
              <p:cNvSpPr>
                <a:spLocks noChangeShapeType="1"/>
              </p:cNvSpPr>
              <p:nvPr/>
            </p:nvSpPr>
            <p:spPr bwMode="auto">
              <a:xfrm>
                <a:off x="3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8" name="Line 55"/>
              <p:cNvSpPr>
                <a:spLocks noChangeShapeType="1"/>
              </p:cNvSpPr>
              <p:nvPr/>
            </p:nvSpPr>
            <p:spPr bwMode="auto">
              <a:xfrm>
                <a:off x="3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9" name="Line 56"/>
              <p:cNvSpPr>
                <a:spLocks noChangeShapeType="1"/>
              </p:cNvSpPr>
              <p:nvPr/>
            </p:nvSpPr>
            <p:spPr bwMode="auto">
              <a:xfrm>
                <a:off x="4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0" name="Line 57"/>
              <p:cNvSpPr>
                <a:spLocks noChangeShapeType="1"/>
              </p:cNvSpPr>
              <p:nvPr/>
            </p:nvSpPr>
            <p:spPr bwMode="auto">
              <a:xfrm>
                <a:off x="5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1" name="Line 58"/>
              <p:cNvSpPr>
                <a:spLocks noChangeShapeType="1"/>
              </p:cNvSpPr>
              <p:nvPr/>
            </p:nvSpPr>
            <p:spPr bwMode="auto">
              <a:xfrm>
                <a:off x="5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2" name="Line 59"/>
              <p:cNvSpPr>
                <a:spLocks noChangeShapeType="1"/>
              </p:cNvSpPr>
              <p:nvPr/>
            </p:nvSpPr>
            <p:spPr bwMode="auto">
              <a:xfrm>
                <a:off x="6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3" name="Line 60"/>
              <p:cNvSpPr>
                <a:spLocks noChangeShapeType="1"/>
              </p:cNvSpPr>
              <p:nvPr/>
            </p:nvSpPr>
            <p:spPr bwMode="auto">
              <a:xfrm>
                <a:off x="6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4" name="Line 61"/>
              <p:cNvSpPr>
                <a:spLocks noChangeShapeType="1"/>
              </p:cNvSpPr>
              <p:nvPr/>
            </p:nvSpPr>
            <p:spPr bwMode="auto">
              <a:xfrm>
                <a:off x="7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5" name="Line 62"/>
              <p:cNvSpPr>
                <a:spLocks noChangeShapeType="1"/>
              </p:cNvSpPr>
              <p:nvPr/>
            </p:nvSpPr>
            <p:spPr bwMode="auto">
              <a:xfrm>
                <a:off x="7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6" name="Line 63"/>
              <p:cNvSpPr>
                <a:spLocks noChangeShapeType="1"/>
              </p:cNvSpPr>
              <p:nvPr/>
            </p:nvSpPr>
            <p:spPr bwMode="auto">
              <a:xfrm>
                <a:off x="8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7" name="Line 64"/>
              <p:cNvSpPr>
                <a:spLocks noChangeShapeType="1"/>
              </p:cNvSpPr>
              <p:nvPr/>
            </p:nvSpPr>
            <p:spPr bwMode="auto">
              <a:xfrm>
                <a:off x="9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8" name="Line 65"/>
              <p:cNvSpPr>
                <a:spLocks noChangeShapeType="1"/>
              </p:cNvSpPr>
              <p:nvPr/>
            </p:nvSpPr>
            <p:spPr bwMode="auto">
              <a:xfrm>
                <a:off x="9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9" name="Line 66"/>
              <p:cNvSpPr>
                <a:spLocks noChangeShapeType="1"/>
              </p:cNvSpPr>
              <p:nvPr/>
            </p:nvSpPr>
            <p:spPr bwMode="auto">
              <a:xfrm>
                <a:off x="10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0" name="Line 67"/>
              <p:cNvSpPr>
                <a:spLocks noChangeShapeType="1"/>
              </p:cNvSpPr>
              <p:nvPr/>
            </p:nvSpPr>
            <p:spPr bwMode="auto">
              <a:xfrm>
                <a:off x="10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1" name="Line 68"/>
              <p:cNvSpPr>
                <a:spLocks noChangeShapeType="1"/>
              </p:cNvSpPr>
              <p:nvPr/>
            </p:nvSpPr>
            <p:spPr bwMode="auto">
              <a:xfrm>
                <a:off x="11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2" name="Line 69"/>
              <p:cNvSpPr>
                <a:spLocks noChangeShapeType="1"/>
              </p:cNvSpPr>
              <p:nvPr/>
            </p:nvSpPr>
            <p:spPr bwMode="auto">
              <a:xfrm>
                <a:off x="11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3" name="Line 70"/>
              <p:cNvSpPr>
                <a:spLocks noChangeShapeType="1"/>
              </p:cNvSpPr>
              <p:nvPr/>
            </p:nvSpPr>
            <p:spPr bwMode="auto">
              <a:xfrm>
                <a:off x="12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4" name="Line 71"/>
              <p:cNvSpPr>
                <a:spLocks noChangeShapeType="1"/>
              </p:cNvSpPr>
              <p:nvPr/>
            </p:nvSpPr>
            <p:spPr bwMode="auto">
              <a:xfrm>
                <a:off x="12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5" name="Line 72"/>
              <p:cNvSpPr>
                <a:spLocks noChangeShapeType="1"/>
              </p:cNvSpPr>
              <p:nvPr/>
            </p:nvSpPr>
            <p:spPr bwMode="auto">
              <a:xfrm>
                <a:off x="13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6" name="Line 73"/>
              <p:cNvSpPr>
                <a:spLocks noChangeShapeType="1"/>
              </p:cNvSpPr>
              <p:nvPr/>
            </p:nvSpPr>
            <p:spPr bwMode="auto">
              <a:xfrm>
                <a:off x="14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7" name="Line 74"/>
              <p:cNvSpPr>
                <a:spLocks noChangeShapeType="1"/>
              </p:cNvSpPr>
              <p:nvPr/>
            </p:nvSpPr>
            <p:spPr bwMode="auto">
              <a:xfrm>
                <a:off x="14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8" name="Line 75"/>
              <p:cNvSpPr>
                <a:spLocks noChangeShapeType="1"/>
              </p:cNvSpPr>
              <p:nvPr/>
            </p:nvSpPr>
            <p:spPr bwMode="auto">
              <a:xfrm>
                <a:off x="15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9" name="Line 76"/>
              <p:cNvSpPr>
                <a:spLocks noChangeShapeType="1"/>
              </p:cNvSpPr>
              <p:nvPr/>
            </p:nvSpPr>
            <p:spPr bwMode="auto">
              <a:xfrm>
                <a:off x="15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0" name="Line 77"/>
              <p:cNvSpPr>
                <a:spLocks noChangeShapeType="1"/>
              </p:cNvSpPr>
              <p:nvPr/>
            </p:nvSpPr>
            <p:spPr bwMode="auto">
              <a:xfrm>
                <a:off x="16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1" name="Line 78"/>
              <p:cNvSpPr>
                <a:spLocks noChangeShapeType="1"/>
              </p:cNvSpPr>
              <p:nvPr/>
            </p:nvSpPr>
            <p:spPr bwMode="auto">
              <a:xfrm>
                <a:off x="16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2" name="Line 79"/>
              <p:cNvSpPr>
                <a:spLocks noChangeShapeType="1"/>
              </p:cNvSpPr>
              <p:nvPr/>
            </p:nvSpPr>
            <p:spPr bwMode="auto">
              <a:xfrm>
                <a:off x="17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3" name="Line 80"/>
              <p:cNvSpPr>
                <a:spLocks noChangeShapeType="1"/>
              </p:cNvSpPr>
              <p:nvPr/>
            </p:nvSpPr>
            <p:spPr bwMode="auto">
              <a:xfrm>
                <a:off x="17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4" name="Line 81"/>
              <p:cNvSpPr>
                <a:spLocks noChangeShapeType="1"/>
              </p:cNvSpPr>
              <p:nvPr/>
            </p:nvSpPr>
            <p:spPr bwMode="auto">
              <a:xfrm>
                <a:off x="18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5" name="Line 82"/>
              <p:cNvSpPr>
                <a:spLocks noChangeShapeType="1"/>
              </p:cNvSpPr>
              <p:nvPr/>
            </p:nvSpPr>
            <p:spPr bwMode="auto">
              <a:xfrm>
                <a:off x="19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6" name="Line 83"/>
              <p:cNvSpPr>
                <a:spLocks noChangeShapeType="1"/>
              </p:cNvSpPr>
              <p:nvPr/>
            </p:nvSpPr>
            <p:spPr bwMode="auto">
              <a:xfrm>
                <a:off x="19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7" name="Line 84"/>
              <p:cNvSpPr>
                <a:spLocks noChangeShapeType="1"/>
              </p:cNvSpPr>
              <p:nvPr/>
            </p:nvSpPr>
            <p:spPr bwMode="auto">
              <a:xfrm>
                <a:off x="20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8" name="Line 85"/>
              <p:cNvSpPr>
                <a:spLocks noChangeShapeType="1"/>
              </p:cNvSpPr>
              <p:nvPr/>
            </p:nvSpPr>
            <p:spPr bwMode="auto">
              <a:xfrm>
                <a:off x="20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9" name="Line 86"/>
              <p:cNvSpPr>
                <a:spLocks noChangeShapeType="1"/>
              </p:cNvSpPr>
              <p:nvPr/>
            </p:nvSpPr>
            <p:spPr bwMode="auto">
              <a:xfrm>
                <a:off x="21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0" name="Line 87"/>
              <p:cNvSpPr>
                <a:spLocks noChangeShapeType="1"/>
              </p:cNvSpPr>
              <p:nvPr/>
            </p:nvSpPr>
            <p:spPr bwMode="auto">
              <a:xfrm>
                <a:off x="21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1" name="Line 88"/>
              <p:cNvSpPr>
                <a:spLocks noChangeShapeType="1"/>
              </p:cNvSpPr>
              <p:nvPr/>
            </p:nvSpPr>
            <p:spPr bwMode="auto">
              <a:xfrm>
                <a:off x="22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2" name="Line 89"/>
              <p:cNvSpPr>
                <a:spLocks noChangeShapeType="1"/>
              </p:cNvSpPr>
              <p:nvPr/>
            </p:nvSpPr>
            <p:spPr bwMode="auto">
              <a:xfrm>
                <a:off x="23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3" name="Line 90"/>
              <p:cNvSpPr>
                <a:spLocks noChangeShapeType="1"/>
              </p:cNvSpPr>
              <p:nvPr/>
            </p:nvSpPr>
            <p:spPr bwMode="auto">
              <a:xfrm>
                <a:off x="23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4" name="Line 91"/>
              <p:cNvSpPr>
                <a:spLocks noChangeShapeType="1"/>
              </p:cNvSpPr>
              <p:nvPr/>
            </p:nvSpPr>
            <p:spPr bwMode="auto">
              <a:xfrm>
                <a:off x="24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5" name="Line 92"/>
              <p:cNvSpPr>
                <a:spLocks noChangeShapeType="1"/>
              </p:cNvSpPr>
              <p:nvPr/>
            </p:nvSpPr>
            <p:spPr bwMode="auto">
              <a:xfrm>
                <a:off x="24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6" name="Line 93"/>
              <p:cNvSpPr>
                <a:spLocks noChangeShapeType="1"/>
              </p:cNvSpPr>
              <p:nvPr/>
            </p:nvSpPr>
            <p:spPr bwMode="auto">
              <a:xfrm>
                <a:off x="25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7" name="Line 94"/>
              <p:cNvSpPr>
                <a:spLocks noChangeShapeType="1"/>
              </p:cNvSpPr>
              <p:nvPr/>
            </p:nvSpPr>
            <p:spPr bwMode="auto">
              <a:xfrm>
                <a:off x="25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8" name="Line 95"/>
              <p:cNvSpPr>
                <a:spLocks noChangeShapeType="1"/>
              </p:cNvSpPr>
              <p:nvPr/>
            </p:nvSpPr>
            <p:spPr bwMode="auto">
              <a:xfrm>
                <a:off x="26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9" name="Line 96"/>
              <p:cNvSpPr>
                <a:spLocks noChangeShapeType="1"/>
              </p:cNvSpPr>
              <p:nvPr/>
            </p:nvSpPr>
            <p:spPr bwMode="auto">
              <a:xfrm>
                <a:off x="26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0" name="Line 97"/>
              <p:cNvSpPr>
                <a:spLocks noChangeShapeType="1"/>
              </p:cNvSpPr>
              <p:nvPr/>
            </p:nvSpPr>
            <p:spPr bwMode="auto">
              <a:xfrm>
                <a:off x="27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1" name="Line 98"/>
              <p:cNvSpPr>
                <a:spLocks noChangeShapeType="1"/>
              </p:cNvSpPr>
              <p:nvPr/>
            </p:nvSpPr>
            <p:spPr bwMode="auto">
              <a:xfrm>
                <a:off x="28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2" name="Line 99"/>
              <p:cNvSpPr>
                <a:spLocks noChangeShapeType="1"/>
              </p:cNvSpPr>
              <p:nvPr/>
            </p:nvSpPr>
            <p:spPr bwMode="auto">
              <a:xfrm>
                <a:off x="28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3" name="Line 100"/>
              <p:cNvSpPr>
                <a:spLocks noChangeShapeType="1"/>
              </p:cNvSpPr>
              <p:nvPr/>
            </p:nvSpPr>
            <p:spPr bwMode="auto">
              <a:xfrm>
                <a:off x="29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4" name="Line 101"/>
              <p:cNvSpPr>
                <a:spLocks noChangeShapeType="1"/>
              </p:cNvSpPr>
              <p:nvPr/>
            </p:nvSpPr>
            <p:spPr bwMode="auto">
              <a:xfrm>
                <a:off x="29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5" name="Line 102"/>
              <p:cNvSpPr>
                <a:spLocks noChangeShapeType="1"/>
              </p:cNvSpPr>
              <p:nvPr/>
            </p:nvSpPr>
            <p:spPr bwMode="auto">
              <a:xfrm>
                <a:off x="30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6" name="Line 103"/>
              <p:cNvSpPr>
                <a:spLocks noChangeShapeType="1"/>
              </p:cNvSpPr>
              <p:nvPr/>
            </p:nvSpPr>
            <p:spPr bwMode="auto">
              <a:xfrm>
                <a:off x="30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7" name="Line 104"/>
              <p:cNvSpPr>
                <a:spLocks noChangeShapeType="1"/>
              </p:cNvSpPr>
              <p:nvPr/>
            </p:nvSpPr>
            <p:spPr bwMode="auto">
              <a:xfrm>
                <a:off x="31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8" name="Line 105"/>
              <p:cNvSpPr>
                <a:spLocks noChangeShapeType="1"/>
              </p:cNvSpPr>
              <p:nvPr/>
            </p:nvSpPr>
            <p:spPr bwMode="auto">
              <a:xfrm>
                <a:off x="31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9" name="Line 106"/>
              <p:cNvSpPr>
                <a:spLocks noChangeShapeType="1"/>
              </p:cNvSpPr>
              <p:nvPr/>
            </p:nvSpPr>
            <p:spPr bwMode="auto">
              <a:xfrm>
                <a:off x="32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0" name="Line 107"/>
              <p:cNvSpPr>
                <a:spLocks noChangeShapeType="1"/>
              </p:cNvSpPr>
              <p:nvPr/>
            </p:nvSpPr>
            <p:spPr bwMode="auto">
              <a:xfrm>
                <a:off x="33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1" name="Line 108"/>
              <p:cNvSpPr>
                <a:spLocks noChangeShapeType="1"/>
              </p:cNvSpPr>
              <p:nvPr/>
            </p:nvSpPr>
            <p:spPr bwMode="auto">
              <a:xfrm>
                <a:off x="33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2" name="Line 109"/>
              <p:cNvSpPr>
                <a:spLocks noChangeShapeType="1"/>
              </p:cNvSpPr>
              <p:nvPr/>
            </p:nvSpPr>
            <p:spPr bwMode="auto">
              <a:xfrm>
                <a:off x="34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3" name="Line 110"/>
              <p:cNvSpPr>
                <a:spLocks noChangeShapeType="1"/>
              </p:cNvSpPr>
              <p:nvPr/>
            </p:nvSpPr>
            <p:spPr bwMode="auto">
              <a:xfrm>
                <a:off x="34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4" name="Line 111"/>
              <p:cNvSpPr>
                <a:spLocks noChangeShapeType="1"/>
              </p:cNvSpPr>
              <p:nvPr/>
            </p:nvSpPr>
            <p:spPr bwMode="auto">
              <a:xfrm>
                <a:off x="35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5" name="Line 112"/>
              <p:cNvSpPr>
                <a:spLocks noChangeShapeType="1"/>
              </p:cNvSpPr>
              <p:nvPr/>
            </p:nvSpPr>
            <p:spPr bwMode="auto">
              <a:xfrm>
                <a:off x="35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6" name="Line 113"/>
              <p:cNvSpPr>
                <a:spLocks noChangeShapeType="1"/>
              </p:cNvSpPr>
              <p:nvPr/>
            </p:nvSpPr>
            <p:spPr bwMode="auto">
              <a:xfrm>
                <a:off x="36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7" name="Line 114"/>
              <p:cNvSpPr>
                <a:spLocks noChangeShapeType="1"/>
              </p:cNvSpPr>
              <p:nvPr/>
            </p:nvSpPr>
            <p:spPr bwMode="auto">
              <a:xfrm>
                <a:off x="3703" y="4272"/>
                <a:ext cx="6"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8" name="Freeform 115"/>
              <p:cNvSpPr>
                <a:spLocks/>
              </p:cNvSpPr>
              <p:nvPr/>
            </p:nvSpPr>
            <p:spPr bwMode="auto">
              <a:xfrm>
                <a:off x="55" y="4356"/>
                <a:ext cx="2805" cy="188"/>
              </a:xfrm>
              <a:custGeom>
                <a:avLst/>
                <a:gdLst>
                  <a:gd name="T0" fmla="*/ 2178 w 2178"/>
                  <a:gd name="T1" fmla="*/ 132 h 184"/>
                  <a:gd name="T2" fmla="*/ 2178 w 2178"/>
                  <a:gd name="T3" fmla="*/ 132 h 184"/>
                  <a:gd name="T4" fmla="*/ 2176 w 2178"/>
                  <a:gd name="T5" fmla="*/ 142 h 184"/>
                  <a:gd name="T6" fmla="*/ 2174 w 2178"/>
                  <a:gd name="T7" fmla="*/ 152 h 184"/>
                  <a:gd name="T8" fmla="*/ 2168 w 2178"/>
                  <a:gd name="T9" fmla="*/ 160 h 184"/>
                  <a:gd name="T10" fmla="*/ 2162 w 2178"/>
                  <a:gd name="T11" fmla="*/ 168 h 184"/>
                  <a:gd name="T12" fmla="*/ 2156 w 2178"/>
                  <a:gd name="T13" fmla="*/ 174 h 184"/>
                  <a:gd name="T14" fmla="*/ 2148 w 2178"/>
                  <a:gd name="T15" fmla="*/ 180 h 184"/>
                  <a:gd name="T16" fmla="*/ 2138 w 2178"/>
                  <a:gd name="T17" fmla="*/ 182 h 184"/>
                  <a:gd name="T18" fmla="*/ 2128 w 2178"/>
                  <a:gd name="T19" fmla="*/ 184 h 184"/>
                  <a:gd name="T20" fmla="*/ 50 w 2178"/>
                  <a:gd name="T21" fmla="*/ 184 h 184"/>
                  <a:gd name="T22" fmla="*/ 50 w 2178"/>
                  <a:gd name="T23" fmla="*/ 184 h 184"/>
                  <a:gd name="T24" fmla="*/ 40 w 2178"/>
                  <a:gd name="T25" fmla="*/ 182 h 184"/>
                  <a:gd name="T26" fmla="*/ 30 w 2178"/>
                  <a:gd name="T27" fmla="*/ 180 h 184"/>
                  <a:gd name="T28" fmla="*/ 22 w 2178"/>
                  <a:gd name="T29" fmla="*/ 174 h 184"/>
                  <a:gd name="T30" fmla="*/ 14 w 2178"/>
                  <a:gd name="T31" fmla="*/ 168 h 184"/>
                  <a:gd name="T32" fmla="*/ 8 w 2178"/>
                  <a:gd name="T33" fmla="*/ 160 h 184"/>
                  <a:gd name="T34" fmla="*/ 4 w 2178"/>
                  <a:gd name="T35" fmla="*/ 152 h 184"/>
                  <a:gd name="T36" fmla="*/ 2 w 2178"/>
                  <a:gd name="T37" fmla="*/ 142 h 184"/>
                  <a:gd name="T38" fmla="*/ 0 w 2178"/>
                  <a:gd name="T39" fmla="*/ 132 h 184"/>
                  <a:gd name="T40" fmla="*/ 0 w 2178"/>
                  <a:gd name="T41" fmla="*/ 54 h 184"/>
                  <a:gd name="T42" fmla="*/ 0 w 2178"/>
                  <a:gd name="T43" fmla="*/ 54 h 184"/>
                  <a:gd name="T44" fmla="*/ 2 w 2178"/>
                  <a:gd name="T45" fmla="*/ 42 h 184"/>
                  <a:gd name="T46" fmla="*/ 4 w 2178"/>
                  <a:gd name="T47" fmla="*/ 32 h 184"/>
                  <a:gd name="T48" fmla="*/ 8 w 2178"/>
                  <a:gd name="T49" fmla="*/ 24 h 184"/>
                  <a:gd name="T50" fmla="*/ 14 w 2178"/>
                  <a:gd name="T51" fmla="*/ 16 h 184"/>
                  <a:gd name="T52" fmla="*/ 22 w 2178"/>
                  <a:gd name="T53" fmla="*/ 10 h 184"/>
                  <a:gd name="T54" fmla="*/ 30 w 2178"/>
                  <a:gd name="T55" fmla="*/ 6 h 184"/>
                  <a:gd name="T56" fmla="*/ 40 w 2178"/>
                  <a:gd name="T57" fmla="*/ 2 h 184"/>
                  <a:gd name="T58" fmla="*/ 50 w 2178"/>
                  <a:gd name="T59" fmla="*/ 0 h 184"/>
                  <a:gd name="T60" fmla="*/ 2128 w 2178"/>
                  <a:gd name="T61" fmla="*/ 0 h 184"/>
                  <a:gd name="T62" fmla="*/ 2128 w 2178"/>
                  <a:gd name="T63" fmla="*/ 0 h 184"/>
                  <a:gd name="T64" fmla="*/ 2138 w 2178"/>
                  <a:gd name="T65" fmla="*/ 2 h 184"/>
                  <a:gd name="T66" fmla="*/ 2148 w 2178"/>
                  <a:gd name="T67" fmla="*/ 6 h 184"/>
                  <a:gd name="T68" fmla="*/ 2156 w 2178"/>
                  <a:gd name="T69" fmla="*/ 10 h 184"/>
                  <a:gd name="T70" fmla="*/ 2162 w 2178"/>
                  <a:gd name="T71" fmla="*/ 16 h 184"/>
                  <a:gd name="T72" fmla="*/ 2168 w 2178"/>
                  <a:gd name="T73" fmla="*/ 24 h 184"/>
                  <a:gd name="T74" fmla="*/ 2174 w 2178"/>
                  <a:gd name="T75" fmla="*/ 32 h 184"/>
                  <a:gd name="T76" fmla="*/ 2176 w 2178"/>
                  <a:gd name="T77" fmla="*/ 42 h 184"/>
                  <a:gd name="T78" fmla="*/ 2178 w 2178"/>
                  <a:gd name="T79" fmla="*/ 54 h 184"/>
                  <a:gd name="T80" fmla="*/ 2178 w 2178"/>
                  <a:gd name="T81" fmla="*/ 132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2"/>
                    </a:moveTo>
                    <a:lnTo>
                      <a:pt x="2178" y="132"/>
                    </a:lnTo>
                    <a:lnTo>
                      <a:pt x="2176" y="142"/>
                    </a:lnTo>
                    <a:lnTo>
                      <a:pt x="2174" y="152"/>
                    </a:lnTo>
                    <a:lnTo>
                      <a:pt x="2168" y="160"/>
                    </a:lnTo>
                    <a:lnTo>
                      <a:pt x="2162" y="168"/>
                    </a:lnTo>
                    <a:lnTo>
                      <a:pt x="2156" y="174"/>
                    </a:lnTo>
                    <a:lnTo>
                      <a:pt x="2148" y="180"/>
                    </a:lnTo>
                    <a:lnTo>
                      <a:pt x="2138" y="182"/>
                    </a:lnTo>
                    <a:lnTo>
                      <a:pt x="2128" y="184"/>
                    </a:lnTo>
                    <a:lnTo>
                      <a:pt x="50" y="184"/>
                    </a:lnTo>
                    <a:lnTo>
                      <a:pt x="40" y="182"/>
                    </a:lnTo>
                    <a:lnTo>
                      <a:pt x="30" y="180"/>
                    </a:lnTo>
                    <a:lnTo>
                      <a:pt x="22" y="174"/>
                    </a:lnTo>
                    <a:lnTo>
                      <a:pt x="14" y="168"/>
                    </a:lnTo>
                    <a:lnTo>
                      <a:pt x="8" y="160"/>
                    </a:lnTo>
                    <a:lnTo>
                      <a:pt x="4" y="152"/>
                    </a:lnTo>
                    <a:lnTo>
                      <a:pt x="2" y="142"/>
                    </a:lnTo>
                    <a:lnTo>
                      <a:pt x="0" y="132"/>
                    </a:lnTo>
                    <a:lnTo>
                      <a:pt x="0" y="54"/>
                    </a:lnTo>
                    <a:lnTo>
                      <a:pt x="2" y="42"/>
                    </a:lnTo>
                    <a:lnTo>
                      <a:pt x="4" y="32"/>
                    </a:lnTo>
                    <a:lnTo>
                      <a:pt x="8" y="24"/>
                    </a:lnTo>
                    <a:lnTo>
                      <a:pt x="14" y="16"/>
                    </a:lnTo>
                    <a:lnTo>
                      <a:pt x="22" y="10"/>
                    </a:lnTo>
                    <a:lnTo>
                      <a:pt x="30" y="6"/>
                    </a:lnTo>
                    <a:lnTo>
                      <a:pt x="40" y="2"/>
                    </a:lnTo>
                    <a:lnTo>
                      <a:pt x="50" y="0"/>
                    </a:lnTo>
                    <a:lnTo>
                      <a:pt x="2128" y="0"/>
                    </a:lnTo>
                    <a:lnTo>
                      <a:pt x="2138" y="2"/>
                    </a:lnTo>
                    <a:lnTo>
                      <a:pt x="2148" y="6"/>
                    </a:lnTo>
                    <a:lnTo>
                      <a:pt x="2156" y="10"/>
                    </a:lnTo>
                    <a:lnTo>
                      <a:pt x="2162" y="16"/>
                    </a:lnTo>
                    <a:lnTo>
                      <a:pt x="2168" y="24"/>
                    </a:lnTo>
                    <a:lnTo>
                      <a:pt x="2174" y="32"/>
                    </a:lnTo>
                    <a:lnTo>
                      <a:pt x="2176" y="42"/>
                    </a:lnTo>
                    <a:lnTo>
                      <a:pt x="2178" y="54"/>
                    </a:lnTo>
                    <a:lnTo>
                      <a:pt x="2178" y="132"/>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9" name="Text Box 116"/>
              <p:cNvSpPr txBox="1">
                <a:spLocks noChangeArrowheads="1"/>
              </p:cNvSpPr>
              <p:nvPr/>
            </p:nvSpPr>
            <p:spPr bwMode="auto">
              <a:xfrm>
                <a:off x="114" y="4355"/>
                <a:ext cx="26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grpSp>
        <p:sp>
          <p:nvSpPr>
            <p:cNvPr id="36881" name="Text Box 117"/>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dirty="0">
                  <a:latin typeface="Meiryo UI" panose="020B0604030504040204" pitchFamily="50" charset="-128"/>
                  <a:ea typeface="Meiryo UI" panose="020B0604030504040204" pitchFamily="50" charset="-128"/>
                </a:rPr>
                <a:t>3</a:t>
              </a:r>
              <a:r>
                <a:rPr lang="ja-JP" altLang="en-US" sz="2100" b="1" dirty="0">
                  <a:latin typeface="Meiryo UI" panose="020B0604030504040204" pitchFamily="50" charset="-128"/>
                  <a:ea typeface="Meiryo UI" panose="020B0604030504040204" pitchFamily="50" charset="-128"/>
                </a:rPr>
                <a:t>章</a:t>
              </a:r>
              <a:r>
                <a:rPr lang="en-US" altLang="ja-JP" sz="2100" b="1" dirty="0">
                  <a:latin typeface="Meiryo UI" panose="020B0604030504040204" pitchFamily="50" charset="-128"/>
                  <a:ea typeface="Meiryo UI" panose="020B0604030504040204" pitchFamily="50" charset="-128"/>
                </a:rPr>
                <a:t>-3</a:t>
              </a:r>
            </a:p>
          </p:txBody>
        </p:sp>
      </p:grpSp>
      <p:sp>
        <p:nvSpPr>
          <p:cNvPr id="36872" name="Text Box 125"/>
          <p:cNvSpPr txBox="1">
            <a:spLocks noChangeArrowheads="1"/>
          </p:cNvSpPr>
          <p:nvPr/>
        </p:nvSpPr>
        <p:spPr bwMode="auto">
          <a:xfrm>
            <a:off x="974148" y="547826"/>
            <a:ext cx="299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000" b="1" dirty="0">
                <a:latin typeface="Meiryo UI" panose="020B0604030504040204" pitchFamily="50" charset="-128"/>
                <a:ea typeface="Meiryo UI" panose="020B0604030504040204" pitchFamily="50" charset="-128"/>
              </a:rPr>
              <a:t>Web</a:t>
            </a:r>
            <a:r>
              <a:rPr lang="ja-JP" altLang="en-US" sz="2000" b="1" dirty="0">
                <a:latin typeface="Meiryo UI" panose="020B0604030504040204" pitchFamily="50" charset="-128"/>
                <a:ea typeface="Meiryo UI" panose="020B0604030504040204" pitchFamily="50" charset="-128"/>
              </a:rPr>
              <a:t>会議の利用について</a:t>
            </a:r>
          </a:p>
        </p:txBody>
      </p:sp>
      <p:sp>
        <p:nvSpPr>
          <p:cNvPr id="136" name="Text Box 120">
            <a:extLst>
              <a:ext uri="{FF2B5EF4-FFF2-40B4-BE49-F238E27FC236}">
                <a16:creationId xmlns:a16="http://schemas.microsoft.com/office/drawing/2014/main" id="{52218867-807F-4A97-8A87-A51BBC7985A3}"/>
              </a:ext>
            </a:extLst>
          </p:cNvPr>
          <p:cNvSpPr txBox="1">
            <a:spLocks noChangeArrowheads="1"/>
          </p:cNvSpPr>
          <p:nvPr/>
        </p:nvSpPr>
        <p:spPr bwMode="auto">
          <a:xfrm>
            <a:off x="324272" y="1400925"/>
            <a:ext cx="50577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200" b="1" dirty="0">
                <a:latin typeface="Meiryo UI" panose="020B0604030504040204" pitchFamily="50" charset="-128"/>
                <a:ea typeface="Meiryo UI" panose="020B0604030504040204" pitchFamily="50" charset="-128"/>
              </a:rPr>
              <a:t>会議に無関係な人が参加しないように</a:t>
            </a:r>
          </a:p>
          <a:p>
            <a:pPr eaLnBrk="1" hangingPunct="1">
              <a:spcBef>
                <a:spcPct val="0"/>
              </a:spcBef>
              <a:buFontTx/>
              <a:buNone/>
            </a:pPr>
            <a:r>
              <a:rPr lang="ja-JP" altLang="en-US" sz="2200" b="1" dirty="0">
                <a:latin typeface="Meiryo UI" panose="020B0604030504040204" pitchFamily="50" charset="-128"/>
                <a:ea typeface="Meiryo UI" panose="020B0604030504040204" pitchFamily="50" charset="-128"/>
              </a:rPr>
              <a:t>会議室に</a:t>
            </a:r>
            <a:r>
              <a:rPr lang="ja-JP" altLang="en-US" sz="2200" b="1" dirty="0">
                <a:solidFill>
                  <a:srgbClr val="FF0000"/>
                </a:solidFill>
                <a:latin typeface="Meiryo UI" panose="020B0604030504040204" pitchFamily="50" charset="-128"/>
                <a:ea typeface="Meiryo UI" panose="020B0604030504040204" pitchFamily="50" charset="-128"/>
              </a:rPr>
              <a:t>パスワード等</a:t>
            </a:r>
            <a:r>
              <a:rPr lang="ja-JP" altLang="en-US" sz="2200" b="1" dirty="0">
                <a:latin typeface="Meiryo UI" panose="020B0604030504040204" pitchFamily="50" charset="-128"/>
                <a:ea typeface="Meiryo UI" panose="020B0604030504040204" pitchFamily="50" charset="-128"/>
              </a:rPr>
              <a:t>をかけましょう。</a:t>
            </a:r>
            <a:endParaRPr lang="en-US" altLang="ja-JP" sz="2200" b="1" dirty="0">
              <a:latin typeface="Meiryo UI" panose="020B0604030504040204" pitchFamily="50" charset="-128"/>
              <a:ea typeface="Meiryo UI" panose="020B0604030504040204" pitchFamily="50" charset="-128"/>
            </a:endParaRPr>
          </a:p>
          <a:p>
            <a:pPr eaLnBrk="1" hangingPunct="1">
              <a:spcBef>
                <a:spcPct val="0"/>
              </a:spcBef>
              <a:buFontTx/>
              <a:buNone/>
            </a:pPr>
            <a:endParaRPr lang="ja-JP" altLang="en-US" sz="6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200" b="1" dirty="0">
                <a:latin typeface="Meiryo UI" panose="020B0604030504040204" pitchFamily="50" charset="-128"/>
                <a:ea typeface="Meiryo UI" panose="020B0604030504040204" pitchFamily="50" charset="-128"/>
              </a:rPr>
              <a:t>また、不審な参加者がいたら会議室から</a:t>
            </a:r>
          </a:p>
          <a:p>
            <a:pPr eaLnBrk="1" hangingPunct="1">
              <a:spcBef>
                <a:spcPct val="0"/>
              </a:spcBef>
              <a:buFontTx/>
              <a:buNone/>
            </a:pPr>
            <a:r>
              <a:rPr lang="ja-JP" altLang="en-US" sz="2200" b="1" dirty="0">
                <a:latin typeface="Meiryo UI" panose="020B0604030504040204" pitchFamily="50" charset="-128"/>
                <a:ea typeface="Meiryo UI" panose="020B0604030504040204" pitchFamily="50" charset="-128"/>
              </a:rPr>
              <a:t>退出させましょう。</a:t>
            </a:r>
          </a:p>
        </p:txBody>
      </p:sp>
      <p:sp>
        <p:nvSpPr>
          <p:cNvPr id="132" name="テキスト ボックス 131">
            <a:extLst>
              <a:ext uri="{FF2B5EF4-FFF2-40B4-BE49-F238E27FC236}">
                <a16:creationId xmlns:a16="http://schemas.microsoft.com/office/drawing/2014/main" id="{62184086-F169-49AC-9137-1C9456C257F4}"/>
              </a:ext>
            </a:extLst>
          </p:cNvPr>
          <p:cNvSpPr txBox="1"/>
          <p:nvPr/>
        </p:nvSpPr>
        <p:spPr>
          <a:xfrm rot="21156483">
            <a:off x="872759" y="4542868"/>
            <a:ext cx="577710" cy="307777"/>
          </a:xfrm>
          <a:prstGeom prst="rect">
            <a:avLst/>
          </a:prstGeom>
          <a:noFill/>
          <a:ln>
            <a:noFill/>
          </a:ln>
        </p:spPr>
        <p:txBody>
          <a:bodyPr wrap="square" rtlCol="0">
            <a:spAutoFit/>
          </a:bodyPr>
          <a:lstStyle/>
          <a:p>
            <a:pPr algn="ctr"/>
            <a:r>
              <a:rPr lang="ja-JP" altLang="en-US" sz="1400" b="1" dirty="0">
                <a:latin typeface="Meiryo UI" panose="020B0604030504040204" pitchFamily="50" charset="-128"/>
                <a:ea typeface="Meiryo UI" panose="020B0604030504040204" pitchFamily="50" charset="-128"/>
              </a:rPr>
              <a:t>鈴木</a:t>
            </a:r>
            <a:endParaRPr lang="en-US" altLang="ja-JP" sz="1400" b="1" dirty="0">
              <a:latin typeface="Meiryo UI" panose="020B0604030504040204" pitchFamily="50" charset="-128"/>
              <a:ea typeface="Meiryo UI" panose="020B0604030504040204" pitchFamily="50" charset="-128"/>
            </a:endParaRPr>
          </a:p>
        </p:txBody>
      </p:sp>
      <p:sp>
        <p:nvSpPr>
          <p:cNvPr id="133" name="テキスト ボックス 132">
            <a:extLst>
              <a:ext uri="{FF2B5EF4-FFF2-40B4-BE49-F238E27FC236}">
                <a16:creationId xmlns:a16="http://schemas.microsoft.com/office/drawing/2014/main" id="{4E066D38-6208-4C69-AA21-F2003FA0CC46}"/>
              </a:ext>
            </a:extLst>
          </p:cNvPr>
          <p:cNvSpPr txBox="1"/>
          <p:nvPr/>
        </p:nvSpPr>
        <p:spPr>
          <a:xfrm rot="21156483">
            <a:off x="899656" y="4864402"/>
            <a:ext cx="577710" cy="307777"/>
          </a:xfrm>
          <a:prstGeom prst="rect">
            <a:avLst/>
          </a:prstGeom>
          <a:noFill/>
          <a:ln>
            <a:noFill/>
          </a:ln>
        </p:spPr>
        <p:txBody>
          <a:bodyPr wrap="square" rtlCol="0">
            <a:spAutoFit/>
          </a:bodyPr>
          <a:lstStyle/>
          <a:p>
            <a:pPr algn="ctr"/>
            <a:r>
              <a:rPr lang="ja-JP" altLang="en-US" sz="1400" b="1" dirty="0">
                <a:latin typeface="Meiryo UI" panose="020B0604030504040204" pitchFamily="50" charset="-128"/>
                <a:ea typeface="Meiryo UI" panose="020B0604030504040204" pitchFamily="50" charset="-128"/>
              </a:rPr>
              <a:t>佐藤</a:t>
            </a:r>
            <a:endParaRPr lang="en-US" altLang="ja-JP" sz="1400" b="1" dirty="0">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11237E63-D4D8-4B81-8A93-48AB974EB75C}"/>
              </a:ext>
            </a:extLst>
          </p:cNvPr>
          <p:cNvSpPr txBox="1"/>
          <p:nvPr/>
        </p:nvSpPr>
        <p:spPr>
          <a:xfrm rot="21156483">
            <a:off x="1349805" y="4620231"/>
            <a:ext cx="746630" cy="276999"/>
          </a:xfrm>
          <a:prstGeom prst="rect">
            <a:avLst/>
          </a:prstGeom>
          <a:noFill/>
          <a:ln>
            <a:noFill/>
          </a:ln>
        </p:spPr>
        <p:txBody>
          <a:bodyPr wrap="square" rtlCol="0">
            <a:spAutoFit/>
          </a:bodyPr>
          <a:lstStyle/>
          <a:p>
            <a:pPr algn="ctr"/>
            <a:r>
              <a:rPr lang="en-US" altLang="ja-JP" sz="1200" b="1" dirty="0">
                <a:solidFill>
                  <a:srgbClr val="FF0000"/>
                </a:solidFill>
                <a:latin typeface="Meiryo UI" panose="020B0604030504040204" pitchFamily="50" charset="-128"/>
                <a:ea typeface="Meiryo UI" panose="020B0604030504040204" pitchFamily="50" charset="-128"/>
              </a:rPr>
              <a:t>Guest</a:t>
            </a:r>
          </a:p>
        </p:txBody>
      </p:sp>
    </p:spTree>
    <p:extLst>
      <p:ext uri="{BB962C8B-B14F-4D97-AF65-F5344CB8AC3E}">
        <p14:creationId xmlns:p14="http://schemas.microsoft.com/office/powerpoint/2010/main" val="982827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70"/>
          <p:cNvSpPr>
            <a:spLocks noChangeArrowheads="1"/>
          </p:cNvSpPr>
          <p:nvPr/>
        </p:nvSpPr>
        <p:spPr bwMode="auto">
          <a:xfrm>
            <a:off x="781050" y="6326342"/>
            <a:ext cx="54435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None/>
            </a:pPr>
            <a:r>
              <a:rPr lang="en-US" altLang="ja-JP" sz="900" dirty="0" err="1">
                <a:latin typeface="Meiryo UI" panose="020B0604030504040204" pitchFamily="50" charset="-128"/>
                <a:ea typeface="Meiryo UI" panose="020B0604030504040204" pitchFamily="50" charset="-128"/>
              </a:rPr>
              <a:t>P78</a:t>
            </a:r>
            <a:r>
              <a:rPr lang="en-US" altLang="ja-JP" sz="900" dirty="0">
                <a:latin typeface="Meiryo UI" panose="020B0604030504040204" pitchFamily="50" charset="-128"/>
                <a:ea typeface="Meiryo UI" panose="020B0604030504040204" pitchFamily="50" charset="-128"/>
              </a:rPr>
              <a:t> 8.1.1(9) Web</a:t>
            </a:r>
            <a:r>
              <a:rPr lang="ja-JP" altLang="en-US" sz="900" dirty="0">
                <a:latin typeface="Meiryo UI" panose="020B0604030504040204" pitchFamily="50" charset="-128"/>
                <a:ea typeface="Meiryo UI" panose="020B0604030504040204" pitchFamily="50" charset="-128"/>
              </a:rPr>
              <a:t>会議サービスの利用時の対策</a:t>
            </a:r>
          </a:p>
          <a:p>
            <a:pPr marL="228600" indent="-228600" eaLnBrk="1" hangingPunct="1">
              <a:spcBef>
                <a:spcPct val="0"/>
              </a:spcBef>
              <a:buAutoNum type="alphaLcParenBoth"/>
            </a:pPr>
            <a:r>
              <a:rPr lang="ja-JP" altLang="en-US" sz="900" dirty="0">
                <a:latin typeface="Meiryo UI" panose="020B0604030504040204" pitchFamily="50" charset="-128"/>
                <a:ea typeface="Meiryo UI" panose="020B0604030504040204" pitchFamily="50" charset="-128"/>
              </a:rPr>
              <a:t>職員等は、機関等の定める利用手順に従い、</a:t>
            </a:r>
            <a:r>
              <a:rPr lang="en-US" altLang="ja-JP" sz="900" dirty="0">
                <a:latin typeface="Meiryo UI" panose="020B0604030504040204" pitchFamily="50" charset="-128"/>
                <a:ea typeface="Meiryo UI" panose="020B0604030504040204" pitchFamily="50" charset="-128"/>
              </a:rPr>
              <a:t>Web</a:t>
            </a:r>
            <a:r>
              <a:rPr lang="ja-JP" altLang="en-US" sz="900" dirty="0">
                <a:latin typeface="Meiryo UI" panose="020B0604030504040204" pitchFamily="50" charset="-128"/>
                <a:ea typeface="Meiryo UI" panose="020B0604030504040204" pitchFamily="50" charset="-128"/>
              </a:rPr>
              <a:t>会議の参加者や取り扱う情報に応じた情報セキュリティ対策を実施すること。</a:t>
            </a:r>
          </a:p>
          <a:p>
            <a:pPr eaLnBrk="1" hangingPunct="1">
              <a:spcBef>
                <a:spcPct val="0"/>
              </a:spcBef>
              <a:buNone/>
            </a:pPr>
            <a:r>
              <a:rPr lang="en-US" altLang="ja-JP" sz="900" dirty="0">
                <a:latin typeface="Meiryo UI" panose="020B0604030504040204" pitchFamily="50" charset="-128"/>
                <a:ea typeface="Meiryo UI" panose="020B0604030504040204" pitchFamily="50" charset="-128"/>
              </a:rPr>
              <a:t>(b)</a:t>
            </a:r>
            <a:r>
              <a:rPr lang="ja-JP" altLang="en-US" sz="900" dirty="0">
                <a:latin typeface="Meiryo UI" panose="020B0604030504040204" pitchFamily="50" charset="-128"/>
                <a:ea typeface="Meiryo UI" panose="020B0604030504040204" pitchFamily="50" charset="-128"/>
              </a:rPr>
              <a:t>　職員等は、</a:t>
            </a:r>
            <a:r>
              <a:rPr lang="en-US" altLang="ja-JP" sz="900" dirty="0">
                <a:latin typeface="Meiryo UI" panose="020B0604030504040204" pitchFamily="50" charset="-128"/>
                <a:ea typeface="Meiryo UI" panose="020B0604030504040204" pitchFamily="50" charset="-128"/>
              </a:rPr>
              <a:t>Web</a:t>
            </a:r>
            <a:r>
              <a:rPr lang="ja-JP" altLang="en-US" sz="900" dirty="0">
                <a:latin typeface="Meiryo UI" panose="020B0604030504040204" pitchFamily="50" charset="-128"/>
                <a:ea typeface="Meiryo UI" panose="020B0604030504040204" pitchFamily="50" charset="-128"/>
              </a:rPr>
              <a:t>会議を主催する場合、会議に無関係の者が参加できないよう対策を講ずること。</a:t>
            </a:r>
          </a:p>
        </p:txBody>
      </p:sp>
      <p:grpSp>
        <p:nvGrpSpPr>
          <p:cNvPr id="37890" name="グループ化 1"/>
          <p:cNvGrpSpPr>
            <a:grpSpLocks/>
          </p:cNvGrpSpPr>
          <p:nvPr/>
        </p:nvGrpSpPr>
        <p:grpSpPr bwMode="auto">
          <a:xfrm>
            <a:off x="306388" y="306388"/>
            <a:ext cx="6905625" cy="8642350"/>
            <a:chOff x="306388" y="306388"/>
            <a:chExt cx="6905625" cy="8642350"/>
          </a:xfrm>
        </p:grpSpPr>
        <p:sp>
          <p:nvSpPr>
            <p:cNvPr id="37897" name="Rectangle 4"/>
            <p:cNvSpPr>
              <a:spLocks noChangeArrowheads="1"/>
            </p:cNvSpPr>
            <p:nvPr/>
          </p:nvSpPr>
          <p:spPr bwMode="auto">
            <a:xfrm>
              <a:off x="306388" y="446088"/>
              <a:ext cx="6210300" cy="171450"/>
            </a:xfrm>
            <a:prstGeom prst="rect">
              <a:avLst/>
            </a:prstGeom>
            <a:solidFill>
              <a:srgbClr val="CDA0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898" name="Freeform 203"/>
            <p:cNvSpPr>
              <a:spLocks/>
            </p:cNvSpPr>
            <p:nvPr/>
          </p:nvSpPr>
          <p:spPr bwMode="auto">
            <a:xfrm>
              <a:off x="1992313" y="447675"/>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899" name="AutoShape 2"/>
            <p:cNvSpPr>
              <a:spLocks noChangeAspect="1" noChangeArrowheads="1" noTextEdit="1"/>
            </p:cNvSpPr>
            <p:nvPr/>
          </p:nvSpPr>
          <p:spPr bwMode="auto">
            <a:xfrm>
              <a:off x="1001713"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0" name="Rectangle 204"/>
            <p:cNvSpPr>
              <a:spLocks noChangeArrowheads="1"/>
            </p:cNvSpPr>
            <p:nvPr/>
          </p:nvSpPr>
          <p:spPr bwMode="auto">
            <a:xfrm>
              <a:off x="771525" y="1012825"/>
              <a:ext cx="5537200" cy="4776788"/>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1" name="Freeform 206"/>
            <p:cNvSpPr>
              <a:spLocks/>
            </p:cNvSpPr>
            <p:nvPr/>
          </p:nvSpPr>
          <p:spPr bwMode="auto">
            <a:xfrm>
              <a:off x="954088" y="5468938"/>
              <a:ext cx="546100" cy="114300"/>
            </a:xfrm>
            <a:custGeom>
              <a:avLst/>
              <a:gdLst>
                <a:gd name="T0" fmla="*/ 2147483646 w 344"/>
                <a:gd name="T1" fmla="*/ 2147483646 h 72"/>
                <a:gd name="T2" fmla="*/ 2147483646 w 344"/>
                <a:gd name="T3" fmla="*/ 2147483646 h 72"/>
                <a:gd name="T4" fmla="*/ 2147483646 w 344"/>
                <a:gd name="T5" fmla="*/ 2147483646 h 72"/>
                <a:gd name="T6" fmla="*/ 2147483646 w 344"/>
                <a:gd name="T7" fmla="*/ 2147483646 h 72"/>
                <a:gd name="T8" fmla="*/ 2147483646 w 344"/>
                <a:gd name="T9" fmla="*/ 2147483646 h 72"/>
                <a:gd name="T10" fmla="*/ 2147483646 w 344"/>
                <a:gd name="T11" fmla="*/ 0 h 72"/>
                <a:gd name="T12" fmla="*/ 2147483646 w 344"/>
                <a:gd name="T13" fmla="*/ 0 h 72"/>
                <a:gd name="T14" fmla="*/ 2147483646 w 344"/>
                <a:gd name="T15" fmla="*/ 0 h 72"/>
                <a:gd name="T16" fmla="*/ 2147483646 w 344"/>
                <a:gd name="T17" fmla="*/ 2147483646 h 72"/>
                <a:gd name="T18" fmla="*/ 2147483646 w 344"/>
                <a:gd name="T19" fmla="*/ 2147483646 h 72"/>
                <a:gd name="T20" fmla="*/ 2147483646 w 344"/>
                <a:gd name="T21" fmla="*/ 2147483646 h 72"/>
                <a:gd name="T22" fmla="*/ 0 w 344"/>
                <a:gd name="T23" fmla="*/ 2147483646 h 72"/>
                <a:gd name="T24" fmla="*/ 0 w 344"/>
                <a:gd name="T25" fmla="*/ 2147483646 h 72"/>
                <a:gd name="T26" fmla="*/ 2147483646 w 344"/>
                <a:gd name="T27" fmla="*/ 2147483646 h 72"/>
                <a:gd name="T28" fmla="*/ 2147483646 w 344"/>
                <a:gd name="T29" fmla="*/ 2147483646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8" y="8"/>
                  </a:lnTo>
                  <a:lnTo>
                    <a:pt x="330" y="2"/>
                  </a:lnTo>
                  <a:lnTo>
                    <a:pt x="322"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2" name="Freeform 207"/>
            <p:cNvSpPr>
              <a:spLocks/>
            </p:cNvSpPr>
            <p:nvPr/>
          </p:nvSpPr>
          <p:spPr bwMode="auto">
            <a:xfrm>
              <a:off x="954088" y="5583238"/>
              <a:ext cx="546100" cy="155575"/>
            </a:xfrm>
            <a:custGeom>
              <a:avLst/>
              <a:gdLst>
                <a:gd name="T0" fmla="*/ 0 w 344"/>
                <a:gd name="T1" fmla="*/ 0 h 98"/>
                <a:gd name="T2" fmla="*/ 0 w 344"/>
                <a:gd name="T3" fmla="*/ 2147483646 h 98"/>
                <a:gd name="T4" fmla="*/ 0 w 344"/>
                <a:gd name="T5" fmla="*/ 2147483646 h 98"/>
                <a:gd name="T6" fmla="*/ 2147483646 w 344"/>
                <a:gd name="T7" fmla="*/ 2147483646 h 98"/>
                <a:gd name="T8" fmla="*/ 2147483646 w 344"/>
                <a:gd name="T9" fmla="*/ 2147483646 h 98"/>
                <a:gd name="T10" fmla="*/ 2147483646 w 344"/>
                <a:gd name="T11" fmla="*/ 2147483646 h 98"/>
                <a:gd name="T12" fmla="*/ 2147483646 w 344"/>
                <a:gd name="T13" fmla="*/ 2147483646 h 98"/>
                <a:gd name="T14" fmla="*/ 2147483646 w 344"/>
                <a:gd name="T15" fmla="*/ 2147483646 h 98"/>
                <a:gd name="T16" fmla="*/ 2147483646 w 344"/>
                <a:gd name="T17" fmla="*/ 2147483646 h 98"/>
                <a:gd name="T18" fmla="*/ 2147483646 w 344"/>
                <a:gd name="T19" fmla="*/ 2147483646 h 98"/>
                <a:gd name="T20" fmla="*/ 2147483646 w 344"/>
                <a:gd name="T21" fmla="*/ 2147483646 h 98"/>
                <a:gd name="T22" fmla="*/ 2147483646 w 344"/>
                <a:gd name="T23" fmla="*/ 2147483646 h 98"/>
                <a:gd name="T24" fmla="*/ 2147483646 w 344"/>
                <a:gd name="T25" fmla="*/ 2147483646 h 98"/>
                <a:gd name="T26" fmla="*/ 2147483646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2" y="98"/>
                  </a:lnTo>
                  <a:lnTo>
                    <a:pt x="330" y="96"/>
                  </a:lnTo>
                  <a:lnTo>
                    <a:pt x="338" y="90"/>
                  </a:lnTo>
                  <a:lnTo>
                    <a:pt x="342" y="84"/>
                  </a:lnTo>
                  <a:lnTo>
                    <a:pt x="344" y="74"/>
                  </a:lnTo>
                  <a:lnTo>
                    <a:pt x="344" y="0"/>
                  </a:lnTo>
                  <a:lnTo>
                    <a:pt x="0" y="0"/>
                  </a:lnTo>
                  <a:close/>
                </a:path>
              </a:pathLst>
            </a:custGeom>
            <a:solidFill>
              <a:srgbClr val="87B3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3" name="Freeform 208"/>
            <p:cNvSpPr>
              <a:spLocks/>
            </p:cNvSpPr>
            <p:nvPr/>
          </p:nvSpPr>
          <p:spPr bwMode="auto">
            <a:xfrm>
              <a:off x="99218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4" name="Freeform 209"/>
            <p:cNvSpPr>
              <a:spLocks/>
            </p:cNvSpPr>
            <p:nvPr/>
          </p:nvSpPr>
          <p:spPr bwMode="auto">
            <a:xfrm>
              <a:off x="110331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0" y="22"/>
                  </a:lnTo>
                  <a:lnTo>
                    <a:pt x="16" y="24"/>
                  </a:lnTo>
                  <a:lnTo>
                    <a:pt x="12" y="26"/>
                  </a:lnTo>
                  <a:lnTo>
                    <a:pt x="8" y="24"/>
                  </a:lnTo>
                  <a:lnTo>
                    <a:pt x="4" y="22"/>
                  </a:lnTo>
                  <a:lnTo>
                    <a:pt x="0" y="18"/>
                  </a:lnTo>
                  <a:lnTo>
                    <a:pt x="0" y="14"/>
                  </a:lnTo>
                  <a:lnTo>
                    <a:pt x="0" y="8"/>
                  </a:lnTo>
                  <a:lnTo>
                    <a:pt x="4" y="4"/>
                  </a:lnTo>
                  <a:lnTo>
                    <a:pt x="8" y="2"/>
                  </a:lnTo>
                  <a:lnTo>
                    <a:pt x="12" y="0"/>
                  </a:lnTo>
                  <a:lnTo>
                    <a:pt x="16" y="2"/>
                  </a:lnTo>
                  <a:lnTo>
                    <a:pt x="20"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5" name="Freeform 210"/>
            <p:cNvSpPr>
              <a:spLocks/>
            </p:cNvSpPr>
            <p:nvPr/>
          </p:nvSpPr>
          <p:spPr bwMode="auto">
            <a:xfrm>
              <a:off x="130333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6" name="Freeform 211"/>
            <p:cNvSpPr>
              <a:spLocks/>
            </p:cNvSpPr>
            <p:nvPr/>
          </p:nvSpPr>
          <p:spPr bwMode="auto">
            <a:xfrm>
              <a:off x="141446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2147483646 w 24"/>
                <a:gd name="T19" fmla="*/ 2147483646 h 26"/>
                <a:gd name="T20" fmla="*/ 0 w 24"/>
                <a:gd name="T21" fmla="*/ 2147483646 h 26"/>
                <a:gd name="T22" fmla="*/ 0 w 24"/>
                <a:gd name="T23" fmla="*/ 2147483646 h 26"/>
                <a:gd name="T24" fmla="*/ 2147483646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2" y="22"/>
                  </a:lnTo>
                  <a:lnTo>
                    <a:pt x="18" y="24"/>
                  </a:lnTo>
                  <a:lnTo>
                    <a:pt x="12" y="26"/>
                  </a:lnTo>
                  <a:lnTo>
                    <a:pt x="8" y="24"/>
                  </a:lnTo>
                  <a:lnTo>
                    <a:pt x="4" y="22"/>
                  </a:lnTo>
                  <a:lnTo>
                    <a:pt x="2" y="18"/>
                  </a:lnTo>
                  <a:lnTo>
                    <a:pt x="0" y="14"/>
                  </a:lnTo>
                  <a:lnTo>
                    <a:pt x="2" y="8"/>
                  </a:lnTo>
                  <a:lnTo>
                    <a:pt x="4" y="4"/>
                  </a:lnTo>
                  <a:lnTo>
                    <a:pt x="8" y="2"/>
                  </a:lnTo>
                  <a:lnTo>
                    <a:pt x="12" y="0"/>
                  </a:lnTo>
                  <a:lnTo>
                    <a:pt x="18" y="2"/>
                  </a:lnTo>
                  <a:lnTo>
                    <a:pt x="22"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7" name="Rectangle 212"/>
            <p:cNvSpPr>
              <a:spLocks noChangeArrowheads="1"/>
            </p:cNvSpPr>
            <p:nvPr/>
          </p:nvSpPr>
          <p:spPr bwMode="auto">
            <a:xfrm>
              <a:off x="1195388" y="5446713"/>
              <a:ext cx="508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8" name="Freeform 213"/>
            <p:cNvSpPr>
              <a:spLocks/>
            </p:cNvSpPr>
            <p:nvPr/>
          </p:nvSpPr>
          <p:spPr bwMode="auto">
            <a:xfrm>
              <a:off x="15795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9" name="Freeform 214"/>
            <p:cNvSpPr>
              <a:spLocks/>
            </p:cNvSpPr>
            <p:nvPr/>
          </p:nvSpPr>
          <p:spPr bwMode="auto">
            <a:xfrm>
              <a:off x="20113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0" name="Freeform 215"/>
            <p:cNvSpPr>
              <a:spLocks/>
            </p:cNvSpPr>
            <p:nvPr/>
          </p:nvSpPr>
          <p:spPr bwMode="auto">
            <a:xfrm>
              <a:off x="24431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1" name="Rectangle 216"/>
            <p:cNvSpPr>
              <a:spLocks noChangeArrowheads="1"/>
            </p:cNvSpPr>
            <p:nvPr/>
          </p:nvSpPr>
          <p:spPr bwMode="auto">
            <a:xfrm>
              <a:off x="608013" y="5732463"/>
              <a:ext cx="5829300" cy="139700"/>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nvGrpSpPr>
            <p:cNvPr id="37912" name="Group 217"/>
            <p:cNvGrpSpPr>
              <a:grpSpLocks/>
            </p:cNvGrpSpPr>
            <p:nvPr/>
          </p:nvGrpSpPr>
          <p:grpSpPr bwMode="auto">
            <a:xfrm>
              <a:off x="2693988" y="733426"/>
              <a:ext cx="1584325" cy="276226"/>
              <a:chOff x="1669" y="515"/>
              <a:chExt cx="998" cy="174"/>
            </a:xfrm>
          </p:grpSpPr>
          <p:sp>
            <p:nvSpPr>
              <p:cNvPr id="38148"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49"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50"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38151"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38152"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38153"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38154"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38155"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37913" name="グループ化 2"/>
            <p:cNvGrpSpPr>
              <a:grpSpLocks/>
            </p:cNvGrpSpPr>
            <p:nvPr/>
          </p:nvGrpSpPr>
          <p:grpSpPr bwMode="auto">
            <a:xfrm>
              <a:off x="755650" y="6049963"/>
              <a:ext cx="5791200" cy="0"/>
              <a:chOff x="706438" y="4818063"/>
              <a:chExt cx="5791200" cy="0"/>
            </a:xfrm>
          </p:grpSpPr>
          <p:sp>
            <p:nvSpPr>
              <p:cNvPr id="38082" name="Line 71"/>
              <p:cNvSpPr>
                <a:spLocks noChangeShapeType="1"/>
              </p:cNvSpPr>
              <p:nvPr/>
            </p:nvSpPr>
            <p:spPr bwMode="auto">
              <a:xfrm>
                <a:off x="706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3" name="Line 72"/>
              <p:cNvSpPr>
                <a:spLocks noChangeShapeType="1"/>
              </p:cNvSpPr>
              <p:nvPr/>
            </p:nvSpPr>
            <p:spPr bwMode="auto">
              <a:xfrm>
                <a:off x="795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4" name="Line 73"/>
              <p:cNvSpPr>
                <a:spLocks noChangeShapeType="1"/>
              </p:cNvSpPr>
              <p:nvPr/>
            </p:nvSpPr>
            <p:spPr bwMode="auto">
              <a:xfrm>
                <a:off x="884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5" name="Line 74"/>
              <p:cNvSpPr>
                <a:spLocks noChangeShapeType="1"/>
              </p:cNvSpPr>
              <p:nvPr/>
            </p:nvSpPr>
            <p:spPr bwMode="auto">
              <a:xfrm>
                <a:off x="973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6" name="Line 75"/>
              <p:cNvSpPr>
                <a:spLocks noChangeShapeType="1"/>
              </p:cNvSpPr>
              <p:nvPr/>
            </p:nvSpPr>
            <p:spPr bwMode="auto">
              <a:xfrm>
                <a:off x="1062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7" name="Line 76"/>
              <p:cNvSpPr>
                <a:spLocks noChangeShapeType="1"/>
              </p:cNvSpPr>
              <p:nvPr/>
            </p:nvSpPr>
            <p:spPr bwMode="auto">
              <a:xfrm>
                <a:off x="1150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8" name="Line 77"/>
              <p:cNvSpPr>
                <a:spLocks noChangeShapeType="1"/>
              </p:cNvSpPr>
              <p:nvPr/>
            </p:nvSpPr>
            <p:spPr bwMode="auto">
              <a:xfrm>
                <a:off x="1239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9" name="Line 78"/>
              <p:cNvSpPr>
                <a:spLocks noChangeShapeType="1"/>
              </p:cNvSpPr>
              <p:nvPr/>
            </p:nvSpPr>
            <p:spPr bwMode="auto">
              <a:xfrm>
                <a:off x="1328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0" name="Line 79"/>
              <p:cNvSpPr>
                <a:spLocks noChangeShapeType="1"/>
              </p:cNvSpPr>
              <p:nvPr/>
            </p:nvSpPr>
            <p:spPr bwMode="auto">
              <a:xfrm>
                <a:off x="1417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1" name="Line 80"/>
              <p:cNvSpPr>
                <a:spLocks noChangeShapeType="1"/>
              </p:cNvSpPr>
              <p:nvPr/>
            </p:nvSpPr>
            <p:spPr bwMode="auto">
              <a:xfrm>
                <a:off x="1506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2" name="Line 81"/>
              <p:cNvSpPr>
                <a:spLocks noChangeShapeType="1"/>
              </p:cNvSpPr>
              <p:nvPr/>
            </p:nvSpPr>
            <p:spPr bwMode="auto">
              <a:xfrm>
                <a:off x="1595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3" name="Line 82"/>
              <p:cNvSpPr>
                <a:spLocks noChangeShapeType="1"/>
              </p:cNvSpPr>
              <p:nvPr/>
            </p:nvSpPr>
            <p:spPr bwMode="auto">
              <a:xfrm>
                <a:off x="1684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4" name="Line 83"/>
              <p:cNvSpPr>
                <a:spLocks noChangeShapeType="1"/>
              </p:cNvSpPr>
              <p:nvPr/>
            </p:nvSpPr>
            <p:spPr bwMode="auto">
              <a:xfrm>
                <a:off x="1773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5" name="Line 84"/>
              <p:cNvSpPr>
                <a:spLocks noChangeShapeType="1"/>
              </p:cNvSpPr>
              <p:nvPr/>
            </p:nvSpPr>
            <p:spPr bwMode="auto">
              <a:xfrm>
                <a:off x="1862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6" name="Line 85"/>
              <p:cNvSpPr>
                <a:spLocks noChangeShapeType="1"/>
              </p:cNvSpPr>
              <p:nvPr/>
            </p:nvSpPr>
            <p:spPr bwMode="auto">
              <a:xfrm>
                <a:off x="1951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7" name="Line 86"/>
              <p:cNvSpPr>
                <a:spLocks noChangeShapeType="1"/>
              </p:cNvSpPr>
              <p:nvPr/>
            </p:nvSpPr>
            <p:spPr bwMode="auto">
              <a:xfrm>
                <a:off x="2039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8" name="Line 87"/>
              <p:cNvSpPr>
                <a:spLocks noChangeShapeType="1"/>
              </p:cNvSpPr>
              <p:nvPr/>
            </p:nvSpPr>
            <p:spPr bwMode="auto">
              <a:xfrm>
                <a:off x="2128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9" name="Line 88"/>
              <p:cNvSpPr>
                <a:spLocks noChangeShapeType="1"/>
              </p:cNvSpPr>
              <p:nvPr/>
            </p:nvSpPr>
            <p:spPr bwMode="auto">
              <a:xfrm>
                <a:off x="2217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0" name="Line 89"/>
              <p:cNvSpPr>
                <a:spLocks noChangeShapeType="1"/>
              </p:cNvSpPr>
              <p:nvPr/>
            </p:nvSpPr>
            <p:spPr bwMode="auto">
              <a:xfrm>
                <a:off x="2306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1" name="Line 90"/>
              <p:cNvSpPr>
                <a:spLocks noChangeShapeType="1"/>
              </p:cNvSpPr>
              <p:nvPr/>
            </p:nvSpPr>
            <p:spPr bwMode="auto">
              <a:xfrm>
                <a:off x="2395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2" name="Line 91"/>
              <p:cNvSpPr>
                <a:spLocks noChangeShapeType="1"/>
              </p:cNvSpPr>
              <p:nvPr/>
            </p:nvSpPr>
            <p:spPr bwMode="auto">
              <a:xfrm>
                <a:off x="2484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3" name="Line 92"/>
              <p:cNvSpPr>
                <a:spLocks noChangeShapeType="1"/>
              </p:cNvSpPr>
              <p:nvPr/>
            </p:nvSpPr>
            <p:spPr bwMode="auto">
              <a:xfrm>
                <a:off x="2573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4" name="Line 93"/>
              <p:cNvSpPr>
                <a:spLocks noChangeShapeType="1"/>
              </p:cNvSpPr>
              <p:nvPr/>
            </p:nvSpPr>
            <p:spPr bwMode="auto">
              <a:xfrm>
                <a:off x="2662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5" name="Line 94"/>
              <p:cNvSpPr>
                <a:spLocks noChangeShapeType="1"/>
              </p:cNvSpPr>
              <p:nvPr/>
            </p:nvSpPr>
            <p:spPr bwMode="auto">
              <a:xfrm>
                <a:off x="2751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6" name="Line 95"/>
              <p:cNvSpPr>
                <a:spLocks noChangeShapeType="1"/>
              </p:cNvSpPr>
              <p:nvPr/>
            </p:nvSpPr>
            <p:spPr bwMode="auto">
              <a:xfrm>
                <a:off x="2840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7" name="Line 96"/>
              <p:cNvSpPr>
                <a:spLocks noChangeShapeType="1"/>
              </p:cNvSpPr>
              <p:nvPr/>
            </p:nvSpPr>
            <p:spPr bwMode="auto">
              <a:xfrm>
                <a:off x="2928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8" name="Line 97"/>
              <p:cNvSpPr>
                <a:spLocks noChangeShapeType="1"/>
              </p:cNvSpPr>
              <p:nvPr/>
            </p:nvSpPr>
            <p:spPr bwMode="auto">
              <a:xfrm>
                <a:off x="3017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9" name="Line 98"/>
              <p:cNvSpPr>
                <a:spLocks noChangeShapeType="1"/>
              </p:cNvSpPr>
              <p:nvPr/>
            </p:nvSpPr>
            <p:spPr bwMode="auto">
              <a:xfrm>
                <a:off x="3106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0" name="Line 99"/>
              <p:cNvSpPr>
                <a:spLocks noChangeShapeType="1"/>
              </p:cNvSpPr>
              <p:nvPr/>
            </p:nvSpPr>
            <p:spPr bwMode="auto">
              <a:xfrm>
                <a:off x="3195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1" name="Line 100"/>
              <p:cNvSpPr>
                <a:spLocks noChangeShapeType="1"/>
              </p:cNvSpPr>
              <p:nvPr/>
            </p:nvSpPr>
            <p:spPr bwMode="auto">
              <a:xfrm>
                <a:off x="3284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2" name="Line 101"/>
              <p:cNvSpPr>
                <a:spLocks noChangeShapeType="1"/>
              </p:cNvSpPr>
              <p:nvPr/>
            </p:nvSpPr>
            <p:spPr bwMode="auto">
              <a:xfrm>
                <a:off x="3373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3" name="Line 102"/>
              <p:cNvSpPr>
                <a:spLocks noChangeShapeType="1"/>
              </p:cNvSpPr>
              <p:nvPr/>
            </p:nvSpPr>
            <p:spPr bwMode="auto">
              <a:xfrm>
                <a:off x="3462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4" name="Line 103"/>
              <p:cNvSpPr>
                <a:spLocks noChangeShapeType="1"/>
              </p:cNvSpPr>
              <p:nvPr/>
            </p:nvSpPr>
            <p:spPr bwMode="auto">
              <a:xfrm>
                <a:off x="3551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5" name="Line 104"/>
              <p:cNvSpPr>
                <a:spLocks noChangeShapeType="1"/>
              </p:cNvSpPr>
              <p:nvPr/>
            </p:nvSpPr>
            <p:spPr bwMode="auto">
              <a:xfrm>
                <a:off x="3640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6" name="Line 105"/>
              <p:cNvSpPr>
                <a:spLocks noChangeShapeType="1"/>
              </p:cNvSpPr>
              <p:nvPr/>
            </p:nvSpPr>
            <p:spPr bwMode="auto">
              <a:xfrm>
                <a:off x="3729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7" name="Line 106"/>
              <p:cNvSpPr>
                <a:spLocks noChangeShapeType="1"/>
              </p:cNvSpPr>
              <p:nvPr/>
            </p:nvSpPr>
            <p:spPr bwMode="auto">
              <a:xfrm>
                <a:off x="3817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8" name="Line 107"/>
              <p:cNvSpPr>
                <a:spLocks noChangeShapeType="1"/>
              </p:cNvSpPr>
              <p:nvPr/>
            </p:nvSpPr>
            <p:spPr bwMode="auto">
              <a:xfrm>
                <a:off x="3906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9" name="Line 108"/>
              <p:cNvSpPr>
                <a:spLocks noChangeShapeType="1"/>
              </p:cNvSpPr>
              <p:nvPr/>
            </p:nvSpPr>
            <p:spPr bwMode="auto">
              <a:xfrm>
                <a:off x="3995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0" name="Line 109"/>
              <p:cNvSpPr>
                <a:spLocks noChangeShapeType="1"/>
              </p:cNvSpPr>
              <p:nvPr/>
            </p:nvSpPr>
            <p:spPr bwMode="auto">
              <a:xfrm>
                <a:off x="4084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1" name="Line 110"/>
              <p:cNvSpPr>
                <a:spLocks noChangeShapeType="1"/>
              </p:cNvSpPr>
              <p:nvPr/>
            </p:nvSpPr>
            <p:spPr bwMode="auto">
              <a:xfrm>
                <a:off x="4173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2" name="Line 111"/>
              <p:cNvSpPr>
                <a:spLocks noChangeShapeType="1"/>
              </p:cNvSpPr>
              <p:nvPr/>
            </p:nvSpPr>
            <p:spPr bwMode="auto">
              <a:xfrm>
                <a:off x="4262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3" name="Line 112"/>
              <p:cNvSpPr>
                <a:spLocks noChangeShapeType="1"/>
              </p:cNvSpPr>
              <p:nvPr/>
            </p:nvSpPr>
            <p:spPr bwMode="auto">
              <a:xfrm>
                <a:off x="4351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4" name="Line 113"/>
              <p:cNvSpPr>
                <a:spLocks noChangeShapeType="1"/>
              </p:cNvSpPr>
              <p:nvPr/>
            </p:nvSpPr>
            <p:spPr bwMode="auto">
              <a:xfrm>
                <a:off x="4440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5" name="Line 114"/>
              <p:cNvSpPr>
                <a:spLocks noChangeShapeType="1"/>
              </p:cNvSpPr>
              <p:nvPr/>
            </p:nvSpPr>
            <p:spPr bwMode="auto">
              <a:xfrm>
                <a:off x="4529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6" name="Line 115"/>
              <p:cNvSpPr>
                <a:spLocks noChangeShapeType="1"/>
              </p:cNvSpPr>
              <p:nvPr/>
            </p:nvSpPr>
            <p:spPr bwMode="auto">
              <a:xfrm>
                <a:off x="4618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7" name="Line 116"/>
              <p:cNvSpPr>
                <a:spLocks noChangeShapeType="1"/>
              </p:cNvSpPr>
              <p:nvPr/>
            </p:nvSpPr>
            <p:spPr bwMode="auto">
              <a:xfrm>
                <a:off x="4706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8" name="Line 117"/>
              <p:cNvSpPr>
                <a:spLocks noChangeShapeType="1"/>
              </p:cNvSpPr>
              <p:nvPr/>
            </p:nvSpPr>
            <p:spPr bwMode="auto">
              <a:xfrm>
                <a:off x="4795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9" name="Line 118"/>
              <p:cNvSpPr>
                <a:spLocks noChangeShapeType="1"/>
              </p:cNvSpPr>
              <p:nvPr/>
            </p:nvSpPr>
            <p:spPr bwMode="auto">
              <a:xfrm>
                <a:off x="4884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0" name="Line 119"/>
              <p:cNvSpPr>
                <a:spLocks noChangeShapeType="1"/>
              </p:cNvSpPr>
              <p:nvPr/>
            </p:nvSpPr>
            <p:spPr bwMode="auto">
              <a:xfrm>
                <a:off x="4973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1" name="Line 120"/>
              <p:cNvSpPr>
                <a:spLocks noChangeShapeType="1"/>
              </p:cNvSpPr>
              <p:nvPr/>
            </p:nvSpPr>
            <p:spPr bwMode="auto">
              <a:xfrm>
                <a:off x="5062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2" name="Line 121"/>
              <p:cNvSpPr>
                <a:spLocks noChangeShapeType="1"/>
              </p:cNvSpPr>
              <p:nvPr/>
            </p:nvSpPr>
            <p:spPr bwMode="auto">
              <a:xfrm>
                <a:off x="5151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3" name="Line 122"/>
              <p:cNvSpPr>
                <a:spLocks noChangeShapeType="1"/>
              </p:cNvSpPr>
              <p:nvPr/>
            </p:nvSpPr>
            <p:spPr bwMode="auto">
              <a:xfrm>
                <a:off x="5240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4" name="Line 123"/>
              <p:cNvSpPr>
                <a:spLocks noChangeShapeType="1"/>
              </p:cNvSpPr>
              <p:nvPr/>
            </p:nvSpPr>
            <p:spPr bwMode="auto">
              <a:xfrm>
                <a:off x="5329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5" name="Line 124"/>
              <p:cNvSpPr>
                <a:spLocks noChangeShapeType="1"/>
              </p:cNvSpPr>
              <p:nvPr/>
            </p:nvSpPr>
            <p:spPr bwMode="auto">
              <a:xfrm>
                <a:off x="5418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6" name="Line 125"/>
              <p:cNvSpPr>
                <a:spLocks noChangeShapeType="1"/>
              </p:cNvSpPr>
              <p:nvPr/>
            </p:nvSpPr>
            <p:spPr bwMode="auto">
              <a:xfrm>
                <a:off x="5507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7" name="Line 126"/>
              <p:cNvSpPr>
                <a:spLocks noChangeShapeType="1"/>
              </p:cNvSpPr>
              <p:nvPr/>
            </p:nvSpPr>
            <p:spPr bwMode="auto">
              <a:xfrm>
                <a:off x="5595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8" name="Line 127"/>
              <p:cNvSpPr>
                <a:spLocks noChangeShapeType="1"/>
              </p:cNvSpPr>
              <p:nvPr/>
            </p:nvSpPr>
            <p:spPr bwMode="auto">
              <a:xfrm>
                <a:off x="5684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9" name="Line 128"/>
              <p:cNvSpPr>
                <a:spLocks noChangeShapeType="1"/>
              </p:cNvSpPr>
              <p:nvPr/>
            </p:nvSpPr>
            <p:spPr bwMode="auto">
              <a:xfrm>
                <a:off x="5773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0" name="Line 129"/>
              <p:cNvSpPr>
                <a:spLocks noChangeShapeType="1"/>
              </p:cNvSpPr>
              <p:nvPr/>
            </p:nvSpPr>
            <p:spPr bwMode="auto">
              <a:xfrm>
                <a:off x="5862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1" name="Line 130"/>
              <p:cNvSpPr>
                <a:spLocks noChangeShapeType="1"/>
              </p:cNvSpPr>
              <p:nvPr/>
            </p:nvSpPr>
            <p:spPr bwMode="auto">
              <a:xfrm>
                <a:off x="5951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2" name="Line 131"/>
              <p:cNvSpPr>
                <a:spLocks noChangeShapeType="1"/>
              </p:cNvSpPr>
              <p:nvPr/>
            </p:nvSpPr>
            <p:spPr bwMode="auto">
              <a:xfrm>
                <a:off x="6040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3" name="Line 132"/>
              <p:cNvSpPr>
                <a:spLocks noChangeShapeType="1"/>
              </p:cNvSpPr>
              <p:nvPr/>
            </p:nvSpPr>
            <p:spPr bwMode="auto">
              <a:xfrm>
                <a:off x="6129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4" name="Line 133"/>
              <p:cNvSpPr>
                <a:spLocks noChangeShapeType="1"/>
              </p:cNvSpPr>
              <p:nvPr/>
            </p:nvSpPr>
            <p:spPr bwMode="auto">
              <a:xfrm>
                <a:off x="6218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5" name="Line 134"/>
              <p:cNvSpPr>
                <a:spLocks noChangeShapeType="1"/>
              </p:cNvSpPr>
              <p:nvPr/>
            </p:nvSpPr>
            <p:spPr bwMode="auto">
              <a:xfrm>
                <a:off x="6307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6" name="Line 135"/>
              <p:cNvSpPr>
                <a:spLocks noChangeShapeType="1"/>
              </p:cNvSpPr>
              <p:nvPr/>
            </p:nvSpPr>
            <p:spPr bwMode="auto">
              <a:xfrm>
                <a:off x="6396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7" name="Line 136"/>
              <p:cNvSpPr>
                <a:spLocks noChangeShapeType="1"/>
              </p:cNvSpPr>
              <p:nvPr/>
            </p:nvSpPr>
            <p:spPr bwMode="auto">
              <a:xfrm>
                <a:off x="6484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pic>
          <p:nvPicPr>
            <p:cNvPr id="3791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7225" y="309563"/>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5" name="Freeform 227"/>
            <p:cNvSpPr>
              <a:spLocks/>
            </p:cNvSpPr>
            <p:nvPr/>
          </p:nvSpPr>
          <p:spPr bwMode="auto">
            <a:xfrm>
              <a:off x="3221038" y="3095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70"/>
                  </a:lnTo>
                  <a:lnTo>
                    <a:pt x="184" y="186"/>
                  </a:lnTo>
                  <a:lnTo>
                    <a:pt x="168" y="198"/>
                  </a:lnTo>
                  <a:lnTo>
                    <a:pt x="150" y="208"/>
                  </a:lnTo>
                  <a:lnTo>
                    <a:pt x="130" y="214"/>
                  </a:lnTo>
                  <a:lnTo>
                    <a:pt x="108" y="216"/>
                  </a:lnTo>
                  <a:lnTo>
                    <a:pt x="86" y="214"/>
                  </a:lnTo>
                  <a:lnTo>
                    <a:pt x="66" y="208"/>
                  </a:lnTo>
                  <a:lnTo>
                    <a:pt x="48" y="198"/>
                  </a:lnTo>
                  <a:lnTo>
                    <a:pt x="32" y="186"/>
                  </a:lnTo>
                  <a:lnTo>
                    <a:pt x="18" y="170"/>
                  </a:lnTo>
                  <a:lnTo>
                    <a:pt x="8" y="150"/>
                  </a:lnTo>
                  <a:lnTo>
                    <a:pt x="2" y="130"/>
                  </a:lnTo>
                  <a:lnTo>
                    <a:pt x="0" y="108"/>
                  </a:lnTo>
                  <a:lnTo>
                    <a:pt x="2" y="86"/>
                  </a:lnTo>
                  <a:lnTo>
                    <a:pt x="8" y="66"/>
                  </a:lnTo>
                  <a:lnTo>
                    <a:pt x="18" y="48"/>
                  </a:lnTo>
                  <a:lnTo>
                    <a:pt x="32" y="32"/>
                  </a:lnTo>
                  <a:lnTo>
                    <a:pt x="48" y="20"/>
                  </a:lnTo>
                  <a:lnTo>
                    <a:pt x="66" y="10"/>
                  </a:lnTo>
                  <a:lnTo>
                    <a:pt x="86" y="2"/>
                  </a:lnTo>
                  <a:lnTo>
                    <a:pt x="108" y="0"/>
                  </a:lnTo>
                  <a:lnTo>
                    <a:pt x="130" y="2"/>
                  </a:lnTo>
                  <a:lnTo>
                    <a:pt x="150" y="10"/>
                  </a:lnTo>
                  <a:lnTo>
                    <a:pt x="168" y="20"/>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6" name="Line 5"/>
            <p:cNvSpPr>
              <a:spLocks noChangeShapeType="1"/>
            </p:cNvSpPr>
            <p:nvPr/>
          </p:nvSpPr>
          <p:spPr bwMode="auto">
            <a:xfrm>
              <a:off x="755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7" name="Line 6"/>
            <p:cNvSpPr>
              <a:spLocks noChangeShapeType="1"/>
            </p:cNvSpPr>
            <p:nvPr/>
          </p:nvSpPr>
          <p:spPr bwMode="auto">
            <a:xfrm>
              <a:off x="844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8" name="Line 7"/>
            <p:cNvSpPr>
              <a:spLocks noChangeShapeType="1"/>
            </p:cNvSpPr>
            <p:nvPr/>
          </p:nvSpPr>
          <p:spPr bwMode="auto">
            <a:xfrm>
              <a:off x="933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9" name="Line 8"/>
            <p:cNvSpPr>
              <a:spLocks noChangeShapeType="1"/>
            </p:cNvSpPr>
            <p:nvPr/>
          </p:nvSpPr>
          <p:spPr bwMode="auto">
            <a:xfrm>
              <a:off x="1022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0" name="Line 9"/>
            <p:cNvSpPr>
              <a:spLocks noChangeShapeType="1"/>
            </p:cNvSpPr>
            <p:nvPr/>
          </p:nvSpPr>
          <p:spPr bwMode="auto">
            <a:xfrm>
              <a:off x="1111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1" name="Line 10"/>
            <p:cNvSpPr>
              <a:spLocks noChangeShapeType="1"/>
            </p:cNvSpPr>
            <p:nvPr/>
          </p:nvSpPr>
          <p:spPr bwMode="auto">
            <a:xfrm>
              <a:off x="1200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2" name="Line 11"/>
            <p:cNvSpPr>
              <a:spLocks noChangeShapeType="1"/>
            </p:cNvSpPr>
            <p:nvPr/>
          </p:nvSpPr>
          <p:spPr bwMode="auto">
            <a:xfrm>
              <a:off x="1289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3" name="Line 12"/>
            <p:cNvSpPr>
              <a:spLocks noChangeShapeType="1"/>
            </p:cNvSpPr>
            <p:nvPr/>
          </p:nvSpPr>
          <p:spPr bwMode="auto">
            <a:xfrm>
              <a:off x="1377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4" name="Line 13"/>
            <p:cNvSpPr>
              <a:spLocks noChangeShapeType="1"/>
            </p:cNvSpPr>
            <p:nvPr/>
          </p:nvSpPr>
          <p:spPr bwMode="auto">
            <a:xfrm>
              <a:off x="1466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5" name="Line 14"/>
            <p:cNvSpPr>
              <a:spLocks noChangeShapeType="1"/>
            </p:cNvSpPr>
            <p:nvPr/>
          </p:nvSpPr>
          <p:spPr bwMode="auto">
            <a:xfrm>
              <a:off x="1555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6" name="Line 15"/>
            <p:cNvSpPr>
              <a:spLocks noChangeShapeType="1"/>
            </p:cNvSpPr>
            <p:nvPr/>
          </p:nvSpPr>
          <p:spPr bwMode="auto">
            <a:xfrm>
              <a:off x="1644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7" name="Line 16"/>
            <p:cNvSpPr>
              <a:spLocks noChangeShapeType="1"/>
            </p:cNvSpPr>
            <p:nvPr/>
          </p:nvSpPr>
          <p:spPr bwMode="auto">
            <a:xfrm>
              <a:off x="1733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8" name="Line 17"/>
            <p:cNvSpPr>
              <a:spLocks noChangeShapeType="1"/>
            </p:cNvSpPr>
            <p:nvPr/>
          </p:nvSpPr>
          <p:spPr bwMode="auto">
            <a:xfrm>
              <a:off x="1822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9" name="Line 18"/>
            <p:cNvSpPr>
              <a:spLocks noChangeShapeType="1"/>
            </p:cNvSpPr>
            <p:nvPr/>
          </p:nvSpPr>
          <p:spPr bwMode="auto">
            <a:xfrm>
              <a:off x="1911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0" name="Line 19"/>
            <p:cNvSpPr>
              <a:spLocks noChangeShapeType="1"/>
            </p:cNvSpPr>
            <p:nvPr/>
          </p:nvSpPr>
          <p:spPr bwMode="auto">
            <a:xfrm>
              <a:off x="2000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1" name="Line 20"/>
            <p:cNvSpPr>
              <a:spLocks noChangeShapeType="1"/>
            </p:cNvSpPr>
            <p:nvPr/>
          </p:nvSpPr>
          <p:spPr bwMode="auto">
            <a:xfrm>
              <a:off x="2089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2" name="Line 21"/>
            <p:cNvSpPr>
              <a:spLocks noChangeShapeType="1"/>
            </p:cNvSpPr>
            <p:nvPr/>
          </p:nvSpPr>
          <p:spPr bwMode="auto">
            <a:xfrm>
              <a:off x="2178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3" name="Line 22"/>
            <p:cNvSpPr>
              <a:spLocks noChangeShapeType="1"/>
            </p:cNvSpPr>
            <p:nvPr/>
          </p:nvSpPr>
          <p:spPr bwMode="auto">
            <a:xfrm>
              <a:off x="2266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4" name="Line 23"/>
            <p:cNvSpPr>
              <a:spLocks noChangeShapeType="1"/>
            </p:cNvSpPr>
            <p:nvPr/>
          </p:nvSpPr>
          <p:spPr bwMode="auto">
            <a:xfrm>
              <a:off x="2355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5" name="Line 24"/>
            <p:cNvSpPr>
              <a:spLocks noChangeShapeType="1"/>
            </p:cNvSpPr>
            <p:nvPr/>
          </p:nvSpPr>
          <p:spPr bwMode="auto">
            <a:xfrm>
              <a:off x="2444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6" name="Line 25"/>
            <p:cNvSpPr>
              <a:spLocks noChangeShapeType="1"/>
            </p:cNvSpPr>
            <p:nvPr/>
          </p:nvSpPr>
          <p:spPr bwMode="auto">
            <a:xfrm>
              <a:off x="2533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7" name="Line 26"/>
            <p:cNvSpPr>
              <a:spLocks noChangeShapeType="1"/>
            </p:cNvSpPr>
            <p:nvPr/>
          </p:nvSpPr>
          <p:spPr bwMode="auto">
            <a:xfrm>
              <a:off x="2622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8" name="Line 27"/>
            <p:cNvSpPr>
              <a:spLocks noChangeShapeType="1"/>
            </p:cNvSpPr>
            <p:nvPr/>
          </p:nvSpPr>
          <p:spPr bwMode="auto">
            <a:xfrm>
              <a:off x="2711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9" name="Line 28"/>
            <p:cNvSpPr>
              <a:spLocks noChangeShapeType="1"/>
            </p:cNvSpPr>
            <p:nvPr/>
          </p:nvSpPr>
          <p:spPr bwMode="auto">
            <a:xfrm>
              <a:off x="2800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0" name="Line 29"/>
            <p:cNvSpPr>
              <a:spLocks noChangeShapeType="1"/>
            </p:cNvSpPr>
            <p:nvPr/>
          </p:nvSpPr>
          <p:spPr bwMode="auto">
            <a:xfrm>
              <a:off x="2889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1" name="Line 30"/>
            <p:cNvSpPr>
              <a:spLocks noChangeShapeType="1"/>
            </p:cNvSpPr>
            <p:nvPr/>
          </p:nvSpPr>
          <p:spPr bwMode="auto">
            <a:xfrm>
              <a:off x="2978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2" name="Line 31"/>
            <p:cNvSpPr>
              <a:spLocks noChangeShapeType="1"/>
            </p:cNvSpPr>
            <p:nvPr/>
          </p:nvSpPr>
          <p:spPr bwMode="auto">
            <a:xfrm>
              <a:off x="3067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3" name="Line 32"/>
            <p:cNvSpPr>
              <a:spLocks noChangeShapeType="1"/>
            </p:cNvSpPr>
            <p:nvPr/>
          </p:nvSpPr>
          <p:spPr bwMode="auto">
            <a:xfrm>
              <a:off x="3155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4" name="Line 33"/>
            <p:cNvSpPr>
              <a:spLocks noChangeShapeType="1"/>
            </p:cNvSpPr>
            <p:nvPr/>
          </p:nvSpPr>
          <p:spPr bwMode="auto">
            <a:xfrm>
              <a:off x="3244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5" name="Line 34"/>
            <p:cNvSpPr>
              <a:spLocks noChangeShapeType="1"/>
            </p:cNvSpPr>
            <p:nvPr/>
          </p:nvSpPr>
          <p:spPr bwMode="auto">
            <a:xfrm>
              <a:off x="3333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6" name="Line 35"/>
            <p:cNvSpPr>
              <a:spLocks noChangeShapeType="1"/>
            </p:cNvSpPr>
            <p:nvPr/>
          </p:nvSpPr>
          <p:spPr bwMode="auto">
            <a:xfrm>
              <a:off x="3422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7" name="Line 36"/>
            <p:cNvSpPr>
              <a:spLocks noChangeShapeType="1"/>
            </p:cNvSpPr>
            <p:nvPr/>
          </p:nvSpPr>
          <p:spPr bwMode="auto">
            <a:xfrm>
              <a:off x="3511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8" name="Line 37"/>
            <p:cNvSpPr>
              <a:spLocks noChangeShapeType="1"/>
            </p:cNvSpPr>
            <p:nvPr/>
          </p:nvSpPr>
          <p:spPr bwMode="auto">
            <a:xfrm>
              <a:off x="3600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9" name="Line 38"/>
            <p:cNvSpPr>
              <a:spLocks noChangeShapeType="1"/>
            </p:cNvSpPr>
            <p:nvPr/>
          </p:nvSpPr>
          <p:spPr bwMode="auto">
            <a:xfrm>
              <a:off x="3689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0" name="Line 39"/>
            <p:cNvSpPr>
              <a:spLocks noChangeShapeType="1"/>
            </p:cNvSpPr>
            <p:nvPr/>
          </p:nvSpPr>
          <p:spPr bwMode="auto">
            <a:xfrm>
              <a:off x="3778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1" name="Line 40"/>
            <p:cNvSpPr>
              <a:spLocks noChangeShapeType="1"/>
            </p:cNvSpPr>
            <p:nvPr/>
          </p:nvSpPr>
          <p:spPr bwMode="auto">
            <a:xfrm>
              <a:off x="3867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2" name="Line 41"/>
            <p:cNvSpPr>
              <a:spLocks noChangeShapeType="1"/>
            </p:cNvSpPr>
            <p:nvPr/>
          </p:nvSpPr>
          <p:spPr bwMode="auto">
            <a:xfrm>
              <a:off x="3956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3" name="Line 42"/>
            <p:cNvSpPr>
              <a:spLocks noChangeShapeType="1"/>
            </p:cNvSpPr>
            <p:nvPr/>
          </p:nvSpPr>
          <p:spPr bwMode="auto">
            <a:xfrm>
              <a:off x="4044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4" name="Line 43"/>
            <p:cNvSpPr>
              <a:spLocks noChangeShapeType="1"/>
            </p:cNvSpPr>
            <p:nvPr/>
          </p:nvSpPr>
          <p:spPr bwMode="auto">
            <a:xfrm>
              <a:off x="4133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5" name="Line 44"/>
            <p:cNvSpPr>
              <a:spLocks noChangeShapeType="1"/>
            </p:cNvSpPr>
            <p:nvPr/>
          </p:nvSpPr>
          <p:spPr bwMode="auto">
            <a:xfrm>
              <a:off x="4222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6" name="Line 45"/>
            <p:cNvSpPr>
              <a:spLocks noChangeShapeType="1"/>
            </p:cNvSpPr>
            <p:nvPr/>
          </p:nvSpPr>
          <p:spPr bwMode="auto">
            <a:xfrm>
              <a:off x="4311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7" name="Line 46"/>
            <p:cNvSpPr>
              <a:spLocks noChangeShapeType="1"/>
            </p:cNvSpPr>
            <p:nvPr/>
          </p:nvSpPr>
          <p:spPr bwMode="auto">
            <a:xfrm>
              <a:off x="4400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8" name="Line 47"/>
            <p:cNvSpPr>
              <a:spLocks noChangeShapeType="1"/>
            </p:cNvSpPr>
            <p:nvPr/>
          </p:nvSpPr>
          <p:spPr bwMode="auto">
            <a:xfrm>
              <a:off x="4489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9" name="Line 48"/>
            <p:cNvSpPr>
              <a:spLocks noChangeShapeType="1"/>
            </p:cNvSpPr>
            <p:nvPr/>
          </p:nvSpPr>
          <p:spPr bwMode="auto">
            <a:xfrm>
              <a:off x="4578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0" name="Line 49"/>
            <p:cNvSpPr>
              <a:spLocks noChangeShapeType="1"/>
            </p:cNvSpPr>
            <p:nvPr/>
          </p:nvSpPr>
          <p:spPr bwMode="auto">
            <a:xfrm>
              <a:off x="4667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1" name="Line 50"/>
            <p:cNvSpPr>
              <a:spLocks noChangeShapeType="1"/>
            </p:cNvSpPr>
            <p:nvPr/>
          </p:nvSpPr>
          <p:spPr bwMode="auto">
            <a:xfrm>
              <a:off x="4756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2" name="Line 51"/>
            <p:cNvSpPr>
              <a:spLocks noChangeShapeType="1"/>
            </p:cNvSpPr>
            <p:nvPr/>
          </p:nvSpPr>
          <p:spPr bwMode="auto">
            <a:xfrm>
              <a:off x="4845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3" name="Line 52"/>
            <p:cNvSpPr>
              <a:spLocks noChangeShapeType="1"/>
            </p:cNvSpPr>
            <p:nvPr/>
          </p:nvSpPr>
          <p:spPr bwMode="auto">
            <a:xfrm>
              <a:off x="4933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4" name="Line 53"/>
            <p:cNvSpPr>
              <a:spLocks noChangeShapeType="1"/>
            </p:cNvSpPr>
            <p:nvPr/>
          </p:nvSpPr>
          <p:spPr bwMode="auto">
            <a:xfrm>
              <a:off x="5022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5" name="Line 54"/>
            <p:cNvSpPr>
              <a:spLocks noChangeShapeType="1"/>
            </p:cNvSpPr>
            <p:nvPr/>
          </p:nvSpPr>
          <p:spPr bwMode="auto">
            <a:xfrm>
              <a:off x="5111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6" name="Line 55"/>
            <p:cNvSpPr>
              <a:spLocks noChangeShapeType="1"/>
            </p:cNvSpPr>
            <p:nvPr/>
          </p:nvSpPr>
          <p:spPr bwMode="auto">
            <a:xfrm>
              <a:off x="5200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7" name="Line 56"/>
            <p:cNvSpPr>
              <a:spLocks noChangeShapeType="1"/>
            </p:cNvSpPr>
            <p:nvPr/>
          </p:nvSpPr>
          <p:spPr bwMode="auto">
            <a:xfrm>
              <a:off x="5289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8" name="Line 57"/>
            <p:cNvSpPr>
              <a:spLocks noChangeShapeType="1"/>
            </p:cNvSpPr>
            <p:nvPr/>
          </p:nvSpPr>
          <p:spPr bwMode="auto">
            <a:xfrm>
              <a:off x="5378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9" name="Line 58"/>
            <p:cNvSpPr>
              <a:spLocks noChangeShapeType="1"/>
            </p:cNvSpPr>
            <p:nvPr/>
          </p:nvSpPr>
          <p:spPr bwMode="auto">
            <a:xfrm>
              <a:off x="5467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0" name="Line 59"/>
            <p:cNvSpPr>
              <a:spLocks noChangeShapeType="1"/>
            </p:cNvSpPr>
            <p:nvPr/>
          </p:nvSpPr>
          <p:spPr bwMode="auto">
            <a:xfrm>
              <a:off x="5556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1" name="Line 60"/>
            <p:cNvSpPr>
              <a:spLocks noChangeShapeType="1"/>
            </p:cNvSpPr>
            <p:nvPr/>
          </p:nvSpPr>
          <p:spPr bwMode="auto">
            <a:xfrm>
              <a:off x="5645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2" name="Line 61"/>
            <p:cNvSpPr>
              <a:spLocks noChangeShapeType="1"/>
            </p:cNvSpPr>
            <p:nvPr/>
          </p:nvSpPr>
          <p:spPr bwMode="auto">
            <a:xfrm>
              <a:off x="5734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3" name="Line 62"/>
            <p:cNvSpPr>
              <a:spLocks noChangeShapeType="1"/>
            </p:cNvSpPr>
            <p:nvPr/>
          </p:nvSpPr>
          <p:spPr bwMode="auto">
            <a:xfrm>
              <a:off x="5822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4" name="Line 63"/>
            <p:cNvSpPr>
              <a:spLocks noChangeShapeType="1"/>
            </p:cNvSpPr>
            <p:nvPr/>
          </p:nvSpPr>
          <p:spPr bwMode="auto">
            <a:xfrm>
              <a:off x="5911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5" name="Line 64"/>
            <p:cNvSpPr>
              <a:spLocks noChangeShapeType="1"/>
            </p:cNvSpPr>
            <p:nvPr/>
          </p:nvSpPr>
          <p:spPr bwMode="auto">
            <a:xfrm>
              <a:off x="6000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6" name="Line 65"/>
            <p:cNvSpPr>
              <a:spLocks noChangeShapeType="1"/>
            </p:cNvSpPr>
            <p:nvPr/>
          </p:nvSpPr>
          <p:spPr bwMode="auto">
            <a:xfrm>
              <a:off x="6089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7" name="Line 66"/>
            <p:cNvSpPr>
              <a:spLocks noChangeShapeType="1"/>
            </p:cNvSpPr>
            <p:nvPr/>
          </p:nvSpPr>
          <p:spPr bwMode="auto">
            <a:xfrm>
              <a:off x="6178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8" name="Line 67"/>
            <p:cNvSpPr>
              <a:spLocks noChangeShapeType="1"/>
            </p:cNvSpPr>
            <p:nvPr/>
          </p:nvSpPr>
          <p:spPr bwMode="auto">
            <a:xfrm>
              <a:off x="6267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9" name="Line 68"/>
            <p:cNvSpPr>
              <a:spLocks noChangeShapeType="1"/>
            </p:cNvSpPr>
            <p:nvPr/>
          </p:nvSpPr>
          <p:spPr bwMode="auto">
            <a:xfrm>
              <a:off x="6356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0" name="Line 69"/>
            <p:cNvSpPr>
              <a:spLocks noChangeShapeType="1"/>
            </p:cNvSpPr>
            <p:nvPr/>
          </p:nvSpPr>
          <p:spPr bwMode="auto">
            <a:xfrm>
              <a:off x="6445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1" name="Line 70"/>
            <p:cNvSpPr>
              <a:spLocks noChangeShapeType="1"/>
            </p:cNvSpPr>
            <p:nvPr/>
          </p:nvSpPr>
          <p:spPr bwMode="auto">
            <a:xfrm>
              <a:off x="6534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2" name="Line 137"/>
            <p:cNvSpPr>
              <a:spLocks noChangeShapeType="1"/>
            </p:cNvSpPr>
            <p:nvPr/>
          </p:nvSpPr>
          <p:spPr bwMode="auto">
            <a:xfrm>
              <a:off x="755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3" name="Line 138"/>
            <p:cNvSpPr>
              <a:spLocks noChangeShapeType="1"/>
            </p:cNvSpPr>
            <p:nvPr/>
          </p:nvSpPr>
          <p:spPr bwMode="auto">
            <a:xfrm>
              <a:off x="844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4" name="Line 139"/>
            <p:cNvSpPr>
              <a:spLocks noChangeShapeType="1"/>
            </p:cNvSpPr>
            <p:nvPr/>
          </p:nvSpPr>
          <p:spPr bwMode="auto">
            <a:xfrm>
              <a:off x="933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5" name="Line 140"/>
            <p:cNvSpPr>
              <a:spLocks noChangeShapeType="1"/>
            </p:cNvSpPr>
            <p:nvPr/>
          </p:nvSpPr>
          <p:spPr bwMode="auto">
            <a:xfrm>
              <a:off x="1022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6" name="Line 141"/>
            <p:cNvSpPr>
              <a:spLocks noChangeShapeType="1"/>
            </p:cNvSpPr>
            <p:nvPr/>
          </p:nvSpPr>
          <p:spPr bwMode="auto">
            <a:xfrm>
              <a:off x="1111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7" name="Line 142"/>
            <p:cNvSpPr>
              <a:spLocks noChangeShapeType="1"/>
            </p:cNvSpPr>
            <p:nvPr/>
          </p:nvSpPr>
          <p:spPr bwMode="auto">
            <a:xfrm>
              <a:off x="1200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8" name="Line 143"/>
            <p:cNvSpPr>
              <a:spLocks noChangeShapeType="1"/>
            </p:cNvSpPr>
            <p:nvPr/>
          </p:nvSpPr>
          <p:spPr bwMode="auto">
            <a:xfrm>
              <a:off x="1289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9" name="Line 144"/>
            <p:cNvSpPr>
              <a:spLocks noChangeShapeType="1"/>
            </p:cNvSpPr>
            <p:nvPr/>
          </p:nvSpPr>
          <p:spPr bwMode="auto">
            <a:xfrm>
              <a:off x="1377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0" name="Line 145"/>
            <p:cNvSpPr>
              <a:spLocks noChangeShapeType="1"/>
            </p:cNvSpPr>
            <p:nvPr/>
          </p:nvSpPr>
          <p:spPr bwMode="auto">
            <a:xfrm>
              <a:off x="1466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1" name="Line 146"/>
            <p:cNvSpPr>
              <a:spLocks noChangeShapeType="1"/>
            </p:cNvSpPr>
            <p:nvPr/>
          </p:nvSpPr>
          <p:spPr bwMode="auto">
            <a:xfrm>
              <a:off x="1555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2" name="Line 147"/>
            <p:cNvSpPr>
              <a:spLocks noChangeShapeType="1"/>
            </p:cNvSpPr>
            <p:nvPr/>
          </p:nvSpPr>
          <p:spPr bwMode="auto">
            <a:xfrm>
              <a:off x="1644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3" name="Line 148"/>
            <p:cNvSpPr>
              <a:spLocks noChangeShapeType="1"/>
            </p:cNvSpPr>
            <p:nvPr/>
          </p:nvSpPr>
          <p:spPr bwMode="auto">
            <a:xfrm>
              <a:off x="1733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4" name="Line 149"/>
            <p:cNvSpPr>
              <a:spLocks noChangeShapeType="1"/>
            </p:cNvSpPr>
            <p:nvPr/>
          </p:nvSpPr>
          <p:spPr bwMode="auto">
            <a:xfrm>
              <a:off x="1822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5" name="Line 150"/>
            <p:cNvSpPr>
              <a:spLocks noChangeShapeType="1"/>
            </p:cNvSpPr>
            <p:nvPr/>
          </p:nvSpPr>
          <p:spPr bwMode="auto">
            <a:xfrm>
              <a:off x="1911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6" name="Line 151"/>
            <p:cNvSpPr>
              <a:spLocks noChangeShapeType="1"/>
            </p:cNvSpPr>
            <p:nvPr/>
          </p:nvSpPr>
          <p:spPr bwMode="auto">
            <a:xfrm>
              <a:off x="2000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7" name="Line 152"/>
            <p:cNvSpPr>
              <a:spLocks noChangeShapeType="1"/>
            </p:cNvSpPr>
            <p:nvPr/>
          </p:nvSpPr>
          <p:spPr bwMode="auto">
            <a:xfrm>
              <a:off x="2089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8" name="Line 153"/>
            <p:cNvSpPr>
              <a:spLocks noChangeShapeType="1"/>
            </p:cNvSpPr>
            <p:nvPr/>
          </p:nvSpPr>
          <p:spPr bwMode="auto">
            <a:xfrm>
              <a:off x="2178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9" name="Line 154"/>
            <p:cNvSpPr>
              <a:spLocks noChangeShapeType="1"/>
            </p:cNvSpPr>
            <p:nvPr/>
          </p:nvSpPr>
          <p:spPr bwMode="auto">
            <a:xfrm>
              <a:off x="2266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0" name="Line 155"/>
            <p:cNvSpPr>
              <a:spLocks noChangeShapeType="1"/>
            </p:cNvSpPr>
            <p:nvPr/>
          </p:nvSpPr>
          <p:spPr bwMode="auto">
            <a:xfrm>
              <a:off x="2355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1" name="Line 156"/>
            <p:cNvSpPr>
              <a:spLocks noChangeShapeType="1"/>
            </p:cNvSpPr>
            <p:nvPr/>
          </p:nvSpPr>
          <p:spPr bwMode="auto">
            <a:xfrm>
              <a:off x="2444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2" name="Line 157"/>
            <p:cNvSpPr>
              <a:spLocks noChangeShapeType="1"/>
            </p:cNvSpPr>
            <p:nvPr/>
          </p:nvSpPr>
          <p:spPr bwMode="auto">
            <a:xfrm>
              <a:off x="2533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3" name="Line 158"/>
            <p:cNvSpPr>
              <a:spLocks noChangeShapeType="1"/>
            </p:cNvSpPr>
            <p:nvPr/>
          </p:nvSpPr>
          <p:spPr bwMode="auto">
            <a:xfrm>
              <a:off x="2622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4" name="Line 159"/>
            <p:cNvSpPr>
              <a:spLocks noChangeShapeType="1"/>
            </p:cNvSpPr>
            <p:nvPr/>
          </p:nvSpPr>
          <p:spPr bwMode="auto">
            <a:xfrm>
              <a:off x="2711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5" name="Line 160"/>
            <p:cNvSpPr>
              <a:spLocks noChangeShapeType="1"/>
            </p:cNvSpPr>
            <p:nvPr/>
          </p:nvSpPr>
          <p:spPr bwMode="auto">
            <a:xfrm>
              <a:off x="2800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6" name="Line 161"/>
            <p:cNvSpPr>
              <a:spLocks noChangeShapeType="1"/>
            </p:cNvSpPr>
            <p:nvPr/>
          </p:nvSpPr>
          <p:spPr bwMode="auto">
            <a:xfrm>
              <a:off x="2889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7" name="Line 162"/>
            <p:cNvSpPr>
              <a:spLocks noChangeShapeType="1"/>
            </p:cNvSpPr>
            <p:nvPr/>
          </p:nvSpPr>
          <p:spPr bwMode="auto">
            <a:xfrm>
              <a:off x="2978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8" name="Line 163"/>
            <p:cNvSpPr>
              <a:spLocks noChangeShapeType="1"/>
            </p:cNvSpPr>
            <p:nvPr/>
          </p:nvSpPr>
          <p:spPr bwMode="auto">
            <a:xfrm>
              <a:off x="3067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9" name="Line 164"/>
            <p:cNvSpPr>
              <a:spLocks noChangeShapeType="1"/>
            </p:cNvSpPr>
            <p:nvPr/>
          </p:nvSpPr>
          <p:spPr bwMode="auto">
            <a:xfrm>
              <a:off x="3155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0" name="Line 165"/>
            <p:cNvSpPr>
              <a:spLocks noChangeShapeType="1"/>
            </p:cNvSpPr>
            <p:nvPr/>
          </p:nvSpPr>
          <p:spPr bwMode="auto">
            <a:xfrm>
              <a:off x="3244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1" name="Line 166"/>
            <p:cNvSpPr>
              <a:spLocks noChangeShapeType="1"/>
            </p:cNvSpPr>
            <p:nvPr/>
          </p:nvSpPr>
          <p:spPr bwMode="auto">
            <a:xfrm>
              <a:off x="3333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2" name="Line 167"/>
            <p:cNvSpPr>
              <a:spLocks noChangeShapeType="1"/>
            </p:cNvSpPr>
            <p:nvPr/>
          </p:nvSpPr>
          <p:spPr bwMode="auto">
            <a:xfrm>
              <a:off x="3422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3" name="Line 168"/>
            <p:cNvSpPr>
              <a:spLocks noChangeShapeType="1"/>
            </p:cNvSpPr>
            <p:nvPr/>
          </p:nvSpPr>
          <p:spPr bwMode="auto">
            <a:xfrm>
              <a:off x="3511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4" name="Line 169"/>
            <p:cNvSpPr>
              <a:spLocks noChangeShapeType="1"/>
            </p:cNvSpPr>
            <p:nvPr/>
          </p:nvSpPr>
          <p:spPr bwMode="auto">
            <a:xfrm>
              <a:off x="3600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5" name="Line 170"/>
            <p:cNvSpPr>
              <a:spLocks noChangeShapeType="1"/>
            </p:cNvSpPr>
            <p:nvPr/>
          </p:nvSpPr>
          <p:spPr bwMode="auto">
            <a:xfrm>
              <a:off x="3689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6" name="Line 171"/>
            <p:cNvSpPr>
              <a:spLocks noChangeShapeType="1"/>
            </p:cNvSpPr>
            <p:nvPr/>
          </p:nvSpPr>
          <p:spPr bwMode="auto">
            <a:xfrm>
              <a:off x="3778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7" name="Line 172"/>
            <p:cNvSpPr>
              <a:spLocks noChangeShapeType="1"/>
            </p:cNvSpPr>
            <p:nvPr/>
          </p:nvSpPr>
          <p:spPr bwMode="auto">
            <a:xfrm>
              <a:off x="3867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8" name="Line 173"/>
            <p:cNvSpPr>
              <a:spLocks noChangeShapeType="1"/>
            </p:cNvSpPr>
            <p:nvPr/>
          </p:nvSpPr>
          <p:spPr bwMode="auto">
            <a:xfrm>
              <a:off x="3956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9" name="Line 174"/>
            <p:cNvSpPr>
              <a:spLocks noChangeShapeType="1"/>
            </p:cNvSpPr>
            <p:nvPr/>
          </p:nvSpPr>
          <p:spPr bwMode="auto">
            <a:xfrm>
              <a:off x="4044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0" name="Line 175"/>
            <p:cNvSpPr>
              <a:spLocks noChangeShapeType="1"/>
            </p:cNvSpPr>
            <p:nvPr/>
          </p:nvSpPr>
          <p:spPr bwMode="auto">
            <a:xfrm>
              <a:off x="4133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1" name="Line 176"/>
            <p:cNvSpPr>
              <a:spLocks noChangeShapeType="1"/>
            </p:cNvSpPr>
            <p:nvPr/>
          </p:nvSpPr>
          <p:spPr bwMode="auto">
            <a:xfrm>
              <a:off x="4222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2" name="Line 177"/>
            <p:cNvSpPr>
              <a:spLocks noChangeShapeType="1"/>
            </p:cNvSpPr>
            <p:nvPr/>
          </p:nvSpPr>
          <p:spPr bwMode="auto">
            <a:xfrm>
              <a:off x="4311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3" name="Line 178"/>
            <p:cNvSpPr>
              <a:spLocks noChangeShapeType="1"/>
            </p:cNvSpPr>
            <p:nvPr/>
          </p:nvSpPr>
          <p:spPr bwMode="auto">
            <a:xfrm>
              <a:off x="4400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4" name="Line 179"/>
            <p:cNvSpPr>
              <a:spLocks noChangeShapeType="1"/>
            </p:cNvSpPr>
            <p:nvPr/>
          </p:nvSpPr>
          <p:spPr bwMode="auto">
            <a:xfrm>
              <a:off x="4489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5" name="Line 180"/>
            <p:cNvSpPr>
              <a:spLocks noChangeShapeType="1"/>
            </p:cNvSpPr>
            <p:nvPr/>
          </p:nvSpPr>
          <p:spPr bwMode="auto">
            <a:xfrm>
              <a:off x="4578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6" name="Line 181"/>
            <p:cNvSpPr>
              <a:spLocks noChangeShapeType="1"/>
            </p:cNvSpPr>
            <p:nvPr/>
          </p:nvSpPr>
          <p:spPr bwMode="auto">
            <a:xfrm>
              <a:off x="4667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7" name="Line 182"/>
            <p:cNvSpPr>
              <a:spLocks noChangeShapeType="1"/>
            </p:cNvSpPr>
            <p:nvPr/>
          </p:nvSpPr>
          <p:spPr bwMode="auto">
            <a:xfrm>
              <a:off x="4756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8" name="Line 183"/>
            <p:cNvSpPr>
              <a:spLocks noChangeShapeType="1"/>
            </p:cNvSpPr>
            <p:nvPr/>
          </p:nvSpPr>
          <p:spPr bwMode="auto">
            <a:xfrm>
              <a:off x="4845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9" name="Line 184"/>
            <p:cNvSpPr>
              <a:spLocks noChangeShapeType="1"/>
            </p:cNvSpPr>
            <p:nvPr/>
          </p:nvSpPr>
          <p:spPr bwMode="auto">
            <a:xfrm>
              <a:off x="4933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0" name="Line 185"/>
            <p:cNvSpPr>
              <a:spLocks noChangeShapeType="1"/>
            </p:cNvSpPr>
            <p:nvPr/>
          </p:nvSpPr>
          <p:spPr bwMode="auto">
            <a:xfrm>
              <a:off x="5022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1" name="Line 186"/>
            <p:cNvSpPr>
              <a:spLocks noChangeShapeType="1"/>
            </p:cNvSpPr>
            <p:nvPr/>
          </p:nvSpPr>
          <p:spPr bwMode="auto">
            <a:xfrm>
              <a:off x="5111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2" name="Line 187"/>
            <p:cNvSpPr>
              <a:spLocks noChangeShapeType="1"/>
            </p:cNvSpPr>
            <p:nvPr/>
          </p:nvSpPr>
          <p:spPr bwMode="auto">
            <a:xfrm>
              <a:off x="5200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3" name="Line 188"/>
            <p:cNvSpPr>
              <a:spLocks noChangeShapeType="1"/>
            </p:cNvSpPr>
            <p:nvPr/>
          </p:nvSpPr>
          <p:spPr bwMode="auto">
            <a:xfrm>
              <a:off x="5289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4" name="Line 189"/>
            <p:cNvSpPr>
              <a:spLocks noChangeShapeType="1"/>
            </p:cNvSpPr>
            <p:nvPr/>
          </p:nvSpPr>
          <p:spPr bwMode="auto">
            <a:xfrm>
              <a:off x="5378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5" name="Line 190"/>
            <p:cNvSpPr>
              <a:spLocks noChangeShapeType="1"/>
            </p:cNvSpPr>
            <p:nvPr/>
          </p:nvSpPr>
          <p:spPr bwMode="auto">
            <a:xfrm>
              <a:off x="5467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6" name="Line 191"/>
            <p:cNvSpPr>
              <a:spLocks noChangeShapeType="1"/>
            </p:cNvSpPr>
            <p:nvPr/>
          </p:nvSpPr>
          <p:spPr bwMode="auto">
            <a:xfrm>
              <a:off x="5556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7" name="Line 192"/>
            <p:cNvSpPr>
              <a:spLocks noChangeShapeType="1"/>
            </p:cNvSpPr>
            <p:nvPr/>
          </p:nvSpPr>
          <p:spPr bwMode="auto">
            <a:xfrm>
              <a:off x="5645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8" name="Line 193"/>
            <p:cNvSpPr>
              <a:spLocks noChangeShapeType="1"/>
            </p:cNvSpPr>
            <p:nvPr/>
          </p:nvSpPr>
          <p:spPr bwMode="auto">
            <a:xfrm>
              <a:off x="5734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9" name="Line 194"/>
            <p:cNvSpPr>
              <a:spLocks noChangeShapeType="1"/>
            </p:cNvSpPr>
            <p:nvPr/>
          </p:nvSpPr>
          <p:spPr bwMode="auto">
            <a:xfrm>
              <a:off x="5822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0" name="Line 195"/>
            <p:cNvSpPr>
              <a:spLocks noChangeShapeType="1"/>
            </p:cNvSpPr>
            <p:nvPr/>
          </p:nvSpPr>
          <p:spPr bwMode="auto">
            <a:xfrm>
              <a:off x="5911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1" name="Line 196"/>
            <p:cNvSpPr>
              <a:spLocks noChangeShapeType="1"/>
            </p:cNvSpPr>
            <p:nvPr/>
          </p:nvSpPr>
          <p:spPr bwMode="auto">
            <a:xfrm>
              <a:off x="6000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2" name="Line 197"/>
            <p:cNvSpPr>
              <a:spLocks noChangeShapeType="1"/>
            </p:cNvSpPr>
            <p:nvPr/>
          </p:nvSpPr>
          <p:spPr bwMode="auto">
            <a:xfrm>
              <a:off x="6089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3" name="Line 198"/>
            <p:cNvSpPr>
              <a:spLocks noChangeShapeType="1"/>
            </p:cNvSpPr>
            <p:nvPr/>
          </p:nvSpPr>
          <p:spPr bwMode="auto">
            <a:xfrm>
              <a:off x="6178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4" name="Line 199"/>
            <p:cNvSpPr>
              <a:spLocks noChangeShapeType="1"/>
            </p:cNvSpPr>
            <p:nvPr/>
          </p:nvSpPr>
          <p:spPr bwMode="auto">
            <a:xfrm>
              <a:off x="6267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5" name="Line 200"/>
            <p:cNvSpPr>
              <a:spLocks noChangeShapeType="1"/>
            </p:cNvSpPr>
            <p:nvPr/>
          </p:nvSpPr>
          <p:spPr bwMode="auto">
            <a:xfrm>
              <a:off x="6356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6" name="Line 201"/>
            <p:cNvSpPr>
              <a:spLocks noChangeShapeType="1"/>
            </p:cNvSpPr>
            <p:nvPr/>
          </p:nvSpPr>
          <p:spPr bwMode="auto">
            <a:xfrm>
              <a:off x="6445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7" name="Line 202"/>
            <p:cNvSpPr>
              <a:spLocks noChangeShapeType="1"/>
            </p:cNvSpPr>
            <p:nvPr/>
          </p:nvSpPr>
          <p:spPr bwMode="auto">
            <a:xfrm>
              <a:off x="6534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8048" name="Group 228"/>
            <p:cNvGrpSpPr>
              <a:grpSpLocks/>
            </p:cNvGrpSpPr>
            <p:nvPr/>
          </p:nvGrpSpPr>
          <p:grpSpPr bwMode="auto">
            <a:xfrm>
              <a:off x="769938" y="8224838"/>
              <a:ext cx="571500" cy="571500"/>
              <a:chOff x="503" y="5239"/>
              <a:chExt cx="360" cy="360"/>
            </a:xfrm>
          </p:grpSpPr>
          <p:sp>
            <p:nvSpPr>
              <p:cNvPr id="38080" name="Freeform 229"/>
              <p:cNvSpPr>
                <a:spLocks/>
              </p:cNvSpPr>
              <p:nvPr/>
            </p:nvSpPr>
            <p:spPr bwMode="auto">
              <a:xfrm>
                <a:off x="503" y="5239"/>
                <a:ext cx="360" cy="360"/>
              </a:xfrm>
              <a:custGeom>
                <a:avLst/>
                <a:gdLst>
                  <a:gd name="T0" fmla="*/ 360 w 360"/>
                  <a:gd name="T1" fmla="*/ 180 h 360"/>
                  <a:gd name="T2" fmla="*/ 356 w 360"/>
                  <a:gd name="T3" fmla="*/ 216 h 360"/>
                  <a:gd name="T4" fmla="*/ 346 w 360"/>
                  <a:gd name="T5" fmla="*/ 250 h 360"/>
                  <a:gd name="T6" fmla="*/ 330 w 360"/>
                  <a:gd name="T7" fmla="*/ 282 h 360"/>
                  <a:gd name="T8" fmla="*/ 308 w 360"/>
                  <a:gd name="T9" fmla="*/ 308 h 360"/>
                  <a:gd name="T10" fmla="*/ 280 w 360"/>
                  <a:gd name="T11" fmla="*/ 330 h 360"/>
                  <a:gd name="T12" fmla="*/ 250 w 360"/>
                  <a:gd name="T13" fmla="*/ 346 h 360"/>
                  <a:gd name="T14" fmla="*/ 216 w 360"/>
                  <a:gd name="T15" fmla="*/ 358 h 360"/>
                  <a:gd name="T16" fmla="*/ 180 w 360"/>
                  <a:gd name="T17" fmla="*/ 360 h 360"/>
                  <a:gd name="T18" fmla="*/ 162 w 360"/>
                  <a:gd name="T19" fmla="*/ 360 h 360"/>
                  <a:gd name="T20" fmla="*/ 126 w 360"/>
                  <a:gd name="T21" fmla="*/ 352 h 360"/>
                  <a:gd name="T22" fmla="*/ 94 w 360"/>
                  <a:gd name="T23" fmla="*/ 338 h 360"/>
                  <a:gd name="T24" fmla="*/ 66 w 360"/>
                  <a:gd name="T25" fmla="*/ 320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80 h 360"/>
                  <a:gd name="T42" fmla="*/ 52 w 360"/>
                  <a:gd name="T43" fmla="*/ 52 h 360"/>
                  <a:gd name="T44" fmla="*/ 78 w 360"/>
                  <a:gd name="T45" fmla="*/ 30 h 360"/>
                  <a:gd name="T46" fmla="*/ 110 w 360"/>
                  <a:gd name="T47" fmla="*/ 14 h 360"/>
                  <a:gd name="T48" fmla="*/ 144 w 360"/>
                  <a:gd name="T49" fmla="*/ 4 h 360"/>
                  <a:gd name="T50" fmla="*/ 180 w 360"/>
                  <a:gd name="T51" fmla="*/ 0 h 360"/>
                  <a:gd name="T52" fmla="*/ 198 w 360"/>
                  <a:gd name="T53" fmla="*/ 0 h 360"/>
                  <a:gd name="T54" fmla="*/ 234 w 360"/>
                  <a:gd name="T55" fmla="*/ 8 h 360"/>
                  <a:gd name="T56" fmla="*/ 266 w 360"/>
                  <a:gd name="T57" fmla="*/ 22 h 360"/>
                  <a:gd name="T58" fmla="*/ 294 w 360"/>
                  <a:gd name="T59" fmla="*/ 40 h 360"/>
                  <a:gd name="T60" fmla="*/ 320 w 360"/>
                  <a:gd name="T61" fmla="*/ 66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6" y="216"/>
                    </a:lnTo>
                    <a:lnTo>
                      <a:pt x="352" y="234"/>
                    </a:lnTo>
                    <a:lnTo>
                      <a:pt x="346" y="250"/>
                    </a:lnTo>
                    <a:lnTo>
                      <a:pt x="338" y="266"/>
                    </a:lnTo>
                    <a:lnTo>
                      <a:pt x="330" y="282"/>
                    </a:lnTo>
                    <a:lnTo>
                      <a:pt x="320" y="294"/>
                    </a:lnTo>
                    <a:lnTo>
                      <a:pt x="308" y="308"/>
                    </a:lnTo>
                    <a:lnTo>
                      <a:pt x="294" y="320"/>
                    </a:lnTo>
                    <a:lnTo>
                      <a:pt x="280" y="330"/>
                    </a:lnTo>
                    <a:lnTo>
                      <a:pt x="266" y="338"/>
                    </a:lnTo>
                    <a:lnTo>
                      <a:pt x="250" y="346"/>
                    </a:lnTo>
                    <a:lnTo>
                      <a:pt x="234" y="352"/>
                    </a:lnTo>
                    <a:lnTo>
                      <a:pt x="216" y="358"/>
                    </a:lnTo>
                    <a:lnTo>
                      <a:pt x="198" y="360"/>
                    </a:lnTo>
                    <a:lnTo>
                      <a:pt x="180" y="360"/>
                    </a:lnTo>
                    <a:lnTo>
                      <a:pt x="162" y="360"/>
                    </a:lnTo>
                    <a:lnTo>
                      <a:pt x="144" y="358"/>
                    </a:lnTo>
                    <a:lnTo>
                      <a:pt x="126" y="352"/>
                    </a:lnTo>
                    <a:lnTo>
                      <a:pt x="110" y="346"/>
                    </a:lnTo>
                    <a:lnTo>
                      <a:pt x="94" y="338"/>
                    </a:lnTo>
                    <a:lnTo>
                      <a:pt x="78" y="330"/>
                    </a:lnTo>
                    <a:lnTo>
                      <a:pt x="66" y="320"/>
                    </a:lnTo>
                    <a:lnTo>
                      <a:pt x="52" y="308"/>
                    </a:lnTo>
                    <a:lnTo>
                      <a:pt x="40" y="294"/>
                    </a:lnTo>
                    <a:lnTo>
                      <a:pt x="30" y="282"/>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80"/>
                    </a:lnTo>
                    <a:lnTo>
                      <a:pt x="40" y="66"/>
                    </a:lnTo>
                    <a:lnTo>
                      <a:pt x="52" y="52"/>
                    </a:lnTo>
                    <a:lnTo>
                      <a:pt x="66" y="40"/>
                    </a:lnTo>
                    <a:lnTo>
                      <a:pt x="78" y="30"/>
                    </a:lnTo>
                    <a:lnTo>
                      <a:pt x="94" y="22"/>
                    </a:lnTo>
                    <a:lnTo>
                      <a:pt x="110" y="14"/>
                    </a:lnTo>
                    <a:lnTo>
                      <a:pt x="126" y="8"/>
                    </a:lnTo>
                    <a:lnTo>
                      <a:pt x="144" y="4"/>
                    </a:lnTo>
                    <a:lnTo>
                      <a:pt x="162" y="0"/>
                    </a:lnTo>
                    <a:lnTo>
                      <a:pt x="180" y="0"/>
                    </a:lnTo>
                    <a:lnTo>
                      <a:pt x="198" y="0"/>
                    </a:lnTo>
                    <a:lnTo>
                      <a:pt x="216" y="4"/>
                    </a:lnTo>
                    <a:lnTo>
                      <a:pt x="234" y="8"/>
                    </a:lnTo>
                    <a:lnTo>
                      <a:pt x="250" y="14"/>
                    </a:lnTo>
                    <a:lnTo>
                      <a:pt x="266" y="22"/>
                    </a:lnTo>
                    <a:lnTo>
                      <a:pt x="280" y="30"/>
                    </a:lnTo>
                    <a:lnTo>
                      <a:pt x="294" y="40"/>
                    </a:lnTo>
                    <a:lnTo>
                      <a:pt x="308" y="52"/>
                    </a:lnTo>
                    <a:lnTo>
                      <a:pt x="320" y="66"/>
                    </a:lnTo>
                    <a:lnTo>
                      <a:pt x="330" y="80"/>
                    </a:lnTo>
                    <a:lnTo>
                      <a:pt x="338" y="94"/>
                    </a:lnTo>
                    <a:lnTo>
                      <a:pt x="346" y="110"/>
                    </a:lnTo>
                    <a:lnTo>
                      <a:pt x="352" y="126"/>
                    </a:lnTo>
                    <a:lnTo>
                      <a:pt x="356" y="144"/>
                    </a:lnTo>
                    <a:lnTo>
                      <a:pt x="360" y="162"/>
                    </a:lnTo>
                    <a:lnTo>
                      <a:pt x="360" y="18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1" name="Rectangle 230"/>
              <p:cNvSpPr>
                <a:spLocks noChangeArrowheads="1"/>
              </p:cNvSpPr>
              <p:nvPr/>
            </p:nvSpPr>
            <p:spPr bwMode="auto">
              <a:xfrm>
                <a:off x="521"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232584"/>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nvGrpSpPr>
            <p:cNvPr id="38049" name="Group 231"/>
            <p:cNvGrpSpPr>
              <a:grpSpLocks/>
            </p:cNvGrpSpPr>
            <p:nvPr/>
          </p:nvGrpSpPr>
          <p:grpSpPr bwMode="auto">
            <a:xfrm>
              <a:off x="5399088" y="4718050"/>
              <a:ext cx="1085850" cy="1098550"/>
              <a:chOff x="3401" y="2101"/>
              <a:chExt cx="684" cy="692"/>
            </a:xfrm>
          </p:grpSpPr>
          <p:sp>
            <p:nvSpPr>
              <p:cNvPr id="38051" name="Freeform 232"/>
              <p:cNvSpPr>
                <a:spLocks noEditPoints="1"/>
              </p:cNvSpPr>
              <p:nvPr/>
            </p:nvSpPr>
            <p:spPr bwMode="auto">
              <a:xfrm>
                <a:off x="3401" y="2101"/>
                <a:ext cx="684" cy="692"/>
              </a:xfrm>
              <a:custGeom>
                <a:avLst/>
                <a:gdLst>
                  <a:gd name="T0" fmla="*/ 628 w 684"/>
                  <a:gd name="T1" fmla="*/ 316 h 692"/>
                  <a:gd name="T2" fmla="*/ 652 w 684"/>
                  <a:gd name="T3" fmla="*/ 230 h 692"/>
                  <a:gd name="T4" fmla="*/ 610 w 684"/>
                  <a:gd name="T5" fmla="*/ 212 h 692"/>
                  <a:gd name="T6" fmla="*/ 554 w 684"/>
                  <a:gd name="T7" fmla="*/ 170 h 692"/>
                  <a:gd name="T8" fmla="*/ 596 w 684"/>
                  <a:gd name="T9" fmla="*/ 164 h 692"/>
                  <a:gd name="T10" fmla="*/ 590 w 684"/>
                  <a:gd name="T11" fmla="*/ 134 h 692"/>
                  <a:gd name="T12" fmla="*/ 558 w 684"/>
                  <a:gd name="T13" fmla="*/ 120 h 692"/>
                  <a:gd name="T14" fmla="*/ 538 w 684"/>
                  <a:gd name="T15" fmla="*/ 90 h 692"/>
                  <a:gd name="T16" fmla="*/ 520 w 684"/>
                  <a:gd name="T17" fmla="*/ 132 h 692"/>
                  <a:gd name="T18" fmla="*/ 450 w 684"/>
                  <a:gd name="T19" fmla="*/ 122 h 692"/>
                  <a:gd name="T20" fmla="*/ 414 w 684"/>
                  <a:gd name="T21" fmla="*/ 66 h 692"/>
                  <a:gd name="T22" fmla="*/ 344 w 684"/>
                  <a:gd name="T23" fmla="*/ 82 h 692"/>
                  <a:gd name="T24" fmla="*/ 286 w 684"/>
                  <a:gd name="T25" fmla="*/ 122 h 692"/>
                  <a:gd name="T26" fmla="*/ 266 w 684"/>
                  <a:gd name="T27" fmla="*/ 72 h 692"/>
                  <a:gd name="T28" fmla="*/ 268 w 684"/>
                  <a:gd name="T29" fmla="*/ 114 h 692"/>
                  <a:gd name="T30" fmla="*/ 228 w 684"/>
                  <a:gd name="T31" fmla="*/ 102 h 692"/>
                  <a:gd name="T32" fmla="*/ 262 w 684"/>
                  <a:gd name="T33" fmla="*/ 138 h 692"/>
                  <a:gd name="T34" fmla="*/ 212 w 684"/>
                  <a:gd name="T35" fmla="*/ 130 h 692"/>
                  <a:gd name="T36" fmla="*/ 144 w 684"/>
                  <a:gd name="T37" fmla="*/ 114 h 692"/>
                  <a:gd name="T38" fmla="*/ 116 w 684"/>
                  <a:gd name="T39" fmla="*/ 36 h 692"/>
                  <a:gd name="T40" fmla="*/ 62 w 684"/>
                  <a:gd name="T41" fmla="*/ 4 h 692"/>
                  <a:gd name="T42" fmla="*/ 44 w 684"/>
                  <a:gd name="T43" fmla="*/ 62 h 692"/>
                  <a:gd name="T44" fmla="*/ 42 w 684"/>
                  <a:gd name="T45" fmla="*/ 142 h 692"/>
                  <a:gd name="T46" fmla="*/ 0 w 684"/>
                  <a:gd name="T47" fmla="*/ 192 h 692"/>
                  <a:gd name="T48" fmla="*/ 32 w 684"/>
                  <a:gd name="T49" fmla="*/ 254 h 692"/>
                  <a:gd name="T50" fmla="*/ 90 w 684"/>
                  <a:gd name="T51" fmla="*/ 256 h 692"/>
                  <a:gd name="T52" fmla="*/ 172 w 684"/>
                  <a:gd name="T53" fmla="*/ 316 h 692"/>
                  <a:gd name="T54" fmla="*/ 186 w 684"/>
                  <a:gd name="T55" fmla="*/ 388 h 692"/>
                  <a:gd name="T56" fmla="*/ 204 w 684"/>
                  <a:gd name="T57" fmla="*/ 412 h 692"/>
                  <a:gd name="T58" fmla="*/ 232 w 684"/>
                  <a:gd name="T59" fmla="*/ 530 h 692"/>
                  <a:gd name="T60" fmla="*/ 290 w 684"/>
                  <a:gd name="T61" fmla="*/ 586 h 692"/>
                  <a:gd name="T62" fmla="*/ 196 w 684"/>
                  <a:gd name="T63" fmla="*/ 618 h 692"/>
                  <a:gd name="T64" fmla="*/ 166 w 684"/>
                  <a:gd name="T65" fmla="*/ 658 h 692"/>
                  <a:gd name="T66" fmla="*/ 258 w 684"/>
                  <a:gd name="T67" fmla="*/ 676 h 692"/>
                  <a:gd name="T68" fmla="*/ 344 w 684"/>
                  <a:gd name="T69" fmla="*/ 620 h 692"/>
                  <a:gd name="T70" fmla="*/ 354 w 684"/>
                  <a:gd name="T71" fmla="*/ 576 h 692"/>
                  <a:gd name="T72" fmla="*/ 410 w 684"/>
                  <a:gd name="T73" fmla="*/ 670 h 692"/>
                  <a:gd name="T74" fmla="*/ 526 w 684"/>
                  <a:gd name="T75" fmla="*/ 684 h 692"/>
                  <a:gd name="T76" fmla="*/ 520 w 684"/>
                  <a:gd name="T77" fmla="*/ 638 h 692"/>
                  <a:gd name="T78" fmla="*/ 426 w 684"/>
                  <a:gd name="T79" fmla="*/ 610 h 692"/>
                  <a:gd name="T80" fmla="*/ 416 w 684"/>
                  <a:gd name="T81" fmla="*/ 556 h 692"/>
                  <a:gd name="T82" fmla="*/ 474 w 684"/>
                  <a:gd name="T83" fmla="*/ 586 h 692"/>
                  <a:gd name="T84" fmla="*/ 540 w 684"/>
                  <a:gd name="T85" fmla="*/ 556 h 692"/>
                  <a:gd name="T86" fmla="*/ 570 w 684"/>
                  <a:gd name="T87" fmla="*/ 498 h 692"/>
                  <a:gd name="T88" fmla="*/ 608 w 684"/>
                  <a:gd name="T89" fmla="*/ 490 h 692"/>
                  <a:gd name="T90" fmla="*/ 576 w 684"/>
                  <a:gd name="T91" fmla="*/ 454 h 692"/>
                  <a:gd name="T92" fmla="*/ 516 w 684"/>
                  <a:gd name="T93" fmla="*/ 494 h 692"/>
                  <a:gd name="T94" fmla="*/ 480 w 684"/>
                  <a:gd name="T95" fmla="*/ 548 h 692"/>
                  <a:gd name="T96" fmla="*/ 446 w 684"/>
                  <a:gd name="T97" fmla="*/ 536 h 692"/>
                  <a:gd name="T98" fmla="*/ 486 w 684"/>
                  <a:gd name="T99" fmla="*/ 512 h 692"/>
                  <a:gd name="T100" fmla="*/ 500 w 684"/>
                  <a:gd name="T101" fmla="*/ 486 h 692"/>
                  <a:gd name="T102" fmla="*/ 474 w 684"/>
                  <a:gd name="T103" fmla="*/ 446 h 692"/>
                  <a:gd name="T104" fmla="*/ 482 w 684"/>
                  <a:gd name="T105" fmla="*/ 412 h 692"/>
                  <a:gd name="T106" fmla="*/ 584 w 684"/>
                  <a:gd name="T107" fmla="*/ 406 h 692"/>
                  <a:gd name="T108" fmla="*/ 640 w 684"/>
                  <a:gd name="T109" fmla="*/ 344 h 692"/>
                  <a:gd name="T110" fmla="*/ 666 w 684"/>
                  <a:gd name="T111" fmla="*/ 340 h 692"/>
                  <a:gd name="T112" fmla="*/ 684 w 684"/>
                  <a:gd name="T113" fmla="*/ 304 h 692"/>
                  <a:gd name="T114" fmla="*/ 204 w 684"/>
                  <a:gd name="T115" fmla="*/ 270 h 692"/>
                  <a:gd name="T116" fmla="*/ 166 w 684"/>
                  <a:gd name="T117" fmla="*/ 210 h 692"/>
                  <a:gd name="T118" fmla="*/ 188 w 684"/>
                  <a:gd name="T119" fmla="*/ 234 h 692"/>
                  <a:gd name="T120" fmla="*/ 240 w 684"/>
                  <a:gd name="T121" fmla="*/ 310 h 6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84" h="692">
                    <a:moveTo>
                      <a:pt x="682" y="300"/>
                    </a:moveTo>
                    <a:lnTo>
                      <a:pt x="682" y="300"/>
                    </a:lnTo>
                    <a:lnTo>
                      <a:pt x="680" y="298"/>
                    </a:lnTo>
                    <a:lnTo>
                      <a:pt x="676" y="296"/>
                    </a:lnTo>
                    <a:lnTo>
                      <a:pt x="640" y="310"/>
                    </a:lnTo>
                    <a:lnTo>
                      <a:pt x="634" y="312"/>
                    </a:lnTo>
                    <a:lnTo>
                      <a:pt x="628" y="316"/>
                    </a:lnTo>
                    <a:lnTo>
                      <a:pt x="622" y="320"/>
                    </a:lnTo>
                    <a:lnTo>
                      <a:pt x="616" y="322"/>
                    </a:lnTo>
                    <a:lnTo>
                      <a:pt x="612" y="300"/>
                    </a:lnTo>
                    <a:lnTo>
                      <a:pt x="628" y="272"/>
                    </a:lnTo>
                    <a:lnTo>
                      <a:pt x="646" y="244"/>
                    </a:lnTo>
                    <a:lnTo>
                      <a:pt x="652" y="230"/>
                    </a:lnTo>
                    <a:lnTo>
                      <a:pt x="654" y="224"/>
                    </a:lnTo>
                    <a:lnTo>
                      <a:pt x="652" y="216"/>
                    </a:lnTo>
                    <a:lnTo>
                      <a:pt x="650" y="212"/>
                    </a:lnTo>
                    <a:lnTo>
                      <a:pt x="648" y="212"/>
                    </a:lnTo>
                    <a:lnTo>
                      <a:pt x="640" y="210"/>
                    </a:lnTo>
                    <a:lnTo>
                      <a:pt x="610" y="212"/>
                    </a:lnTo>
                    <a:lnTo>
                      <a:pt x="578" y="220"/>
                    </a:lnTo>
                    <a:lnTo>
                      <a:pt x="568" y="222"/>
                    </a:lnTo>
                    <a:lnTo>
                      <a:pt x="556" y="226"/>
                    </a:lnTo>
                    <a:lnTo>
                      <a:pt x="558" y="212"/>
                    </a:lnTo>
                    <a:lnTo>
                      <a:pt x="558" y="198"/>
                    </a:lnTo>
                    <a:lnTo>
                      <a:pt x="554" y="170"/>
                    </a:lnTo>
                    <a:lnTo>
                      <a:pt x="556" y="168"/>
                    </a:lnTo>
                    <a:lnTo>
                      <a:pt x="562" y="172"/>
                    </a:lnTo>
                    <a:lnTo>
                      <a:pt x="570" y="172"/>
                    </a:lnTo>
                    <a:lnTo>
                      <a:pt x="586" y="172"/>
                    </a:lnTo>
                    <a:lnTo>
                      <a:pt x="590" y="168"/>
                    </a:lnTo>
                    <a:lnTo>
                      <a:pt x="596" y="164"/>
                    </a:lnTo>
                    <a:lnTo>
                      <a:pt x="600" y="160"/>
                    </a:lnTo>
                    <a:lnTo>
                      <a:pt x="602" y="154"/>
                    </a:lnTo>
                    <a:lnTo>
                      <a:pt x="604" y="150"/>
                    </a:lnTo>
                    <a:lnTo>
                      <a:pt x="602" y="144"/>
                    </a:lnTo>
                    <a:lnTo>
                      <a:pt x="598" y="138"/>
                    </a:lnTo>
                    <a:lnTo>
                      <a:pt x="590" y="134"/>
                    </a:lnTo>
                    <a:lnTo>
                      <a:pt x="584" y="132"/>
                    </a:lnTo>
                    <a:lnTo>
                      <a:pt x="568" y="132"/>
                    </a:lnTo>
                    <a:lnTo>
                      <a:pt x="560" y="134"/>
                    </a:lnTo>
                    <a:lnTo>
                      <a:pt x="552" y="136"/>
                    </a:lnTo>
                    <a:lnTo>
                      <a:pt x="556" y="128"/>
                    </a:lnTo>
                    <a:lnTo>
                      <a:pt x="558" y="120"/>
                    </a:lnTo>
                    <a:lnTo>
                      <a:pt x="558" y="112"/>
                    </a:lnTo>
                    <a:lnTo>
                      <a:pt x="554" y="104"/>
                    </a:lnTo>
                    <a:lnTo>
                      <a:pt x="550" y="96"/>
                    </a:lnTo>
                    <a:lnTo>
                      <a:pt x="546" y="90"/>
                    </a:lnTo>
                    <a:lnTo>
                      <a:pt x="542" y="90"/>
                    </a:lnTo>
                    <a:lnTo>
                      <a:pt x="538" y="90"/>
                    </a:lnTo>
                    <a:lnTo>
                      <a:pt x="534" y="92"/>
                    </a:lnTo>
                    <a:lnTo>
                      <a:pt x="526" y="98"/>
                    </a:lnTo>
                    <a:lnTo>
                      <a:pt x="522" y="106"/>
                    </a:lnTo>
                    <a:lnTo>
                      <a:pt x="522" y="112"/>
                    </a:lnTo>
                    <a:lnTo>
                      <a:pt x="520" y="120"/>
                    </a:lnTo>
                    <a:lnTo>
                      <a:pt x="520" y="132"/>
                    </a:lnTo>
                    <a:lnTo>
                      <a:pt x="514" y="128"/>
                    </a:lnTo>
                    <a:lnTo>
                      <a:pt x="502" y="124"/>
                    </a:lnTo>
                    <a:lnTo>
                      <a:pt x="490" y="122"/>
                    </a:lnTo>
                    <a:lnTo>
                      <a:pt x="476" y="120"/>
                    </a:lnTo>
                    <a:lnTo>
                      <a:pt x="464" y="120"/>
                    </a:lnTo>
                    <a:lnTo>
                      <a:pt x="450" y="122"/>
                    </a:lnTo>
                    <a:lnTo>
                      <a:pt x="438" y="124"/>
                    </a:lnTo>
                    <a:lnTo>
                      <a:pt x="414" y="132"/>
                    </a:lnTo>
                    <a:lnTo>
                      <a:pt x="408" y="128"/>
                    </a:lnTo>
                    <a:lnTo>
                      <a:pt x="410" y="110"/>
                    </a:lnTo>
                    <a:lnTo>
                      <a:pt x="412" y="92"/>
                    </a:lnTo>
                    <a:lnTo>
                      <a:pt x="414" y="74"/>
                    </a:lnTo>
                    <a:lnTo>
                      <a:pt x="414" y="66"/>
                    </a:lnTo>
                    <a:lnTo>
                      <a:pt x="412" y="56"/>
                    </a:lnTo>
                    <a:lnTo>
                      <a:pt x="406" y="50"/>
                    </a:lnTo>
                    <a:lnTo>
                      <a:pt x="398" y="48"/>
                    </a:lnTo>
                    <a:lnTo>
                      <a:pt x="384" y="56"/>
                    </a:lnTo>
                    <a:lnTo>
                      <a:pt x="370" y="64"/>
                    </a:lnTo>
                    <a:lnTo>
                      <a:pt x="344" y="82"/>
                    </a:lnTo>
                    <a:lnTo>
                      <a:pt x="326" y="98"/>
                    </a:lnTo>
                    <a:lnTo>
                      <a:pt x="314" y="106"/>
                    </a:lnTo>
                    <a:lnTo>
                      <a:pt x="304" y="112"/>
                    </a:lnTo>
                    <a:lnTo>
                      <a:pt x="298" y="114"/>
                    </a:lnTo>
                    <a:lnTo>
                      <a:pt x="292" y="118"/>
                    </a:lnTo>
                    <a:lnTo>
                      <a:pt x="286" y="122"/>
                    </a:lnTo>
                    <a:lnTo>
                      <a:pt x="280" y="124"/>
                    </a:lnTo>
                    <a:lnTo>
                      <a:pt x="280" y="114"/>
                    </a:lnTo>
                    <a:lnTo>
                      <a:pt x="278" y="104"/>
                    </a:lnTo>
                    <a:lnTo>
                      <a:pt x="272" y="86"/>
                    </a:lnTo>
                    <a:lnTo>
                      <a:pt x="270" y="76"/>
                    </a:lnTo>
                    <a:lnTo>
                      <a:pt x="266" y="72"/>
                    </a:lnTo>
                    <a:lnTo>
                      <a:pt x="262" y="72"/>
                    </a:lnTo>
                    <a:lnTo>
                      <a:pt x="260" y="72"/>
                    </a:lnTo>
                    <a:lnTo>
                      <a:pt x="258" y="74"/>
                    </a:lnTo>
                    <a:lnTo>
                      <a:pt x="258" y="78"/>
                    </a:lnTo>
                    <a:lnTo>
                      <a:pt x="266" y="102"/>
                    </a:lnTo>
                    <a:lnTo>
                      <a:pt x="268" y="114"/>
                    </a:lnTo>
                    <a:lnTo>
                      <a:pt x="268" y="124"/>
                    </a:lnTo>
                    <a:lnTo>
                      <a:pt x="258" y="120"/>
                    </a:lnTo>
                    <a:lnTo>
                      <a:pt x="250" y="112"/>
                    </a:lnTo>
                    <a:lnTo>
                      <a:pt x="240" y="106"/>
                    </a:lnTo>
                    <a:lnTo>
                      <a:pt x="230" y="102"/>
                    </a:lnTo>
                    <a:lnTo>
                      <a:pt x="228" y="102"/>
                    </a:lnTo>
                    <a:lnTo>
                      <a:pt x="226" y="106"/>
                    </a:lnTo>
                    <a:lnTo>
                      <a:pt x="226" y="110"/>
                    </a:lnTo>
                    <a:lnTo>
                      <a:pt x="228" y="114"/>
                    </a:lnTo>
                    <a:lnTo>
                      <a:pt x="246" y="124"/>
                    </a:lnTo>
                    <a:lnTo>
                      <a:pt x="262" y="136"/>
                    </a:lnTo>
                    <a:lnTo>
                      <a:pt x="262" y="138"/>
                    </a:lnTo>
                    <a:lnTo>
                      <a:pt x="242" y="154"/>
                    </a:lnTo>
                    <a:lnTo>
                      <a:pt x="222" y="168"/>
                    </a:lnTo>
                    <a:lnTo>
                      <a:pt x="222" y="158"/>
                    </a:lnTo>
                    <a:lnTo>
                      <a:pt x="220" y="148"/>
                    </a:lnTo>
                    <a:lnTo>
                      <a:pt x="216" y="138"/>
                    </a:lnTo>
                    <a:lnTo>
                      <a:pt x="212" y="130"/>
                    </a:lnTo>
                    <a:lnTo>
                      <a:pt x="206" y="124"/>
                    </a:lnTo>
                    <a:lnTo>
                      <a:pt x="198" y="118"/>
                    </a:lnTo>
                    <a:lnTo>
                      <a:pt x="190" y="114"/>
                    </a:lnTo>
                    <a:lnTo>
                      <a:pt x="180" y="112"/>
                    </a:lnTo>
                    <a:lnTo>
                      <a:pt x="162" y="110"/>
                    </a:lnTo>
                    <a:lnTo>
                      <a:pt x="144" y="114"/>
                    </a:lnTo>
                    <a:lnTo>
                      <a:pt x="142" y="108"/>
                    </a:lnTo>
                    <a:lnTo>
                      <a:pt x="140" y="104"/>
                    </a:lnTo>
                    <a:lnTo>
                      <a:pt x="138" y="94"/>
                    </a:lnTo>
                    <a:lnTo>
                      <a:pt x="134" y="84"/>
                    </a:lnTo>
                    <a:lnTo>
                      <a:pt x="122" y="52"/>
                    </a:lnTo>
                    <a:lnTo>
                      <a:pt x="116" y="36"/>
                    </a:lnTo>
                    <a:lnTo>
                      <a:pt x="108" y="22"/>
                    </a:lnTo>
                    <a:lnTo>
                      <a:pt x="100" y="12"/>
                    </a:lnTo>
                    <a:lnTo>
                      <a:pt x="92" y="6"/>
                    </a:lnTo>
                    <a:lnTo>
                      <a:pt x="80" y="0"/>
                    </a:lnTo>
                    <a:lnTo>
                      <a:pt x="70" y="0"/>
                    </a:lnTo>
                    <a:lnTo>
                      <a:pt x="62" y="4"/>
                    </a:lnTo>
                    <a:lnTo>
                      <a:pt x="56" y="8"/>
                    </a:lnTo>
                    <a:lnTo>
                      <a:pt x="50" y="16"/>
                    </a:lnTo>
                    <a:lnTo>
                      <a:pt x="46" y="22"/>
                    </a:lnTo>
                    <a:lnTo>
                      <a:pt x="42" y="32"/>
                    </a:lnTo>
                    <a:lnTo>
                      <a:pt x="40" y="42"/>
                    </a:lnTo>
                    <a:lnTo>
                      <a:pt x="42" y="52"/>
                    </a:lnTo>
                    <a:lnTo>
                      <a:pt x="44" y="62"/>
                    </a:lnTo>
                    <a:lnTo>
                      <a:pt x="48" y="80"/>
                    </a:lnTo>
                    <a:lnTo>
                      <a:pt x="56" y="98"/>
                    </a:lnTo>
                    <a:lnTo>
                      <a:pt x="72" y="132"/>
                    </a:lnTo>
                    <a:lnTo>
                      <a:pt x="70" y="134"/>
                    </a:lnTo>
                    <a:lnTo>
                      <a:pt x="52" y="138"/>
                    </a:lnTo>
                    <a:lnTo>
                      <a:pt x="42" y="142"/>
                    </a:lnTo>
                    <a:lnTo>
                      <a:pt x="32" y="146"/>
                    </a:lnTo>
                    <a:lnTo>
                      <a:pt x="24" y="152"/>
                    </a:lnTo>
                    <a:lnTo>
                      <a:pt x="16" y="160"/>
                    </a:lnTo>
                    <a:lnTo>
                      <a:pt x="10" y="168"/>
                    </a:lnTo>
                    <a:lnTo>
                      <a:pt x="4" y="176"/>
                    </a:lnTo>
                    <a:lnTo>
                      <a:pt x="2" y="184"/>
                    </a:lnTo>
                    <a:lnTo>
                      <a:pt x="0" y="192"/>
                    </a:lnTo>
                    <a:lnTo>
                      <a:pt x="0" y="200"/>
                    </a:lnTo>
                    <a:lnTo>
                      <a:pt x="0" y="208"/>
                    </a:lnTo>
                    <a:lnTo>
                      <a:pt x="4" y="224"/>
                    </a:lnTo>
                    <a:lnTo>
                      <a:pt x="10" y="238"/>
                    </a:lnTo>
                    <a:lnTo>
                      <a:pt x="16" y="244"/>
                    </a:lnTo>
                    <a:lnTo>
                      <a:pt x="24" y="250"/>
                    </a:lnTo>
                    <a:lnTo>
                      <a:pt x="32" y="254"/>
                    </a:lnTo>
                    <a:lnTo>
                      <a:pt x="42" y="258"/>
                    </a:lnTo>
                    <a:lnTo>
                      <a:pt x="50" y="260"/>
                    </a:lnTo>
                    <a:lnTo>
                      <a:pt x="60" y="262"/>
                    </a:lnTo>
                    <a:lnTo>
                      <a:pt x="68" y="262"/>
                    </a:lnTo>
                    <a:lnTo>
                      <a:pt x="78" y="260"/>
                    </a:lnTo>
                    <a:lnTo>
                      <a:pt x="84" y="258"/>
                    </a:lnTo>
                    <a:lnTo>
                      <a:pt x="90" y="256"/>
                    </a:lnTo>
                    <a:lnTo>
                      <a:pt x="96" y="254"/>
                    </a:lnTo>
                    <a:lnTo>
                      <a:pt x="104" y="254"/>
                    </a:lnTo>
                    <a:lnTo>
                      <a:pt x="134" y="280"/>
                    </a:lnTo>
                    <a:lnTo>
                      <a:pt x="152" y="298"/>
                    </a:lnTo>
                    <a:lnTo>
                      <a:pt x="160" y="308"/>
                    </a:lnTo>
                    <a:lnTo>
                      <a:pt x="172" y="316"/>
                    </a:lnTo>
                    <a:lnTo>
                      <a:pt x="170" y="330"/>
                    </a:lnTo>
                    <a:lnTo>
                      <a:pt x="170" y="338"/>
                    </a:lnTo>
                    <a:lnTo>
                      <a:pt x="172" y="346"/>
                    </a:lnTo>
                    <a:lnTo>
                      <a:pt x="174" y="356"/>
                    </a:lnTo>
                    <a:lnTo>
                      <a:pt x="178" y="366"/>
                    </a:lnTo>
                    <a:lnTo>
                      <a:pt x="182" y="376"/>
                    </a:lnTo>
                    <a:lnTo>
                      <a:pt x="186" y="388"/>
                    </a:lnTo>
                    <a:lnTo>
                      <a:pt x="188" y="388"/>
                    </a:lnTo>
                    <a:lnTo>
                      <a:pt x="188" y="390"/>
                    </a:lnTo>
                    <a:lnTo>
                      <a:pt x="196" y="402"/>
                    </a:lnTo>
                    <a:lnTo>
                      <a:pt x="204" y="412"/>
                    </a:lnTo>
                    <a:lnTo>
                      <a:pt x="224" y="432"/>
                    </a:lnTo>
                    <a:lnTo>
                      <a:pt x="222" y="456"/>
                    </a:lnTo>
                    <a:lnTo>
                      <a:pt x="220" y="482"/>
                    </a:lnTo>
                    <a:lnTo>
                      <a:pt x="220" y="496"/>
                    </a:lnTo>
                    <a:lnTo>
                      <a:pt x="222" y="508"/>
                    </a:lnTo>
                    <a:lnTo>
                      <a:pt x="226" y="520"/>
                    </a:lnTo>
                    <a:lnTo>
                      <a:pt x="232" y="530"/>
                    </a:lnTo>
                    <a:lnTo>
                      <a:pt x="238" y="538"/>
                    </a:lnTo>
                    <a:lnTo>
                      <a:pt x="244" y="544"/>
                    </a:lnTo>
                    <a:lnTo>
                      <a:pt x="258" y="552"/>
                    </a:lnTo>
                    <a:lnTo>
                      <a:pt x="274" y="558"/>
                    </a:lnTo>
                    <a:lnTo>
                      <a:pt x="288" y="564"/>
                    </a:lnTo>
                    <a:lnTo>
                      <a:pt x="290" y="586"/>
                    </a:lnTo>
                    <a:lnTo>
                      <a:pt x="290" y="608"/>
                    </a:lnTo>
                    <a:lnTo>
                      <a:pt x="288" y="610"/>
                    </a:lnTo>
                    <a:lnTo>
                      <a:pt x="262" y="608"/>
                    </a:lnTo>
                    <a:lnTo>
                      <a:pt x="234" y="610"/>
                    </a:lnTo>
                    <a:lnTo>
                      <a:pt x="220" y="612"/>
                    </a:lnTo>
                    <a:lnTo>
                      <a:pt x="208" y="614"/>
                    </a:lnTo>
                    <a:lnTo>
                      <a:pt x="196" y="618"/>
                    </a:lnTo>
                    <a:lnTo>
                      <a:pt x="184" y="624"/>
                    </a:lnTo>
                    <a:lnTo>
                      <a:pt x="176" y="630"/>
                    </a:lnTo>
                    <a:lnTo>
                      <a:pt x="170" y="636"/>
                    </a:lnTo>
                    <a:lnTo>
                      <a:pt x="166" y="644"/>
                    </a:lnTo>
                    <a:lnTo>
                      <a:pt x="166" y="654"/>
                    </a:lnTo>
                    <a:lnTo>
                      <a:pt x="166" y="658"/>
                    </a:lnTo>
                    <a:lnTo>
                      <a:pt x="170" y="662"/>
                    </a:lnTo>
                    <a:lnTo>
                      <a:pt x="176" y="670"/>
                    </a:lnTo>
                    <a:lnTo>
                      <a:pt x="184" y="674"/>
                    </a:lnTo>
                    <a:lnTo>
                      <a:pt x="194" y="676"/>
                    </a:lnTo>
                    <a:lnTo>
                      <a:pt x="210" y="678"/>
                    </a:lnTo>
                    <a:lnTo>
                      <a:pt x="226" y="678"/>
                    </a:lnTo>
                    <a:lnTo>
                      <a:pt x="258" y="676"/>
                    </a:lnTo>
                    <a:lnTo>
                      <a:pt x="290" y="670"/>
                    </a:lnTo>
                    <a:lnTo>
                      <a:pt x="322" y="660"/>
                    </a:lnTo>
                    <a:lnTo>
                      <a:pt x="334" y="658"/>
                    </a:lnTo>
                    <a:lnTo>
                      <a:pt x="338" y="656"/>
                    </a:lnTo>
                    <a:lnTo>
                      <a:pt x="342" y="652"/>
                    </a:lnTo>
                    <a:lnTo>
                      <a:pt x="344" y="620"/>
                    </a:lnTo>
                    <a:lnTo>
                      <a:pt x="344" y="608"/>
                    </a:lnTo>
                    <a:lnTo>
                      <a:pt x="342" y="598"/>
                    </a:lnTo>
                    <a:lnTo>
                      <a:pt x="340" y="588"/>
                    </a:lnTo>
                    <a:lnTo>
                      <a:pt x="342" y="576"/>
                    </a:lnTo>
                    <a:lnTo>
                      <a:pt x="348" y="576"/>
                    </a:lnTo>
                    <a:lnTo>
                      <a:pt x="354" y="576"/>
                    </a:lnTo>
                    <a:lnTo>
                      <a:pt x="366" y="614"/>
                    </a:lnTo>
                    <a:lnTo>
                      <a:pt x="374" y="632"/>
                    </a:lnTo>
                    <a:lnTo>
                      <a:pt x="382" y="650"/>
                    </a:lnTo>
                    <a:lnTo>
                      <a:pt x="386" y="656"/>
                    </a:lnTo>
                    <a:lnTo>
                      <a:pt x="392" y="658"/>
                    </a:lnTo>
                    <a:lnTo>
                      <a:pt x="410" y="670"/>
                    </a:lnTo>
                    <a:lnTo>
                      <a:pt x="430" y="678"/>
                    </a:lnTo>
                    <a:lnTo>
                      <a:pt x="474" y="690"/>
                    </a:lnTo>
                    <a:lnTo>
                      <a:pt x="488" y="690"/>
                    </a:lnTo>
                    <a:lnTo>
                      <a:pt x="504" y="692"/>
                    </a:lnTo>
                    <a:lnTo>
                      <a:pt x="512" y="692"/>
                    </a:lnTo>
                    <a:lnTo>
                      <a:pt x="520" y="688"/>
                    </a:lnTo>
                    <a:lnTo>
                      <a:pt x="526" y="684"/>
                    </a:lnTo>
                    <a:lnTo>
                      <a:pt x="530" y="676"/>
                    </a:lnTo>
                    <a:lnTo>
                      <a:pt x="532" y="672"/>
                    </a:lnTo>
                    <a:lnTo>
                      <a:pt x="532" y="666"/>
                    </a:lnTo>
                    <a:lnTo>
                      <a:pt x="530" y="656"/>
                    </a:lnTo>
                    <a:lnTo>
                      <a:pt x="526" y="646"/>
                    </a:lnTo>
                    <a:lnTo>
                      <a:pt x="520" y="638"/>
                    </a:lnTo>
                    <a:lnTo>
                      <a:pt x="502" y="628"/>
                    </a:lnTo>
                    <a:lnTo>
                      <a:pt x="484" y="620"/>
                    </a:lnTo>
                    <a:lnTo>
                      <a:pt x="464" y="616"/>
                    </a:lnTo>
                    <a:lnTo>
                      <a:pt x="444" y="612"/>
                    </a:lnTo>
                    <a:lnTo>
                      <a:pt x="434" y="612"/>
                    </a:lnTo>
                    <a:lnTo>
                      <a:pt x="430" y="612"/>
                    </a:lnTo>
                    <a:lnTo>
                      <a:pt x="426" y="610"/>
                    </a:lnTo>
                    <a:lnTo>
                      <a:pt x="420" y="598"/>
                    </a:lnTo>
                    <a:lnTo>
                      <a:pt x="414" y="586"/>
                    </a:lnTo>
                    <a:lnTo>
                      <a:pt x="402" y="562"/>
                    </a:lnTo>
                    <a:lnTo>
                      <a:pt x="408" y="558"/>
                    </a:lnTo>
                    <a:lnTo>
                      <a:pt x="416" y="556"/>
                    </a:lnTo>
                    <a:lnTo>
                      <a:pt x="418" y="562"/>
                    </a:lnTo>
                    <a:lnTo>
                      <a:pt x="422" y="564"/>
                    </a:lnTo>
                    <a:lnTo>
                      <a:pt x="432" y="570"/>
                    </a:lnTo>
                    <a:lnTo>
                      <a:pt x="440" y="576"/>
                    </a:lnTo>
                    <a:lnTo>
                      <a:pt x="452" y="580"/>
                    </a:lnTo>
                    <a:lnTo>
                      <a:pt x="462" y="584"/>
                    </a:lnTo>
                    <a:lnTo>
                      <a:pt x="474" y="586"/>
                    </a:lnTo>
                    <a:lnTo>
                      <a:pt x="486" y="586"/>
                    </a:lnTo>
                    <a:lnTo>
                      <a:pt x="498" y="586"/>
                    </a:lnTo>
                    <a:lnTo>
                      <a:pt x="508" y="582"/>
                    </a:lnTo>
                    <a:lnTo>
                      <a:pt x="518" y="578"/>
                    </a:lnTo>
                    <a:lnTo>
                      <a:pt x="528" y="572"/>
                    </a:lnTo>
                    <a:lnTo>
                      <a:pt x="534" y="564"/>
                    </a:lnTo>
                    <a:lnTo>
                      <a:pt x="540" y="556"/>
                    </a:lnTo>
                    <a:lnTo>
                      <a:pt x="544" y="548"/>
                    </a:lnTo>
                    <a:lnTo>
                      <a:pt x="550" y="530"/>
                    </a:lnTo>
                    <a:lnTo>
                      <a:pt x="554" y="510"/>
                    </a:lnTo>
                    <a:lnTo>
                      <a:pt x="556" y="504"/>
                    </a:lnTo>
                    <a:lnTo>
                      <a:pt x="560" y="500"/>
                    </a:lnTo>
                    <a:lnTo>
                      <a:pt x="564" y="498"/>
                    </a:lnTo>
                    <a:lnTo>
                      <a:pt x="570" y="498"/>
                    </a:lnTo>
                    <a:lnTo>
                      <a:pt x="582" y="502"/>
                    </a:lnTo>
                    <a:lnTo>
                      <a:pt x="588" y="502"/>
                    </a:lnTo>
                    <a:lnTo>
                      <a:pt x="594" y="502"/>
                    </a:lnTo>
                    <a:lnTo>
                      <a:pt x="598" y="500"/>
                    </a:lnTo>
                    <a:lnTo>
                      <a:pt x="602" y="498"/>
                    </a:lnTo>
                    <a:lnTo>
                      <a:pt x="608" y="490"/>
                    </a:lnTo>
                    <a:lnTo>
                      <a:pt x="610" y="482"/>
                    </a:lnTo>
                    <a:lnTo>
                      <a:pt x="608" y="474"/>
                    </a:lnTo>
                    <a:lnTo>
                      <a:pt x="604" y="466"/>
                    </a:lnTo>
                    <a:lnTo>
                      <a:pt x="600" y="460"/>
                    </a:lnTo>
                    <a:lnTo>
                      <a:pt x="596" y="456"/>
                    </a:lnTo>
                    <a:lnTo>
                      <a:pt x="590" y="454"/>
                    </a:lnTo>
                    <a:lnTo>
                      <a:pt x="576" y="454"/>
                    </a:lnTo>
                    <a:lnTo>
                      <a:pt x="564" y="454"/>
                    </a:lnTo>
                    <a:lnTo>
                      <a:pt x="552" y="458"/>
                    </a:lnTo>
                    <a:lnTo>
                      <a:pt x="544" y="462"/>
                    </a:lnTo>
                    <a:lnTo>
                      <a:pt x="536" y="466"/>
                    </a:lnTo>
                    <a:lnTo>
                      <a:pt x="530" y="472"/>
                    </a:lnTo>
                    <a:lnTo>
                      <a:pt x="524" y="478"/>
                    </a:lnTo>
                    <a:lnTo>
                      <a:pt x="516" y="494"/>
                    </a:lnTo>
                    <a:lnTo>
                      <a:pt x="510" y="512"/>
                    </a:lnTo>
                    <a:lnTo>
                      <a:pt x="504" y="522"/>
                    </a:lnTo>
                    <a:lnTo>
                      <a:pt x="500" y="534"/>
                    </a:lnTo>
                    <a:lnTo>
                      <a:pt x="496" y="538"/>
                    </a:lnTo>
                    <a:lnTo>
                      <a:pt x="492" y="542"/>
                    </a:lnTo>
                    <a:lnTo>
                      <a:pt x="486" y="546"/>
                    </a:lnTo>
                    <a:lnTo>
                      <a:pt x="480" y="548"/>
                    </a:lnTo>
                    <a:lnTo>
                      <a:pt x="470" y="548"/>
                    </a:lnTo>
                    <a:lnTo>
                      <a:pt x="462" y="548"/>
                    </a:lnTo>
                    <a:lnTo>
                      <a:pt x="454" y="546"/>
                    </a:lnTo>
                    <a:lnTo>
                      <a:pt x="446" y="540"/>
                    </a:lnTo>
                    <a:lnTo>
                      <a:pt x="446" y="538"/>
                    </a:lnTo>
                    <a:lnTo>
                      <a:pt x="446" y="536"/>
                    </a:lnTo>
                    <a:lnTo>
                      <a:pt x="458" y="534"/>
                    </a:lnTo>
                    <a:lnTo>
                      <a:pt x="468" y="532"/>
                    </a:lnTo>
                    <a:lnTo>
                      <a:pt x="478" y="526"/>
                    </a:lnTo>
                    <a:lnTo>
                      <a:pt x="482" y="522"/>
                    </a:lnTo>
                    <a:lnTo>
                      <a:pt x="484" y="516"/>
                    </a:lnTo>
                    <a:lnTo>
                      <a:pt x="486" y="512"/>
                    </a:lnTo>
                    <a:lnTo>
                      <a:pt x="486" y="508"/>
                    </a:lnTo>
                    <a:lnTo>
                      <a:pt x="482" y="502"/>
                    </a:lnTo>
                    <a:lnTo>
                      <a:pt x="478" y="496"/>
                    </a:lnTo>
                    <a:lnTo>
                      <a:pt x="476" y="488"/>
                    </a:lnTo>
                    <a:lnTo>
                      <a:pt x="484" y="490"/>
                    </a:lnTo>
                    <a:lnTo>
                      <a:pt x="492" y="488"/>
                    </a:lnTo>
                    <a:lnTo>
                      <a:pt x="500" y="486"/>
                    </a:lnTo>
                    <a:lnTo>
                      <a:pt x="506" y="482"/>
                    </a:lnTo>
                    <a:lnTo>
                      <a:pt x="506" y="478"/>
                    </a:lnTo>
                    <a:lnTo>
                      <a:pt x="506" y="474"/>
                    </a:lnTo>
                    <a:lnTo>
                      <a:pt x="498" y="466"/>
                    </a:lnTo>
                    <a:lnTo>
                      <a:pt x="490" y="458"/>
                    </a:lnTo>
                    <a:lnTo>
                      <a:pt x="474" y="446"/>
                    </a:lnTo>
                    <a:lnTo>
                      <a:pt x="456" y="434"/>
                    </a:lnTo>
                    <a:lnTo>
                      <a:pt x="438" y="422"/>
                    </a:lnTo>
                    <a:lnTo>
                      <a:pt x="454" y="418"/>
                    </a:lnTo>
                    <a:lnTo>
                      <a:pt x="466" y="412"/>
                    </a:lnTo>
                    <a:lnTo>
                      <a:pt x="474" y="412"/>
                    </a:lnTo>
                    <a:lnTo>
                      <a:pt x="482" y="412"/>
                    </a:lnTo>
                    <a:lnTo>
                      <a:pt x="494" y="416"/>
                    </a:lnTo>
                    <a:lnTo>
                      <a:pt x="504" y="416"/>
                    </a:lnTo>
                    <a:lnTo>
                      <a:pt x="528" y="418"/>
                    </a:lnTo>
                    <a:lnTo>
                      <a:pt x="550" y="416"/>
                    </a:lnTo>
                    <a:lnTo>
                      <a:pt x="572" y="412"/>
                    </a:lnTo>
                    <a:lnTo>
                      <a:pt x="584" y="406"/>
                    </a:lnTo>
                    <a:lnTo>
                      <a:pt x="592" y="400"/>
                    </a:lnTo>
                    <a:lnTo>
                      <a:pt x="598" y="392"/>
                    </a:lnTo>
                    <a:lnTo>
                      <a:pt x="604" y="382"/>
                    </a:lnTo>
                    <a:lnTo>
                      <a:pt x="612" y="360"/>
                    </a:lnTo>
                    <a:lnTo>
                      <a:pt x="618" y="340"/>
                    </a:lnTo>
                    <a:lnTo>
                      <a:pt x="628" y="340"/>
                    </a:lnTo>
                    <a:lnTo>
                      <a:pt x="640" y="344"/>
                    </a:lnTo>
                    <a:lnTo>
                      <a:pt x="658" y="350"/>
                    </a:lnTo>
                    <a:lnTo>
                      <a:pt x="662" y="352"/>
                    </a:lnTo>
                    <a:lnTo>
                      <a:pt x="664" y="352"/>
                    </a:lnTo>
                    <a:lnTo>
                      <a:pt x="670" y="348"/>
                    </a:lnTo>
                    <a:lnTo>
                      <a:pt x="670" y="344"/>
                    </a:lnTo>
                    <a:lnTo>
                      <a:pt x="666" y="340"/>
                    </a:lnTo>
                    <a:lnTo>
                      <a:pt x="636" y="330"/>
                    </a:lnTo>
                    <a:lnTo>
                      <a:pt x="634" y="328"/>
                    </a:lnTo>
                    <a:lnTo>
                      <a:pt x="646" y="322"/>
                    </a:lnTo>
                    <a:lnTo>
                      <a:pt x="658" y="316"/>
                    </a:lnTo>
                    <a:lnTo>
                      <a:pt x="684" y="308"/>
                    </a:lnTo>
                    <a:lnTo>
                      <a:pt x="684" y="304"/>
                    </a:lnTo>
                    <a:lnTo>
                      <a:pt x="682" y="300"/>
                    </a:lnTo>
                    <a:close/>
                    <a:moveTo>
                      <a:pt x="240" y="310"/>
                    </a:moveTo>
                    <a:lnTo>
                      <a:pt x="240" y="310"/>
                    </a:lnTo>
                    <a:lnTo>
                      <a:pt x="232" y="304"/>
                    </a:lnTo>
                    <a:lnTo>
                      <a:pt x="226" y="298"/>
                    </a:lnTo>
                    <a:lnTo>
                      <a:pt x="214" y="284"/>
                    </a:lnTo>
                    <a:lnTo>
                      <a:pt x="204" y="270"/>
                    </a:lnTo>
                    <a:lnTo>
                      <a:pt x="196" y="264"/>
                    </a:lnTo>
                    <a:lnTo>
                      <a:pt x="188" y="260"/>
                    </a:lnTo>
                    <a:lnTo>
                      <a:pt x="184" y="260"/>
                    </a:lnTo>
                    <a:lnTo>
                      <a:pt x="180" y="248"/>
                    </a:lnTo>
                    <a:lnTo>
                      <a:pt x="174" y="236"/>
                    </a:lnTo>
                    <a:lnTo>
                      <a:pt x="168" y="224"/>
                    </a:lnTo>
                    <a:lnTo>
                      <a:pt x="166" y="210"/>
                    </a:lnTo>
                    <a:lnTo>
                      <a:pt x="180" y="206"/>
                    </a:lnTo>
                    <a:lnTo>
                      <a:pt x="186" y="204"/>
                    </a:lnTo>
                    <a:lnTo>
                      <a:pt x="192" y="200"/>
                    </a:lnTo>
                    <a:lnTo>
                      <a:pt x="188" y="216"/>
                    </a:lnTo>
                    <a:lnTo>
                      <a:pt x="186" y="224"/>
                    </a:lnTo>
                    <a:lnTo>
                      <a:pt x="188" y="234"/>
                    </a:lnTo>
                    <a:lnTo>
                      <a:pt x="196" y="254"/>
                    </a:lnTo>
                    <a:lnTo>
                      <a:pt x="208" y="272"/>
                    </a:lnTo>
                    <a:lnTo>
                      <a:pt x="224" y="288"/>
                    </a:lnTo>
                    <a:lnTo>
                      <a:pt x="240" y="302"/>
                    </a:lnTo>
                    <a:lnTo>
                      <a:pt x="240" y="3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2" name="Freeform 233"/>
              <p:cNvSpPr>
                <a:spLocks/>
              </p:cNvSpPr>
              <p:nvPr/>
            </p:nvSpPr>
            <p:spPr bwMode="auto">
              <a:xfrm>
                <a:off x="3413" y="2113"/>
                <a:ext cx="196" cy="288"/>
              </a:xfrm>
              <a:custGeom>
                <a:avLst/>
                <a:gdLst>
                  <a:gd name="T0" fmla="*/ 84 w 196"/>
                  <a:gd name="T1" fmla="*/ 14 h 288"/>
                  <a:gd name="T2" fmla="*/ 100 w 196"/>
                  <a:gd name="T3" fmla="*/ 44 h 288"/>
                  <a:gd name="T4" fmla="*/ 112 w 196"/>
                  <a:gd name="T5" fmla="*/ 76 h 288"/>
                  <a:gd name="T6" fmla="*/ 120 w 196"/>
                  <a:gd name="T7" fmla="*/ 108 h 288"/>
                  <a:gd name="T8" fmla="*/ 102 w 196"/>
                  <a:gd name="T9" fmla="*/ 130 h 288"/>
                  <a:gd name="T10" fmla="*/ 104 w 196"/>
                  <a:gd name="T11" fmla="*/ 138 h 288"/>
                  <a:gd name="T12" fmla="*/ 120 w 196"/>
                  <a:gd name="T13" fmla="*/ 158 h 288"/>
                  <a:gd name="T14" fmla="*/ 130 w 196"/>
                  <a:gd name="T15" fmla="*/ 158 h 288"/>
                  <a:gd name="T16" fmla="*/ 148 w 196"/>
                  <a:gd name="T17" fmla="*/ 152 h 288"/>
                  <a:gd name="T18" fmla="*/ 158 w 196"/>
                  <a:gd name="T19" fmla="*/ 146 h 288"/>
                  <a:gd name="T20" fmla="*/ 158 w 196"/>
                  <a:gd name="T21" fmla="*/ 140 h 288"/>
                  <a:gd name="T22" fmla="*/ 154 w 196"/>
                  <a:gd name="T23" fmla="*/ 134 h 288"/>
                  <a:gd name="T24" fmla="*/ 150 w 196"/>
                  <a:gd name="T25" fmla="*/ 132 h 288"/>
                  <a:gd name="T26" fmla="*/ 142 w 196"/>
                  <a:gd name="T27" fmla="*/ 138 h 288"/>
                  <a:gd name="T28" fmla="*/ 140 w 196"/>
                  <a:gd name="T29" fmla="*/ 142 h 288"/>
                  <a:gd name="T30" fmla="*/ 124 w 196"/>
                  <a:gd name="T31" fmla="*/ 146 h 288"/>
                  <a:gd name="T32" fmla="*/ 122 w 196"/>
                  <a:gd name="T33" fmla="*/ 142 h 288"/>
                  <a:gd name="T34" fmla="*/ 116 w 196"/>
                  <a:gd name="T35" fmla="*/ 132 h 288"/>
                  <a:gd name="T36" fmla="*/ 122 w 196"/>
                  <a:gd name="T37" fmla="*/ 124 h 288"/>
                  <a:gd name="T38" fmla="*/ 140 w 196"/>
                  <a:gd name="T39" fmla="*/ 114 h 288"/>
                  <a:gd name="T40" fmla="*/ 148 w 196"/>
                  <a:gd name="T41" fmla="*/ 112 h 288"/>
                  <a:gd name="T42" fmla="*/ 174 w 196"/>
                  <a:gd name="T43" fmla="*/ 112 h 288"/>
                  <a:gd name="T44" fmla="*/ 188 w 196"/>
                  <a:gd name="T45" fmla="*/ 122 h 288"/>
                  <a:gd name="T46" fmla="*/ 192 w 196"/>
                  <a:gd name="T47" fmla="*/ 126 h 288"/>
                  <a:gd name="T48" fmla="*/ 196 w 196"/>
                  <a:gd name="T49" fmla="*/ 146 h 288"/>
                  <a:gd name="T50" fmla="*/ 194 w 196"/>
                  <a:gd name="T51" fmla="*/ 152 h 288"/>
                  <a:gd name="T52" fmla="*/ 176 w 196"/>
                  <a:gd name="T53" fmla="*/ 174 h 288"/>
                  <a:gd name="T54" fmla="*/ 150 w 196"/>
                  <a:gd name="T55" fmla="*/ 184 h 288"/>
                  <a:gd name="T56" fmla="*/ 144 w 196"/>
                  <a:gd name="T57" fmla="*/ 184 h 288"/>
                  <a:gd name="T58" fmla="*/ 140 w 196"/>
                  <a:gd name="T59" fmla="*/ 188 h 288"/>
                  <a:gd name="T60" fmla="*/ 138 w 196"/>
                  <a:gd name="T61" fmla="*/ 194 h 288"/>
                  <a:gd name="T62" fmla="*/ 140 w 196"/>
                  <a:gd name="T63" fmla="*/ 202 h 288"/>
                  <a:gd name="T64" fmla="*/ 140 w 196"/>
                  <a:gd name="T65" fmla="*/ 208 h 288"/>
                  <a:gd name="T66" fmla="*/ 164 w 196"/>
                  <a:gd name="T67" fmla="*/ 266 h 288"/>
                  <a:gd name="T68" fmla="*/ 162 w 196"/>
                  <a:gd name="T69" fmla="*/ 276 h 288"/>
                  <a:gd name="T70" fmla="*/ 158 w 196"/>
                  <a:gd name="T71" fmla="*/ 288 h 288"/>
                  <a:gd name="T72" fmla="*/ 124 w 196"/>
                  <a:gd name="T73" fmla="*/ 254 h 288"/>
                  <a:gd name="T74" fmla="*/ 88 w 196"/>
                  <a:gd name="T75" fmla="*/ 226 h 288"/>
                  <a:gd name="T76" fmla="*/ 58 w 196"/>
                  <a:gd name="T77" fmla="*/ 234 h 288"/>
                  <a:gd name="T78" fmla="*/ 46 w 196"/>
                  <a:gd name="T79" fmla="*/ 236 h 288"/>
                  <a:gd name="T80" fmla="*/ 22 w 196"/>
                  <a:gd name="T81" fmla="*/ 230 h 288"/>
                  <a:gd name="T82" fmla="*/ 12 w 196"/>
                  <a:gd name="T83" fmla="*/ 224 h 288"/>
                  <a:gd name="T84" fmla="*/ 6 w 196"/>
                  <a:gd name="T85" fmla="*/ 212 h 288"/>
                  <a:gd name="T86" fmla="*/ 2 w 196"/>
                  <a:gd name="T87" fmla="*/ 200 h 288"/>
                  <a:gd name="T88" fmla="*/ 4 w 196"/>
                  <a:gd name="T89" fmla="*/ 174 h 288"/>
                  <a:gd name="T90" fmla="*/ 10 w 196"/>
                  <a:gd name="T91" fmla="*/ 162 h 288"/>
                  <a:gd name="T92" fmla="*/ 38 w 196"/>
                  <a:gd name="T93" fmla="*/ 140 h 288"/>
                  <a:gd name="T94" fmla="*/ 54 w 196"/>
                  <a:gd name="T95" fmla="*/ 136 h 288"/>
                  <a:gd name="T96" fmla="*/ 72 w 196"/>
                  <a:gd name="T97" fmla="*/ 136 h 288"/>
                  <a:gd name="T98" fmla="*/ 76 w 196"/>
                  <a:gd name="T99" fmla="*/ 134 h 288"/>
                  <a:gd name="T100" fmla="*/ 76 w 196"/>
                  <a:gd name="T101" fmla="*/ 130 h 288"/>
                  <a:gd name="T102" fmla="*/ 46 w 196"/>
                  <a:gd name="T103" fmla="*/ 56 h 288"/>
                  <a:gd name="T104" fmla="*/ 42 w 196"/>
                  <a:gd name="T105" fmla="*/ 28 h 288"/>
                  <a:gd name="T106" fmla="*/ 46 w 196"/>
                  <a:gd name="T107" fmla="*/ 20 h 288"/>
                  <a:gd name="T108" fmla="*/ 56 w 196"/>
                  <a:gd name="T109" fmla="*/ 4 h 288"/>
                  <a:gd name="T110" fmla="*/ 64 w 196"/>
                  <a:gd name="T111" fmla="*/ 0 h 288"/>
                  <a:gd name="T112" fmla="*/ 76 w 196"/>
                  <a:gd name="T113" fmla="*/ 4 h 288"/>
                  <a:gd name="T114" fmla="*/ 84 w 196"/>
                  <a:gd name="T115" fmla="*/ 14 h 2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96" h="288">
                    <a:moveTo>
                      <a:pt x="84" y="14"/>
                    </a:moveTo>
                    <a:lnTo>
                      <a:pt x="84" y="14"/>
                    </a:lnTo>
                    <a:lnTo>
                      <a:pt x="92" y="28"/>
                    </a:lnTo>
                    <a:lnTo>
                      <a:pt x="100" y="44"/>
                    </a:lnTo>
                    <a:lnTo>
                      <a:pt x="112" y="76"/>
                    </a:lnTo>
                    <a:lnTo>
                      <a:pt x="120" y="108"/>
                    </a:lnTo>
                    <a:lnTo>
                      <a:pt x="110" y="118"/>
                    </a:lnTo>
                    <a:lnTo>
                      <a:pt x="102" y="130"/>
                    </a:lnTo>
                    <a:lnTo>
                      <a:pt x="104" y="138"/>
                    </a:lnTo>
                    <a:lnTo>
                      <a:pt x="108" y="144"/>
                    </a:lnTo>
                    <a:lnTo>
                      <a:pt x="120" y="158"/>
                    </a:lnTo>
                    <a:lnTo>
                      <a:pt x="130" y="158"/>
                    </a:lnTo>
                    <a:lnTo>
                      <a:pt x="140" y="156"/>
                    </a:lnTo>
                    <a:lnTo>
                      <a:pt x="148" y="152"/>
                    </a:lnTo>
                    <a:lnTo>
                      <a:pt x="158" y="146"/>
                    </a:lnTo>
                    <a:lnTo>
                      <a:pt x="158" y="142"/>
                    </a:lnTo>
                    <a:lnTo>
                      <a:pt x="158" y="140"/>
                    </a:lnTo>
                    <a:lnTo>
                      <a:pt x="156" y="136"/>
                    </a:lnTo>
                    <a:lnTo>
                      <a:pt x="154" y="134"/>
                    </a:lnTo>
                    <a:lnTo>
                      <a:pt x="150" y="132"/>
                    </a:lnTo>
                    <a:lnTo>
                      <a:pt x="146" y="136"/>
                    </a:lnTo>
                    <a:lnTo>
                      <a:pt x="142" y="138"/>
                    </a:lnTo>
                    <a:lnTo>
                      <a:pt x="140" y="142"/>
                    </a:lnTo>
                    <a:lnTo>
                      <a:pt x="132" y="144"/>
                    </a:lnTo>
                    <a:lnTo>
                      <a:pt x="124" y="146"/>
                    </a:lnTo>
                    <a:lnTo>
                      <a:pt x="122" y="142"/>
                    </a:lnTo>
                    <a:lnTo>
                      <a:pt x="118" y="140"/>
                    </a:lnTo>
                    <a:lnTo>
                      <a:pt x="116" y="132"/>
                    </a:lnTo>
                    <a:lnTo>
                      <a:pt x="122" y="124"/>
                    </a:lnTo>
                    <a:lnTo>
                      <a:pt x="130" y="118"/>
                    </a:lnTo>
                    <a:lnTo>
                      <a:pt x="140" y="114"/>
                    </a:lnTo>
                    <a:lnTo>
                      <a:pt x="148" y="112"/>
                    </a:lnTo>
                    <a:lnTo>
                      <a:pt x="162" y="110"/>
                    </a:lnTo>
                    <a:lnTo>
                      <a:pt x="174" y="112"/>
                    </a:lnTo>
                    <a:lnTo>
                      <a:pt x="184" y="118"/>
                    </a:lnTo>
                    <a:lnTo>
                      <a:pt x="188" y="122"/>
                    </a:lnTo>
                    <a:lnTo>
                      <a:pt x="192" y="126"/>
                    </a:lnTo>
                    <a:lnTo>
                      <a:pt x="196" y="140"/>
                    </a:lnTo>
                    <a:lnTo>
                      <a:pt x="196" y="146"/>
                    </a:lnTo>
                    <a:lnTo>
                      <a:pt x="194" y="152"/>
                    </a:lnTo>
                    <a:lnTo>
                      <a:pt x="186" y="164"/>
                    </a:lnTo>
                    <a:lnTo>
                      <a:pt x="176" y="174"/>
                    </a:lnTo>
                    <a:lnTo>
                      <a:pt x="164" y="180"/>
                    </a:lnTo>
                    <a:lnTo>
                      <a:pt x="150" y="184"/>
                    </a:lnTo>
                    <a:lnTo>
                      <a:pt x="144" y="184"/>
                    </a:lnTo>
                    <a:lnTo>
                      <a:pt x="140" y="186"/>
                    </a:lnTo>
                    <a:lnTo>
                      <a:pt x="140" y="188"/>
                    </a:lnTo>
                    <a:lnTo>
                      <a:pt x="138" y="194"/>
                    </a:lnTo>
                    <a:lnTo>
                      <a:pt x="140" y="198"/>
                    </a:lnTo>
                    <a:lnTo>
                      <a:pt x="140" y="202"/>
                    </a:lnTo>
                    <a:lnTo>
                      <a:pt x="140" y="208"/>
                    </a:lnTo>
                    <a:lnTo>
                      <a:pt x="154" y="236"/>
                    </a:lnTo>
                    <a:lnTo>
                      <a:pt x="164" y="266"/>
                    </a:lnTo>
                    <a:lnTo>
                      <a:pt x="162" y="276"/>
                    </a:lnTo>
                    <a:lnTo>
                      <a:pt x="160" y="288"/>
                    </a:lnTo>
                    <a:lnTo>
                      <a:pt x="158" y="288"/>
                    </a:lnTo>
                    <a:lnTo>
                      <a:pt x="124" y="254"/>
                    </a:lnTo>
                    <a:lnTo>
                      <a:pt x="88" y="226"/>
                    </a:lnTo>
                    <a:lnTo>
                      <a:pt x="68" y="232"/>
                    </a:lnTo>
                    <a:lnTo>
                      <a:pt x="58" y="234"/>
                    </a:lnTo>
                    <a:lnTo>
                      <a:pt x="46" y="236"/>
                    </a:lnTo>
                    <a:lnTo>
                      <a:pt x="34" y="234"/>
                    </a:lnTo>
                    <a:lnTo>
                      <a:pt x="22" y="230"/>
                    </a:lnTo>
                    <a:lnTo>
                      <a:pt x="16" y="226"/>
                    </a:lnTo>
                    <a:lnTo>
                      <a:pt x="12" y="224"/>
                    </a:lnTo>
                    <a:lnTo>
                      <a:pt x="8" y="218"/>
                    </a:lnTo>
                    <a:lnTo>
                      <a:pt x="6" y="212"/>
                    </a:lnTo>
                    <a:lnTo>
                      <a:pt x="2" y="200"/>
                    </a:lnTo>
                    <a:lnTo>
                      <a:pt x="0" y="186"/>
                    </a:lnTo>
                    <a:lnTo>
                      <a:pt x="4" y="174"/>
                    </a:lnTo>
                    <a:lnTo>
                      <a:pt x="10" y="162"/>
                    </a:lnTo>
                    <a:lnTo>
                      <a:pt x="22" y="150"/>
                    </a:lnTo>
                    <a:lnTo>
                      <a:pt x="38" y="140"/>
                    </a:lnTo>
                    <a:lnTo>
                      <a:pt x="46" y="138"/>
                    </a:lnTo>
                    <a:lnTo>
                      <a:pt x="54" y="136"/>
                    </a:lnTo>
                    <a:lnTo>
                      <a:pt x="64" y="136"/>
                    </a:lnTo>
                    <a:lnTo>
                      <a:pt x="72" y="136"/>
                    </a:lnTo>
                    <a:lnTo>
                      <a:pt x="76" y="134"/>
                    </a:lnTo>
                    <a:lnTo>
                      <a:pt x="76" y="130"/>
                    </a:lnTo>
                    <a:lnTo>
                      <a:pt x="54" y="82"/>
                    </a:lnTo>
                    <a:lnTo>
                      <a:pt x="46" y="56"/>
                    </a:lnTo>
                    <a:lnTo>
                      <a:pt x="44" y="42"/>
                    </a:lnTo>
                    <a:lnTo>
                      <a:pt x="42" y="28"/>
                    </a:lnTo>
                    <a:lnTo>
                      <a:pt x="46" y="20"/>
                    </a:lnTo>
                    <a:lnTo>
                      <a:pt x="50" y="12"/>
                    </a:lnTo>
                    <a:lnTo>
                      <a:pt x="56" y="4"/>
                    </a:lnTo>
                    <a:lnTo>
                      <a:pt x="64" y="0"/>
                    </a:lnTo>
                    <a:lnTo>
                      <a:pt x="70" y="2"/>
                    </a:lnTo>
                    <a:lnTo>
                      <a:pt x="76" y="4"/>
                    </a:lnTo>
                    <a:lnTo>
                      <a:pt x="80" y="8"/>
                    </a:lnTo>
                    <a:lnTo>
                      <a:pt x="84"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3" name="Freeform 234"/>
              <p:cNvSpPr>
                <a:spLocks/>
              </p:cNvSpPr>
              <p:nvPr/>
            </p:nvSpPr>
            <p:spPr bwMode="auto">
              <a:xfrm>
                <a:off x="3601" y="2161"/>
                <a:ext cx="224" cy="178"/>
              </a:xfrm>
              <a:custGeom>
                <a:avLst/>
                <a:gdLst>
                  <a:gd name="T0" fmla="*/ 224 w 224"/>
                  <a:gd name="T1" fmla="*/ 142 h 178"/>
                  <a:gd name="T2" fmla="*/ 224 w 224"/>
                  <a:gd name="T3" fmla="*/ 142 h 178"/>
                  <a:gd name="T4" fmla="*/ 202 w 224"/>
                  <a:gd name="T5" fmla="*/ 132 h 178"/>
                  <a:gd name="T6" fmla="*/ 180 w 224"/>
                  <a:gd name="T7" fmla="*/ 118 h 178"/>
                  <a:gd name="T8" fmla="*/ 170 w 224"/>
                  <a:gd name="T9" fmla="*/ 110 h 178"/>
                  <a:gd name="T10" fmla="*/ 160 w 224"/>
                  <a:gd name="T11" fmla="*/ 102 h 178"/>
                  <a:gd name="T12" fmla="*/ 154 w 224"/>
                  <a:gd name="T13" fmla="*/ 92 h 178"/>
                  <a:gd name="T14" fmla="*/ 148 w 224"/>
                  <a:gd name="T15" fmla="*/ 80 h 178"/>
                  <a:gd name="T16" fmla="*/ 148 w 224"/>
                  <a:gd name="T17" fmla="*/ 80 h 178"/>
                  <a:gd name="T18" fmla="*/ 146 w 224"/>
                  <a:gd name="T19" fmla="*/ 70 h 178"/>
                  <a:gd name="T20" fmla="*/ 146 w 224"/>
                  <a:gd name="T21" fmla="*/ 64 h 178"/>
                  <a:gd name="T22" fmla="*/ 150 w 224"/>
                  <a:gd name="T23" fmla="*/ 60 h 178"/>
                  <a:gd name="T24" fmla="*/ 150 w 224"/>
                  <a:gd name="T25" fmla="*/ 60 h 178"/>
                  <a:gd name="T26" fmla="*/ 154 w 224"/>
                  <a:gd name="T27" fmla="*/ 58 h 178"/>
                  <a:gd name="T28" fmla="*/ 160 w 224"/>
                  <a:gd name="T29" fmla="*/ 56 h 178"/>
                  <a:gd name="T30" fmla="*/ 172 w 224"/>
                  <a:gd name="T31" fmla="*/ 54 h 178"/>
                  <a:gd name="T32" fmla="*/ 184 w 224"/>
                  <a:gd name="T33" fmla="*/ 56 h 178"/>
                  <a:gd name="T34" fmla="*/ 194 w 224"/>
                  <a:gd name="T35" fmla="*/ 60 h 178"/>
                  <a:gd name="T36" fmla="*/ 196 w 224"/>
                  <a:gd name="T37" fmla="*/ 60 h 178"/>
                  <a:gd name="T38" fmla="*/ 196 w 224"/>
                  <a:gd name="T39" fmla="*/ 60 h 178"/>
                  <a:gd name="T40" fmla="*/ 200 w 224"/>
                  <a:gd name="T41" fmla="*/ 32 h 178"/>
                  <a:gd name="T42" fmla="*/ 202 w 224"/>
                  <a:gd name="T43" fmla="*/ 18 h 178"/>
                  <a:gd name="T44" fmla="*/ 202 w 224"/>
                  <a:gd name="T45" fmla="*/ 4 h 178"/>
                  <a:gd name="T46" fmla="*/ 202 w 224"/>
                  <a:gd name="T47" fmla="*/ 4 h 178"/>
                  <a:gd name="T48" fmla="*/ 202 w 224"/>
                  <a:gd name="T49" fmla="*/ 0 h 178"/>
                  <a:gd name="T50" fmla="*/ 198 w 224"/>
                  <a:gd name="T51" fmla="*/ 0 h 178"/>
                  <a:gd name="T52" fmla="*/ 198 w 224"/>
                  <a:gd name="T53" fmla="*/ 0 h 178"/>
                  <a:gd name="T54" fmla="*/ 178 w 224"/>
                  <a:gd name="T55" fmla="*/ 14 h 178"/>
                  <a:gd name="T56" fmla="*/ 156 w 224"/>
                  <a:gd name="T57" fmla="*/ 28 h 178"/>
                  <a:gd name="T58" fmla="*/ 116 w 224"/>
                  <a:gd name="T59" fmla="*/ 60 h 178"/>
                  <a:gd name="T60" fmla="*/ 116 w 224"/>
                  <a:gd name="T61" fmla="*/ 60 h 178"/>
                  <a:gd name="T62" fmla="*/ 92 w 224"/>
                  <a:gd name="T63" fmla="*/ 74 h 178"/>
                  <a:gd name="T64" fmla="*/ 70 w 224"/>
                  <a:gd name="T65" fmla="*/ 88 h 178"/>
                  <a:gd name="T66" fmla="*/ 24 w 224"/>
                  <a:gd name="T67" fmla="*/ 122 h 178"/>
                  <a:gd name="T68" fmla="*/ 24 w 224"/>
                  <a:gd name="T69" fmla="*/ 122 h 178"/>
                  <a:gd name="T70" fmla="*/ 14 w 224"/>
                  <a:gd name="T71" fmla="*/ 134 h 178"/>
                  <a:gd name="T72" fmla="*/ 6 w 224"/>
                  <a:gd name="T73" fmla="*/ 146 h 178"/>
                  <a:gd name="T74" fmla="*/ 2 w 224"/>
                  <a:gd name="T75" fmla="*/ 152 h 178"/>
                  <a:gd name="T76" fmla="*/ 0 w 224"/>
                  <a:gd name="T77" fmla="*/ 160 h 178"/>
                  <a:gd name="T78" fmla="*/ 0 w 224"/>
                  <a:gd name="T79" fmla="*/ 168 h 178"/>
                  <a:gd name="T80" fmla="*/ 0 w 224"/>
                  <a:gd name="T81" fmla="*/ 176 h 178"/>
                  <a:gd name="T82" fmla="*/ 0 w 224"/>
                  <a:gd name="T83" fmla="*/ 176 h 178"/>
                  <a:gd name="T84" fmla="*/ 60 w 224"/>
                  <a:gd name="T85" fmla="*/ 178 h 178"/>
                  <a:gd name="T86" fmla="*/ 90 w 224"/>
                  <a:gd name="T87" fmla="*/ 178 h 178"/>
                  <a:gd name="T88" fmla="*/ 120 w 224"/>
                  <a:gd name="T89" fmla="*/ 178 h 178"/>
                  <a:gd name="T90" fmla="*/ 150 w 224"/>
                  <a:gd name="T91" fmla="*/ 174 h 178"/>
                  <a:gd name="T92" fmla="*/ 178 w 224"/>
                  <a:gd name="T93" fmla="*/ 168 h 178"/>
                  <a:gd name="T94" fmla="*/ 190 w 224"/>
                  <a:gd name="T95" fmla="*/ 164 h 178"/>
                  <a:gd name="T96" fmla="*/ 202 w 224"/>
                  <a:gd name="T97" fmla="*/ 158 h 178"/>
                  <a:gd name="T98" fmla="*/ 214 w 224"/>
                  <a:gd name="T99" fmla="*/ 150 h 178"/>
                  <a:gd name="T100" fmla="*/ 224 w 224"/>
                  <a:gd name="T101" fmla="*/ 142 h 178"/>
                  <a:gd name="T102" fmla="*/ 224 w 224"/>
                  <a:gd name="T103" fmla="*/ 142 h 1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178">
                    <a:moveTo>
                      <a:pt x="224" y="142"/>
                    </a:moveTo>
                    <a:lnTo>
                      <a:pt x="224" y="142"/>
                    </a:lnTo>
                    <a:lnTo>
                      <a:pt x="202" y="132"/>
                    </a:lnTo>
                    <a:lnTo>
                      <a:pt x="180" y="118"/>
                    </a:lnTo>
                    <a:lnTo>
                      <a:pt x="170" y="110"/>
                    </a:lnTo>
                    <a:lnTo>
                      <a:pt x="160" y="102"/>
                    </a:lnTo>
                    <a:lnTo>
                      <a:pt x="154" y="92"/>
                    </a:lnTo>
                    <a:lnTo>
                      <a:pt x="148" y="80"/>
                    </a:lnTo>
                    <a:lnTo>
                      <a:pt x="146" y="70"/>
                    </a:lnTo>
                    <a:lnTo>
                      <a:pt x="146" y="64"/>
                    </a:lnTo>
                    <a:lnTo>
                      <a:pt x="150" y="60"/>
                    </a:lnTo>
                    <a:lnTo>
                      <a:pt x="154" y="58"/>
                    </a:lnTo>
                    <a:lnTo>
                      <a:pt x="160" y="56"/>
                    </a:lnTo>
                    <a:lnTo>
                      <a:pt x="172" y="54"/>
                    </a:lnTo>
                    <a:lnTo>
                      <a:pt x="184" y="56"/>
                    </a:lnTo>
                    <a:lnTo>
                      <a:pt x="194" y="60"/>
                    </a:lnTo>
                    <a:lnTo>
                      <a:pt x="196" y="60"/>
                    </a:lnTo>
                    <a:lnTo>
                      <a:pt x="200" y="32"/>
                    </a:lnTo>
                    <a:lnTo>
                      <a:pt x="202" y="18"/>
                    </a:lnTo>
                    <a:lnTo>
                      <a:pt x="202" y="4"/>
                    </a:lnTo>
                    <a:lnTo>
                      <a:pt x="202" y="0"/>
                    </a:lnTo>
                    <a:lnTo>
                      <a:pt x="198" y="0"/>
                    </a:lnTo>
                    <a:lnTo>
                      <a:pt x="178" y="14"/>
                    </a:lnTo>
                    <a:lnTo>
                      <a:pt x="156" y="28"/>
                    </a:lnTo>
                    <a:lnTo>
                      <a:pt x="116" y="60"/>
                    </a:lnTo>
                    <a:lnTo>
                      <a:pt x="92" y="74"/>
                    </a:lnTo>
                    <a:lnTo>
                      <a:pt x="70" y="88"/>
                    </a:lnTo>
                    <a:lnTo>
                      <a:pt x="24" y="122"/>
                    </a:lnTo>
                    <a:lnTo>
                      <a:pt x="14" y="134"/>
                    </a:lnTo>
                    <a:lnTo>
                      <a:pt x="6" y="146"/>
                    </a:lnTo>
                    <a:lnTo>
                      <a:pt x="2" y="152"/>
                    </a:lnTo>
                    <a:lnTo>
                      <a:pt x="0" y="160"/>
                    </a:lnTo>
                    <a:lnTo>
                      <a:pt x="0" y="168"/>
                    </a:lnTo>
                    <a:lnTo>
                      <a:pt x="0" y="176"/>
                    </a:lnTo>
                    <a:lnTo>
                      <a:pt x="60" y="178"/>
                    </a:lnTo>
                    <a:lnTo>
                      <a:pt x="90" y="178"/>
                    </a:lnTo>
                    <a:lnTo>
                      <a:pt x="120" y="178"/>
                    </a:lnTo>
                    <a:lnTo>
                      <a:pt x="150" y="174"/>
                    </a:lnTo>
                    <a:lnTo>
                      <a:pt x="178" y="168"/>
                    </a:lnTo>
                    <a:lnTo>
                      <a:pt x="190" y="164"/>
                    </a:lnTo>
                    <a:lnTo>
                      <a:pt x="202" y="158"/>
                    </a:lnTo>
                    <a:lnTo>
                      <a:pt x="214" y="150"/>
                    </a:lnTo>
                    <a:lnTo>
                      <a:pt x="224" y="14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4" name="Freeform 235"/>
              <p:cNvSpPr>
                <a:spLocks/>
              </p:cNvSpPr>
              <p:nvPr/>
            </p:nvSpPr>
            <p:spPr bwMode="auto">
              <a:xfrm>
                <a:off x="3601" y="2303"/>
                <a:ext cx="360" cy="202"/>
              </a:xfrm>
              <a:custGeom>
                <a:avLst/>
                <a:gdLst>
                  <a:gd name="T0" fmla="*/ 302 w 360"/>
                  <a:gd name="T1" fmla="*/ 44 h 202"/>
                  <a:gd name="T2" fmla="*/ 292 w 360"/>
                  <a:gd name="T3" fmla="*/ 40 h 202"/>
                  <a:gd name="T4" fmla="*/ 244 w 360"/>
                  <a:gd name="T5" fmla="*/ 2 h 202"/>
                  <a:gd name="T6" fmla="*/ 236 w 360"/>
                  <a:gd name="T7" fmla="*/ 6 h 202"/>
                  <a:gd name="T8" fmla="*/ 224 w 360"/>
                  <a:gd name="T9" fmla="*/ 0 h 202"/>
                  <a:gd name="T10" fmla="*/ 214 w 360"/>
                  <a:gd name="T11" fmla="*/ 8 h 202"/>
                  <a:gd name="T12" fmla="*/ 190 w 360"/>
                  <a:gd name="T13" fmla="*/ 22 h 202"/>
                  <a:gd name="T14" fmla="*/ 150 w 360"/>
                  <a:gd name="T15" fmla="*/ 32 h 202"/>
                  <a:gd name="T16" fmla="*/ 90 w 360"/>
                  <a:gd name="T17" fmla="*/ 36 h 202"/>
                  <a:gd name="T18" fmla="*/ 0 w 360"/>
                  <a:gd name="T19" fmla="*/ 34 h 202"/>
                  <a:gd name="T20" fmla="*/ 0 w 360"/>
                  <a:gd name="T21" fmla="*/ 36 h 202"/>
                  <a:gd name="T22" fmla="*/ 10 w 360"/>
                  <a:gd name="T23" fmla="*/ 52 h 202"/>
                  <a:gd name="T24" fmla="*/ 34 w 360"/>
                  <a:gd name="T25" fmla="*/ 78 h 202"/>
                  <a:gd name="T26" fmla="*/ 46 w 360"/>
                  <a:gd name="T27" fmla="*/ 90 h 202"/>
                  <a:gd name="T28" fmla="*/ 76 w 360"/>
                  <a:gd name="T29" fmla="*/ 112 h 202"/>
                  <a:gd name="T30" fmla="*/ 106 w 360"/>
                  <a:gd name="T31" fmla="*/ 134 h 202"/>
                  <a:gd name="T32" fmla="*/ 112 w 360"/>
                  <a:gd name="T33" fmla="*/ 138 h 202"/>
                  <a:gd name="T34" fmla="*/ 114 w 360"/>
                  <a:gd name="T35" fmla="*/ 144 h 202"/>
                  <a:gd name="T36" fmla="*/ 104 w 360"/>
                  <a:gd name="T37" fmla="*/ 160 h 202"/>
                  <a:gd name="T38" fmla="*/ 96 w 360"/>
                  <a:gd name="T39" fmla="*/ 178 h 202"/>
                  <a:gd name="T40" fmla="*/ 116 w 360"/>
                  <a:gd name="T41" fmla="*/ 188 h 202"/>
                  <a:gd name="T42" fmla="*/ 136 w 360"/>
                  <a:gd name="T43" fmla="*/ 196 h 202"/>
                  <a:gd name="T44" fmla="*/ 138 w 360"/>
                  <a:gd name="T45" fmla="*/ 186 h 202"/>
                  <a:gd name="T46" fmla="*/ 144 w 360"/>
                  <a:gd name="T47" fmla="*/ 156 h 202"/>
                  <a:gd name="T48" fmla="*/ 148 w 360"/>
                  <a:gd name="T49" fmla="*/ 152 h 202"/>
                  <a:gd name="T50" fmla="*/ 176 w 360"/>
                  <a:gd name="T51" fmla="*/ 160 h 202"/>
                  <a:gd name="T52" fmla="*/ 188 w 360"/>
                  <a:gd name="T53" fmla="*/ 164 h 202"/>
                  <a:gd name="T54" fmla="*/ 214 w 360"/>
                  <a:gd name="T55" fmla="*/ 174 h 202"/>
                  <a:gd name="T56" fmla="*/ 228 w 360"/>
                  <a:gd name="T57" fmla="*/ 178 h 202"/>
                  <a:gd name="T58" fmla="*/ 248 w 360"/>
                  <a:gd name="T59" fmla="*/ 186 h 202"/>
                  <a:gd name="T60" fmla="*/ 268 w 360"/>
                  <a:gd name="T61" fmla="*/ 196 h 202"/>
                  <a:gd name="T62" fmla="*/ 292 w 360"/>
                  <a:gd name="T63" fmla="*/ 200 h 202"/>
                  <a:gd name="T64" fmla="*/ 338 w 360"/>
                  <a:gd name="T65" fmla="*/ 202 h 202"/>
                  <a:gd name="T66" fmla="*/ 360 w 360"/>
                  <a:gd name="T67" fmla="*/ 198 h 202"/>
                  <a:gd name="T68" fmla="*/ 332 w 360"/>
                  <a:gd name="T69" fmla="*/ 168 h 202"/>
                  <a:gd name="T70" fmla="*/ 314 w 360"/>
                  <a:gd name="T71" fmla="*/ 130 h 202"/>
                  <a:gd name="T72" fmla="*/ 306 w 360"/>
                  <a:gd name="T73" fmla="*/ 88 h 202"/>
                  <a:gd name="T74" fmla="*/ 302 w 360"/>
                  <a:gd name="T75" fmla="*/ 44 h 2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202">
                    <a:moveTo>
                      <a:pt x="302" y="44"/>
                    </a:moveTo>
                    <a:lnTo>
                      <a:pt x="302" y="44"/>
                    </a:lnTo>
                    <a:lnTo>
                      <a:pt x="292" y="40"/>
                    </a:lnTo>
                    <a:lnTo>
                      <a:pt x="244" y="2"/>
                    </a:lnTo>
                    <a:lnTo>
                      <a:pt x="240" y="6"/>
                    </a:lnTo>
                    <a:lnTo>
                      <a:pt x="236" y="6"/>
                    </a:lnTo>
                    <a:lnTo>
                      <a:pt x="224" y="0"/>
                    </a:lnTo>
                    <a:lnTo>
                      <a:pt x="214" y="8"/>
                    </a:lnTo>
                    <a:lnTo>
                      <a:pt x="202" y="16"/>
                    </a:lnTo>
                    <a:lnTo>
                      <a:pt x="190" y="22"/>
                    </a:lnTo>
                    <a:lnTo>
                      <a:pt x="178" y="26"/>
                    </a:lnTo>
                    <a:lnTo>
                      <a:pt x="150" y="32"/>
                    </a:lnTo>
                    <a:lnTo>
                      <a:pt x="120" y="36"/>
                    </a:lnTo>
                    <a:lnTo>
                      <a:pt x="90" y="36"/>
                    </a:lnTo>
                    <a:lnTo>
                      <a:pt x="60" y="36"/>
                    </a:lnTo>
                    <a:lnTo>
                      <a:pt x="0" y="34"/>
                    </a:lnTo>
                    <a:lnTo>
                      <a:pt x="0" y="36"/>
                    </a:lnTo>
                    <a:lnTo>
                      <a:pt x="10" y="52"/>
                    </a:lnTo>
                    <a:lnTo>
                      <a:pt x="20" y="66"/>
                    </a:lnTo>
                    <a:lnTo>
                      <a:pt x="34" y="78"/>
                    </a:lnTo>
                    <a:lnTo>
                      <a:pt x="46" y="90"/>
                    </a:lnTo>
                    <a:lnTo>
                      <a:pt x="60" y="102"/>
                    </a:lnTo>
                    <a:lnTo>
                      <a:pt x="76" y="112"/>
                    </a:lnTo>
                    <a:lnTo>
                      <a:pt x="92" y="122"/>
                    </a:lnTo>
                    <a:lnTo>
                      <a:pt x="106" y="134"/>
                    </a:lnTo>
                    <a:lnTo>
                      <a:pt x="112" y="138"/>
                    </a:lnTo>
                    <a:lnTo>
                      <a:pt x="114" y="140"/>
                    </a:lnTo>
                    <a:lnTo>
                      <a:pt x="114" y="144"/>
                    </a:lnTo>
                    <a:lnTo>
                      <a:pt x="104" y="160"/>
                    </a:lnTo>
                    <a:lnTo>
                      <a:pt x="96" y="176"/>
                    </a:lnTo>
                    <a:lnTo>
                      <a:pt x="96" y="178"/>
                    </a:lnTo>
                    <a:lnTo>
                      <a:pt x="116" y="188"/>
                    </a:lnTo>
                    <a:lnTo>
                      <a:pt x="126" y="192"/>
                    </a:lnTo>
                    <a:lnTo>
                      <a:pt x="136" y="196"/>
                    </a:lnTo>
                    <a:lnTo>
                      <a:pt x="138" y="186"/>
                    </a:lnTo>
                    <a:lnTo>
                      <a:pt x="140" y="176"/>
                    </a:lnTo>
                    <a:lnTo>
                      <a:pt x="144" y="156"/>
                    </a:lnTo>
                    <a:lnTo>
                      <a:pt x="148" y="152"/>
                    </a:lnTo>
                    <a:lnTo>
                      <a:pt x="162" y="156"/>
                    </a:lnTo>
                    <a:lnTo>
                      <a:pt x="176" y="160"/>
                    </a:lnTo>
                    <a:lnTo>
                      <a:pt x="188" y="164"/>
                    </a:lnTo>
                    <a:lnTo>
                      <a:pt x="202" y="170"/>
                    </a:lnTo>
                    <a:lnTo>
                      <a:pt x="214" y="174"/>
                    </a:lnTo>
                    <a:lnTo>
                      <a:pt x="228" y="178"/>
                    </a:lnTo>
                    <a:lnTo>
                      <a:pt x="238" y="182"/>
                    </a:lnTo>
                    <a:lnTo>
                      <a:pt x="248" y="186"/>
                    </a:lnTo>
                    <a:lnTo>
                      <a:pt x="260" y="190"/>
                    </a:lnTo>
                    <a:lnTo>
                      <a:pt x="268" y="196"/>
                    </a:lnTo>
                    <a:lnTo>
                      <a:pt x="292" y="200"/>
                    </a:lnTo>
                    <a:lnTo>
                      <a:pt x="314" y="202"/>
                    </a:lnTo>
                    <a:lnTo>
                      <a:pt x="338" y="202"/>
                    </a:lnTo>
                    <a:lnTo>
                      <a:pt x="360" y="198"/>
                    </a:lnTo>
                    <a:lnTo>
                      <a:pt x="346" y="184"/>
                    </a:lnTo>
                    <a:lnTo>
                      <a:pt x="332" y="168"/>
                    </a:lnTo>
                    <a:lnTo>
                      <a:pt x="322" y="150"/>
                    </a:lnTo>
                    <a:lnTo>
                      <a:pt x="314" y="130"/>
                    </a:lnTo>
                    <a:lnTo>
                      <a:pt x="308" y="110"/>
                    </a:lnTo>
                    <a:lnTo>
                      <a:pt x="306" y="88"/>
                    </a:lnTo>
                    <a:lnTo>
                      <a:pt x="302" y="66"/>
                    </a:lnTo>
                    <a:lnTo>
                      <a:pt x="302" y="4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5" name="Freeform 236"/>
              <p:cNvSpPr>
                <a:spLocks/>
              </p:cNvSpPr>
              <p:nvPr/>
            </p:nvSpPr>
            <p:spPr bwMode="auto">
              <a:xfrm>
                <a:off x="3903" y="2323"/>
                <a:ext cx="138" cy="178"/>
              </a:xfrm>
              <a:custGeom>
                <a:avLst/>
                <a:gdLst>
                  <a:gd name="T0" fmla="*/ 94 w 138"/>
                  <a:gd name="T1" fmla="*/ 146 h 178"/>
                  <a:gd name="T2" fmla="*/ 94 w 138"/>
                  <a:gd name="T3" fmla="*/ 146 h 178"/>
                  <a:gd name="T4" fmla="*/ 98 w 138"/>
                  <a:gd name="T5" fmla="*/ 138 h 178"/>
                  <a:gd name="T6" fmla="*/ 100 w 138"/>
                  <a:gd name="T7" fmla="*/ 130 h 178"/>
                  <a:gd name="T8" fmla="*/ 102 w 138"/>
                  <a:gd name="T9" fmla="*/ 114 h 178"/>
                  <a:gd name="T10" fmla="*/ 102 w 138"/>
                  <a:gd name="T11" fmla="*/ 96 h 178"/>
                  <a:gd name="T12" fmla="*/ 98 w 138"/>
                  <a:gd name="T13" fmla="*/ 80 h 178"/>
                  <a:gd name="T14" fmla="*/ 98 w 138"/>
                  <a:gd name="T15" fmla="*/ 80 h 178"/>
                  <a:gd name="T16" fmla="*/ 96 w 138"/>
                  <a:gd name="T17" fmla="*/ 76 h 178"/>
                  <a:gd name="T18" fmla="*/ 98 w 138"/>
                  <a:gd name="T19" fmla="*/ 72 h 178"/>
                  <a:gd name="T20" fmla="*/ 100 w 138"/>
                  <a:gd name="T21" fmla="*/ 68 h 178"/>
                  <a:gd name="T22" fmla="*/ 98 w 138"/>
                  <a:gd name="T23" fmla="*/ 64 h 178"/>
                  <a:gd name="T24" fmla="*/ 98 w 138"/>
                  <a:gd name="T25" fmla="*/ 64 h 178"/>
                  <a:gd name="T26" fmla="*/ 100 w 138"/>
                  <a:gd name="T27" fmla="*/ 62 h 178"/>
                  <a:gd name="T28" fmla="*/ 104 w 138"/>
                  <a:gd name="T29" fmla="*/ 64 h 178"/>
                  <a:gd name="T30" fmla="*/ 104 w 138"/>
                  <a:gd name="T31" fmla="*/ 64 h 178"/>
                  <a:gd name="T32" fmla="*/ 122 w 138"/>
                  <a:gd name="T33" fmla="*/ 34 h 178"/>
                  <a:gd name="T34" fmla="*/ 138 w 138"/>
                  <a:gd name="T35" fmla="*/ 4 h 178"/>
                  <a:gd name="T36" fmla="*/ 138 w 138"/>
                  <a:gd name="T37" fmla="*/ 0 h 178"/>
                  <a:gd name="T38" fmla="*/ 138 w 138"/>
                  <a:gd name="T39" fmla="*/ 0 h 178"/>
                  <a:gd name="T40" fmla="*/ 106 w 138"/>
                  <a:gd name="T41" fmla="*/ 4 h 178"/>
                  <a:gd name="T42" fmla="*/ 106 w 138"/>
                  <a:gd name="T43" fmla="*/ 4 h 178"/>
                  <a:gd name="T44" fmla="*/ 80 w 138"/>
                  <a:gd name="T45" fmla="*/ 10 h 178"/>
                  <a:gd name="T46" fmla="*/ 68 w 138"/>
                  <a:gd name="T47" fmla="*/ 12 h 178"/>
                  <a:gd name="T48" fmla="*/ 56 w 138"/>
                  <a:gd name="T49" fmla="*/ 16 h 178"/>
                  <a:gd name="T50" fmla="*/ 56 w 138"/>
                  <a:gd name="T51" fmla="*/ 16 h 178"/>
                  <a:gd name="T52" fmla="*/ 54 w 138"/>
                  <a:gd name="T53" fmla="*/ 16 h 178"/>
                  <a:gd name="T54" fmla="*/ 52 w 138"/>
                  <a:gd name="T55" fmla="*/ 16 h 178"/>
                  <a:gd name="T56" fmla="*/ 50 w 138"/>
                  <a:gd name="T57" fmla="*/ 20 h 178"/>
                  <a:gd name="T58" fmla="*/ 46 w 138"/>
                  <a:gd name="T59" fmla="*/ 30 h 178"/>
                  <a:gd name="T60" fmla="*/ 46 w 138"/>
                  <a:gd name="T61" fmla="*/ 30 h 178"/>
                  <a:gd name="T62" fmla="*/ 42 w 138"/>
                  <a:gd name="T63" fmla="*/ 40 h 178"/>
                  <a:gd name="T64" fmla="*/ 38 w 138"/>
                  <a:gd name="T65" fmla="*/ 44 h 178"/>
                  <a:gd name="T66" fmla="*/ 34 w 138"/>
                  <a:gd name="T67" fmla="*/ 48 h 178"/>
                  <a:gd name="T68" fmla="*/ 34 w 138"/>
                  <a:gd name="T69" fmla="*/ 48 h 178"/>
                  <a:gd name="T70" fmla="*/ 24 w 138"/>
                  <a:gd name="T71" fmla="*/ 42 h 178"/>
                  <a:gd name="T72" fmla="*/ 16 w 138"/>
                  <a:gd name="T73" fmla="*/ 36 h 178"/>
                  <a:gd name="T74" fmla="*/ 0 w 138"/>
                  <a:gd name="T75" fmla="*/ 24 h 178"/>
                  <a:gd name="T76" fmla="*/ 0 w 138"/>
                  <a:gd name="T77" fmla="*/ 24 h 178"/>
                  <a:gd name="T78" fmla="*/ 0 w 138"/>
                  <a:gd name="T79" fmla="*/ 46 h 178"/>
                  <a:gd name="T80" fmla="*/ 4 w 138"/>
                  <a:gd name="T81" fmla="*/ 68 h 178"/>
                  <a:gd name="T82" fmla="*/ 6 w 138"/>
                  <a:gd name="T83" fmla="*/ 90 h 178"/>
                  <a:gd name="T84" fmla="*/ 12 w 138"/>
                  <a:gd name="T85" fmla="*/ 110 h 178"/>
                  <a:gd name="T86" fmla="*/ 20 w 138"/>
                  <a:gd name="T87" fmla="*/ 130 h 178"/>
                  <a:gd name="T88" fmla="*/ 30 w 138"/>
                  <a:gd name="T89" fmla="*/ 148 h 178"/>
                  <a:gd name="T90" fmla="*/ 44 w 138"/>
                  <a:gd name="T91" fmla="*/ 164 h 178"/>
                  <a:gd name="T92" fmla="*/ 58 w 138"/>
                  <a:gd name="T93" fmla="*/ 178 h 178"/>
                  <a:gd name="T94" fmla="*/ 58 w 138"/>
                  <a:gd name="T95" fmla="*/ 178 h 178"/>
                  <a:gd name="T96" fmla="*/ 66 w 138"/>
                  <a:gd name="T97" fmla="*/ 178 h 178"/>
                  <a:gd name="T98" fmla="*/ 66 w 138"/>
                  <a:gd name="T99" fmla="*/ 178 h 178"/>
                  <a:gd name="T100" fmla="*/ 74 w 138"/>
                  <a:gd name="T101" fmla="*/ 172 h 178"/>
                  <a:gd name="T102" fmla="*/ 84 w 138"/>
                  <a:gd name="T103" fmla="*/ 166 h 178"/>
                  <a:gd name="T104" fmla="*/ 90 w 138"/>
                  <a:gd name="T105" fmla="*/ 156 h 178"/>
                  <a:gd name="T106" fmla="*/ 94 w 138"/>
                  <a:gd name="T107" fmla="*/ 146 h 178"/>
                  <a:gd name="T108" fmla="*/ 94 w 138"/>
                  <a:gd name="T109" fmla="*/ 146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8" h="178">
                    <a:moveTo>
                      <a:pt x="94" y="146"/>
                    </a:moveTo>
                    <a:lnTo>
                      <a:pt x="94" y="146"/>
                    </a:lnTo>
                    <a:lnTo>
                      <a:pt x="98" y="138"/>
                    </a:lnTo>
                    <a:lnTo>
                      <a:pt x="100" y="130"/>
                    </a:lnTo>
                    <a:lnTo>
                      <a:pt x="102" y="114"/>
                    </a:lnTo>
                    <a:lnTo>
                      <a:pt x="102" y="96"/>
                    </a:lnTo>
                    <a:lnTo>
                      <a:pt x="98" y="80"/>
                    </a:lnTo>
                    <a:lnTo>
                      <a:pt x="96" y="76"/>
                    </a:lnTo>
                    <a:lnTo>
                      <a:pt x="98" y="72"/>
                    </a:lnTo>
                    <a:lnTo>
                      <a:pt x="100" y="68"/>
                    </a:lnTo>
                    <a:lnTo>
                      <a:pt x="98" y="64"/>
                    </a:lnTo>
                    <a:lnTo>
                      <a:pt x="100" y="62"/>
                    </a:lnTo>
                    <a:lnTo>
                      <a:pt x="104" y="64"/>
                    </a:lnTo>
                    <a:lnTo>
                      <a:pt x="122" y="34"/>
                    </a:lnTo>
                    <a:lnTo>
                      <a:pt x="138" y="4"/>
                    </a:lnTo>
                    <a:lnTo>
                      <a:pt x="138" y="0"/>
                    </a:lnTo>
                    <a:lnTo>
                      <a:pt x="106" y="4"/>
                    </a:lnTo>
                    <a:lnTo>
                      <a:pt x="80" y="10"/>
                    </a:lnTo>
                    <a:lnTo>
                      <a:pt x="68" y="12"/>
                    </a:lnTo>
                    <a:lnTo>
                      <a:pt x="56" y="16"/>
                    </a:lnTo>
                    <a:lnTo>
                      <a:pt x="54" y="16"/>
                    </a:lnTo>
                    <a:lnTo>
                      <a:pt x="52" y="16"/>
                    </a:lnTo>
                    <a:lnTo>
                      <a:pt x="50" y="20"/>
                    </a:lnTo>
                    <a:lnTo>
                      <a:pt x="46" y="30"/>
                    </a:lnTo>
                    <a:lnTo>
                      <a:pt x="42" y="40"/>
                    </a:lnTo>
                    <a:lnTo>
                      <a:pt x="38" y="44"/>
                    </a:lnTo>
                    <a:lnTo>
                      <a:pt x="34" y="48"/>
                    </a:lnTo>
                    <a:lnTo>
                      <a:pt x="24" y="42"/>
                    </a:lnTo>
                    <a:lnTo>
                      <a:pt x="16" y="36"/>
                    </a:lnTo>
                    <a:lnTo>
                      <a:pt x="0" y="24"/>
                    </a:lnTo>
                    <a:lnTo>
                      <a:pt x="0" y="46"/>
                    </a:lnTo>
                    <a:lnTo>
                      <a:pt x="4" y="68"/>
                    </a:lnTo>
                    <a:lnTo>
                      <a:pt x="6" y="90"/>
                    </a:lnTo>
                    <a:lnTo>
                      <a:pt x="12" y="110"/>
                    </a:lnTo>
                    <a:lnTo>
                      <a:pt x="20" y="130"/>
                    </a:lnTo>
                    <a:lnTo>
                      <a:pt x="30" y="148"/>
                    </a:lnTo>
                    <a:lnTo>
                      <a:pt x="44" y="164"/>
                    </a:lnTo>
                    <a:lnTo>
                      <a:pt x="58" y="178"/>
                    </a:lnTo>
                    <a:lnTo>
                      <a:pt x="66" y="178"/>
                    </a:lnTo>
                    <a:lnTo>
                      <a:pt x="74" y="172"/>
                    </a:lnTo>
                    <a:lnTo>
                      <a:pt x="84" y="166"/>
                    </a:lnTo>
                    <a:lnTo>
                      <a:pt x="90" y="156"/>
                    </a:lnTo>
                    <a:lnTo>
                      <a:pt x="94" y="146"/>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6" name="Freeform 237"/>
              <p:cNvSpPr>
                <a:spLocks/>
              </p:cNvSpPr>
              <p:nvPr/>
            </p:nvSpPr>
            <p:spPr bwMode="auto">
              <a:xfrm>
                <a:off x="3927" y="2203"/>
                <a:ext cx="24" cy="40"/>
              </a:xfrm>
              <a:custGeom>
                <a:avLst/>
                <a:gdLst>
                  <a:gd name="T0" fmla="*/ 22 w 24"/>
                  <a:gd name="T1" fmla="*/ 4 h 40"/>
                  <a:gd name="T2" fmla="*/ 22 w 24"/>
                  <a:gd name="T3" fmla="*/ 4 h 40"/>
                  <a:gd name="T4" fmla="*/ 24 w 24"/>
                  <a:gd name="T5" fmla="*/ 10 h 40"/>
                  <a:gd name="T6" fmla="*/ 24 w 24"/>
                  <a:gd name="T7" fmla="*/ 14 h 40"/>
                  <a:gd name="T8" fmla="*/ 20 w 24"/>
                  <a:gd name="T9" fmla="*/ 24 h 40"/>
                  <a:gd name="T10" fmla="*/ 16 w 24"/>
                  <a:gd name="T11" fmla="*/ 32 h 40"/>
                  <a:gd name="T12" fmla="*/ 10 w 24"/>
                  <a:gd name="T13" fmla="*/ 40 h 40"/>
                  <a:gd name="T14" fmla="*/ 10 w 24"/>
                  <a:gd name="T15" fmla="*/ 40 h 40"/>
                  <a:gd name="T16" fmla="*/ 6 w 24"/>
                  <a:gd name="T17" fmla="*/ 38 h 40"/>
                  <a:gd name="T18" fmla="*/ 2 w 24"/>
                  <a:gd name="T19" fmla="*/ 34 h 40"/>
                  <a:gd name="T20" fmla="*/ 0 w 24"/>
                  <a:gd name="T21" fmla="*/ 26 h 40"/>
                  <a:gd name="T22" fmla="*/ 0 w 24"/>
                  <a:gd name="T23" fmla="*/ 26 h 40"/>
                  <a:gd name="T24" fmla="*/ 2 w 24"/>
                  <a:gd name="T25" fmla="*/ 14 h 40"/>
                  <a:gd name="T26" fmla="*/ 6 w 24"/>
                  <a:gd name="T27" fmla="*/ 4 h 40"/>
                  <a:gd name="T28" fmla="*/ 6 w 24"/>
                  <a:gd name="T29" fmla="*/ 4 h 40"/>
                  <a:gd name="T30" fmla="*/ 10 w 24"/>
                  <a:gd name="T31" fmla="*/ 0 h 40"/>
                  <a:gd name="T32" fmla="*/ 14 w 24"/>
                  <a:gd name="T33" fmla="*/ 0 h 40"/>
                  <a:gd name="T34" fmla="*/ 20 w 24"/>
                  <a:gd name="T35" fmla="*/ 0 h 40"/>
                  <a:gd name="T36" fmla="*/ 22 w 24"/>
                  <a:gd name="T37" fmla="*/ 4 h 40"/>
                  <a:gd name="T38" fmla="*/ 22 w 24"/>
                  <a:gd name="T39" fmla="*/ 4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0">
                    <a:moveTo>
                      <a:pt x="22" y="4"/>
                    </a:moveTo>
                    <a:lnTo>
                      <a:pt x="22" y="4"/>
                    </a:lnTo>
                    <a:lnTo>
                      <a:pt x="24" y="10"/>
                    </a:lnTo>
                    <a:lnTo>
                      <a:pt x="24" y="14"/>
                    </a:lnTo>
                    <a:lnTo>
                      <a:pt x="20" y="24"/>
                    </a:lnTo>
                    <a:lnTo>
                      <a:pt x="16" y="32"/>
                    </a:lnTo>
                    <a:lnTo>
                      <a:pt x="10" y="40"/>
                    </a:lnTo>
                    <a:lnTo>
                      <a:pt x="6" y="38"/>
                    </a:lnTo>
                    <a:lnTo>
                      <a:pt x="2" y="34"/>
                    </a:lnTo>
                    <a:lnTo>
                      <a:pt x="0" y="26"/>
                    </a:lnTo>
                    <a:lnTo>
                      <a:pt x="2" y="14"/>
                    </a:lnTo>
                    <a:lnTo>
                      <a:pt x="6" y="4"/>
                    </a:lnTo>
                    <a:lnTo>
                      <a:pt x="10" y="0"/>
                    </a:lnTo>
                    <a:lnTo>
                      <a:pt x="14" y="0"/>
                    </a:lnTo>
                    <a:lnTo>
                      <a:pt x="20" y="0"/>
                    </a:lnTo>
                    <a:lnTo>
                      <a:pt x="2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7" name="Freeform 238"/>
              <p:cNvSpPr>
                <a:spLocks/>
              </p:cNvSpPr>
              <p:nvPr/>
            </p:nvSpPr>
            <p:spPr bwMode="auto">
              <a:xfrm>
                <a:off x="3757" y="2227"/>
                <a:ext cx="70" cy="64"/>
              </a:xfrm>
              <a:custGeom>
                <a:avLst/>
                <a:gdLst>
                  <a:gd name="T0" fmla="*/ 44 w 70"/>
                  <a:gd name="T1" fmla="*/ 12 h 64"/>
                  <a:gd name="T2" fmla="*/ 44 w 70"/>
                  <a:gd name="T3" fmla="*/ 12 h 64"/>
                  <a:gd name="T4" fmla="*/ 42 w 70"/>
                  <a:gd name="T5" fmla="*/ 14 h 64"/>
                  <a:gd name="T6" fmla="*/ 38 w 70"/>
                  <a:gd name="T7" fmla="*/ 18 h 64"/>
                  <a:gd name="T8" fmla="*/ 36 w 70"/>
                  <a:gd name="T9" fmla="*/ 26 h 64"/>
                  <a:gd name="T10" fmla="*/ 38 w 70"/>
                  <a:gd name="T11" fmla="*/ 32 h 64"/>
                  <a:gd name="T12" fmla="*/ 38 w 70"/>
                  <a:gd name="T13" fmla="*/ 32 h 64"/>
                  <a:gd name="T14" fmla="*/ 54 w 70"/>
                  <a:gd name="T15" fmla="*/ 48 h 64"/>
                  <a:gd name="T16" fmla="*/ 70 w 70"/>
                  <a:gd name="T17" fmla="*/ 64 h 64"/>
                  <a:gd name="T18" fmla="*/ 70 w 70"/>
                  <a:gd name="T19" fmla="*/ 64 h 64"/>
                  <a:gd name="T20" fmla="*/ 50 w 70"/>
                  <a:gd name="T21" fmla="*/ 56 h 64"/>
                  <a:gd name="T22" fmla="*/ 30 w 70"/>
                  <a:gd name="T23" fmla="*/ 44 h 64"/>
                  <a:gd name="T24" fmla="*/ 22 w 70"/>
                  <a:gd name="T25" fmla="*/ 38 h 64"/>
                  <a:gd name="T26" fmla="*/ 12 w 70"/>
                  <a:gd name="T27" fmla="*/ 30 h 64"/>
                  <a:gd name="T28" fmla="*/ 6 w 70"/>
                  <a:gd name="T29" fmla="*/ 20 h 64"/>
                  <a:gd name="T30" fmla="*/ 0 w 70"/>
                  <a:gd name="T31" fmla="*/ 10 h 64"/>
                  <a:gd name="T32" fmla="*/ 0 w 70"/>
                  <a:gd name="T33" fmla="*/ 10 h 64"/>
                  <a:gd name="T34" fmla="*/ 2 w 70"/>
                  <a:gd name="T35" fmla="*/ 4 h 64"/>
                  <a:gd name="T36" fmla="*/ 4 w 70"/>
                  <a:gd name="T37" fmla="*/ 2 h 64"/>
                  <a:gd name="T38" fmla="*/ 4 w 70"/>
                  <a:gd name="T39" fmla="*/ 2 h 64"/>
                  <a:gd name="T40" fmla="*/ 16 w 70"/>
                  <a:gd name="T41" fmla="*/ 0 h 64"/>
                  <a:gd name="T42" fmla="*/ 26 w 70"/>
                  <a:gd name="T43" fmla="*/ 2 h 64"/>
                  <a:gd name="T44" fmla="*/ 36 w 70"/>
                  <a:gd name="T45" fmla="*/ 6 h 64"/>
                  <a:gd name="T46" fmla="*/ 44 w 70"/>
                  <a:gd name="T47" fmla="*/ 12 h 64"/>
                  <a:gd name="T48" fmla="*/ 44 w 70"/>
                  <a:gd name="T49" fmla="*/ 12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64">
                    <a:moveTo>
                      <a:pt x="44" y="12"/>
                    </a:moveTo>
                    <a:lnTo>
                      <a:pt x="44" y="12"/>
                    </a:lnTo>
                    <a:lnTo>
                      <a:pt x="42" y="14"/>
                    </a:lnTo>
                    <a:lnTo>
                      <a:pt x="38" y="18"/>
                    </a:lnTo>
                    <a:lnTo>
                      <a:pt x="36" y="26"/>
                    </a:lnTo>
                    <a:lnTo>
                      <a:pt x="38" y="32"/>
                    </a:lnTo>
                    <a:lnTo>
                      <a:pt x="54" y="48"/>
                    </a:lnTo>
                    <a:lnTo>
                      <a:pt x="70" y="64"/>
                    </a:lnTo>
                    <a:lnTo>
                      <a:pt x="50" y="56"/>
                    </a:lnTo>
                    <a:lnTo>
                      <a:pt x="30" y="44"/>
                    </a:lnTo>
                    <a:lnTo>
                      <a:pt x="22" y="38"/>
                    </a:lnTo>
                    <a:lnTo>
                      <a:pt x="12" y="30"/>
                    </a:lnTo>
                    <a:lnTo>
                      <a:pt x="6" y="20"/>
                    </a:lnTo>
                    <a:lnTo>
                      <a:pt x="0" y="10"/>
                    </a:lnTo>
                    <a:lnTo>
                      <a:pt x="2" y="4"/>
                    </a:lnTo>
                    <a:lnTo>
                      <a:pt x="4" y="2"/>
                    </a:lnTo>
                    <a:lnTo>
                      <a:pt x="16" y="0"/>
                    </a:lnTo>
                    <a:lnTo>
                      <a:pt x="26" y="2"/>
                    </a:lnTo>
                    <a:lnTo>
                      <a:pt x="36" y="6"/>
                    </a:lnTo>
                    <a:lnTo>
                      <a:pt x="44" y="1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58" name="Picture 23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7" y="2223"/>
                <a:ext cx="13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59" name="Freeform 240"/>
              <p:cNvSpPr>
                <a:spLocks/>
              </p:cNvSpPr>
              <p:nvPr/>
            </p:nvSpPr>
            <p:spPr bwMode="auto">
              <a:xfrm>
                <a:off x="3943" y="2245"/>
                <a:ext cx="52" cy="16"/>
              </a:xfrm>
              <a:custGeom>
                <a:avLst/>
                <a:gdLst>
                  <a:gd name="T0" fmla="*/ 52 w 52"/>
                  <a:gd name="T1" fmla="*/ 6 h 16"/>
                  <a:gd name="T2" fmla="*/ 52 w 52"/>
                  <a:gd name="T3" fmla="*/ 6 h 16"/>
                  <a:gd name="T4" fmla="*/ 48 w 52"/>
                  <a:gd name="T5" fmla="*/ 12 h 16"/>
                  <a:gd name="T6" fmla="*/ 44 w 52"/>
                  <a:gd name="T7" fmla="*/ 14 h 16"/>
                  <a:gd name="T8" fmla="*/ 44 w 52"/>
                  <a:gd name="T9" fmla="*/ 14 h 16"/>
                  <a:gd name="T10" fmla="*/ 32 w 52"/>
                  <a:gd name="T11" fmla="*/ 16 h 16"/>
                  <a:gd name="T12" fmla="*/ 22 w 52"/>
                  <a:gd name="T13" fmla="*/ 14 h 16"/>
                  <a:gd name="T14" fmla="*/ 0 w 52"/>
                  <a:gd name="T15" fmla="*/ 8 h 16"/>
                  <a:gd name="T16" fmla="*/ 0 w 52"/>
                  <a:gd name="T17" fmla="*/ 8 h 16"/>
                  <a:gd name="T18" fmla="*/ 6 w 52"/>
                  <a:gd name="T19" fmla="*/ 6 h 16"/>
                  <a:gd name="T20" fmla="*/ 12 w 52"/>
                  <a:gd name="T21" fmla="*/ 4 h 16"/>
                  <a:gd name="T22" fmla="*/ 20 w 52"/>
                  <a:gd name="T23" fmla="*/ 4 h 16"/>
                  <a:gd name="T24" fmla="*/ 26 w 52"/>
                  <a:gd name="T25" fmla="*/ 0 h 16"/>
                  <a:gd name="T26" fmla="*/ 26 w 52"/>
                  <a:gd name="T27" fmla="*/ 0 h 16"/>
                  <a:gd name="T28" fmla="*/ 40 w 52"/>
                  <a:gd name="T29" fmla="*/ 0 h 16"/>
                  <a:gd name="T30" fmla="*/ 46 w 52"/>
                  <a:gd name="T31" fmla="*/ 2 h 16"/>
                  <a:gd name="T32" fmla="*/ 52 w 52"/>
                  <a:gd name="T33" fmla="*/ 6 h 16"/>
                  <a:gd name="T34" fmla="*/ 52 w 52"/>
                  <a:gd name="T35" fmla="*/ 6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16">
                    <a:moveTo>
                      <a:pt x="52" y="6"/>
                    </a:moveTo>
                    <a:lnTo>
                      <a:pt x="52" y="6"/>
                    </a:lnTo>
                    <a:lnTo>
                      <a:pt x="48" y="12"/>
                    </a:lnTo>
                    <a:lnTo>
                      <a:pt x="44" y="14"/>
                    </a:lnTo>
                    <a:lnTo>
                      <a:pt x="32" y="16"/>
                    </a:lnTo>
                    <a:lnTo>
                      <a:pt x="22" y="14"/>
                    </a:lnTo>
                    <a:lnTo>
                      <a:pt x="0" y="8"/>
                    </a:lnTo>
                    <a:lnTo>
                      <a:pt x="6" y="6"/>
                    </a:lnTo>
                    <a:lnTo>
                      <a:pt x="12" y="4"/>
                    </a:lnTo>
                    <a:lnTo>
                      <a:pt x="20" y="4"/>
                    </a:lnTo>
                    <a:lnTo>
                      <a:pt x="26" y="0"/>
                    </a:lnTo>
                    <a:lnTo>
                      <a:pt x="40" y="0"/>
                    </a:lnTo>
                    <a:lnTo>
                      <a:pt x="46" y="2"/>
                    </a:lnTo>
                    <a:lnTo>
                      <a:pt x="52"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0" name="Freeform 241"/>
              <p:cNvSpPr>
                <a:spLocks/>
              </p:cNvSpPr>
              <p:nvPr/>
            </p:nvSpPr>
            <p:spPr bwMode="auto">
              <a:xfrm>
                <a:off x="3903" y="2255"/>
                <a:ext cx="46" cy="102"/>
              </a:xfrm>
              <a:custGeom>
                <a:avLst/>
                <a:gdLst>
                  <a:gd name="T0" fmla="*/ 38 w 46"/>
                  <a:gd name="T1" fmla="*/ 8 h 102"/>
                  <a:gd name="T2" fmla="*/ 38 w 46"/>
                  <a:gd name="T3" fmla="*/ 8 h 102"/>
                  <a:gd name="T4" fmla="*/ 42 w 46"/>
                  <a:gd name="T5" fmla="*/ 12 h 102"/>
                  <a:gd name="T6" fmla="*/ 44 w 46"/>
                  <a:gd name="T7" fmla="*/ 16 h 102"/>
                  <a:gd name="T8" fmla="*/ 46 w 46"/>
                  <a:gd name="T9" fmla="*/ 26 h 102"/>
                  <a:gd name="T10" fmla="*/ 46 w 46"/>
                  <a:gd name="T11" fmla="*/ 36 h 102"/>
                  <a:gd name="T12" fmla="*/ 46 w 46"/>
                  <a:gd name="T13" fmla="*/ 44 h 102"/>
                  <a:gd name="T14" fmla="*/ 46 w 46"/>
                  <a:gd name="T15" fmla="*/ 44 h 102"/>
                  <a:gd name="T16" fmla="*/ 46 w 46"/>
                  <a:gd name="T17" fmla="*/ 58 h 102"/>
                  <a:gd name="T18" fmla="*/ 44 w 46"/>
                  <a:gd name="T19" fmla="*/ 74 h 102"/>
                  <a:gd name="T20" fmla="*/ 40 w 46"/>
                  <a:gd name="T21" fmla="*/ 86 h 102"/>
                  <a:gd name="T22" fmla="*/ 34 w 46"/>
                  <a:gd name="T23" fmla="*/ 100 h 102"/>
                  <a:gd name="T24" fmla="*/ 32 w 46"/>
                  <a:gd name="T25" fmla="*/ 102 h 102"/>
                  <a:gd name="T26" fmla="*/ 32 w 46"/>
                  <a:gd name="T27" fmla="*/ 102 h 102"/>
                  <a:gd name="T28" fmla="*/ 22 w 46"/>
                  <a:gd name="T29" fmla="*/ 98 h 102"/>
                  <a:gd name="T30" fmla="*/ 14 w 46"/>
                  <a:gd name="T31" fmla="*/ 92 h 102"/>
                  <a:gd name="T32" fmla="*/ 0 w 46"/>
                  <a:gd name="T33" fmla="*/ 80 h 102"/>
                  <a:gd name="T34" fmla="*/ 0 w 46"/>
                  <a:gd name="T35" fmla="*/ 80 h 102"/>
                  <a:gd name="T36" fmla="*/ 6 w 46"/>
                  <a:gd name="T37" fmla="*/ 68 h 102"/>
                  <a:gd name="T38" fmla="*/ 14 w 46"/>
                  <a:gd name="T39" fmla="*/ 56 h 102"/>
                  <a:gd name="T40" fmla="*/ 22 w 46"/>
                  <a:gd name="T41" fmla="*/ 44 h 102"/>
                  <a:gd name="T42" fmla="*/ 26 w 46"/>
                  <a:gd name="T43" fmla="*/ 32 h 102"/>
                  <a:gd name="T44" fmla="*/ 34 w 46"/>
                  <a:gd name="T45" fmla="*/ 4 h 102"/>
                  <a:gd name="T46" fmla="*/ 36 w 46"/>
                  <a:gd name="T47" fmla="*/ 0 h 102"/>
                  <a:gd name="T48" fmla="*/ 36 w 46"/>
                  <a:gd name="T49" fmla="*/ 0 h 102"/>
                  <a:gd name="T50" fmla="*/ 36 w 46"/>
                  <a:gd name="T51" fmla="*/ 2 h 102"/>
                  <a:gd name="T52" fmla="*/ 38 w 46"/>
                  <a:gd name="T53" fmla="*/ 4 h 102"/>
                  <a:gd name="T54" fmla="*/ 38 w 46"/>
                  <a:gd name="T55" fmla="*/ 8 h 102"/>
                  <a:gd name="T56" fmla="*/ 38 w 46"/>
                  <a:gd name="T57" fmla="*/ 8 h 1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102">
                    <a:moveTo>
                      <a:pt x="38" y="8"/>
                    </a:moveTo>
                    <a:lnTo>
                      <a:pt x="38" y="8"/>
                    </a:lnTo>
                    <a:lnTo>
                      <a:pt x="42" y="12"/>
                    </a:lnTo>
                    <a:lnTo>
                      <a:pt x="44" y="16"/>
                    </a:lnTo>
                    <a:lnTo>
                      <a:pt x="46" y="26"/>
                    </a:lnTo>
                    <a:lnTo>
                      <a:pt x="46" y="36"/>
                    </a:lnTo>
                    <a:lnTo>
                      <a:pt x="46" y="44"/>
                    </a:lnTo>
                    <a:lnTo>
                      <a:pt x="46" y="58"/>
                    </a:lnTo>
                    <a:lnTo>
                      <a:pt x="44" y="74"/>
                    </a:lnTo>
                    <a:lnTo>
                      <a:pt x="40" y="86"/>
                    </a:lnTo>
                    <a:lnTo>
                      <a:pt x="34" y="100"/>
                    </a:lnTo>
                    <a:lnTo>
                      <a:pt x="32" y="102"/>
                    </a:lnTo>
                    <a:lnTo>
                      <a:pt x="22" y="98"/>
                    </a:lnTo>
                    <a:lnTo>
                      <a:pt x="14" y="92"/>
                    </a:lnTo>
                    <a:lnTo>
                      <a:pt x="0" y="80"/>
                    </a:lnTo>
                    <a:lnTo>
                      <a:pt x="6" y="68"/>
                    </a:lnTo>
                    <a:lnTo>
                      <a:pt x="14" y="56"/>
                    </a:lnTo>
                    <a:lnTo>
                      <a:pt x="22" y="44"/>
                    </a:lnTo>
                    <a:lnTo>
                      <a:pt x="26" y="32"/>
                    </a:lnTo>
                    <a:lnTo>
                      <a:pt x="34" y="4"/>
                    </a:lnTo>
                    <a:lnTo>
                      <a:pt x="36" y="0"/>
                    </a:lnTo>
                    <a:lnTo>
                      <a:pt x="36" y="2"/>
                    </a:lnTo>
                    <a:lnTo>
                      <a:pt x="38" y="4"/>
                    </a:lnTo>
                    <a:lnTo>
                      <a:pt x="38" y="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1" name="Freeform 242"/>
              <p:cNvSpPr>
                <a:spLocks/>
              </p:cNvSpPr>
              <p:nvPr/>
            </p:nvSpPr>
            <p:spPr bwMode="auto">
              <a:xfrm>
                <a:off x="3747" y="2277"/>
                <a:ext cx="48" cy="52"/>
              </a:xfrm>
              <a:custGeom>
                <a:avLst/>
                <a:gdLst>
                  <a:gd name="T0" fmla="*/ 32 w 48"/>
                  <a:gd name="T1" fmla="*/ 2 h 52"/>
                  <a:gd name="T2" fmla="*/ 48 w 48"/>
                  <a:gd name="T3" fmla="*/ 42 h 52"/>
                  <a:gd name="T4" fmla="*/ 48 w 48"/>
                  <a:gd name="T5" fmla="*/ 42 h 52"/>
                  <a:gd name="T6" fmla="*/ 48 w 48"/>
                  <a:gd name="T7" fmla="*/ 46 h 52"/>
                  <a:gd name="T8" fmla="*/ 44 w 48"/>
                  <a:gd name="T9" fmla="*/ 50 h 52"/>
                  <a:gd name="T10" fmla="*/ 44 w 48"/>
                  <a:gd name="T11" fmla="*/ 50 h 52"/>
                  <a:gd name="T12" fmla="*/ 42 w 48"/>
                  <a:gd name="T13" fmla="*/ 50 h 52"/>
                  <a:gd name="T14" fmla="*/ 38 w 48"/>
                  <a:gd name="T15" fmla="*/ 50 h 52"/>
                  <a:gd name="T16" fmla="*/ 38 w 48"/>
                  <a:gd name="T17" fmla="*/ 50 h 52"/>
                  <a:gd name="T18" fmla="*/ 24 w 48"/>
                  <a:gd name="T19" fmla="*/ 52 h 52"/>
                  <a:gd name="T20" fmla="*/ 18 w 48"/>
                  <a:gd name="T21" fmla="*/ 50 h 52"/>
                  <a:gd name="T22" fmla="*/ 14 w 48"/>
                  <a:gd name="T23" fmla="*/ 46 h 52"/>
                  <a:gd name="T24" fmla="*/ 14 w 48"/>
                  <a:gd name="T25" fmla="*/ 46 h 52"/>
                  <a:gd name="T26" fmla="*/ 12 w 48"/>
                  <a:gd name="T27" fmla="*/ 38 h 52"/>
                  <a:gd name="T28" fmla="*/ 8 w 48"/>
                  <a:gd name="T29" fmla="*/ 30 h 52"/>
                  <a:gd name="T30" fmla="*/ 4 w 48"/>
                  <a:gd name="T31" fmla="*/ 22 h 52"/>
                  <a:gd name="T32" fmla="*/ 2 w 48"/>
                  <a:gd name="T33" fmla="*/ 12 h 52"/>
                  <a:gd name="T34" fmla="*/ 2 w 48"/>
                  <a:gd name="T35" fmla="*/ 12 h 52"/>
                  <a:gd name="T36" fmla="*/ 0 w 48"/>
                  <a:gd name="T37" fmla="*/ 8 h 52"/>
                  <a:gd name="T38" fmla="*/ 0 w 48"/>
                  <a:gd name="T39" fmla="*/ 6 h 52"/>
                  <a:gd name="T40" fmla="*/ 2 w 48"/>
                  <a:gd name="T41" fmla="*/ 4 h 52"/>
                  <a:gd name="T42" fmla="*/ 2 w 48"/>
                  <a:gd name="T43" fmla="*/ 4 h 52"/>
                  <a:gd name="T44" fmla="*/ 4 w 48"/>
                  <a:gd name="T45" fmla="*/ 2 h 52"/>
                  <a:gd name="T46" fmla="*/ 8 w 48"/>
                  <a:gd name="T47" fmla="*/ 2 h 52"/>
                  <a:gd name="T48" fmla="*/ 12 w 48"/>
                  <a:gd name="T49" fmla="*/ 2 h 52"/>
                  <a:gd name="T50" fmla="*/ 14 w 48"/>
                  <a:gd name="T51" fmla="*/ 2 h 52"/>
                  <a:gd name="T52" fmla="*/ 14 w 48"/>
                  <a:gd name="T53" fmla="*/ 2 h 52"/>
                  <a:gd name="T54" fmla="*/ 24 w 48"/>
                  <a:gd name="T55" fmla="*/ 0 h 52"/>
                  <a:gd name="T56" fmla="*/ 28 w 48"/>
                  <a:gd name="T57" fmla="*/ 0 h 52"/>
                  <a:gd name="T58" fmla="*/ 32 w 48"/>
                  <a:gd name="T59" fmla="*/ 2 h 52"/>
                  <a:gd name="T60" fmla="*/ 32 w 48"/>
                  <a:gd name="T61" fmla="*/ 2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8" h="52">
                    <a:moveTo>
                      <a:pt x="32" y="2"/>
                    </a:moveTo>
                    <a:lnTo>
                      <a:pt x="48" y="42"/>
                    </a:lnTo>
                    <a:lnTo>
                      <a:pt x="48" y="46"/>
                    </a:lnTo>
                    <a:lnTo>
                      <a:pt x="44" y="50"/>
                    </a:lnTo>
                    <a:lnTo>
                      <a:pt x="42" y="50"/>
                    </a:lnTo>
                    <a:lnTo>
                      <a:pt x="38" y="50"/>
                    </a:lnTo>
                    <a:lnTo>
                      <a:pt x="24" y="52"/>
                    </a:lnTo>
                    <a:lnTo>
                      <a:pt x="18" y="50"/>
                    </a:lnTo>
                    <a:lnTo>
                      <a:pt x="14" y="46"/>
                    </a:lnTo>
                    <a:lnTo>
                      <a:pt x="12" y="38"/>
                    </a:lnTo>
                    <a:lnTo>
                      <a:pt x="8" y="30"/>
                    </a:lnTo>
                    <a:lnTo>
                      <a:pt x="4" y="22"/>
                    </a:lnTo>
                    <a:lnTo>
                      <a:pt x="2" y="12"/>
                    </a:lnTo>
                    <a:lnTo>
                      <a:pt x="0" y="8"/>
                    </a:lnTo>
                    <a:lnTo>
                      <a:pt x="0" y="6"/>
                    </a:lnTo>
                    <a:lnTo>
                      <a:pt x="2" y="4"/>
                    </a:lnTo>
                    <a:lnTo>
                      <a:pt x="4" y="2"/>
                    </a:lnTo>
                    <a:lnTo>
                      <a:pt x="8" y="2"/>
                    </a:lnTo>
                    <a:lnTo>
                      <a:pt x="12" y="2"/>
                    </a:lnTo>
                    <a:lnTo>
                      <a:pt x="14" y="2"/>
                    </a:lnTo>
                    <a:lnTo>
                      <a:pt x="24" y="0"/>
                    </a:lnTo>
                    <a:lnTo>
                      <a:pt x="28" y="0"/>
                    </a:lnTo>
                    <a:lnTo>
                      <a:pt x="3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2" name="Freeform 243"/>
              <p:cNvSpPr>
                <a:spLocks/>
              </p:cNvSpPr>
              <p:nvPr/>
            </p:nvSpPr>
            <p:spPr bwMode="auto">
              <a:xfrm>
                <a:off x="3701" y="2325"/>
                <a:ext cx="128" cy="90"/>
              </a:xfrm>
              <a:custGeom>
                <a:avLst/>
                <a:gdLst>
                  <a:gd name="T0" fmla="*/ 44 w 128"/>
                  <a:gd name="T1" fmla="*/ 14 h 90"/>
                  <a:gd name="T2" fmla="*/ 44 w 128"/>
                  <a:gd name="T3" fmla="*/ 14 h 90"/>
                  <a:gd name="T4" fmla="*/ 46 w 128"/>
                  <a:gd name="T5" fmla="*/ 20 h 90"/>
                  <a:gd name="T6" fmla="*/ 44 w 128"/>
                  <a:gd name="T7" fmla="*/ 28 h 90"/>
                  <a:gd name="T8" fmla="*/ 44 w 128"/>
                  <a:gd name="T9" fmla="*/ 28 h 90"/>
                  <a:gd name="T10" fmla="*/ 54 w 128"/>
                  <a:gd name="T11" fmla="*/ 32 h 90"/>
                  <a:gd name="T12" fmla="*/ 62 w 128"/>
                  <a:gd name="T13" fmla="*/ 38 h 90"/>
                  <a:gd name="T14" fmla="*/ 72 w 128"/>
                  <a:gd name="T15" fmla="*/ 44 h 90"/>
                  <a:gd name="T16" fmla="*/ 82 w 128"/>
                  <a:gd name="T17" fmla="*/ 50 h 90"/>
                  <a:gd name="T18" fmla="*/ 82 w 128"/>
                  <a:gd name="T19" fmla="*/ 50 h 90"/>
                  <a:gd name="T20" fmla="*/ 90 w 128"/>
                  <a:gd name="T21" fmla="*/ 46 h 90"/>
                  <a:gd name="T22" fmla="*/ 98 w 128"/>
                  <a:gd name="T23" fmla="*/ 44 h 90"/>
                  <a:gd name="T24" fmla="*/ 108 w 128"/>
                  <a:gd name="T25" fmla="*/ 44 h 90"/>
                  <a:gd name="T26" fmla="*/ 116 w 128"/>
                  <a:gd name="T27" fmla="*/ 46 h 90"/>
                  <a:gd name="T28" fmla="*/ 116 w 128"/>
                  <a:gd name="T29" fmla="*/ 46 h 90"/>
                  <a:gd name="T30" fmla="*/ 122 w 128"/>
                  <a:gd name="T31" fmla="*/ 50 h 90"/>
                  <a:gd name="T32" fmla="*/ 124 w 128"/>
                  <a:gd name="T33" fmla="*/ 54 h 90"/>
                  <a:gd name="T34" fmla="*/ 128 w 128"/>
                  <a:gd name="T35" fmla="*/ 64 h 90"/>
                  <a:gd name="T36" fmla="*/ 128 w 128"/>
                  <a:gd name="T37" fmla="*/ 64 h 90"/>
                  <a:gd name="T38" fmla="*/ 128 w 128"/>
                  <a:gd name="T39" fmla="*/ 68 h 90"/>
                  <a:gd name="T40" fmla="*/ 126 w 128"/>
                  <a:gd name="T41" fmla="*/ 74 h 90"/>
                  <a:gd name="T42" fmla="*/ 120 w 128"/>
                  <a:gd name="T43" fmla="*/ 84 h 90"/>
                  <a:gd name="T44" fmla="*/ 120 w 128"/>
                  <a:gd name="T45" fmla="*/ 84 h 90"/>
                  <a:gd name="T46" fmla="*/ 114 w 128"/>
                  <a:gd name="T47" fmla="*/ 86 h 90"/>
                  <a:gd name="T48" fmla="*/ 108 w 128"/>
                  <a:gd name="T49" fmla="*/ 88 h 90"/>
                  <a:gd name="T50" fmla="*/ 102 w 128"/>
                  <a:gd name="T51" fmla="*/ 90 h 90"/>
                  <a:gd name="T52" fmla="*/ 96 w 128"/>
                  <a:gd name="T53" fmla="*/ 88 h 90"/>
                  <a:gd name="T54" fmla="*/ 96 w 128"/>
                  <a:gd name="T55" fmla="*/ 88 h 90"/>
                  <a:gd name="T56" fmla="*/ 88 w 128"/>
                  <a:gd name="T57" fmla="*/ 84 h 90"/>
                  <a:gd name="T58" fmla="*/ 82 w 128"/>
                  <a:gd name="T59" fmla="*/ 78 h 90"/>
                  <a:gd name="T60" fmla="*/ 78 w 128"/>
                  <a:gd name="T61" fmla="*/ 70 h 90"/>
                  <a:gd name="T62" fmla="*/ 78 w 128"/>
                  <a:gd name="T63" fmla="*/ 62 h 90"/>
                  <a:gd name="T64" fmla="*/ 78 w 128"/>
                  <a:gd name="T65" fmla="*/ 62 h 90"/>
                  <a:gd name="T66" fmla="*/ 68 w 128"/>
                  <a:gd name="T67" fmla="*/ 56 h 90"/>
                  <a:gd name="T68" fmla="*/ 58 w 128"/>
                  <a:gd name="T69" fmla="*/ 50 h 90"/>
                  <a:gd name="T70" fmla="*/ 48 w 128"/>
                  <a:gd name="T71" fmla="*/ 42 h 90"/>
                  <a:gd name="T72" fmla="*/ 38 w 128"/>
                  <a:gd name="T73" fmla="*/ 38 h 90"/>
                  <a:gd name="T74" fmla="*/ 38 w 128"/>
                  <a:gd name="T75" fmla="*/ 38 h 90"/>
                  <a:gd name="T76" fmla="*/ 30 w 128"/>
                  <a:gd name="T77" fmla="*/ 44 h 90"/>
                  <a:gd name="T78" fmla="*/ 24 w 128"/>
                  <a:gd name="T79" fmla="*/ 44 h 90"/>
                  <a:gd name="T80" fmla="*/ 20 w 128"/>
                  <a:gd name="T81" fmla="*/ 44 h 90"/>
                  <a:gd name="T82" fmla="*/ 20 w 128"/>
                  <a:gd name="T83" fmla="*/ 44 h 90"/>
                  <a:gd name="T84" fmla="*/ 18 w 128"/>
                  <a:gd name="T85" fmla="*/ 42 h 90"/>
                  <a:gd name="T86" fmla="*/ 16 w 128"/>
                  <a:gd name="T87" fmla="*/ 42 h 90"/>
                  <a:gd name="T88" fmla="*/ 12 w 128"/>
                  <a:gd name="T89" fmla="*/ 42 h 90"/>
                  <a:gd name="T90" fmla="*/ 12 w 128"/>
                  <a:gd name="T91" fmla="*/ 42 h 90"/>
                  <a:gd name="T92" fmla="*/ 6 w 128"/>
                  <a:gd name="T93" fmla="*/ 36 h 90"/>
                  <a:gd name="T94" fmla="*/ 2 w 128"/>
                  <a:gd name="T95" fmla="*/ 28 h 90"/>
                  <a:gd name="T96" fmla="*/ 0 w 128"/>
                  <a:gd name="T97" fmla="*/ 20 h 90"/>
                  <a:gd name="T98" fmla="*/ 0 w 128"/>
                  <a:gd name="T99" fmla="*/ 12 h 90"/>
                  <a:gd name="T100" fmla="*/ 0 w 128"/>
                  <a:gd name="T101" fmla="*/ 12 h 90"/>
                  <a:gd name="T102" fmla="*/ 4 w 128"/>
                  <a:gd name="T103" fmla="*/ 6 h 90"/>
                  <a:gd name="T104" fmla="*/ 8 w 128"/>
                  <a:gd name="T105" fmla="*/ 4 h 90"/>
                  <a:gd name="T106" fmla="*/ 14 w 128"/>
                  <a:gd name="T107" fmla="*/ 0 h 90"/>
                  <a:gd name="T108" fmla="*/ 20 w 128"/>
                  <a:gd name="T109" fmla="*/ 0 h 90"/>
                  <a:gd name="T110" fmla="*/ 20 w 128"/>
                  <a:gd name="T111" fmla="*/ 0 h 90"/>
                  <a:gd name="T112" fmla="*/ 28 w 128"/>
                  <a:gd name="T113" fmla="*/ 0 h 90"/>
                  <a:gd name="T114" fmla="*/ 34 w 128"/>
                  <a:gd name="T115" fmla="*/ 4 h 90"/>
                  <a:gd name="T116" fmla="*/ 40 w 128"/>
                  <a:gd name="T117" fmla="*/ 8 h 90"/>
                  <a:gd name="T118" fmla="*/ 44 w 128"/>
                  <a:gd name="T119" fmla="*/ 14 h 90"/>
                  <a:gd name="T120" fmla="*/ 44 w 128"/>
                  <a:gd name="T121" fmla="*/ 14 h 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8" h="90">
                    <a:moveTo>
                      <a:pt x="44" y="14"/>
                    </a:moveTo>
                    <a:lnTo>
                      <a:pt x="44" y="14"/>
                    </a:lnTo>
                    <a:lnTo>
                      <a:pt x="46" y="20"/>
                    </a:lnTo>
                    <a:lnTo>
                      <a:pt x="44" y="28"/>
                    </a:lnTo>
                    <a:lnTo>
                      <a:pt x="54" y="32"/>
                    </a:lnTo>
                    <a:lnTo>
                      <a:pt x="62" y="38"/>
                    </a:lnTo>
                    <a:lnTo>
                      <a:pt x="72" y="44"/>
                    </a:lnTo>
                    <a:lnTo>
                      <a:pt x="82" y="50"/>
                    </a:lnTo>
                    <a:lnTo>
                      <a:pt x="90" y="46"/>
                    </a:lnTo>
                    <a:lnTo>
                      <a:pt x="98" y="44"/>
                    </a:lnTo>
                    <a:lnTo>
                      <a:pt x="108" y="44"/>
                    </a:lnTo>
                    <a:lnTo>
                      <a:pt x="116" y="46"/>
                    </a:lnTo>
                    <a:lnTo>
                      <a:pt x="122" y="50"/>
                    </a:lnTo>
                    <a:lnTo>
                      <a:pt x="124" y="54"/>
                    </a:lnTo>
                    <a:lnTo>
                      <a:pt x="128" y="64"/>
                    </a:lnTo>
                    <a:lnTo>
                      <a:pt x="128" y="68"/>
                    </a:lnTo>
                    <a:lnTo>
                      <a:pt x="126" y="74"/>
                    </a:lnTo>
                    <a:lnTo>
                      <a:pt x="120" y="84"/>
                    </a:lnTo>
                    <a:lnTo>
                      <a:pt x="114" y="86"/>
                    </a:lnTo>
                    <a:lnTo>
                      <a:pt x="108" y="88"/>
                    </a:lnTo>
                    <a:lnTo>
                      <a:pt x="102" y="90"/>
                    </a:lnTo>
                    <a:lnTo>
                      <a:pt x="96" y="88"/>
                    </a:lnTo>
                    <a:lnTo>
                      <a:pt x="88" y="84"/>
                    </a:lnTo>
                    <a:lnTo>
                      <a:pt x="82" y="78"/>
                    </a:lnTo>
                    <a:lnTo>
                      <a:pt x="78" y="70"/>
                    </a:lnTo>
                    <a:lnTo>
                      <a:pt x="78" y="62"/>
                    </a:lnTo>
                    <a:lnTo>
                      <a:pt x="68" y="56"/>
                    </a:lnTo>
                    <a:lnTo>
                      <a:pt x="58" y="50"/>
                    </a:lnTo>
                    <a:lnTo>
                      <a:pt x="48" y="42"/>
                    </a:lnTo>
                    <a:lnTo>
                      <a:pt x="38" y="38"/>
                    </a:lnTo>
                    <a:lnTo>
                      <a:pt x="30" y="44"/>
                    </a:lnTo>
                    <a:lnTo>
                      <a:pt x="24" y="44"/>
                    </a:lnTo>
                    <a:lnTo>
                      <a:pt x="20" y="44"/>
                    </a:lnTo>
                    <a:lnTo>
                      <a:pt x="18" y="42"/>
                    </a:lnTo>
                    <a:lnTo>
                      <a:pt x="16" y="42"/>
                    </a:lnTo>
                    <a:lnTo>
                      <a:pt x="12" y="42"/>
                    </a:lnTo>
                    <a:lnTo>
                      <a:pt x="6" y="36"/>
                    </a:lnTo>
                    <a:lnTo>
                      <a:pt x="2" y="28"/>
                    </a:lnTo>
                    <a:lnTo>
                      <a:pt x="0" y="20"/>
                    </a:lnTo>
                    <a:lnTo>
                      <a:pt x="0" y="12"/>
                    </a:lnTo>
                    <a:lnTo>
                      <a:pt x="4" y="6"/>
                    </a:lnTo>
                    <a:lnTo>
                      <a:pt x="8" y="4"/>
                    </a:lnTo>
                    <a:lnTo>
                      <a:pt x="14" y="0"/>
                    </a:lnTo>
                    <a:lnTo>
                      <a:pt x="20" y="0"/>
                    </a:lnTo>
                    <a:lnTo>
                      <a:pt x="28" y="0"/>
                    </a:lnTo>
                    <a:lnTo>
                      <a:pt x="34" y="4"/>
                    </a:lnTo>
                    <a:lnTo>
                      <a:pt x="40" y="8"/>
                    </a:lnTo>
                    <a:lnTo>
                      <a:pt x="44"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3" name="Freeform 244"/>
              <p:cNvSpPr>
                <a:spLocks/>
              </p:cNvSpPr>
              <p:nvPr/>
            </p:nvSpPr>
            <p:spPr bwMode="auto">
              <a:xfrm>
                <a:off x="3811" y="2327"/>
                <a:ext cx="70" cy="36"/>
              </a:xfrm>
              <a:custGeom>
                <a:avLst/>
                <a:gdLst>
                  <a:gd name="T0" fmla="*/ 62 w 70"/>
                  <a:gd name="T1" fmla="*/ 2 h 36"/>
                  <a:gd name="T2" fmla="*/ 62 w 70"/>
                  <a:gd name="T3" fmla="*/ 2 h 36"/>
                  <a:gd name="T4" fmla="*/ 66 w 70"/>
                  <a:gd name="T5" fmla="*/ 4 h 36"/>
                  <a:gd name="T6" fmla="*/ 66 w 70"/>
                  <a:gd name="T7" fmla="*/ 8 h 36"/>
                  <a:gd name="T8" fmla="*/ 68 w 70"/>
                  <a:gd name="T9" fmla="*/ 14 h 36"/>
                  <a:gd name="T10" fmla="*/ 68 w 70"/>
                  <a:gd name="T11" fmla="*/ 20 h 36"/>
                  <a:gd name="T12" fmla="*/ 70 w 70"/>
                  <a:gd name="T13" fmla="*/ 26 h 36"/>
                  <a:gd name="T14" fmla="*/ 70 w 70"/>
                  <a:gd name="T15" fmla="*/ 26 h 36"/>
                  <a:gd name="T16" fmla="*/ 68 w 70"/>
                  <a:gd name="T17" fmla="*/ 32 h 36"/>
                  <a:gd name="T18" fmla="*/ 64 w 70"/>
                  <a:gd name="T19" fmla="*/ 34 h 36"/>
                  <a:gd name="T20" fmla="*/ 64 w 70"/>
                  <a:gd name="T21" fmla="*/ 34 h 36"/>
                  <a:gd name="T22" fmla="*/ 52 w 70"/>
                  <a:gd name="T23" fmla="*/ 36 h 36"/>
                  <a:gd name="T24" fmla="*/ 38 w 70"/>
                  <a:gd name="T25" fmla="*/ 34 h 36"/>
                  <a:gd name="T26" fmla="*/ 26 w 70"/>
                  <a:gd name="T27" fmla="*/ 34 h 36"/>
                  <a:gd name="T28" fmla="*/ 14 w 70"/>
                  <a:gd name="T29" fmla="*/ 34 h 36"/>
                  <a:gd name="T30" fmla="*/ 14 w 70"/>
                  <a:gd name="T31" fmla="*/ 34 h 36"/>
                  <a:gd name="T32" fmla="*/ 8 w 70"/>
                  <a:gd name="T33" fmla="*/ 32 h 36"/>
                  <a:gd name="T34" fmla="*/ 6 w 70"/>
                  <a:gd name="T35" fmla="*/ 30 h 36"/>
                  <a:gd name="T36" fmla="*/ 6 w 70"/>
                  <a:gd name="T37" fmla="*/ 28 h 36"/>
                  <a:gd name="T38" fmla="*/ 6 w 70"/>
                  <a:gd name="T39" fmla="*/ 28 h 36"/>
                  <a:gd name="T40" fmla="*/ 2 w 70"/>
                  <a:gd name="T41" fmla="*/ 20 h 36"/>
                  <a:gd name="T42" fmla="*/ 0 w 70"/>
                  <a:gd name="T43" fmla="*/ 10 h 36"/>
                  <a:gd name="T44" fmla="*/ 0 w 70"/>
                  <a:gd name="T45" fmla="*/ 10 h 36"/>
                  <a:gd name="T46" fmla="*/ 2 w 70"/>
                  <a:gd name="T47" fmla="*/ 6 h 36"/>
                  <a:gd name="T48" fmla="*/ 4 w 70"/>
                  <a:gd name="T49" fmla="*/ 2 h 36"/>
                  <a:gd name="T50" fmla="*/ 8 w 70"/>
                  <a:gd name="T51" fmla="*/ 2 h 36"/>
                  <a:gd name="T52" fmla="*/ 12 w 70"/>
                  <a:gd name="T53" fmla="*/ 0 h 36"/>
                  <a:gd name="T54" fmla="*/ 22 w 70"/>
                  <a:gd name="T55" fmla="*/ 2 h 36"/>
                  <a:gd name="T56" fmla="*/ 30 w 70"/>
                  <a:gd name="T57" fmla="*/ 0 h 36"/>
                  <a:gd name="T58" fmla="*/ 62 w 70"/>
                  <a:gd name="T59" fmla="*/ 2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0" h="36">
                    <a:moveTo>
                      <a:pt x="62" y="2"/>
                    </a:moveTo>
                    <a:lnTo>
                      <a:pt x="62" y="2"/>
                    </a:lnTo>
                    <a:lnTo>
                      <a:pt x="66" y="4"/>
                    </a:lnTo>
                    <a:lnTo>
                      <a:pt x="66" y="8"/>
                    </a:lnTo>
                    <a:lnTo>
                      <a:pt x="68" y="14"/>
                    </a:lnTo>
                    <a:lnTo>
                      <a:pt x="68" y="20"/>
                    </a:lnTo>
                    <a:lnTo>
                      <a:pt x="70" y="26"/>
                    </a:lnTo>
                    <a:lnTo>
                      <a:pt x="68" y="32"/>
                    </a:lnTo>
                    <a:lnTo>
                      <a:pt x="64" y="34"/>
                    </a:lnTo>
                    <a:lnTo>
                      <a:pt x="52" y="36"/>
                    </a:lnTo>
                    <a:lnTo>
                      <a:pt x="38" y="34"/>
                    </a:lnTo>
                    <a:lnTo>
                      <a:pt x="26" y="34"/>
                    </a:lnTo>
                    <a:lnTo>
                      <a:pt x="14" y="34"/>
                    </a:lnTo>
                    <a:lnTo>
                      <a:pt x="8" y="32"/>
                    </a:lnTo>
                    <a:lnTo>
                      <a:pt x="6" y="30"/>
                    </a:lnTo>
                    <a:lnTo>
                      <a:pt x="6" y="28"/>
                    </a:lnTo>
                    <a:lnTo>
                      <a:pt x="2" y="20"/>
                    </a:lnTo>
                    <a:lnTo>
                      <a:pt x="0" y="10"/>
                    </a:lnTo>
                    <a:lnTo>
                      <a:pt x="2" y="6"/>
                    </a:lnTo>
                    <a:lnTo>
                      <a:pt x="4" y="2"/>
                    </a:lnTo>
                    <a:lnTo>
                      <a:pt x="8" y="2"/>
                    </a:lnTo>
                    <a:lnTo>
                      <a:pt x="12" y="0"/>
                    </a:lnTo>
                    <a:lnTo>
                      <a:pt x="22" y="2"/>
                    </a:lnTo>
                    <a:lnTo>
                      <a:pt x="30" y="0"/>
                    </a:lnTo>
                    <a:lnTo>
                      <a:pt x="6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4" name="Freeform 245"/>
              <p:cNvSpPr>
                <a:spLocks/>
              </p:cNvSpPr>
              <p:nvPr/>
            </p:nvSpPr>
            <p:spPr bwMode="auto">
              <a:xfrm>
                <a:off x="3767" y="2333"/>
                <a:ext cx="12" cy="14"/>
              </a:xfrm>
              <a:custGeom>
                <a:avLst/>
                <a:gdLst>
                  <a:gd name="T0" fmla="*/ 12 w 12"/>
                  <a:gd name="T1" fmla="*/ 8 h 14"/>
                  <a:gd name="T2" fmla="*/ 12 w 12"/>
                  <a:gd name="T3" fmla="*/ 8 h 14"/>
                  <a:gd name="T4" fmla="*/ 10 w 12"/>
                  <a:gd name="T5" fmla="*/ 12 h 14"/>
                  <a:gd name="T6" fmla="*/ 8 w 12"/>
                  <a:gd name="T7" fmla="*/ 14 h 14"/>
                  <a:gd name="T8" fmla="*/ 8 w 12"/>
                  <a:gd name="T9" fmla="*/ 14 h 14"/>
                  <a:gd name="T10" fmla="*/ 4 w 12"/>
                  <a:gd name="T11" fmla="*/ 12 h 14"/>
                  <a:gd name="T12" fmla="*/ 0 w 12"/>
                  <a:gd name="T13" fmla="*/ 10 h 14"/>
                  <a:gd name="T14" fmla="*/ 0 w 12"/>
                  <a:gd name="T15" fmla="*/ 10 h 14"/>
                  <a:gd name="T16" fmla="*/ 0 w 12"/>
                  <a:gd name="T17" fmla="*/ 4 h 14"/>
                  <a:gd name="T18" fmla="*/ 0 w 12"/>
                  <a:gd name="T19" fmla="*/ 2 h 14"/>
                  <a:gd name="T20" fmla="*/ 4 w 12"/>
                  <a:gd name="T21" fmla="*/ 0 h 14"/>
                  <a:gd name="T22" fmla="*/ 4 w 12"/>
                  <a:gd name="T23" fmla="*/ 0 h 14"/>
                  <a:gd name="T24" fmla="*/ 6 w 12"/>
                  <a:gd name="T25" fmla="*/ 0 h 14"/>
                  <a:gd name="T26" fmla="*/ 10 w 12"/>
                  <a:gd name="T27" fmla="*/ 2 h 14"/>
                  <a:gd name="T28" fmla="*/ 12 w 12"/>
                  <a:gd name="T29" fmla="*/ 8 h 14"/>
                  <a:gd name="T30" fmla="*/ 12 w 12"/>
                  <a:gd name="T31" fmla="*/ 8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4">
                    <a:moveTo>
                      <a:pt x="12" y="8"/>
                    </a:moveTo>
                    <a:lnTo>
                      <a:pt x="12" y="8"/>
                    </a:lnTo>
                    <a:lnTo>
                      <a:pt x="10" y="12"/>
                    </a:lnTo>
                    <a:lnTo>
                      <a:pt x="8" y="14"/>
                    </a:lnTo>
                    <a:lnTo>
                      <a:pt x="4" y="12"/>
                    </a:lnTo>
                    <a:lnTo>
                      <a:pt x="0" y="10"/>
                    </a:lnTo>
                    <a:lnTo>
                      <a:pt x="0" y="4"/>
                    </a:lnTo>
                    <a:lnTo>
                      <a:pt x="0" y="2"/>
                    </a:lnTo>
                    <a:lnTo>
                      <a:pt x="4" y="0"/>
                    </a:lnTo>
                    <a:lnTo>
                      <a:pt x="6" y="0"/>
                    </a:lnTo>
                    <a:lnTo>
                      <a:pt x="10" y="2"/>
                    </a:lnTo>
                    <a:lnTo>
                      <a:pt x="12"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5" name="Freeform 246"/>
              <p:cNvSpPr>
                <a:spLocks/>
              </p:cNvSpPr>
              <p:nvPr/>
            </p:nvSpPr>
            <p:spPr bwMode="auto">
              <a:xfrm>
                <a:off x="3713" y="2339"/>
                <a:ext cx="20" cy="16"/>
              </a:xfrm>
              <a:custGeom>
                <a:avLst/>
                <a:gdLst>
                  <a:gd name="T0" fmla="*/ 20 w 20"/>
                  <a:gd name="T1" fmla="*/ 4 h 16"/>
                  <a:gd name="T2" fmla="*/ 20 w 20"/>
                  <a:gd name="T3" fmla="*/ 4 h 16"/>
                  <a:gd name="T4" fmla="*/ 18 w 20"/>
                  <a:gd name="T5" fmla="*/ 12 h 16"/>
                  <a:gd name="T6" fmla="*/ 16 w 20"/>
                  <a:gd name="T7" fmla="*/ 14 h 16"/>
                  <a:gd name="T8" fmla="*/ 12 w 20"/>
                  <a:gd name="T9" fmla="*/ 16 h 16"/>
                  <a:gd name="T10" fmla="*/ 12 w 20"/>
                  <a:gd name="T11" fmla="*/ 16 h 16"/>
                  <a:gd name="T12" fmla="*/ 6 w 20"/>
                  <a:gd name="T13" fmla="*/ 16 h 16"/>
                  <a:gd name="T14" fmla="*/ 0 w 20"/>
                  <a:gd name="T15" fmla="*/ 12 h 16"/>
                  <a:gd name="T16" fmla="*/ 0 w 20"/>
                  <a:gd name="T17" fmla="*/ 12 h 16"/>
                  <a:gd name="T18" fmla="*/ 0 w 20"/>
                  <a:gd name="T19" fmla="*/ 6 h 16"/>
                  <a:gd name="T20" fmla="*/ 0 w 20"/>
                  <a:gd name="T21" fmla="*/ 4 h 16"/>
                  <a:gd name="T22" fmla="*/ 2 w 20"/>
                  <a:gd name="T23" fmla="*/ 2 h 16"/>
                  <a:gd name="T24" fmla="*/ 2 w 20"/>
                  <a:gd name="T25" fmla="*/ 2 h 16"/>
                  <a:gd name="T26" fmla="*/ 6 w 20"/>
                  <a:gd name="T27" fmla="*/ 0 h 16"/>
                  <a:gd name="T28" fmla="*/ 12 w 20"/>
                  <a:gd name="T29" fmla="*/ 0 h 16"/>
                  <a:gd name="T30" fmla="*/ 18 w 20"/>
                  <a:gd name="T31" fmla="*/ 2 h 16"/>
                  <a:gd name="T32" fmla="*/ 20 w 20"/>
                  <a:gd name="T33" fmla="*/ 4 h 16"/>
                  <a:gd name="T34" fmla="*/ 20 w 20"/>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16">
                    <a:moveTo>
                      <a:pt x="20" y="4"/>
                    </a:moveTo>
                    <a:lnTo>
                      <a:pt x="20" y="4"/>
                    </a:lnTo>
                    <a:lnTo>
                      <a:pt x="18" y="12"/>
                    </a:lnTo>
                    <a:lnTo>
                      <a:pt x="16" y="14"/>
                    </a:lnTo>
                    <a:lnTo>
                      <a:pt x="12" y="16"/>
                    </a:lnTo>
                    <a:lnTo>
                      <a:pt x="6" y="16"/>
                    </a:lnTo>
                    <a:lnTo>
                      <a:pt x="0" y="12"/>
                    </a:lnTo>
                    <a:lnTo>
                      <a:pt x="0" y="6"/>
                    </a:lnTo>
                    <a:lnTo>
                      <a:pt x="0" y="4"/>
                    </a:lnTo>
                    <a:lnTo>
                      <a:pt x="2" y="2"/>
                    </a:lnTo>
                    <a:lnTo>
                      <a:pt x="6" y="0"/>
                    </a:lnTo>
                    <a:lnTo>
                      <a:pt x="12" y="0"/>
                    </a:lnTo>
                    <a:lnTo>
                      <a:pt x="18"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6" name="Freeform 247"/>
              <p:cNvSpPr>
                <a:spLocks/>
              </p:cNvSpPr>
              <p:nvPr/>
            </p:nvSpPr>
            <p:spPr bwMode="auto">
              <a:xfrm>
                <a:off x="3789" y="2343"/>
                <a:ext cx="12" cy="12"/>
              </a:xfrm>
              <a:custGeom>
                <a:avLst/>
                <a:gdLst>
                  <a:gd name="T0" fmla="*/ 12 w 12"/>
                  <a:gd name="T1" fmla="*/ 4 h 12"/>
                  <a:gd name="T2" fmla="*/ 12 w 12"/>
                  <a:gd name="T3" fmla="*/ 4 h 12"/>
                  <a:gd name="T4" fmla="*/ 12 w 12"/>
                  <a:gd name="T5" fmla="*/ 8 h 12"/>
                  <a:gd name="T6" fmla="*/ 10 w 12"/>
                  <a:gd name="T7" fmla="*/ 10 h 12"/>
                  <a:gd name="T8" fmla="*/ 10 w 12"/>
                  <a:gd name="T9" fmla="*/ 10 h 12"/>
                  <a:gd name="T10" fmla="*/ 8 w 12"/>
                  <a:gd name="T11" fmla="*/ 12 h 12"/>
                  <a:gd name="T12" fmla="*/ 4 w 12"/>
                  <a:gd name="T13" fmla="*/ 12 h 12"/>
                  <a:gd name="T14" fmla="*/ 4 w 12"/>
                  <a:gd name="T15" fmla="*/ 12 h 12"/>
                  <a:gd name="T16" fmla="*/ 2 w 12"/>
                  <a:gd name="T17" fmla="*/ 12 h 12"/>
                  <a:gd name="T18" fmla="*/ 2 w 12"/>
                  <a:gd name="T19" fmla="*/ 10 h 12"/>
                  <a:gd name="T20" fmla="*/ 0 w 12"/>
                  <a:gd name="T21" fmla="*/ 4 h 12"/>
                  <a:gd name="T22" fmla="*/ 0 w 12"/>
                  <a:gd name="T23" fmla="*/ 4 h 12"/>
                  <a:gd name="T24" fmla="*/ 0 w 12"/>
                  <a:gd name="T25" fmla="*/ 2 h 12"/>
                  <a:gd name="T26" fmla="*/ 4 w 12"/>
                  <a:gd name="T27" fmla="*/ 0 h 12"/>
                  <a:gd name="T28" fmla="*/ 4 w 12"/>
                  <a:gd name="T29" fmla="*/ 0 h 12"/>
                  <a:gd name="T30" fmla="*/ 8 w 12"/>
                  <a:gd name="T31" fmla="*/ 0 h 12"/>
                  <a:gd name="T32" fmla="*/ 10 w 12"/>
                  <a:gd name="T33" fmla="*/ 2 h 12"/>
                  <a:gd name="T34" fmla="*/ 12 w 12"/>
                  <a:gd name="T35" fmla="*/ 4 h 12"/>
                  <a:gd name="T36" fmla="*/ 12 w 12"/>
                  <a:gd name="T37" fmla="*/ 4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12" y="4"/>
                    </a:moveTo>
                    <a:lnTo>
                      <a:pt x="12" y="4"/>
                    </a:lnTo>
                    <a:lnTo>
                      <a:pt x="12" y="8"/>
                    </a:lnTo>
                    <a:lnTo>
                      <a:pt x="10" y="10"/>
                    </a:lnTo>
                    <a:lnTo>
                      <a:pt x="8" y="12"/>
                    </a:lnTo>
                    <a:lnTo>
                      <a:pt x="4" y="12"/>
                    </a:lnTo>
                    <a:lnTo>
                      <a:pt x="2" y="12"/>
                    </a:lnTo>
                    <a:lnTo>
                      <a:pt x="2" y="10"/>
                    </a:lnTo>
                    <a:lnTo>
                      <a:pt x="0" y="4"/>
                    </a:lnTo>
                    <a:lnTo>
                      <a:pt x="0" y="2"/>
                    </a:lnTo>
                    <a:lnTo>
                      <a:pt x="4" y="0"/>
                    </a:lnTo>
                    <a:lnTo>
                      <a:pt x="8"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67" name="Picture 24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1" y="2369"/>
                <a:ext cx="13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68" name="Freeform 249"/>
              <p:cNvSpPr>
                <a:spLocks/>
              </p:cNvSpPr>
              <p:nvPr/>
            </p:nvSpPr>
            <p:spPr bwMode="auto">
              <a:xfrm>
                <a:off x="3791" y="2383"/>
                <a:ext cx="26" cy="18"/>
              </a:xfrm>
              <a:custGeom>
                <a:avLst/>
                <a:gdLst>
                  <a:gd name="T0" fmla="*/ 26 w 26"/>
                  <a:gd name="T1" fmla="*/ 2 h 18"/>
                  <a:gd name="T2" fmla="*/ 26 w 26"/>
                  <a:gd name="T3" fmla="*/ 2 h 18"/>
                  <a:gd name="T4" fmla="*/ 26 w 26"/>
                  <a:gd name="T5" fmla="*/ 8 h 18"/>
                  <a:gd name="T6" fmla="*/ 22 w 26"/>
                  <a:gd name="T7" fmla="*/ 12 h 18"/>
                  <a:gd name="T8" fmla="*/ 20 w 26"/>
                  <a:gd name="T9" fmla="*/ 16 h 18"/>
                  <a:gd name="T10" fmla="*/ 14 w 26"/>
                  <a:gd name="T11" fmla="*/ 18 h 18"/>
                  <a:gd name="T12" fmla="*/ 14 w 26"/>
                  <a:gd name="T13" fmla="*/ 18 h 18"/>
                  <a:gd name="T14" fmla="*/ 10 w 26"/>
                  <a:gd name="T15" fmla="*/ 18 h 18"/>
                  <a:gd name="T16" fmla="*/ 6 w 26"/>
                  <a:gd name="T17" fmla="*/ 16 h 18"/>
                  <a:gd name="T18" fmla="*/ 0 w 26"/>
                  <a:gd name="T19" fmla="*/ 10 h 18"/>
                  <a:gd name="T20" fmla="*/ 0 w 26"/>
                  <a:gd name="T21" fmla="*/ 10 h 18"/>
                  <a:gd name="T22" fmla="*/ 0 w 26"/>
                  <a:gd name="T23" fmla="*/ 6 h 18"/>
                  <a:gd name="T24" fmla="*/ 4 w 26"/>
                  <a:gd name="T25" fmla="*/ 2 h 18"/>
                  <a:gd name="T26" fmla="*/ 4 w 26"/>
                  <a:gd name="T27" fmla="*/ 2 h 18"/>
                  <a:gd name="T28" fmla="*/ 12 w 26"/>
                  <a:gd name="T29" fmla="*/ 0 h 18"/>
                  <a:gd name="T30" fmla="*/ 22 w 26"/>
                  <a:gd name="T31" fmla="*/ 0 h 18"/>
                  <a:gd name="T32" fmla="*/ 26 w 26"/>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18">
                    <a:moveTo>
                      <a:pt x="26" y="2"/>
                    </a:moveTo>
                    <a:lnTo>
                      <a:pt x="26" y="2"/>
                    </a:lnTo>
                    <a:lnTo>
                      <a:pt x="26" y="8"/>
                    </a:lnTo>
                    <a:lnTo>
                      <a:pt x="22" y="12"/>
                    </a:lnTo>
                    <a:lnTo>
                      <a:pt x="20" y="16"/>
                    </a:lnTo>
                    <a:lnTo>
                      <a:pt x="14" y="18"/>
                    </a:lnTo>
                    <a:lnTo>
                      <a:pt x="10" y="18"/>
                    </a:lnTo>
                    <a:lnTo>
                      <a:pt x="6" y="16"/>
                    </a:lnTo>
                    <a:lnTo>
                      <a:pt x="0" y="10"/>
                    </a:lnTo>
                    <a:lnTo>
                      <a:pt x="0" y="6"/>
                    </a:lnTo>
                    <a:lnTo>
                      <a:pt x="4" y="2"/>
                    </a:lnTo>
                    <a:lnTo>
                      <a:pt x="12" y="0"/>
                    </a:lnTo>
                    <a:lnTo>
                      <a:pt x="22" y="0"/>
                    </a:lnTo>
                    <a:lnTo>
                      <a:pt x="2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9" name="Freeform 250"/>
              <p:cNvSpPr>
                <a:spLocks/>
              </p:cNvSpPr>
              <p:nvPr/>
            </p:nvSpPr>
            <p:spPr bwMode="auto">
              <a:xfrm>
                <a:off x="3717" y="2383"/>
                <a:ext cx="48" cy="46"/>
              </a:xfrm>
              <a:custGeom>
                <a:avLst/>
                <a:gdLst>
                  <a:gd name="T0" fmla="*/ 18 w 48"/>
                  <a:gd name="T1" fmla="*/ 8 h 46"/>
                  <a:gd name="T2" fmla="*/ 18 w 48"/>
                  <a:gd name="T3" fmla="*/ 8 h 46"/>
                  <a:gd name="T4" fmla="*/ 14 w 48"/>
                  <a:gd name="T5" fmla="*/ 14 h 46"/>
                  <a:gd name="T6" fmla="*/ 12 w 48"/>
                  <a:gd name="T7" fmla="*/ 18 h 46"/>
                  <a:gd name="T8" fmla="*/ 12 w 48"/>
                  <a:gd name="T9" fmla="*/ 22 h 46"/>
                  <a:gd name="T10" fmla="*/ 12 w 48"/>
                  <a:gd name="T11" fmla="*/ 22 h 46"/>
                  <a:gd name="T12" fmla="*/ 14 w 48"/>
                  <a:gd name="T13" fmla="*/ 28 h 46"/>
                  <a:gd name="T14" fmla="*/ 18 w 48"/>
                  <a:gd name="T15" fmla="*/ 32 h 46"/>
                  <a:gd name="T16" fmla="*/ 18 w 48"/>
                  <a:gd name="T17" fmla="*/ 32 h 46"/>
                  <a:gd name="T18" fmla="*/ 24 w 48"/>
                  <a:gd name="T19" fmla="*/ 32 h 46"/>
                  <a:gd name="T20" fmla="*/ 30 w 48"/>
                  <a:gd name="T21" fmla="*/ 32 h 46"/>
                  <a:gd name="T22" fmla="*/ 36 w 48"/>
                  <a:gd name="T23" fmla="*/ 28 h 46"/>
                  <a:gd name="T24" fmla="*/ 40 w 48"/>
                  <a:gd name="T25" fmla="*/ 24 h 46"/>
                  <a:gd name="T26" fmla="*/ 40 w 48"/>
                  <a:gd name="T27" fmla="*/ 24 h 46"/>
                  <a:gd name="T28" fmla="*/ 44 w 48"/>
                  <a:gd name="T29" fmla="*/ 24 h 46"/>
                  <a:gd name="T30" fmla="*/ 46 w 48"/>
                  <a:gd name="T31" fmla="*/ 26 h 46"/>
                  <a:gd name="T32" fmla="*/ 48 w 48"/>
                  <a:gd name="T33" fmla="*/ 30 h 46"/>
                  <a:gd name="T34" fmla="*/ 48 w 48"/>
                  <a:gd name="T35" fmla="*/ 30 h 46"/>
                  <a:gd name="T36" fmla="*/ 48 w 48"/>
                  <a:gd name="T37" fmla="*/ 36 h 46"/>
                  <a:gd name="T38" fmla="*/ 44 w 48"/>
                  <a:gd name="T39" fmla="*/ 40 h 46"/>
                  <a:gd name="T40" fmla="*/ 38 w 48"/>
                  <a:gd name="T41" fmla="*/ 44 h 46"/>
                  <a:gd name="T42" fmla="*/ 32 w 48"/>
                  <a:gd name="T43" fmla="*/ 46 h 46"/>
                  <a:gd name="T44" fmla="*/ 32 w 48"/>
                  <a:gd name="T45" fmla="*/ 46 h 46"/>
                  <a:gd name="T46" fmla="*/ 22 w 48"/>
                  <a:gd name="T47" fmla="*/ 46 h 46"/>
                  <a:gd name="T48" fmla="*/ 16 w 48"/>
                  <a:gd name="T49" fmla="*/ 44 h 46"/>
                  <a:gd name="T50" fmla="*/ 12 w 48"/>
                  <a:gd name="T51" fmla="*/ 42 h 46"/>
                  <a:gd name="T52" fmla="*/ 12 w 48"/>
                  <a:gd name="T53" fmla="*/ 42 h 46"/>
                  <a:gd name="T54" fmla="*/ 2 w 48"/>
                  <a:gd name="T55" fmla="*/ 28 h 46"/>
                  <a:gd name="T56" fmla="*/ 0 w 48"/>
                  <a:gd name="T57" fmla="*/ 22 h 46"/>
                  <a:gd name="T58" fmla="*/ 0 w 48"/>
                  <a:gd name="T59" fmla="*/ 14 h 46"/>
                  <a:gd name="T60" fmla="*/ 0 w 48"/>
                  <a:gd name="T61" fmla="*/ 14 h 46"/>
                  <a:gd name="T62" fmla="*/ 4 w 48"/>
                  <a:gd name="T63" fmla="*/ 6 h 46"/>
                  <a:gd name="T64" fmla="*/ 8 w 48"/>
                  <a:gd name="T65" fmla="*/ 2 h 46"/>
                  <a:gd name="T66" fmla="*/ 12 w 48"/>
                  <a:gd name="T67" fmla="*/ 0 h 46"/>
                  <a:gd name="T68" fmla="*/ 12 w 48"/>
                  <a:gd name="T69" fmla="*/ 0 h 46"/>
                  <a:gd name="T70" fmla="*/ 14 w 48"/>
                  <a:gd name="T71" fmla="*/ 0 h 46"/>
                  <a:gd name="T72" fmla="*/ 16 w 48"/>
                  <a:gd name="T73" fmla="*/ 4 h 46"/>
                  <a:gd name="T74" fmla="*/ 18 w 48"/>
                  <a:gd name="T75" fmla="*/ 8 h 46"/>
                  <a:gd name="T76" fmla="*/ 18 w 48"/>
                  <a:gd name="T77" fmla="*/ 8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 h="46">
                    <a:moveTo>
                      <a:pt x="18" y="8"/>
                    </a:moveTo>
                    <a:lnTo>
                      <a:pt x="18" y="8"/>
                    </a:lnTo>
                    <a:lnTo>
                      <a:pt x="14" y="14"/>
                    </a:lnTo>
                    <a:lnTo>
                      <a:pt x="12" y="18"/>
                    </a:lnTo>
                    <a:lnTo>
                      <a:pt x="12" y="22"/>
                    </a:lnTo>
                    <a:lnTo>
                      <a:pt x="14" y="28"/>
                    </a:lnTo>
                    <a:lnTo>
                      <a:pt x="18" y="32"/>
                    </a:lnTo>
                    <a:lnTo>
                      <a:pt x="24" y="32"/>
                    </a:lnTo>
                    <a:lnTo>
                      <a:pt x="30" y="32"/>
                    </a:lnTo>
                    <a:lnTo>
                      <a:pt x="36" y="28"/>
                    </a:lnTo>
                    <a:lnTo>
                      <a:pt x="40" y="24"/>
                    </a:lnTo>
                    <a:lnTo>
                      <a:pt x="44" y="24"/>
                    </a:lnTo>
                    <a:lnTo>
                      <a:pt x="46" y="26"/>
                    </a:lnTo>
                    <a:lnTo>
                      <a:pt x="48" y="30"/>
                    </a:lnTo>
                    <a:lnTo>
                      <a:pt x="48" y="36"/>
                    </a:lnTo>
                    <a:lnTo>
                      <a:pt x="44" y="40"/>
                    </a:lnTo>
                    <a:lnTo>
                      <a:pt x="38" y="44"/>
                    </a:lnTo>
                    <a:lnTo>
                      <a:pt x="32" y="46"/>
                    </a:lnTo>
                    <a:lnTo>
                      <a:pt x="22" y="46"/>
                    </a:lnTo>
                    <a:lnTo>
                      <a:pt x="16" y="44"/>
                    </a:lnTo>
                    <a:lnTo>
                      <a:pt x="12" y="42"/>
                    </a:lnTo>
                    <a:lnTo>
                      <a:pt x="2" y="28"/>
                    </a:lnTo>
                    <a:lnTo>
                      <a:pt x="0" y="22"/>
                    </a:lnTo>
                    <a:lnTo>
                      <a:pt x="0" y="14"/>
                    </a:lnTo>
                    <a:lnTo>
                      <a:pt x="4" y="6"/>
                    </a:lnTo>
                    <a:lnTo>
                      <a:pt x="8" y="2"/>
                    </a:lnTo>
                    <a:lnTo>
                      <a:pt x="12" y="0"/>
                    </a:lnTo>
                    <a:lnTo>
                      <a:pt x="14" y="0"/>
                    </a:lnTo>
                    <a:lnTo>
                      <a:pt x="16" y="4"/>
                    </a:lnTo>
                    <a:lnTo>
                      <a:pt x="1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0" name="Freeform 251"/>
              <p:cNvSpPr>
                <a:spLocks/>
              </p:cNvSpPr>
              <p:nvPr/>
            </p:nvSpPr>
            <p:spPr bwMode="auto">
              <a:xfrm>
                <a:off x="3481" y="2463"/>
                <a:ext cx="42" cy="132"/>
              </a:xfrm>
              <a:custGeom>
                <a:avLst/>
                <a:gdLst>
                  <a:gd name="T0" fmla="*/ 30 w 42"/>
                  <a:gd name="T1" fmla="*/ 6 h 132"/>
                  <a:gd name="T2" fmla="*/ 30 w 42"/>
                  <a:gd name="T3" fmla="*/ 6 h 132"/>
                  <a:gd name="T4" fmla="*/ 26 w 42"/>
                  <a:gd name="T5" fmla="*/ 16 h 132"/>
                  <a:gd name="T6" fmla="*/ 20 w 42"/>
                  <a:gd name="T7" fmla="*/ 26 h 132"/>
                  <a:gd name="T8" fmla="*/ 20 w 42"/>
                  <a:gd name="T9" fmla="*/ 26 h 132"/>
                  <a:gd name="T10" fmla="*/ 16 w 42"/>
                  <a:gd name="T11" fmla="*/ 44 h 132"/>
                  <a:gd name="T12" fmla="*/ 12 w 42"/>
                  <a:gd name="T13" fmla="*/ 62 h 132"/>
                  <a:gd name="T14" fmla="*/ 12 w 42"/>
                  <a:gd name="T15" fmla="*/ 72 h 132"/>
                  <a:gd name="T16" fmla="*/ 14 w 42"/>
                  <a:gd name="T17" fmla="*/ 82 h 132"/>
                  <a:gd name="T18" fmla="*/ 18 w 42"/>
                  <a:gd name="T19" fmla="*/ 92 h 132"/>
                  <a:gd name="T20" fmla="*/ 22 w 42"/>
                  <a:gd name="T21" fmla="*/ 100 h 132"/>
                  <a:gd name="T22" fmla="*/ 22 w 42"/>
                  <a:gd name="T23" fmla="*/ 100 h 132"/>
                  <a:gd name="T24" fmla="*/ 26 w 42"/>
                  <a:gd name="T25" fmla="*/ 106 h 132"/>
                  <a:gd name="T26" fmla="*/ 30 w 42"/>
                  <a:gd name="T27" fmla="*/ 114 h 132"/>
                  <a:gd name="T28" fmla="*/ 42 w 42"/>
                  <a:gd name="T29" fmla="*/ 128 h 132"/>
                  <a:gd name="T30" fmla="*/ 42 w 42"/>
                  <a:gd name="T31" fmla="*/ 128 h 132"/>
                  <a:gd name="T32" fmla="*/ 40 w 42"/>
                  <a:gd name="T33" fmla="*/ 130 h 132"/>
                  <a:gd name="T34" fmla="*/ 38 w 42"/>
                  <a:gd name="T35" fmla="*/ 132 h 132"/>
                  <a:gd name="T36" fmla="*/ 38 w 42"/>
                  <a:gd name="T37" fmla="*/ 132 h 132"/>
                  <a:gd name="T38" fmla="*/ 30 w 42"/>
                  <a:gd name="T39" fmla="*/ 130 h 132"/>
                  <a:gd name="T40" fmla="*/ 24 w 42"/>
                  <a:gd name="T41" fmla="*/ 126 h 132"/>
                  <a:gd name="T42" fmla="*/ 16 w 42"/>
                  <a:gd name="T43" fmla="*/ 114 h 132"/>
                  <a:gd name="T44" fmla="*/ 16 w 42"/>
                  <a:gd name="T45" fmla="*/ 114 h 132"/>
                  <a:gd name="T46" fmla="*/ 10 w 42"/>
                  <a:gd name="T47" fmla="*/ 100 h 132"/>
                  <a:gd name="T48" fmla="*/ 4 w 42"/>
                  <a:gd name="T49" fmla="*/ 84 h 132"/>
                  <a:gd name="T50" fmla="*/ 0 w 42"/>
                  <a:gd name="T51" fmla="*/ 70 h 132"/>
                  <a:gd name="T52" fmla="*/ 0 w 42"/>
                  <a:gd name="T53" fmla="*/ 60 h 132"/>
                  <a:gd name="T54" fmla="*/ 2 w 42"/>
                  <a:gd name="T55" fmla="*/ 52 h 132"/>
                  <a:gd name="T56" fmla="*/ 2 w 42"/>
                  <a:gd name="T57" fmla="*/ 52 h 132"/>
                  <a:gd name="T58" fmla="*/ 4 w 42"/>
                  <a:gd name="T59" fmla="*/ 38 h 132"/>
                  <a:gd name="T60" fmla="*/ 8 w 42"/>
                  <a:gd name="T61" fmla="*/ 24 h 132"/>
                  <a:gd name="T62" fmla="*/ 14 w 42"/>
                  <a:gd name="T63" fmla="*/ 12 h 132"/>
                  <a:gd name="T64" fmla="*/ 22 w 42"/>
                  <a:gd name="T65" fmla="*/ 0 h 132"/>
                  <a:gd name="T66" fmla="*/ 22 w 42"/>
                  <a:gd name="T67" fmla="*/ 0 h 132"/>
                  <a:gd name="T68" fmla="*/ 26 w 42"/>
                  <a:gd name="T69" fmla="*/ 2 h 132"/>
                  <a:gd name="T70" fmla="*/ 30 w 42"/>
                  <a:gd name="T71" fmla="*/ 6 h 132"/>
                  <a:gd name="T72" fmla="*/ 30 w 42"/>
                  <a:gd name="T73" fmla="*/ 6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 h="132">
                    <a:moveTo>
                      <a:pt x="30" y="6"/>
                    </a:moveTo>
                    <a:lnTo>
                      <a:pt x="30" y="6"/>
                    </a:lnTo>
                    <a:lnTo>
                      <a:pt x="26" y="16"/>
                    </a:lnTo>
                    <a:lnTo>
                      <a:pt x="20" y="26"/>
                    </a:lnTo>
                    <a:lnTo>
                      <a:pt x="16" y="44"/>
                    </a:lnTo>
                    <a:lnTo>
                      <a:pt x="12" y="62"/>
                    </a:lnTo>
                    <a:lnTo>
                      <a:pt x="12" y="72"/>
                    </a:lnTo>
                    <a:lnTo>
                      <a:pt x="14" y="82"/>
                    </a:lnTo>
                    <a:lnTo>
                      <a:pt x="18" y="92"/>
                    </a:lnTo>
                    <a:lnTo>
                      <a:pt x="22" y="100"/>
                    </a:lnTo>
                    <a:lnTo>
                      <a:pt x="26" y="106"/>
                    </a:lnTo>
                    <a:lnTo>
                      <a:pt x="30" y="114"/>
                    </a:lnTo>
                    <a:lnTo>
                      <a:pt x="42" y="128"/>
                    </a:lnTo>
                    <a:lnTo>
                      <a:pt x="40" y="130"/>
                    </a:lnTo>
                    <a:lnTo>
                      <a:pt x="38" y="132"/>
                    </a:lnTo>
                    <a:lnTo>
                      <a:pt x="30" y="130"/>
                    </a:lnTo>
                    <a:lnTo>
                      <a:pt x="24" y="126"/>
                    </a:lnTo>
                    <a:lnTo>
                      <a:pt x="16" y="114"/>
                    </a:lnTo>
                    <a:lnTo>
                      <a:pt x="10" y="100"/>
                    </a:lnTo>
                    <a:lnTo>
                      <a:pt x="4" y="84"/>
                    </a:lnTo>
                    <a:lnTo>
                      <a:pt x="0" y="70"/>
                    </a:lnTo>
                    <a:lnTo>
                      <a:pt x="0" y="60"/>
                    </a:lnTo>
                    <a:lnTo>
                      <a:pt x="2" y="52"/>
                    </a:lnTo>
                    <a:lnTo>
                      <a:pt x="4" y="38"/>
                    </a:lnTo>
                    <a:lnTo>
                      <a:pt x="8" y="24"/>
                    </a:lnTo>
                    <a:lnTo>
                      <a:pt x="14" y="12"/>
                    </a:lnTo>
                    <a:lnTo>
                      <a:pt x="22" y="0"/>
                    </a:lnTo>
                    <a:lnTo>
                      <a:pt x="26" y="2"/>
                    </a:lnTo>
                    <a:lnTo>
                      <a:pt x="30"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71" name="Picture 2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19" y="2459"/>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72" name="Freeform 253"/>
              <p:cNvSpPr>
                <a:spLocks/>
              </p:cNvSpPr>
              <p:nvPr/>
            </p:nvSpPr>
            <p:spPr bwMode="auto">
              <a:xfrm>
                <a:off x="3535" y="2473"/>
                <a:ext cx="36" cy="100"/>
              </a:xfrm>
              <a:custGeom>
                <a:avLst/>
                <a:gdLst>
                  <a:gd name="T0" fmla="*/ 22 w 36"/>
                  <a:gd name="T1" fmla="*/ 6 h 100"/>
                  <a:gd name="T2" fmla="*/ 22 w 36"/>
                  <a:gd name="T3" fmla="*/ 6 h 100"/>
                  <a:gd name="T4" fmla="*/ 22 w 36"/>
                  <a:gd name="T5" fmla="*/ 10 h 100"/>
                  <a:gd name="T6" fmla="*/ 20 w 36"/>
                  <a:gd name="T7" fmla="*/ 12 h 100"/>
                  <a:gd name="T8" fmla="*/ 18 w 36"/>
                  <a:gd name="T9" fmla="*/ 14 h 100"/>
                  <a:gd name="T10" fmla="*/ 16 w 36"/>
                  <a:gd name="T11" fmla="*/ 18 h 100"/>
                  <a:gd name="T12" fmla="*/ 16 w 36"/>
                  <a:gd name="T13" fmla="*/ 18 h 100"/>
                  <a:gd name="T14" fmla="*/ 14 w 36"/>
                  <a:gd name="T15" fmla="*/ 28 h 100"/>
                  <a:gd name="T16" fmla="*/ 14 w 36"/>
                  <a:gd name="T17" fmla="*/ 38 h 100"/>
                  <a:gd name="T18" fmla="*/ 14 w 36"/>
                  <a:gd name="T19" fmla="*/ 48 h 100"/>
                  <a:gd name="T20" fmla="*/ 16 w 36"/>
                  <a:gd name="T21" fmla="*/ 58 h 100"/>
                  <a:gd name="T22" fmla="*/ 18 w 36"/>
                  <a:gd name="T23" fmla="*/ 68 h 100"/>
                  <a:gd name="T24" fmla="*/ 24 w 36"/>
                  <a:gd name="T25" fmla="*/ 76 h 100"/>
                  <a:gd name="T26" fmla="*/ 28 w 36"/>
                  <a:gd name="T27" fmla="*/ 86 h 100"/>
                  <a:gd name="T28" fmla="*/ 36 w 36"/>
                  <a:gd name="T29" fmla="*/ 94 h 100"/>
                  <a:gd name="T30" fmla="*/ 36 w 36"/>
                  <a:gd name="T31" fmla="*/ 94 h 100"/>
                  <a:gd name="T32" fmla="*/ 34 w 36"/>
                  <a:gd name="T33" fmla="*/ 98 h 100"/>
                  <a:gd name="T34" fmla="*/ 30 w 36"/>
                  <a:gd name="T35" fmla="*/ 100 h 100"/>
                  <a:gd name="T36" fmla="*/ 30 w 36"/>
                  <a:gd name="T37" fmla="*/ 100 h 100"/>
                  <a:gd name="T38" fmla="*/ 26 w 36"/>
                  <a:gd name="T39" fmla="*/ 100 h 100"/>
                  <a:gd name="T40" fmla="*/ 24 w 36"/>
                  <a:gd name="T41" fmla="*/ 96 h 100"/>
                  <a:gd name="T42" fmla="*/ 20 w 36"/>
                  <a:gd name="T43" fmla="*/ 90 h 100"/>
                  <a:gd name="T44" fmla="*/ 20 w 36"/>
                  <a:gd name="T45" fmla="*/ 90 h 100"/>
                  <a:gd name="T46" fmla="*/ 14 w 36"/>
                  <a:gd name="T47" fmla="*/ 82 h 100"/>
                  <a:gd name="T48" fmla="*/ 8 w 36"/>
                  <a:gd name="T49" fmla="*/ 70 h 100"/>
                  <a:gd name="T50" fmla="*/ 4 w 36"/>
                  <a:gd name="T51" fmla="*/ 60 h 100"/>
                  <a:gd name="T52" fmla="*/ 2 w 36"/>
                  <a:gd name="T53" fmla="*/ 48 h 100"/>
                  <a:gd name="T54" fmla="*/ 0 w 36"/>
                  <a:gd name="T55" fmla="*/ 36 h 100"/>
                  <a:gd name="T56" fmla="*/ 2 w 36"/>
                  <a:gd name="T57" fmla="*/ 24 h 100"/>
                  <a:gd name="T58" fmla="*/ 4 w 36"/>
                  <a:gd name="T59" fmla="*/ 14 h 100"/>
                  <a:gd name="T60" fmla="*/ 8 w 36"/>
                  <a:gd name="T61" fmla="*/ 2 h 100"/>
                  <a:gd name="T62" fmla="*/ 8 w 36"/>
                  <a:gd name="T63" fmla="*/ 2 h 100"/>
                  <a:gd name="T64" fmla="*/ 12 w 36"/>
                  <a:gd name="T65" fmla="*/ 0 h 100"/>
                  <a:gd name="T66" fmla="*/ 18 w 36"/>
                  <a:gd name="T67" fmla="*/ 0 h 100"/>
                  <a:gd name="T68" fmla="*/ 18 w 36"/>
                  <a:gd name="T69" fmla="*/ 0 h 100"/>
                  <a:gd name="T70" fmla="*/ 22 w 36"/>
                  <a:gd name="T71" fmla="*/ 6 h 100"/>
                  <a:gd name="T72" fmla="*/ 22 w 36"/>
                  <a:gd name="T73" fmla="*/ 6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 h="100">
                    <a:moveTo>
                      <a:pt x="22" y="6"/>
                    </a:moveTo>
                    <a:lnTo>
                      <a:pt x="22" y="6"/>
                    </a:lnTo>
                    <a:lnTo>
                      <a:pt x="22" y="10"/>
                    </a:lnTo>
                    <a:lnTo>
                      <a:pt x="20" y="12"/>
                    </a:lnTo>
                    <a:lnTo>
                      <a:pt x="18" y="14"/>
                    </a:lnTo>
                    <a:lnTo>
                      <a:pt x="16" y="18"/>
                    </a:lnTo>
                    <a:lnTo>
                      <a:pt x="14" y="28"/>
                    </a:lnTo>
                    <a:lnTo>
                      <a:pt x="14" y="38"/>
                    </a:lnTo>
                    <a:lnTo>
                      <a:pt x="14" y="48"/>
                    </a:lnTo>
                    <a:lnTo>
                      <a:pt x="16" y="58"/>
                    </a:lnTo>
                    <a:lnTo>
                      <a:pt x="18" y="68"/>
                    </a:lnTo>
                    <a:lnTo>
                      <a:pt x="24" y="76"/>
                    </a:lnTo>
                    <a:lnTo>
                      <a:pt x="28" y="86"/>
                    </a:lnTo>
                    <a:lnTo>
                      <a:pt x="36" y="94"/>
                    </a:lnTo>
                    <a:lnTo>
                      <a:pt x="34" y="98"/>
                    </a:lnTo>
                    <a:lnTo>
                      <a:pt x="30" y="100"/>
                    </a:lnTo>
                    <a:lnTo>
                      <a:pt x="26" y="100"/>
                    </a:lnTo>
                    <a:lnTo>
                      <a:pt x="24" y="96"/>
                    </a:lnTo>
                    <a:lnTo>
                      <a:pt x="20" y="90"/>
                    </a:lnTo>
                    <a:lnTo>
                      <a:pt x="14" y="82"/>
                    </a:lnTo>
                    <a:lnTo>
                      <a:pt x="8" y="70"/>
                    </a:lnTo>
                    <a:lnTo>
                      <a:pt x="4" y="60"/>
                    </a:lnTo>
                    <a:lnTo>
                      <a:pt x="2" y="48"/>
                    </a:lnTo>
                    <a:lnTo>
                      <a:pt x="0" y="36"/>
                    </a:lnTo>
                    <a:lnTo>
                      <a:pt x="2" y="24"/>
                    </a:lnTo>
                    <a:lnTo>
                      <a:pt x="4" y="14"/>
                    </a:lnTo>
                    <a:lnTo>
                      <a:pt x="8" y="2"/>
                    </a:lnTo>
                    <a:lnTo>
                      <a:pt x="12" y="0"/>
                    </a:lnTo>
                    <a:lnTo>
                      <a:pt x="18" y="0"/>
                    </a:lnTo>
                    <a:lnTo>
                      <a:pt x="22"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3" name="Freeform 254"/>
              <p:cNvSpPr>
                <a:spLocks/>
              </p:cNvSpPr>
              <p:nvPr/>
            </p:nvSpPr>
            <p:spPr bwMode="auto">
              <a:xfrm>
                <a:off x="3663" y="2485"/>
                <a:ext cx="102" cy="60"/>
              </a:xfrm>
              <a:custGeom>
                <a:avLst/>
                <a:gdLst>
                  <a:gd name="T0" fmla="*/ 58 w 102"/>
                  <a:gd name="T1" fmla="*/ 20 h 60"/>
                  <a:gd name="T2" fmla="*/ 58 w 102"/>
                  <a:gd name="T3" fmla="*/ 20 h 60"/>
                  <a:gd name="T4" fmla="*/ 80 w 102"/>
                  <a:gd name="T5" fmla="*/ 28 h 60"/>
                  <a:gd name="T6" fmla="*/ 102 w 102"/>
                  <a:gd name="T7" fmla="*/ 38 h 60"/>
                  <a:gd name="T8" fmla="*/ 102 w 102"/>
                  <a:gd name="T9" fmla="*/ 38 h 60"/>
                  <a:gd name="T10" fmla="*/ 102 w 102"/>
                  <a:gd name="T11" fmla="*/ 42 h 60"/>
                  <a:gd name="T12" fmla="*/ 102 w 102"/>
                  <a:gd name="T13" fmla="*/ 46 h 60"/>
                  <a:gd name="T14" fmla="*/ 98 w 102"/>
                  <a:gd name="T15" fmla="*/ 54 h 60"/>
                  <a:gd name="T16" fmla="*/ 98 w 102"/>
                  <a:gd name="T17" fmla="*/ 54 h 60"/>
                  <a:gd name="T18" fmla="*/ 94 w 102"/>
                  <a:gd name="T19" fmla="*/ 58 h 60"/>
                  <a:gd name="T20" fmla="*/ 86 w 102"/>
                  <a:gd name="T21" fmla="*/ 60 h 60"/>
                  <a:gd name="T22" fmla="*/ 70 w 102"/>
                  <a:gd name="T23" fmla="*/ 58 h 60"/>
                  <a:gd name="T24" fmla="*/ 70 w 102"/>
                  <a:gd name="T25" fmla="*/ 58 h 60"/>
                  <a:gd name="T26" fmla="*/ 52 w 102"/>
                  <a:gd name="T27" fmla="*/ 50 h 60"/>
                  <a:gd name="T28" fmla="*/ 34 w 102"/>
                  <a:gd name="T29" fmla="*/ 44 h 60"/>
                  <a:gd name="T30" fmla="*/ 16 w 102"/>
                  <a:gd name="T31" fmla="*/ 34 h 60"/>
                  <a:gd name="T32" fmla="*/ 8 w 102"/>
                  <a:gd name="T33" fmla="*/ 26 h 60"/>
                  <a:gd name="T34" fmla="*/ 2 w 102"/>
                  <a:gd name="T35" fmla="*/ 20 h 60"/>
                  <a:gd name="T36" fmla="*/ 2 w 102"/>
                  <a:gd name="T37" fmla="*/ 20 h 60"/>
                  <a:gd name="T38" fmla="*/ 0 w 102"/>
                  <a:gd name="T39" fmla="*/ 16 h 60"/>
                  <a:gd name="T40" fmla="*/ 0 w 102"/>
                  <a:gd name="T41" fmla="*/ 12 h 60"/>
                  <a:gd name="T42" fmla="*/ 4 w 102"/>
                  <a:gd name="T43" fmla="*/ 4 h 60"/>
                  <a:gd name="T44" fmla="*/ 4 w 102"/>
                  <a:gd name="T45" fmla="*/ 4 h 60"/>
                  <a:gd name="T46" fmla="*/ 12 w 102"/>
                  <a:gd name="T47" fmla="*/ 0 h 60"/>
                  <a:gd name="T48" fmla="*/ 16 w 102"/>
                  <a:gd name="T49" fmla="*/ 0 h 60"/>
                  <a:gd name="T50" fmla="*/ 20 w 102"/>
                  <a:gd name="T51" fmla="*/ 2 h 60"/>
                  <a:gd name="T52" fmla="*/ 20 w 102"/>
                  <a:gd name="T53" fmla="*/ 2 h 60"/>
                  <a:gd name="T54" fmla="*/ 38 w 102"/>
                  <a:gd name="T55" fmla="*/ 12 h 60"/>
                  <a:gd name="T56" fmla="*/ 58 w 102"/>
                  <a:gd name="T57" fmla="*/ 20 h 60"/>
                  <a:gd name="T58" fmla="*/ 58 w 102"/>
                  <a:gd name="T59" fmla="*/ 2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2" h="60">
                    <a:moveTo>
                      <a:pt x="58" y="20"/>
                    </a:moveTo>
                    <a:lnTo>
                      <a:pt x="58" y="20"/>
                    </a:lnTo>
                    <a:lnTo>
                      <a:pt x="80" y="28"/>
                    </a:lnTo>
                    <a:lnTo>
                      <a:pt x="102" y="38"/>
                    </a:lnTo>
                    <a:lnTo>
                      <a:pt x="102" y="42"/>
                    </a:lnTo>
                    <a:lnTo>
                      <a:pt x="102" y="46"/>
                    </a:lnTo>
                    <a:lnTo>
                      <a:pt x="98" y="54"/>
                    </a:lnTo>
                    <a:lnTo>
                      <a:pt x="94" y="58"/>
                    </a:lnTo>
                    <a:lnTo>
                      <a:pt x="86" y="60"/>
                    </a:lnTo>
                    <a:lnTo>
                      <a:pt x="70" y="58"/>
                    </a:lnTo>
                    <a:lnTo>
                      <a:pt x="52" y="50"/>
                    </a:lnTo>
                    <a:lnTo>
                      <a:pt x="34" y="44"/>
                    </a:lnTo>
                    <a:lnTo>
                      <a:pt x="16" y="34"/>
                    </a:lnTo>
                    <a:lnTo>
                      <a:pt x="8" y="26"/>
                    </a:lnTo>
                    <a:lnTo>
                      <a:pt x="2" y="20"/>
                    </a:lnTo>
                    <a:lnTo>
                      <a:pt x="0" y="16"/>
                    </a:lnTo>
                    <a:lnTo>
                      <a:pt x="0" y="12"/>
                    </a:lnTo>
                    <a:lnTo>
                      <a:pt x="4" y="4"/>
                    </a:lnTo>
                    <a:lnTo>
                      <a:pt x="12" y="0"/>
                    </a:lnTo>
                    <a:lnTo>
                      <a:pt x="16" y="0"/>
                    </a:lnTo>
                    <a:lnTo>
                      <a:pt x="20" y="2"/>
                    </a:lnTo>
                    <a:lnTo>
                      <a:pt x="38" y="12"/>
                    </a:lnTo>
                    <a:lnTo>
                      <a:pt x="58" y="2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4" name="Freeform 255"/>
              <p:cNvSpPr>
                <a:spLocks/>
              </p:cNvSpPr>
              <p:nvPr/>
            </p:nvSpPr>
            <p:spPr bwMode="auto">
              <a:xfrm>
                <a:off x="3671" y="2493"/>
                <a:ext cx="12" cy="12"/>
              </a:xfrm>
              <a:custGeom>
                <a:avLst/>
                <a:gdLst>
                  <a:gd name="T0" fmla="*/ 12 w 12"/>
                  <a:gd name="T1" fmla="*/ 6 h 12"/>
                  <a:gd name="T2" fmla="*/ 12 w 12"/>
                  <a:gd name="T3" fmla="*/ 6 h 12"/>
                  <a:gd name="T4" fmla="*/ 12 w 12"/>
                  <a:gd name="T5" fmla="*/ 10 h 12"/>
                  <a:gd name="T6" fmla="*/ 8 w 12"/>
                  <a:gd name="T7" fmla="*/ 12 h 12"/>
                  <a:gd name="T8" fmla="*/ 8 w 12"/>
                  <a:gd name="T9" fmla="*/ 12 h 12"/>
                  <a:gd name="T10" fmla="*/ 4 w 12"/>
                  <a:gd name="T11" fmla="*/ 10 h 12"/>
                  <a:gd name="T12" fmla="*/ 0 w 12"/>
                  <a:gd name="T13" fmla="*/ 6 h 12"/>
                  <a:gd name="T14" fmla="*/ 0 w 12"/>
                  <a:gd name="T15" fmla="*/ 6 h 12"/>
                  <a:gd name="T16" fmla="*/ 0 w 12"/>
                  <a:gd name="T17" fmla="*/ 2 h 12"/>
                  <a:gd name="T18" fmla="*/ 4 w 12"/>
                  <a:gd name="T19" fmla="*/ 0 h 12"/>
                  <a:gd name="T20" fmla="*/ 4 w 12"/>
                  <a:gd name="T21" fmla="*/ 0 h 12"/>
                  <a:gd name="T22" fmla="*/ 8 w 12"/>
                  <a:gd name="T23" fmla="*/ 2 h 12"/>
                  <a:gd name="T24" fmla="*/ 12 w 12"/>
                  <a:gd name="T25" fmla="*/ 6 h 12"/>
                  <a:gd name="T26" fmla="*/ 12 w 12"/>
                  <a:gd name="T27" fmla="*/ 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2">
                    <a:moveTo>
                      <a:pt x="12" y="6"/>
                    </a:moveTo>
                    <a:lnTo>
                      <a:pt x="12" y="6"/>
                    </a:lnTo>
                    <a:lnTo>
                      <a:pt x="12" y="10"/>
                    </a:lnTo>
                    <a:lnTo>
                      <a:pt x="8" y="12"/>
                    </a:lnTo>
                    <a:lnTo>
                      <a:pt x="4" y="10"/>
                    </a:lnTo>
                    <a:lnTo>
                      <a:pt x="0" y="6"/>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5" name="Freeform 256"/>
              <p:cNvSpPr>
                <a:spLocks/>
              </p:cNvSpPr>
              <p:nvPr/>
            </p:nvSpPr>
            <p:spPr bwMode="auto">
              <a:xfrm>
                <a:off x="3733" y="2527"/>
                <a:ext cx="12" cy="10"/>
              </a:xfrm>
              <a:custGeom>
                <a:avLst/>
                <a:gdLst>
                  <a:gd name="T0" fmla="*/ 10 w 12"/>
                  <a:gd name="T1" fmla="*/ 2 h 10"/>
                  <a:gd name="T2" fmla="*/ 10 w 12"/>
                  <a:gd name="T3" fmla="*/ 2 h 10"/>
                  <a:gd name="T4" fmla="*/ 12 w 12"/>
                  <a:gd name="T5" fmla="*/ 6 h 10"/>
                  <a:gd name="T6" fmla="*/ 12 w 12"/>
                  <a:gd name="T7" fmla="*/ 8 h 10"/>
                  <a:gd name="T8" fmla="*/ 12 w 12"/>
                  <a:gd name="T9" fmla="*/ 8 h 10"/>
                  <a:gd name="T10" fmla="*/ 8 w 12"/>
                  <a:gd name="T11" fmla="*/ 10 h 10"/>
                  <a:gd name="T12" fmla="*/ 4 w 12"/>
                  <a:gd name="T13" fmla="*/ 8 h 10"/>
                  <a:gd name="T14" fmla="*/ 4 w 12"/>
                  <a:gd name="T15" fmla="*/ 8 h 10"/>
                  <a:gd name="T16" fmla="*/ 0 w 12"/>
                  <a:gd name="T17" fmla="*/ 6 h 10"/>
                  <a:gd name="T18" fmla="*/ 0 w 12"/>
                  <a:gd name="T19" fmla="*/ 2 h 10"/>
                  <a:gd name="T20" fmla="*/ 0 w 12"/>
                  <a:gd name="T21" fmla="*/ 2 h 10"/>
                  <a:gd name="T22" fmla="*/ 2 w 12"/>
                  <a:gd name="T23" fmla="*/ 0 h 10"/>
                  <a:gd name="T24" fmla="*/ 6 w 12"/>
                  <a:gd name="T25" fmla="*/ 0 h 10"/>
                  <a:gd name="T26" fmla="*/ 8 w 12"/>
                  <a:gd name="T27" fmla="*/ 0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0" y="2"/>
                    </a:moveTo>
                    <a:lnTo>
                      <a:pt x="10" y="2"/>
                    </a:lnTo>
                    <a:lnTo>
                      <a:pt x="12" y="6"/>
                    </a:lnTo>
                    <a:lnTo>
                      <a:pt x="12" y="8"/>
                    </a:lnTo>
                    <a:lnTo>
                      <a:pt x="8" y="10"/>
                    </a:lnTo>
                    <a:lnTo>
                      <a:pt x="4" y="8"/>
                    </a:lnTo>
                    <a:lnTo>
                      <a:pt x="0" y="6"/>
                    </a:lnTo>
                    <a:lnTo>
                      <a:pt x="0" y="2"/>
                    </a:lnTo>
                    <a:lnTo>
                      <a:pt x="2" y="0"/>
                    </a:lnTo>
                    <a:lnTo>
                      <a:pt x="6" y="0"/>
                    </a:lnTo>
                    <a:lnTo>
                      <a:pt x="8" y="0"/>
                    </a:lnTo>
                    <a:lnTo>
                      <a:pt x="10"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6" name="Freeform 257"/>
              <p:cNvSpPr>
                <a:spLocks/>
              </p:cNvSpPr>
              <p:nvPr/>
            </p:nvSpPr>
            <p:spPr bwMode="auto">
              <a:xfrm>
                <a:off x="3633" y="2529"/>
                <a:ext cx="198" cy="82"/>
              </a:xfrm>
              <a:custGeom>
                <a:avLst/>
                <a:gdLst>
                  <a:gd name="T0" fmla="*/ 188 w 198"/>
                  <a:gd name="T1" fmla="*/ 64 h 82"/>
                  <a:gd name="T2" fmla="*/ 188 w 198"/>
                  <a:gd name="T3" fmla="*/ 64 h 82"/>
                  <a:gd name="T4" fmla="*/ 174 w 198"/>
                  <a:gd name="T5" fmla="*/ 62 h 82"/>
                  <a:gd name="T6" fmla="*/ 160 w 198"/>
                  <a:gd name="T7" fmla="*/ 62 h 82"/>
                  <a:gd name="T8" fmla="*/ 144 w 198"/>
                  <a:gd name="T9" fmla="*/ 60 h 82"/>
                  <a:gd name="T10" fmla="*/ 128 w 198"/>
                  <a:gd name="T11" fmla="*/ 60 h 82"/>
                  <a:gd name="T12" fmla="*/ 128 w 198"/>
                  <a:gd name="T13" fmla="*/ 60 h 82"/>
                  <a:gd name="T14" fmla="*/ 116 w 198"/>
                  <a:gd name="T15" fmla="*/ 58 h 82"/>
                  <a:gd name="T16" fmla="*/ 106 w 198"/>
                  <a:gd name="T17" fmla="*/ 58 h 82"/>
                  <a:gd name="T18" fmla="*/ 94 w 198"/>
                  <a:gd name="T19" fmla="*/ 56 h 82"/>
                  <a:gd name="T20" fmla="*/ 90 w 198"/>
                  <a:gd name="T21" fmla="*/ 52 h 82"/>
                  <a:gd name="T22" fmla="*/ 84 w 198"/>
                  <a:gd name="T23" fmla="*/ 50 h 82"/>
                  <a:gd name="T24" fmla="*/ 84 w 198"/>
                  <a:gd name="T25" fmla="*/ 50 h 82"/>
                  <a:gd name="T26" fmla="*/ 82 w 198"/>
                  <a:gd name="T27" fmla="*/ 46 h 82"/>
                  <a:gd name="T28" fmla="*/ 82 w 198"/>
                  <a:gd name="T29" fmla="*/ 40 h 82"/>
                  <a:gd name="T30" fmla="*/ 84 w 198"/>
                  <a:gd name="T31" fmla="*/ 30 h 82"/>
                  <a:gd name="T32" fmla="*/ 84 w 198"/>
                  <a:gd name="T33" fmla="*/ 30 h 82"/>
                  <a:gd name="T34" fmla="*/ 86 w 198"/>
                  <a:gd name="T35" fmla="*/ 26 h 82"/>
                  <a:gd name="T36" fmla="*/ 86 w 198"/>
                  <a:gd name="T37" fmla="*/ 22 h 82"/>
                  <a:gd name="T38" fmla="*/ 84 w 198"/>
                  <a:gd name="T39" fmla="*/ 20 h 82"/>
                  <a:gd name="T40" fmla="*/ 80 w 198"/>
                  <a:gd name="T41" fmla="*/ 18 h 82"/>
                  <a:gd name="T42" fmla="*/ 74 w 198"/>
                  <a:gd name="T43" fmla="*/ 16 h 82"/>
                  <a:gd name="T44" fmla="*/ 68 w 198"/>
                  <a:gd name="T45" fmla="*/ 12 h 82"/>
                  <a:gd name="T46" fmla="*/ 68 w 198"/>
                  <a:gd name="T47" fmla="*/ 12 h 82"/>
                  <a:gd name="T48" fmla="*/ 62 w 198"/>
                  <a:gd name="T49" fmla="*/ 10 h 82"/>
                  <a:gd name="T50" fmla="*/ 56 w 198"/>
                  <a:gd name="T51" fmla="*/ 8 h 82"/>
                  <a:gd name="T52" fmla="*/ 44 w 198"/>
                  <a:gd name="T53" fmla="*/ 0 h 82"/>
                  <a:gd name="T54" fmla="*/ 44 w 198"/>
                  <a:gd name="T55" fmla="*/ 0 h 82"/>
                  <a:gd name="T56" fmla="*/ 42 w 198"/>
                  <a:gd name="T57" fmla="*/ 8 h 82"/>
                  <a:gd name="T58" fmla="*/ 42 w 198"/>
                  <a:gd name="T59" fmla="*/ 16 h 82"/>
                  <a:gd name="T60" fmla="*/ 42 w 198"/>
                  <a:gd name="T61" fmla="*/ 24 h 82"/>
                  <a:gd name="T62" fmla="*/ 38 w 198"/>
                  <a:gd name="T63" fmla="*/ 30 h 82"/>
                  <a:gd name="T64" fmla="*/ 38 w 198"/>
                  <a:gd name="T65" fmla="*/ 30 h 82"/>
                  <a:gd name="T66" fmla="*/ 28 w 198"/>
                  <a:gd name="T67" fmla="*/ 26 h 82"/>
                  <a:gd name="T68" fmla="*/ 20 w 198"/>
                  <a:gd name="T69" fmla="*/ 22 h 82"/>
                  <a:gd name="T70" fmla="*/ 12 w 198"/>
                  <a:gd name="T71" fmla="*/ 16 h 82"/>
                  <a:gd name="T72" fmla="*/ 4 w 198"/>
                  <a:gd name="T73" fmla="*/ 12 h 82"/>
                  <a:gd name="T74" fmla="*/ 4 w 198"/>
                  <a:gd name="T75" fmla="*/ 12 h 82"/>
                  <a:gd name="T76" fmla="*/ 4 w 198"/>
                  <a:gd name="T77" fmla="*/ 22 h 82"/>
                  <a:gd name="T78" fmla="*/ 2 w 198"/>
                  <a:gd name="T79" fmla="*/ 30 h 82"/>
                  <a:gd name="T80" fmla="*/ 2 w 198"/>
                  <a:gd name="T81" fmla="*/ 30 h 82"/>
                  <a:gd name="T82" fmla="*/ 0 w 198"/>
                  <a:gd name="T83" fmla="*/ 46 h 82"/>
                  <a:gd name="T84" fmla="*/ 0 w 198"/>
                  <a:gd name="T85" fmla="*/ 64 h 82"/>
                  <a:gd name="T86" fmla="*/ 0 w 198"/>
                  <a:gd name="T87" fmla="*/ 64 h 82"/>
                  <a:gd name="T88" fmla="*/ 50 w 198"/>
                  <a:gd name="T89" fmla="*/ 70 h 82"/>
                  <a:gd name="T90" fmla="*/ 100 w 198"/>
                  <a:gd name="T91" fmla="*/ 76 h 82"/>
                  <a:gd name="T92" fmla="*/ 148 w 198"/>
                  <a:gd name="T93" fmla="*/ 80 h 82"/>
                  <a:gd name="T94" fmla="*/ 198 w 198"/>
                  <a:gd name="T95" fmla="*/ 82 h 82"/>
                  <a:gd name="T96" fmla="*/ 198 w 198"/>
                  <a:gd name="T97" fmla="*/ 82 h 82"/>
                  <a:gd name="T98" fmla="*/ 196 w 198"/>
                  <a:gd name="T99" fmla="*/ 76 h 82"/>
                  <a:gd name="T100" fmla="*/ 194 w 198"/>
                  <a:gd name="T101" fmla="*/ 72 h 82"/>
                  <a:gd name="T102" fmla="*/ 188 w 198"/>
                  <a:gd name="T103" fmla="*/ 64 h 82"/>
                  <a:gd name="T104" fmla="*/ 188 w 198"/>
                  <a:gd name="T105" fmla="*/ 64 h 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8" h="82">
                    <a:moveTo>
                      <a:pt x="188" y="64"/>
                    </a:moveTo>
                    <a:lnTo>
                      <a:pt x="188" y="64"/>
                    </a:lnTo>
                    <a:lnTo>
                      <a:pt x="174" y="62"/>
                    </a:lnTo>
                    <a:lnTo>
                      <a:pt x="160" y="62"/>
                    </a:lnTo>
                    <a:lnTo>
                      <a:pt x="144" y="60"/>
                    </a:lnTo>
                    <a:lnTo>
                      <a:pt x="128" y="60"/>
                    </a:lnTo>
                    <a:lnTo>
                      <a:pt x="116" y="58"/>
                    </a:lnTo>
                    <a:lnTo>
                      <a:pt x="106" y="58"/>
                    </a:lnTo>
                    <a:lnTo>
                      <a:pt x="94" y="56"/>
                    </a:lnTo>
                    <a:lnTo>
                      <a:pt x="90" y="52"/>
                    </a:lnTo>
                    <a:lnTo>
                      <a:pt x="84" y="50"/>
                    </a:lnTo>
                    <a:lnTo>
                      <a:pt x="82" y="46"/>
                    </a:lnTo>
                    <a:lnTo>
                      <a:pt x="82" y="40"/>
                    </a:lnTo>
                    <a:lnTo>
                      <a:pt x="84" y="30"/>
                    </a:lnTo>
                    <a:lnTo>
                      <a:pt x="86" y="26"/>
                    </a:lnTo>
                    <a:lnTo>
                      <a:pt x="86" y="22"/>
                    </a:lnTo>
                    <a:lnTo>
                      <a:pt x="84" y="20"/>
                    </a:lnTo>
                    <a:lnTo>
                      <a:pt x="80" y="18"/>
                    </a:lnTo>
                    <a:lnTo>
                      <a:pt x="74" y="16"/>
                    </a:lnTo>
                    <a:lnTo>
                      <a:pt x="68" y="12"/>
                    </a:lnTo>
                    <a:lnTo>
                      <a:pt x="62" y="10"/>
                    </a:lnTo>
                    <a:lnTo>
                      <a:pt x="56" y="8"/>
                    </a:lnTo>
                    <a:lnTo>
                      <a:pt x="44" y="0"/>
                    </a:lnTo>
                    <a:lnTo>
                      <a:pt x="42" y="8"/>
                    </a:lnTo>
                    <a:lnTo>
                      <a:pt x="42" y="16"/>
                    </a:lnTo>
                    <a:lnTo>
                      <a:pt x="42" y="24"/>
                    </a:lnTo>
                    <a:lnTo>
                      <a:pt x="38" y="30"/>
                    </a:lnTo>
                    <a:lnTo>
                      <a:pt x="28" y="26"/>
                    </a:lnTo>
                    <a:lnTo>
                      <a:pt x="20" y="22"/>
                    </a:lnTo>
                    <a:lnTo>
                      <a:pt x="12" y="16"/>
                    </a:lnTo>
                    <a:lnTo>
                      <a:pt x="4" y="12"/>
                    </a:lnTo>
                    <a:lnTo>
                      <a:pt x="4" y="22"/>
                    </a:lnTo>
                    <a:lnTo>
                      <a:pt x="2" y="30"/>
                    </a:lnTo>
                    <a:lnTo>
                      <a:pt x="0" y="46"/>
                    </a:lnTo>
                    <a:lnTo>
                      <a:pt x="0" y="64"/>
                    </a:lnTo>
                    <a:lnTo>
                      <a:pt x="50" y="70"/>
                    </a:lnTo>
                    <a:lnTo>
                      <a:pt x="100" y="76"/>
                    </a:lnTo>
                    <a:lnTo>
                      <a:pt x="148" y="80"/>
                    </a:lnTo>
                    <a:lnTo>
                      <a:pt x="198" y="82"/>
                    </a:lnTo>
                    <a:lnTo>
                      <a:pt x="196" y="76"/>
                    </a:lnTo>
                    <a:lnTo>
                      <a:pt x="194" y="72"/>
                    </a:lnTo>
                    <a:lnTo>
                      <a:pt x="188" y="6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7" name="Freeform 258"/>
              <p:cNvSpPr>
                <a:spLocks/>
              </p:cNvSpPr>
              <p:nvPr/>
            </p:nvSpPr>
            <p:spPr bwMode="auto">
              <a:xfrm>
                <a:off x="3579" y="2603"/>
                <a:ext cx="342" cy="178"/>
              </a:xfrm>
              <a:custGeom>
                <a:avLst/>
                <a:gdLst>
                  <a:gd name="T0" fmla="*/ 258 w 342"/>
                  <a:gd name="T1" fmla="*/ 124 h 178"/>
                  <a:gd name="T2" fmla="*/ 244 w 342"/>
                  <a:gd name="T3" fmla="*/ 122 h 178"/>
                  <a:gd name="T4" fmla="*/ 240 w 342"/>
                  <a:gd name="T5" fmla="*/ 118 h 178"/>
                  <a:gd name="T6" fmla="*/ 208 w 342"/>
                  <a:gd name="T7" fmla="*/ 56 h 178"/>
                  <a:gd name="T8" fmla="*/ 208 w 342"/>
                  <a:gd name="T9" fmla="*/ 50 h 178"/>
                  <a:gd name="T10" fmla="*/ 214 w 342"/>
                  <a:gd name="T11" fmla="*/ 48 h 178"/>
                  <a:gd name="T12" fmla="*/ 216 w 342"/>
                  <a:gd name="T13" fmla="*/ 48 h 178"/>
                  <a:gd name="T14" fmla="*/ 246 w 342"/>
                  <a:gd name="T15" fmla="*/ 36 h 178"/>
                  <a:gd name="T16" fmla="*/ 254 w 342"/>
                  <a:gd name="T17" fmla="*/ 30 h 178"/>
                  <a:gd name="T18" fmla="*/ 254 w 342"/>
                  <a:gd name="T19" fmla="*/ 18 h 178"/>
                  <a:gd name="T20" fmla="*/ 206 w 342"/>
                  <a:gd name="T21" fmla="*/ 16 h 178"/>
                  <a:gd name="T22" fmla="*/ 106 w 342"/>
                  <a:gd name="T23" fmla="*/ 6 h 178"/>
                  <a:gd name="T24" fmla="*/ 56 w 342"/>
                  <a:gd name="T25" fmla="*/ 0 h 178"/>
                  <a:gd name="T26" fmla="*/ 58 w 342"/>
                  <a:gd name="T27" fmla="*/ 10 h 178"/>
                  <a:gd name="T28" fmla="*/ 72 w 342"/>
                  <a:gd name="T29" fmla="*/ 30 h 178"/>
                  <a:gd name="T30" fmla="*/ 94 w 342"/>
                  <a:gd name="T31" fmla="*/ 42 h 178"/>
                  <a:gd name="T32" fmla="*/ 110 w 342"/>
                  <a:gd name="T33" fmla="*/ 48 h 178"/>
                  <a:gd name="T34" fmla="*/ 124 w 342"/>
                  <a:gd name="T35" fmla="*/ 56 h 178"/>
                  <a:gd name="T36" fmla="*/ 126 w 342"/>
                  <a:gd name="T37" fmla="*/ 86 h 178"/>
                  <a:gd name="T38" fmla="*/ 126 w 342"/>
                  <a:gd name="T39" fmla="*/ 118 h 178"/>
                  <a:gd name="T40" fmla="*/ 118 w 342"/>
                  <a:gd name="T41" fmla="*/ 118 h 178"/>
                  <a:gd name="T42" fmla="*/ 94 w 342"/>
                  <a:gd name="T43" fmla="*/ 118 h 178"/>
                  <a:gd name="T44" fmla="*/ 56 w 342"/>
                  <a:gd name="T45" fmla="*/ 118 h 178"/>
                  <a:gd name="T46" fmla="*/ 40 w 342"/>
                  <a:gd name="T47" fmla="*/ 120 h 178"/>
                  <a:gd name="T48" fmla="*/ 16 w 342"/>
                  <a:gd name="T49" fmla="*/ 132 h 178"/>
                  <a:gd name="T50" fmla="*/ 6 w 342"/>
                  <a:gd name="T51" fmla="*/ 140 h 178"/>
                  <a:gd name="T52" fmla="*/ 0 w 342"/>
                  <a:gd name="T53" fmla="*/ 152 h 178"/>
                  <a:gd name="T54" fmla="*/ 2 w 342"/>
                  <a:gd name="T55" fmla="*/ 154 h 178"/>
                  <a:gd name="T56" fmla="*/ 8 w 342"/>
                  <a:gd name="T57" fmla="*/ 158 h 178"/>
                  <a:gd name="T58" fmla="*/ 28 w 342"/>
                  <a:gd name="T59" fmla="*/ 162 h 178"/>
                  <a:gd name="T60" fmla="*/ 72 w 342"/>
                  <a:gd name="T61" fmla="*/ 162 h 178"/>
                  <a:gd name="T62" fmla="*/ 92 w 342"/>
                  <a:gd name="T63" fmla="*/ 158 h 178"/>
                  <a:gd name="T64" fmla="*/ 138 w 342"/>
                  <a:gd name="T65" fmla="*/ 146 h 178"/>
                  <a:gd name="T66" fmla="*/ 152 w 342"/>
                  <a:gd name="T67" fmla="*/ 142 h 178"/>
                  <a:gd name="T68" fmla="*/ 152 w 342"/>
                  <a:gd name="T69" fmla="*/ 114 h 178"/>
                  <a:gd name="T70" fmla="*/ 150 w 342"/>
                  <a:gd name="T71" fmla="*/ 88 h 178"/>
                  <a:gd name="T72" fmla="*/ 150 w 342"/>
                  <a:gd name="T73" fmla="*/ 74 h 178"/>
                  <a:gd name="T74" fmla="*/ 150 w 342"/>
                  <a:gd name="T75" fmla="*/ 62 h 178"/>
                  <a:gd name="T76" fmla="*/ 158 w 342"/>
                  <a:gd name="T77" fmla="*/ 60 h 178"/>
                  <a:gd name="T78" fmla="*/ 164 w 342"/>
                  <a:gd name="T79" fmla="*/ 60 h 178"/>
                  <a:gd name="T80" fmla="*/ 180 w 342"/>
                  <a:gd name="T81" fmla="*/ 60 h 178"/>
                  <a:gd name="T82" fmla="*/ 186 w 342"/>
                  <a:gd name="T83" fmla="*/ 64 h 178"/>
                  <a:gd name="T84" fmla="*/ 200 w 342"/>
                  <a:gd name="T85" fmla="*/ 104 h 178"/>
                  <a:gd name="T86" fmla="*/ 216 w 342"/>
                  <a:gd name="T87" fmla="*/ 144 h 178"/>
                  <a:gd name="T88" fmla="*/ 220 w 342"/>
                  <a:gd name="T89" fmla="*/ 144 h 178"/>
                  <a:gd name="T90" fmla="*/ 244 w 342"/>
                  <a:gd name="T91" fmla="*/ 160 h 178"/>
                  <a:gd name="T92" fmla="*/ 270 w 342"/>
                  <a:gd name="T93" fmla="*/ 168 h 178"/>
                  <a:gd name="T94" fmla="*/ 328 w 342"/>
                  <a:gd name="T95" fmla="*/ 178 h 178"/>
                  <a:gd name="T96" fmla="*/ 332 w 342"/>
                  <a:gd name="T97" fmla="*/ 176 h 178"/>
                  <a:gd name="T98" fmla="*/ 338 w 342"/>
                  <a:gd name="T99" fmla="*/ 170 h 178"/>
                  <a:gd name="T100" fmla="*/ 342 w 342"/>
                  <a:gd name="T101" fmla="*/ 162 h 178"/>
                  <a:gd name="T102" fmla="*/ 340 w 342"/>
                  <a:gd name="T103" fmla="*/ 154 h 178"/>
                  <a:gd name="T104" fmla="*/ 336 w 342"/>
                  <a:gd name="T105" fmla="*/ 146 h 178"/>
                  <a:gd name="T106" fmla="*/ 318 w 342"/>
                  <a:gd name="T107" fmla="*/ 136 h 178"/>
                  <a:gd name="T108" fmla="*/ 278 w 342"/>
                  <a:gd name="T109" fmla="*/ 126 h 178"/>
                  <a:gd name="T110" fmla="*/ 258 w 342"/>
                  <a:gd name="T111" fmla="*/ 124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2" h="178">
                    <a:moveTo>
                      <a:pt x="258" y="124"/>
                    </a:moveTo>
                    <a:lnTo>
                      <a:pt x="258" y="124"/>
                    </a:lnTo>
                    <a:lnTo>
                      <a:pt x="248" y="124"/>
                    </a:lnTo>
                    <a:lnTo>
                      <a:pt x="244" y="122"/>
                    </a:lnTo>
                    <a:lnTo>
                      <a:pt x="240" y="118"/>
                    </a:lnTo>
                    <a:lnTo>
                      <a:pt x="224" y="88"/>
                    </a:lnTo>
                    <a:lnTo>
                      <a:pt x="208" y="56"/>
                    </a:lnTo>
                    <a:lnTo>
                      <a:pt x="208" y="50"/>
                    </a:lnTo>
                    <a:lnTo>
                      <a:pt x="212" y="48"/>
                    </a:lnTo>
                    <a:lnTo>
                      <a:pt x="214" y="48"/>
                    </a:lnTo>
                    <a:lnTo>
                      <a:pt x="216" y="48"/>
                    </a:lnTo>
                    <a:lnTo>
                      <a:pt x="236" y="42"/>
                    </a:lnTo>
                    <a:lnTo>
                      <a:pt x="246" y="36"/>
                    </a:lnTo>
                    <a:lnTo>
                      <a:pt x="254" y="30"/>
                    </a:lnTo>
                    <a:lnTo>
                      <a:pt x="256" y="24"/>
                    </a:lnTo>
                    <a:lnTo>
                      <a:pt x="254" y="18"/>
                    </a:lnTo>
                    <a:lnTo>
                      <a:pt x="206" y="16"/>
                    </a:lnTo>
                    <a:lnTo>
                      <a:pt x="156" y="12"/>
                    </a:lnTo>
                    <a:lnTo>
                      <a:pt x="106" y="6"/>
                    </a:lnTo>
                    <a:lnTo>
                      <a:pt x="56" y="0"/>
                    </a:lnTo>
                    <a:lnTo>
                      <a:pt x="58" y="10"/>
                    </a:lnTo>
                    <a:lnTo>
                      <a:pt x="64" y="22"/>
                    </a:lnTo>
                    <a:lnTo>
                      <a:pt x="72" y="30"/>
                    </a:lnTo>
                    <a:lnTo>
                      <a:pt x="84" y="38"/>
                    </a:lnTo>
                    <a:lnTo>
                      <a:pt x="94" y="42"/>
                    </a:lnTo>
                    <a:lnTo>
                      <a:pt x="110" y="48"/>
                    </a:lnTo>
                    <a:lnTo>
                      <a:pt x="118" y="52"/>
                    </a:lnTo>
                    <a:lnTo>
                      <a:pt x="124" y="56"/>
                    </a:lnTo>
                    <a:lnTo>
                      <a:pt x="126" y="86"/>
                    </a:lnTo>
                    <a:lnTo>
                      <a:pt x="126" y="102"/>
                    </a:lnTo>
                    <a:lnTo>
                      <a:pt x="126" y="118"/>
                    </a:lnTo>
                    <a:lnTo>
                      <a:pt x="118" y="118"/>
                    </a:lnTo>
                    <a:lnTo>
                      <a:pt x="94" y="118"/>
                    </a:lnTo>
                    <a:lnTo>
                      <a:pt x="68" y="118"/>
                    </a:lnTo>
                    <a:lnTo>
                      <a:pt x="56" y="118"/>
                    </a:lnTo>
                    <a:lnTo>
                      <a:pt x="40" y="120"/>
                    </a:lnTo>
                    <a:lnTo>
                      <a:pt x="28" y="126"/>
                    </a:lnTo>
                    <a:lnTo>
                      <a:pt x="16" y="132"/>
                    </a:lnTo>
                    <a:lnTo>
                      <a:pt x="10" y="134"/>
                    </a:lnTo>
                    <a:lnTo>
                      <a:pt x="6" y="140"/>
                    </a:lnTo>
                    <a:lnTo>
                      <a:pt x="2" y="146"/>
                    </a:lnTo>
                    <a:lnTo>
                      <a:pt x="0" y="152"/>
                    </a:lnTo>
                    <a:lnTo>
                      <a:pt x="2" y="154"/>
                    </a:lnTo>
                    <a:lnTo>
                      <a:pt x="4" y="156"/>
                    </a:lnTo>
                    <a:lnTo>
                      <a:pt x="8" y="158"/>
                    </a:lnTo>
                    <a:lnTo>
                      <a:pt x="28" y="162"/>
                    </a:lnTo>
                    <a:lnTo>
                      <a:pt x="50" y="162"/>
                    </a:lnTo>
                    <a:lnTo>
                      <a:pt x="72" y="162"/>
                    </a:lnTo>
                    <a:lnTo>
                      <a:pt x="92" y="158"/>
                    </a:lnTo>
                    <a:lnTo>
                      <a:pt x="122" y="150"/>
                    </a:lnTo>
                    <a:lnTo>
                      <a:pt x="138" y="146"/>
                    </a:lnTo>
                    <a:lnTo>
                      <a:pt x="152" y="142"/>
                    </a:lnTo>
                    <a:lnTo>
                      <a:pt x="152" y="128"/>
                    </a:lnTo>
                    <a:lnTo>
                      <a:pt x="152" y="114"/>
                    </a:lnTo>
                    <a:lnTo>
                      <a:pt x="152" y="100"/>
                    </a:lnTo>
                    <a:lnTo>
                      <a:pt x="150" y="88"/>
                    </a:lnTo>
                    <a:lnTo>
                      <a:pt x="150" y="74"/>
                    </a:lnTo>
                    <a:lnTo>
                      <a:pt x="150" y="62"/>
                    </a:lnTo>
                    <a:lnTo>
                      <a:pt x="154" y="60"/>
                    </a:lnTo>
                    <a:lnTo>
                      <a:pt x="158" y="60"/>
                    </a:lnTo>
                    <a:lnTo>
                      <a:pt x="164" y="60"/>
                    </a:lnTo>
                    <a:lnTo>
                      <a:pt x="172" y="60"/>
                    </a:lnTo>
                    <a:lnTo>
                      <a:pt x="180" y="60"/>
                    </a:lnTo>
                    <a:lnTo>
                      <a:pt x="186" y="64"/>
                    </a:lnTo>
                    <a:lnTo>
                      <a:pt x="194" y="84"/>
                    </a:lnTo>
                    <a:lnTo>
                      <a:pt x="200" y="104"/>
                    </a:lnTo>
                    <a:lnTo>
                      <a:pt x="206" y="124"/>
                    </a:lnTo>
                    <a:lnTo>
                      <a:pt x="216" y="144"/>
                    </a:lnTo>
                    <a:lnTo>
                      <a:pt x="220" y="144"/>
                    </a:lnTo>
                    <a:lnTo>
                      <a:pt x="232" y="152"/>
                    </a:lnTo>
                    <a:lnTo>
                      <a:pt x="244" y="160"/>
                    </a:lnTo>
                    <a:lnTo>
                      <a:pt x="256" y="164"/>
                    </a:lnTo>
                    <a:lnTo>
                      <a:pt x="270" y="168"/>
                    </a:lnTo>
                    <a:lnTo>
                      <a:pt x="298" y="174"/>
                    </a:lnTo>
                    <a:lnTo>
                      <a:pt x="328" y="178"/>
                    </a:lnTo>
                    <a:lnTo>
                      <a:pt x="332" y="176"/>
                    </a:lnTo>
                    <a:lnTo>
                      <a:pt x="336" y="174"/>
                    </a:lnTo>
                    <a:lnTo>
                      <a:pt x="338" y="170"/>
                    </a:lnTo>
                    <a:lnTo>
                      <a:pt x="342" y="162"/>
                    </a:lnTo>
                    <a:lnTo>
                      <a:pt x="342" y="158"/>
                    </a:lnTo>
                    <a:lnTo>
                      <a:pt x="340" y="154"/>
                    </a:lnTo>
                    <a:lnTo>
                      <a:pt x="336" y="146"/>
                    </a:lnTo>
                    <a:lnTo>
                      <a:pt x="328" y="140"/>
                    </a:lnTo>
                    <a:lnTo>
                      <a:pt x="318" y="136"/>
                    </a:lnTo>
                    <a:lnTo>
                      <a:pt x="300" y="130"/>
                    </a:lnTo>
                    <a:lnTo>
                      <a:pt x="278" y="126"/>
                    </a:lnTo>
                    <a:lnTo>
                      <a:pt x="258" y="12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8" name="Freeform 259"/>
              <p:cNvSpPr>
                <a:spLocks/>
              </p:cNvSpPr>
              <p:nvPr/>
            </p:nvSpPr>
            <p:spPr bwMode="auto">
              <a:xfrm>
                <a:off x="3829" y="2567"/>
                <a:ext cx="170" cy="108"/>
              </a:xfrm>
              <a:custGeom>
                <a:avLst/>
                <a:gdLst>
                  <a:gd name="T0" fmla="*/ 166 w 170"/>
                  <a:gd name="T1" fmla="*/ 2 h 108"/>
                  <a:gd name="T2" fmla="*/ 166 w 170"/>
                  <a:gd name="T3" fmla="*/ 2 h 108"/>
                  <a:gd name="T4" fmla="*/ 170 w 170"/>
                  <a:gd name="T5" fmla="*/ 10 h 108"/>
                  <a:gd name="T6" fmla="*/ 170 w 170"/>
                  <a:gd name="T7" fmla="*/ 14 h 108"/>
                  <a:gd name="T8" fmla="*/ 170 w 170"/>
                  <a:gd name="T9" fmla="*/ 18 h 108"/>
                  <a:gd name="T10" fmla="*/ 170 w 170"/>
                  <a:gd name="T11" fmla="*/ 18 h 108"/>
                  <a:gd name="T12" fmla="*/ 164 w 170"/>
                  <a:gd name="T13" fmla="*/ 22 h 108"/>
                  <a:gd name="T14" fmla="*/ 158 w 170"/>
                  <a:gd name="T15" fmla="*/ 22 h 108"/>
                  <a:gd name="T16" fmla="*/ 146 w 170"/>
                  <a:gd name="T17" fmla="*/ 20 h 108"/>
                  <a:gd name="T18" fmla="*/ 136 w 170"/>
                  <a:gd name="T19" fmla="*/ 18 h 108"/>
                  <a:gd name="T20" fmla="*/ 130 w 170"/>
                  <a:gd name="T21" fmla="*/ 20 h 108"/>
                  <a:gd name="T22" fmla="*/ 124 w 170"/>
                  <a:gd name="T23" fmla="*/ 24 h 108"/>
                  <a:gd name="T24" fmla="*/ 124 w 170"/>
                  <a:gd name="T25" fmla="*/ 24 h 108"/>
                  <a:gd name="T26" fmla="*/ 118 w 170"/>
                  <a:gd name="T27" fmla="*/ 34 h 108"/>
                  <a:gd name="T28" fmla="*/ 112 w 170"/>
                  <a:gd name="T29" fmla="*/ 44 h 108"/>
                  <a:gd name="T30" fmla="*/ 110 w 170"/>
                  <a:gd name="T31" fmla="*/ 56 h 108"/>
                  <a:gd name="T32" fmla="*/ 108 w 170"/>
                  <a:gd name="T33" fmla="*/ 68 h 108"/>
                  <a:gd name="T34" fmla="*/ 108 w 170"/>
                  <a:gd name="T35" fmla="*/ 68 h 108"/>
                  <a:gd name="T36" fmla="*/ 100 w 170"/>
                  <a:gd name="T37" fmla="*/ 84 h 108"/>
                  <a:gd name="T38" fmla="*/ 94 w 170"/>
                  <a:gd name="T39" fmla="*/ 92 h 108"/>
                  <a:gd name="T40" fmla="*/ 88 w 170"/>
                  <a:gd name="T41" fmla="*/ 98 h 108"/>
                  <a:gd name="T42" fmla="*/ 88 w 170"/>
                  <a:gd name="T43" fmla="*/ 98 h 108"/>
                  <a:gd name="T44" fmla="*/ 80 w 170"/>
                  <a:gd name="T45" fmla="*/ 102 h 108"/>
                  <a:gd name="T46" fmla="*/ 72 w 170"/>
                  <a:gd name="T47" fmla="*/ 106 h 108"/>
                  <a:gd name="T48" fmla="*/ 62 w 170"/>
                  <a:gd name="T49" fmla="*/ 108 h 108"/>
                  <a:gd name="T50" fmla="*/ 52 w 170"/>
                  <a:gd name="T51" fmla="*/ 108 h 108"/>
                  <a:gd name="T52" fmla="*/ 32 w 170"/>
                  <a:gd name="T53" fmla="*/ 104 h 108"/>
                  <a:gd name="T54" fmla="*/ 16 w 170"/>
                  <a:gd name="T55" fmla="*/ 98 h 108"/>
                  <a:gd name="T56" fmla="*/ 16 w 170"/>
                  <a:gd name="T57" fmla="*/ 98 h 108"/>
                  <a:gd name="T58" fmla="*/ 6 w 170"/>
                  <a:gd name="T59" fmla="*/ 94 h 108"/>
                  <a:gd name="T60" fmla="*/ 0 w 170"/>
                  <a:gd name="T61" fmla="*/ 86 h 108"/>
                  <a:gd name="T62" fmla="*/ 0 w 170"/>
                  <a:gd name="T63" fmla="*/ 86 h 108"/>
                  <a:gd name="T64" fmla="*/ 4 w 170"/>
                  <a:gd name="T65" fmla="*/ 84 h 108"/>
                  <a:gd name="T66" fmla="*/ 10 w 170"/>
                  <a:gd name="T67" fmla="*/ 82 h 108"/>
                  <a:gd name="T68" fmla="*/ 10 w 170"/>
                  <a:gd name="T69" fmla="*/ 82 h 108"/>
                  <a:gd name="T70" fmla="*/ 22 w 170"/>
                  <a:gd name="T71" fmla="*/ 90 h 108"/>
                  <a:gd name="T72" fmla="*/ 28 w 170"/>
                  <a:gd name="T73" fmla="*/ 94 h 108"/>
                  <a:gd name="T74" fmla="*/ 34 w 170"/>
                  <a:gd name="T75" fmla="*/ 96 h 108"/>
                  <a:gd name="T76" fmla="*/ 34 w 170"/>
                  <a:gd name="T77" fmla="*/ 96 h 108"/>
                  <a:gd name="T78" fmla="*/ 48 w 170"/>
                  <a:gd name="T79" fmla="*/ 94 h 108"/>
                  <a:gd name="T80" fmla="*/ 60 w 170"/>
                  <a:gd name="T81" fmla="*/ 92 h 108"/>
                  <a:gd name="T82" fmla="*/ 72 w 170"/>
                  <a:gd name="T83" fmla="*/ 86 h 108"/>
                  <a:gd name="T84" fmla="*/ 78 w 170"/>
                  <a:gd name="T85" fmla="*/ 82 h 108"/>
                  <a:gd name="T86" fmla="*/ 82 w 170"/>
                  <a:gd name="T87" fmla="*/ 76 h 108"/>
                  <a:gd name="T88" fmla="*/ 82 w 170"/>
                  <a:gd name="T89" fmla="*/ 76 h 108"/>
                  <a:gd name="T90" fmla="*/ 86 w 170"/>
                  <a:gd name="T91" fmla="*/ 68 h 108"/>
                  <a:gd name="T92" fmla="*/ 90 w 170"/>
                  <a:gd name="T93" fmla="*/ 58 h 108"/>
                  <a:gd name="T94" fmla="*/ 96 w 170"/>
                  <a:gd name="T95" fmla="*/ 40 h 108"/>
                  <a:gd name="T96" fmla="*/ 100 w 170"/>
                  <a:gd name="T97" fmla="*/ 30 h 108"/>
                  <a:gd name="T98" fmla="*/ 104 w 170"/>
                  <a:gd name="T99" fmla="*/ 22 h 108"/>
                  <a:gd name="T100" fmla="*/ 112 w 170"/>
                  <a:gd name="T101" fmla="*/ 14 h 108"/>
                  <a:gd name="T102" fmla="*/ 120 w 170"/>
                  <a:gd name="T103" fmla="*/ 8 h 108"/>
                  <a:gd name="T104" fmla="*/ 120 w 170"/>
                  <a:gd name="T105" fmla="*/ 8 h 108"/>
                  <a:gd name="T106" fmla="*/ 142 w 170"/>
                  <a:gd name="T107" fmla="*/ 2 h 108"/>
                  <a:gd name="T108" fmla="*/ 154 w 170"/>
                  <a:gd name="T109" fmla="*/ 0 h 108"/>
                  <a:gd name="T110" fmla="*/ 160 w 170"/>
                  <a:gd name="T111" fmla="*/ 0 h 108"/>
                  <a:gd name="T112" fmla="*/ 166 w 170"/>
                  <a:gd name="T113" fmla="*/ 2 h 108"/>
                  <a:gd name="T114" fmla="*/ 166 w 170"/>
                  <a:gd name="T115" fmla="*/ 2 h 1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 h="108">
                    <a:moveTo>
                      <a:pt x="166" y="2"/>
                    </a:moveTo>
                    <a:lnTo>
                      <a:pt x="166" y="2"/>
                    </a:lnTo>
                    <a:lnTo>
                      <a:pt x="170" y="10"/>
                    </a:lnTo>
                    <a:lnTo>
                      <a:pt x="170" y="14"/>
                    </a:lnTo>
                    <a:lnTo>
                      <a:pt x="170" y="18"/>
                    </a:lnTo>
                    <a:lnTo>
                      <a:pt x="164" y="22"/>
                    </a:lnTo>
                    <a:lnTo>
                      <a:pt x="158" y="22"/>
                    </a:lnTo>
                    <a:lnTo>
                      <a:pt x="146" y="20"/>
                    </a:lnTo>
                    <a:lnTo>
                      <a:pt x="136" y="18"/>
                    </a:lnTo>
                    <a:lnTo>
                      <a:pt x="130" y="20"/>
                    </a:lnTo>
                    <a:lnTo>
                      <a:pt x="124" y="24"/>
                    </a:lnTo>
                    <a:lnTo>
                      <a:pt x="118" y="34"/>
                    </a:lnTo>
                    <a:lnTo>
                      <a:pt x="112" y="44"/>
                    </a:lnTo>
                    <a:lnTo>
                      <a:pt x="110" y="56"/>
                    </a:lnTo>
                    <a:lnTo>
                      <a:pt x="108" y="68"/>
                    </a:lnTo>
                    <a:lnTo>
                      <a:pt x="100" y="84"/>
                    </a:lnTo>
                    <a:lnTo>
                      <a:pt x="94" y="92"/>
                    </a:lnTo>
                    <a:lnTo>
                      <a:pt x="88" y="98"/>
                    </a:lnTo>
                    <a:lnTo>
                      <a:pt x="80" y="102"/>
                    </a:lnTo>
                    <a:lnTo>
                      <a:pt x="72" y="106"/>
                    </a:lnTo>
                    <a:lnTo>
                      <a:pt x="62" y="108"/>
                    </a:lnTo>
                    <a:lnTo>
                      <a:pt x="52" y="108"/>
                    </a:lnTo>
                    <a:lnTo>
                      <a:pt x="32" y="104"/>
                    </a:lnTo>
                    <a:lnTo>
                      <a:pt x="16" y="98"/>
                    </a:lnTo>
                    <a:lnTo>
                      <a:pt x="6" y="94"/>
                    </a:lnTo>
                    <a:lnTo>
                      <a:pt x="0" y="86"/>
                    </a:lnTo>
                    <a:lnTo>
                      <a:pt x="4" y="84"/>
                    </a:lnTo>
                    <a:lnTo>
                      <a:pt x="10" y="82"/>
                    </a:lnTo>
                    <a:lnTo>
                      <a:pt x="22" y="90"/>
                    </a:lnTo>
                    <a:lnTo>
                      <a:pt x="28" y="94"/>
                    </a:lnTo>
                    <a:lnTo>
                      <a:pt x="34" y="96"/>
                    </a:lnTo>
                    <a:lnTo>
                      <a:pt x="48" y="94"/>
                    </a:lnTo>
                    <a:lnTo>
                      <a:pt x="60" y="92"/>
                    </a:lnTo>
                    <a:lnTo>
                      <a:pt x="72" y="86"/>
                    </a:lnTo>
                    <a:lnTo>
                      <a:pt x="78" y="82"/>
                    </a:lnTo>
                    <a:lnTo>
                      <a:pt x="82" y="76"/>
                    </a:lnTo>
                    <a:lnTo>
                      <a:pt x="86" y="68"/>
                    </a:lnTo>
                    <a:lnTo>
                      <a:pt x="90" y="58"/>
                    </a:lnTo>
                    <a:lnTo>
                      <a:pt x="96" y="40"/>
                    </a:lnTo>
                    <a:lnTo>
                      <a:pt x="100" y="30"/>
                    </a:lnTo>
                    <a:lnTo>
                      <a:pt x="104" y="22"/>
                    </a:lnTo>
                    <a:lnTo>
                      <a:pt x="112" y="14"/>
                    </a:lnTo>
                    <a:lnTo>
                      <a:pt x="120" y="8"/>
                    </a:lnTo>
                    <a:lnTo>
                      <a:pt x="142" y="2"/>
                    </a:lnTo>
                    <a:lnTo>
                      <a:pt x="154" y="0"/>
                    </a:lnTo>
                    <a:lnTo>
                      <a:pt x="160" y="0"/>
                    </a:lnTo>
                    <a:lnTo>
                      <a:pt x="166" y="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9" name="Freeform 260"/>
              <p:cNvSpPr>
                <a:spLocks/>
              </p:cNvSpPr>
              <p:nvPr/>
            </p:nvSpPr>
            <p:spPr bwMode="auto">
              <a:xfrm>
                <a:off x="3845" y="2591"/>
                <a:ext cx="28" cy="32"/>
              </a:xfrm>
              <a:custGeom>
                <a:avLst/>
                <a:gdLst>
                  <a:gd name="T0" fmla="*/ 28 w 28"/>
                  <a:gd name="T1" fmla="*/ 14 h 32"/>
                  <a:gd name="T2" fmla="*/ 28 w 28"/>
                  <a:gd name="T3" fmla="*/ 14 h 32"/>
                  <a:gd name="T4" fmla="*/ 28 w 28"/>
                  <a:gd name="T5" fmla="*/ 20 h 32"/>
                  <a:gd name="T6" fmla="*/ 24 w 28"/>
                  <a:gd name="T7" fmla="*/ 28 h 32"/>
                  <a:gd name="T8" fmla="*/ 24 w 28"/>
                  <a:gd name="T9" fmla="*/ 28 h 32"/>
                  <a:gd name="T10" fmla="*/ 14 w 28"/>
                  <a:gd name="T11" fmla="*/ 32 h 32"/>
                  <a:gd name="T12" fmla="*/ 2 w 28"/>
                  <a:gd name="T13" fmla="*/ 32 h 32"/>
                  <a:gd name="T14" fmla="*/ 2 w 28"/>
                  <a:gd name="T15" fmla="*/ 32 h 32"/>
                  <a:gd name="T16" fmla="*/ 0 w 28"/>
                  <a:gd name="T17" fmla="*/ 26 h 32"/>
                  <a:gd name="T18" fmla="*/ 0 w 28"/>
                  <a:gd name="T19" fmla="*/ 20 h 32"/>
                  <a:gd name="T20" fmla="*/ 0 w 28"/>
                  <a:gd name="T21" fmla="*/ 20 h 32"/>
                  <a:gd name="T22" fmla="*/ 2 w 28"/>
                  <a:gd name="T23" fmla="*/ 18 h 32"/>
                  <a:gd name="T24" fmla="*/ 4 w 28"/>
                  <a:gd name="T25" fmla="*/ 16 h 32"/>
                  <a:gd name="T26" fmla="*/ 8 w 28"/>
                  <a:gd name="T27" fmla="*/ 12 h 32"/>
                  <a:gd name="T28" fmla="*/ 8 w 28"/>
                  <a:gd name="T29" fmla="*/ 12 h 32"/>
                  <a:gd name="T30" fmla="*/ 4 w 28"/>
                  <a:gd name="T31" fmla="*/ 0 h 32"/>
                  <a:gd name="T32" fmla="*/ 4 w 28"/>
                  <a:gd name="T33" fmla="*/ 0 h 32"/>
                  <a:gd name="T34" fmla="*/ 12 w 28"/>
                  <a:gd name="T35" fmla="*/ 0 h 32"/>
                  <a:gd name="T36" fmla="*/ 18 w 28"/>
                  <a:gd name="T37" fmla="*/ 4 h 32"/>
                  <a:gd name="T38" fmla="*/ 24 w 28"/>
                  <a:gd name="T39" fmla="*/ 8 h 32"/>
                  <a:gd name="T40" fmla="*/ 28 w 28"/>
                  <a:gd name="T41" fmla="*/ 14 h 32"/>
                  <a:gd name="T42" fmla="*/ 28 w 28"/>
                  <a:gd name="T43" fmla="*/ 14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32">
                    <a:moveTo>
                      <a:pt x="28" y="14"/>
                    </a:moveTo>
                    <a:lnTo>
                      <a:pt x="28" y="14"/>
                    </a:lnTo>
                    <a:lnTo>
                      <a:pt x="28" y="20"/>
                    </a:lnTo>
                    <a:lnTo>
                      <a:pt x="24" y="28"/>
                    </a:lnTo>
                    <a:lnTo>
                      <a:pt x="14" y="32"/>
                    </a:lnTo>
                    <a:lnTo>
                      <a:pt x="2" y="32"/>
                    </a:lnTo>
                    <a:lnTo>
                      <a:pt x="0" y="26"/>
                    </a:lnTo>
                    <a:lnTo>
                      <a:pt x="0" y="20"/>
                    </a:lnTo>
                    <a:lnTo>
                      <a:pt x="2" y="18"/>
                    </a:lnTo>
                    <a:lnTo>
                      <a:pt x="4" y="16"/>
                    </a:lnTo>
                    <a:lnTo>
                      <a:pt x="8" y="12"/>
                    </a:lnTo>
                    <a:lnTo>
                      <a:pt x="4" y="0"/>
                    </a:lnTo>
                    <a:lnTo>
                      <a:pt x="12" y="0"/>
                    </a:lnTo>
                    <a:lnTo>
                      <a:pt x="18" y="4"/>
                    </a:lnTo>
                    <a:lnTo>
                      <a:pt x="24" y="8"/>
                    </a:lnTo>
                    <a:lnTo>
                      <a:pt x="28"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8050" name="Text Box 261"/>
            <p:cNvSpPr txBox="1">
              <a:spLocks noChangeArrowheads="1"/>
            </p:cNvSpPr>
            <p:nvPr/>
          </p:nvSpPr>
          <p:spPr bwMode="auto">
            <a:xfrm>
              <a:off x="674688"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sp>
        <p:nvSpPr>
          <p:cNvPr id="37891" name="AutoShape 2"/>
          <p:cNvSpPr>
            <a:spLocks noChangeAspect="1" noChangeArrowheads="1" noTextEdit="1"/>
          </p:cNvSpPr>
          <p:nvPr/>
        </p:nvSpPr>
        <p:spPr bwMode="auto">
          <a:xfrm>
            <a:off x="306388"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6" name="Text Box 262"/>
          <p:cNvSpPr txBox="1">
            <a:spLocks noChangeArrowheads="1"/>
          </p:cNvSpPr>
          <p:nvPr/>
        </p:nvSpPr>
        <p:spPr bwMode="auto">
          <a:xfrm>
            <a:off x="900113" y="1458417"/>
            <a:ext cx="532765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defRPr/>
            </a:pPr>
            <a:r>
              <a:rPr lang="en-US" altLang="ja-JP" sz="2400" b="1" u="sng" dirty="0">
                <a:solidFill>
                  <a:schemeClr val="bg1"/>
                </a:solidFill>
                <a:latin typeface="Meiryo UI" panose="020B0604030504040204" pitchFamily="50" charset="-128"/>
                <a:ea typeface="Meiryo UI" panose="020B0604030504040204" pitchFamily="50" charset="-128"/>
              </a:rPr>
              <a:t>Web</a:t>
            </a:r>
            <a:r>
              <a:rPr lang="ja-JP" altLang="en-US" sz="2400" b="1" u="sng" dirty="0">
                <a:solidFill>
                  <a:schemeClr val="bg1"/>
                </a:solidFill>
                <a:latin typeface="Meiryo UI" panose="020B0604030504040204" pitchFamily="50" charset="-128"/>
                <a:ea typeface="Meiryo UI" panose="020B0604030504040204" pitchFamily="50" charset="-128"/>
              </a:rPr>
              <a:t>会議サービス</a:t>
            </a:r>
            <a:r>
              <a:rPr lang="ja-JP" altLang="en-US" sz="2400" b="1" dirty="0">
                <a:solidFill>
                  <a:schemeClr val="bg1"/>
                </a:solidFill>
                <a:latin typeface="Meiryo UI" panose="020B0604030504040204" pitchFamily="50" charset="-128"/>
                <a:ea typeface="Meiryo UI" panose="020B0604030504040204" pitchFamily="50" charset="-128"/>
              </a:rPr>
              <a:t>を利用する際は、</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defRPr/>
            </a:pPr>
            <a:endParaRPr lang="en-US" altLang="ja-JP" sz="1200" b="1" dirty="0">
              <a:solidFill>
                <a:schemeClr val="bg1"/>
              </a:solidFill>
              <a:latin typeface="Meiryo UI" panose="020B0604030504040204" pitchFamily="50" charset="-128"/>
              <a:ea typeface="Meiryo UI" panose="020B0604030504040204" pitchFamily="50" charset="-128"/>
            </a:endParaRPr>
          </a:p>
          <a:p>
            <a:pPr marL="180000" indent="0" eaLnBrk="1" hangingPunct="1">
              <a:spcBef>
                <a:spcPct val="0"/>
              </a:spcBef>
              <a:buNone/>
              <a:defRPr/>
            </a:pPr>
            <a:r>
              <a:rPr lang="ja-JP" altLang="en-US" sz="2400" b="1" dirty="0">
                <a:solidFill>
                  <a:schemeClr val="bg1"/>
                </a:solidFill>
                <a:latin typeface="Meiryo UI" panose="020B0604030504040204" pitchFamily="50" charset="-128"/>
                <a:ea typeface="Meiryo UI" panose="020B0604030504040204" pitchFamily="50" charset="-128"/>
              </a:rPr>
              <a:t>機密性の高い資料の画面共有を控えるなど、</a:t>
            </a:r>
            <a:r>
              <a:rPr lang="ja-JP" altLang="en-US" sz="2400" b="1" u="sng" dirty="0">
                <a:solidFill>
                  <a:schemeClr val="bg1"/>
                </a:solidFill>
                <a:latin typeface="Meiryo UI" panose="020B0604030504040204" pitchFamily="50" charset="-128"/>
                <a:ea typeface="Meiryo UI" panose="020B0604030504040204" pitchFamily="50" charset="-128"/>
              </a:rPr>
              <a:t>取り扱う情報に応じたセキュリティ対策</a:t>
            </a:r>
            <a:r>
              <a:rPr lang="ja-JP" altLang="en-US" sz="2400" b="1" dirty="0">
                <a:solidFill>
                  <a:schemeClr val="bg1"/>
                </a:solidFill>
                <a:latin typeface="Meiryo UI" panose="020B0604030504040204" pitchFamily="50" charset="-128"/>
                <a:ea typeface="Meiryo UI" panose="020B0604030504040204" pitchFamily="50" charset="-128"/>
              </a:rPr>
              <a:t>を実施しよう。</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defRPr/>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r>
              <a:rPr lang="en-US" altLang="ja-JP" sz="2400" b="1" dirty="0">
                <a:solidFill>
                  <a:schemeClr val="bg1"/>
                </a:solidFill>
                <a:latin typeface="Meiryo UI" panose="020B0604030504040204" pitchFamily="50" charset="-128"/>
                <a:ea typeface="Meiryo UI" panose="020B0604030504040204" pitchFamily="50" charset="-128"/>
              </a:rPr>
              <a:t>Web</a:t>
            </a:r>
            <a:r>
              <a:rPr lang="ja-JP" altLang="en-US" sz="2400" b="1" dirty="0">
                <a:solidFill>
                  <a:schemeClr val="bg1"/>
                </a:solidFill>
                <a:latin typeface="Meiryo UI" panose="020B0604030504040204" pitchFamily="50" charset="-128"/>
                <a:ea typeface="Meiryo UI" panose="020B0604030504040204" pitchFamily="50" charset="-128"/>
              </a:rPr>
              <a:t>会議サービスが用意している機能を活用し、</a:t>
            </a:r>
            <a:r>
              <a:rPr lang="ja-JP" altLang="en-US" sz="2400" b="1" u="sng" dirty="0">
                <a:solidFill>
                  <a:schemeClr val="bg1"/>
                </a:solidFill>
                <a:latin typeface="Meiryo UI" panose="020B0604030504040204" pitchFamily="50" charset="-128"/>
                <a:ea typeface="Meiryo UI" panose="020B0604030504040204" pitchFamily="50" charset="-128"/>
              </a:rPr>
              <a:t>会議に無関係の人が参加できない</a:t>
            </a:r>
            <a:r>
              <a:rPr lang="ja-JP" altLang="en-US" sz="2400" b="1" dirty="0">
                <a:solidFill>
                  <a:schemeClr val="bg1"/>
                </a:solidFill>
                <a:latin typeface="Meiryo UI" panose="020B0604030504040204" pitchFamily="50" charset="-128"/>
                <a:ea typeface="Meiryo UI" panose="020B0604030504040204" pitchFamily="50" charset="-128"/>
              </a:rPr>
              <a:t>よう対策をしよう。</a:t>
            </a:r>
          </a:p>
        </p:txBody>
      </p:sp>
      <p:sp>
        <p:nvSpPr>
          <p:cNvPr id="36872" name="Text Box 272"/>
          <p:cNvSpPr txBox="1">
            <a:spLocks noChangeArrowheads="1"/>
          </p:cNvSpPr>
          <p:nvPr/>
        </p:nvSpPr>
        <p:spPr bwMode="auto">
          <a:xfrm>
            <a:off x="1362075" y="8391843"/>
            <a:ext cx="50958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900" b="1" dirty="0">
                <a:latin typeface="Meiryo UI" panose="020B0604030504040204" pitchFamily="50" charset="-128"/>
                <a:ea typeface="Meiryo UI" panose="020B0604030504040204" pitchFamily="50" charset="-128"/>
              </a:rPr>
              <a:t>Web</a:t>
            </a:r>
            <a:r>
              <a:rPr lang="ja-JP" altLang="en-US" sz="900" b="1" dirty="0">
                <a:latin typeface="Meiryo UI" panose="020B0604030504040204" pitchFamily="50" charset="-128"/>
                <a:ea typeface="Meiryo UI" panose="020B0604030504040204" pitchFamily="50" charset="-128"/>
              </a:rPr>
              <a:t>会議サービス：</a:t>
            </a:r>
            <a:endParaRPr lang="en-US" altLang="ja-JP" sz="900" b="1"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専用のアプリケーションやウェブブラウザを利用し、映像または音声を用いて会議参加者が対面せずに会議を行える外部サービスをいう。なお、特定用途機器どうしで通信を行うもの（テレビ会議システム等）は含まれない。</a:t>
            </a:r>
            <a:endParaRPr lang="en-US" altLang="ja-JP" sz="900" dirty="0">
              <a:latin typeface="Meiryo UI" panose="020B0604030504040204" pitchFamily="50" charset="-128"/>
              <a:ea typeface="Meiryo UI" panose="020B0604030504040204" pitchFamily="50" charset="-128"/>
            </a:endParaRPr>
          </a:p>
        </p:txBody>
      </p:sp>
      <p:sp>
        <p:nvSpPr>
          <p:cNvPr id="268" name="Text Box 129">
            <a:extLst>
              <a:ext uri="{FF2B5EF4-FFF2-40B4-BE49-F238E27FC236}">
                <a16:creationId xmlns:a16="http://schemas.microsoft.com/office/drawing/2014/main" id="{8F3D8AA9-C4EA-4BC3-80CB-B32DD93BBAB0}"/>
              </a:ext>
            </a:extLst>
          </p:cNvPr>
          <p:cNvSpPr txBox="1">
            <a:spLocks noChangeArrowheads="1"/>
          </p:cNvSpPr>
          <p:nvPr/>
        </p:nvSpPr>
        <p:spPr bwMode="auto">
          <a:xfrm>
            <a:off x="2456106" y="1843427"/>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Tree>
    <p:extLst>
      <p:ext uri="{BB962C8B-B14F-4D97-AF65-F5344CB8AC3E}">
        <p14:creationId xmlns:p14="http://schemas.microsoft.com/office/powerpoint/2010/main" val="4286099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D038150-A6E7-4C65-A455-A54BAAB8D758}"/>
              </a:ext>
            </a:extLst>
          </p:cNvPr>
          <p:cNvPicPr>
            <a:picLocks noChangeAspect="1"/>
          </p:cNvPicPr>
          <p:nvPr/>
        </p:nvPicPr>
        <p:blipFill>
          <a:blip r:embed="rId2"/>
          <a:stretch>
            <a:fillRect/>
          </a:stretch>
        </p:blipFill>
        <p:spPr>
          <a:xfrm>
            <a:off x="300381" y="3511550"/>
            <a:ext cx="5485714" cy="3847619"/>
          </a:xfrm>
          <a:prstGeom prst="rect">
            <a:avLst/>
          </a:prstGeom>
        </p:spPr>
      </p:pic>
      <p:sp>
        <p:nvSpPr>
          <p:cNvPr id="36867"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69" name="グループ化 1"/>
          <p:cNvGrpSpPr>
            <a:grpSpLocks/>
          </p:cNvGrpSpPr>
          <p:nvPr/>
        </p:nvGrpSpPr>
        <p:grpSpPr bwMode="auto">
          <a:xfrm>
            <a:off x="0" y="377825"/>
            <a:ext cx="6300788" cy="8515350"/>
            <a:chOff x="0" y="377825"/>
            <a:chExt cx="6300788" cy="8515350"/>
          </a:xfrm>
        </p:grpSpPr>
        <p:sp>
          <p:nvSpPr>
            <p:cNvPr id="36873" name="AutoShape 2"/>
            <p:cNvSpPr>
              <a:spLocks noChangeAspect="1" noChangeArrowheads="1" noTextEdit="1"/>
            </p:cNvSpPr>
            <p:nvPr/>
          </p:nvSpPr>
          <p:spPr bwMode="auto">
            <a:xfrm>
              <a:off x="61913" y="377825"/>
              <a:ext cx="6238875" cy="85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76" name="Freeform 5"/>
            <p:cNvSpPr>
              <a:spLocks/>
            </p:cNvSpPr>
            <p:nvPr/>
          </p:nvSpPr>
          <p:spPr bwMode="auto">
            <a:xfrm>
              <a:off x="100013" y="1273175"/>
              <a:ext cx="5749925" cy="1752600"/>
            </a:xfrm>
            <a:custGeom>
              <a:avLst/>
              <a:gdLst>
                <a:gd name="T0" fmla="*/ 2147483646 w 3622"/>
                <a:gd name="T1" fmla="*/ 2147483646 h 1104"/>
                <a:gd name="T2" fmla="*/ 2147483646 w 3622"/>
                <a:gd name="T3" fmla="*/ 2147483646 h 1104"/>
                <a:gd name="T4" fmla="*/ 2147483646 w 3622"/>
                <a:gd name="T5" fmla="*/ 2147483646 h 1104"/>
                <a:gd name="T6" fmla="*/ 2147483646 w 3622"/>
                <a:gd name="T7" fmla="*/ 2147483646 h 1104"/>
                <a:gd name="T8" fmla="*/ 2147483646 w 3622"/>
                <a:gd name="T9" fmla="*/ 2147483646 h 1104"/>
                <a:gd name="T10" fmla="*/ 2147483646 w 3622"/>
                <a:gd name="T11" fmla="*/ 2147483646 h 1104"/>
                <a:gd name="T12" fmla="*/ 2147483646 w 3622"/>
                <a:gd name="T13" fmla="*/ 2147483646 h 1104"/>
                <a:gd name="T14" fmla="*/ 2147483646 w 3622"/>
                <a:gd name="T15" fmla="*/ 2147483646 h 1104"/>
                <a:gd name="T16" fmla="*/ 2147483646 w 3622"/>
                <a:gd name="T17" fmla="*/ 2147483646 h 1104"/>
                <a:gd name="T18" fmla="*/ 2147483646 w 3622"/>
                <a:gd name="T19" fmla="*/ 2147483646 h 1104"/>
                <a:gd name="T20" fmla="*/ 2147483646 w 3622"/>
                <a:gd name="T21" fmla="*/ 2147483646 h 1104"/>
                <a:gd name="T22" fmla="*/ 2147483646 w 3622"/>
                <a:gd name="T23" fmla="*/ 2147483646 h 1104"/>
                <a:gd name="T24" fmla="*/ 2147483646 w 3622"/>
                <a:gd name="T25" fmla="*/ 2147483646 h 1104"/>
                <a:gd name="T26" fmla="*/ 2147483646 w 3622"/>
                <a:gd name="T27" fmla="*/ 2147483646 h 1104"/>
                <a:gd name="T28" fmla="*/ 2147483646 w 3622"/>
                <a:gd name="T29" fmla="*/ 2147483646 h 1104"/>
                <a:gd name="T30" fmla="*/ 2147483646 w 3622"/>
                <a:gd name="T31" fmla="*/ 2147483646 h 1104"/>
                <a:gd name="T32" fmla="*/ 2147483646 w 3622"/>
                <a:gd name="T33" fmla="*/ 2147483646 h 1104"/>
                <a:gd name="T34" fmla="*/ 2147483646 w 3622"/>
                <a:gd name="T35" fmla="*/ 2147483646 h 1104"/>
                <a:gd name="T36" fmla="*/ 2147483646 w 3622"/>
                <a:gd name="T37" fmla="*/ 2147483646 h 1104"/>
                <a:gd name="T38" fmla="*/ 0 w 3622"/>
                <a:gd name="T39" fmla="*/ 2147483646 h 1104"/>
                <a:gd name="T40" fmla="*/ 0 w 3622"/>
                <a:gd name="T41" fmla="*/ 2147483646 h 1104"/>
                <a:gd name="T42" fmla="*/ 0 w 3622"/>
                <a:gd name="T43" fmla="*/ 2147483646 h 1104"/>
                <a:gd name="T44" fmla="*/ 2147483646 w 3622"/>
                <a:gd name="T45" fmla="*/ 2147483646 h 1104"/>
                <a:gd name="T46" fmla="*/ 2147483646 w 3622"/>
                <a:gd name="T47" fmla="*/ 2147483646 h 1104"/>
                <a:gd name="T48" fmla="*/ 2147483646 w 3622"/>
                <a:gd name="T49" fmla="*/ 2147483646 h 1104"/>
                <a:gd name="T50" fmla="*/ 2147483646 w 3622"/>
                <a:gd name="T51" fmla="*/ 2147483646 h 1104"/>
                <a:gd name="T52" fmla="*/ 2147483646 w 3622"/>
                <a:gd name="T53" fmla="*/ 2147483646 h 1104"/>
                <a:gd name="T54" fmla="*/ 2147483646 w 3622"/>
                <a:gd name="T55" fmla="*/ 2147483646 h 1104"/>
                <a:gd name="T56" fmla="*/ 2147483646 w 3622"/>
                <a:gd name="T57" fmla="*/ 2147483646 h 1104"/>
                <a:gd name="T58" fmla="*/ 2147483646 w 3622"/>
                <a:gd name="T59" fmla="*/ 0 h 1104"/>
                <a:gd name="T60" fmla="*/ 2147483646 w 3622"/>
                <a:gd name="T61" fmla="*/ 0 h 1104"/>
                <a:gd name="T62" fmla="*/ 2147483646 w 3622"/>
                <a:gd name="T63" fmla="*/ 0 h 1104"/>
                <a:gd name="T64" fmla="*/ 2147483646 w 3622"/>
                <a:gd name="T65" fmla="*/ 2147483646 h 1104"/>
                <a:gd name="T66" fmla="*/ 2147483646 w 3622"/>
                <a:gd name="T67" fmla="*/ 2147483646 h 1104"/>
                <a:gd name="T68" fmla="*/ 2147483646 w 3622"/>
                <a:gd name="T69" fmla="*/ 2147483646 h 1104"/>
                <a:gd name="T70" fmla="*/ 2147483646 w 3622"/>
                <a:gd name="T71" fmla="*/ 2147483646 h 1104"/>
                <a:gd name="T72" fmla="*/ 2147483646 w 3622"/>
                <a:gd name="T73" fmla="*/ 2147483646 h 1104"/>
                <a:gd name="T74" fmla="*/ 2147483646 w 3622"/>
                <a:gd name="T75" fmla="*/ 2147483646 h 1104"/>
                <a:gd name="T76" fmla="*/ 2147483646 w 3622"/>
                <a:gd name="T77" fmla="*/ 2147483646 h 1104"/>
                <a:gd name="T78" fmla="*/ 2147483646 w 3622"/>
                <a:gd name="T79" fmla="*/ 2147483646 h 1104"/>
                <a:gd name="T80" fmla="*/ 2147483646 w 3622"/>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2" h="1104">
                  <a:moveTo>
                    <a:pt x="3622" y="1012"/>
                  </a:moveTo>
                  <a:lnTo>
                    <a:pt x="3622" y="1012"/>
                  </a:lnTo>
                  <a:lnTo>
                    <a:pt x="3620" y="1032"/>
                  </a:lnTo>
                  <a:lnTo>
                    <a:pt x="3616" y="1048"/>
                  </a:lnTo>
                  <a:lnTo>
                    <a:pt x="3606" y="1064"/>
                  </a:lnTo>
                  <a:lnTo>
                    <a:pt x="3594" y="1076"/>
                  </a:lnTo>
                  <a:lnTo>
                    <a:pt x="3580" y="1088"/>
                  </a:lnTo>
                  <a:lnTo>
                    <a:pt x="3564" y="1096"/>
                  </a:lnTo>
                  <a:lnTo>
                    <a:pt x="3546" y="1102"/>
                  </a:lnTo>
                  <a:lnTo>
                    <a:pt x="3526" y="1104"/>
                  </a:lnTo>
                  <a:lnTo>
                    <a:pt x="96" y="1104"/>
                  </a:lnTo>
                  <a:lnTo>
                    <a:pt x="76" y="1102"/>
                  </a:lnTo>
                  <a:lnTo>
                    <a:pt x="58" y="1096"/>
                  </a:lnTo>
                  <a:lnTo>
                    <a:pt x="42" y="1088"/>
                  </a:lnTo>
                  <a:lnTo>
                    <a:pt x="28" y="1076"/>
                  </a:lnTo>
                  <a:lnTo>
                    <a:pt x="16" y="1064"/>
                  </a:lnTo>
                  <a:lnTo>
                    <a:pt x="6" y="1048"/>
                  </a:lnTo>
                  <a:lnTo>
                    <a:pt x="2" y="1032"/>
                  </a:lnTo>
                  <a:lnTo>
                    <a:pt x="0" y="1012"/>
                  </a:lnTo>
                  <a:lnTo>
                    <a:pt x="0" y="90"/>
                  </a:lnTo>
                  <a:lnTo>
                    <a:pt x="2" y="72"/>
                  </a:lnTo>
                  <a:lnTo>
                    <a:pt x="6" y="56"/>
                  </a:lnTo>
                  <a:lnTo>
                    <a:pt x="16" y="40"/>
                  </a:lnTo>
                  <a:lnTo>
                    <a:pt x="28" y="26"/>
                  </a:lnTo>
                  <a:lnTo>
                    <a:pt x="42" y="16"/>
                  </a:lnTo>
                  <a:lnTo>
                    <a:pt x="58" y="6"/>
                  </a:lnTo>
                  <a:lnTo>
                    <a:pt x="76" y="2"/>
                  </a:lnTo>
                  <a:lnTo>
                    <a:pt x="96" y="0"/>
                  </a:lnTo>
                  <a:lnTo>
                    <a:pt x="3526" y="0"/>
                  </a:lnTo>
                  <a:lnTo>
                    <a:pt x="3546" y="2"/>
                  </a:lnTo>
                  <a:lnTo>
                    <a:pt x="3564" y="6"/>
                  </a:lnTo>
                  <a:lnTo>
                    <a:pt x="3580" y="16"/>
                  </a:lnTo>
                  <a:lnTo>
                    <a:pt x="3594" y="26"/>
                  </a:lnTo>
                  <a:lnTo>
                    <a:pt x="3606" y="40"/>
                  </a:lnTo>
                  <a:lnTo>
                    <a:pt x="3616" y="56"/>
                  </a:lnTo>
                  <a:lnTo>
                    <a:pt x="3620" y="72"/>
                  </a:lnTo>
                  <a:lnTo>
                    <a:pt x="3622" y="90"/>
                  </a:lnTo>
                  <a:lnTo>
                    <a:pt x="3622"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77" name="Group 6"/>
            <p:cNvGrpSpPr>
              <a:grpSpLocks/>
            </p:cNvGrpSpPr>
            <p:nvPr/>
          </p:nvGrpSpPr>
          <p:grpSpPr bwMode="auto">
            <a:xfrm>
              <a:off x="4983163" y="2740025"/>
              <a:ext cx="733425" cy="809625"/>
              <a:chOff x="3139" y="1726"/>
              <a:chExt cx="462" cy="510"/>
            </a:xfrm>
          </p:grpSpPr>
          <p:sp>
            <p:nvSpPr>
              <p:cNvPr id="36987" name="Freeform 7"/>
              <p:cNvSpPr>
                <a:spLocks/>
              </p:cNvSpPr>
              <p:nvPr/>
            </p:nvSpPr>
            <p:spPr bwMode="auto">
              <a:xfrm>
                <a:off x="3253" y="1726"/>
                <a:ext cx="348" cy="348"/>
              </a:xfrm>
              <a:custGeom>
                <a:avLst/>
                <a:gdLst>
                  <a:gd name="T0" fmla="*/ 348 w 348"/>
                  <a:gd name="T1" fmla="*/ 174 h 348"/>
                  <a:gd name="T2" fmla="*/ 346 w 348"/>
                  <a:gd name="T3" fmla="*/ 208 h 348"/>
                  <a:gd name="T4" fmla="*/ 336 w 348"/>
                  <a:gd name="T5" fmla="*/ 242 h 348"/>
                  <a:gd name="T6" fmla="*/ 320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8 w 348"/>
                  <a:gd name="T19" fmla="*/ 346 h 348"/>
                  <a:gd name="T20" fmla="*/ 124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6 h 348"/>
                  <a:gd name="T32" fmla="*/ 2 w 348"/>
                  <a:gd name="T33" fmla="*/ 192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30 h 348"/>
                  <a:gd name="T46" fmla="*/ 108 w 348"/>
                  <a:gd name="T47" fmla="*/ 14 h 348"/>
                  <a:gd name="T48" fmla="*/ 140 w 348"/>
                  <a:gd name="T49" fmla="*/ 4 h 348"/>
                  <a:gd name="T50" fmla="*/ 174 w 348"/>
                  <a:gd name="T51" fmla="*/ 0 h 348"/>
                  <a:gd name="T52" fmla="*/ 192 w 348"/>
                  <a:gd name="T53" fmla="*/ 0 h 348"/>
                  <a:gd name="T54" fmla="*/ 226 w 348"/>
                  <a:gd name="T55" fmla="*/ 8 h 348"/>
                  <a:gd name="T56" fmla="*/ 258 w 348"/>
                  <a:gd name="T57" fmla="*/ 20 h 348"/>
                  <a:gd name="T58" fmla="*/ 286 w 348"/>
                  <a:gd name="T59" fmla="*/ 40 h 348"/>
                  <a:gd name="T60" fmla="*/ 310 w 348"/>
                  <a:gd name="T61" fmla="*/ 62 h 348"/>
                  <a:gd name="T62" fmla="*/ 328 w 348"/>
                  <a:gd name="T63" fmla="*/ 90 h 348"/>
                  <a:gd name="T64" fmla="*/ 342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08"/>
                    </a:lnTo>
                    <a:lnTo>
                      <a:pt x="342" y="226"/>
                    </a:lnTo>
                    <a:lnTo>
                      <a:pt x="336" y="242"/>
                    </a:lnTo>
                    <a:lnTo>
                      <a:pt x="328" y="256"/>
                    </a:lnTo>
                    <a:lnTo>
                      <a:pt x="320" y="270"/>
                    </a:lnTo>
                    <a:lnTo>
                      <a:pt x="310" y="284"/>
                    </a:lnTo>
                    <a:lnTo>
                      <a:pt x="298" y="296"/>
                    </a:lnTo>
                    <a:lnTo>
                      <a:pt x="286" y="308"/>
                    </a:lnTo>
                    <a:lnTo>
                      <a:pt x="272" y="318"/>
                    </a:lnTo>
                    <a:lnTo>
                      <a:pt x="258" y="326"/>
                    </a:lnTo>
                    <a:lnTo>
                      <a:pt x="242" y="334"/>
                    </a:lnTo>
                    <a:lnTo>
                      <a:pt x="226" y="340"/>
                    </a:lnTo>
                    <a:lnTo>
                      <a:pt x="210" y="344"/>
                    </a:lnTo>
                    <a:lnTo>
                      <a:pt x="192" y="346"/>
                    </a:lnTo>
                    <a:lnTo>
                      <a:pt x="174" y="348"/>
                    </a:lnTo>
                    <a:lnTo>
                      <a:pt x="158" y="346"/>
                    </a:lnTo>
                    <a:lnTo>
                      <a:pt x="140" y="344"/>
                    </a:lnTo>
                    <a:lnTo>
                      <a:pt x="124" y="340"/>
                    </a:lnTo>
                    <a:lnTo>
                      <a:pt x="108" y="334"/>
                    </a:lnTo>
                    <a:lnTo>
                      <a:pt x="92" y="326"/>
                    </a:lnTo>
                    <a:lnTo>
                      <a:pt x="78" y="318"/>
                    </a:lnTo>
                    <a:lnTo>
                      <a:pt x="64" y="308"/>
                    </a:lnTo>
                    <a:lnTo>
                      <a:pt x="52" y="296"/>
                    </a:lnTo>
                    <a:lnTo>
                      <a:pt x="40" y="284"/>
                    </a:lnTo>
                    <a:lnTo>
                      <a:pt x="30" y="270"/>
                    </a:lnTo>
                    <a:lnTo>
                      <a:pt x="22" y="256"/>
                    </a:lnTo>
                    <a:lnTo>
                      <a:pt x="14" y="242"/>
                    </a:lnTo>
                    <a:lnTo>
                      <a:pt x="8" y="226"/>
                    </a:lnTo>
                    <a:lnTo>
                      <a:pt x="4" y="208"/>
                    </a:lnTo>
                    <a:lnTo>
                      <a:pt x="2" y="192"/>
                    </a:lnTo>
                    <a:lnTo>
                      <a:pt x="0" y="174"/>
                    </a:lnTo>
                    <a:lnTo>
                      <a:pt x="2" y="156"/>
                    </a:lnTo>
                    <a:lnTo>
                      <a:pt x="4" y="138"/>
                    </a:lnTo>
                    <a:lnTo>
                      <a:pt x="8" y="122"/>
                    </a:lnTo>
                    <a:lnTo>
                      <a:pt x="14" y="106"/>
                    </a:lnTo>
                    <a:lnTo>
                      <a:pt x="22" y="90"/>
                    </a:lnTo>
                    <a:lnTo>
                      <a:pt x="30" y="76"/>
                    </a:lnTo>
                    <a:lnTo>
                      <a:pt x="40" y="62"/>
                    </a:lnTo>
                    <a:lnTo>
                      <a:pt x="52" y="50"/>
                    </a:lnTo>
                    <a:lnTo>
                      <a:pt x="64" y="40"/>
                    </a:lnTo>
                    <a:lnTo>
                      <a:pt x="78" y="30"/>
                    </a:lnTo>
                    <a:lnTo>
                      <a:pt x="92" y="20"/>
                    </a:lnTo>
                    <a:lnTo>
                      <a:pt x="108" y="14"/>
                    </a:lnTo>
                    <a:lnTo>
                      <a:pt x="124" y="8"/>
                    </a:lnTo>
                    <a:lnTo>
                      <a:pt x="140" y="4"/>
                    </a:lnTo>
                    <a:lnTo>
                      <a:pt x="158" y="0"/>
                    </a:lnTo>
                    <a:lnTo>
                      <a:pt x="174" y="0"/>
                    </a:lnTo>
                    <a:lnTo>
                      <a:pt x="192" y="0"/>
                    </a:lnTo>
                    <a:lnTo>
                      <a:pt x="210" y="4"/>
                    </a:lnTo>
                    <a:lnTo>
                      <a:pt x="226" y="8"/>
                    </a:lnTo>
                    <a:lnTo>
                      <a:pt x="242" y="14"/>
                    </a:lnTo>
                    <a:lnTo>
                      <a:pt x="258" y="20"/>
                    </a:lnTo>
                    <a:lnTo>
                      <a:pt x="272" y="30"/>
                    </a:lnTo>
                    <a:lnTo>
                      <a:pt x="286" y="40"/>
                    </a:lnTo>
                    <a:lnTo>
                      <a:pt x="298" y="50"/>
                    </a:lnTo>
                    <a:lnTo>
                      <a:pt x="310" y="62"/>
                    </a:lnTo>
                    <a:lnTo>
                      <a:pt x="320" y="76"/>
                    </a:lnTo>
                    <a:lnTo>
                      <a:pt x="328" y="90"/>
                    </a:lnTo>
                    <a:lnTo>
                      <a:pt x="336" y="106"/>
                    </a:lnTo>
                    <a:lnTo>
                      <a:pt x="342"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8" name="Freeform 8"/>
              <p:cNvSpPr>
                <a:spLocks/>
              </p:cNvSpPr>
              <p:nvPr/>
            </p:nvSpPr>
            <p:spPr bwMode="auto">
              <a:xfrm>
                <a:off x="3139" y="2080"/>
                <a:ext cx="156" cy="156"/>
              </a:xfrm>
              <a:custGeom>
                <a:avLst/>
                <a:gdLst>
                  <a:gd name="T0" fmla="*/ 156 w 156"/>
                  <a:gd name="T1" fmla="*/ 78 h 156"/>
                  <a:gd name="T2" fmla="*/ 156 w 156"/>
                  <a:gd name="T3" fmla="*/ 78 h 156"/>
                  <a:gd name="T4" fmla="*/ 156 w 156"/>
                  <a:gd name="T5" fmla="*/ 94 h 156"/>
                  <a:gd name="T6" fmla="*/ 150 w 156"/>
                  <a:gd name="T7" fmla="*/ 108 h 156"/>
                  <a:gd name="T8" fmla="*/ 144 w 156"/>
                  <a:gd name="T9" fmla="*/ 122 h 156"/>
                  <a:gd name="T10" fmla="*/ 134 w 156"/>
                  <a:gd name="T11" fmla="*/ 132 h 156"/>
                  <a:gd name="T12" fmla="*/ 122 w 156"/>
                  <a:gd name="T13" fmla="*/ 142 h 156"/>
                  <a:gd name="T14" fmla="*/ 110 w 156"/>
                  <a:gd name="T15" fmla="*/ 150 h 156"/>
                  <a:gd name="T16" fmla="*/ 94 w 156"/>
                  <a:gd name="T17" fmla="*/ 154 h 156"/>
                  <a:gd name="T18" fmla="*/ 78 w 156"/>
                  <a:gd name="T19" fmla="*/ 156 h 156"/>
                  <a:gd name="T20" fmla="*/ 78 w 156"/>
                  <a:gd name="T21" fmla="*/ 156 h 156"/>
                  <a:gd name="T22" fmla="*/ 64 w 156"/>
                  <a:gd name="T23" fmla="*/ 154 h 156"/>
                  <a:gd name="T24" fmla="*/ 48 w 156"/>
                  <a:gd name="T25" fmla="*/ 150 h 156"/>
                  <a:gd name="T26" fmla="*/ 36 w 156"/>
                  <a:gd name="T27" fmla="*/ 142 h 156"/>
                  <a:gd name="T28" fmla="*/ 24 w 156"/>
                  <a:gd name="T29" fmla="*/ 132 h 156"/>
                  <a:gd name="T30" fmla="*/ 14 w 156"/>
                  <a:gd name="T31" fmla="*/ 122 h 156"/>
                  <a:gd name="T32" fmla="*/ 8 w 156"/>
                  <a:gd name="T33" fmla="*/ 108 h 156"/>
                  <a:gd name="T34" fmla="*/ 2 w 156"/>
                  <a:gd name="T35" fmla="*/ 94 h 156"/>
                  <a:gd name="T36" fmla="*/ 0 w 156"/>
                  <a:gd name="T37" fmla="*/ 78 h 156"/>
                  <a:gd name="T38" fmla="*/ 0 w 156"/>
                  <a:gd name="T39" fmla="*/ 78 h 156"/>
                  <a:gd name="T40" fmla="*/ 2 w 156"/>
                  <a:gd name="T41" fmla="*/ 62 h 156"/>
                  <a:gd name="T42" fmla="*/ 8 w 156"/>
                  <a:gd name="T43" fmla="*/ 48 h 156"/>
                  <a:gd name="T44" fmla="*/ 14 w 156"/>
                  <a:gd name="T45" fmla="*/ 34 h 156"/>
                  <a:gd name="T46" fmla="*/ 24 w 156"/>
                  <a:gd name="T47" fmla="*/ 22 h 156"/>
                  <a:gd name="T48" fmla="*/ 36 w 156"/>
                  <a:gd name="T49" fmla="*/ 12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2 h 156"/>
                  <a:gd name="T64" fmla="*/ 134 w 156"/>
                  <a:gd name="T65" fmla="*/ 22 h 156"/>
                  <a:gd name="T66" fmla="*/ 144 w 156"/>
                  <a:gd name="T67" fmla="*/ 34 h 156"/>
                  <a:gd name="T68" fmla="*/ 150 w 156"/>
                  <a:gd name="T69" fmla="*/ 48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08"/>
                    </a:lnTo>
                    <a:lnTo>
                      <a:pt x="144" y="122"/>
                    </a:lnTo>
                    <a:lnTo>
                      <a:pt x="134" y="132"/>
                    </a:lnTo>
                    <a:lnTo>
                      <a:pt x="122" y="142"/>
                    </a:lnTo>
                    <a:lnTo>
                      <a:pt x="110" y="150"/>
                    </a:lnTo>
                    <a:lnTo>
                      <a:pt x="94" y="154"/>
                    </a:lnTo>
                    <a:lnTo>
                      <a:pt x="78" y="156"/>
                    </a:lnTo>
                    <a:lnTo>
                      <a:pt x="64" y="154"/>
                    </a:lnTo>
                    <a:lnTo>
                      <a:pt x="48" y="150"/>
                    </a:lnTo>
                    <a:lnTo>
                      <a:pt x="36" y="142"/>
                    </a:lnTo>
                    <a:lnTo>
                      <a:pt x="24" y="132"/>
                    </a:lnTo>
                    <a:lnTo>
                      <a:pt x="14" y="122"/>
                    </a:lnTo>
                    <a:lnTo>
                      <a:pt x="8" y="108"/>
                    </a:lnTo>
                    <a:lnTo>
                      <a:pt x="2" y="94"/>
                    </a:lnTo>
                    <a:lnTo>
                      <a:pt x="0" y="78"/>
                    </a:lnTo>
                    <a:lnTo>
                      <a:pt x="2" y="62"/>
                    </a:lnTo>
                    <a:lnTo>
                      <a:pt x="8" y="48"/>
                    </a:lnTo>
                    <a:lnTo>
                      <a:pt x="14" y="34"/>
                    </a:lnTo>
                    <a:lnTo>
                      <a:pt x="24" y="22"/>
                    </a:lnTo>
                    <a:lnTo>
                      <a:pt x="36" y="12"/>
                    </a:lnTo>
                    <a:lnTo>
                      <a:pt x="48" y="6"/>
                    </a:lnTo>
                    <a:lnTo>
                      <a:pt x="64" y="2"/>
                    </a:lnTo>
                    <a:lnTo>
                      <a:pt x="78" y="0"/>
                    </a:lnTo>
                    <a:lnTo>
                      <a:pt x="94" y="2"/>
                    </a:lnTo>
                    <a:lnTo>
                      <a:pt x="110" y="6"/>
                    </a:lnTo>
                    <a:lnTo>
                      <a:pt x="122" y="12"/>
                    </a:lnTo>
                    <a:lnTo>
                      <a:pt x="134" y="22"/>
                    </a:lnTo>
                    <a:lnTo>
                      <a:pt x="144" y="34"/>
                    </a:lnTo>
                    <a:lnTo>
                      <a:pt x="150" y="48"/>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36878" name="Group 9"/>
            <p:cNvGrpSpPr>
              <a:grpSpLocks/>
            </p:cNvGrpSpPr>
            <p:nvPr/>
          </p:nvGrpSpPr>
          <p:grpSpPr bwMode="auto">
            <a:xfrm>
              <a:off x="4440238" y="800100"/>
              <a:ext cx="1247775" cy="669925"/>
              <a:chOff x="2797" y="504"/>
              <a:chExt cx="786" cy="422"/>
            </a:xfrm>
          </p:grpSpPr>
          <p:sp>
            <p:nvSpPr>
              <p:cNvPr id="36950" name="Freeform 10"/>
              <p:cNvSpPr>
                <a:spLocks/>
              </p:cNvSpPr>
              <p:nvPr/>
            </p:nvSpPr>
            <p:spPr bwMode="auto">
              <a:xfrm>
                <a:off x="2883" y="504"/>
                <a:ext cx="374" cy="410"/>
              </a:xfrm>
              <a:custGeom>
                <a:avLst/>
                <a:gdLst>
                  <a:gd name="T0" fmla="*/ 262 w 374"/>
                  <a:gd name="T1" fmla="*/ 26 h 410"/>
                  <a:gd name="T2" fmla="*/ 300 w 374"/>
                  <a:gd name="T3" fmla="*/ 22 h 410"/>
                  <a:gd name="T4" fmla="*/ 318 w 374"/>
                  <a:gd name="T5" fmla="*/ 36 h 410"/>
                  <a:gd name="T6" fmla="*/ 330 w 374"/>
                  <a:gd name="T7" fmla="*/ 60 h 410"/>
                  <a:gd name="T8" fmla="*/ 350 w 374"/>
                  <a:gd name="T9" fmla="*/ 56 h 410"/>
                  <a:gd name="T10" fmla="*/ 370 w 374"/>
                  <a:gd name="T11" fmla="*/ 62 h 410"/>
                  <a:gd name="T12" fmla="*/ 374 w 374"/>
                  <a:gd name="T13" fmla="*/ 68 h 410"/>
                  <a:gd name="T14" fmla="*/ 370 w 374"/>
                  <a:gd name="T15" fmla="*/ 80 h 410"/>
                  <a:gd name="T16" fmla="*/ 350 w 374"/>
                  <a:gd name="T17" fmla="*/ 90 h 410"/>
                  <a:gd name="T18" fmla="*/ 340 w 374"/>
                  <a:gd name="T19" fmla="*/ 94 h 410"/>
                  <a:gd name="T20" fmla="*/ 342 w 374"/>
                  <a:gd name="T21" fmla="*/ 98 h 410"/>
                  <a:gd name="T22" fmla="*/ 366 w 374"/>
                  <a:gd name="T23" fmla="*/ 172 h 410"/>
                  <a:gd name="T24" fmla="*/ 366 w 374"/>
                  <a:gd name="T25" fmla="*/ 198 h 410"/>
                  <a:gd name="T26" fmla="*/ 342 w 374"/>
                  <a:gd name="T27" fmla="*/ 236 h 410"/>
                  <a:gd name="T28" fmla="*/ 328 w 374"/>
                  <a:gd name="T29" fmla="*/ 244 h 410"/>
                  <a:gd name="T30" fmla="*/ 354 w 374"/>
                  <a:gd name="T31" fmla="*/ 252 h 410"/>
                  <a:gd name="T32" fmla="*/ 364 w 374"/>
                  <a:gd name="T33" fmla="*/ 268 h 410"/>
                  <a:gd name="T34" fmla="*/ 364 w 374"/>
                  <a:gd name="T35" fmla="*/ 276 h 410"/>
                  <a:gd name="T36" fmla="*/ 348 w 374"/>
                  <a:gd name="T37" fmla="*/ 286 h 410"/>
                  <a:gd name="T38" fmla="*/ 312 w 374"/>
                  <a:gd name="T39" fmla="*/ 286 h 410"/>
                  <a:gd name="T40" fmla="*/ 304 w 374"/>
                  <a:gd name="T41" fmla="*/ 302 h 410"/>
                  <a:gd name="T42" fmla="*/ 294 w 374"/>
                  <a:gd name="T43" fmla="*/ 314 h 410"/>
                  <a:gd name="T44" fmla="*/ 280 w 374"/>
                  <a:gd name="T45" fmla="*/ 346 h 410"/>
                  <a:gd name="T46" fmla="*/ 308 w 374"/>
                  <a:gd name="T47" fmla="*/ 366 h 410"/>
                  <a:gd name="T48" fmla="*/ 348 w 374"/>
                  <a:gd name="T49" fmla="*/ 370 h 410"/>
                  <a:gd name="T50" fmla="*/ 354 w 374"/>
                  <a:gd name="T51" fmla="*/ 372 h 410"/>
                  <a:gd name="T52" fmla="*/ 356 w 374"/>
                  <a:gd name="T53" fmla="*/ 378 h 410"/>
                  <a:gd name="T54" fmla="*/ 346 w 374"/>
                  <a:gd name="T55" fmla="*/ 398 h 410"/>
                  <a:gd name="T56" fmla="*/ 336 w 374"/>
                  <a:gd name="T57" fmla="*/ 410 h 410"/>
                  <a:gd name="T58" fmla="*/ 326 w 374"/>
                  <a:gd name="T59" fmla="*/ 406 h 410"/>
                  <a:gd name="T60" fmla="*/ 294 w 374"/>
                  <a:gd name="T61" fmla="*/ 398 h 410"/>
                  <a:gd name="T62" fmla="*/ 238 w 374"/>
                  <a:gd name="T63" fmla="*/ 378 h 410"/>
                  <a:gd name="T64" fmla="*/ 220 w 374"/>
                  <a:gd name="T65" fmla="*/ 370 h 410"/>
                  <a:gd name="T66" fmla="*/ 212 w 374"/>
                  <a:gd name="T67" fmla="*/ 390 h 410"/>
                  <a:gd name="T68" fmla="*/ 208 w 374"/>
                  <a:gd name="T69" fmla="*/ 400 h 410"/>
                  <a:gd name="T70" fmla="*/ 198 w 374"/>
                  <a:gd name="T71" fmla="*/ 404 h 410"/>
                  <a:gd name="T72" fmla="*/ 136 w 374"/>
                  <a:gd name="T73" fmla="*/ 388 h 410"/>
                  <a:gd name="T74" fmla="*/ 126 w 374"/>
                  <a:gd name="T75" fmla="*/ 400 h 410"/>
                  <a:gd name="T76" fmla="*/ 118 w 374"/>
                  <a:gd name="T77" fmla="*/ 402 h 410"/>
                  <a:gd name="T78" fmla="*/ 120 w 374"/>
                  <a:gd name="T79" fmla="*/ 378 h 410"/>
                  <a:gd name="T80" fmla="*/ 132 w 374"/>
                  <a:gd name="T81" fmla="*/ 358 h 410"/>
                  <a:gd name="T82" fmla="*/ 142 w 374"/>
                  <a:gd name="T83" fmla="*/ 362 h 410"/>
                  <a:gd name="T84" fmla="*/ 170 w 374"/>
                  <a:gd name="T85" fmla="*/ 372 h 410"/>
                  <a:gd name="T86" fmla="*/ 174 w 374"/>
                  <a:gd name="T87" fmla="*/ 336 h 410"/>
                  <a:gd name="T88" fmla="*/ 172 w 374"/>
                  <a:gd name="T89" fmla="*/ 328 h 410"/>
                  <a:gd name="T90" fmla="*/ 174 w 374"/>
                  <a:gd name="T91" fmla="*/ 320 h 410"/>
                  <a:gd name="T92" fmla="*/ 184 w 374"/>
                  <a:gd name="T93" fmla="*/ 298 h 410"/>
                  <a:gd name="T94" fmla="*/ 100 w 374"/>
                  <a:gd name="T95" fmla="*/ 278 h 410"/>
                  <a:gd name="T96" fmla="*/ 62 w 374"/>
                  <a:gd name="T97" fmla="*/ 258 h 410"/>
                  <a:gd name="T98" fmla="*/ 26 w 374"/>
                  <a:gd name="T99" fmla="*/ 232 h 410"/>
                  <a:gd name="T100" fmla="*/ 8 w 374"/>
                  <a:gd name="T101" fmla="*/ 204 h 410"/>
                  <a:gd name="T102" fmla="*/ 0 w 374"/>
                  <a:gd name="T103" fmla="*/ 150 h 410"/>
                  <a:gd name="T104" fmla="*/ 14 w 374"/>
                  <a:gd name="T105" fmla="*/ 100 h 410"/>
                  <a:gd name="T106" fmla="*/ 44 w 374"/>
                  <a:gd name="T107" fmla="*/ 54 h 410"/>
                  <a:gd name="T108" fmla="*/ 98 w 374"/>
                  <a:gd name="T109" fmla="*/ 18 h 410"/>
                  <a:gd name="T110" fmla="*/ 144 w 374"/>
                  <a:gd name="T111" fmla="*/ 2 h 410"/>
                  <a:gd name="T112" fmla="*/ 184 w 374"/>
                  <a:gd name="T113" fmla="*/ 2 h 410"/>
                  <a:gd name="T114" fmla="*/ 232 w 374"/>
                  <a:gd name="T115" fmla="*/ 14 h 410"/>
                  <a:gd name="T116" fmla="*/ 250 w 374"/>
                  <a:gd name="T117" fmla="*/ 30 h 4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0">
                    <a:moveTo>
                      <a:pt x="250" y="30"/>
                    </a:moveTo>
                    <a:lnTo>
                      <a:pt x="250" y="30"/>
                    </a:lnTo>
                    <a:lnTo>
                      <a:pt x="262" y="26"/>
                    </a:lnTo>
                    <a:lnTo>
                      <a:pt x="274" y="22"/>
                    </a:lnTo>
                    <a:lnTo>
                      <a:pt x="286" y="20"/>
                    </a:lnTo>
                    <a:lnTo>
                      <a:pt x="300" y="22"/>
                    </a:lnTo>
                    <a:lnTo>
                      <a:pt x="310" y="28"/>
                    </a:lnTo>
                    <a:lnTo>
                      <a:pt x="318" y="36"/>
                    </a:lnTo>
                    <a:lnTo>
                      <a:pt x="326" y="46"/>
                    </a:lnTo>
                    <a:lnTo>
                      <a:pt x="328" y="58"/>
                    </a:lnTo>
                    <a:lnTo>
                      <a:pt x="330" y="60"/>
                    </a:lnTo>
                    <a:lnTo>
                      <a:pt x="340" y="56"/>
                    </a:lnTo>
                    <a:lnTo>
                      <a:pt x="350" y="56"/>
                    </a:lnTo>
                    <a:lnTo>
                      <a:pt x="362" y="56"/>
                    </a:lnTo>
                    <a:lnTo>
                      <a:pt x="366" y="58"/>
                    </a:lnTo>
                    <a:lnTo>
                      <a:pt x="370" y="62"/>
                    </a:lnTo>
                    <a:lnTo>
                      <a:pt x="372" y="66"/>
                    </a:lnTo>
                    <a:lnTo>
                      <a:pt x="374" y="68"/>
                    </a:lnTo>
                    <a:lnTo>
                      <a:pt x="372" y="76"/>
                    </a:lnTo>
                    <a:lnTo>
                      <a:pt x="370" y="80"/>
                    </a:lnTo>
                    <a:lnTo>
                      <a:pt x="368" y="82"/>
                    </a:lnTo>
                    <a:lnTo>
                      <a:pt x="360" y="88"/>
                    </a:lnTo>
                    <a:lnTo>
                      <a:pt x="350" y="90"/>
                    </a:lnTo>
                    <a:lnTo>
                      <a:pt x="340" y="92"/>
                    </a:lnTo>
                    <a:lnTo>
                      <a:pt x="340" y="94"/>
                    </a:lnTo>
                    <a:lnTo>
                      <a:pt x="340" y="96"/>
                    </a:lnTo>
                    <a:lnTo>
                      <a:pt x="342" y="98"/>
                    </a:lnTo>
                    <a:lnTo>
                      <a:pt x="352" y="122"/>
                    </a:lnTo>
                    <a:lnTo>
                      <a:pt x="362" y="146"/>
                    </a:lnTo>
                    <a:lnTo>
                      <a:pt x="366" y="172"/>
                    </a:lnTo>
                    <a:lnTo>
                      <a:pt x="366" y="184"/>
                    </a:lnTo>
                    <a:lnTo>
                      <a:pt x="366" y="198"/>
                    </a:lnTo>
                    <a:lnTo>
                      <a:pt x="360" y="212"/>
                    </a:lnTo>
                    <a:lnTo>
                      <a:pt x="352" y="226"/>
                    </a:lnTo>
                    <a:lnTo>
                      <a:pt x="342" y="236"/>
                    </a:lnTo>
                    <a:lnTo>
                      <a:pt x="334" y="240"/>
                    </a:lnTo>
                    <a:lnTo>
                      <a:pt x="328" y="244"/>
                    </a:lnTo>
                    <a:lnTo>
                      <a:pt x="338" y="246"/>
                    </a:lnTo>
                    <a:lnTo>
                      <a:pt x="346" y="248"/>
                    </a:lnTo>
                    <a:lnTo>
                      <a:pt x="354" y="252"/>
                    </a:lnTo>
                    <a:lnTo>
                      <a:pt x="360" y="258"/>
                    </a:lnTo>
                    <a:lnTo>
                      <a:pt x="364" y="268"/>
                    </a:lnTo>
                    <a:lnTo>
                      <a:pt x="364" y="272"/>
                    </a:lnTo>
                    <a:lnTo>
                      <a:pt x="364" y="276"/>
                    </a:lnTo>
                    <a:lnTo>
                      <a:pt x="358" y="280"/>
                    </a:lnTo>
                    <a:lnTo>
                      <a:pt x="354" y="284"/>
                    </a:lnTo>
                    <a:lnTo>
                      <a:pt x="348" y="286"/>
                    </a:lnTo>
                    <a:lnTo>
                      <a:pt x="342" y="284"/>
                    </a:lnTo>
                    <a:lnTo>
                      <a:pt x="326" y="278"/>
                    </a:lnTo>
                    <a:lnTo>
                      <a:pt x="312" y="286"/>
                    </a:lnTo>
                    <a:lnTo>
                      <a:pt x="308" y="294"/>
                    </a:lnTo>
                    <a:lnTo>
                      <a:pt x="304" y="302"/>
                    </a:lnTo>
                    <a:lnTo>
                      <a:pt x="300" y="308"/>
                    </a:lnTo>
                    <a:lnTo>
                      <a:pt x="294" y="314"/>
                    </a:lnTo>
                    <a:lnTo>
                      <a:pt x="288" y="322"/>
                    </a:lnTo>
                    <a:lnTo>
                      <a:pt x="286" y="330"/>
                    </a:lnTo>
                    <a:lnTo>
                      <a:pt x="280" y="346"/>
                    </a:lnTo>
                    <a:lnTo>
                      <a:pt x="280" y="350"/>
                    </a:lnTo>
                    <a:lnTo>
                      <a:pt x="308" y="366"/>
                    </a:lnTo>
                    <a:lnTo>
                      <a:pt x="336" y="384"/>
                    </a:lnTo>
                    <a:lnTo>
                      <a:pt x="338" y="382"/>
                    </a:lnTo>
                    <a:lnTo>
                      <a:pt x="348" y="370"/>
                    </a:lnTo>
                    <a:lnTo>
                      <a:pt x="350" y="370"/>
                    </a:lnTo>
                    <a:lnTo>
                      <a:pt x="354" y="372"/>
                    </a:lnTo>
                    <a:lnTo>
                      <a:pt x="356" y="376"/>
                    </a:lnTo>
                    <a:lnTo>
                      <a:pt x="356" y="378"/>
                    </a:lnTo>
                    <a:lnTo>
                      <a:pt x="354" y="386"/>
                    </a:lnTo>
                    <a:lnTo>
                      <a:pt x="346" y="398"/>
                    </a:lnTo>
                    <a:lnTo>
                      <a:pt x="342" y="406"/>
                    </a:lnTo>
                    <a:lnTo>
                      <a:pt x="340" y="408"/>
                    </a:lnTo>
                    <a:lnTo>
                      <a:pt x="336" y="410"/>
                    </a:lnTo>
                    <a:lnTo>
                      <a:pt x="332" y="408"/>
                    </a:lnTo>
                    <a:lnTo>
                      <a:pt x="326" y="406"/>
                    </a:lnTo>
                    <a:lnTo>
                      <a:pt x="312" y="402"/>
                    </a:lnTo>
                    <a:lnTo>
                      <a:pt x="294" y="398"/>
                    </a:lnTo>
                    <a:lnTo>
                      <a:pt x="276" y="390"/>
                    </a:lnTo>
                    <a:lnTo>
                      <a:pt x="258" y="384"/>
                    </a:lnTo>
                    <a:lnTo>
                      <a:pt x="238" y="378"/>
                    </a:lnTo>
                    <a:lnTo>
                      <a:pt x="230" y="374"/>
                    </a:lnTo>
                    <a:lnTo>
                      <a:pt x="220" y="370"/>
                    </a:lnTo>
                    <a:lnTo>
                      <a:pt x="214" y="384"/>
                    </a:lnTo>
                    <a:lnTo>
                      <a:pt x="212" y="390"/>
                    </a:lnTo>
                    <a:lnTo>
                      <a:pt x="210" y="398"/>
                    </a:lnTo>
                    <a:lnTo>
                      <a:pt x="208" y="400"/>
                    </a:lnTo>
                    <a:lnTo>
                      <a:pt x="204" y="402"/>
                    </a:lnTo>
                    <a:lnTo>
                      <a:pt x="198" y="404"/>
                    </a:lnTo>
                    <a:lnTo>
                      <a:pt x="182" y="402"/>
                    </a:lnTo>
                    <a:lnTo>
                      <a:pt x="166" y="396"/>
                    </a:lnTo>
                    <a:lnTo>
                      <a:pt x="136" y="388"/>
                    </a:lnTo>
                    <a:lnTo>
                      <a:pt x="130" y="396"/>
                    </a:lnTo>
                    <a:lnTo>
                      <a:pt x="126" y="400"/>
                    </a:lnTo>
                    <a:lnTo>
                      <a:pt x="122" y="404"/>
                    </a:lnTo>
                    <a:lnTo>
                      <a:pt x="118" y="402"/>
                    </a:lnTo>
                    <a:lnTo>
                      <a:pt x="114" y="398"/>
                    </a:lnTo>
                    <a:lnTo>
                      <a:pt x="120" y="378"/>
                    </a:lnTo>
                    <a:lnTo>
                      <a:pt x="128" y="360"/>
                    </a:lnTo>
                    <a:lnTo>
                      <a:pt x="132" y="358"/>
                    </a:lnTo>
                    <a:lnTo>
                      <a:pt x="134" y="358"/>
                    </a:lnTo>
                    <a:lnTo>
                      <a:pt x="142" y="362"/>
                    </a:lnTo>
                    <a:lnTo>
                      <a:pt x="154" y="368"/>
                    </a:lnTo>
                    <a:lnTo>
                      <a:pt x="162" y="372"/>
                    </a:lnTo>
                    <a:lnTo>
                      <a:pt x="170" y="372"/>
                    </a:lnTo>
                    <a:lnTo>
                      <a:pt x="170" y="370"/>
                    </a:lnTo>
                    <a:lnTo>
                      <a:pt x="174" y="336"/>
                    </a:lnTo>
                    <a:lnTo>
                      <a:pt x="172" y="332"/>
                    </a:lnTo>
                    <a:lnTo>
                      <a:pt x="172" y="328"/>
                    </a:lnTo>
                    <a:lnTo>
                      <a:pt x="174" y="324"/>
                    </a:lnTo>
                    <a:lnTo>
                      <a:pt x="174" y="320"/>
                    </a:lnTo>
                    <a:lnTo>
                      <a:pt x="178" y="308"/>
                    </a:lnTo>
                    <a:lnTo>
                      <a:pt x="184" y="298"/>
                    </a:lnTo>
                    <a:lnTo>
                      <a:pt x="154" y="294"/>
                    </a:lnTo>
                    <a:lnTo>
                      <a:pt x="126" y="288"/>
                    </a:lnTo>
                    <a:lnTo>
                      <a:pt x="100" y="278"/>
                    </a:lnTo>
                    <a:lnTo>
                      <a:pt x="74" y="266"/>
                    </a:lnTo>
                    <a:lnTo>
                      <a:pt x="62" y="258"/>
                    </a:lnTo>
                    <a:lnTo>
                      <a:pt x="50" y="250"/>
                    </a:lnTo>
                    <a:lnTo>
                      <a:pt x="26" y="232"/>
                    </a:lnTo>
                    <a:lnTo>
                      <a:pt x="18" y="222"/>
                    </a:lnTo>
                    <a:lnTo>
                      <a:pt x="12" y="214"/>
                    </a:lnTo>
                    <a:lnTo>
                      <a:pt x="8" y="204"/>
                    </a:lnTo>
                    <a:lnTo>
                      <a:pt x="4" y="194"/>
                    </a:lnTo>
                    <a:lnTo>
                      <a:pt x="2" y="172"/>
                    </a:lnTo>
                    <a:lnTo>
                      <a:pt x="0" y="150"/>
                    </a:lnTo>
                    <a:lnTo>
                      <a:pt x="6" y="124"/>
                    </a:lnTo>
                    <a:lnTo>
                      <a:pt x="14" y="100"/>
                    </a:lnTo>
                    <a:lnTo>
                      <a:pt x="28" y="76"/>
                    </a:lnTo>
                    <a:lnTo>
                      <a:pt x="44" y="54"/>
                    </a:lnTo>
                    <a:lnTo>
                      <a:pt x="70" y="34"/>
                    </a:lnTo>
                    <a:lnTo>
                      <a:pt x="84" y="26"/>
                    </a:lnTo>
                    <a:lnTo>
                      <a:pt x="98" y="18"/>
                    </a:lnTo>
                    <a:lnTo>
                      <a:pt x="112" y="10"/>
                    </a:lnTo>
                    <a:lnTo>
                      <a:pt x="128" y="6"/>
                    </a:lnTo>
                    <a:lnTo>
                      <a:pt x="144" y="2"/>
                    </a:lnTo>
                    <a:lnTo>
                      <a:pt x="160" y="0"/>
                    </a:lnTo>
                    <a:lnTo>
                      <a:pt x="184" y="2"/>
                    </a:lnTo>
                    <a:lnTo>
                      <a:pt x="208" y="4"/>
                    </a:lnTo>
                    <a:lnTo>
                      <a:pt x="220" y="8"/>
                    </a:lnTo>
                    <a:lnTo>
                      <a:pt x="232" y="14"/>
                    </a:lnTo>
                    <a:lnTo>
                      <a:pt x="242" y="20"/>
                    </a:lnTo>
                    <a:lnTo>
                      <a:pt x="250" y="3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1" name="Freeform 11"/>
              <p:cNvSpPr>
                <a:spLocks/>
              </p:cNvSpPr>
              <p:nvPr/>
            </p:nvSpPr>
            <p:spPr bwMode="auto">
              <a:xfrm>
                <a:off x="2895" y="516"/>
                <a:ext cx="272" cy="272"/>
              </a:xfrm>
              <a:custGeom>
                <a:avLst/>
                <a:gdLst>
                  <a:gd name="T0" fmla="*/ 214 w 272"/>
                  <a:gd name="T1" fmla="*/ 38 h 272"/>
                  <a:gd name="T2" fmla="*/ 202 w 272"/>
                  <a:gd name="T3" fmla="*/ 34 h 272"/>
                  <a:gd name="T4" fmla="*/ 176 w 272"/>
                  <a:gd name="T5" fmla="*/ 34 h 272"/>
                  <a:gd name="T6" fmla="*/ 164 w 272"/>
                  <a:gd name="T7" fmla="*/ 38 h 272"/>
                  <a:gd name="T8" fmla="*/ 146 w 272"/>
                  <a:gd name="T9" fmla="*/ 52 h 272"/>
                  <a:gd name="T10" fmla="*/ 140 w 272"/>
                  <a:gd name="T11" fmla="*/ 74 h 272"/>
                  <a:gd name="T12" fmla="*/ 142 w 272"/>
                  <a:gd name="T13" fmla="*/ 84 h 272"/>
                  <a:gd name="T14" fmla="*/ 156 w 272"/>
                  <a:gd name="T15" fmla="*/ 100 h 272"/>
                  <a:gd name="T16" fmla="*/ 164 w 272"/>
                  <a:gd name="T17" fmla="*/ 104 h 272"/>
                  <a:gd name="T18" fmla="*/ 164 w 272"/>
                  <a:gd name="T19" fmla="*/ 108 h 272"/>
                  <a:gd name="T20" fmla="*/ 168 w 272"/>
                  <a:gd name="T21" fmla="*/ 112 h 272"/>
                  <a:gd name="T22" fmla="*/ 182 w 272"/>
                  <a:gd name="T23" fmla="*/ 168 h 272"/>
                  <a:gd name="T24" fmla="*/ 206 w 272"/>
                  <a:gd name="T25" fmla="*/ 218 h 272"/>
                  <a:gd name="T26" fmla="*/ 212 w 272"/>
                  <a:gd name="T27" fmla="*/ 226 h 272"/>
                  <a:gd name="T28" fmla="*/ 228 w 272"/>
                  <a:gd name="T29" fmla="*/ 234 h 272"/>
                  <a:gd name="T30" fmla="*/ 254 w 272"/>
                  <a:gd name="T31" fmla="*/ 240 h 272"/>
                  <a:gd name="T32" fmla="*/ 272 w 272"/>
                  <a:gd name="T33" fmla="*/ 242 h 272"/>
                  <a:gd name="T34" fmla="*/ 258 w 272"/>
                  <a:gd name="T35" fmla="*/ 256 h 272"/>
                  <a:gd name="T36" fmla="*/ 240 w 272"/>
                  <a:gd name="T37" fmla="*/ 264 h 272"/>
                  <a:gd name="T38" fmla="*/ 202 w 272"/>
                  <a:gd name="T39" fmla="*/ 272 h 272"/>
                  <a:gd name="T40" fmla="*/ 166 w 272"/>
                  <a:gd name="T41" fmla="*/ 272 h 272"/>
                  <a:gd name="T42" fmla="*/ 114 w 272"/>
                  <a:gd name="T43" fmla="*/ 264 h 272"/>
                  <a:gd name="T44" fmla="*/ 84 w 272"/>
                  <a:gd name="T45" fmla="*/ 252 h 272"/>
                  <a:gd name="T46" fmla="*/ 68 w 272"/>
                  <a:gd name="T47" fmla="*/ 244 h 272"/>
                  <a:gd name="T48" fmla="*/ 44 w 272"/>
                  <a:gd name="T49" fmla="*/ 230 h 272"/>
                  <a:gd name="T50" fmla="*/ 24 w 272"/>
                  <a:gd name="T51" fmla="*/ 212 h 272"/>
                  <a:gd name="T52" fmla="*/ 8 w 272"/>
                  <a:gd name="T53" fmla="*/ 190 h 272"/>
                  <a:gd name="T54" fmla="*/ 0 w 272"/>
                  <a:gd name="T55" fmla="*/ 164 h 272"/>
                  <a:gd name="T56" fmla="*/ 0 w 272"/>
                  <a:gd name="T57" fmla="*/ 146 h 272"/>
                  <a:gd name="T58" fmla="*/ 6 w 272"/>
                  <a:gd name="T59" fmla="*/ 110 h 272"/>
                  <a:gd name="T60" fmla="*/ 22 w 272"/>
                  <a:gd name="T61" fmla="*/ 78 h 272"/>
                  <a:gd name="T62" fmla="*/ 44 w 272"/>
                  <a:gd name="T63" fmla="*/ 50 h 272"/>
                  <a:gd name="T64" fmla="*/ 58 w 272"/>
                  <a:gd name="T65" fmla="*/ 36 h 272"/>
                  <a:gd name="T66" fmla="*/ 78 w 272"/>
                  <a:gd name="T67" fmla="*/ 24 h 272"/>
                  <a:gd name="T68" fmla="*/ 100 w 272"/>
                  <a:gd name="T69" fmla="*/ 12 h 272"/>
                  <a:gd name="T70" fmla="*/ 140 w 272"/>
                  <a:gd name="T71" fmla="*/ 0 h 272"/>
                  <a:gd name="T72" fmla="*/ 166 w 272"/>
                  <a:gd name="T73" fmla="*/ 0 h 272"/>
                  <a:gd name="T74" fmla="*/ 182 w 272"/>
                  <a:gd name="T75" fmla="*/ 0 h 272"/>
                  <a:gd name="T76" fmla="*/ 208 w 272"/>
                  <a:gd name="T77" fmla="*/ 8 h 272"/>
                  <a:gd name="T78" fmla="*/ 230 w 272"/>
                  <a:gd name="T79" fmla="*/ 24 h 2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2">
                    <a:moveTo>
                      <a:pt x="230" y="24"/>
                    </a:moveTo>
                    <a:lnTo>
                      <a:pt x="214" y="38"/>
                    </a:lnTo>
                    <a:lnTo>
                      <a:pt x="202" y="34"/>
                    </a:lnTo>
                    <a:lnTo>
                      <a:pt x="188" y="32"/>
                    </a:lnTo>
                    <a:lnTo>
                      <a:pt x="176" y="34"/>
                    </a:lnTo>
                    <a:lnTo>
                      <a:pt x="164" y="38"/>
                    </a:lnTo>
                    <a:lnTo>
                      <a:pt x="154" y="44"/>
                    </a:lnTo>
                    <a:lnTo>
                      <a:pt x="146" y="52"/>
                    </a:lnTo>
                    <a:lnTo>
                      <a:pt x="142" y="62"/>
                    </a:lnTo>
                    <a:lnTo>
                      <a:pt x="140" y="74"/>
                    </a:lnTo>
                    <a:lnTo>
                      <a:pt x="142" y="84"/>
                    </a:lnTo>
                    <a:lnTo>
                      <a:pt x="148" y="92"/>
                    </a:lnTo>
                    <a:lnTo>
                      <a:pt x="156" y="100"/>
                    </a:lnTo>
                    <a:lnTo>
                      <a:pt x="164" y="104"/>
                    </a:lnTo>
                    <a:lnTo>
                      <a:pt x="164" y="106"/>
                    </a:lnTo>
                    <a:lnTo>
                      <a:pt x="164" y="108"/>
                    </a:lnTo>
                    <a:lnTo>
                      <a:pt x="168" y="112"/>
                    </a:lnTo>
                    <a:lnTo>
                      <a:pt x="174" y="140"/>
                    </a:lnTo>
                    <a:lnTo>
                      <a:pt x="182" y="168"/>
                    </a:lnTo>
                    <a:lnTo>
                      <a:pt x="192" y="194"/>
                    </a:lnTo>
                    <a:lnTo>
                      <a:pt x="206" y="218"/>
                    </a:lnTo>
                    <a:lnTo>
                      <a:pt x="212" y="226"/>
                    </a:lnTo>
                    <a:lnTo>
                      <a:pt x="220" y="230"/>
                    </a:lnTo>
                    <a:lnTo>
                      <a:pt x="228" y="234"/>
                    </a:lnTo>
                    <a:lnTo>
                      <a:pt x="236" y="236"/>
                    </a:lnTo>
                    <a:lnTo>
                      <a:pt x="254" y="240"/>
                    </a:lnTo>
                    <a:lnTo>
                      <a:pt x="272" y="242"/>
                    </a:lnTo>
                    <a:lnTo>
                      <a:pt x="264" y="250"/>
                    </a:lnTo>
                    <a:lnTo>
                      <a:pt x="258" y="256"/>
                    </a:lnTo>
                    <a:lnTo>
                      <a:pt x="248" y="260"/>
                    </a:lnTo>
                    <a:lnTo>
                      <a:pt x="240" y="264"/>
                    </a:lnTo>
                    <a:lnTo>
                      <a:pt x="220" y="268"/>
                    </a:lnTo>
                    <a:lnTo>
                      <a:pt x="202" y="272"/>
                    </a:lnTo>
                    <a:lnTo>
                      <a:pt x="166" y="272"/>
                    </a:lnTo>
                    <a:lnTo>
                      <a:pt x="132" y="268"/>
                    </a:lnTo>
                    <a:lnTo>
                      <a:pt x="114" y="264"/>
                    </a:lnTo>
                    <a:lnTo>
                      <a:pt x="98" y="258"/>
                    </a:lnTo>
                    <a:lnTo>
                      <a:pt x="84" y="252"/>
                    </a:lnTo>
                    <a:lnTo>
                      <a:pt x="68" y="244"/>
                    </a:lnTo>
                    <a:lnTo>
                      <a:pt x="56" y="238"/>
                    </a:lnTo>
                    <a:lnTo>
                      <a:pt x="44" y="230"/>
                    </a:lnTo>
                    <a:lnTo>
                      <a:pt x="34" y="222"/>
                    </a:lnTo>
                    <a:lnTo>
                      <a:pt x="24" y="212"/>
                    </a:lnTo>
                    <a:lnTo>
                      <a:pt x="16" y="200"/>
                    </a:lnTo>
                    <a:lnTo>
                      <a:pt x="8" y="190"/>
                    </a:lnTo>
                    <a:lnTo>
                      <a:pt x="4" y="176"/>
                    </a:lnTo>
                    <a:lnTo>
                      <a:pt x="0" y="164"/>
                    </a:lnTo>
                    <a:lnTo>
                      <a:pt x="0" y="146"/>
                    </a:lnTo>
                    <a:lnTo>
                      <a:pt x="2" y="128"/>
                    </a:lnTo>
                    <a:lnTo>
                      <a:pt x="6" y="110"/>
                    </a:lnTo>
                    <a:lnTo>
                      <a:pt x="12" y="94"/>
                    </a:lnTo>
                    <a:lnTo>
                      <a:pt x="22" y="78"/>
                    </a:lnTo>
                    <a:lnTo>
                      <a:pt x="32" y="64"/>
                    </a:lnTo>
                    <a:lnTo>
                      <a:pt x="44" y="50"/>
                    </a:lnTo>
                    <a:lnTo>
                      <a:pt x="58" y="36"/>
                    </a:lnTo>
                    <a:lnTo>
                      <a:pt x="68" y="30"/>
                    </a:lnTo>
                    <a:lnTo>
                      <a:pt x="78" y="24"/>
                    </a:lnTo>
                    <a:lnTo>
                      <a:pt x="100" y="12"/>
                    </a:lnTo>
                    <a:lnTo>
                      <a:pt x="126" y="4"/>
                    </a:lnTo>
                    <a:lnTo>
                      <a:pt x="140" y="0"/>
                    </a:lnTo>
                    <a:lnTo>
                      <a:pt x="152" y="0"/>
                    </a:lnTo>
                    <a:lnTo>
                      <a:pt x="166" y="0"/>
                    </a:lnTo>
                    <a:lnTo>
                      <a:pt x="182" y="0"/>
                    </a:lnTo>
                    <a:lnTo>
                      <a:pt x="194" y="4"/>
                    </a:lnTo>
                    <a:lnTo>
                      <a:pt x="208" y="8"/>
                    </a:lnTo>
                    <a:lnTo>
                      <a:pt x="220" y="14"/>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2" name="Freeform 12"/>
              <p:cNvSpPr>
                <a:spLocks/>
              </p:cNvSpPr>
              <p:nvPr/>
            </p:nvSpPr>
            <p:spPr bwMode="auto">
              <a:xfrm>
                <a:off x="2997" y="526"/>
                <a:ext cx="32" cy="46"/>
              </a:xfrm>
              <a:custGeom>
                <a:avLst/>
                <a:gdLst>
                  <a:gd name="T0" fmla="*/ 30 w 32"/>
                  <a:gd name="T1" fmla="*/ 4 h 46"/>
                  <a:gd name="T2" fmla="*/ 30 w 32"/>
                  <a:gd name="T3" fmla="*/ 4 h 46"/>
                  <a:gd name="T4" fmla="*/ 30 w 32"/>
                  <a:gd name="T5" fmla="*/ 8 h 46"/>
                  <a:gd name="T6" fmla="*/ 30 w 32"/>
                  <a:gd name="T7" fmla="*/ 10 h 46"/>
                  <a:gd name="T8" fmla="*/ 28 w 32"/>
                  <a:gd name="T9" fmla="*/ 12 h 46"/>
                  <a:gd name="T10" fmla="*/ 28 w 32"/>
                  <a:gd name="T11" fmla="*/ 12 h 46"/>
                  <a:gd name="T12" fmla="*/ 24 w 32"/>
                  <a:gd name="T13" fmla="*/ 12 h 46"/>
                  <a:gd name="T14" fmla="*/ 20 w 32"/>
                  <a:gd name="T15" fmla="*/ 14 h 46"/>
                  <a:gd name="T16" fmla="*/ 14 w 32"/>
                  <a:gd name="T17" fmla="*/ 20 h 46"/>
                  <a:gd name="T18" fmla="*/ 14 w 32"/>
                  <a:gd name="T19" fmla="*/ 20 h 46"/>
                  <a:gd name="T20" fmla="*/ 12 w 32"/>
                  <a:gd name="T21" fmla="*/ 24 h 46"/>
                  <a:gd name="T22" fmla="*/ 10 w 32"/>
                  <a:gd name="T23" fmla="*/ 26 h 46"/>
                  <a:gd name="T24" fmla="*/ 10 w 32"/>
                  <a:gd name="T25" fmla="*/ 30 h 46"/>
                  <a:gd name="T26" fmla="*/ 10 w 32"/>
                  <a:gd name="T27" fmla="*/ 30 h 46"/>
                  <a:gd name="T28" fmla="*/ 12 w 32"/>
                  <a:gd name="T29" fmla="*/ 32 h 46"/>
                  <a:gd name="T30" fmla="*/ 16 w 32"/>
                  <a:gd name="T31" fmla="*/ 32 h 46"/>
                  <a:gd name="T32" fmla="*/ 16 w 32"/>
                  <a:gd name="T33" fmla="*/ 32 h 46"/>
                  <a:gd name="T34" fmla="*/ 18 w 32"/>
                  <a:gd name="T35" fmla="*/ 32 h 46"/>
                  <a:gd name="T36" fmla="*/ 18 w 32"/>
                  <a:gd name="T37" fmla="*/ 30 h 46"/>
                  <a:gd name="T38" fmla="*/ 22 w 32"/>
                  <a:gd name="T39" fmla="*/ 26 h 46"/>
                  <a:gd name="T40" fmla="*/ 22 w 32"/>
                  <a:gd name="T41" fmla="*/ 26 h 46"/>
                  <a:gd name="T42" fmla="*/ 26 w 32"/>
                  <a:gd name="T43" fmla="*/ 26 h 46"/>
                  <a:gd name="T44" fmla="*/ 28 w 32"/>
                  <a:gd name="T45" fmla="*/ 28 h 46"/>
                  <a:gd name="T46" fmla="*/ 30 w 32"/>
                  <a:gd name="T47" fmla="*/ 30 h 46"/>
                  <a:gd name="T48" fmla="*/ 30 w 32"/>
                  <a:gd name="T49" fmla="*/ 30 h 46"/>
                  <a:gd name="T50" fmla="*/ 32 w 32"/>
                  <a:gd name="T51" fmla="*/ 34 h 46"/>
                  <a:gd name="T52" fmla="*/ 30 w 32"/>
                  <a:gd name="T53" fmla="*/ 40 h 46"/>
                  <a:gd name="T54" fmla="*/ 30 w 32"/>
                  <a:gd name="T55" fmla="*/ 40 h 46"/>
                  <a:gd name="T56" fmla="*/ 20 w 32"/>
                  <a:gd name="T57" fmla="*/ 46 h 46"/>
                  <a:gd name="T58" fmla="*/ 14 w 32"/>
                  <a:gd name="T59" fmla="*/ 46 h 46"/>
                  <a:gd name="T60" fmla="*/ 10 w 32"/>
                  <a:gd name="T61" fmla="*/ 44 h 46"/>
                  <a:gd name="T62" fmla="*/ 10 w 32"/>
                  <a:gd name="T63" fmla="*/ 44 h 46"/>
                  <a:gd name="T64" fmla="*/ 2 w 32"/>
                  <a:gd name="T65" fmla="*/ 36 h 46"/>
                  <a:gd name="T66" fmla="*/ 0 w 32"/>
                  <a:gd name="T67" fmla="*/ 32 h 46"/>
                  <a:gd name="T68" fmla="*/ 0 w 32"/>
                  <a:gd name="T69" fmla="*/ 28 h 46"/>
                  <a:gd name="T70" fmla="*/ 0 w 32"/>
                  <a:gd name="T71" fmla="*/ 28 h 46"/>
                  <a:gd name="T72" fmla="*/ 2 w 32"/>
                  <a:gd name="T73" fmla="*/ 20 h 46"/>
                  <a:gd name="T74" fmla="*/ 6 w 32"/>
                  <a:gd name="T75" fmla="*/ 10 h 46"/>
                  <a:gd name="T76" fmla="*/ 12 w 32"/>
                  <a:gd name="T77" fmla="*/ 4 h 46"/>
                  <a:gd name="T78" fmla="*/ 20 w 32"/>
                  <a:gd name="T79" fmla="*/ 0 h 46"/>
                  <a:gd name="T80" fmla="*/ 20 w 32"/>
                  <a:gd name="T81" fmla="*/ 0 h 46"/>
                  <a:gd name="T82" fmla="*/ 26 w 32"/>
                  <a:gd name="T83" fmla="*/ 0 h 46"/>
                  <a:gd name="T84" fmla="*/ 30 w 32"/>
                  <a:gd name="T85" fmla="*/ 4 h 46"/>
                  <a:gd name="T86" fmla="*/ 30 w 32"/>
                  <a:gd name="T87" fmla="*/ 4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4"/>
                    </a:moveTo>
                    <a:lnTo>
                      <a:pt x="30" y="4"/>
                    </a:lnTo>
                    <a:lnTo>
                      <a:pt x="30" y="8"/>
                    </a:lnTo>
                    <a:lnTo>
                      <a:pt x="30" y="10"/>
                    </a:lnTo>
                    <a:lnTo>
                      <a:pt x="28" y="12"/>
                    </a:lnTo>
                    <a:lnTo>
                      <a:pt x="24" y="12"/>
                    </a:lnTo>
                    <a:lnTo>
                      <a:pt x="20" y="14"/>
                    </a:lnTo>
                    <a:lnTo>
                      <a:pt x="14" y="20"/>
                    </a:lnTo>
                    <a:lnTo>
                      <a:pt x="12" y="24"/>
                    </a:lnTo>
                    <a:lnTo>
                      <a:pt x="10" y="26"/>
                    </a:lnTo>
                    <a:lnTo>
                      <a:pt x="10" y="30"/>
                    </a:lnTo>
                    <a:lnTo>
                      <a:pt x="12" y="32"/>
                    </a:lnTo>
                    <a:lnTo>
                      <a:pt x="16" y="32"/>
                    </a:lnTo>
                    <a:lnTo>
                      <a:pt x="18" y="32"/>
                    </a:lnTo>
                    <a:lnTo>
                      <a:pt x="18" y="30"/>
                    </a:lnTo>
                    <a:lnTo>
                      <a:pt x="22" y="26"/>
                    </a:lnTo>
                    <a:lnTo>
                      <a:pt x="26" y="26"/>
                    </a:lnTo>
                    <a:lnTo>
                      <a:pt x="28" y="28"/>
                    </a:lnTo>
                    <a:lnTo>
                      <a:pt x="30" y="30"/>
                    </a:lnTo>
                    <a:lnTo>
                      <a:pt x="32" y="34"/>
                    </a:lnTo>
                    <a:lnTo>
                      <a:pt x="30" y="40"/>
                    </a:lnTo>
                    <a:lnTo>
                      <a:pt x="20" y="46"/>
                    </a:lnTo>
                    <a:lnTo>
                      <a:pt x="14" y="46"/>
                    </a:lnTo>
                    <a:lnTo>
                      <a:pt x="10" y="44"/>
                    </a:lnTo>
                    <a:lnTo>
                      <a:pt x="2" y="36"/>
                    </a:lnTo>
                    <a:lnTo>
                      <a:pt x="0" y="32"/>
                    </a:lnTo>
                    <a:lnTo>
                      <a:pt x="0" y="28"/>
                    </a:lnTo>
                    <a:lnTo>
                      <a:pt x="2" y="20"/>
                    </a:lnTo>
                    <a:lnTo>
                      <a:pt x="6" y="10"/>
                    </a:lnTo>
                    <a:lnTo>
                      <a:pt x="12" y="4"/>
                    </a:lnTo>
                    <a:lnTo>
                      <a:pt x="20" y="0"/>
                    </a:lnTo>
                    <a:lnTo>
                      <a:pt x="26" y="0"/>
                    </a:lnTo>
                    <a:lnTo>
                      <a:pt x="30" y="4"/>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3" name="Freeform 13"/>
              <p:cNvSpPr>
                <a:spLocks/>
              </p:cNvSpPr>
              <p:nvPr/>
            </p:nvSpPr>
            <p:spPr bwMode="auto">
              <a:xfrm>
                <a:off x="3045" y="534"/>
                <a:ext cx="154" cy="80"/>
              </a:xfrm>
              <a:custGeom>
                <a:avLst/>
                <a:gdLst>
                  <a:gd name="T0" fmla="*/ 152 w 154"/>
                  <a:gd name="T1" fmla="*/ 16 h 80"/>
                  <a:gd name="T2" fmla="*/ 152 w 154"/>
                  <a:gd name="T3" fmla="*/ 16 h 80"/>
                  <a:gd name="T4" fmla="*/ 154 w 154"/>
                  <a:gd name="T5" fmla="*/ 24 h 80"/>
                  <a:gd name="T6" fmla="*/ 154 w 154"/>
                  <a:gd name="T7" fmla="*/ 30 h 80"/>
                  <a:gd name="T8" fmla="*/ 154 w 154"/>
                  <a:gd name="T9" fmla="*/ 34 h 80"/>
                  <a:gd name="T10" fmla="*/ 154 w 154"/>
                  <a:gd name="T11" fmla="*/ 34 h 80"/>
                  <a:gd name="T12" fmla="*/ 112 w 154"/>
                  <a:gd name="T13" fmla="*/ 52 h 80"/>
                  <a:gd name="T14" fmla="*/ 68 w 154"/>
                  <a:gd name="T15" fmla="*/ 66 h 80"/>
                  <a:gd name="T16" fmla="*/ 68 w 154"/>
                  <a:gd name="T17" fmla="*/ 66 h 80"/>
                  <a:gd name="T18" fmla="*/ 58 w 154"/>
                  <a:gd name="T19" fmla="*/ 70 h 80"/>
                  <a:gd name="T20" fmla="*/ 48 w 154"/>
                  <a:gd name="T21" fmla="*/ 74 h 80"/>
                  <a:gd name="T22" fmla="*/ 38 w 154"/>
                  <a:gd name="T23" fmla="*/ 76 h 80"/>
                  <a:gd name="T24" fmla="*/ 28 w 154"/>
                  <a:gd name="T25" fmla="*/ 80 h 80"/>
                  <a:gd name="T26" fmla="*/ 28 w 154"/>
                  <a:gd name="T27" fmla="*/ 80 h 80"/>
                  <a:gd name="T28" fmla="*/ 20 w 154"/>
                  <a:gd name="T29" fmla="*/ 78 h 80"/>
                  <a:gd name="T30" fmla="*/ 12 w 154"/>
                  <a:gd name="T31" fmla="*/ 74 h 80"/>
                  <a:gd name="T32" fmla="*/ 8 w 154"/>
                  <a:gd name="T33" fmla="*/ 70 h 80"/>
                  <a:gd name="T34" fmla="*/ 2 w 154"/>
                  <a:gd name="T35" fmla="*/ 62 h 80"/>
                  <a:gd name="T36" fmla="*/ 2 w 154"/>
                  <a:gd name="T37" fmla="*/ 62 h 80"/>
                  <a:gd name="T38" fmla="*/ 0 w 154"/>
                  <a:gd name="T39" fmla="*/ 52 h 80"/>
                  <a:gd name="T40" fmla="*/ 2 w 154"/>
                  <a:gd name="T41" fmla="*/ 42 h 80"/>
                  <a:gd name="T42" fmla="*/ 2 w 154"/>
                  <a:gd name="T43" fmla="*/ 42 h 80"/>
                  <a:gd name="T44" fmla="*/ 10 w 154"/>
                  <a:gd name="T45" fmla="*/ 34 h 80"/>
                  <a:gd name="T46" fmla="*/ 18 w 154"/>
                  <a:gd name="T47" fmla="*/ 28 h 80"/>
                  <a:gd name="T48" fmla="*/ 28 w 154"/>
                  <a:gd name="T49" fmla="*/ 24 h 80"/>
                  <a:gd name="T50" fmla="*/ 38 w 154"/>
                  <a:gd name="T51" fmla="*/ 24 h 80"/>
                  <a:gd name="T52" fmla="*/ 38 w 154"/>
                  <a:gd name="T53" fmla="*/ 24 h 80"/>
                  <a:gd name="T54" fmla="*/ 54 w 154"/>
                  <a:gd name="T55" fmla="*/ 26 h 80"/>
                  <a:gd name="T56" fmla="*/ 62 w 154"/>
                  <a:gd name="T57" fmla="*/ 28 h 80"/>
                  <a:gd name="T58" fmla="*/ 70 w 154"/>
                  <a:gd name="T59" fmla="*/ 28 h 80"/>
                  <a:gd name="T60" fmla="*/ 70 w 154"/>
                  <a:gd name="T61" fmla="*/ 28 h 80"/>
                  <a:gd name="T62" fmla="*/ 84 w 154"/>
                  <a:gd name="T63" fmla="*/ 14 h 80"/>
                  <a:gd name="T64" fmla="*/ 92 w 154"/>
                  <a:gd name="T65" fmla="*/ 10 h 80"/>
                  <a:gd name="T66" fmla="*/ 100 w 154"/>
                  <a:gd name="T67" fmla="*/ 6 h 80"/>
                  <a:gd name="T68" fmla="*/ 100 w 154"/>
                  <a:gd name="T69" fmla="*/ 6 h 80"/>
                  <a:gd name="T70" fmla="*/ 112 w 154"/>
                  <a:gd name="T71" fmla="*/ 2 h 80"/>
                  <a:gd name="T72" fmla="*/ 124 w 154"/>
                  <a:gd name="T73" fmla="*/ 0 h 80"/>
                  <a:gd name="T74" fmla="*/ 134 w 154"/>
                  <a:gd name="T75" fmla="*/ 2 h 80"/>
                  <a:gd name="T76" fmla="*/ 140 w 154"/>
                  <a:gd name="T77" fmla="*/ 4 h 80"/>
                  <a:gd name="T78" fmla="*/ 144 w 154"/>
                  <a:gd name="T79" fmla="*/ 8 h 80"/>
                  <a:gd name="T80" fmla="*/ 152 w 154"/>
                  <a:gd name="T81" fmla="*/ 16 h 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0">
                    <a:moveTo>
                      <a:pt x="152" y="16"/>
                    </a:moveTo>
                    <a:lnTo>
                      <a:pt x="152" y="16"/>
                    </a:lnTo>
                    <a:lnTo>
                      <a:pt x="154" y="24"/>
                    </a:lnTo>
                    <a:lnTo>
                      <a:pt x="154" y="30"/>
                    </a:lnTo>
                    <a:lnTo>
                      <a:pt x="154" y="34"/>
                    </a:lnTo>
                    <a:lnTo>
                      <a:pt x="112" y="52"/>
                    </a:lnTo>
                    <a:lnTo>
                      <a:pt x="68" y="66"/>
                    </a:lnTo>
                    <a:lnTo>
                      <a:pt x="58" y="70"/>
                    </a:lnTo>
                    <a:lnTo>
                      <a:pt x="48" y="74"/>
                    </a:lnTo>
                    <a:lnTo>
                      <a:pt x="38" y="76"/>
                    </a:lnTo>
                    <a:lnTo>
                      <a:pt x="28" y="80"/>
                    </a:lnTo>
                    <a:lnTo>
                      <a:pt x="20" y="78"/>
                    </a:lnTo>
                    <a:lnTo>
                      <a:pt x="12" y="74"/>
                    </a:lnTo>
                    <a:lnTo>
                      <a:pt x="8" y="70"/>
                    </a:lnTo>
                    <a:lnTo>
                      <a:pt x="2" y="62"/>
                    </a:lnTo>
                    <a:lnTo>
                      <a:pt x="0" y="52"/>
                    </a:lnTo>
                    <a:lnTo>
                      <a:pt x="2" y="42"/>
                    </a:lnTo>
                    <a:lnTo>
                      <a:pt x="10" y="34"/>
                    </a:lnTo>
                    <a:lnTo>
                      <a:pt x="18" y="28"/>
                    </a:lnTo>
                    <a:lnTo>
                      <a:pt x="28" y="24"/>
                    </a:lnTo>
                    <a:lnTo>
                      <a:pt x="38" y="24"/>
                    </a:lnTo>
                    <a:lnTo>
                      <a:pt x="54" y="26"/>
                    </a:lnTo>
                    <a:lnTo>
                      <a:pt x="62" y="28"/>
                    </a:lnTo>
                    <a:lnTo>
                      <a:pt x="70" y="28"/>
                    </a:lnTo>
                    <a:lnTo>
                      <a:pt x="84" y="14"/>
                    </a:lnTo>
                    <a:lnTo>
                      <a:pt x="92" y="10"/>
                    </a:lnTo>
                    <a:lnTo>
                      <a:pt x="100" y="6"/>
                    </a:lnTo>
                    <a:lnTo>
                      <a:pt x="112" y="2"/>
                    </a:lnTo>
                    <a:lnTo>
                      <a:pt x="124" y="0"/>
                    </a:lnTo>
                    <a:lnTo>
                      <a:pt x="134" y="2"/>
                    </a:lnTo>
                    <a:lnTo>
                      <a:pt x="140" y="4"/>
                    </a:lnTo>
                    <a:lnTo>
                      <a:pt x="144" y="8"/>
                    </a:lnTo>
                    <a:lnTo>
                      <a:pt x="15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4" name="Freeform 14"/>
              <p:cNvSpPr>
                <a:spLocks/>
              </p:cNvSpPr>
              <p:nvPr/>
            </p:nvSpPr>
            <p:spPr bwMode="auto">
              <a:xfrm>
                <a:off x="2923" y="570"/>
                <a:ext cx="82" cy="166"/>
              </a:xfrm>
              <a:custGeom>
                <a:avLst/>
                <a:gdLst>
                  <a:gd name="T0" fmla="*/ 72 w 82"/>
                  <a:gd name="T1" fmla="*/ 22 h 166"/>
                  <a:gd name="T2" fmla="*/ 70 w 82"/>
                  <a:gd name="T3" fmla="*/ 42 h 166"/>
                  <a:gd name="T4" fmla="*/ 62 w 82"/>
                  <a:gd name="T5" fmla="*/ 50 h 166"/>
                  <a:gd name="T6" fmla="*/ 58 w 82"/>
                  <a:gd name="T7" fmla="*/ 64 h 166"/>
                  <a:gd name="T8" fmla="*/ 64 w 82"/>
                  <a:gd name="T9" fmla="*/ 78 h 166"/>
                  <a:gd name="T10" fmla="*/ 62 w 82"/>
                  <a:gd name="T11" fmla="*/ 94 h 166"/>
                  <a:gd name="T12" fmla="*/ 82 w 82"/>
                  <a:gd name="T13" fmla="*/ 116 h 166"/>
                  <a:gd name="T14" fmla="*/ 78 w 82"/>
                  <a:gd name="T15" fmla="*/ 142 h 166"/>
                  <a:gd name="T16" fmla="*/ 60 w 82"/>
                  <a:gd name="T17" fmla="*/ 162 h 166"/>
                  <a:gd name="T18" fmla="*/ 38 w 82"/>
                  <a:gd name="T19" fmla="*/ 164 h 166"/>
                  <a:gd name="T20" fmla="*/ 28 w 82"/>
                  <a:gd name="T21" fmla="*/ 158 h 166"/>
                  <a:gd name="T22" fmla="*/ 22 w 82"/>
                  <a:gd name="T23" fmla="*/ 144 h 166"/>
                  <a:gd name="T24" fmla="*/ 26 w 82"/>
                  <a:gd name="T25" fmla="*/ 136 h 166"/>
                  <a:gd name="T26" fmla="*/ 40 w 82"/>
                  <a:gd name="T27" fmla="*/ 130 h 166"/>
                  <a:gd name="T28" fmla="*/ 48 w 82"/>
                  <a:gd name="T29" fmla="*/ 136 h 166"/>
                  <a:gd name="T30" fmla="*/ 48 w 82"/>
                  <a:gd name="T31" fmla="*/ 142 h 166"/>
                  <a:gd name="T32" fmla="*/ 36 w 82"/>
                  <a:gd name="T33" fmla="*/ 144 h 166"/>
                  <a:gd name="T34" fmla="*/ 36 w 82"/>
                  <a:gd name="T35" fmla="*/ 152 h 166"/>
                  <a:gd name="T36" fmla="*/ 52 w 82"/>
                  <a:gd name="T37" fmla="*/ 152 h 166"/>
                  <a:gd name="T38" fmla="*/ 70 w 82"/>
                  <a:gd name="T39" fmla="*/ 130 h 166"/>
                  <a:gd name="T40" fmla="*/ 70 w 82"/>
                  <a:gd name="T41" fmla="*/ 120 h 166"/>
                  <a:gd name="T42" fmla="*/ 62 w 82"/>
                  <a:gd name="T43" fmla="*/ 108 h 166"/>
                  <a:gd name="T44" fmla="*/ 46 w 82"/>
                  <a:gd name="T45" fmla="*/ 110 h 166"/>
                  <a:gd name="T46" fmla="*/ 18 w 82"/>
                  <a:gd name="T47" fmla="*/ 114 h 166"/>
                  <a:gd name="T48" fmla="*/ 4 w 82"/>
                  <a:gd name="T49" fmla="*/ 104 h 166"/>
                  <a:gd name="T50" fmla="*/ 8 w 82"/>
                  <a:gd name="T51" fmla="*/ 86 h 166"/>
                  <a:gd name="T52" fmla="*/ 16 w 82"/>
                  <a:gd name="T53" fmla="*/ 76 h 166"/>
                  <a:gd name="T54" fmla="*/ 32 w 82"/>
                  <a:gd name="T55" fmla="*/ 76 h 166"/>
                  <a:gd name="T56" fmla="*/ 36 w 82"/>
                  <a:gd name="T57" fmla="*/ 96 h 166"/>
                  <a:gd name="T58" fmla="*/ 32 w 82"/>
                  <a:gd name="T59" fmla="*/ 98 h 166"/>
                  <a:gd name="T60" fmla="*/ 24 w 82"/>
                  <a:gd name="T61" fmla="*/ 92 h 166"/>
                  <a:gd name="T62" fmla="*/ 24 w 82"/>
                  <a:gd name="T63" fmla="*/ 86 h 166"/>
                  <a:gd name="T64" fmla="*/ 16 w 82"/>
                  <a:gd name="T65" fmla="*/ 90 h 166"/>
                  <a:gd name="T66" fmla="*/ 14 w 82"/>
                  <a:gd name="T67" fmla="*/ 100 h 166"/>
                  <a:gd name="T68" fmla="*/ 34 w 82"/>
                  <a:gd name="T69" fmla="*/ 104 h 166"/>
                  <a:gd name="T70" fmla="*/ 46 w 82"/>
                  <a:gd name="T71" fmla="*/ 96 h 166"/>
                  <a:gd name="T72" fmla="*/ 52 w 82"/>
                  <a:gd name="T73" fmla="*/ 82 h 166"/>
                  <a:gd name="T74" fmla="*/ 44 w 82"/>
                  <a:gd name="T75" fmla="*/ 64 h 166"/>
                  <a:gd name="T76" fmla="*/ 32 w 82"/>
                  <a:gd name="T77" fmla="*/ 58 h 166"/>
                  <a:gd name="T78" fmla="*/ 12 w 82"/>
                  <a:gd name="T79" fmla="*/ 68 h 166"/>
                  <a:gd name="T80" fmla="*/ 8 w 82"/>
                  <a:gd name="T81" fmla="*/ 74 h 166"/>
                  <a:gd name="T82" fmla="*/ 2 w 82"/>
                  <a:gd name="T83" fmla="*/ 68 h 166"/>
                  <a:gd name="T84" fmla="*/ 6 w 82"/>
                  <a:gd name="T85" fmla="*/ 58 h 166"/>
                  <a:gd name="T86" fmla="*/ 28 w 82"/>
                  <a:gd name="T87" fmla="*/ 46 h 166"/>
                  <a:gd name="T88" fmla="*/ 36 w 82"/>
                  <a:gd name="T89" fmla="*/ 48 h 166"/>
                  <a:gd name="T90" fmla="*/ 44 w 82"/>
                  <a:gd name="T91" fmla="*/ 44 h 166"/>
                  <a:gd name="T92" fmla="*/ 60 w 82"/>
                  <a:gd name="T93" fmla="*/ 38 h 166"/>
                  <a:gd name="T94" fmla="*/ 62 w 82"/>
                  <a:gd name="T95" fmla="*/ 24 h 166"/>
                  <a:gd name="T96" fmla="*/ 54 w 82"/>
                  <a:gd name="T97" fmla="*/ 12 h 166"/>
                  <a:gd name="T98" fmla="*/ 42 w 82"/>
                  <a:gd name="T99" fmla="*/ 12 h 166"/>
                  <a:gd name="T100" fmla="*/ 36 w 82"/>
                  <a:gd name="T101" fmla="*/ 22 h 166"/>
                  <a:gd name="T102" fmla="*/ 42 w 82"/>
                  <a:gd name="T103" fmla="*/ 22 h 166"/>
                  <a:gd name="T104" fmla="*/ 46 w 82"/>
                  <a:gd name="T105" fmla="*/ 30 h 166"/>
                  <a:gd name="T106" fmla="*/ 38 w 82"/>
                  <a:gd name="T107" fmla="*/ 34 h 166"/>
                  <a:gd name="T108" fmla="*/ 28 w 82"/>
                  <a:gd name="T109" fmla="*/ 30 h 166"/>
                  <a:gd name="T110" fmla="*/ 24 w 82"/>
                  <a:gd name="T111" fmla="*/ 26 h 166"/>
                  <a:gd name="T112" fmla="*/ 40 w 82"/>
                  <a:gd name="T113" fmla="*/ 0 h 166"/>
                  <a:gd name="T114" fmla="*/ 58 w 82"/>
                  <a:gd name="T115" fmla="*/ 2 h 166"/>
                  <a:gd name="T116" fmla="*/ 70 w 82"/>
                  <a:gd name="T117" fmla="*/ 16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2" h="166">
                    <a:moveTo>
                      <a:pt x="70" y="16"/>
                    </a:moveTo>
                    <a:lnTo>
                      <a:pt x="70" y="16"/>
                    </a:lnTo>
                    <a:lnTo>
                      <a:pt x="72" y="22"/>
                    </a:lnTo>
                    <a:lnTo>
                      <a:pt x="72" y="30"/>
                    </a:lnTo>
                    <a:lnTo>
                      <a:pt x="72" y="36"/>
                    </a:lnTo>
                    <a:lnTo>
                      <a:pt x="70" y="42"/>
                    </a:lnTo>
                    <a:lnTo>
                      <a:pt x="66" y="46"/>
                    </a:lnTo>
                    <a:lnTo>
                      <a:pt x="62" y="50"/>
                    </a:lnTo>
                    <a:lnTo>
                      <a:pt x="52" y="54"/>
                    </a:lnTo>
                    <a:lnTo>
                      <a:pt x="58" y="64"/>
                    </a:lnTo>
                    <a:lnTo>
                      <a:pt x="62" y="74"/>
                    </a:lnTo>
                    <a:lnTo>
                      <a:pt x="64" y="78"/>
                    </a:lnTo>
                    <a:lnTo>
                      <a:pt x="62" y="84"/>
                    </a:lnTo>
                    <a:lnTo>
                      <a:pt x="62" y="94"/>
                    </a:lnTo>
                    <a:lnTo>
                      <a:pt x="74" y="102"/>
                    </a:lnTo>
                    <a:lnTo>
                      <a:pt x="78" y="108"/>
                    </a:lnTo>
                    <a:lnTo>
                      <a:pt x="82" y="116"/>
                    </a:lnTo>
                    <a:lnTo>
                      <a:pt x="80" y="130"/>
                    </a:lnTo>
                    <a:lnTo>
                      <a:pt x="78" y="142"/>
                    </a:lnTo>
                    <a:lnTo>
                      <a:pt x="70" y="152"/>
                    </a:lnTo>
                    <a:lnTo>
                      <a:pt x="60" y="162"/>
                    </a:lnTo>
                    <a:lnTo>
                      <a:pt x="54" y="164"/>
                    </a:lnTo>
                    <a:lnTo>
                      <a:pt x="46" y="166"/>
                    </a:lnTo>
                    <a:lnTo>
                      <a:pt x="38" y="164"/>
                    </a:lnTo>
                    <a:lnTo>
                      <a:pt x="32" y="162"/>
                    </a:lnTo>
                    <a:lnTo>
                      <a:pt x="28" y="158"/>
                    </a:lnTo>
                    <a:lnTo>
                      <a:pt x="24" y="154"/>
                    </a:lnTo>
                    <a:lnTo>
                      <a:pt x="22" y="148"/>
                    </a:lnTo>
                    <a:lnTo>
                      <a:pt x="22" y="144"/>
                    </a:lnTo>
                    <a:lnTo>
                      <a:pt x="22" y="138"/>
                    </a:lnTo>
                    <a:lnTo>
                      <a:pt x="26" y="136"/>
                    </a:lnTo>
                    <a:lnTo>
                      <a:pt x="36" y="132"/>
                    </a:lnTo>
                    <a:lnTo>
                      <a:pt x="40" y="130"/>
                    </a:lnTo>
                    <a:lnTo>
                      <a:pt x="46" y="132"/>
                    </a:lnTo>
                    <a:lnTo>
                      <a:pt x="48" y="136"/>
                    </a:lnTo>
                    <a:lnTo>
                      <a:pt x="50" y="138"/>
                    </a:lnTo>
                    <a:lnTo>
                      <a:pt x="48" y="142"/>
                    </a:lnTo>
                    <a:lnTo>
                      <a:pt x="44" y="144"/>
                    </a:lnTo>
                    <a:lnTo>
                      <a:pt x="40" y="144"/>
                    </a:lnTo>
                    <a:lnTo>
                      <a:pt x="36" y="144"/>
                    </a:lnTo>
                    <a:lnTo>
                      <a:pt x="32" y="148"/>
                    </a:lnTo>
                    <a:lnTo>
                      <a:pt x="36" y="152"/>
                    </a:lnTo>
                    <a:lnTo>
                      <a:pt x="42" y="154"/>
                    </a:lnTo>
                    <a:lnTo>
                      <a:pt x="52" y="152"/>
                    </a:lnTo>
                    <a:lnTo>
                      <a:pt x="58" y="148"/>
                    </a:lnTo>
                    <a:lnTo>
                      <a:pt x="64" y="142"/>
                    </a:lnTo>
                    <a:lnTo>
                      <a:pt x="70" y="130"/>
                    </a:lnTo>
                    <a:lnTo>
                      <a:pt x="70" y="126"/>
                    </a:lnTo>
                    <a:lnTo>
                      <a:pt x="70" y="120"/>
                    </a:lnTo>
                    <a:lnTo>
                      <a:pt x="68" y="112"/>
                    </a:lnTo>
                    <a:lnTo>
                      <a:pt x="62" y="108"/>
                    </a:lnTo>
                    <a:lnTo>
                      <a:pt x="54" y="104"/>
                    </a:lnTo>
                    <a:lnTo>
                      <a:pt x="46" y="110"/>
                    </a:lnTo>
                    <a:lnTo>
                      <a:pt x="38" y="114"/>
                    </a:lnTo>
                    <a:lnTo>
                      <a:pt x="28" y="116"/>
                    </a:lnTo>
                    <a:lnTo>
                      <a:pt x="18" y="114"/>
                    </a:lnTo>
                    <a:lnTo>
                      <a:pt x="8" y="108"/>
                    </a:lnTo>
                    <a:lnTo>
                      <a:pt x="4" y="104"/>
                    </a:lnTo>
                    <a:lnTo>
                      <a:pt x="2" y="98"/>
                    </a:lnTo>
                    <a:lnTo>
                      <a:pt x="8" y="86"/>
                    </a:lnTo>
                    <a:lnTo>
                      <a:pt x="10" y="80"/>
                    </a:lnTo>
                    <a:lnTo>
                      <a:pt x="16" y="76"/>
                    </a:lnTo>
                    <a:lnTo>
                      <a:pt x="24" y="74"/>
                    </a:lnTo>
                    <a:lnTo>
                      <a:pt x="32" y="76"/>
                    </a:lnTo>
                    <a:lnTo>
                      <a:pt x="36" y="80"/>
                    </a:lnTo>
                    <a:lnTo>
                      <a:pt x="36" y="86"/>
                    </a:lnTo>
                    <a:lnTo>
                      <a:pt x="36" y="96"/>
                    </a:lnTo>
                    <a:lnTo>
                      <a:pt x="34" y="98"/>
                    </a:lnTo>
                    <a:lnTo>
                      <a:pt x="32" y="98"/>
                    </a:lnTo>
                    <a:lnTo>
                      <a:pt x="28" y="96"/>
                    </a:lnTo>
                    <a:lnTo>
                      <a:pt x="24" y="92"/>
                    </a:lnTo>
                    <a:lnTo>
                      <a:pt x="24" y="90"/>
                    </a:lnTo>
                    <a:lnTo>
                      <a:pt x="24" y="86"/>
                    </a:lnTo>
                    <a:lnTo>
                      <a:pt x="20" y="88"/>
                    </a:lnTo>
                    <a:lnTo>
                      <a:pt x="16" y="90"/>
                    </a:lnTo>
                    <a:lnTo>
                      <a:pt x="14" y="94"/>
                    </a:lnTo>
                    <a:lnTo>
                      <a:pt x="14" y="100"/>
                    </a:lnTo>
                    <a:lnTo>
                      <a:pt x="18" y="102"/>
                    </a:lnTo>
                    <a:lnTo>
                      <a:pt x="22" y="104"/>
                    </a:lnTo>
                    <a:lnTo>
                      <a:pt x="34" y="104"/>
                    </a:lnTo>
                    <a:lnTo>
                      <a:pt x="40" y="100"/>
                    </a:lnTo>
                    <a:lnTo>
                      <a:pt x="46" y="96"/>
                    </a:lnTo>
                    <a:lnTo>
                      <a:pt x="50" y="90"/>
                    </a:lnTo>
                    <a:lnTo>
                      <a:pt x="52" y="82"/>
                    </a:lnTo>
                    <a:lnTo>
                      <a:pt x="52" y="76"/>
                    </a:lnTo>
                    <a:lnTo>
                      <a:pt x="48" y="70"/>
                    </a:lnTo>
                    <a:lnTo>
                      <a:pt x="44" y="64"/>
                    </a:lnTo>
                    <a:lnTo>
                      <a:pt x="40" y="60"/>
                    </a:lnTo>
                    <a:lnTo>
                      <a:pt x="32" y="58"/>
                    </a:lnTo>
                    <a:lnTo>
                      <a:pt x="24" y="60"/>
                    </a:lnTo>
                    <a:lnTo>
                      <a:pt x="18" y="62"/>
                    </a:lnTo>
                    <a:lnTo>
                      <a:pt x="12" y="68"/>
                    </a:lnTo>
                    <a:lnTo>
                      <a:pt x="10" y="70"/>
                    </a:lnTo>
                    <a:lnTo>
                      <a:pt x="8" y="74"/>
                    </a:lnTo>
                    <a:lnTo>
                      <a:pt x="4" y="70"/>
                    </a:lnTo>
                    <a:lnTo>
                      <a:pt x="2" y="68"/>
                    </a:lnTo>
                    <a:lnTo>
                      <a:pt x="0" y="64"/>
                    </a:lnTo>
                    <a:lnTo>
                      <a:pt x="6" y="58"/>
                    </a:lnTo>
                    <a:lnTo>
                      <a:pt x="12" y="54"/>
                    </a:lnTo>
                    <a:lnTo>
                      <a:pt x="20" y="50"/>
                    </a:lnTo>
                    <a:lnTo>
                      <a:pt x="28" y="46"/>
                    </a:lnTo>
                    <a:lnTo>
                      <a:pt x="32" y="46"/>
                    </a:lnTo>
                    <a:lnTo>
                      <a:pt x="36" y="48"/>
                    </a:lnTo>
                    <a:lnTo>
                      <a:pt x="40" y="48"/>
                    </a:lnTo>
                    <a:lnTo>
                      <a:pt x="44" y="44"/>
                    </a:lnTo>
                    <a:lnTo>
                      <a:pt x="50" y="42"/>
                    </a:lnTo>
                    <a:lnTo>
                      <a:pt x="54" y="40"/>
                    </a:lnTo>
                    <a:lnTo>
                      <a:pt x="60" y="38"/>
                    </a:lnTo>
                    <a:lnTo>
                      <a:pt x="62" y="32"/>
                    </a:lnTo>
                    <a:lnTo>
                      <a:pt x="62" y="24"/>
                    </a:lnTo>
                    <a:lnTo>
                      <a:pt x="60" y="16"/>
                    </a:lnTo>
                    <a:lnTo>
                      <a:pt x="54" y="12"/>
                    </a:lnTo>
                    <a:lnTo>
                      <a:pt x="46" y="10"/>
                    </a:lnTo>
                    <a:lnTo>
                      <a:pt x="42" y="12"/>
                    </a:lnTo>
                    <a:lnTo>
                      <a:pt x="40" y="14"/>
                    </a:lnTo>
                    <a:lnTo>
                      <a:pt x="36" y="22"/>
                    </a:lnTo>
                    <a:lnTo>
                      <a:pt x="40" y="22"/>
                    </a:lnTo>
                    <a:lnTo>
                      <a:pt x="42" y="22"/>
                    </a:lnTo>
                    <a:lnTo>
                      <a:pt x="46" y="26"/>
                    </a:lnTo>
                    <a:lnTo>
                      <a:pt x="46" y="28"/>
                    </a:lnTo>
                    <a:lnTo>
                      <a:pt x="46" y="30"/>
                    </a:lnTo>
                    <a:lnTo>
                      <a:pt x="40" y="34"/>
                    </a:lnTo>
                    <a:lnTo>
                      <a:pt x="38" y="34"/>
                    </a:lnTo>
                    <a:lnTo>
                      <a:pt x="34" y="34"/>
                    </a:lnTo>
                    <a:lnTo>
                      <a:pt x="28" y="30"/>
                    </a:lnTo>
                    <a:lnTo>
                      <a:pt x="26" y="28"/>
                    </a:lnTo>
                    <a:lnTo>
                      <a:pt x="24" y="26"/>
                    </a:lnTo>
                    <a:lnTo>
                      <a:pt x="24" y="18"/>
                    </a:lnTo>
                    <a:lnTo>
                      <a:pt x="28" y="12"/>
                    </a:lnTo>
                    <a:lnTo>
                      <a:pt x="40" y="0"/>
                    </a:lnTo>
                    <a:lnTo>
                      <a:pt x="48" y="0"/>
                    </a:lnTo>
                    <a:lnTo>
                      <a:pt x="58" y="2"/>
                    </a:lnTo>
                    <a:lnTo>
                      <a:pt x="66" y="8"/>
                    </a:lnTo>
                    <a:lnTo>
                      <a:pt x="70" y="1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5" name="Freeform 15"/>
              <p:cNvSpPr>
                <a:spLocks/>
              </p:cNvSpPr>
              <p:nvPr/>
            </p:nvSpPr>
            <p:spPr bwMode="auto">
              <a:xfrm>
                <a:off x="3075" y="590"/>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4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4"/>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6" name="Freeform 16"/>
              <p:cNvSpPr>
                <a:spLocks/>
              </p:cNvSpPr>
              <p:nvPr/>
            </p:nvSpPr>
            <p:spPr bwMode="auto">
              <a:xfrm>
                <a:off x="2997" y="614"/>
                <a:ext cx="58" cy="56"/>
              </a:xfrm>
              <a:custGeom>
                <a:avLst/>
                <a:gdLst>
                  <a:gd name="T0" fmla="*/ 50 w 58"/>
                  <a:gd name="T1" fmla="*/ 12 h 56"/>
                  <a:gd name="T2" fmla="*/ 52 w 58"/>
                  <a:gd name="T3" fmla="*/ 22 h 56"/>
                  <a:gd name="T4" fmla="*/ 50 w 58"/>
                  <a:gd name="T5" fmla="*/ 24 h 56"/>
                  <a:gd name="T6" fmla="*/ 42 w 58"/>
                  <a:gd name="T7" fmla="*/ 34 h 56"/>
                  <a:gd name="T8" fmla="*/ 32 w 58"/>
                  <a:gd name="T9" fmla="*/ 36 h 56"/>
                  <a:gd name="T10" fmla="*/ 26 w 58"/>
                  <a:gd name="T11" fmla="*/ 34 h 56"/>
                  <a:gd name="T12" fmla="*/ 22 w 58"/>
                  <a:gd name="T13" fmla="*/ 30 h 56"/>
                  <a:gd name="T14" fmla="*/ 26 w 58"/>
                  <a:gd name="T15" fmla="*/ 24 h 56"/>
                  <a:gd name="T16" fmla="*/ 28 w 58"/>
                  <a:gd name="T17" fmla="*/ 24 h 56"/>
                  <a:gd name="T18" fmla="*/ 38 w 58"/>
                  <a:gd name="T19" fmla="*/ 22 h 56"/>
                  <a:gd name="T20" fmla="*/ 40 w 58"/>
                  <a:gd name="T21" fmla="*/ 20 h 56"/>
                  <a:gd name="T22" fmla="*/ 36 w 58"/>
                  <a:gd name="T23" fmla="*/ 16 h 56"/>
                  <a:gd name="T24" fmla="*/ 30 w 58"/>
                  <a:gd name="T25" fmla="*/ 12 h 56"/>
                  <a:gd name="T26" fmla="*/ 22 w 58"/>
                  <a:gd name="T27" fmla="*/ 14 h 56"/>
                  <a:gd name="T28" fmla="*/ 14 w 58"/>
                  <a:gd name="T29" fmla="*/ 22 h 56"/>
                  <a:gd name="T30" fmla="*/ 12 w 58"/>
                  <a:gd name="T31" fmla="*/ 32 h 56"/>
                  <a:gd name="T32" fmla="*/ 16 w 58"/>
                  <a:gd name="T33" fmla="*/ 38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4 w 58"/>
                  <a:gd name="T47" fmla="*/ 50 h 56"/>
                  <a:gd name="T48" fmla="*/ 44 w 58"/>
                  <a:gd name="T49" fmla="*/ 56 h 56"/>
                  <a:gd name="T50" fmla="*/ 24 w 58"/>
                  <a:gd name="T51" fmla="*/ 54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4 h 56"/>
                  <a:gd name="T66" fmla="*/ 50 w 58"/>
                  <a:gd name="T67" fmla="*/ 12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2"/>
                    </a:moveTo>
                    <a:lnTo>
                      <a:pt x="50" y="12"/>
                    </a:lnTo>
                    <a:lnTo>
                      <a:pt x="52" y="18"/>
                    </a:lnTo>
                    <a:lnTo>
                      <a:pt x="52" y="22"/>
                    </a:lnTo>
                    <a:lnTo>
                      <a:pt x="50" y="24"/>
                    </a:lnTo>
                    <a:lnTo>
                      <a:pt x="46" y="30"/>
                    </a:lnTo>
                    <a:lnTo>
                      <a:pt x="42" y="34"/>
                    </a:lnTo>
                    <a:lnTo>
                      <a:pt x="38" y="36"/>
                    </a:lnTo>
                    <a:lnTo>
                      <a:pt x="32" y="36"/>
                    </a:lnTo>
                    <a:lnTo>
                      <a:pt x="26" y="34"/>
                    </a:lnTo>
                    <a:lnTo>
                      <a:pt x="22" y="30"/>
                    </a:lnTo>
                    <a:lnTo>
                      <a:pt x="24" y="26"/>
                    </a:lnTo>
                    <a:lnTo>
                      <a:pt x="26" y="24"/>
                    </a:lnTo>
                    <a:lnTo>
                      <a:pt x="28" y="24"/>
                    </a:lnTo>
                    <a:lnTo>
                      <a:pt x="34" y="24"/>
                    </a:lnTo>
                    <a:lnTo>
                      <a:pt x="38" y="22"/>
                    </a:lnTo>
                    <a:lnTo>
                      <a:pt x="40" y="20"/>
                    </a:lnTo>
                    <a:lnTo>
                      <a:pt x="38" y="18"/>
                    </a:lnTo>
                    <a:lnTo>
                      <a:pt x="36" y="16"/>
                    </a:lnTo>
                    <a:lnTo>
                      <a:pt x="30" y="12"/>
                    </a:lnTo>
                    <a:lnTo>
                      <a:pt x="26" y="12"/>
                    </a:lnTo>
                    <a:lnTo>
                      <a:pt x="22" y="14"/>
                    </a:lnTo>
                    <a:lnTo>
                      <a:pt x="14" y="22"/>
                    </a:lnTo>
                    <a:lnTo>
                      <a:pt x="12" y="26"/>
                    </a:lnTo>
                    <a:lnTo>
                      <a:pt x="12" y="32"/>
                    </a:lnTo>
                    <a:lnTo>
                      <a:pt x="16" y="38"/>
                    </a:lnTo>
                    <a:lnTo>
                      <a:pt x="22" y="42"/>
                    </a:lnTo>
                    <a:lnTo>
                      <a:pt x="30" y="44"/>
                    </a:lnTo>
                    <a:lnTo>
                      <a:pt x="36" y="44"/>
                    </a:lnTo>
                    <a:lnTo>
                      <a:pt x="40" y="44"/>
                    </a:lnTo>
                    <a:lnTo>
                      <a:pt x="42" y="42"/>
                    </a:lnTo>
                    <a:lnTo>
                      <a:pt x="48" y="38"/>
                    </a:lnTo>
                    <a:lnTo>
                      <a:pt x="50" y="36"/>
                    </a:lnTo>
                    <a:lnTo>
                      <a:pt x="52" y="36"/>
                    </a:lnTo>
                    <a:lnTo>
                      <a:pt x="56" y="36"/>
                    </a:lnTo>
                    <a:lnTo>
                      <a:pt x="58" y="40"/>
                    </a:lnTo>
                    <a:lnTo>
                      <a:pt x="56" y="46"/>
                    </a:lnTo>
                    <a:lnTo>
                      <a:pt x="54" y="50"/>
                    </a:lnTo>
                    <a:lnTo>
                      <a:pt x="44" y="56"/>
                    </a:lnTo>
                    <a:lnTo>
                      <a:pt x="32" y="56"/>
                    </a:lnTo>
                    <a:lnTo>
                      <a:pt x="24" y="54"/>
                    </a:lnTo>
                    <a:lnTo>
                      <a:pt x="14" y="48"/>
                    </a:lnTo>
                    <a:lnTo>
                      <a:pt x="6" y="42"/>
                    </a:lnTo>
                    <a:lnTo>
                      <a:pt x="0" y="34"/>
                    </a:lnTo>
                    <a:lnTo>
                      <a:pt x="0" y="30"/>
                    </a:lnTo>
                    <a:lnTo>
                      <a:pt x="0" y="24"/>
                    </a:lnTo>
                    <a:lnTo>
                      <a:pt x="4" y="16"/>
                    </a:lnTo>
                    <a:lnTo>
                      <a:pt x="10" y="10"/>
                    </a:lnTo>
                    <a:lnTo>
                      <a:pt x="16" y="4"/>
                    </a:lnTo>
                    <a:lnTo>
                      <a:pt x="24" y="0"/>
                    </a:lnTo>
                    <a:lnTo>
                      <a:pt x="32" y="0"/>
                    </a:lnTo>
                    <a:lnTo>
                      <a:pt x="38" y="4"/>
                    </a:lnTo>
                    <a:lnTo>
                      <a:pt x="44" y="6"/>
                    </a:lnTo>
                    <a:lnTo>
                      <a:pt x="50" y="1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7" name="Freeform 17"/>
              <p:cNvSpPr>
                <a:spLocks/>
              </p:cNvSpPr>
              <p:nvPr/>
            </p:nvSpPr>
            <p:spPr bwMode="auto">
              <a:xfrm>
                <a:off x="3185" y="618"/>
                <a:ext cx="34" cy="36"/>
              </a:xfrm>
              <a:custGeom>
                <a:avLst/>
                <a:gdLst>
                  <a:gd name="T0" fmla="*/ 30 w 34"/>
                  <a:gd name="T1" fmla="*/ 2 h 36"/>
                  <a:gd name="T2" fmla="*/ 30 w 34"/>
                  <a:gd name="T3" fmla="*/ 2 h 36"/>
                  <a:gd name="T4" fmla="*/ 34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8 w 34"/>
                  <a:gd name="T17" fmla="*/ 30 h 36"/>
                  <a:gd name="T18" fmla="*/ 14 w 34"/>
                  <a:gd name="T19" fmla="*/ 36 h 36"/>
                  <a:gd name="T20" fmla="*/ 14 w 34"/>
                  <a:gd name="T21" fmla="*/ 36 h 36"/>
                  <a:gd name="T22" fmla="*/ 8 w 34"/>
                  <a:gd name="T23" fmla="*/ 34 h 36"/>
                  <a:gd name="T24" fmla="*/ 4 w 34"/>
                  <a:gd name="T25" fmla="*/ 30 h 36"/>
                  <a:gd name="T26" fmla="*/ 2 w 34"/>
                  <a:gd name="T27" fmla="*/ 26 h 36"/>
                  <a:gd name="T28" fmla="*/ 0 w 34"/>
                  <a:gd name="T29" fmla="*/ 22 h 36"/>
                  <a:gd name="T30" fmla="*/ 0 w 34"/>
                  <a:gd name="T31" fmla="*/ 22 h 36"/>
                  <a:gd name="T32" fmla="*/ 2 w 34"/>
                  <a:gd name="T33" fmla="*/ 16 h 36"/>
                  <a:gd name="T34" fmla="*/ 4 w 34"/>
                  <a:gd name="T35" fmla="*/ 10 h 36"/>
                  <a:gd name="T36" fmla="*/ 8 w 34"/>
                  <a:gd name="T37" fmla="*/ 4 h 36"/>
                  <a:gd name="T38" fmla="*/ 14 w 34"/>
                  <a:gd name="T39" fmla="*/ 2 h 36"/>
                  <a:gd name="T40" fmla="*/ 14 w 34"/>
                  <a:gd name="T41" fmla="*/ 2 h 36"/>
                  <a:gd name="T42" fmla="*/ 18 w 34"/>
                  <a:gd name="T43" fmla="*/ 0 h 36"/>
                  <a:gd name="T44" fmla="*/ 22 w 34"/>
                  <a:gd name="T45" fmla="*/ 0 h 36"/>
                  <a:gd name="T46" fmla="*/ 30 w 34"/>
                  <a:gd name="T47" fmla="*/ 2 h 36"/>
                  <a:gd name="T48" fmla="*/ 30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30" y="2"/>
                    </a:moveTo>
                    <a:lnTo>
                      <a:pt x="30" y="2"/>
                    </a:lnTo>
                    <a:lnTo>
                      <a:pt x="34" y="10"/>
                    </a:lnTo>
                    <a:lnTo>
                      <a:pt x="34" y="14"/>
                    </a:lnTo>
                    <a:lnTo>
                      <a:pt x="34" y="20"/>
                    </a:lnTo>
                    <a:lnTo>
                      <a:pt x="34" y="24"/>
                    </a:lnTo>
                    <a:lnTo>
                      <a:pt x="32" y="26"/>
                    </a:lnTo>
                    <a:lnTo>
                      <a:pt x="28" y="30"/>
                    </a:lnTo>
                    <a:lnTo>
                      <a:pt x="14" y="36"/>
                    </a:lnTo>
                    <a:lnTo>
                      <a:pt x="8" y="34"/>
                    </a:lnTo>
                    <a:lnTo>
                      <a:pt x="4" y="30"/>
                    </a:lnTo>
                    <a:lnTo>
                      <a:pt x="2" y="26"/>
                    </a:lnTo>
                    <a:lnTo>
                      <a:pt x="0" y="22"/>
                    </a:lnTo>
                    <a:lnTo>
                      <a:pt x="2" y="16"/>
                    </a:lnTo>
                    <a:lnTo>
                      <a:pt x="4" y="10"/>
                    </a:lnTo>
                    <a:lnTo>
                      <a:pt x="8" y="4"/>
                    </a:lnTo>
                    <a:lnTo>
                      <a:pt x="14" y="2"/>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8" name="Freeform 18"/>
              <p:cNvSpPr>
                <a:spLocks/>
              </p:cNvSpPr>
              <p:nvPr/>
            </p:nvSpPr>
            <p:spPr bwMode="auto">
              <a:xfrm>
                <a:off x="3195" y="628"/>
                <a:ext cx="12" cy="14"/>
              </a:xfrm>
              <a:custGeom>
                <a:avLst/>
                <a:gdLst>
                  <a:gd name="T0" fmla="*/ 12 w 12"/>
                  <a:gd name="T1" fmla="*/ 10 h 14"/>
                  <a:gd name="T2" fmla="*/ 12 w 12"/>
                  <a:gd name="T3" fmla="*/ 10 h 14"/>
                  <a:gd name="T4" fmla="*/ 10 w 12"/>
                  <a:gd name="T5" fmla="*/ 12 h 14"/>
                  <a:gd name="T6" fmla="*/ 6 w 12"/>
                  <a:gd name="T7" fmla="*/ 14 h 14"/>
                  <a:gd name="T8" fmla="*/ 6 w 12"/>
                  <a:gd name="T9" fmla="*/ 14 h 14"/>
                  <a:gd name="T10" fmla="*/ 4 w 12"/>
                  <a:gd name="T11" fmla="*/ 12 h 14"/>
                  <a:gd name="T12" fmla="*/ 2 w 12"/>
                  <a:gd name="T13" fmla="*/ 12 h 14"/>
                  <a:gd name="T14" fmla="*/ 0 w 12"/>
                  <a:gd name="T15" fmla="*/ 8 h 14"/>
                  <a:gd name="T16" fmla="*/ 0 w 12"/>
                  <a:gd name="T17" fmla="*/ 8 h 14"/>
                  <a:gd name="T18" fmla="*/ 0 w 12"/>
                  <a:gd name="T19" fmla="*/ 2 h 14"/>
                  <a:gd name="T20" fmla="*/ 4 w 12"/>
                  <a:gd name="T21" fmla="*/ 0 h 14"/>
                  <a:gd name="T22" fmla="*/ 4 w 12"/>
                  <a:gd name="T23" fmla="*/ 0 h 14"/>
                  <a:gd name="T24" fmla="*/ 8 w 12"/>
                  <a:gd name="T25" fmla="*/ 0 h 14"/>
                  <a:gd name="T26" fmla="*/ 10 w 12"/>
                  <a:gd name="T27" fmla="*/ 2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6" y="14"/>
                    </a:lnTo>
                    <a:lnTo>
                      <a:pt x="4" y="12"/>
                    </a:lnTo>
                    <a:lnTo>
                      <a:pt x="2" y="12"/>
                    </a:lnTo>
                    <a:lnTo>
                      <a:pt x="0" y="8"/>
                    </a:lnTo>
                    <a:lnTo>
                      <a:pt x="0" y="2"/>
                    </a:lnTo>
                    <a:lnTo>
                      <a:pt x="4" y="0"/>
                    </a:lnTo>
                    <a:lnTo>
                      <a:pt x="8" y="0"/>
                    </a:lnTo>
                    <a:lnTo>
                      <a:pt x="10" y="2"/>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59" name="Freeform 19"/>
              <p:cNvSpPr>
                <a:spLocks/>
              </p:cNvSpPr>
              <p:nvPr/>
            </p:nvSpPr>
            <p:spPr bwMode="auto">
              <a:xfrm>
                <a:off x="3109" y="638"/>
                <a:ext cx="34" cy="36"/>
              </a:xfrm>
              <a:custGeom>
                <a:avLst/>
                <a:gdLst>
                  <a:gd name="T0" fmla="*/ 28 w 34"/>
                  <a:gd name="T1" fmla="*/ 2 h 36"/>
                  <a:gd name="T2" fmla="*/ 28 w 34"/>
                  <a:gd name="T3" fmla="*/ 2 h 36"/>
                  <a:gd name="T4" fmla="*/ 32 w 34"/>
                  <a:gd name="T5" fmla="*/ 10 h 36"/>
                  <a:gd name="T6" fmla="*/ 34 w 34"/>
                  <a:gd name="T7" fmla="*/ 14 h 36"/>
                  <a:gd name="T8" fmla="*/ 34 w 34"/>
                  <a:gd name="T9" fmla="*/ 20 h 36"/>
                  <a:gd name="T10" fmla="*/ 34 w 34"/>
                  <a:gd name="T11" fmla="*/ 20 h 36"/>
                  <a:gd name="T12" fmla="*/ 34 w 34"/>
                  <a:gd name="T13" fmla="*/ 24 h 36"/>
                  <a:gd name="T14" fmla="*/ 32 w 34"/>
                  <a:gd name="T15" fmla="*/ 26 h 36"/>
                  <a:gd name="T16" fmla="*/ 26 w 34"/>
                  <a:gd name="T17" fmla="*/ 30 h 36"/>
                  <a:gd name="T18" fmla="*/ 12 w 34"/>
                  <a:gd name="T19" fmla="*/ 36 h 36"/>
                  <a:gd name="T20" fmla="*/ 12 w 34"/>
                  <a:gd name="T21" fmla="*/ 36 h 36"/>
                  <a:gd name="T22" fmla="*/ 8 w 34"/>
                  <a:gd name="T23" fmla="*/ 34 h 36"/>
                  <a:gd name="T24" fmla="*/ 4 w 34"/>
                  <a:gd name="T25" fmla="*/ 30 h 36"/>
                  <a:gd name="T26" fmla="*/ 0 w 34"/>
                  <a:gd name="T27" fmla="*/ 26 h 36"/>
                  <a:gd name="T28" fmla="*/ 0 w 34"/>
                  <a:gd name="T29" fmla="*/ 20 h 36"/>
                  <a:gd name="T30" fmla="*/ 0 w 34"/>
                  <a:gd name="T31" fmla="*/ 20 h 36"/>
                  <a:gd name="T32" fmla="*/ 0 w 34"/>
                  <a:gd name="T33" fmla="*/ 14 h 36"/>
                  <a:gd name="T34" fmla="*/ 4 w 34"/>
                  <a:gd name="T35" fmla="*/ 10 h 36"/>
                  <a:gd name="T36" fmla="*/ 8 w 34"/>
                  <a:gd name="T37" fmla="*/ 4 h 36"/>
                  <a:gd name="T38" fmla="*/ 12 w 34"/>
                  <a:gd name="T39" fmla="*/ 0 h 36"/>
                  <a:gd name="T40" fmla="*/ 12 w 34"/>
                  <a:gd name="T41" fmla="*/ 0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4"/>
                    </a:lnTo>
                    <a:lnTo>
                      <a:pt x="34" y="20"/>
                    </a:lnTo>
                    <a:lnTo>
                      <a:pt x="34" y="24"/>
                    </a:lnTo>
                    <a:lnTo>
                      <a:pt x="32" y="26"/>
                    </a:lnTo>
                    <a:lnTo>
                      <a:pt x="26" y="30"/>
                    </a:lnTo>
                    <a:lnTo>
                      <a:pt x="12" y="36"/>
                    </a:lnTo>
                    <a:lnTo>
                      <a:pt x="8" y="34"/>
                    </a:lnTo>
                    <a:lnTo>
                      <a:pt x="4" y="30"/>
                    </a:lnTo>
                    <a:lnTo>
                      <a:pt x="0" y="26"/>
                    </a:lnTo>
                    <a:lnTo>
                      <a:pt x="0" y="20"/>
                    </a:lnTo>
                    <a:lnTo>
                      <a:pt x="0" y="14"/>
                    </a:lnTo>
                    <a:lnTo>
                      <a:pt x="4" y="10"/>
                    </a:lnTo>
                    <a:lnTo>
                      <a:pt x="8" y="4"/>
                    </a:lnTo>
                    <a:lnTo>
                      <a:pt x="12" y="0"/>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0" name="Freeform 20"/>
              <p:cNvSpPr>
                <a:spLocks/>
              </p:cNvSpPr>
              <p:nvPr/>
            </p:nvSpPr>
            <p:spPr bwMode="auto">
              <a:xfrm>
                <a:off x="3117" y="648"/>
                <a:ext cx="12" cy="12"/>
              </a:xfrm>
              <a:custGeom>
                <a:avLst/>
                <a:gdLst>
                  <a:gd name="T0" fmla="*/ 12 w 12"/>
                  <a:gd name="T1" fmla="*/ 8 h 12"/>
                  <a:gd name="T2" fmla="*/ 12 w 12"/>
                  <a:gd name="T3" fmla="*/ 8 h 12"/>
                  <a:gd name="T4" fmla="*/ 10 w 12"/>
                  <a:gd name="T5" fmla="*/ 10 h 12"/>
                  <a:gd name="T6" fmla="*/ 8 w 12"/>
                  <a:gd name="T7" fmla="*/ 12 h 12"/>
                  <a:gd name="T8" fmla="*/ 8 w 12"/>
                  <a:gd name="T9" fmla="*/ 12 h 12"/>
                  <a:gd name="T10" fmla="*/ 4 w 12"/>
                  <a:gd name="T11" fmla="*/ 12 h 12"/>
                  <a:gd name="T12" fmla="*/ 4 w 12"/>
                  <a:gd name="T13" fmla="*/ 10 h 12"/>
                  <a:gd name="T14" fmla="*/ 0 w 12"/>
                  <a:gd name="T15" fmla="*/ 6 h 12"/>
                  <a:gd name="T16" fmla="*/ 0 w 12"/>
                  <a:gd name="T17" fmla="*/ 6 h 12"/>
                  <a:gd name="T18" fmla="*/ 2 w 12"/>
                  <a:gd name="T19" fmla="*/ 2 h 12"/>
                  <a:gd name="T20" fmla="*/ 6 w 12"/>
                  <a:gd name="T21" fmla="*/ 0 h 12"/>
                  <a:gd name="T22" fmla="*/ 6 w 12"/>
                  <a:gd name="T23" fmla="*/ 0 h 12"/>
                  <a:gd name="T24" fmla="*/ 8 w 12"/>
                  <a:gd name="T25" fmla="*/ 0 h 12"/>
                  <a:gd name="T26" fmla="*/ 10 w 12"/>
                  <a:gd name="T27" fmla="*/ 2 h 12"/>
                  <a:gd name="T28" fmla="*/ 12 w 12"/>
                  <a:gd name="T29" fmla="*/ 6 h 12"/>
                  <a:gd name="T30" fmla="*/ 12 w 12"/>
                  <a:gd name="T31" fmla="*/ 8 h 12"/>
                  <a:gd name="T32" fmla="*/ 12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2" y="8"/>
                    </a:moveTo>
                    <a:lnTo>
                      <a:pt x="12" y="8"/>
                    </a:lnTo>
                    <a:lnTo>
                      <a:pt x="10" y="10"/>
                    </a:lnTo>
                    <a:lnTo>
                      <a:pt x="8" y="12"/>
                    </a:lnTo>
                    <a:lnTo>
                      <a:pt x="4" y="12"/>
                    </a:lnTo>
                    <a:lnTo>
                      <a:pt x="4" y="10"/>
                    </a:lnTo>
                    <a:lnTo>
                      <a:pt x="0" y="6"/>
                    </a:lnTo>
                    <a:lnTo>
                      <a:pt x="2" y="2"/>
                    </a:lnTo>
                    <a:lnTo>
                      <a:pt x="6" y="0"/>
                    </a:lnTo>
                    <a:lnTo>
                      <a:pt x="8" y="0"/>
                    </a:lnTo>
                    <a:lnTo>
                      <a:pt x="10" y="2"/>
                    </a:lnTo>
                    <a:lnTo>
                      <a:pt x="12" y="6"/>
                    </a:lnTo>
                    <a:lnTo>
                      <a:pt x="1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1" name="Freeform 21"/>
              <p:cNvSpPr>
                <a:spLocks/>
              </p:cNvSpPr>
              <p:nvPr/>
            </p:nvSpPr>
            <p:spPr bwMode="auto">
              <a:xfrm>
                <a:off x="3097" y="666"/>
                <a:ext cx="142" cy="80"/>
              </a:xfrm>
              <a:custGeom>
                <a:avLst/>
                <a:gdLst>
                  <a:gd name="T0" fmla="*/ 138 w 142"/>
                  <a:gd name="T1" fmla="*/ 0 h 80"/>
                  <a:gd name="T2" fmla="*/ 138 w 142"/>
                  <a:gd name="T3" fmla="*/ 0 h 80"/>
                  <a:gd name="T4" fmla="*/ 140 w 142"/>
                  <a:gd name="T5" fmla="*/ 10 h 80"/>
                  <a:gd name="T6" fmla="*/ 142 w 142"/>
                  <a:gd name="T7" fmla="*/ 18 h 80"/>
                  <a:gd name="T8" fmla="*/ 140 w 142"/>
                  <a:gd name="T9" fmla="*/ 26 h 80"/>
                  <a:gd name="T10" fmla="*/ 138 w 142"/>
                  <a:gd name="T11" fmla="*/ 34 h 80"/>
                  <a:gd name="T12" fmla="*/ 132 w 142"/>
                  <a:gd name="T13" fmla="*/ 48 h 80"/>
                  <a:gd name="T14" fmla="*/ 122 w 142"/>
                  <a:gd name="T15" fmla="*/ 62 h 80"/>
                  <a:gd name="T16" fmla="*/ 122 w 142"/>
                  <a:gd name="T17" fmla="*/ 62 h 80"/>
                  <a:gd name="T18" fmla="*/ 108 w 142"/>
                  <a:gd name="T19" fmla="*/ 70 h 80"/>
                  <a:gd name="T20" fmla="*/ 92 w 142"/>
                  <a:gd name="T21" fmla="*/ 74 h 80"/>
                  <a:gd name="T22" fmla="*/ 76 w 142"/>
                  <a:gd name="T23" fmla="*/ 78 h 80"/>
                  <a:gd name="T24" fmla="*/ 60 w 142"/>
                  <a:gd name="T25" fmla="*/ 80 h 80"/>
                  <a:gd name="T26" fmla="*/ 60 w 142"/>
                  <a:gd name="T27" fmla="*/ 80 h 80"/>
                  <a:gd name="T28" fmla="*/ 46 w 142"/>
                  <a:gd name="T29" fmla="*/ 78 h 80"/>
                  <a:gd name="T30" fmla="*/ 32 w 142"/>
                  <a:gd name="T31" fmla="*/ 74 h 80"/>
                  <a:gd name="T32" fmla="*/ 26 w 142"/>
                  <a:gd name="T33" fmla="*/ 72 h 80"/>
                  <a:gd name="T34" fmla="*/ 20 w 142"/>
                  <a:gd name="T35" fmla="*/ 68 h 80"/>
                  <a:gd name="T36" fmla="*/ 14 w 142"/>
                  <a:gd name="T37" fmla="*/ 64 h 80"/>
                  <a:gd name="T38" fmla="*/ 10 w 142"/>
                  <a:gd name="T39" fmla="*/ 58 h 80"/>
                  <a:gd name="T40" fmla="*/ 10 w 142"/>
                  <a:gd name="T41" fmla="*/ 58 h 80"/>
                  <a:gd name="T42" fmla="*/ 4 w 142"/>
                  <a:gd name="T43" fmla="*/ 48 h 80"/>
                  <a:gd name="T44" fmla="*/ 0 w 142"/>
                  <a:gd name="T45" fmla="*/ 36 h 80"/>
                  <a:gd name="T46" fmla="*/ 0 w 142"/>
                  <a:gd name="T47" fmla="*/ 36 h 80"/>
                  <a:gd name="T48" fmla="*/ 22 w 142"/>
                  <a:gd name="T49" fmla="*/ 28 h 80"/>
                  <a:gd name="T50" fmla="*/ 34 w 142"/>
                  <a:gd name="T51" fmla="*/ 24 h 80"/>
                  <a:gd name="T52" fmla="*/ 46 w 142"/>
                  <a:gd name="T53" fmla="*/ 24 h 80"/>
                  <a:gd name="T54" fmla="*/ 46 w 142"/>
                  <a:gd name="T55" fmla="*/ 24 h 80"/>
                  <a:gd name="T56" fmla="*/ 68 w 142"/>
                  <a:gd name="T57" fmla="*/ 16 h 80"/>
                  <a:gd name="T58" fmla="*/ 92 w 142"/>
                  <a:gd name="T59" fmla="*/ 10 h 80"/>
                  <a:gd name="T60" fmla="*/ 138 w 142"/>
                  <a:gd name="T61" fmla="*/ 0 h 80"/>
                  <a:gd name="T62" fmla="*/ 138 w 142"/>
                  <a:gd name="T63" fmla="*/ 0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2" h="80">
                    <a:moveTo>
                      <a:pt x="138" y="0"/>
                    </a:moveTo>
                    <a:lnTo>
                      <a:pt x="138" y="0"/>
                    </a:lnTo>
                    <a:lnTo>
                      <a:pt x="140" y="10"/>
                    </a:lnTo>
                    <a:lnTo>
                      <a:pt x="142" y="18"/>
                    </a:lnTo>
                    <a:lnTo>
                      <a:pt x="140" y="26"/>
                    </a:lnTo>
                    <a:lnTo>
                      <a:pt x="138" y="34"/>
                    </a:lnTo>
                    <a:lnTo>
                      <a:pt x="132" y="48"/>
                    </a:lnTo>
                    <a:lnTo>
                      <a:pt x="122" y="62"/>
                    </a:lnTo>
                    <a:lnTo>
                      <a:pt x="108" y="70"/>
                    </a:lnTo>
                    <a:lnTo>
                      <a:pt x="92" y="74"/>
                    </a:lnTo>
                    <a:lnTo>
                      <a:pt x="76" y="78"/>
                    </a:lnTo>
                    <a:lnTo>
                      <a:pt x="60" y="80"/>
                    </a:lnTo>
                    <a:lnTo>
                      <a:pt x="46" y="78"/>
                    </a:lnTo>
                    <a:lnTo>
                      <a:pt x="32" y="74"/>
                    </a:lnTo>
                    <a:lnTo>
                      <a:pt x="26" y="72"/>
                    </a:lnTo>
                    <a:lnTo>
                      <a:pt x="20" y="68"/>
                    </a:lnTo>
                    <a:lnTo>
                      <a:pt x="14" y="64"/>
                    </a:lnTo>
                    <a:lnTo>
                      <a:pt x="10" y="58"/>
                    </a:lnTo>
                    <a:lnTo>
                      <a:pt x="4" y="48"/>
                    </a:lnTo>
                    <a:lnTo>
                      <a:pt x="0" y="36"/>
                    </a:lnTo>
                    <a:lnTo>
                      <a:pt x="22" y="28"/>
                    </a:lnTo>
                    <a:lnTo>
                      <a:pt x="34" y="24"/>
                    </a:lnTo>
                    <a:lnTo>
                      <a:pt x="46" y="24"/>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2" name="Freeform 22"/>
              <p:cNvSpPr>
                <a:spLocks/>
              </p:cNvSpPr>
              <p:nvPr/>
            </p:nvSpPr>
            <p:spPr bwMode="auto">
              <a:xfrm>
                <a:off x="3011" y="698"/>
                <a:ext cx="64" cy="70"/>
              </a:xfrm>
              <a:custGeom>
                <a:avLst/>
                <a:gdLst>
                  <a:gd name="T0" fmla="*/ 34 w 64"/>
                  <a:gd name="T1" fmla="*/ 2 h 70"/>
                  <a:gd name="T2" fmla="*/ 36 w 64"/>
                  <a:gd name="T3" fmla="*/ 10 h 70"/>
                  <a:gd name="T4" fmla="*/ 34 w 64"/>
                  <a:gd name="T5" fmla="*/ 10 h 70"/>
                  <a:gd name="T6" fmla="*/ 26 w 64"/>
                  <a:gd name="T7" fmla="*/ 12 h 70"/>
                  <a:gd name="T8" fmla="*/ 18 w 64"/>
                  <a:gd name="T9" fmla="*/ 18 h 70"/>
                  <a:gd name="T10" fmla="*/ 12 w 64"/>
                  <a:gd name="T11" fmla="*/ 34 h 70"/>
                  <a:gd name="T12" fmla="*/ 10 w 64"/>
                  <a:gd name="T13" fmla="*/ 44 h 70"/>
                  <a:gd name="T14" fmla="*/ 20 w 64"/>
                  <a:gd name="T15" fmla="*/ 54 h 70"/>
                  <a:gd name="T16" fmla="*/ 32 w 64"/>
                  <a:gd name="T17" fmla="*/ 58 h 70"/>
                  <a:gd name="T18" fmla="*/ 38 w 64"/>
                  <a:gd name="T19" fmla="*/ 56 h 70"/>
                  <a:gd name="T20" fmla="*/ 50 w 64"/>
                  <a:gd name="T21" fmla="*/ 50 h 70"/>
                  <a:gd name="T22" fmla="*/ 52 w 64"/>
                  <a:gd name="T23" fmla="*/ 46 h 70"/>
                  <a:gd name="T24" fmla="*/ 52 w 64"/>
                  <a:gd name="T25" fmla="*/ 40 h 70"/>
                  <a:gd name="T26" fmla="*/ 46 w 64"/>
                  <a:gd name="T27" fmla="*/ 36 h 70"/>
                  <a:gd name="T28" fmla="*/ 36 w 64"/>
                  <a:gd name="T29" fmla="*/ 42 h 70"/>
                  <a:gd name="T30" fmla="*/ 38 w 64"/>
                  <a:gd name="T31" fmla="*/ 44 h 70"/>
                  <a:gd name="T32" fmla="*/ 38 w 64"/>
                  <a:gd name="T33" fmla="*/ 48 h 70"/>
                  <a:gd name="T34" fmla="*/ 30 w 64"/>
                  <a:gd name="T35" fmla="*/ 50 h 70"/>
                  <a:gd name="T36" fmla="*/ 26 w 64"/>
                  <a:gd name="T37" fmla="*/ 48 h 70"/>
                  <a:gd name="T38" fmla="*/ 24 w 64"/>
                  <a:gd name="T39" fmla="*/ 44 h 70"/>
                  <a:gd name="T40" fmla="*/ 26 w 64"/>
                  <a:gd name="T41" fmla="*/ 36 h 70"/>
                  <a:gd name="T42" fmla="*/ 34 w 64"/>
                  <a:gd name="T43" fmla="*/ 28 h 70"/>
                  <a:gd name="T44" fmla="*/ 44 w 64"/>
                  <a:gd name="T45" fmla="*/ 24 h 70"/>
                  <a:gd name="T46" fmla="*/ 48 w 64"/>
                  <a:gd name="T47" fmla="*/ 24 h 70"/>
                  <a:gd name="T48" fmla="*/ 58 w 64"/>
                  <a:gd name="T49" fmla="*/ 32 h 70"/>
                  <a:gd name="T50" fmla="*/ 64 w 64"/>
                  <a:gd name="T51" fmla="*/ 44 h 70"/>
                  <a:gd name="T52" fmla="*/ 64 w 64"/>
                  <a:gd name="T53" fmla="*/ 50 h 70"/>
                  <a:gd name="T54" fmla="*/ 58 w 64"/>
                  <a:gd name="T55" fmla="*/ 60 h 70"/>
                  <a:gd name="T56" fmla="*/ 54 w 64"/>
                  <a:gd name="T57" fmla="*/ 62 h 70"/>
                  <a:gd name="T58" fmla="*/ 34 w 64"/>
                  <a:gd name="T59" fmla="*/ 70 h 70"/>
                  <a:gd name="T60" fmla="*/ 28 w 64"/>
                  <a:gd name="T61" fmla="*/ 68 h 70"/>
                  <a:gd name="T62" fmla="*/ 12 w 64"/>
                  <a:gd name="T63" fmla="*/ 62 h 70"/>
                  <a:gd name="T64" fmla="*/ 0 w 64"/>
                  <a:gd name="T65" fmla="*/ 48 h 70"/>
                  <a:gd name="T66" fmla="*/ 0 w 64"/>
                  <a:gd name="T67" fmla="*/ 34 h 70"/>
                  <a:gd name="T68" fmla="*/ 10 w 64"/>
                  <a:gd name="T69" fmla="*/ 10 h 70"/>
                  <a:gd name="T70" fmla="*/ 20 w 64"/>
                  <a:gd name="T71" fmla="*/ 2 h 70"/>
                  <a:gd name="T72" fmla="*/ 28 w 64"/>
                  <a:gd name="T73" fmla="*/ 0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4"/>
                    </a:lnTo>
                    <a:lnTo>
                      <a:pt x="36" y="10"/>
                    </a:lnTo>
                    <a:lnTo>
                      <a:pt x="34" y="10"/>
                    </a:lnTo>
                    <a:lnTo>
                      <a:pt x="32" y="12"/>
                    </a:lnTo>
                    <a:lnTo>
                      <a:pt x="26" y="12"/>
                    </a:lnTo>
                    <a:lnTo>
                      <a:pt x="18" y="18"/>
                    </a:lnTo>
                    <a:lnTo>
                      <a:pt x="14" y="26"/>
                    </a:lnTo>
                    <a:lnTo>
                      <a:pt x="12" y="34"/>
                    </a:lnTo>
                    <a:lnTo>
                      <a:pt x="10" y="44"/>
                    </a:lnTo>
                    <a:lnTo>
                      <a:pt x="14" y="50"/>
                    </a:lnTo>
                    <a:lnTo>
                      <a:pt x="20" y="54"/>
                    </a:lnTo>
                    <a:lnTo>
                      <a:pt x="26" y="56"/>
                    </a:lnTo>
                    <a:lnTo>
                      <a:pt x="32" y="58"/>
                    </a:lnTo>
                    <a:lnTo>
                      <a:pt x="38" y="56"/>
                    </a:lnTo>
                    <a:lnTo>
                      <a:pt x="44" y="54"/>
                    </a:lnTo>
                    <a:lnTo>
                      <a:pt x="50" y="50"/>
                    </a:lnTo>
                    <a:lnTo>
                      <a:pt x="52" y="46"/>
                    </a:lnTo>
                    <a:lnTo>
                      <a:pt x="52" y="42"/>
                    </a:lnTo>
                    <a:lnTo>
                      <a:pt x="52" y="40"/>
                    </a:lnTo>
                    <a:lnTo>
                      <a:pt x="46" y="36"/>
                    </a:lnTo>
                    <a:lnTo>
                      <a:pt x="40" y="38"/>
                    </a:lnTo>
                    <a:lnTo>
                      <a:pt x="36" y="42"/>
                    </a:lnTo>
                    <a:lnTo>
                      <a:pt x="38" y="44"/>
                    </a:lnTo>
                    <a:lnTo>
                      <a:pt x="38" y="48"/>
                    </a:lnTo>
                    <a:lnTo>
                      <a:pt x="34" y="50"/>
                    </a:lnTo>
                    <a:lnTo>
                      <a:pt x="30" y="50"/>
                    </a:lnTo>
                    <a:lnTo>
                      <a:pt x="26" y="48"/>
                    </a:lnTo>
                    <a:lnTo>
                      <a:pt x="24" y="44"/>
                    </a:lnTo>
                    <a:lnTo>
                      <a:pt x="24" y="40"/>
                    </a:lnTo>
                    <a:lnTo>
                      <a:pt x="26" y="36"/>
                    </a:lnTo>
                    <a:lnTo>
                      <a:pt x="34" y="28"/>
                    </a:lnTo>
                    <a:lnTo>
                      <a:pt x="40" y="24"/>
                    </a:lnTo>
                    <a:lnTo>
                      <a:pt x="44" y="24"/>
                    </a:lnTo>
                    <a:lnTo>
                      <a:pt x="48" y="24"/>
                    </a:lnTo>
                    <a:lnTo>
                      <a:pt x="54" y="28"/>
                    </a:lnTo>
                    <a:lnTo>
                      <a:pt x="58" y="32"/>
                    </a:lnTo>
                    <a:lnTo>
                      <a:pt x="62" y="38"/>
                    </a:lnTo>
                    <a:lnTo>
                      <a:pt x="64" y="44"/>
                    </a:lnTo>
                    <a:lnTo>
                      <a:pt x="64" y="50"/>
                    </a:lnTo>
                    <a:lnTo>
                      <a:pt x="62" y="54"/>
                    </a:lnTo>
                    <a:lnTo>
                      <a:pt x="58" y="60"/>
                    </a:lnTo>
                    <a:lnTo>
                      <a:pt x="54" y="62"/>
                    </a:lnTo>
                    <a:lnTo>
                      <a:pt x="42" y="68"/>
                    </a:lnTo>
                    <a:lnTo>
                      <a:pt x="34" y="70"/>
                    </a:lnTo>
                    <a:lnTo>
                      <a:pt x="28" y="68"/>
                    </a:lnTo>
                    <a:lnTo>
                      <a:pt x="20" y="66"/>
                    </a:lnTo>
                    <a:lnTo>
                      <a:pt x="12" y="62"/>
                    </a:lnTo>
                    <a:lnTo>
                      <a:pt x="4" y="54"/>
                    </a:lnTo>
                    <a:lnTo>
                      <a:pt x="0" y="48"/>
                    </a:lnTo>
                    <a:lnTo>
                      <a:pt x="0" y="34"/>
                    </a:lnTo>
                    <a:lnTo>
                      <a:pt x="4" y="22"/>
                    </a:lnTo>
                    <a:lnTo>
                      <a:pt x="10" y="10"/>
                    </a:lnTo>
                    <a:lnTo>
                      <a:pt x="14" y="6"/>
                    </a:lnTo>
                    <a:lnTo>
                      <a:pt x="20" y="2"/>
                    </a:lnTo>
                    <a:lnTo>
                      <a:pt x="28" y="0"/>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3" name="Freeform 23"/>
              <p:cNvSpPr>
                <a:spLocks/>
              </p:cNvSpPr>
              <p:nvPr/>
            </p:nvSpPr>
            <p:spPr bwMode="auto">
              <a:xfrm>
                <a:off x="3179" y="756"/>
                <a:ext cx="20" cy="20"/>
              </a:xfrm>
              <a:custGeom>
                <a:avLst/>
                <a:gdLst>
                  <a:gd name="T0" fmla="*/ 20 w 20"/>
                  <a:gd name="T1" fmla="*/ 16 h 20"/>
                  <a:gd name="T2" fmla="*/ 20 w 20"/>
                  <a:gd name="T3" fmla="*/ 16 h 20"/>
                  <a:gd name="T4" fmla="*/ 18 w 20"/>
                  <a:gd name="T5" fmla="*/ 18 h 20"/>
                  <a:gd name="T6" fmla="*/ 14 w 20"/>
                  <a:gd name="T7" fmla="*/ 20 h 20"/>
                  <a:gd name="T8" fmla="*/ 10 w 20"/>
                  <a:gd name="T9" fmla="*/ 20 h 20"/>
                  <a:gd name="T10" fmla="*/ 8 w 20"/>
                  <a:gd name="T11" fmla="*/ 20 h 20"/>
                  <a:gd name="T12" fmla="*/ 8 w 20"/>
                  <a:gd name="T13" fmla="*/ 20 h 20"/>
                  <a:gd name="T14" fmla="*/ 4 w 20"/>
                  <a:gd name="T15" fmla="*/ 18 h 20"/>
                  <a:gd name="T16" fmla="*/ 2 w 20"/>
                  <a:gd name="T17" fmla="*/ 14 h 20"/>
                  <a:gd name="T18" fmla="*/ 0 w 20"/>
                  <a:gd name="T19" fmla="*/ 8 h 20"/>
                  <a:gd name="T20" fmla="*/ 0 w 20"/>
                  <a:gd name="T21" fmla="*/ 8 h 20"/>
                  <a:gd name="T22" fmla="*/ 0 w 20"/>
                  <a:gd name="T23" fmla="*/ 2 h 20"/>
                  <a:gd name="T24" fmla="*/ 0 w 20"/>
                  <a:gd name="T25" fmla="*/ 0 h 20"/>
                  <a:gd name="T26" fmla="*/ 2 w 20"/>
                  <a:gd name="T27" fmla="*/ 0 h 20"/>
                  <a:gd name="T28" fmla="*/ 2 w 20"/>
                  <a:gd name="T29" fmla="*/ 0 h 20"/>
                  <a:gd name="T30" fmla="*/ 8 w 20"/>
                  <a:gd name="T31" fmla="*/ 4 h 20"/>
                  <a:gd name="T32" fmla="*/ 14 w 20"/>
                  <a:gd name="T33" fmla="*/ 6 h 20"/>
                  <a:gd name="T34" fmla="*/ 18 w 20"/>
                  <a:gd name="T35" fmla="*/ 10 h 20"/>
                  <a:gd name="T36" fmla="*/ 20 w 20"/>
                  <a:gd name="T37" fmla="*/ 12 h 20"/>
                  <a:gd name="T38" fmla="*/ 20 w 20"/>
                  <a:gd name="T39" fmla="*/ 16 h 20"/>
                  <a:gd name="T40" fmla="*/ 20 w 20"/>
                  <a:gd name="T41" fmla="*/ 16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0">
                    <a:moveTo>
                      <a:pt x="20" y="16"/>
                    </a:moveTo>
                    <a:lnTo>
                      <a:pt x="20" y="16"/>
                    </a:lnTo>
                    <a:lnTo>
                      <a:pt x="18" y="18"/>
                    </a:lnTo>
                    <a:lnTo>
                      <a:pt x="14" y="20"/>
                    </a:lnTo>
                    <a:lnTo>
                      <a:pt x="10" y="20"/>
                    </a:lnTo>
                    <a:lnTo>
                      <a:pt x="8" y="20"/>
                    </a:lnTo>
                    <a:lnTo>
                      <a:pt x="4" y="18"/>
                    </a:lnTo>
                    <a:lnTo>
                      <a:pt x="2" y="14"/>
                    </a:lnTo>
                    <a:lnTo>
                      <a:pt x="0" y="8"/>
                    </a:lnTo>
                    <a:lnTo>
                      <a:pt x="0" y="2"/>
                    </a:lnTo>
                    <a:lnTo>
                      <a:pt x="0" y="0"/>
                    </a:lnTo>
                    <a:lnTo>
                      <a:pt x="2" y="0"/>
                    </a:lnTo>
                    <a:lnTo>
                      <a:pt x="8" y="4"/>
                    </a:lnTo>
                    <a:lnTo>
                      <a:pt x="14" y="6"/>
                    </a:lnTo>
                    <a:lnTo>
                      <a:pt x="18" y="10"/>
                    </a:lnTo>
                    <a:lnTo>
                      <a:pt x="20" y="12"/>
                    </a:lnTo>
                    <a:lnTo>
                      <a:pt x="20" y="16"/>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4" name="Freeform 24"/>
              <p:cNvSpPr>
                <a:spLocks/>
              </p:cNvSpPr>
              <p:nvPr/>
            </p:nvSpPr>
            <p:spPr bwMode="auto">
              <a:xfrm>
                <a:off x="3209" y="762"/>
                <a:ext cx="28" cy="16"/>
              </a:xfrm>
              <a:custGeom>
                <a:avLst/>
                <a:gdLst>
                  <a:gd name="T0" fmla="*/ 26 w 28"/>
                  <a:gd name="T1" fmla="*/ 8 h 16"/>
                  <a:gd name="T2" fmla="*/ 26 w 28"/>
                  <a:gd name="T3" fmla="*/ 8 h 16"/>
                  <a:gd name="T4" fmla="*/ 28 w 28"/>
                  <a:gd name="T5" fmla="*/ 12 h 16"/>
                  <a:gd name="T6" fmla="*/ 26 w 28"/>
                  <a:gd name="T7" fmla="*/ 14 h 16"/>
                  <a:gd name="T8" fmla="*/ 26 w 28"/>
                  <a:gd name="T9" fmla="*/ 14 h 16"/>
                  <a:gd name="T10" fmla="*/ 20 w 28"/>
                  <a:gd name="T11" fmla="*/ 16 h 16"/>
                  <a:gd name="T12" fmla="*/ 16 w 28"/>
                  <a:gd name="T13" fmla="*/ 14 h 16"/>
                  <a:gd name="T14" fmla="*/ 16 w 28"/>
                  <a:gd name="T15" fmla="*/ 14 h 16"/>
                  <a:gd name="T16" fmla="*/ 12 w 28"/>
                  <a:gd name="T17" fmla="*/ 10 h 16"/>
                  <a:gd name="T18" fmla="*/ 6 w 28"/>
                  <a:gd name="T19" fmla="*/ 8 h 16"/>
                  <a:gd name="T20" fmla="*/ 2 w 28"/>
                  <a:gd name="T21" fmla="*/ 6 h 16"/>
                  <a:gd name="T22" fmla="*/ 0 w 28"/>
                  <a:gd name="T23" fmla="*/ 4 h 16"/>
                  <a:gd name="T24" fmla="*/ 0 w 28"/>
                  <a:gd name="T25" fmla="*/ 0 h 16"/>
                  <a:gd name="T26" fmla="*/ 0 w 28"/>
                  <a:gd name="T27" fmla="*/ 0 h 16"/>
                  <a:gd name="T28" fmla="*/ 16 w 28"/>
                  <a:gd name="T29" fmla="*/ 2 h 16"/>
                  <a:gd name="T30" fmla="*/ 22 w 28"/>
                  <a:gd name="T31" fmla="*/ 4 h 16"/>
                  <a:gd name="T32" fmla="*/ 24 w 28"/>
                  <a:gd name="T33" fmla="*/ 6 h 16"/>
                  <a:gd name="T34" fmla="*/ 26 w 28"/>
                  <a:gd name="T35" fmla="*/ 8 h 16"/>
                  <a:gd name="T36" fmla="*/ 26 w 28"/>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16">
                    <a:moveTo>
                      <a:pt x="26" y="8"/>
                    </a:moveTo>
                    <a:lnTo>
                      <a:pt x="26" y="8"/>
                    </a:lnTo>
                    <a:lnTo>
                      <a:pt x="28" y="12"/>
                    </a:lnTo>
                    <a:lnTo>
                      <a:pt x="26" y="14"/>
                    </a:lnTo>
                    <a:lnTo>
                      <a:pt x="20" y="16"/>
                    </a:lnTo>
                    <a:lnTo>
                      <a:pt x="16" y="14"/>
                    </a:lnTo>
                    <a:lnTo>
                      <a:pt x="12" y="10"/>
                    </a:lnTo>
                    <a:lnTo>
                      <a:pt x="6" y="8"/>
                    </a:lnTo>
                    <a:lnTo>
                      <a:pt x="2" y="6"/>
                    </a:lnTo>
                    <a:lnTo>
                      <a:pt x="0" y="4"/>
                    </a:lnTo>
                    <a:lnTo>
                      <a:pt x="0" y="0"/>
                    </a:lnTo>
                    <a:lnTo>
                      <a:pt x="16" y="2"/>
                    </a:lnTo>
                    <a:lnTo>
                      <a:pt x="22" y="4"/>
                    </a:lnTo>
                    <a:lnTo>
                      <a:pt x="24" y="6"/>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5" name="Freeform 25"/>
              <p:cNvSpPr>
                <a:spLocks/>
              </p:cNvSpPr>
              <p:nvPr/>
            </p:nvSpPr>
            <p:spPr bwMode="auto">
              <a:xfrm>
                <a:off x="3163" y="780"/>
                <a:ext cx="18" cy="26"/>
              </a:xfrm>
              <a:custGeom>
                <a:avLst/>
                <a:gdLst>
                  <a:gd name="T0" fmla="*/ 18 w 18"/>
                  <a:gd name="T1" fmla="*/ 12 h 26"/>
                  <a:gd name="T2" fmla="*/ 18 w 18"/>
                  <a:gd name="T3" fmla="*/ 12 h 26"/>
                  <a:gd name="T4" fmla="*/ 14 w 18"/>
                  <a:gd name="T5" fmla="*/ 20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6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20"/>
                    </a:lnTo>
                    <a:lnTo>
                      <a:pt x="8" y="26"/>
                    </a:lnTo>
                    <a:lnTo>
                      <a:pt x="4" y="26"/>
                    </a:lnTo>
                    <a:lnTo>
                      <a:pt x="2" y="24"/>
                    </a:lnTo>
                    <a:lnTo>
                      <a:pt x="0" y="18"/>
                    </a:lnTo>
                    <a:lnTo>
                      <a:pt x="2" y="12"/>
                    </a:lnTo>
                    <a:lnTo>
                      <a:pt x="8" y="0"/>
                    </a:lnTo>
                    <a:lnTo>
                      <a:pt x="16" y="6"/>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6" name="Freeform 26"/>
              <p:cNvSpPr>
                <a:spLocks/>
              </p:cNvSpPr>
              <p:nvPr/>
            </p:nvSpPr>
            <p:spPr bwMode="auto">
              <a:xfrm>
                <a:off x="3069" y="788"/>
                <a:ext cx="92" cy="60"/>
              </a:xfrm>
              <a:custGeom>
                <a:avLst/>
                <a:gdLst>
                  <a:gd name="T0" fmla="*/ 86 w 92"/>
                  <a:gd name="T1" fmla="*/ 24 h 60"/>
                  <a:gd name="T2" fmla="*/ 86 w 92"/>
                  <a:gd name="T3" fmla="*/ 24 h 60"/>
                  <a:gd name="T4" fmla="*/ 90 w 92"/>
                  <a:gd name="T5" fmla="*/ 28 h 60"/>
                  <a:gd name="T6" fmla="*/ 92 w 92"/>
                  <a:gd name="T7" fmla="*/ 30 h 60"/>
                  <a:gd name="T8" fmla="*/ 92 w 92"/>
                  <a:gd name="T9" fmla="*/ 34 h 60"/>
                  <a:gd name="T10" fmla="*/ 92 w 92"/>
                  <a:gd name="T11" fmla="*/ 34 h 60"/>
                  <a:gd name="T12" fmla="*/ 86 w 92"/>
                  <a:gd name="T13" fmla="*/ 48 h 60"/>
                  <a:gd name="T14" fmla="*/ 80 w 92"/>
                  <a:gd name="T15" fmla="*/ 60 h 60"/>
                  <a:gd name="T16" fmla="*/ 80 w 92"/>
                  <a:gd name="T17" fmla="*/ 60 h 60"/>
                  <a:gd name="T18" fmla="*/ 60 w 92"/>
                  <a:gd name="T19" fmla="*/ 60 h 60"/>
                  <a:gd name="T20" fmla="*/ 38 w 92"/>
                  <a:gd name="T21" fmla="*/ 56 h 60"/>
                  <a:gd name="T22" fmla="*/ 0 w 92"/>
                  <a:gd name="T23" fmla="*/ 44 h 60"/>
                  <a:gd name="T24" fmla="*/ 0 w 92"/>
                  <a:gd name="T25" fmla="*/ 44 h 60"/>
                  <a:gd name="T26" fmla="*/ 0 w 92"/>
                  <a:gd name="T27" fmla="*/ 36 h 60"/>
                  <a:gd name="T28" fmla="*/ 4 w 92"/>
                  <a:gd name="T29" fmla="*/ 28 h 60"/>
                  <a:gd name="T30" fmla="*/ 12 w 92"/>
                  <a:gd name="T31" fmla="*/ 14 h 60"/>
                  <a:gd name="T32" fmla="*/ 12 w 92"/>
                  <a:gd name="T33" fmla="*/ 14 h 60"/>
                  <a:gd name="T34" fmla="*/ 34 w 92"/>
                  <a:gd name="T35" fmla="*/ 14 h 60"/>
                  <a:gd name="T36" fmla="*/ 34 w 92"/>
                  <a:gd name="T37" fmla="*/ 14 h 60"/>
                  <a:gd name="T38" fmla="*/ 60 w 92"/>
                  <a:gd name="T39" fmla="*/ 8 h 60"/>
                  <a:gd name="T40" fmla="*/ 72 w 92"/>
                  <a:gd name="T41" fmla="*/ 4 h 60"/>
                  <a:gd name="T42" fmla="*/ 84 w 92"/>
                  <a:gd name="T43" fmla="*/ 0 h 60"/>
                  <a:gd name="T44" fmla="*/ 84 w 92"/>
                  <a:gd name="T45" fmla="*/ 0 h 60"/>
                  <a:gd name="T46" fmla="*/ 82 w 92"/>
                  <a:gd name="T47" fmla="*/ 12 h 60"/>
                  <a:gd name="T48" fmla="*/ 82 w 92"/>
                  <a:gd name="T49" fmla="*/ 20 h 60"/>
                  <a:gd name="T50" fmla="*/ 86 w 92"/>
                  <a:gd name="T51" fmla="*/ 24 h 60"/>
                  <a:gd name="T52" fmla="*/ 86 w 92"/>
                  <a:gd name="T53" fmla="*/ 24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0">
                    <a:moveTo>
                      <a:pt x="86" y="24"/>
                    </a:moveTo>
                    <a:lnTo>
                      <a:pt x="86" y="24"/>
                    </a:lnTo>
                    <a:lnTo>
                      <a:pt x="90" y="28"/>
                    </a:lnTo>
                    <a:lnTo>
                      <a:pt x="92" y="30"/>
                    </a:lnTo>
                    <a:lnTo>
                      <a:pt x="92" y="34"/>
                    </a:lnTo>
                    <a:lnTo>
                      <a:pt x="86" y="48"/>
                    </a:lnTo>
                    <a:lnTo>
                      <a:pt x="80" y="60"/>
                    </a:lnTo>
                    <a:lnTo>
                      <a:pt x="60" y="60"/>
                    </a:lnTo>
                    <a:lnTo>
                      <a:pt x="38" y="56"/>
                    </a:lnTo>
                    <a:lnTo>
                      <a:pt x="0" y="44"/>
                    </a:lnTo>
                    <a:lnTo>
                      <a:pt x="0" y="36"/>
                    </a:lnTo>
                    <a:lnTo>
                      <a:pt x="4" y="28"/>
                    </a:lnTo>
                    <a:lnTo>
                      <a:pt x="12" y="14"/>
                    </a:lnTo>
                    <a:lnTo>
                      <a:pt x="34" y="14"/>
                    </a:lnTo>
                    <a:lnTo>
                      <a:pt x="60" y="8"/>
                    </a:lnTo>
                    <a:lnTo>
                      <a:pt x="72" y="4"/>
                    </a:lnTo>
                    <a:lnTo>
                      <a:pt x="84" y="0"/>
                    </a:lnTo>
                    <a:lnTo>
                      <a:pt x="82" y="12"/>
                    </a:lnTo>
                    <a:lnTo>
                      <a:pt x="82" y="20"/>
                    </a:lnTo>
                    <a:lnTo>
                      <a:pt x="86" y="2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7" name="Freeform 27"/>
              <p:cNvSpPr>
                <a:spLocks/>
              </p:cNvSpPr>
              <p:nvPr/>
            </p:nvSpPr>
            <p:spPr bwMode="auto">
              <a:xfrm>
                <a:off x="2899" y="822"/>
                <a:ext cx="98" cy="104"/>
              </a:xfrm>
              <a:custGeom>
                <a:avLst/>
                <a:gdLst>
                  <a:gd name="T0" fmla="*/ 62 w 98"/>
                  <a:gd name="T1" fmla="*/ 14 h 104"/>
                  <a:gd name="T2" fmla="*/ 62 w 98"/>
                  <a:gd name="T3" fmla="*/ 14 h 104"/>
                  <a:gd name="T4" fmla="*/ 64 w 98"/>
                  <a:gd name="T5" fmla="*/ 20 h 104"/>
                  <a:gd name="T6" fmla="*/ 66 w 98"/>
                  <a:gd name="T7" fmla="*/ 26 h 104"/>
                  <a:gd name="T8" fmla="*/ 68 w 98"/>
                  <a:gd name="T9" fmla="*/ 32 h 104"/>
                  <a:gd name="T10" fmla="*/ 70 w 98"/>
                  <a:gd name="T11" fmla="*/ 38 h 104"/>
                  <a:gd name="T12" fmla="*/ 70 w 98"/>
                  <a:gd name="T13" fmla="*/ 38 h 104"/>
                  <a:gd name="T14" fmla="*/ 80 w 98"/>
                  <a:gd name="T15" fmla="*/ 38 h 104"/>
                  <a:gd name="T16" fmla="*/ 90 w 98"/>
                  <a:gd name="T17" fmla="*/ 40 h 104"/>
                  <a:gd name="T18" fmla="*/ 90 w 98"/>
                  <a:gd name="T19" fmla="*/ 40 h 104"/>
                  <a:gd name="T20" fmla="*/ 96 w 98"/>
                  <a:gd name="T21" fmla="*/ 46 h 104"/>
                  <a:gd name="T22" fmla="*/ 98 w 98"/>
                  <a:gd name="T23" fmla="*/ 50 h 104"/>
                  <a:gd name="T24" fmla="*/ 96 w 98"/>
                  <a:gd name="T25" fmla="*/ 54 h 104"/>
                  <a:gd name="T26" fmla="*/ 96 w 98"/>
                  <a:gd name="T27" fmla="*/ 54 h 104"/>
                  <a:gd name="T28" fmla="*/ 92 w 98"/>
                  <a:gd name="T29" fmla="*/ 56 h 104"/>
                  <a:gd name="T30" fmla="*/ 88 w 98"/>
                  <a:gd name="T31" fmla="*/ 60 h 104"/>
                  <a:gd name="T32" fmla="*/ 78 w 98"/>
                  <a:gd name="T33" fmla="*/ 66 h 104"/>
                  <a:gd name="T34" fmla="*/ 78 w 98"/>
                  <a:gd name="T35" fmla="*/ 66 h 104"/>
                  <a:gd name="T36" fmla="*/ 78 w 98"/>
                  <a:gd name="T37" fmla="*/ 76 h 104"/>
                  <a:gd name="T38" fmla="*/ 76 w 98"/>
                  <a:gd name="T39" fmla="*/ 84 h 104"/>
                  <a:gd name="T40" fmla="*/ 70 w 98"/>
                  <a:gd name="T41" fmla="*/ 92 h 104"/>
                  <a:gd name="T42" fmla="*/ 62 w 98"/>
                  <a:gd name="T43" fmla="*/ 100 h 104"/>
                  <a:gd name="T44" fmla="*/ 62 w 98"/>
                  <a:gd name="T45" fmla="*/ 100 h 104"/>
                  <a:gd name="T46" fmla="*/ 54 w 98"/>
                  <a:gd name="T47" fmla="*/ 104 h 104"/>
                  <a:gd name="T48" fmla="*/ 48 w 98"/>
                  <a:gd name="T49" fmla="*/ 104 h 104"/>
                  <a:gd name="T50" fmla="*/ 42 w 98"/>
                  <a:gd name="T51" fmla="*/ 104 h 104"/>
                  <a:gd name="T52" fmla="*/ 42 w 98"/>
                  <a:gd name="T53" fmla="*/ 104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2 w 98"/>
                  <a:gd name="T65" fmla="*/ 70 h 104"/>
                  <a:gd name="T66" fmla="*/ 22 w 98"/>
                  <a:gd name="T67" fmla="*/ 70 h 104"/>
                  <a:gd name="T68" fmla="*/ 8 w 98"/>
                  <a:gd name="T69" fmla="*/ 62 h 104"/>
                  <a:gd name="T70" fmla="*/ 2 w 98"/>
                  <a:gd name="T71" fmla="*/ 56 h 104"/>
                  <a:gd name="T72" fmla="*/ 0 w 98"/>
                  <a:gd name="T73" fmla="*/ 48 h 104"/>
                  <a:gd name="T74" fmla="*/ 0 w 98"/>
                  <a:gd name="T75" fmla="*/ 48 h 104"/>
                  <a:gd name="T76" fmla="*/ 4 w 98"/>
                  <a:gd name="T77" fmla="*/ 42 h 104"/>
                  <a:gd name="T78" fmla="*/ 8 w 98"/>
                  <a:gd name="T79" fmla="*/ 36 h 104"/>
                  <a:gd name="T80" fmla="*/ 16 w 98"/>
                  <a:gd name="T81" fmla="*/ 30 h 104"/>
                  <a:gd name="T82" fmla="*/ 22 w 98"/>
                  <a:gd name="T83" fmla="*/ 28 h 104"/>
                  <a:gd name="T84" fmla="*/ 22 w 98"/>
                  <a:gd name="T85" fmla="*/ 28 h 104"/>
                  <a:gd name="T86" fmla="*/ 22 w 98"/>
                  <a:gd name="T87" fmla="*/ 22 h 104"/>
                  <a:gd name="T88" fmla="*/ 24 w 98"/>
                  <a:gd name="T89" fmla="*/ 16 h 104"/>
                  <a:gd name="T90" fmla="*/ 32 w 98"/>
                  <a:gd name="T91" fmla="*/ 4 h 104"/>
                  <a:gd name="T92" fmla="*/ 32 w 98"/>
                  <a:gd name="T93" fmla="*/ 4 h 104"/>
                  <a:gd name="T94" fmla="*/ 36 w 98"/>
                  <a:gd name="T95" fmla="*/ 2 h 104"/>
                  <a:gd name="T96" fmla="*/ 40 w 98"/>
                  <a:gd name="T97" fmla="*/ 0 h 104"/>
                  <a:gd name="T98" fmla="*/ 48 w 98"/>
                  <a:gd name="T99" fmla="*/ 2 h 104"/>
                  <a:gd name="T100" fmla="*/ 48 w 98"/>
                  <a:gd name="T101" fmla="*/ 2 h 104"/>
                  <a:gd name="T102" fmla="*/ 56 w 98"/>
                  <a:gd name="T103" fmla="*/ 6 h 104"/>
                  <a:gd name="T104" fmla="*/ 62 w 98"/>
                  <a:gd name="T105" fmla="*/ 14 h 104"/>
                  <a:gd name="T106" fmla="*/ 62 w 98"/>
                  <a:gd name="T107" fmla="*/ 14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4"/>
                    </a:moveTo>
                    <a:lnTo>
                      <a:pt x="62" y="14"/>
                    </a:lnTo>
                    <a:lnTo>
                      <a:pt x="64" y="20"/>
                    </a:lnTo>
                    <a:lnTo>
                      <a:pt x="66" y="26"/>
                    </a:lnTo>
                    <a:lnTo>
                      <a:pt x="68" y="32"/>
                    </a:lnTo>
                    <a:lnTo>
                      <a:pt x="70" y="38"/>
                    </a:lnTo>
                    <a:lnTo>
                      <a:pt x="80" y="38"/>
                    </a:lnTo>
                    <a:lnTo>
                      <a:pt x="90" y="40"/>
                    </a:lnTo>
                    <a:lnTo>
                      <a:pt x="96" y="46"/>
                    </a:lnTo>
                    <a:lnTo>
                      <a:pt x="98" y="50"/>
                    </a:lnTo>
                    <a:lnTo>
                      <a:pt x="96" y="54"/>
                    </a:lnTo>
                    <a:lnTo>
                      <a:pt x="92" y="56"/>
                    </a:lnTo>
                    <a:lnTo>
                      <a:pt x="88" y="60"/>
                    </a:lnTo>
                    <a:lnTo>
                      <a:pt x="78" y="66"/>
                    </a:lnTo>
                    <a:lnTo>
                      <a:pt x="78" y="76"/>
                    </a:lnTo>
                    <a:lnTo>
                      <a:pt x="76" y="84"/>
                    </a:lnTo>
                    <a:lnTo>
                      <a:pt x="70" y="92"/>
                    </a:lnTo>
                    <a:lnTo>
                      <a:pt x="62" y="100"/>
                    </a:lnTo>
                    <a:lnTo>
                      <a:pt x="54" y="104"/>
                    </a:lnTo>
                    <a:lnTo>
                      <a:pt x="48" y="104"/>
                    </a:lnTo>
                    <a:lnTo>
                      <a:pt x="42" y="104"/>
                    </a:lnTo>
                    <a:lnTo>
                      <a:pt x="36" y="100"/>
                    </a:lnTo>
                    <a:lnTo>
                      <a:pt x="28" y="94"/>
                    </a:lnTo>
                    <a:lnTo>
                      <a:pt x="24" y="88"/>
                    </a:lnTo>
                    <a:lnTo>
                      <a:pt x="20" y="80"/>
                    </a:lnTo>
                    <a:lnTo>
                      <a:pt x="22" y="70"/>
                    </a:lnTo>
                    <a:lnTo>
                      <a:pt x="8" y="62"/>
                    </a:lnTo>
                    <a:lnTo>
                      <a:pt x="2" y="56"/>
                    </a:lnTo>
                    <a:lnTo>
                      <a:pt x="0" y="48"/>
                    </a:lnTo>
                    <a:lnTo>
                      <a:pt x="4" y="42"/>
                    </a:lnTo>
                    <a:lnTo>
                      <a:pt x="8" y="36"/>
                    </a:lnTo>
                    <a:lnTo>
                      <a:pt x="16" y="30"/>
                    </a:lnTo>
                    <a:lnTo>
                      <a:pt x="22" y="28"/>
                    </a:lnTo>
                    <a:lnTo>
                      <a:pt x="22" y="22"/>
                    </a:lnTo>
                    <a:lnTo>
                      <a:pt x="24" y="16"/>
                    </a:lnTo>
                    <a:lnTo>
                      <a:pt x="32" y="4"/>
                    </a:lnTo>
                    <a:lnTo>
                      <a:pt x="36" y="2"/>
                    </a:lnTo>
                    <a:lnTo>
                      <a:pt x="40" y="0"/>
                    </a:lnTo>
                    <a:lnTo>
                      <a:pt x="48" y="2"/>
                    </a:lnTo>
                    <a:lnTo>
                      <a:pt x="56" y="6"/>
                    </a:lnTo>
                    <a:lnTo>
                      <a:pt x="62"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8" name="Freeform 28"/>
              <p:cNvSpPr>
                <a:spLocks/>
              </p:cNvSpPr>
              <p:nvPr/>
            </p:nvSpPr>
            <p:spPr bwMode="auto">
              <a:xfrm>
                <a:off x="2833" y="830"/>
                <a:ext cx="30" cy="72"/>
              </a:xfrm>
              <a:custGeom>
                <a:avLst/>
                <a:gdLst>
                  <a:gd name="T0" fmla="*/ 30 w 30"/>
                  <a:gd name="T1" fmla="*/ 6 h 72"/>
                  <a:gd name="T2" fmla="*/ 30 w 30"/>
                  <a:gd name="T3" fmla="*/ 6 h 72"/>
                  <a:gd name="T4" fmla="*/ 30 w 30"/>
                  <a:gd name="T5" fmla="*/ 10 h 72"/>
                  <a:gd name="T6" fmla="*/ 28 w 30"/>
                  <a:gd name="T7" fmla="*/ 14 h 72"/>
                  <a:gd name="T8" fmla="*/ 24 w 30"/>
                  <a:gd name="T9" fmla="*/ 16 h 72"/>
                  <a:gd name="T10" fmla="*/ 22 w 30"/>
                  <a:gd name="T11" fmla="*/ 20 h 72"/>
                  <a:gd name="T12" fmla="*/ 22 w 30"/>
                  <a:gd name="T13" fmla="*/ 20 h 72"/>
                  <a:gd name="T14" fmla="*/ 18 w 30"/>
                  <a:gd name="T15" fmla="*/ 26 h 72"/>
                  <a:gd name="T16" fmla="*/ 14 w 30"/>
                  <a:gd name="T17" fmla="*/ 32 h 72"/>
                  <a:gd name="T18" fmla="*/ 12 w 30"/>
                  <a:gd name="T19" fmla="*/ 38 h 72"/>
                  <a:gd name="T20" fmla="*/ 12 w 30"/>
                  <a:gd name="T21" fmla="*/ 46 h 72"/>
                  <a:gd name="T22" fmla="*/ 12 w 30"/>
                  <a:gd name="T23" fmla="*/ 46 h 72"/>
                  <a:gd name="T24" fmla="*/ 16 w 30"/>
                  <a:gd name="T25" fmla="*/ 52 h 72"/>
                  <a:gd name="T26" fmla="*/ 20 w 30"/>
                  <a:gd name="T27" fmla="*/ 58 h 72"/>
                  <a:gd name="T28" fmla="*/ 26 w 30"/>
                  <a:gd name="T29" fmla="*/ 62 h 72"/>
                  <a:gd name="T30" fmla="*/ 26 w 30"/>
                  <a:gd name="T31" fmla="*/ 66 h 72"/>
                  <a:gd name="T32" fmla="*/ 26 w 30"/>
                  <a:gd name="T33" fmla="*/ 68 h 72"/>
                  <a:gd name="T34" fmla="*/ 26 w 30"/>
                  <a:gd name="T35" fmla="*/ 68 h 72"/>
                  <a:gd name="T36" fmla="*/ 22 w 30"/>
                  <a:gd name="T37" fmla="*/ 72 h 72"/>
                  <a:gd name="T38" fmla="*/ 18 w 30"/>
                  <a:gd name="T39" fmla="*/ 70 h 72"/>
                  <a:gd name="T40" fmla="*/ 18 w 30"/>
                  <a:gd name="T41" fmla="*/ 70 h 72"/>
                  <a:gd name="T42" fmla="*/ 10 w 30"/>
                  <a:gd name="T43" fmla="*/ 64 h 72"/>
                  <a:gd name="T44" fmla="*/ 4 w 30"/>
                  <a:gd name="T45" fmla="*/ 56 h 72"/>
                  <a:gd name="T46" fmla="*/ 0 w 30"/>
                  <a:gd name="T47" fmla="*/ 50 h 72"/>
                  <a:gd name="T48" fmla="*/ 0 w 30"/>
                  <a:gd name="T49" fmla="*/ 40 h 72"/>
                  <a:gd name="T50" fmla="*/ 0 w 30"/>
                  <a:gd name="T51" fmla="*/ 40 h 72"/>
                  <a:gd name="T52" fmla="*/ 2 w 30"/>
                  <a:gd name="T53" fmla="*/ 30 h 72"/>
                  <a:gd name="T54" fmla="*/ 8 w 30"/>
                  <a:gd name="T55" fmla="*/ 18 h 72"/>
                  <a:gd name="T56" fmla="*/ 16 w 30"/>
                  <a:gd name="T57" fmla="*/ 10 h 72"/>
                  <a:gd name="T58" fmla="*/ 24 w 30"/>
                  <a:gd name="T59" fmla="*/ 0 h 72"/>
                  <a:gd name="T60" fmla="*/ 24 w 30"/>
                  <a:gd name="T61" fmla="*/ 0 h 72"/>
                  <a:gd name="T62" fmla="*/ 26 w 30"/>
                  <a:gd name="T63" fmla="*/ 2 h 72"/>
                  <a:gd name="T64" fmla="*/ 28 w 30"/>
                  <a:gd name="T65" fmla="*/ 2 h 72"/>
                  <a:gd name="T66" fmla="*/ 30 w 30"/>
                  <a:gd name="T67" fmla="*/ 6 h 72"/>
                  <a:gd name="T68" fmla="*/ 30 w 30"/>
                  <a:gd name="T69" fmla="*/ 6 h 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 h="72">
                    <a:moveTo>
                      <a:pt x="30" y="6"/>
                    </a:moveTo>
                    <a:lnTo>
                      <a:pt x="30" y="6"/>
                    </a:lnTo>
                    <a:lnTo>
                      <a:pt x="30" y="10"/>
                    </a:lnTo>
                    <a:lnTo>
                      <a:pt x="28" y="14"/>
                    </a:lnTo>
                    <a:lnTo>
                      <a:pt x="24" y="16"/>
                    </a:lnTo>
                    <a:lnTo>
                      <a:pt x="22" y="20"/>
                    </a:lnTo>
                    <a:lnTo>
                      <a:pt x="18" y="26"/>
                    </a:lnTo>
                    <a:lnTo>
                      <a:pt x="14" y="32"/>
                    </a:lnTo>
                    <a:lnTo>
                      <a:pt x="12" y="38"/>
                    </a:lnTo>
                    <a:lnTo>
                      <a:pt x="12" y="46"/>
                    </a:lnTo>
                    <a:lnTo>
                      <a:pt x="16" y="52"/>
                    </a:lnTo>
                    <a:lnTo>
                      <a:pt x="20" y="58"/>
                    </a:lnTo>
                    <a:lnTo>
                      <a:pt x="26" y="62"/>
                    </a:lnTo>
                    <a:lnTo>
                      <a:pt x="26" y="66"/>
                    </a:lnTo>
                    <a:lnTo>
                      <a:pt x="26" y="68"/>
                    </a:lnTo>
                    <a:lnTo>
                      <a:pt x="22" y="72"/>
                    </a:lnTo>
                    <a:lnTo>
                      <a:pt x="18" y="70"/>
                    </a:lnTo>
                    <a:lnTo>
                      <a:pt x="10" y="64"/>
                    </a:lnTo>
                    <a:lnTo>
                      <a:pt x="4" y="56"/>
                    </a:lnTo>
                    <a:lnTo>
                      <a:pt x="0" y="50"/>
                    </a:lnTo>
                    <a:lnTo>
                      <a:pt x="0" y="40"/>
                    </a:lnTo>
                    <a:lnTo>
                      <a:pt x="2" y="30"/>
                    </a:lnTo>
                    <a:lnTo>
                      <a:pt x="8" y="18"/>
                    </a:lnTo>
                    <a:lnTo>
                      <a:pt x="16" y="10"/>
                    </a:lnTo>
                    <a:lnTo>
                      <a:pt x="24" y="0"/>
                    </a:lnTo>
                    <a:lnTo>
                      <a:pt x="26" y="2"/>
                    </a:lnTo>
                    <a:lnTo>
                      <a:pt x="28"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69" name="Freeform 29"/>
              <p:cNvSpPr>
                <a:spLocks/>
              </p:cNvSpPr>
              <p:nvPr/>
            </p:nvSpPr>
            <p:spPr bwMode="auto">
              <a:xfrm>
                <a:off x="2867" y="832"/>
                <a:ext cx="32" cy="70"/>
              </a:xfrm>
              <a:custGeom>
                <a:avLst/>
                <a:gdLst>
                  <a:gd name="T0" fmla="*/ 32 w 32"/>
                  <a:gd name="T1" fmla="*/ 6 h 70"/>
                  <a:gd name="T2" fmla="*/ 32 w 32"/>
                  <a:gd name="T3" fmla="*/ 6 h 70"/>
                  <a:gd name="T4" fmla="*/ 30 w 32"/>
                  <a:gd name="T5" fmla="*/ 10 h 70"/>
                  <a:gd name="T6" fmla="*/ 26 w 32"/>
                  <a:gd name="T7" fmla="*/ 14 h 70"/>
                  <a:gd name="T8" fmla="*/ 24 w 32"/>
                  <a:gd name="T9" fmla="*/ 16 h 70"/>
                  <a:gd name="T10" fmla="*/ 20 w 32"/>
                  <a:gd name="T11" fmla="*/ 20 h 70"/>
                  <a:gd name="T12" fmla="*/ 20 w 32"/>
                  <a:gd name="T13" fmla="*/ 20 h 70"/>
                  <a:gd name="T14" fmla="*/ 16 w 32"/>
                  <a:gd name="T15" fmla="*/ 26 h 70"/>
                  <a:gd name="T16" fmla="*/ 12 w 32"/>
                  <a:gd name="T17" fmla="*/ 34 h 70"/>
                  <a:gd name="T18" fmla="*/ 10 w 32"/>
                  <a:gd name="T19" fmla="*/ 40 h 70"/>
                  <a:gd name="T20" fmla="*/ 12 w 32"/>
                  <a:gd name="T21" fmla="*/ 48 h 70"/>
                  <a:gd name="T22" fmla="*/ 12 w 32"/>
                  <a:gd name="T23" fmla="*/ 48 h 70"/>
                  <a:gd name="T24" fmla="*/ 14 w 32"/>
                  <a:gd name="T25" fmla="*/ 50 h 70"/>
                  <a:gd name="T26" fmla="*/ 16 w 32"/>
                  <a:gd name="T27" fmla="*/ 54 h 70"/>
                  <a:gd name="T28" fmla="*/ 22 w 32"/>
                  <a:gd name="T29" fmla="*/ 60 h 70"/>
                  <a:gd name="T30" fmla="*/ 24 w 32"/>
                  <a:gd name="T31" fmla="*/ 62 h 70"/>
                  <a:gd name="T32" fmla="*/ 26 w 32"/>
                  <a:gd name="T33" fmla="*/ 64 h 70"/>
                  <a:gd name="T34" fmla="*/ 24 w 32"/>
                  <a:gd name="T35" fmla="*/ 68 h 70"/>
                  <a:gd name="T36" fmla="*/ 22 w 32"/>
                  <a:gd name="T37" fmla="*/ 70 h 70"/>
                  <a:gd name="T38" fmla="*/ 22 w 32"/>
                  <a:gd name="T39" fmla="*/ 70 h 70"/>
                  <a:gd name="T40" fmla="*/ 14 w 32"/>
                  <a:gd name="T41" fmla="*/ 68 h 70"/>
                  <a:gd name="T42" fmla="*/ 8 w 32"/>
                  <a:gd name="T43" fmla="*/ 62 h 70"/>
                  <a:gd name="T44" fmla="*/ 2 w 32"/>
                  <a:gd name="T45" fmla="*/ 56 h 70"/>
                  <a:gd name="T46" fmla="*/ 0 w 32"/>
                  <a:gd name="T47" fmla="*/ 50 h 70"/>
                  <a:gd name="T48" fmla="*/ 0 w 32"/>
                  <a:gd name="T49" fmla="*/ 50 h 70"/>
                  <a:gd name="T50" fmla="*/ 0 w 32"/>
                  <a:gd name="T51" fmla="*/ 42 h 70"/>
                  <a:gd name="T52" fmla="*/ 0 w 32"/>
                  <a:gd name="T53" fmla="*/ 34 h 70"/>
                  <a:gd name="T54" fmla="*/ 2 w 32"/>
                  <a:gd name="T55" fmla="*/ 28 h 70"/>
                  <a:gd name="T56" fmla="*/ 4 w 32"/>
                  <a:gd name="T57" fmla="*/ 22 h 70"/>
                  <a:gd name="T58" fmla="*/ 14 w 32"/>
                  <a:gd name="T59" fmla="*/ 10 h 70"/>
                  <a:gd name="T60" fmla="*/ 24 w 32"/>
                  <a:gd name="T61" fmla="*/ 0 h 70"/>
                  <a:gd name="T62" fmla="*/ 24 w 32"/>
                  <a:gd name="T63" fmla="*/ 0 h 70"/>
                  <a:gd name="T64" fmla="*/ 26 w 32"/>
                  <a:gd name="T65" fmla="*/ 0 h 70"/>
                  <a:gd name="T66" fmla="*/ 28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0" y="10"/>
                    </a:lnTo>
                    <a:lnTo>
                      <a:pt x="26" y="14"/>
                    </a:lnTo>
                    <a:lnTo>
                      <a:pt x="24" y="16"/>
                    </a:lnTo>
                    <a:lnTo>
                      <a:pt x="20" y="20"/>
                    </a:lnTo>
                    <a:lnTo>
                      <a:pt x="16" y="26"/>
                    </a:lnTo>
                    <a:lnTo>
                      <a:pt x="12" y="34"/>
                    </a:lnTo>
                    <a:lnTo>
                      <a:pt x="10" y="40"/>
                    </a:lnTo>
                    <a:lnTo>
                      <a:pt x="12" y="48"/>
                    </a:lnTo>
                    <a:lnTo>
                      <a:pt x="14" y="50"/>
                    </a:lnTo>
                    <a:lnTo>
                      <a:pt x="16" y="54"/>
                    </a:lnTo>
                    <a:lnTo>
                      <a:pt x="22" y="60"/>
                    </a:lnTo>
                    <a:lnTo>
                      <a:pt x="24" y="62"/>
                    </a:lnTo>
                    <a:lnTo>
                      <a:pt x="26" y="64"/>
                    </a:lnTo>
                    <a:lnTo>
                      <a:pt x="24" y="68"/>
                    </a:lnTo>
                    <a:lnTo>
                      <a:pt x="22" y="70"/>
                    </a:lnTo>
                    <a:lnTo>
                      <a:pt x="14" y="68"/>
                    </a:lnTo>
                    <a:lnTo>
                      <a:pt x="8" y="62"/>
                    </a:lnTo>
                    <a:lnTo>
                      <a:pt x="2" y="56"/>
                    </a:lnTo>
                    <a:lnTo>
                      <a:pt x="0" y="50"/>
                    </a:lnTo>
                    <a:lnTo>
                      <a:pt x="0" y="42"/>
                    </a:lnTo>
                    <a:lnTo>
                      <a:pt x="0" y="34"/>
                    </a:lnTo>
                    <a:lnTo>
                      <a:pt x="2" y="28"/>
                    </a:lnTo>
                    <a:lnTo>
                      <a:pt x="4" y="22"/>
                    </a:lnTo>
                    <a:lnTo>
                      <a:pt x="14" y="10"/>
                    </a:lnTo>
                    <a:lnTo>
                      <a:pt x="24" y="0"/>
                    </a:lnTo>
                    <a:lnTo>
                      <a:pt x="26" y="0"/>
                    </a:lnTo>
                    <a:lnTo>
                      <a:pt x="28"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0" name="Freeform 30"/>
              <p:cNvSpPr>
                <a:spLocks/>
              </p:cNvSpPr>
              <p:nvPr/>
            </p:nvSpPr>
            <p:spPr bwMode="auto">
              <a:xfrm>
                <a:off x="2913" y="836"/>
                <a:ext cx="58" cy="78"/>
              </a:xfrm>
              <a:custGeom>
                <a:avLst/>
                <a:gdLst>
                  <a:gd name="T0" fmla="*/ 38 w 58"/>
                  <a:gd name="T1" fmla="*/ 4 h 78"/>
                  <a:gd name="T2" fmla="*/ 38 w 58"/>
                  <a:gd name="T3" fmla="*/ 4 h 78"/>
                  <a:gd name="T4" fmla="*/ 40 w 58"/>
                  <a:gd name="T5" fmla="*/ 18 h 78"/>
                  <a:gd name="T6" fmla="*/ 42 w 58"/>
                  <a:gd name="T7" fmla="*/ 24 h 78"/>
                  <a:gd name="T8" fmla="*/ 40 w 58"/>
                  <a:gd name="T9" fmla="*/ 30 h 78"/>
                  <a:gd name="T10" fmla="*/ 40 w 58"/>
                  <a:gd name="T11" fmla="*/ 30 h 78"/>
                  <a:gd name="T12" fmla="*/ 44 w 58"/>
                  <a:gd name="T13" fmla="*/ 34 h 78"/>
                  <a:gd name="T14" fmla="*/ 48 w 58"/>
                  <a:gd name="T15" fmla="*/ 36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4 h 78"/>
                  <a:gd name="T30" fmla="*/ 52 w 58"/>
                  <a:gd name="T31" fmla="*/ 64 h 78"/>
                  <a:gd name="T32" fmla="*/ 52 w 58"/>
                  <a:gd name="T33" fmla="*/ 64 h 78"/>
                  <a:gd name="T34" fmla="*/ 48 w 58"/>
                  <a:gd name="T35" fmla="*/ 68 h 78"/>
                  <a:gd name="T36" fmla="*/ 46 w 58"/>
                  <a:gd name="T37" fmla="*/ 72 h 78"/>
                  <a:gd name="T38" fmla="*/ 36 w 58"/>
                  <a:gd name="T39" fmla="*/ 78 h 78"/>
                  <a:gd name="T40" fmla="*/ 36 w 58"/>
                  <a:gd name="T41" fmla="*/ 78 h 78"/>
                  <a:gd name="T42" fmla="*/ 30 w 58"/>
                  <a:gd name="T43" fmla="*/ 76 h 78"/>
                  <a:gd name="T44" fmla="*/ 24 w 58"/>
                  <a:gd name="T45" fmla="*/ 74 h 78"/>
                  <a:gd name="T46" fmla="*/ 24 w 58"/>
                  <a:gd name="T47" fmla="*/ 74 h 78"/>
                  <a:gd name="T48" fmla="*/ 20 w 58"/>
                  <a:gd name="T49" fmla="*/ 66 h 78"/>
                  <a:gd name="T50" fmla="*/ 18 w 58"/>
                  <a:gd name="T51" fmla="*/ 62 h 78"/>
                  <a:gd name="T52" fmla="*/ 20 w 58"/>
                  <a:gd name="T53" fmla="*/ 58 h 78"/>
                  <a:gd name="T54" fmla="*/ 20 w 58"/>
                  <a:gd name="T55" fmla="*/ 58 h 78"/>
                  <a:gd name="T56" fmla="*/ 24 w 58"/>
                  <a:gd name="T57" fmla="*/ 56 h 78"/>
                  <a:gd name="T58" fmla="*/ 28 w 58"/>
                  <a:gd name="T59" fmla="*/ 52 h 78"/>
                  <a:gd name="T60" fmla="*/ 28 w 58"/>
                  <a:gd name="T61" fmla="*/ 52 h 78"/>
                  <a:gd name="T62" fmla="*/ 26 w 58"/>
                  <a:gd name="T63" fmla="*/ 48 h 78"/>
                  <a:gd name="T64" fmla="*/ 22 w 58"/>
                  <a:gd name="T65" fmla="*/ 44 h 78"/>
                  <a:gd name="T66" fmla="*/ 22 w 58"/>
                  <a:gd name="T67" fmla="*/ 44 h 78"/>
                  <a:gd name="T68" fmla="*/ 10 w 58"/>
                  <a:gd name="T69" fmla="*/ 42 h 78"/>
                  <a:gd name="T70" fmla="*/ 4 w 58"/>
                  <a:gd name="T71" fmla="*/ 40 h 78"/>
                  <a:gd name="T72" fmla="*/ 0 w 58"/>
                  <a:gd name="T73" fmla="*/ 36 h 78"/>
                  <a:gd name="T74" fmla="*/ 0 w 58"/>
                  <a:gd name="T75" fmla="*/ 36 h 78"/>
                  <a:gd name="T76" fmla="*/ 0 w 58"/>
                  <a:gd name="T77" fmla="*/ 34 h 78"/>
                  <a:gd name="T78" fmla="*/ 2 w 58"/>
                  <a:gd name="T79" fmla="*/ 32 h 78"/>
                  <a:gd name="T80" fmla="*/ 6 w 58"/>
                  <a:gd name="T81" fmla="*/ 30 h 78"/>
                  <a:gd name="T82" fmla="*/ 6 w 58"/>
                  <a:gd name="T83" fmla="*/ 30 h 78"/>
                  <a:gd name="T84" fmla="*/ 16 w 58"/>
                  <a:gd name="T85" fmla="*/ 28 h 78"/>
                  <a:gd name="T86" fmla="*/ 24 w 58"/>
                  <a:gd name="T87" fmla="*/ 30 h 78"/>
                  <a:gd name="T88" fmla="*/ 24 w 58"/>
                  <a:gd name="T89" fmla="*/ 30 h 78"/>
                  <a:gd name="T90" fmla="*/ 26 w 58"/>
                  <a:gd name="T91" fmla="*/ 28 h 78"/>
                  <a:gd name="T92" fmla="*/ 28 w 58"/>
                  <a:gd name="T93" fmla="*/ 26 h 78"/>
                  <a:gd name="T94" fmla="*/ 28 w 58"/>
                  <a:gd name="T95" fmla="*/ 26 h 78"/>
                  <a:gd name="T96" fmla="*/ 28 w 58"/>
                  <a:gd name="T97" fmla="*/ 20 h 78"/>
                  <a:gd name="T98" fmla="*/ 24 w 58"/>
                  <a:gd name="T99" fmla="*/ 14 h 78"/>
                  <a:gd name="T100" fmla="*/ 22 w 58"/>
                  <a:gd name="T101" fmla="*/ 8 h 78"/>
                  <a:gd name="T102" fmla="*/ 22 w 58"/>
                  <a:gd name="T103" fmla="*/ 6 h 78"/>
                  <a:gd name="T104" fmla="*/ 24 w 58"/>
                  <a:gd name="T105" fmla="*/ 4 h 78"/>
                  <a:gd name="T106" fmla="*/ 24 w 58"/>
                  <a:gd name="T107" fmla="*/ 4 h 78"/>
                  <a:gd name="T108" fmla="*/ 26 w 58"/>
                  <a:gd name="T109" fmla="*/ 0 h 78"/>
                  <a:gd name="T110" fmla="*/ 32 w 58"/>
                  <a:gd name="T111" fmla="*/ 0 h 78"/>
                  <a:gd name="T112" fmla="*/ 36 w 58"/>
                  <a:gd name="T113" fmla="*/ 0 h 78"/>
                  <a:gd name="T114" fmla="*/ 38 w 58"/>
                  <a:gd name="T115" fmla="*/ 4 h 78"/>
                  <a:gd name="T116" fmla="*/ 38 w 58"/>
                  <a:gd name="T117" fmla="*/ 4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4"/>
                    </a:moveTo>
                    <a:lnTo>
                      <a:pt x="38" y="4"/>
                    </a:lnTo>
                    <a:lnTo>
                      <a:pt x="40" y="18"/>
                    </a:lnTo>
                    <a:lnTo>
                      <a:pt x="42" y="24"/>
                    </a:lnTo>
                    <a:lnTo>
                      <a:pt x="40" y="30"/>
                    </a:lnTo>
                    <a:lnTo>
                      <a:pt x="44" y="34"/>
                    </a:lnTo>
                    <a:lnTo>
                      <a:pt x="48" y="36"/>
                    </a:lnTo>
                    <a:lnTo>
                      <a:pt x="58" y="38"/>
                    </a:lnTo>
                    <a:lnTo>
                      <a:pt x="52" y="42"/>
                    </a:lnTo>
                    <a:lnTo>
                      <a:pt x="50" y="44"/>
                    </a:lnTo>
                    <a:lnTo>
                      <a:pt x="48" y="48"/>
                    </a:lnTo>
                    <a:lnTo>
                      <a:pt x="52" y="54"/>
                    </a:lnTo>
                    <a:lnTo>
                      <a:pt x="52" y="64"/>
                    </a:lnTo>
                    <a:lnTo>
                      <a:pt x="48" y="68"/>
                    </a:lnTo>
                    <a:lnTo>
                      <a:pt x="46" y="72"/>
                    </a:lnTo>
                    <a:lnTo>
                      <a:pt x="36" y="78"/>
                    </a:lnTo>
                    <a:lnTo>
                      <a:pt x="30" y="76"/>
                    </a:lnTo>
                    <a:lnTo>
                      <a:pt x="24" y="74"/>
                    </a:lnTo>
                    <a:lnTo>
                      <a:pt x="20" y="66"/>
                    </a:lnTo>
                    <a:lnTo>
                      <a:pt x="18" y="62"/>
                    </a:lnTo>
                    <a:lnTo>
                      <a:pt x="20" y="58"/>
                    </a:lnTo>
                    <a:lnTo>
                      <a:pt x="24" y="56"/>
                    </a:lnTo>
                    <a:lnTo>
                      <a:pt x="28" y="52"/>
                    </a:lnTo>
                    <a:lnTo>
                      <a:pt x="26" y="48"/>
                    </a:lnTo>
                    <a:lnTo>
                      <a:pt x="22" y="44"/>
                    </a:lnTo>
                    <a:lnTo>
                      <a:pt x="10" y="42"/>
                    </a:lnTo>
                    <a:lnTo>
                      <a:pt x="4" y="40"/>
                    </a:lnTo>
                    <a:lnTo>
                      <a:pt x="0" y="36"/>
                    </a:lnTo>
                    <a:lnTo>
                      <a:pt x="0" y="34"/>
                    </a:lnTo>
                    <a:lnTo>
                      <a:pt x="2" y="32"/>
                    </a:lnTo>
                    <a:lnTo>
                      <a:pt x="6" y="30"/>
                    </a:lnTo>
                    <a:lnTo>
                      <a:pt x="16" y="28"/>
                    </a:lnTo>
                    <a:lnTo>
                      <a:pt x="24" y="30"/>
                    </a:lnTo>
                    <a:lnTo>
                      <a:pt x="26" y="28"/>
                    </a:lnTo>
                    <a:lnTo>
                      <a:pt x="28" y="26"/>
                    </a:lnTo>
                    <a:lnTo>
                      <a:pt x="28" y="20"/>
                    </a:lnTo>
                    <a:lnTo>
                      <a:pt x="24" y="14"/>
                    </a:lnTo>
                    <a:lnTo>
                      <a:pt x="22" y="8"/>
                    </a:lnTo>
                    <a:lnTo>
                      <a:pt x="22" y="6"/>
                    </a:lnTo>
                    <a:lnTo>
                      <a:pt x="24" y="4"/>
                    </a:lnTo>
                    <a:lnTo>
                      <a:pt x="26" y="0"/>
                    </a:lnTo>
                    <a:lnTo>
                      <a:pt x="32" y="0"/>
                    </a:lnTo>
                    <a:lnTo>
                      <a:pt x="36"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1" name="Freeform 31"/>
              <p:cNvSpPr>
                <a:spLocks/>
              </p:cNvSpPr>
              <p:nvPr/>
            </p:nvSpPr>
            <p:spPr bwMode="auto">
              <a:xfrm>
                <a:off x="2797" y="836"/>
                <a:ext cx="40" cy="76"/>
              </a:xfrm>
              <a:custGeom>
                <a:avLst/>
                <a:gdLst>
                  <a:gd name="T0" fmla="*/ 30 w 40"/>
                  <a:gd name="T1" fmla="*/ 6 h 76"/>
                  <a:gd name="T2" fmla="*/ 30 w 40"/>
                  <a:gd name="T3" fmla="*/ 10 h 76"/>
                  <a:gd name="T4" fmla="*/ 30 w 40"/>
                  <a:gd name="T5" fmla="*/ 10 h 76"/>
                  <a:gd name="T6" fmla="*/ 24 w 40"/>
                  <a:gd name="T7" fmla="*/ 16 h 76"/>
                  <a:gd name="T8" fmla="*/ 18 w 40"/>
                  <a:gd name="T9" fmla="*/ 24 h 76"/>
                  <a:gd name="T10" fmla="*/ 12 w 40"/>
                  <a:gd name="T11" fmla="*/ 40 h 76"/>
                  <a:gd name="T12" fmla="*/ 12 w 40"/>
                  <a:gd name="T13" fmla="*/ 40 h 76"/>
                  <a:gd name="T14" fmla="*/ 12 w 40"/>
                  <a:gd name="T15" fmla="*/ 46 h 76"/>
                  <a:gd name="T16" fmla="*/ 16 w 40"/>
                  <a:gd name="T17" fmla="*/ 52 h 76"/>
                  <a:gd name="T18" fmla="*/ 20 w 40"/>
                  <a:gd name="T19" fmla="*/ 56 h 76"/>
                  <a:gd name="T20" fmla="*/ 24 w 40"/>
                  <a:gd name="T21" fmla="*/ 60 h 76"/>
                  <a:gd name="T22" fmla="*/ 24 w 40"/>
                  <a:gd name="T23" fmla="*/ 60 h 76"/>
                  <a:gd name="T24" fmla="*/ 28 w 40"/>
                  <a:gd name="T25" fmla="*/ 62 h 76"/>
                  <a:gd name="T26" fmla="*/ 34 w 40"/>
                  <a:gd name="T27" fmla="*/ 62 h 76"/>
                  <a:gd name="T28" fmla="*/ 38 w 40"/>
                  <a:gd name="T29" fmla="*/ 66 h 76"/>
                  <a:gd name="T30" fmla="*/ 40 w 40"/>
                  <a:gd name="T31" fmla="*/ 70 h 76"/>
                  <a:gd name="T32" fmla="*/ 40 w 40"/>
                  <a:gd name="T33" fmla="*/ 70 h 76"/>
                  <a:gd name="T34" fmla="*/ 38 w 40"/>
                  <a:gd name="T35" fmla="*/ 74 h 76"/>
                  <a:gd name="T36" fmla="*/ 36 w 40"/>
                  <a:gd name="T37" fmla="*/ 76 h 76"/>
                  <a:gd name="T38" fmla="*/ 36 w 40"/>
                  <a:gd name="T39" fmla="*/ 76 h 76"/>
                  <a:gd name="T40" fmla="*/ 24 w 40"/>
                  <a:gd name="T41" fmla="*/ 72 h 76"/>
                  <a:gd name="T42" fmla="*/ 12 w 40"/>
                  <a:gd name="T43" fmla="*/ 66 h 76"/>
                  <a:gd name="T44" fmla="*/ 4 w 40"/>
                  <a:gd name="T45" fmla="*/ 56 h 76"/>
                  <a:gd name="T46" fmla="*/ 2 w 40"/>
                  <a:gd name="T47" fmla="*/ 52 h 76"/>
                  <a:gd name="T48" fmla="*/ 0 w 40"/>
                  <a:gd name="T49" fmla="*/ 46 h 76"/>
                  <a:gd name="T50" fmla="*/ 0 w 40"/>
                  <a:gd name="T51" fmla="*/ 46 h 76"/>
                  <a:gd name="T52" fmla="*/ 2 w 40"/>
                  <a:gd name="T53" fmla="*/ 32 h 76"/>
                  <a:gd name="T54" fmla="*/ 6 w 40"/>
                  <a:gd name="T55" fmla="*/ 20 h 76"/>
                  <a:gd name="T56" fmla="*/ 12 w 40"/>
                  <a:gd name="T57" fmla="*/ 10 h 76"/>
                  <a:gd name="T58" fmla="*/ 22 w 40"/>
                  <a:gd name="T59" fmla="*/ 0 h 76"/>
                  <a:gd name="T60" fmla="*/ 22 w 40"/>
                  <a:gd name="T61" fmla="*/ 0 h 76"/>
                  <a:gd name="T62" fmla="*/ 24 w 40"/>
                  <a:gd name="T63" fmla="*/ 0 h 76"/>
                  <a:gd name="T64" fmla="*/ 26 w 40"/>
                  <a:gd name="T65" fmla="*/ 2 h 76"/>
                  <a:gd name="T66" fmla="*/ 30 w 40"/>
                  <a:gd name="T67" fmla="*/ 6 h 76"/>
                  <a:gd name="T68" fmla="*/ 30 w 40"/>
                  <a:gd name="T69" fmla="*/ 6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6">
                    <a:moveTo>
                      <a:pt x="30" y="6"/>
                    </a:moveTo>
                    <a:lnTo>
                      <a:pt x="30" y="10"/>
                    </a:lnTo>
                    <a:lnTo>
                      <a:pt x="24" y="16"/>
                    </a:lnTo>
                    <a:lnTo>
                      <a:pt x="18" y="24"/>
                    </a:lnTo>
                    <a:lnTo>
                      <a:pt x="12" y="40"/>
                    </a:lnTo>
                    <a:lnTo>
                      <a:pt x="12" y="46"/>
                    </a:lnTo>
                    <a:lnTo>
                      <a:pt x="16" y="52"/>
                    </a:lnTo>
                    <a:lnTo>
                      <a:pt x="20" y="56"/>
                    </a:lnTo>
                    <a:lnTo>
                      <a:pt x="24" y="60"/>
                    </a:lnTo>
                    <a:lnTo>
                      <a:pt x="28" y="62"/>
                    </a:lnTo>
                    <a:lnTo>
                      <a:pt x="34" y="62"/>
                    </a:lnTo>
                    <a:lnTo>
                      <a:pt x="38" y="66"/>
                    </a:lnTo>
                    <a:lnTo>
                      <a:pt x="40" y="70"/>
                    </a:lnTo>
                    <a:lnTo>
                      <a:pt x="38" y="74"/>
                    </a:lnTo>
                    <a:lnTo>
                      <a:pt x="36" y="76"/>
                    </a:lnTo>
                    <a:lnTo>
                      <a:pt x="24" y="72"/>
                    </a:lnTo>
                    <a:lnTo>
                      <a:pt x="12" y="66"/>
                    </a:lnTo>
                    <a:lnTo>
                      <a:pt x="4" y="56"/>
                    </a:lnTo>
                    <a:lnTo>
                      <a:pt x="2" y="52"/>
                    </a:lnTo>
                    <a:lnTo>
                      <a:pt x="0" y="46"/>
                    </a:lnTo>
                    <a:lnTo>
                      <a:pt x="2" y="32"/>
                    </a:lnTo>
                    <a:lnTo>
                      <a:pt x="6" y="20"/>
                    </a:lnTo>
                    <a:lnTo>
                      <a:pt x="12" y="10"/>
                    </a:lnTo>
                    <a:lnTo>
                      <a:pt x="22" y="0"/>
                    </a:lnTo>
                    <a:lnTo>
                      <a:pt x="24" y="0"/>
                    </a:lnTo>
                    <a:lnTo>
                      <a:pt x="26" y="2"/>
                    </a:lnTo>
                    <a:lnTo>
                      <a:pt x="30"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2" name="Freeform 32"/>
              <p:cNvSpPr>
                <a:spLocks/>
              </p:cNvSpPr>
              <p:nvPr/>
            </p:nvSpPr>
            <p:spPr bwMode="auto">
              <a:xfrm>
                <a:off x="3261" y="704"/>
                <a:ext cx="62" cy="38"/>
              </a:xfrm>
              <a:custGeom>
                <a:avLst/>
                <a:gdLst>
                  <a:gd name="T0" fmla="*/ 62 w 62"/>
                  <a:gd name="T1" fmla="*/ 4 h 38"/>
                  <a:gd name="T2" fmla="*/ 62 w 62"/>
                  <a:gd name="T3" fmla="*/ 4 h 38"/>
                  <a:gd name="T4" fmla="*/ 60 w 62"/>
                  <a:gd name="T5" fmla="*/ 4 h 38"/>
                  <a:gd name="T6" fmla="*/ 54 w 62"/>
                  <a:gd name="T7" fmla="*/ 2 h 38"/>
                  <a:gd name="T8" fmla="*/ 42 w 62"/>
                  <a:gd name="T9" fmla="*/ 0 h 38"/>
                  <a:gd name="T10" fmla="*/ 20 w 62"/>
                  <a:gd name="T11" fmla="*/ 2 h 38"/>
                  <a:gd name="T12" fmla="*/ 20 w 62"/>
                  <a:gd name="T13" fmla="*/ 2 h 38"/>
                  <a:gd name="T14" fmla="*/ 10 w 62"/>
                  <a:gd name="T15" fmla="*/ 4 h 38"/>
                  <a:gd name="T16" fmla="*/ 2 w 62"/>
                  <a:gd name="T17" fmla="*/ 8 h 38"/>
                  <a:gd name="T18" fmla="*/ 0 w 62"/>
                  <a:gd name="T19" fmla="*/ 12 h 38"/>
                  <a:gd name="T20" fmla="*/ 0 w 62"/>
                  <a:gd name="T21" fmla="*/ 16 h 38"/>
                  <a:gd name="T22" fmla="*/ 2 w 62"/>
                  <a:gd name="T23" fmla="*/ 24 h 38"/>
                  <a:gd name="T24" fmla="*/ 6 w 62"/>
                  <a:gd name="T25" fmla="*/ 28 h 38"/>
                  <a:gd name="T26" fmla="*/ 44 w 62"/>
                  <a:gd name="T27" fmla="*/ 38 h 38"/>
                  <a:gd name="T28" fmla="*/ 62 w 62"/>
                  <a:gd name="T29" fmla="*/ 4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8">
                    <a:moveTo>
                      <a:pt x="62" y="4"/>
                    </a:moveTo>
                    <a:lnTo>
                      <a:pt x="62" y="4"/>
                    </a:lnTo>
                    <a:lnTo>
                      <a:pt x="60" y="4"/>
                    </a:lnTo>
                    <a:lnTo>
                      <a:pt x="54" y="2"/>
                    </a:lnTo>
                    <a:lnTo>
                      <a:pt x="42" y="0"/>
                    </a:lnTo>
                    <a:lnTo>
                      <a:pt x="20" y="2"/>
                    </a:lnTo>
                    <a:lnTo>
                      <a:pt x="10" y="4"/>
                    </a:lnTo>
                    <a:lnTo>
                      <a:pt x="2" y="8"/>
                    </a:lnTo>
                    <a:lnTo>
                      <a:pt x="0" y="12"/>
                    </a:lnTo>
                    <a:lnTo>
                      <a:pt x="0" y="16"/>
                    </a:lnTo>
                    <a:lnTo>
                      <a:pt x="2" y="24"/>
                    </a:lnTo>
                    <a:lnTo>
                      <a:pt x="6" y="28"/>
                    </a:lnTo>
                    <a:lnTo>
                      <a:pt x="44" y="38"/>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3" name="Freeform 33"/>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182 w 216"/>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4" name="Freeform 34"/>
              <p:cNvSpPr>
                <a:spLocks/>
              </p:cNvSpPr>
              <p:nvPr/>
            </p:nvSpPr>
            <p:spPr bwMode="auto">
              <a:xfrm>
                <a:off x="3289" y="658"/>
                <a:ext cx="216" cy="188"/>
              </a:xfrm>
              <a:custGeom>
                <a:avLst/>
                <a:gdLst>
                  <a:gd name="T0" fmla="*/ 182 w 216"/>
                  <a:gd name="T1" fmla="*/ 0 h 188"/>
                  <a:gd name="T2" fmla="*/ 24 w 216"/>
                  <a:gd name="T3" fmla="*/ 38 h 188"/>
                  <a:gd name="T4" fmla="*/ 24 w 216"/>
                  <a:gd name="T5" fmla="*/ 38 h 188"/>
                  <a:gd name="T6" fmla="*/ 20 w 216"/>
                  <a:gd name="T7" fmla="*/ 42 h 188"/>
                  <a:gd name="T8" fmla="*/ 10 w 216"/>
                  <a:gd name="T9" fmla="*/ 52 h 188"/>
                  <a:gd name="T10" fmla="*/ 6 w 216"/>
                  <a:gd name="T11" fmla="*/ 58 h 188"/>
                  <a:gd name="T12" fmla="*/ 2 w 216"/>
                  <a:gd name="T13" fmla="*/ 66 h 188"/>
                  <a:gd name="T14" fmla="*/ 0 w 216"/>
                  <a:gd name="T15" fmla="*/ 74 h 188"/>
                  <a:gd name="T16" fmla="*/ 2 w 216"/>
                  <a:gd name="T17" fmla="*/ 82 h 188"/>
                  <a:gd name="T18" fmla="*/ 2 w 216"/>
                  <a:gd name="T19" fmla="*/ 82 h 188"/>
                  <a:gd name="T20" fmla="*/ 6 w 216"/>
                  <a:gd name="T21" fmla="*/ 88 h 188"/>
                  <a:gd name="T22" fmla="*/ 12 w 216"/>
                  <a:gd name="T23" fmla="*/ 94 h 188"/>
                  <a:gd name="T24" fmla="*/ 32 w 216"/>
                  <a:gd name="T25" fmla="*/ 108 h 188"/>
                  <a:gd name="T26" fmla="*/ 58 w 216"/>
                  <a:gd name="T27" fmla="*/ 126 h 188"/>
                  <a:gd name="T28" fmla="*/ 88 w 216"/>
                  <a:gd name="T29" fmla="*/ 144 h 188"/>
                  <a:gd name="T30" fmla="*/ 142 w 216"/>
                  <a:gd name="T31" fmla="*/ 176 h 188"/>
                  <a:gd name="T32" fmla="*/ 166 w 216"/>
                  <a:gd name="T33" fmla="*/ 188 h 188"/>
                  <a:gd name="T34" fmla="*/ 216 w 216"/>
                  <a:gd name="T35" fmla="*/ 2 h 1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88">
                    <a:moveTo>
                      <a:pt x="182" y="0"/>
                    </a:moveTo>
                    <a:lnTo>
                      <a:pt x="24" y="38"/>
                    </a:lnTo>
                    <a:lnTo>
                      <a:pt x="20" y="42"/>
                    </a:lnTo>
                    <a:lnTo>
                      <a:pt x="10" y="52"/>
                    </a:lnTo>
                    <a:lnTo>
                      <a:pt x="6" y="58"/>
                    </a:lnTo>
                    <a:lnTo>
                      <a:pt x="2" y="66"/>
                    </a:lnTo>
                    <a:lnTo>
                      <a:pt x="0" y="74"/>
                    </a:lnTo>
                    <a:lnTo>
                      <a:pt x="2" y="82"/>
                    </a:lnTo>
                    <a:lnTo>
                      <a:pt x="6" y="88"/>
                    </a:lnTo>
                    <a:lnTo>
                      <a:pt x="12" y="94"/>
                    </a:lnTo>
                    <a:lnTo>
                      <a:pt x="32" y="108"/>
                    </a:lnTo>
                    <a:lnTo>
                      <a:pt x="58" y="126"/>
                    </a:lnTo>
                    <a:lnTo>
                      <a:pt x="88" y="144"/>
                    </a:lnTo>
                    <a:lnTo>
                      <a:pt x="142" y="176"/>
                    </a:lnTo>
                    <a:lnTo>
                      <a:pt x="166" y="188"/>
                    </a:lnTo>
                    <a:lnTo>
                      <a:pt x="21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5" name="Freeform 35"/>
              <p:cNvSpPr>
                <a:spLocks/>
              </p:cNvSpPr>
              <p:nvPr/>
            </p:nvSpPr>
            <p:spPr bwMode="auto">
              <a:xfrm>
                <a:off x="3383" y="658"/>
                <a:ext cx="200" cy="198"/>
              </a:xfrm>
              <a:custGeom>
                <a:avLst/>
                <a:gdLst>
                  <a:gd name="T0" fmla="*/ 0 w 200"/>
                  <a:gd name="T1" fmla="*/ 102 h 198"/>
                  <a:gd name="T2" fmla="*/ 0 w 200"/>
                  <a:gd name="T3" fmla="*/ 102 h 198"/>
                  <a:gd name="T4" fmla="*/ 4 w 200"/>
                  <a:gd name="T5" fmla="*/ 122 h 198"/>
                  <a:gd name="T6" fmla="*/ 10 w 200"/>
                  <a:gd name="T7" fmla="*/ 140 h 198"/>
                  <a:gd name="T8" fmla="*/ 20 w 200"/>
                  <a:gd name="T9" fmla="*/ 158 h 198"/>
                  <a:gd name="T10" fmla="*/ 32 w 200"/>
                  <a:gd name="T11" fmla="*/ 172 h 198"/>
                  <a:gd name="T12" fmla="*/ 48 w 200"/>
                  <a:gd name="T13" fmla="*/ 184 h 198"/>
                  <a:gd name="T14" fmla="*/ 66 w 200"/>
                  <a:gd name="T15" fmla="*/ 192 h 198"/>
                  <a:gd name="T16" fmla="*/ 84 w 200"/>
                  <a:gd name="T17" fmla="*/ 196 h 198"/>
                  <a:gd name="T18" fmla="*/ 104 w 200"/>
                  <a:gd name="T19" fmla="*/ 198 h 198"/>
                  <a:gd name="T20" fmla="*/ 104 w 200"/>
                  <a:gd name="T21" fmla="*/ 198 h 198"/>
                  <a:gd name="T22" fmla="*/ 124 w 200"/>
                  <a:gd name="T23" fmla="*/ 194 h 198"/>
                  <a:gd name="T24" fmla="*/ 142 w 200"/>
                  <a:gd name="T25" fmla="*/ 188 h 198"/>
                  <a:gd name="T26" fmla="*/ 160 w 200"/>
                  <a:gd name="T27" fmla="*/ 178 h 198"/>
                  <a:gd name="T28" fmla="*/ 174 w 200"/>
                  <a:gd name="T29" fmla="*/ 166 h 198"/>
                  <a:gd name="T30" fmla="*/ 184 w 200"/>
                  <a:gd name="T31" fmla="*/ 150 h 198"/>
                  <a:gd name="T32" fmla="*/ 194 w 200"/>
                  <a:gd name="T33" fmla="*/ 134 h 198"/>
                  <a:gd name="T34" fmla="*/ 198 w 200"/>
                  <a:gd name="T35" fmla="*/ 114 h 198"/>
                  <a:gd name="T36" fmla="*/ 200 w 200"/>
                  <a:gd name="T37" fmla="*/ 94 h 198"/>
                  <a:gd name="T38" fmla="*/ 200 w 200"/>
                  <a:gd name="T39" fmla="*/ 94 h 198"/>
                  <a:gd name="T40" fmla="*/ 196 w 200"/>
                  <a:gd name="T41" fmla="*/ 74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0 h 198"/>
                  <a:gd name="T54" fmla="*/ 96 w 200"/>
                  <a:gd name="T55" fmla="*/ 0 h 198"/>
                  <a:gd name="T56" fmla="*/ 96 w 200"/>
                  <a:gd name="T57" fmla="*/ 0 h 198"/>
                  <a:gd name="T58" fmla="*/ 76 w 200"/>
                  <a:gd name="T59" fmla="*/ 2 h 198"/>
                  <a:gd name="T60" fmla="*/ 58 w 200"/>
                  <a:gd name="T61" fmla="*/ 8 h 198"/>
                  <a:gd name="T62" fmla="*/ 40 w 200"/>
                  <a:gd name="T63" fmla="*/ 18 h 198"/>
                  <a:gd name="T64" fmla="*/ 26 w 200"/>
                  <a:gd name="T65" fmla="*/ 32 h 198"/>
                  <a:gd name="T66" fmla="*/ 16 w 200"/>
                  <a:gd name="T67" fmla="*/ 46 h 198"/>
                  <a:gd name="T68" fmla="*/ 6 w 200"/>
                  <a:gd name="T69" fmla="*/ 64 h 198"/>
                  <a:gd name="T70" fmla="*/ 2 w 200"/>
                  <a:gd name="T71" fmla="*/ 82 h 198"/>
                  <a:gd name="T72" fmla="*/ 0 w 200"/>
                  <a:gd name="T73" fmla="*/ 102 h 198"/>
                  <a:gd name="T74" fmla="*/ 0 w 200"/>
                  <a:gd name="T75" fmla="*/ 102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2"/>
                    </a:moveTo>
                    <a:lnTo>
                      <a:pt x="0" y="102"/>
                    </a:lnTo>
                    <a:lnTo>
                      <a:pt x="4" y="122"/>
                    </a:lnTo>
                    <a:lnTo>
                      <a:pt x="10" y="140"/>
                    </a:lnTo>
                    <a:lnTo>
                      <a:pt x="20" y="158"/>
                    </a:lnTo>
                    <a:lnTo>
                      <a:pt x="32" y="172"/>
                    </a:lnTo>
                    <a:lnTo>
                      <a:pt x="48" y="184"/>
                    </a:lnTo>
                    <a:lnTo>
                      <a:pt x="66" y="192"/>
                    </a:lnTo>
                    <a:lnTo>
                      <a:pt x="84" y="196"/>
                    </a:lnTo>
                    <a:lnTo>
                      <a:pt x="104" y="198"/>
                    </a:lnTo>
                    <a:lnTo>
                      <a:pt x="124" y="194"/>
                    </a:lnTo>
                    <a:lnTo>
                      <a:pt x="142" y="188"/>
                    </a:lnTo>
                    <a:lnTo>
                      <a:pt x="160" y="178"/>
                    </a:lnTo>
                    <a:lnTo>
                      <a:pt x="174" y="166"/>
                    </a:lnTo>
                    <a:lnTo>
                      <a:pt x="184" y="150"/>
                    </a:lnTo>
                    <a:lnTo>
                      <a:pt x="194" y="134"/>
                    </a:lnTo>
                    <a:lnTo>
                      <a:pt x="198" y="114"/>
                    </a:lnTo>
                    <a:lnTo>
                      <a:pt x="200" y="94"/>
                    </a:lnTo>
                    <a:lnTo>
                      <a:pt x="196" y="74"/>
                    </a:lnTo>
                    <a:lnTo>
                      <a:pt x="190" y="56"/>
                    </a:lnTo>
                    <a:lnTo>
                      <a:pt x="180" y="40"/>
                    </a:lnTo>
                    <a:lnTo>
                      <a:pt x="168" y="26"/>
                    </a:lnTo>
                    <a:lnTo>
                      <a:pt x="152" y="14"/>
                    </a:lnTo>
                    <a:lnTo>
                      <a:pt x="134" y="6"/>
                    </a:lnTo>
                    <a:lnTo>
                      <a:pt x="116" y="0"/>
                    </a:lnTo>
                    <a:lnTo>
                      <a:pt x="96" y="0"/>
                    </a:lnTo>
                    <a:lnTo>
                      <a:pt x="76" y="2"/>
                    </a:lnTo>
                    <a:lnTo>
                      <a:pt x="58" y="8"/>
                    </a:lnTo>
                    <a:lnTo>
                      <a:pt x="40" y="18"/>
                    </a:lnTo>
                    <a:lnTo>
                      <a:pt x="26" y="32"/>
                    </a:lnTo>
                    <a:lnTo>
                      <a:pt x="16" y="46"/>
                    </a:lnTo>
                    <a:lnTo>
                      <a:pt x="6" y="64"/>
                    </a:lnTo>
                    <a:lnTo>
                      <a:pt x="2" y="82"/>
                    </a:lnTo>
                    <a:lnTo>
                      <a:pt x="0" y="102"/>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6" name="Freeform 36"/>
              <p:cNvSpPr>
                <a:spLocks/>
              </p:cNvSpPr>
              <p:nvPr/>
            </p:nvSpPr>
            <p:spPr bwMode="auto">
              <a:xfrm>
                <a:off x="3409" y="684"/>
                <a:ext cx="146" cy="146"/>
              </a:xfrm>
              <a:custGeom>
                <a:avLst/>
                <a:gdLst>
                  <a:gd name="T0" fmla="*/ 0 w 146"/>
                  <a:gd name="T1" fmla="*/ 76 h 146"/>
                  <a:gd name="T2" fmla="*/ 0 w 146"/>
                  <a:gd name="T3" fmla="*/ 76 h 146"/>
                  <a:gd name="T4" fmla="*/ 4 w 146"/>
                  <a:gd name="T5" fmla="*/ 90 h 146"/>
                  <a:gd name="T6" fmla="*/ 8 w 146"/>
                  <a:gd name="T7" fmla="*/ 104 h 146"/>
                  <a:gd name="T8" fmla="*/ 16 w 146"/>
                  <a:gd name="T9" fmla="*/ 116 h 146"/>
                  <a:gd name="T10" fmla="*/ 24 w 146"/>
                  <a:gd name="T11" fmla="*/ 126 h 146"/>
                  <a:gd name="T12" fmla="*/ 36 w 146"/>
                  <a:gd name="T13" fmla="*/ 134 h 146"/>
                  <a:gd name="T14" fmla="*/ 48 w 146"/>
                  <a:gd name="T15" fmla="*/ 140 h 146"/>
                  <a:gd name="T16" fmla="*/ 62 w 146"/>
                  <a:gd name="T17" fmla="*/ 144 h 146"/>
                  <a:gd name="T18" fmla="*/ 78 w 146"/>
                  <a:gd name="T19" fmla="*/ 146 h 146"/>
                  <a:gd name="T20" fmla="*/ 78 w 146"/>
                  <a:gd name="T21" fmla="*/ 146 h 146"/>
                  <a:gd name="T22" fmla="*/ 92 w 146"/>
                  <a:gd name="T23" fmla="*/ 144 h 146"/>
                  <a:gd name="T24" fmla="*/ 106 w 146"/>
                  <a:gd name="T25" fmla="*/ 138 h 146"/>
                  <a:gd name="T26" fmla="*/ 118 w 146"/>
                  <a:gd name="T27" fmla="*/ 132 h 146"/>
                  <a:gd name="T28" fmla="*/ 128 w 146"/>
                  <a:gd name="T29" fmla="*/ 122 h 146"/>
                  <a:gd name="T30" fmla="*/ 136 w 146"/>
                  <a:gd name="T31" fmla="*/ 110 h 146"/>
                  <a:gd name="T32" fmla="*/ 142 w 146"/>
                  <a:gd name="T33" fmla="*/ 98 h 146"/>
                  <a:gd name="T34" fmla="*/ 146 w 146"/>
                  <a:gd name="T35" fmla="*/ 84 h 146"/>
                  <a:gd name="T36" fmla="*/ 146 w 146"/>
                  <a:gd name="T37" fmla="*/ 70 h 146"/>
                  <a:gd name="T38" fmla="*/ 146 w 146"/>
                  <a:gd name="T39" fmla="*/ 70 h 146"/>
                  <a:gd name="T40" fmla="*/ 144 w 146"/>
                  <a:gd name="T41" fmla="*/ 54 h 146"/>
                  <a:gd name="T42" fmla="*/ 140 w 146"/>
                  <a:gd name="T43" fmla="*/ 42 h 146"/>
                  <a:gd name="T44" fmla="*/ 132 w 146"/>
                  <a:gd name="T45" fmla="*/ 28 h 146"/>
                  <a:gd name="T46" fmla="*/ 124 w 146"/>
                  <a:gd name="T47" fmla="*/ 18 h 146"/>
                  <a:gd name="T48" fmla="*/ 112 w 146"/>
                  <a:gd name="T49" fmla="*/ 10 h 146"/>
                  <a:gd name="T50" fmla="*/ 100 w 146"/>
                  <a:gd name="T51" fmla="*/ 4 h 146"/>
                  <a:gd name="T52" fmla="*/ 86 w 146"/>
                  <a:gd name="T53" fmla="*/ 0 h 146"/>
                  <a:gd name="T54" fmla="*/ 70 w 146"/>
                  <a:gd name="T55" fmla="*/ 0 h 146"/>
                  <a:gd name="T56" fmla="*/ 70 w 146"/>
                  <a:gd name="T57" fmla="*/ 0 h 146"/>
                  <a:gd name="T58" fmla="*/ 56 w 146"/>
                  <a:gd name="T59" fmla="*/ 2 h 146"/>
                  <a:gd name="T60" fmla="*/ 42 w 146"/>
                  <a:gd name="T61" fmla="*/ 6 h 146"/>
                  <a:gd name="T62" fmla="*/ 30 w 146"/>
                  <a:gd name="T63" fmla="*/ 14 h 146"/>
                  <a:gd name="T64" fmla="*/ 20 w 146"/>
                  <a:gd name="T65" fmla="*/ 22 h 146"/>
                  <a:gd name="T66" fmla="*/ 12 w 146"/>
                  <a:gd name="T67" fmla="*/ 34 h 146"/>
                  <a:gd name="T68" fmla="*/ 6 w 146"/>
                  <a:gd name="T69" fmla="*/ 46 h 146"/>
                  <a:gd name="T70" fmla="*/ 2 w 146"/>
                  <a:gd name="T71" fmla="*/ 60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4" y="90"/>
                    </a:lnTo>
                    <a:lnTo>
                      <a:pt x="8" y="104"/>
                    </a:lnTo>
                    <a:lnTo>
                      <a:pt x="16" y="116"/>
                    </a:lnTo>
                    <a:lnTo>
                      <a:pt x="24" y="126"/>
                    </a:lnTo>
                    <a:lnTo>
                      <a:pt x="36" y="134"/>
                    </a:lnTo>
                    <a:lnTo>
                      <a:pt x="48" y="140"/>
                    </a:lnTo>
                    <a:lnTo>
                      <a:pt x="62" y="144"/>
                    </a:lnTo>
                    <a:lnTo>
                      <a:pt x="78" y="146"/>
                    </a:lnTo>
                    <a:lnTo>
                      <a:pt x="92" y="144"/>
                    </a:lnTo>
                    <a:lnTo>
                      <a:pt x="106" y="138"/>
                    </a:lnTo>
                    <a:lnTo>
                      <a:pt x="118" y="132"/>
                    </a:lnTo>
                    <a:lnTo>
                      <a:pt x="128" y="122"/>
                    </a:lnTo>
                    <a:lnTo>
                      <a:pt x="136" y="110"/>
                    </a:lnTo>
                    <a:lnTo>
                      <a:pt x="142" y="98"/>
                    </a:lnTo>
                    <a:lnTo>
                      <a:pt x="146" y="84"/>
                    </a:lnTo>
                    <a:lnTo>
                      <a:pt x="146" y="70"/>
                    </a:lnTo>
                    <a:lnTo>
                      <a:pt x="144" y="54"/>
                    </a:lnTo>
                    <a:lnTo>
                      <a:pt x="140" y="42"/>
                    </a:lnTo>
                    <a:lnTo>
                      <a:pt x="132" y="28"/>
                    </a:lnTo>
                    <a:lnTo>
                      <a:pt x="124" y="18"/>
                    </a:lnTo>
                    <a:lnTo>
                      <a:pt x="112" y="10"/>
                    </a:lnTo>
                    <a:lnTo>
                      <a:pt x="100" y="4"/>
                    </a:lnTo>
                    <a:lnTo>
                      <a:pt x="86" y="0"/>
                    </a:lnTo>
                    <a:lnTo>
                      <a:pt x="70" y="0"/>
                    </a:lnTo>
                    <a:lnTo>
                      <a:pt x="56" y="2"/>
                    </a:lnTo>
                    <a:lnTo>
                      <a:pt x="42" y="6"/>
                    </a:lnTo>
                    <a:lnTo>
                      <a:pt x="30" y="14"/>
                    </a:lnTo>
                    <a:lnTo>
                      <a:pt x="20" y="22"/>
                    </a:lnTo>
                    <a:lnTo>
                      <a:pt x="12" y="34"/>
                    </a:lnTo>
                    <a:lnTo>
                      <a:pt x="6" y="46"/>
                    </a:lnTo>
                    <a:lnTo>
                      <a:pt x="2" y="60"/>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77" name="Freeform 37"/>
              <p:cNvSpPr>
                <a:spLocks/>
              </p:cNvSpPr>
              <p:nvPr/>
            </p:nvSpPr>
            <p:spPr bwMode="auto">
              <a:xfrm>
                <a:off x="3343" y="654"/>
                <a:ext cx="76" cy="54"/>
              </a:xfrm>
              <a:custGeom>
                <a:avLst/>
                <a:gdLst>
                  <a:gd name="T0" fmla="*/ 58 w 76"/>
                  <a:gd name="T1" fmla="*/ 0 h 54"/>
                  <a:gd name="T2" fmla="*/ 58 w 76"/>
                  <a:gd name="T3" fmla="*/ 0 h 54"/>
                  <a:gd name="T4" fmla="*/ 64 w 76"/>
                  <a:gd name="T5" fmla="*/ 2 h 54"/>
                  <a:gd name="T6" fmla="*/ 68 w 76"/>
                  <a:gd name="T7" fmla="*/ 6 h 54"/>
                  <a:gd name="T8" fmla="*/ 72 w 76"/>
                  <a:gd name="T9" fmla="*/ 12 h 54"/>
                  <a:gd name="T10" fmla="*/ 74 w 76"/>
                  <a:gd name="T11" fmla="*/ 18 h 54"/>
                  <a:gd name="T12" fmla="*/ 74 w 76"/>
                  <a:gd name="T13" fmla="*/ 18 h 54"/>
                  <a:gd name="T14" fmla="*/ 76 w 76"/>
                  <a:gd name="T15" fmla="*/ 22 h 54"/>
                  <a:gd name="T16" fmla="*/ 74 w 76"/>
                  <a:gd name="T17" fmla="*/ 26 h 54"/>
                  <a:gd name="T18" fmla="*/ 70 w 76"/>
                  <a:gd name="T19" fmla="*/ 34 h 54"/>
                  <a:gd name="T20" fmla="*/ 70 w 76"/>
                  <a:gd name="T21" fmla="*/ 34 h 54"/>
                  <a:gd name="T22" fmla="*/ 64 w 76"/>
                  <a:gd name="T23" fmla="*/ 40 h 54"/>
                  <a:gd name="T24" fmla="*/ 58 w 76"/>
                  <a:gd name="T25" fmla="*/ 42 h 54"/>
                  <a:gd name="T26" fmla="*/ 50 w 76"/>
                  <a:gd name="T27" fmla="*/ 44 h 54"/>
                  <a:gd name="T28" fmla="*/ 42 w 76"/>
                  <a:gd name="T29" fmla="*/ 42 h 54"/>
                  <a:gd name="T30" fmla="*/ 42 w 76"/>
                  <a:gd name="T31" fmla="*/ 42 h 54"/>
                  <a:gd name="T32" fmla="*/ 28 w 76"/>
                  <a:gd name="T33" fmla="*/ 48 h 54"/>
                  <a:gd name="T34" fmla="*/ 12 w 76"/>
                  <a:gd name="T35" fmla="*/ 54 h 54"/>
                  <a:gd name="T36" fmla="*/ 12 w 76"/>
                  <a:gd name="T37" fmla="*/ 54 h 54"/>
                  <a:gd name="T38" fmla="*/ 6 w 76"/>
                  <a:gd name="T39" fmla="*/ 50 h 54"/>
                  <a:gd name="T40" fmla="*/ 2 w 76"/>
                  <a:gd name="T41" fmla="*/ 46 h 54"/>
                  <a:gd name="T42" fmla="*/ 2 w 76"/>
                  <a:gd name="T43" fmla="*/ 46 h 54"/>
                  <a:gd name="T44" fmla="*/ 0 w 76"/>
                  <a:gd name="T45" fmla="*/ 40 h 54"/>
                  <a:gd name="T46" fmla="*/ 0 w 76"/>
                  <a:gd name="T47" fmla="*/ 34 h 54"/>
                  <a:gd name="T48" fmla="*/ 6 w 76"/>
                  <a:gd name="T49" fmla="*/ 22 h 54"/>
                  <a:gd name="T50" fmla="*/ 6 w 76"/>
                  <a:gd name="T51" fmla="*/ 22 h 54"/>
                  <a:gd name="T52" fmla="*/ 16 w 76"/>
                  <a:gd name="T53" fmla="*/ 10 h 54"/>
                  <a:gd name="T54" fmla="*/ 28 w 76"/>
                  <a:gd name="T55" fmla="*/ 2 h 54"/>
                  <a:gd name="T56" fmla="*/ 44 w 76"/>
                  <a:gd name="T57" fmla="*/ 0 h 54"/>
                  <a:gd name="T58" fmla="*/ 52 w 76"/>
                  <a:gd name="T59" fmla="*/ 0 h 54"/>
                  <a:gd name="T60" fmla="*/ 58 w 76"/>
                  <a:gd name="T61" fmla="*/ 0 h 54"/>
                  <a:gd name="T62" fmla="*/ 58 w 76"/>
                  <a:gd name="T63" fmla="*/ 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4">
                    <a:moveTo>
                      <a:pt x="58" y="0"/>
                    </a:moveTo>
                    <a:lnTo>
                      <a:pt x="58" y="0"/>
                    </a:lnTo>
                    <a:lnTo>
                      <a:pt x="64" y="2"/>
                    </a:lnTo>
                    <a:lnTo>
                      <a:pt x="68" y="6"/>
                    </a:lnTo>
                    <a:lnTo>
                      <a:pt x="72" y="12"/>
                    </a:lnTo>
                    <a:lnTo>
                      <a:pt x="74" y="18"/>
                    </a:lnTo>
                    <a:lnTo>
                      <a:pt x="76" y="22"/>
                    </a:lnTo>
                    <a:lnTo>
                      <a:pt x="74" y="26"/>
                    </a:lnTo>
                    <a:lnTo>
                      <a:pt x="70" y="34"/>
                    </a:lnTo>
                    <a:lnTo>
                      <a:pt x="64" y="40"/>
                    </a:lnTo>
                    <a:lnTo>
                      <a:pt x="58" y="42"/>
                    </a:lnTo>
                    <a:lnTo>
                      <a:pt x="50" y="44"/>
                    </a:lnTo>
                    <a:lnTo>
                      <a:pt x="42" y="42"/>
                    </a:lnTo>
                    <a:lnTo>
                      <a:pt x="28" y="48"/>
                    </a:lnTo>
                    <a:lnTo>
                      <a:pt x="12" y="54"/>
                    </a:lnTo>
                    <a:lnTo>
                      <a:pt x="6" y="50"/>
                    </a:lnTo>
                    <a:lnTo>
                      <a:pt x="2" y="46"/>
                    </a:lnTo>
                    <a:lnTo>
                      <a:pt x="0" y="40"/>
                    </a:lnTo>
                    <a:lnTo>
                      <a:pt x="0" y="34"/>
                    </a:lnTo>
                    <a:lnTo>
                      <a:pt x="6" y="22"/>
                    </a:lnTo>
                    <a:lnTo>
                      <a:pt x="16" y="10"/>
                    </a:lnTo>
                    <a:lnTo>
                      <a:pt x="28" y="2"/>
                    </a:lnTo>
                    <a:lnTo>
                      <a:pt x="44" y="0"/>
                    </a:lnTo>
                    <a:lnTo>
                      <a:pt x="52" y="0"/>
                    </a:lnTo>
                    <a:lnTo>
                      <a:pt x="58" y="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8" name="Freeform 38"/>
              <p:cNvSpPr>
                <a:spLocks/>
              </p:cNvSpPr>
              <p:nvPr/>
            </p:nvSpPr>
            <p:spPr bwMode="auto">
              <a:xfrm>
                <a:off x="3355" y="664"/>
                <a:ext cx="50" cy="32"/>
              </a:xfrm>
              <a:custGeom>
                <a:avLst/>
                <a:gdLst>
                  <a:gd name="T0" fmla="*/ 36 w 50"/>
                  <a:gd name="T1" fmla="*/ 0 h 32"/>
                  <a:gd name="T2" fmla="*/ 36 w 50"/>
                  <a:gd name="T3" fmla="*/ 0 h 32"/>
                  <a:gd name="T4" fmla="*/ 44 w 50"/>
                  <a:gd name="T5" fmla="*/ 0 h 32"/>
                  <a:gd name="T6" fmla="*/ 48 w 50"/>
                  <a:gd name="T7" fmla="*/ 4 h 32"/>
                  <a:gd name="T8" fmla="*/ 48 w 50"/>
                  <a:gd name="T9" fmla="*/ 4 h 32"/>
                  <a:gd name="T10" fmla="*/ 50 w 50"/>
                  <a:gd name="T11" fmla="*/ 10 h 32"/>
                  <a:gd name="T12" fmla="*/ 50 w 50"/>
                  <a:gd name="T13" fmla="*/ 16 h 32"/>
                  <a:gd name="T14" fmla="*/ 50 w 50"/>
                  <a:gd name="T15" fmla="*/ 16 h 32"/>
                  <a:gd name="T16" fmla="*/ 48 w 50"/>
                  <a:gd name="T17" fmla="*/ 20 h 32"/>
                  <a:gd name="T18" fmla="*/ 42 w 50"/>
                  <a:gd name="T19" fmla="*/ 22 h 32"/>
                  <a:gd name="T20" fmla="*/ 30 w 50"/>
                  <a:gd name="T21" fmla="*/ 22 h 32"/>
                  <a:gd name="T22" fmla="*/ 30 w 50"/>
                  <a:gd name="T23" fmla="*/ 22 h 32"/>
                  <a:gd name="T24" fmla="*/ 16 w 50"/>
                  <a:gd name="T25" fmla="*/ 26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2 h 32"/>
                  <a:gd name="T38" fmla="*/ 4 w 50"/>
                  <a:gd name="T39" fmla="*/ 16 h 32"/>
                  <a:gd name="T40" fmla="*/ 14 w 50"/>
                  <a:gd name="T41" fmla="*/ 6 h 32"/>
                  <a:gd name="T42" fmla="*/ 14 w 50"/>
                  <a:gd name="T43" fmla="*/ 6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4" y="0"/>
                    </a:lnTo>
                    <a:lnTo>
                      <a:pt x="48" y="4"/>
                    </a:lnTo>
                    <a:lnTo>
                      <a:pt x="50" y="10"/>
                    </a:lnTo>
                    <a:lnTo>
                      <a:pt x="50" y="16"/>
                    </a:lnTo>
                    <a:lnTo>
                      <a:pt x="48" y="20"/>
                    </a:lnTo>
                    <a:lnTo>
                      <a:pt x="42" y="22"/>
                    </a:lnTo>
                    <a:lnTo>
                      <a:pt x="30" y="22"/>
                    </a:lnTo>
                    <a:lnTo>
                      <a:pt x="16" y="26"/>
                    </a:lnTo>
                    <a:lnTo>
                      <a:pt x="4" y="32"/>
                    </a:lnTo>
                    <a:lnTo>
                      <a:pt x="2" y="32"/>
                    </a:lnTo>
                    <a:lnTo>
                      <a:pt x="0" y="30"/>
                    </a:lnTo>
                    <a:lnTo>
                      <a:pt x="2" y="22"/>
                    </a:lnTo>
                    <a:lnTo>
                      <a:pt x="4" y="16"/>
                    </a:lnTo>
                    <a:lnTo>
                      <a:pt x="14" y="6"/>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79" name="Freeform 39"/>
              <p:cNvSpPr>
                <a:spLocks/>
              </p:cNvSpPr>
              <p:nvPr/>
            </p:nvSpPr>
            <p:spPr bwMode="auto">
              <a:xfrm>
                <a:off x="3091" y="770"/>
                <a:ext cx="62" cy="56"/>
              </a:xfrm>
              <a:custGeom>
                <a:avLst/>
                <a:gdLst>
                  <a:gd name="T0" fmla="*/ 2 w 62"/>
                  <a:gd name="T1" fmla="*/ 0 h 56"/>
                  <a:gd name="T2" fmla="*/ 2 w 62"/>
                  <a:gd name="T3" fmla="*/ 0 h 56"/>
                  <a:gd name="T4" fmla="*/ 0 w 62"/>
                  <a:gd name="T5" fmla="*/ 8 h 56"/>
                  <a:gd name="T6" fmla="*/ 2 w 62"/>
                  <a:gd name="T7" fmla="*/ 28 h 56"/>
                  <a:gd name="T8" fmla="*/ 2 w 62"/>
                  <a:gd name="T9" fmla="*/ 38 h 56"/>
                  <a:gd name="T10" fmla="*/ 6 w 62"/>
                  <a:gd name="T11" fmla="*/ 46 h 56"/>
                  <a:gd name="T12" fmla="*/ 10 w 62"/>
                  <a:gd name="T13" fmla="*/ 52 h 56"/>
                  <a:gd name="T14" fmla="*/ 14 w 62"/>
                  <a:gd name="T15" fmla="*/ 54 h 56"/>
                  <a:gd name="T16" fmla="*/ 18 w 62"/>
                  <a:gd name="T17" fmla="*/ 56 h 56"/>
                  <a:gd name="T18" fmla="*/ 18 w 62"/>
                  <a:gd name="T19" fmla="*/ 56 h 56"/>
                  <a:gd name="T20" fmla="*/ 26 w 62"/>
                  <a:gd name="T21" fmla="*/ 54 h 56"/>
                  <a:gd name="T22" fmla="*/ 34 w 62"/>
                  <a:gd name="T23" fmla="*/ 50 h 56"/>
                  <a:gd name="T24" fmla="*/ 42 w 62"/>
                  <a:gd name="T25" fmla="*/ 44 h 56"/>
                  <a:gd name="T26" fmla="*/ 48 w 62"/>
                  <a:gd name="T27" fmla="*/ 38 h 56"/>
                  <a:gd name="T28" fmla="*/ 58 w 62"/>
                  <a:gd name="T29" fmla="*/ 24 h 56"/>
                  <a:gd name="T30" fmla="*/ 62 w 62"/>
                  <a:gd name="T31" fmla="*/ 18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6">
                    <a:moveTo>
                      <a:pt x="2" y="0"/>
                    </a:moveTo>
                    <a:lnTo>
                      <a:pt x="2" y="0"/>
                    </a:lnTo>
                    <a:lnTo>
                      <a:pt x="0" y="8"/>
                    </a:lnTo>
                    <a:lnTo>
                      <a:pt x="2" y="28"/>
                    </a:lnTo>
                    <a:lnTo>
                      <a:pt x="2" y="38"/>
                    </a:lnTo>
                    <a:lnTo>
                      <a:pt x="6" y="46"/>
                    </a:lnTo>
                    <a:lnTo>
                      <a:pt x="10" y="52"/>
                    </a:lnTo>
                    <a:lnTo>
                      <a:pt x="14" y="54"/>
                    </a:lnTo>
                    <a:lnTo>
                      <a:pt x="18" y="56"/>
                    </a:lnTo>
                    <a:lnTo>
                      <a:pt x="26" y="54"/>
                    </a:lnTo>
                    <a:lnTo>
                      <a:pt x="34" y="50"/>
                    </a:lnTo>
                    <a:lnTo>
                      <a:pt x="42" y="44"/>
                    </a:lnTo>
                    <a:lnTo>
                      <a:pt x="48" y="38"/>
                    </a:lnTo>
                    <a:lnTo>
                      <a:pt x="58" y="24"/>
                    </a:lnTo>
                    <a:lnTo>
                      <a:pt x="62" y="18"/>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0" name="Freeform 40"/>
              <p:cNvSpPr>
                <a:spLocks/>
              </p:cNvSpPr>
              <p:nvPr/>
            </p:nvSpPr>
            <p:spPr bwMode="auto">
              <a:xfrm>
                <a:off x="3083" y="712"/>
                <a:ext cx="70" cy="38"/>
              </a:xfrm>
              <a:custGeom>
                <a:avLst/>
                <a:gdLst>
                  <a:gd name="T0" fmla="*/ 70 w 70"/>
                  <a:gd name="T1" fmla="*/ 6 h 38"/>
                  <a:gd name="T2" fmla="*/ 70 w 70"/>
                  <a:gd name="T3" fmla="*/ 6 h 38"/>
                  <a:gd name="T4" fmla="*/ 62 w 70"/>
                  <a:gd name="T5" fmla="*/ 2 h 38"/>
                  <a:gd name="T6" fmla="*/ 48 w 70"/>
                  <a:gd name="T7" fmla="*/ 0 h 38"/>
                  <a:gd name="T8" fmla="*/ 26 w 70"/>
                  <a:gd name="T9" fmla="*/ 0 h 38"/>
                  <a:gd name="T10" fmla="*/ 26 w 70"/>
                  <a:gd name="T11" fmla="*/ 0 h 38"/>
                  <a:gd name="T12" fmla="*/ 10 w 70"/>
                  <a:gd name="T13" fmla="*/ 0 h 38"/>
                  <a:gd name="T14" fmla="*/ 2 w 70"/>
                  <a:gd name="T15" fmla="*/ 4 h 38"/>
                  <a:gd name="T16" fmla="*/ 0 w 70"/>
                  <a:gd name="T17" fmla="*/ 6 h 38"/>
                  <a:gd name="T18" fmla="*/ 0 w 70"/>
                  <a:gd name="T19" fmla="*/ 8 h 38"/>
                  <a:gd name="T20" fmla="*/ 2 w 70"/>
                  <a:gd name="T21" fmla="*/ 14 h 38"/>
                  <a:gd name="T22" fmla="*/ 6 w 70"/>
                  <a:gd name="T23" fmla="*/ 18 h 38"/>
                  <a:gd name="T24" fmla="*/ 10 w 70"/>
                  <a:gd name="T25" fmla="*/ 24 h 38"/>
                  <a:gd name="T26" fmla="*/ 16 w 70"/>
                  <a:gd name="T27" fmla="*/ 28 h 38"/>
                  <a:gd name="T28" fmla="*/ 54 w 70"/>
                  <a:gd name="T29" fmla="*/ 38 h 38"/>
                  <a:gd name="T30" fmla="*/ 70 w 70"/>
                  <a:gd name="T31" fmla="*/ 6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6"/>
                    </a:moveTo>
                    <a:lnTo>
                      <a:pt x="70" y="6"/>
                    </a:lnTo>
                    <a:lnTo>
                      <a:pt x="62" y="2"/>
                    </a:lnTo>
                    <a:lnTo>
                      <a:pt x="48" y="0"/>
                    </a:lnTo>
                    <a:lnTo>
                      <a:pt x="26" y="0"/>
                    </a:lnTo>
                    <a:lnTo>
                      <a:pt x="10" y="0"/>
                    </a:lnTo>
                    <a:lnTo>
                      <a:pt x="2" y="4"/>
                    </a:lnTo>
                    <a:lnTo>
                      <a:pt x="0" y="6"/>
                    </a:lnTo>
                    <a:lnTo>
                      <a:pt x="0" y="8"/>
                    </a:lnTo>
                    <a:lnTo>
                      <a:pt x="2" y="14"/>
                    </a:lnTo>
                    <a:lnTo>
                      <a:pt x="6" y="18"/>
                    </a:lnTo>
                    <a:lnTo>
                      <a:pt x="10" y="24"/>
                    </a:lnTo>
                    <a:lnTo>
                      <a:pt x="16" y="28"/>
                    </a:lnTo>
                    <a:lnTo>
                      <a:pt x="54" y="38"/>
                    </a:lnTo>
                    <a:lnTo>
                      <a:pt x="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1" name="Freeform 41"/>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2" name="Freeform 42"/>
              <p:cNvSpPr>
                <a:spLocks/>
              </p:cNvSpPr>
              <p:nvPr/>
            </p:nvSpPr>
            <p:spPr bwMode="auto">
              <a:xfrm>
                <a:off x="3121" y="670"/>
                <a:ext cx="206" cy="180"/>
              </a:xfrm>
              <a:custGeom>
                <a:avLst/>
                <a:gdLst>
                  <a:gd name="T0" fmla="*/ 172 w 206"/>
                  <a:gd name="T1" fmla="*/ 0 h 180"/>
                  <a:gd name="T2" fmla="*/ 24 w 206"/>
                  <a:gd name="T3" fmla="*/ 36 h 180"/>
                  <a:gd name="T4" fmla="*/ 24 w 206"/>
                  <a:gd name="T5" fmla="*/ 36 h 180"/>
                  <a:gd name="T6" fmla="*/ 20 w 206"/>
                  <a:gd name="T7" fmla="*/ 40 h 180"/>
                  <a:gd name="T8" fmla="*/ 10 w 206"/>
                  <a:gd name="T9" fmla="*/ 50 h 180"/>
                  <a:gd name="T10" fmla="*/ 6 w 206"/>
                  <a:gd name="T11" fmla="*/ 56 h 180"/>
                  <a:gd name="T12" fmla="*/ 2 w 206"/>
                  <a:gd name="T13" fmla="*/ 64 h 180"/>
                  <a:gd name="T14" fmla="*/ 0 w 206"/>
                  <a:gd name="T15" fmla="*/ 70 h 180"/>
                  <a:gd name="T16" fmla="*/ 2 w 206"/>
                  <a:gd name="T17" fmla="*/ 78 h 180"/>
                  <a:gd name="T18" fmla="*/ 2 w 206"/>
                  <a:gd name="T19" fmla="*/ 78 h 180"/>
                  <a:gd name="T20" fmla="*/ 6 w 206"/>
                  <a:gd name="T21" fmla="*/ 82 h 180"/>
                  <a:gd name="T22" fmla="*/ 12 w 206"/>
                  <a:gd name="T23" fmla="*/ 88 h 180"/>
                  <a:gd name="T24" fmla="*/ 30 w 206"/>
                  <a:gd name="T25" fmla="*/ 104 h 180"/>
                  <a:gd name="T26" fmla="*/ 82 w 206"/>
                  <a:gd name="T27" fmla="*/ 136 h 180"/>
                  <a:gd name="T28" fmla="*/ 134 w 206"/>
                  <a:gd name="T29" fmla="*/ 166 h 180"/>
                  <a:gd name="T30" fmla="*/ 158 w 206"/>
                  <a:gd name="T31" fmla="*/ 180 h 180"/>
                  <a:gd name="T32" fmla="*/ 206 w 206"/>
                  <a:gd name="T33" fmla="*/ 2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6"/>
                    </a:lnTo>
                    <a:lnTo>
                      <a:pt x="20" y="40"/>
                    </a:lnTo>
                    <a:lnTo>
                      <a:pt x="10" y="50"/>
                    </a:lnTo>
                    <a:lnTo>
                      <a:pt x="6" y="56"/>
                    </a:lnTo>
                    <a:lnTo>
                      <a:pt x="2" y="64"/>
                    </a:lnTo>
                    <a:lnTo>
                      <a:pt x="0" y="70"/>
                    </a:lnTo>
                    <a:lnTo>
                      <a:pt x="2" y="78"/>
                    </a:lnTo>
                    <a:lnTo>
                      <a:pt x="6" y="82"/>
                    </a:lnTo>
                    <a:lnTo>
                      <a:pt x="12" y="88"/>
                    </a:lnTo>
                    <a:lnTo>
                      <a:pt x="30" y="104"/>
                    </a:lnTo>
                    <a:lnTo>
                      <a:pt x="82" y="136"/>
                    </a:lnTo>
                    <a:lnTo>
                      <a:pt x="134" y="166"/>
                    </a:lnTo>
                    <a:lnTo>
                      <a:pt x="158" y="180"/>
                    </a:lnTo>
                    <a:lnTo>
                      <a:pt x="206" y="2"/>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3" name="Freeform 43"/>
              <p:cNvSpPr>
                <a:spLocks/>
              </p:cNvSpPr>
              <p:nvPr/>
            </p:nvSpPr>
            <p:spPr bwMode="auto">
              <a:xfrm>
                <a:off x="3211" y="670"/>
                <a:ext cx="188" cy="188"/>
              </a:xfrm>
              <a:custGeom>
                <a:avLst/>
                <a:gdLst>
                  <a:gd name="T0" fmla="*/ 0 w 188"/>
                  <a:gd name="T1" fmla="*/ 98 h 188"/>
                  <a:gd name="T2" fmla="*/ 0 w 188"/>
                  <a:gd name="T3" fmla="*/ 98 h 188"/>
                  <a:gd name="T4" fmla="*/ 2 w 188"/>
                  <a:gd name="T5" fmla="*/ 116 h 188"/>
                  <a:gd name="T6" fmla="*/ 8 w 188"/>
                  <a:gd name="T7" fmla="*/ 134 h 188"/>
                  <a:gd name="T8" fmla="*/ 18 w 188"/>
                  <a:gd name="T9" fmla="*/ 150 h 188"/>
                  <a:gd name="T10" fmla="*/ 30 w 188"/>
                  <a:gd name="T11" fmla="*/ 164 h 188"/>
                  <a:gd name="T12" fmla="*/ 44 w 188"/>
                  <a:gd name="T13" fmla="*/ 174 h 188"/>
                  <a:gd name="T14" fmla="*/ 62 w 188"/>
                  <a:gd name="T15" fmla="*/ 182 h 188"/>
                  <a:gd name="T16" fmla="*/ 80 w 188"/>
                  <a:gd name="T17" fmla="*/ 186 h 188"/>
                  <a:gd name="T18" fmla="*/ 98 w 188"/>
                  <a:gd name="T19" fmla="*/ 188 h 188"/>
                  <a:gd name="T20" fmla="*/ 98 w 188"/>
                  <a:gd name="T21" fmla="*/ 188 h 188"/>
                  <a:gd name="T22" fmla="*/ 118 w 188"/>
                  <a:gd name="T23" fmla="*/ 186 h 188"/>
                  <a:gd name="T24" fmla="*/ 134 w 188"/>
                  <a:gd name="T25" fmla="*/ 180 h 188"/>
                  <a:gd name="T26" fmla="*/ 150 w 188"/>
                  <a:gd name="T27" fmla="*/ 170 h 188"/>
                  <a:gd name="T28" fmla="*/ 164 w 188"/>
                  <a:gd name="T29" fmla="*/ 158 h 188"/>
                  <a:gd name="T30" fmla="*/ 174 w 188"/>
                  <a:gd name="T31" fmla="*/ 144 h 188"/>
                  <a:gd name="T32" fmla="*/ 182 w 188"/>
                  <a:gd name="T33" fmla="*/ 126 h 188"/>
                  <a:gd name="T34" fmla="*/ 188 w 188"/>
                  <a:gd name="T35" fmla="*/ 108 h 188"/>
                  <a:gd name="T36" fmla="*/ 188 w 188"/>
                  <a:gd name="T37" fmla="*/ 90 h 188"/>
                  <a:gd name="T38" fmla="*/ 188 w 188"/>
                  <a:gd name="T39" fmla="*/ 90 h 188"/>
                  <a:gd name="T40" fmla="*/ 186 w 188"/>
                  <a:gd name="T41" fmla="*/ 70 h 188"/>
                  <a:gd name="T42" fmla="*/ 180 w 188"/>
                  <a:gd name="T43" fmla="*/ 54 h 188"/>
                  <a:gd name="T44" fmla="*/ 170 w 188"/>
                  <a:gd name="T45" fmla="*/ 38 h 188"/>
                  <a:gd name="T46" fmla="*/ 158 w 188"/>
                  <a:gd name="T47" fmla="*/ 24 h 188"/>
                  <a:gd name="T48" fmla="*/ 144 w 188"/>
                  <a:gd name="T49" fmla="*/ 14 h 188"/>
                  <a:gd name="T50" fmla="*/ 128 w 188"/>
                  <a:gd name="T51" fmla="*/ 6 h 188"/>
                  <a:gd name="T52" fmla="*/ 110 w 188"/>
                  <a:gd name="T53" fmla="*/ 0 h 188"/>
                  <a:gd name="T54" fmla="*/ 90 w 188"/>
                  <a:gd name="T55" fmla="*/ 0 h 188"/>
                  <a:gd name="T56" fmla="*/ 90 w 188"/>
                  <a:gd name="T57" fmla="*/ 0 h 188"/>
                  <a:gd name="T58" fmla="*/ 72 w 188"/>
                  <a:gd name="T59" fmla="*/ 2 h 188"/>
                  <a:gd name="T60" fmla="*/ 54 w 188"/>
                  <a:gd name="T61" fmla="*/ 8 h 188"/>
                  <a:gd name="T62" fmla="*/ 38 w 188"/>
                  <a:gd name="T63" fmla="*/ 18 h 188"/>
                  <a:gd name="T64" fmla="*/ 24 w 188"/>
                  <a:gd name="T65" fmla="*/ 30 h 188"/>
                  <a:gd name="T66" fmla="*/ 14 w 188"/>
                  <a:gd name="T67" fmla="*/ 44 h 188"/>
                  <a:gd name="T68" fmla="*/ 6 w 188"/>
                  <a:gd name="T69" fmla="*/ 60 h 188"/>
                  <a:gd name="T70" fmla="*/ 2 w 188"/>
                  <a:gd name="T71" fmla="*/ 78 h 188"/>
                  <a:gd name="T72" fmla="*/ 0 w 188"/>
                  <a:gd name="T73" fmla="*/ 98 h 188"/>
                  <a:gd name="T74" fmla="*/ 0 w 188"/>
                  <a:gd name="T75" fmla="*/ 98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88">
                    <a:moveTo>
                      <a:pt x="0" y="98"/>
                    </a:moveTo>
                    <a:lnTo>
                      <a:pt x="0" y="98"/>
                    </a:lnTo>
                    <a:lnTo>
                      <a:pt x="2" y="116"/>
                    </a:lnTo>
                    <a:lnTo>
                      <a:pt x="8" y="134"/>
                    </a:lnTo>
                    <a:lnTo>
                      <a:pt x="18" y="150"/>
                    </a:lnTo>
                    <a:lnTo>
                      <a:pt x="30" y="164"/>
                    </a:lnTo>
                    <a:lnTo>
                      <a:pt x="44" y="174"/>
                    </a:lnTo>
                    <a:lnTo>
                      <a:pt x="62" y="182"/>
                    </a:lnTo>
                    <a:lnTo>
                      <a:pt x="80" y="186"/>
                    </a:lnTo>
                    <a:lnTo>
                      <a:pt x="98" y="188"/>
                    </a:lnTo>
                    <a:lnTo>
                      <a:pt x="118" y="186"/>
                    </a:lnTo>
                    <a:lnTo>
                      <a:pt x="134" y="180"/>
                    </a:lnTo>
                    <a:lnTo>
                      <a:pt x="150" y="170"/>
                    </a:lnTo>
                    <a:lnTo>
                      <a:pt x="164" y="158"/>
                    </a:lnTo>
                    <a:lnTo>
                      <a:pt x="174" y="144"/>
                    </a:lnTo>
                    <a:lnTo>
                      <a:pt x="182" y="126"/>
                    </a:lnTo>
                    <a:lnTo>
                      <a:pt x="188" y="108"/>
                    </a:lnTo>
                    <a:lnTo>
                      <a:pt x="188" y="90"/>
                    </a:lnTo>
                    <a:lnTo>
                      <a:pt x="186" y="70"/>
                    </a:lnTo>
                    <a:lnTo>
                      <a:pt x="180" y="54"/>
                    </a:lnTo>
                    <a:lnTo>
                      <a:pt x="170" y="38"/>
                    </a:lnTo>
                    <a:lnTo>
                      <a:pt x="158" y="24"/>
                    </a:lnTo>
                    <a:lnTo>
                      <a:pt x="144" y="14"/>
                    </a:lnTo>
                    <a:lnTo>
                      <a:pt x="128" y="6"/>
                    </a:lnTo>
                    <a:lnTo>
                      <a:pt x="110" y="0"/>
                    </a:lnTo>
                    <a:lnTo>
                      <a:pt x="90" y="0"/>
                    </a:lnTo>
                    <a:lnTo>
                      <a:pt x="72" y="2"/>
                    </a:lnTo>
                    <a:lnTo>
                      <a:pt x="54" y="8"/>
                    </a:lnTo>
                    <a:lnTo>
                      <a:pt x="38" y="18"/>
                    </a:lnTo>
                    <a:lnTo>
                      <a:pt x="24" y="30"/>
                    </a:lnTo>
                    <a:lnTo>
                      <a:pt x="14" y="44"/>
                    </a:lnTo>
                    <a:lnTo>
                      <a:pt x="6" y="60"/>
                    </a:lnTo>
                    <a:lnTo>
                      <a:pt x="2" y="78"/>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4" name="Freeform 44"/>
              <p:cNvSpPr>
                <a:spLocks/>
              </p:cNvSpPr>
              <p:nvPr/>
            </p:nvSpPr>
            <p:spPr bwMode="auto">
              <a:xfrm>
                <a:off x="3235" y="694"/>
                <a:ext cx="140" cy="140"/>
              </a:xfrm>
              <a:custGeom>
                <a:avLst/>
                <a:gdLst>
                  <a:gd name="T0" fmla="*/ 0 w 140"/>
                  <a:gd name="T1" fmla="*/ 72 h 140"/>
                  <a:gd name="T2" fmla="*/ 0 w 140"/>
                  <a:gd name="T3" fmla="*/ 72 h 140"/>
                  <a:gd name="T4" fmla="*/ 2 w 140"/>
                  <a:gd name="T5" fmla="*/ 86 h 140"/>
                  <a:gd name="T6" fmla="*/ 8 w 140"/>
                  <a:gd name="T7" fmla="*/ 100 h 140"/>
                  <a:gd name="T8" fmla="*/ 14 w 140"/>
                  <a:gd name="T9" fmla="*/ 110 h 140"/>
                  <a:gd name="T10" fmla="*/ 24 w 140"/>
                  <a:gd name="T11" fmla="*/ 120 h 140"/>
                  <a:gd name="T12" fmla="*/ 34 w 140"/>
                  <a:gd name="T13" fmla="*/ 128 h 140"/>
                  <a:gd name="T14" fmla="*/ 46 w 140"/>
                  <a:gd name="T15" fmla="*/ 134 h 140"/>
                  <a:gd name="T16" fmla="*/ 60 w 140"/>
                  <a:gd name="T17" fmla="*/ 138 h 140"/>
                  <a:gd name="T18" fmla="*/ 74 w 140"/>
                  <a:gd name="T19" fmla="*/ 140 h 140"/>
                  <a:gd name="T20" fmla="*/ 74 w 140"/>
                  <a:gd name="T21" fmla="*/ 140 h 140"/>
                  <a:gd name="T22" fmla="*/ 88 w 140"/>
                  <a:gd name="T23" fmla="*/ 138 h 140"/>
                  <a:gd name="T24" fmla="*/ 100 w 140"/>
                  <a:gd name="T25" fmla="*/ 132 h 140"/>
                  <a:gd name="T26" fmla="*/ 112 w 140"/>
                  <a:gd name="T27" fmla="*/ 126 h 140"/>
                  <a:gd name="T28" fmla="*/ 122 w 140"/>
                  <a:gd name="T29" fmla="*/ 116 h 140"/>
                  <a:gd name="T30" fmla="*/ 130 w 140"/>
                  <a:gd name="T31" fmla="*/ 106 h 140"/>
                  <a:gd name="T32" fmla="*/ 136 w 140"/>
                  <a:gd name="T33" fmla="*/ 94 h 140"/>
                  <a:gd name="T34" fmla="*/ 138 w 140"/>
                  <a:gd name="T35" fmla="*/ 80 h 140"/>
                  <a:gd name="T36" fmla="*/ 140 w 140"/>
                  <a:gd name="T37" fmla="*/ 66 h 140"/>
                  <a:gd name="T38" fmla="*/ 140 w 140"/>
                  <a:gd name="T39" fmla="*/ 66 h 140"/>
                  <a:gd name="T40" fmla="*/ 138 w 140"/>
                  <a:gd name="T41" fmla="*/ 52 h 140"/>
                  <a:gd name="T42" fmla="*/ 134 w 140"/>
                  <a:gd name="T43" fmla="*/ 40 h 140"/>
                  <a:gd name="T44" fmla="*/ 126 w 140"/>
                  <a:gd name="T45" fmla="*/ 28 h 140"/>
                  <a:gd name="T46" fmla="*/ 118 w 140"/>
                  <a:gd name="T47" fmla="*/ 18 h 140"/>
                  <a:gd name="T48" fmla="*/ 106 w 140"/>
                  <a:gd name="T49" fmla="*/ 10 h 140"/>
                  <a:gd name="T50" fmla="*/ 94 w 140"/>
                  <a:gd name="T51" fmla="*/ 4 h 140"/>
                  <a:gd name="T52" fmla="*/ 82 w 140"/>
                  <a:gd name="T53" fmla="*/ 2 h 140"/>
                  <a:gd name="T54" fmla="*/ 68 w 140"/>
                  <a:gd name="T55" fmla="*/ 0 h 140"/>
                  <a:gd name="T56" fmla="*/ 68 w 140"/>
                  <a:gd name="T57" fmla="*/ 0 h 140"/>
                  <a:gd name="T58" fmla="*/ 54 w 140"/>
                  <a:gd name="T59" fmla="*/ 2 h 140"/>
                  <a:gd name="T60" fmla="*/ 40 w 140"/>
                  <a:gd name="T61" fmla="*/ 6 h 140"/>
                  <a:gd name="T62" fmla="*/ 30 w 140"/>
                  <a:gd name="T63" fmla="*/ 14 h 140"/>
                  <a:gd name="T64" fmla="*/ 20 w 140"/>
                  <a:gd name="T65" fmla="*/ 22 h 140"/>
                  <a:gd name="T66" fmla="*/ 12 w 140"/>
                  <a:gd name="T67" fmla="*/ 34 h 140"/>
                  <a:gd name="T68" fmla="*/ 6 w 140"/>
                  <a:gd name="T69" fmla="*/ 46 h 140"/>
                  <a:gd name="T70" fmla="*/ 2 w 140"/>
                  <a:gd name="T71" fmla="*/ 58 h 140"/>
                  <a:gd name="T72" fmla="*/ 0 w 140"/>
                  <a:gd name="T73" fmla="*/ 72 h 140"/>
                  <a:gd name="T74" fmla="*/ 0 w 140"/>
                  <a:gd name="T75" fmla="*/ 72 h 1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40">
                    <a:moveTo>
                      <a:pt x="0" y="72"/>
                    </a:moveTo>
                    <a:lnTo>
                      <a:pt x="0" y="72"/>
                    </a:lnTo>
                    <a:lnTo>
                      <a:pt x="2" y="86"/>
                    </a:lnTo>
                    <a:lnTo>
                      <a:pt x="8" y="100"/>
                    </a:lnTo>
                    <a:lnTo>
                      <a:pt x="14" y="110"/>
                    </a:lnTo>
                    <a:lnTo>
                      <a:pt x="24" y="120"/>
                    </a:lnTo>
                    <a:lnTo>
                      <a:pt x="34" y="128"/>
                    </a:lnTo>
                    <a:lnTo>
                      <a:pt x="46" y="134"/>
                    </a:lnTo>
                    <a:lnTo>
                      <a:pt x="60" y="138"/>
                    </a:lnTo>
                    <a:lnTo>
                      <a:pt x="74" y="140"/>
                    </a:lnTo>
                    <a:lnTo>
                      <a:pt x="88" y="138"/>
                    </a:lnTo>
                    <a:lnTo>
                      <a:pt x="100" y="132"/>
                    </a:lnTo>
                    <a:lnTo>
                      <a:pt x="112" y="126"/>
                    </a:lnTo>
                    <a:lnTo>
                      <a:pt x="122" y="116"/>
                    </a:lnTo>
                    <a:lnTo>
                      <a:pt x="130" y="106"/>
                    </a:lnTo>
                    <a:lnTo>
                      <a:pt x="136" y="94"/>
                    </a:lnTo>
                    <a:lnTo>
                      <a:pt x="138" y="80"/>
                    </a:lnTo>
                    <a:lnTo>
                      <a:pt x="140" y="66"/>
                    </a:lnTo>
                    <a:lnTo>
                      <a:pt x="138" y="52"/>
                    </a:lnTo>
                    <a:lnTo>
                      <a:pt x="134" y="40"/>
                    </a:lnTo>
                    <a:lnTo>
                      <a:pt x="126" y="28"/>
                    </a:lnTo>
                    <a:lnTo>
                      <a:pt x="118" y="18"/>
                    </a:lnTo>
                    <a:lnTo>
                      <a:pt x="106" y="10"/>
                    </a:lnTo>
                    <a:lnTo>
                      <a:pt x="94" y="4"/>
                    </a:lnTo>
                    <a:lnTo>
                      <a:pt x="82" y="2"/>
                    </a:lnTo>
                    <a:lnTo>
                      <a:pt x="68" y="0"/>
                    </a:lnTo>
                    <a:lnTo>
                      <a:pt x="54" y="2"/>
                    </a:lnTo>
                    <a:lnTo>
                      <a:pt x="40" y="6"/>
                    </a:lnTo>
                    <a:lnTo>
                      <a:pt x="30" y="14"/>
                    </a:lnTo>
                    <a:lnTo>
                      <a:pt x="20" y="22"/>
                    </a:lnTo>
                    <a:lnTo>
                      <a:pt x="12" y="34"/>
                    </a:lnTo>
                    <a:lnTo>
                      <a:pt x="6" y="46"/>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36985" name="Freeform 45"/>
              <p:cNvSpPr>
                <a:spLocks/>
              </p:cNvSpPr>
              <p:nvPr/>
            </p:nvSpPr>
            <p:spPr bwMode="auto">
              <a:xfrm>
                <a:off x="3123" y="734"/>
                <a:ext cx="132" cy="104"/>
              </a:xfrm>
              <a:custGeom>
                <a:avLst/>
                <a:gdLst>
                  <a:gd name="T0" fmla="*/ 54 w 132"/>
                  <a:gd name="T1" fmla="*/ 8 h 104"/>
                  <a:gd name="T2" fmla="*/ 54 w 132"/>
                  <a:gd name="T3" fmla="*/ 8 h 104"/>
                  <a:gd name="T4" fmla="*/ 56 w 132"/>
                  <a:gd name="T5" fmla="*/ 16 h 104"/>
                  <a:gd name="T6" fmla="*/ 58 w 132"/>
                  <a:gd name="T7" fmla="*/ 24 h 104"/>
                  <a:gd name="T8" fmla="*/ 58 w 132"/>
                  <a:gd name="T9" fmla="*/ 32 h 104"/>
                  <a:gd name="T10" fmla="*/ 56 w 132"/>
                  <a:gd name="T11" fmla="*/ 40 h 104"/>
                  <a:gd name="T12" fmla="*/ 56 w 132"/>
                  <a:gd name="T13" fmla="*/ 40 h 104"/>
                  <a:gd name="T14" fmla="*/ 58 w 132"/>
                  <a:gd name="T15" fmla="*/ 44 h 104"/>
                  <a:gd name="T16" fmla="*/ 60 w 132"/>
                  <a:gd name="T17" fmla="*/ 48 h 104"/>
                  <a:gd name="T18" fmla="*/ 68 w 132"/>
                  <a:gd name="T19" fmla="*/ 54 h 104"/>
                  <a:gd name="T20" fmla="*/ 68 w 132"/>
                  <a:gd name="T21" fmla="*/ 54 h 104"/>
                  <a:gd name="T22" fmla="*/ 80 w 132"/>
                  <a:gd name="T23" fmla="*/ 58 h 104"/>
                  <a:gd name="T24" fmla="*/ 94 w 132"/>
                  <a:gd name="T25" fmla="*/ 60 h 104"/>
                  <a:gd name="T26" fmla="*/ 120 w 132"/>
                  <a:gd name="T27" fmla="*/ 60 h 104"/>
                  <a:gd name="T28" fmla="*/ 120 w 132"/>
                  <a:gd name="T29" fmla="*/ 60 h 104"/>
                  <a:gd name="T30" fmla="*/ 126 w 132"/>
                  <a:gd name="T31" fmla="*/ 62 h 104"/>
                  <a:gd name="T32" fmla="*/ 130 w 132"/>
                  <a:gd name="T33" fmla="*/ 66 h 104"/>
                  <a:gd name="T34" fmla="*/ 130 w 132"/>
                  <a:gd name="T35" fmla="*/ 66 h 104"/>
                  <a:gd name="T36" fmla="*/ 132 w 132"/>
                  <a:gd name="T37" fmla="*/ 74 h 104"/>
                  <a:gd name="T38" fmla="*/ 132 w 132"/>
                  <a:gd name="T39" fmla="*/ 80 h 104"/>
                  <a:gd name="T40" fmla="*/ 128 w 132"/>
                  <a:gd name="T41" fmla="*/ 86 h 104"/>
                  <a:gd name="T42" fmla="*/ 124 w 132"/>
                  <a:gd name="T43" fmla="*/ 92 h 104"/>
                  <a:gd name="T44" fmla="*/ 124 w 132"/>
                  <a:gd name="T45" fmla="*/ 92 h 104"/>
                  <a:gd name="T46" fmla="*/ 116 w 132"/>
                  <a:gd name="T47" fmla="*/ 98 h 104"/>
                  <a:gd name="T48" fmla="*/ 108 w 132"/>
                  <a:gd name="T49" fmla="*/ 102 h 104"/>
                  <a:gd name="T50" fmla="*/ 100 w 132"/>
                  <a:gd name="T51" fmla="*/ 104 h 104"/>
                  <a:gd name="T52" fmla="*/ 90 w 132"/>
                  <a:gd name="T53" fmla="*/ 104 h 104"/>
                  <a:gd name="T54" fmla="*/ 90 w 132"/>
                  <a:gd name="T55" fmla="*/ 104 h 104"/>
                  <a:gd name="T56" fmla="*/ 72 w 132"/>
                  <a:gd name="T57" fmla="*/ 102 h 104"/>
                  <a:gd name="T58" fmla="*/ 54 w 132"/>
                  <a:gd name="T59" fmla="*/ 98 h 104"/>
                  <a:gd name="T60" fmla="*/ 38 w 132"/>
                  <a:gd name="T61" fmla="*/ 90 h 104"/>
                  <a:gd name="T62" fmla="*/ 22 w 132"/>
                  <a:gd name="T63" fmla="*/ 82 h 104"/>
                  <a:gd name="T64" fmla="*/ 22 w 132"/>
                  <a:gd name="T65" fmla="*/ 82 h 104"/>
                  <a:gd name="T66" fmla="*/ 12 w 132"/>
                  <a:gd name="T67" fmla="*/ 72 h 104"/>
                  <a:gd name="T68" fmla="*/ 4 w 132"/>
                  <a:gd name="T69" fmla="*/ 60 h 104"/>
                  <a:gd name="T70" fmla="*/ 2 w 132"/>
                  <a:gd name="T71" fmla="*/ 54 h 104"/>
                  <a:gd name="T72" fmla="*/ 0 w 132"/>
                  <a:gd name="T73" fmla="*/ 48 h 104"/>
                  <a:gd name="T74" fmla="*/ 0 w 132"/>
                  <a:gd name="T75" fmla="*/ 42 h 104"/>
                  <a:gd name="T76" fmla="*/ 2 w 132"/>
                  <a:gd name="T77" fmla="*/ 36 h 104"/>
                  <a:gd name="T78" fmla="*/ 2 w 132"/>
                  <a:gd name="T79" fmla="*/ 36 h 104"/>
                  <a:gd name="T80" fmla="*/ 4 w 132"/>
                  <a:gd name="T81" fmla="*/ 28 h 104"/>
                  <a:gd name="T82" fmla="*/ 10 w 132"/>
                  <a:gd name="T83" fmla="*/ 24 h 104"/>
                  <a:gd name="T84" fmla="*/ 14 w 132"/>
                  <a:gd name="T85" fmla="*/ 24 h 104"/>
                  <a:gd name="T86" fmla="*/ 14 w 132"/>
                  <a:gd name="T87" fmla="*/ 24 h 104"/>
                  <a:gd name="T88" fmla="*/ 24 w 132"/>
                  <a:gd name="T89" fmla="*/ 8 h 104"/>
                  <a:gd name="T90" fmla="*/ 32 w 132"/>
                  <a:gd name="T91" fmla="*/ 2 h 104"/>
                  <a:gd name="T92" fmla="*/ 40 w 132"/>
                  <a:gd name="T93" fmla="*/ 0 h 104"/>
                  <a:gd name="T94" fmla="*/ 40 w 132"/>
                  <a:gd name="T95" fmla="*/ 0 h 104"/>
                  <a:gd name="T96" fmla="*/ 44 w 132"/>
                  <a:gd name="T97" fmla="*/ 0 h 104"/>
                  <a:gd name="T98" fmla="*/ 48 w 132"/>
                  <a:gd name="T99" fmla="*/ 2 h 104"/>
                  <a:gd name="T100" fmla="*/ 54 w 132"/>
                  <a:gd name="T101" fmla="*/ 8 h 104"/>
                  <a:gd name="T102" fmla="*/ 54 w 132"/>
                  <a:gd name="T103" fmla="*/ 8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4">
                    <a:moveTo>
                      <a:pt x="54" y="8"/>
                    </a:moveTo>
                    <a:lnTo>
                      <a:pt x="54" y="8"/>
                    </a:lnTo>
                    <a:lnTo>
                      <a:pt x="56" y="16"/>
                    </a:lnTo>
                    <a:lnTo>
                      <a:pt x="58" y="24"/>
                    </a:lnTo>
                    <a:lnTo>
                      <a:pt x="58" y="32"/>
                    </a:lnTo>
                    <a:lnTo>
                      <a:pt x="56" y="40"/>
                    </a:lnTo>
                    <a:lnTo>
                      <a:pt x="58" y="44"/>
                    </a:lnTo>
                    <a:lnTo>
                      <a:pt x="60" y="48"/>
                    </a:lnTo>
                    <a:lnTo>
                      <a:pt x="68" y="54"/>
                    </a:lnTo>
                    <a:lnTo>
                      <a:pt x="80" y="58"/>
                    </a:lnTo>
                    <a:lnTo>
                      <a:pt x="94" y="60"/>
                    </a:lnTo>
                    <a:lnTo>
                      <a:pt x="120" y="60"/>
                    </a:lnTo>
                    <a:lnTo>
                      <a:pt x="126" y="62"/>
                    </a:lnTo>
                    <a:lnTo>
                      <a:pt x="130" y="66"/>
                    </a:lnTo>
                    <a:lnTo>
                      <a:pt x="132" y="74"/>
                    </a:lnTo>
                    <a:lnTo>
                      <a:pt x="132" y="80"/>
                    </a:lnTo>
                    <a:lnTo>
                      <a:pt x="128" y="86"/>
                    </a:lnTo>
                    <a:lnTo>
                      <a:pt x="124" y="92"/>
                    </a:lnTo>
                    <a:lnTo>
                      <a:pt x="116" y="98"/>
                    </a:lnTo>
                    <a:lnTo>
                      <a:pt x="108" y="102"/>
                    </a:lnTo>
                    <a:lnTo>
                      <a:pt x="100" y="104"/>
                    </a:lnTo>
                    <a:lnTo>
                      <a:pt x="90" y="104"/>
                    </a:lnTo>
                    <a:lnTo>
                      <a:pt x="72" y="102"/>
                    </a:lnTo>
                    <a:lnTo>
                      <a:pt x="54" y="98"/>
                    </a:lnTo>
                    <a:lnTo>
                      <a:pt x="38" y="90"/>
                    </a:lnTo>
                    <a:lnTo>
                      <a:pt x="22" y="82"/>
                    </a:lnTo>
                    <a:lnTo>
                      <a:pt x="12" y="72"/>
                    </a:lnTo>
                    <a:lnTo>
                      <a:pt x="4" y="60"/>
                    </a:lnTo>
                    <a:lnTo>
                      <a:pt x="2" y="54"/>
                    </a:lnTo>
                    <a:lnTo>
                      <a:pt x="0" y="48"/>
                    </a:lnTo>
                    <a:lnTo>
                      <a:pt x="0" y="42"/>
                    </a:lnTo>
                    <a:lnTo>
                      <a:pt x="2" y="36"/>
                    </a:lnTo>
                    <a:lnTo>
                      <a:pt x="4" y="28"/>
                    </a:lnTo>
                    <a:lnTo>
                      <a:pt x="10" y="24"/>
                    </a:lnTo>
                    <a:lnTo>
                      <a:pt x="14" y="24"/>
                    </a:lnTo>
                    <a:lnTo>
                      <a:pt x="24" y="8"/>
                    </a:lnTo>
                    <a:lnTo>
                      <a:pt x="32" y="2"/>
                    </a:lnTo>
                    <a:lnTo>
                      <a:pt x="40" y="0"/>
                    </a:lnTo>
                    <a:lnTo>
                      <a:pt x="44" y="0"/>
                    </a:lnTo>
                    <a:lnTo>
                      <a:pt x="48" y="2"/>
                    </a:lnTo>
                    <a:lnTo>
                      <a:pt x="5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86" name="Freeform 46"/>
              <p:cNvSpPr>
                <a:spLocks/>
              </p:cNvSpPr>
              <p:nvPr/>
            </p:nvSpPr>
            <p:spPr bwMode="auto">
              <a:xfrm>
                <a:off x="3137" y="746"/>
                <a:ext cx="106" cy="78"/>
              </a:xfrm>
              <a:custGeom>
                <a:avLst/>
                <a:gdLst>
                  <a:gd name="T0" fmla="*/ 30 w 106"/>
                  <a:gd name="T1" fmla="*/ 36 h 78"/>
                  <a:gd name="T2" fmla="*/ 30 w 106"/>
                  <a:gd name="T3" fmla="*/ 36 h 78"/>
                  <a:gd name="T4" fmla="*/ 38 w 106"/>
                  <a:gd name="T5" fmla="*/ 44 h 78"/>
                  <a:gd name="T6" fmla="*/ 46 w 106"/>
                  <a:gd name="T7" fmla="*/ 50 h 78"/>
                  <a:gd name="T8" fmla="*/ 54 w 106"/>
                  <a:gd name="T9" fmla="*/ 56 h 78"/>
                  <a:gd name="T10" fmla="*/ 64 w 106"/>
                  <a:gd name="T11" fmla="*/ 58 h 78"/>
                  <a:gd name="T12" fmla="*/ 74 w 106"/>
                  <a:gd name="T13" fmla="*/ 62 h 78"/>
                  <a:gd name="T14" fmla="*/ 84 w 106"/>
                  <a:gd name="T15" fmla="*/ 62 h 78"/>
                  <a:gd name="T16" fmla="*/ 106 w 106"/>
                  <a:gd name="T17" fmla="*/ 60 h 78"/>
                  <a:gd name="T18" fmla="*/ 106 w 106"/>
                  <a:gd name="T19" fmla="*/ 60 h 78"/>
                  <a:gd name="T20" fmla="*/ 106 w 106"/>
                  <a:gd name="T21" fmla="*/ 66 h 78"/>
                  <a:gd name="T22" fmla="*/ 104 w 106"/>
                  <a:gd name="T23" fmla="*/ 70 h 78"/>
                  <a:gd name="T24" fmla="*/ 104 w 106"/>
                  <a:gd name="T25" fmla="*/ 70 h 78"/>
                  <a:gd name="T26" fmla="*/ 96 w 106"/>
                  <a:gd name="T27" fmla="*/ 74 h 78"/>
                  <a:gd name="T28" fmla="*/ 88 w 106"/>
                  <a:gd name="T29" fmla="*/ 78 h 78"/>
                  <a:gd name="T30" fmla="*/ 80 w 106"/>
                  <a:gd name="T31" fmla="*/ 78 h 78"/>
                  <a:gd name="T32" fmla="*/ 70 w 106"/>
                  <a:gd name="T33" fmla="*/ 78 h 78"/>
                  <a:gd name="T34" fmla="*/ 52 w 106"/>
                  <a:gd name="T35" fmla="*/ 76 h 78"/>
                  <a:gd name="T36" fmla="*/ 34 w 106"/>
                  <a:gd name="T37" fmla="*/ 70 h 78"/>
                  <a:gd name="T38" fmla="*/ 34 w 106"/>
                  <a:gd name="T39" fmla="*/ 70 h 78"/>
                  <a:gd name="T40" fmla="*/ 24 w 106"/>
                  <a:gd name="T41" fmla="*/ 64 h 78"/>
                  <a:gd name="T42" fmla="*/ 12 w 106"/>
                  <a:gd name="T43" fmla="*/ 58 h 78"/>
                  <a:gd name="T44" fmla="*/ 4 w 106"/>
                  <a:gd name="T45" fmla="*/ 48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2 h 78"/>
                  <a:gd name="T62" fmla="*/ 12 w 106"/>
                  <a:gd name="T63" fmla="*/ 18 h 78"/>
                  <a:gd name="T64" fmla="*/ 14 w 106"/>
                  <a:gd name="T65" fmla="*/ 12 h 78"/>
                  <a:gd name="T66" fmla="*/ 18 w 106"/>
                  <a:gd name="T67" fmla="*/ 8 h 78"/>
                  <a:gd name="T68" fmla="*/ 18 w 106"/>
                  <a:gd name="T69" fmla="*/ 8 h 78"/>
                  <a:gd name="T70" fmla="*/ 22 w 106"/>
                  <a:gd name="T71" fmla="*/ 4 h 78"/>
                  <a:gd name="T72" fmla="*/ 28 w 106"/>
                  <a:gd name="T73" fmla="*/ 0 h 78"/>
                  <a:gd name="T74" fmla="*/ 28 w 106"/>
                  <a:gd name="T75" fmla="*/ 0 h 78"/>
                  <a:gd name="T76" fmla="*/ 30 w 106"/>
                  <a:gd name="T77" fmla="*/ 4 h 78"/>
                  <a:gd name="T78" fmla="*/ 32 w 106"/>
                  <a:gd name="T79" fmla="*/ 8 h 78"/>
                  <a:gd name="T80" fmla="*/ 32 w 106"/>
                  <a:gd name="T81" fmla="*/ 18 h 78"/>
                  <a:gd name="T82" fmla="*/ 30 w 106"/>
                  <a:gd name="T83" fmla="*/ 26 h 78"/>
                  <a:gd name="T84" fmla="*/ 30 w 106"/>
                  <a:gd name="T85" fmla="*/ 36 h 78"/>
                  <a:gd name="T86" fmla="*/ 30 w 106"/>
                  <a:gd name="T87" fmla="*/ 36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6"/>
                    </a:moveTo>
                    <a:lnTo>
                      <a:pt x="30" y="36"/>
                    </a:lnTo>
                    <a:lnTo>
                      <a:pt x="38" y="44"/>
                    </a:lnTo>
                    <a:lnTo>
                      <a:pt x="46" y="50"/>
                    </a:lnTo>
                    <a:lnTo>
                      <a:pt x="54" y="56"/>
                    </a:lnTo>
                    <a:lnTo>
                      <a:pt x="64" y="58"/>
                    </a:lnTo>
                    <a:lnTo>
                      <a:pt x="74" y="62"/>
                    </a:lnTo>
                    <a:lnTo>
                      <a:pt x="84" y="62"/>
                    </a:lnTo>
                    <a:lnTo>
                      <a:pt x="106" y="60"/>
                    </a:lnTo>
                    <a:lnTo>
                      <a:pt x="106" y="66"/>
                    </a:lnTo>
                    <a:lnTo>
                      <a:pt x="104" y="70"/>
                    </a:lnTo>
                    <a:lnTo>
                      <a:pt x="96" y="74"/>
                    </a:lnTo>
                    <a:lnTo>
                      <a:pt x="88" y="78"/>
                    </a:lnTo>
                    <a:lnTo>
                      <a:pt x="80" y="78"/>
                    </a:lnTo>
                    <a:lnTo>
                      <a:pt x="70" y="78"/>
                    </a:lnTo>
                    <a:lnTo>
                      <a:pt x="52" y="76"/>
                    </a:lnTo>
                    <a:lnTo>
                      <a:pt x="34" y="70"/>
                    </a:lnTo>
                    <a:lnTo>
                      <a:pt x="24" y="64"/>
                    </a:lnTo>
                    <a:lnTo>
                      <a:pt x="12" y="58"/>
                    </a:lnTo>
                    <a:lnTo>
                      <a:pt x="4" y="48"/>
                    </a:lnTo>
                    <a:lnTo>
                      <a:pt x="2" y="42"/>
                    </a:lnTo>
                    <a:lnTo>
                      <a:pt x="0" y="36"/>
                    </a:lnTo>
                    <a:lnTo>
                      <a:pt x="0" y="28"/>
                    </a:lnTo>
                    <a:lnTo>
                      <a:pt x="2" y="22"/>
                    </a:lnTo>
                    <a:lnTo>
                      <a:pt x="6" y="22"/>
                    </a:lnTo>
                    <a:lnTo>
                      <a:pt x="8" y="22"/>
                    </a:lnTo>
                    <a:lnTo>
                      <a:pt x="12" y="18"/>
                    </a:lnTo>
                    <a:lnTo>
                      <a:pt x="14" y="12"/>
                    </a:lnTo>
                    <a:lnTo>
                      <a:pt x="18" y="8"/>
                    </a:lnTo>
                    <a:lnTo>
                      <a:pt x="22" y="4"/>
                    </a:lnTo>
                    <a:lnTo>
                      <a:pt x="28" y="0"/>
                    </a:lnTo>
                    <a:lnTo>
                      <a:pt x="30" y="4"/>
                    </a:lnTo>
                    <a:lnTo>
                      <a:pt x="32" y="8"/>
                    </a:lnTo>
                    <a:lnTo>
                      <a:pt x="32" y="18"/>
                    </a:lnTo>
                    <a:lnTo>
                      <a:pt x="30" y="26"/>
                    </a:lnTo>
                    <a:lnTo>
                      <a:pt x="30" y="3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6879" name="Freeform 47"/>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6880" name="Group 48"/>
            <p:cNvGrpSpPr>
              <a:grpSpLocks/>
            </p:cNvGrpSpPr>
            <p:nvPr/>
          </p:nvGrpSpPr>
          <p:grpSpPr bwMode="auto">
            <a:xfrm>
              <a:off x="77788" y="512264"/>
              <a:ext cx="5788025" cy="0"/>
              <a:chOff x="63" y="4272"/>
              <a:chExt cx="3646" cy="0"/>
            </a:xfrm>
          </p:grpSpPr>
          <p:sp>
            <p:nvSpPr>
              <p:cNvPr id="36882" name="Line 49"/>
              <p:cNvSpPr>
                <a:spLocks noChangeShapeType="1"/>
              </p:cNvSpPr>
              <p:nvPr/>
            </p:nvSpPr>
            <p:spPr bwMode="auto">
              <a:xfrm>
                <a:off x="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3" name="Line 50"/>
              <p:cNvSpPr>
                <a:spLocks noChangeShapeType="1"/>
              </p:cNvSpPr>
              <p:nvPr/>
            </p:nvSpPr>
            <p:spPr bwMode="auto">
              <a:xfrm>
                <a:off x="1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4" name="Line 51"/>
              <p:cNvSpPr>
                <a:spLocks noChangeShapeType="1"/>
              </p:cNvSpPr>
              <p:nvPr/>
            </p:nvSpPr>
            <p:spPr bwMode="auto">
              <a:xfrm>
                <a:off x="1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5" name="Line 52"/>
              <p:cNvSpPr>
                <a:spLocks noChangeShapeType="1"/>
              </p:cNvSpPr>
              <p:nvPr/>
            </p:nvSpPr>
            <p:spPr bwMode="auto">
              <a:xfrm>
                <a:off x="2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6" name="Line 53"/>
              <p:cNvSpPr>
                <a:spLocks noChangeShapeType="1"/>
              </p:cNvSpPr>
              <p:nvPr/>
            </p:nvSpPr>
            <p:spPr bwMode="auto">
              <a:xfrm>
                <a:off x="2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7" name="Line 54"/>
              <p:cNvSpPr>
                <a:spLocks noChangeShapeType="1"/>
              </p:cNvSpPr>
              <p:nvPr/>
            </p:nvSpPr>
            <p:spPr bwMode="auto">
              <a:xfrm>
                <a:off x="3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8" name="Line 55"/>
              <p:cNvSpPr>
                <a:spLocks noChangeShapeType="1"/>
              </p:cNvSpPr>
              <p:nvPr/>
            </p:nvSpPr>
            <p:spPr bwMode="auto">
              <a:xfrm>
                <a:off x="3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89" name="Line 56"/>
              <p:cNvSpPr>
                <a:spLocks noChangeShapeType="1"/>
              </p:cNvSpPr>
              <p:nvPr/>
            </p:nvSpPr>
            <p:spPr bwMode="auto">
              <a:xfrm>
                <a:off x="4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0" name="Line 57"/>
              <p:cNvSpPr>
                <a:spLocks noChangeShapeType="1"/>
              </p:cNvSpPr>
              <p:nvPr/>
            </p:nvSpPr>
            <p:spPr bwMode="auto">
              <a:xfrm>
                <a:off x="5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1" name="Line 58"/>
              <p:cNvSpPr>
                <a:spLocks noChangeShapeType="1"/>
              </p:cNvSpPr>
              <p:nvPr/>
            </p:nvSpPr>
            <p:spPr bwMode="auto">
              <a:xfrm>
                <a:off x="5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2" name="Line 59"/>
              <p:cNvSpPr>
                <a:spLocks noChangeShapeType="1"/>
              </p:cNvSpPr>
              <p:nvPr/>
            </p:nvSpPr>
            <p:spPr bwMode="auto">
              <a:xfrm>
                <a:off x="6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3" name="Line 60"/>
              <p:cNvSpPr>
                <a:spLocks noChangeShapeType="1"/>
              </p:cNvSpPr>
              <p:nvPr/>
            </p:nvSpPr>
            <p:spPr bwMode="auto">
              <a:xfrm>
                <a:off x="6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4" name="Line 61"/>
              <p:cNvSpPr>
                <a:spLocks noChangeShapeType="1"/>
              </p:cNvSpPr>
              <p:nvPr/>
            </p:nvSpPr>
            <p:spPr bwMode="auto">
              <a:xfrm>
                <a:off x="7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5" name="Line 62"/>
              <p:cNvSpPr>
                <a:spLocks noChangeShapeType="1"/>
              </p:cNvSpPr>
              <p:nvPr/>
            </p:nvSpPr>
            <p:spPr bwMode="auto">
              <a:xfrm>
                <a:off x="7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6" name="Line 63"/>
              <p:cNvSpPr>
                <a:spLocks noChangeShapeType="1"/>
              </p:cNvSpPr>
              <p:nvPr/>
            </p:nvSpPr>
            <p:spPr bwMode="auto">
              <a:xfrm>
                <a:off x="8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7" name="Line 64"/>
              <p:cNvSpPr>
                <a:spLocks noChangeShapeType="1"/>
              </p:cNvSpPr>
              <p:nvPr/>
            </p:nvSpPr>
            <p:spPr bwMode="auto">
              <a:xfrm>
                <a:off x="9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8" name="Line 65"/>
              <p:cNvSpPr>
                <a:spLocks noChangeShapeType="1"/>
              </p:cNvSpPr>
              <p:nvPr/>
            </p:nvSpPr>
            <p:spPr bwMode="auto">
              <a:xfrm>
                <a:off x="9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899" name="Line 66"/>
              <p:cNvSpPr>
                <a:spLocks noChangeShapeType="1"/>
              </p:cNvSpPr>
              <p:nvPr/>
            </p:nvSpPr>
            <p:spPr bwMode="auto">
              <a:xfrm>
                <a:off x="10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0" name="Line 67"/>
              <p:cNvSpPr>
                <a:spLocks noChangeShapeType="1"/>
              </p:cNvSpPr>
              <p:nvPr/>
            </p:nvSpPr>
            <p:spPr bwMode="auto">
              <a:xfrm>
                <a:off x="10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1" name="Line 68"/>
              <p:cNvSpPr>
                <a:spLocks noChangeShapeType="1"/>
              </p:cNvSpPr>
              <p:nvPr/>
            </p:nvSpPr>
            <p:spPr bwMode="auto">
              <a:xfrm>
                <a:off x="11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2" name="Line 69"/>
              <p:cNvSpPr>
                <a:spLocks noChangeShapeType="1"/>
              </p:cNvSpPr>
              <p:nvPr/>
            </p:nvSpPr>
            <p:spPr bwMode="auto">
              <a:xfrm>
                <a:off x="11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3" name="Line 70"/>
              <p:cNvSpPr>
                <a:spLocks noChangeShapeType="1"/>
              </p:cNvSpPr>
              <p:nvPr/>
            </p:nvSpPr>
            <p:spPr bwMode="auto">
              <a:xfrm>
                <a:off x="12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4" name="Line 71"/>
              <p:cNvSpPr>
                <a:spLocks noChangeShapeType="1"/>
              </p:cNvSpPr>
              <p:nvPr/>
            </p:nvSpPr>
            <p:spPr bwMode="auto">
              <a:xfrm>
                <a:off x="12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5" name="Line 72"/>
              <p:cNvSpPr>
                <a:spLocks noChangeShapeType="1"/>
              </p:cNvSpPr>
              <p:nvPr/>
            </p:nvSpPr>
            <p:spPr bwMode="auto">
              <a:xfrm>
                <a:off x="13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6" name="Line 73"/>
              <p:cNvSpPr>
                <a:spLocks noChangeShapeType="1"/>
              </p:cNvSpPr>
              <p:nvPr/>
            </p:nvSpPr>
            <p:spPr bwMode="auto">
              <a:xfrm>
                <a:off x="14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7" name="Line 74"/>
              <p:cNvSpPr>
                <a:spLocks noChangeShapeType="1"/>
              </p:cNvSpPr>
              <p:nvPr/>
            </p:nvSpPr>
            <p:spPr bwMode="auto">
              <a:xfrm>
                <a:off x="14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8" name="Line 75"/>
              <p:cNvSpPr>
                <a:spLocks noChangeShapeType="1"/>
              </p:cNvSpPr>
              <p:nvPr/>
            </p:nvSpPr>
            <p:spPr bwMode="auto">
              <a:xfrm>
                <a:off x="15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09" name="Line 76"/>
              <p:cNvSpPr>
                <a:spLocks noChangeShapeType="1"/>
              </p:cNvSpPr>
              <p:nvPr/>
            </p:nvSpPr>
            <p:spPr bwMode="auto">
              <a:xfrm>
                <a:off x="15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0" name="Line 77"/>
              <p:cNvSpPr>
                <a:spLocks noChangeShapeType="1"/>
              </p:cNvSpPr>
              <p:nvPr/>
            </p:nvSpPr>
            <p:spPr bwMode="auto">
              <a:xfrm>
                <a:off x="16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1" name="Line 78"/>
              <p:cNvSpPr>
                <a:spLocks noChangeShapeType="1"/>
              </p:cNvSpPr>
              <p:nvPr/>
            </p:nvSpPr>
            <p:spPr bwMode="auto">
              <a:xfrm>
                <a:off x="16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2" name="Line 79"/>
              <p:cNvSpPr>
                <a:spLocks noChangeShapeType="1"/>
              </p:cNvSpPr>
              <p:nvPr/>
            </p:nvSpPr>
            <p:spPr bwMode="auto">
              <a:xfrm>
                <a:off x="17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3" name="Line 80"/>
              <p:cNvSpPr>
                <a:spLocks noChangeShapeType="1"/>
              </p:cNvSpPr>
              <p:nvPr/>
            </p:nvSpPr>
            <p:spPr bwMode="auto">
              <a:xfrm>
                <a:off x="17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4" name="Line 81"/>
              <p:cNvSpPr>
                <a:spLocks noChangeShapeType="1"/>
              </p:cNvSpPr>
              <p:nvPr/>
            </p:nvSpPr>
            <p:spPr bwMode="auto">
              <a:xfrm>
                <a:off x="18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5" name="Line 82"/>
              <p:cNvSpPr>
                <a:spLocks noChangeShapeType="1"/>
              </p:cNvSpPr>
              <p:nvPr/>
            </p:nvSpPr>
            <p:spPr bwMode="auto">
              <a:xfrm>
                <a:off x="19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6" name="Line 83"/>
              <p:cNvSpPr>
                <a:spLocks noChangeShapeType="1"/>
              </p:cNvSpPr>
              <p:nvPr/>
            </p:nvSpPr>
            <p:spPr bwMode="auto">
              <a:xfrm>
                <a:off x="19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7" name="Line 84"/>
              <p:cNvSpPr>
                <a:spLocks noChangeShapeType="1"/>
              </p:cNvSpPr>
              <p:nvPr/>
            </p:nvSpPr>
            <p:spPr bwMode="auto">
              <a:xfrm>
                <a:off x="20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8" name="Line 85"/>
              <p:cNvSpPr>
                <a:spLocks noChangeShapeType="1"/>
              </p:cNvSpPr>
              <p:nvPr/>
            </p:nvSpPr>
            <p:spPr bwMode="auto">
              <a:xfrm>
                <a:off x="20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19" name="Line 86"/>
              <p:cNvSpPr>
                <a:spLocks noChangeShapeType="1"/>
              </p:cNvSpPr>
              <p:nvPr/>
            </p:nvSpPr>
            <p:spPr bwMode="auto">
              <a:xfrm>
                <a:off x="21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0" name="Line 87"/>
              <p:cNvSpPr>
                <a:spLocks noChangeShapeType="1"/>
              </p:cNvSpPr>
              <p:nvPr/>
            </p:nvSpPr>
            <p:spPr bwMode="auto">
              <a:xfrm>
                <a:off x="21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1" name="Line 88"/>
              <p:cNvSpPr>
                <a:spLocks noChangeShapeType="1"/>
              </p:cNvSpPr>
              <p:nvPr/>
            </p:nvSpPr>
            <p:spPr bwMode="auto">
              <a:xfrm>
                <a:off x="22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2" name="Line 89"/>
              <p:cNvSpPr>
                <a:spLocks noChangeShapeType="1"/>
              </p:cNvSpPr>
              <p:nvPr/>
            </p:nvSpPr>
            <p:spPr bwMode="auto">
              <a:xfrm>
                <a:off x="230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3" name="Line 90"/>
              <p:cNvSpPr>
                <a:spLocks noChangeShapeType="1"/>
              </p:cNvSpPr>
              <p:nvPr/>
            </p:nvSpPr>
            <p:spPr bwMode="auto">
              <a:xfrm>
                <a:off x="235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4" name="Line 91"/>
              <p:cNvSpPr>
                <a:spLocks noChangeShapeType="1"/>
              </p:cNvSpPr>
              <p:nvPr/>
            </p:nvSpPr>
            <p:spPr bwMode="auto">
              <a:xfrm>
                <a:off x="241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5" name="Line 92"/>
              <p:cNvSpPr>
                <a:spLocks noChangeShapeType="1"/>
              </p:cNvSpPr>
              <p:nvPr/>
            </p:nvSpPr>
            <p:spPr bwMode="auto">
              <a:xfrm>
                <a:off x="247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6" name="Line 93"/>
              <p:cNvSpPr>
                <a:spLocks noChangeShapeType="1"/>
              </p:cNvSpPr>
              <p:nvPr/>
            </p:nvSpPr>
            <p:spPr bwMode="auto">
              <a:xfrm>
                <a:off x="252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7" name="Line 94"/>
              <p:cNvSpPr>
                <a:spLocks noChangeShapeType="1"/>
              </p:cNvSpPr>
              <p:nvPr/>
            </p:nvSpPr>
            <p:spPr bwMode="auto">
              <a:xfrm>
                <a:off x="258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8" name="Line 95"/>
              <p:cNvSpPr>
                <a:spLocks noChangeShapeType="1"/>
              </p:cNvSpPr>
              <p:nvPr/>
            </p:nvSpPr>
            <p:spPr bwMode="auto">
              <a:xfrm>
                <a:off x="263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29" name="Line 96"/>
              <p:cNvSpPr>
                <a:spLocks noChangeShapeType="1"/>
              </p:cNvSpPr>
              <p:nvPr/>
            </p:nvSpPr>
            <p:spPr bwMode="auto">
              <a:xfrm>
                <a:off x="269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0" name="Line 97"/>
              <p:cNvSpPr>
                <a:spLocks noChangeShapeType="1"/>
              </p:cNvSpPr>
              <p:nvPr/>
            </p:nvSpPr>
            <p:spPr bwMode="auto">
              <a:xfrm>
                <a:off x="275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1" name="Line 98"/>
              <p:cNvSpPr>
                <a:spLocks noChangeShapeType="1"/>
              </p:cNvSpPr>
              <p:nvPr/>
            </p:nvSpPr>
            <p:spPr bwMode="auto">
              <a:xfrm>
                <a:off x="280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2" name="Line 99"/>
              <p:cNvSpPr>
                <a:spLocks noChangeShapeType="1"/>
              </p:cNvSpPr>
              <p:nvPr/>
            </p:nvSpPr>
            <p:spPr bwMode="auto">
              <a:xfrm>
                <a:off x="286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3" name="Line 100"/>
              <p:cNvSpPr>
                <a:spLocks noChangeShapeType="1"/>
              </p:cNvSpPr>
              <p:nvPr/>
            </p:nvSpPr>
            <p:spPr bwMode="auto">
              <a:xfrm>
                <a:off x="291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4" name="Line 101"/>
              <p:cNvSpPr>
                <a:spLocks noChangeShapeType="1"/>
              </p:cNvSpPr>
              <p:nvPr/>
            </p:nvSpPr>
            <p:spPr bwMode="auto">
              <a:xfrm>
                <a:off x="297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5" name="Line 102"/>
              <p:cNvSpPr>
                <a:spLocks noChangeShapeType="1"/>
              </p:cNvSpPr>
              <p:nvPr/>
            </p:nvSpPr>
            <p:spPr bwMode="auto">
              <a:xfrm>
                <a:off x="303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6" name="Line 103"/>
              <p:cNvSpPr>
                <a:spLocks noChangeShapeType="1"/>
              </p:cNvSpPr>
              <p:nvPr/>
            </p:nvSpPr>
            <p:spPr bwMode="auto">
              <a:xfrm>
                <a:off x="308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7" name="Line 104"/>
              <p:cNvSpPr>
                <a:spLocks noChangeShapeType="1"/>
              </p:cNvSpPr>
              <p:nvPr/>
            </p:nvSpPr>
            <p:spPr bwMode="auto">
              <a:xfrm>
                <a:off x="314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8" name="Line 105"/>
              <p:cNvSpPr>
                <a:spLocks noChangeShapeType="1"/>
              </p:cNvSpPr>
              <p:nvPr/>
            </p:nvSpPr>
            <p:spPr bwMode="auto">
              <a:xfrm>
                <a:off x="319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39" name="Line 106"/>
              <p:cNvSpPr>
                <a:spLocks noChangeShapeType="1"/>
              </p:cNvSpPr>
              <p:nvPr/>
            </p:nvSpPr>
            <p:spPr bwMode="auto">
              <a:xfrm>
                <a:off x="325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0" name="Line 107"/>
              <p:cNvSpPr>
                <a:spLocks noChangeShapeType="1"/>
              </p:cNvSpPr>
              <p:nvPr/>
            </p:nvSpPr>
            <p:spPr bwMode="auto">
              <a:xfrm>
                <a:off x="331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1" name="Line 108"/>
              <p:cNvSpPr>
                <a:spLocks noChangeShapeType="1"/>
              </p:cNvSpPr>
              <p:nvPr/>
            </p:nvSpPr>
            <p:spPr bwMode="auto">
              <a:xfrm>
                <a:off x="336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2" name="Line 109"/>
              <p:cNvSpPr>
                <a:spLocks noChangeShapeType="1"/>
              </p:cNvSpPr>
              <p:nvPr/>
            </p:nvSpPr>
            <p:spPr bwMode="auto">
              <a:xfrm>
                <a:off x="3423"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3" name="Line 110"/>
              <p:cNvSpPr>
                <a:spLocks noChangeShapeType="1"/>
              </p:cNvSpPr>
              <p:nvPr/>
            </p:nvSpPr>
            <p:spPr bwMode="auto">
              <a:xfrm>
                <a:off x="3479"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4" name="Line 111"/>
              <p:cNvSpPr>
                <a:spLocks noChangeShapeType="1"/>
              </p:cNvSpPr>
              <p:nvPr/>
            </p:nvSpPr>
            <p:spPr bwMode="auto">
              <a:xfrm>
                <a:off x="3535"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5" name="Line 112"/>
              <p:cNvSpPr>
                <a:spLocks noChangeShapeType="1"/>
              </p:cNvSpPr>
              <p:nvPr/>
            </p:nvSpPr>
            <p:spPr bwMode="auto">
              <a:xfrm>
                <a:off x="3591"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6" name="Line 113"/>
              <p:cNvSpPr>
                <a:spLocks noChangeShapeType="1"/>
              </p:cNvSpPr>
              <p:nvPr/>
            </p:nvSpPr>
            <p:spPr bwMode="auto">
              <a:xfrm>
                <a:off x="3647" y="4272"/>
                <a:ext cx="8"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6947" name="Line 114"/>
              <p:cNvSpPr>
                <a:spLocks noChangeShapeType="1"/>
              </p:cNvSpPr>
              <p:nvPr/>
            </p:nvSpPr>
            <p:spPr bwMode="auto">
              <a:xfrm>
                <a:off x="3703" y="4272"/>
                <a:ext cx="6"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6881" name="Text Box 117"/>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dirty="0">
                  <a:latin typeface="Meiryo UI" panose="020B0604030504040204" pitchFamily="50" charset="-128"/>
                  <a:ea typeface="Meiryo UI" panose="020B0604030504040204" pitchFamily="50" charset="-128"/>
                </a:rPr>
                <a:t>3</a:t>
              </a:r>
              <a:r>
                <a:rPr lang="ja-JP" altLang="en-US" sz="2100" b="1" dirty="0">
                  <a:latin typeface="Meiryo UI" panose="020B0604030504040204" pitchFamily="50" charset="-128"/>
                  <a:ea typeface="Meiryo UI" panose="020B0604030504040204" pitchFamily="50" charset="-128"/>
                </a:rPr>
                <a:t>章</a:t>
              </a:r>
              <a:r>
                <a:rPr lang="en-US" altLang="ja-JP" sz="2100" b="1" dirty="0">
                  <a:latin typeface="Meiryo UI" panose="020B0604030504040204" pitchFamily="50" charset="-128"/>
                  <a:ea typeface="Meiryo UI" panose="020B0604030504040204" pitchFamily="50" charset="-128"/>
                </a:rPr>
                <a:t>-4</a:t>
              </a:r>
            </a:p>
          </p:txBody>
        </p:sp>
      </p:grpSp>
      <p:sp>
        <p:nvSpPr>
          <p:cNvPr id="36872" name="Text Box 125"/>
          <p:cNvSpPr txBox="1">
            <a:spLocks noChangeArrowheads="1"/>
          </p:cNvSpPr>
          <p:nvPr/>
        </p:nvSpPr>
        <p:spPr bwMode="auto">
          <a:xfrm>
            <a:off x="974148" y="547826"/>
            <a:ext cx="40959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オンラインストレージ等の利用について</a:t>
            </a:r>
          </a:p>
        </p:txBody>
      </p:sp>
      <p:sp>
        <p:nvSpPr>
          <p:cNvPr id="5" name="正方形/長方形 4">
            <a:extLst>
              <a:ext uri="{FF2B5EF4-FFF2-40B4-BE49-F238E27FC236}">
                <a16:creationId xmlns:a16="http://schemas.microsoft.com/office/drawing/2014/main" id="{B1247873-749E-4694-97E5-C55589BE6951}"/>
              </a:ext>
            </a:extLst>
          </p:cNvPr>
          <p:cNvSpPr/>
          <p:nvPr/>
        </p:nvSpPr>
        <p:spPr bwMode="auto">
          <a:xfrm rot="702449">
            <a:off x="4497796" y="4986782"/>
            <a:ext cx="1017123" cy="468913"/>
          </a:xfrm>
          <a:prstGeom prst="rect">
            <a:avLst/>
          </a:prstGeom>
          <a:noFill/>
          <a:ln>
            <a:noFill/>
          </a:ln>
          <a:ex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機密性</a:t>
            </a:r>
            <a:r>
              <a:rPr lang="ja-JP" altLang="en-US" sz="1600" b="1" dirty="0">
                <a:solidFill>
                  <a:srgbClr val="FF0000"/>
                </a:solidFill>
                <a:latin typeface="Meiryo UI" panose="020B0604030504040204" pitchFamily="50" charset="-128"/>
                <a:ea typeface="Meiryo UI" panose="020B0604030504040204" pitchFamily="50" charset="-128"/>
              </a:rPr>
              <a:t>２</a:t>
            </a:r>
            <a:endParaRPr lang="en-US" altLang="ja-JP" sz="1600" b="1" dirty="0">
              <a:solidFill>
                <a:srgbClr val="FF0000"/>
              </a:solidFill>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情報</a:t>
            </a:r>
            <a:endParaRPr kumimoji="1" lang="en-US" altLang="ja-JP" sz="1600" b="1" dirty="0">
              <a:solidFill>
                <a:srgbClr val="FF0000"/>
              </a:solidFill>
              <a:latin typeface="Meiryo UI" panose="020B0604030504040204" pitchFamily="50" charset="-128"/>
              <a:ea typeface="Meiryo UI" panose="020B0604030504040204" pitchFamily="50" charset="-128"/>
            </a:endParaRPr>
          </a:p>
        </p:txBody>
      </p:sp>
      <p:sp>
        <p:nvSpPr>
          <p:cNvPr id="130" name="正方形/長方形 129">
            <a:extLst>
              <a:ext uri="{FF2B5EF4-FFF2-40B4-BE49-F238E27FC236}">
                <a16:creationId xmlns:a16="http://schemas.microsoft.com/office/drawing/2014/main" id="{31C9C976-6615-4DBE-93B4-61B508DEACFB}"/>
              </a:ext>
            </a:extLst>
          </p:cNvPr>
          <p:cNvSpPr/>
          <p:nvPr/>
        </p:nvSpPr>
        <p:spPr bwMode="auto">
          <a:xfrm>
            <a:off x="4218186" y="3916996"/>
            <a:ext cx="1440160" cy="468913"/>
          </a:xfrm>
          <a:prstGeom prst="rect">
            <a:avLst/>
          </a:prstGeom>
          <a:noFill/>
          <a:ln>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オンライン</a:t>
            </a:r>
            <a:endParaRPr lang="en-US" altLang="ja-JP" sz="1400" b="1" dirty="0">
              <a:solidFill>
                <a:schemeClr val="tx1"/>
              </a:solidFill>
              <a:latin typeface="Meiryo UI" panose="020B0604030504040204" pitchFamily="50" charset="-128"/>
              <a:ea typeface="Meiryo UI" panose="020B0604030504040204" pitchFamily="50" charset="-128"/>
            </a:endParaRPr>
          </a:p>
          <a:p>
            <a:pPr algn="ctr"/>
            <a:r>
              <a:rPr lang="ja-JP" altLang="en-US" sz="1400" b="1" dirty="0">
                <a:solidFill>
                  <a:schemeClr val="tx1"/>
                </a:solidFill>
                <a:latin typeface="Meiryo UI" panose="020B0604030504040204" pitchFamily="50" charset="-128"/>
                <a:ea typeface="Meiryo UI" panose="020B0604030504040204" pitchFamily="50" charset="-128"/>
              </a:rPr>
              <a:t>ストレージ</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132" name="正方形/長方形 131">
            <a:extLst>
              <a:ext uri="{FF2B5EF4-FFF2-40B4-BE49-F238E27FC236}">
                <a16:creationId xmlns:a16="http://schemas.microsoft.com/office/drawing/2014/main" id="{1F000E16-6F7C-467D-A0E3-28A37EC28F87}"/>
              </a:ext>
            </a:extLst>
          </p:cNvPr>
          <p:cNvSpPr/>
          <p:nvPr/>
        </p:nvSpPr>
        <p:spPr bwMode="auto">
          <a:xfrm>
            <a:off x="230188" y="4094797"/>
            <a:ext cx="1785624" cy="79470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b="1" dirty="0">
                <a:solidFill>
                  <a:schemeClr val="tx1"/>
                </a:solidFill>
                <a:latin typeface="Meiryo UI" panose="020B0604030504040204" pitchFamily="50" charset="-128"/>
                <a:ea typeface="Meiryo UI" panose="020B0604030504040204" pitchFamily="50" charset="-128"/>
              </a:rPr>
              <a:t>インターネット上に</a:t>
            </a:r>
            <a:endParaRPr lang="en-US" altLang="ja-JP" sz="1200" b="1" dirty="0">
              <a:solidFill>
                <a:schemeClr val="tx1"/>
              </a:solidFill>
              <a:latin typeface="Meiryo UI" panose="020B0604030504040204" pitchFamily="50" charset="-128"/>
              <a:ea typeface="Meiryo UI" panose="020B0604030504040204" pitchFamily="50" charset="-128"/>
            </a:endParaRPr>
          </a:p>
          <a:p>
            <a:pPr algn="ctr"/>
            <a:r>
              <a:rPr lang="ja-JP" altLang="en-US" sz="1200" b="1" dirty="0">
                <a:solidFill>
                  <a:schemeClr val="tx1"/>
                </a:solidFill>
                <a:latin typeface="Meiryo UI" panose="020B0604030504040204" pitchFamily="50" charset="-128"/>
                <a:ea typeface="Meiryo UI" panose="020B0604030504040204" pitchFamily="50" charset="-128"/>
              </a:rPr>
              <a:t>公開される設定</a:t>
            </a:r>
            <a:endParaRPr lang="en-US" altLang="ja-JP" sz="1200" b="1" dirty="0">
              <a:solidFill>
                <a:schemeClr val="tx1"/>
              </a:solidFill>
              <a:latin typeface="Meiryo UI" panose="020B0604030504040204" pitchFamily="50" charset="-128"/>
              <a:ea typeface="Meiryo UI" panose="020B0604030504040204" pitchFamily="50" charset="-128"/>
            </a:endParaRPr>
          </a:p>
          <a:p>
            <a:pPr algn="ctr"/>
            <a:r>
              <a:rPr lang="ja-JP" altLang="en-US" sz="1200" b="1" dirty="0">
                <a:solidFill>
                  <a:schemeClr val="tx1"/>
                </a:solidFill>
                <a:latin typeface="Meiryo UI" panose="020B0604030504040204" pitchFamily="50" charset="-128"/>
                <a:ea typeface="Meiryo UI" panose="020B0604030504040204" pitchFamily="50" charset="-128"/>
              </a:rPr>
              <a:t>になっている！</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33" name="Text Box 120">
            <a:extLst>
              <a:ext uri="{FF2B5EF4-FFF2-40B4-BE49-F238E27FC236}">
                <a16:creationId xmlns:a16="http://schemas.microsoft.com/office/drawing/2014/main" id="{7A5C834E-9C75-48D7-986C-28ECC922146F}"/>
              </a:ext>
            </a:extLst>
          </p:cNvPr>
          <p:cNvSpPr txBox="1">
            <a:spLocks noChangeArrowheads="1"/>
          </p:cNvSpPr>
          <p:nvPr/>
        </p:nvSpPr>
        <p:spPr bwMode="auto">
          <a:xfrm>
            <a:off x="357188" y="1574800"/>
            <a:ext cx="527208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200" b="1" u="sng" dirty="0">
                <a:latin typeface="Meiryo UI" panose="020B0604030504040204" pitchFamily="50" charset="-128"/>
                <a:ea typeface="Meiryo UI" panose="020B0604030504040204" pitchFamily="50" charset="-128"/>
              </a:rPr>
              <a:t>オンラインストレージ等</a:t>
            </a:r>
            <a:r>
              <a:rPr lang="ja-JP" altLang="en-US" sz="2200" b="1" dirty="0">
                <a:latin typeface="Meiryo UI" panose="020B0604030504040204" pitchFamily="50" charset="-128"/>
                <a:ea typeface="Meiryo UI" panose="020B0604030504040204" pitchFamily="50" charset="-128"/>
              </a:rPr>
              <a:t>に情報を保存する時は、</a:t>
            </a:r>
            <a:endParaRPr lang="en-US" altLang="ja-JP" sz="22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2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200" b="1" dirty="0">
                <a:solidFill>
                  <a:srgbClr val="FF0000"/>
                </a:solidFill>
                <a:latin typeface="Meiryo UI" panose="020B0604030504040204" pitchFamily="50" charset="-128"/>
                <a:ea typeface="Meiryo UI" panose="020B0604030504040204" pitchFamily="50" charset="-128"/>
              </a:rPr>
              <a:t>共有する必要のある人だけがアクセスできるように共有範囲を設定しましょう。</a:t>
            </a:r>
            <a:endParaRPr lang="en-US" altLang="ja-JP" sz="2200" b="1" dirty="0">
              <a:solidFill>
                <a:srgbClr val="FF0000"/>
              </a:solidFill>
              <a:latin typeface="Meiryo UI" panose="020B0604030504040204" pitchFamily="50" charset="-128"/>
              <a:ea typeface="Meiryo UI" panose="020B0604030504040204" pitchFamily="50" charset="-128"/>
            </a:endParaRPr>
          </a:p>
        </p:txBody>
      </p:sp>
      <p:sp>
        <p:nvSpPr>
          <p:cNvPr id="134" name="Freeform 3">
            <a:extLst>
              <a:ext uri="{FF2B5EF4-FFF2-40B4-BE49-F238E27FC236}">
                <a16:creationId xmlns:a16="http://schemas.microsoft.com/office/drawing/2014/main" id="{05412EDF-4E82-4779-AC62-418BED01BFAB}"/>
              </a:ext>
            </a:extLst>
          </p:cNvPr>
          <p:cNvSpPr>
            <a:spLocks/>
          </p:cNvSpPr>
          <p:nvPr/>
        </p:nvSpPr>
        <p:spPr bwMode="auto">
          <a:xfrm>
            <a:off x="179388" y="7577138"/>
            <a:ext cx="5724525" cy="1357312"/>
          </a:xfrm>
          <a:custGeom>
            <a:avLst/>
            <a:gdLst>
              <a:gd name="T0" fmla="*/ 2147483646 w 3604"/>
              <a:gd name="T1" fmla="*/ 2147483646 h 1142"/>
              <a:gd name="T2" fmla="*/ 0 w 3604"/>
              <a:gd name="T3" fmla="*/ 2147483646 h 1142"/>
              <a:gd name="T4" fmla="*/ 0 w 3604"/>
              <a:gd name="T5" fmla="*/ 0 h 1142"/>
              <a:gd name="T6" fmla="*/ 2147483646 w 3604"/>
              <a:gd name="T7" fmla="*/ 0 h 1142"/>
              <a:gd name="T8" fmla="*/ 2147483646 w 3604"/>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4" h="1142">
                <a:moveTo>
                  <a:pt x="3474" y="1142"/>
                </a:moveTo>
                <a:lnTo>
                  <a:pt x="0" y="1142"/>
                </a:lnTo>
                <a:lnTo>
                  <a:pt x="0" y="0"/>
                </a:lnTo>
                <a:lnTo>
                  <a:pt x="3604" y="0"/>
                </a:lnTo>
                <a:lnTo>
                  <a:pt x="3604" y="992"/>
                </a:lnTo>
              </a:path>
            </a:pathLst>
          </a:custGeom>
          <a:noFill/>
          <a:ln w="28575">
            <a:solidFill>
              <a:srgbClr val="B0705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5" name="Freeform 4">
            <a:extLst>
              <a:ext uri="{FF2B5EF4-FFF2-40B4-BE49-F238E27FC236}">
                <a16:creationId xmlns:a16="http://schemas.microsoft.com/office/drawing/2014/main" id="{8C800703-B925-44F6-B2CC-55C76F49DC73}"/>
              </a:ext>
            </a:extLst>
          </p:cNvPr>
          <p:cNvSpPr>
            <a:spLocks/>
          </p:cNvSpPr>
          <p:nvPr/>
        </p:nvSpPr>
        <p:spPr bwMode="auto">
          <a:xfrm>
            <a:off x="5653088" y="8750300"/>
            <a:ext cx="276225" cy="190500"/>
          </a:xfrm>
          <a:custGeom>
            <a:avLst/>
            <a:gdLst>
              <a:gd name="T0" fmla="*/ 2147483646 w 174"/>
              <a:gd name="T1" fmla="*/ 0 h 162"/>
              <a:gd name="T2" fmla="*/ 2147483646 w 174"/>
              <a:gd name="T3" fmla="*/ 2147483646 h 162"/>
              <a:gd name="T4" fmla="*/ 0 w 174"/>
              <a:gd name="T5" fmla="*/ 2147483646 h 162"/>
              <a:gd name="T6" fmla="*/ 2147483646 w 174"/>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2">
                <a:moveTo>
                  <a:pt x="174" y="0"/>
                </a:moveTo>
                <a:lnTo>
                  <a:pt x="32" y="162"/>
                </a:lnTo>
                <a:lnTo>
                  <a:pt x="0" y="46"/>
                </a:lnTo>
                <a:lnTo>
                  <a:pt x="174" y="0"/>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6" name="Freeform 115">
            <a:extLst>
              <a:ext uri="{FF2B5EF4-FFF2-40B4-BE49-F238E27FC236}">
                <a16:creationId xmlns:a16="http://schemas.microsoft.com/office/drawing/2014/main" id="{D8B7724D-6CBB-429B-8A7C-7CAC085A30C5}"/>
              </a:ext>
            </a:extLst>
          </p:cNvPr>
          <p:cNvSpPr>
            <a:spLocks/>
          </p:cNvSpPr>
          <p:nvPr/>
        </p:nvSpPr>
        <p:spPr bwMode="auto">
          <a:xfrm>
            <a:off x="65088" y="7423150"/>
            <a:ext cx="4452938" cy="298450"/>
          </a:xfrm>
          <a:custGeom>
            <a:avLst/>
            <a:gdLst>
              <a:gd name="T0" fmla="*/ 2178 w 2178"/>
              <a:gd name="T1" fmla="*/ 132 h 184"/>
              <a:gd name="T2" fmla="*/ 2178 w 2178"/>
              <a:gd name="T3" fmla="*/ 132 h 184"/>
              <a:gd name="T4" fmla="*/ 2176 w 2178"/>
              <a:gd name="T5" fmla="*/ 142 h 184"/>
              <a:gd name="T6" fmla="*/ 2174 w 2178"/>
              <a:gd name="T7" fmla="*/ 152 h 184"/>
              <a:gd name="T8" fmla="*/ 2168 w 2178"/>
              <a:gd name="T9" fmla="*/ 160 h 184"/>
              <a:gd name="T10" fmla="*/ 2162 w 2178"/>
              <a:gd name="T11" fmla="*/ 168 h 184"/>
              <a:gd name="T12" fmla="*/ 2156 w 2178"/>
              <a:gd name="T13" fmla="*/ 174 h 184"/>
              <a:gd name="T14" fmla="*/ 2148 w 2178"/>
              <a:gd name="T15" fmla="*/ 180 h 184"/>
              <a:gd name="T16" fmla="*/ 2138 w 2178"/>
              <a:gd name="T17" fmla="*/ 182 h 184"/>
              <a:gd name="T18" fmla="*/ 2128 w 2178"/>
              <a:gd name="T19" fmla="*/ 184 h 184"/>
              <a:gd name="T20" fmla="*/ 50 w 2178"/>
              <a:gd name="T21" fmla="*/ 184 h 184"/>
              <a:gd name="T22" fmla="*/ 50 w 2178"/>
              <a:gd name="T23" fmla="*/ 184 h 184"/>
              <a:gd name="T24" fmla="*/ 40 w 2178"/>
              <a:gd name="T25" fmla="*/ 182 h 184"/>
              <a:gd name="T26" fmla="*/ 30 w 2178"/>
              <a:gd name="T27" fmla="*/ 180 h 184"/>
              <a:gd name="T28" fmla="*/ 22 w 2178"/>
              <a:gd name="T29" fmla="*/ 174 h 184"/>
              <a:gd name="T30" fmla="*/ 14 w 2178"/>
              <a:gd name="T31" fmla="*/ 168 h 184"/>
              <a:gd name="T32" fmla="*/ 8 w 2178"/>
              <a:gd name="T33" fmla="*/ 160 h 184"/>
              <a:gd name="T34" fmla="*/ 4 w 2178"/>
              <a:gd name="T35" fmla="*/ 152 h 184"/>
              <a:gd name="T36" fmla="*/ 2 w 2178"/>
              <a:gd name="T37" fmla="*/ 142 h 184"/>
              <a:gd name="T38" fmla="*/ 0 w 2178"/>
              <a:gd name="T39" fmla="*/ 132 h 184"/>
              <a:gd name="T40" fmla="*/ 0 w 2178"/>
              <a:gd name="T41" fmla="*/ 54 h 184"/>
              <a:gd name="T42" fmla="*/ 0 w 2178"/>
              <a:gd name="T43" fmla="*/ 54 h 184"/>
              <a:gd name="T44" fmla="*/ 2 w 2178"/>
              <a:gd name="T45" fmla="*/ 42 h 184"/>
              <a:gd name="T46" fmla="*/ 4 w 2178"/>
              <a:gd name="T47" fmla="*/ 32 h 184"/>
              <a:gd name="T48" fmla="*/ 8 w 2178"/>
              <a:gd name="T49" fmla="*/ 24 h 184"/>
              <a:gd name="T50" fmla="*/ 14 w 2178"/>
              <a:gd name="T51" fmla="*/ 16 h 184"/>
              <a:gd name="T52" fmla="*/ 22 w 2178"/>
              <a:gd name="T53" fmla="*/ 10 h 184"/>
              <a:gd name="T54" fmla="*/ 30 w 2178"/>
              <a:gd name="T55" fmla="*/ 6 h 184"/>
              <a:gd name="T56" fmla="*/ 40 w 2178"/>
              <a:gd name="T57" fmla="*/ 2 h 184"/>
              <a:gd name="T58" fmla="*/ 50 w 2178"/>
              <a:gd name="T59" fmla="*/ 0 h 184"/>
              <a:gd name="T60" fmla="*/ 2128 w 2178"/>
              <a:gd name="T61" fmla="*/ 0 h 184"/>
              <a:gd name="T62" fmla="*/ 2128 w 2178"/>
              <a:gd name="T63" fmla="*/ 0 h 184"/>
              <a:gd name="T64" fmla="*/ 2138 w 2178"/>
              <a:gd name="T65" fmla="*/ 2 h 184"/>
              <a:gd name="T66" fmla="*/ 2148 w 2178"/>
              <a:gd name="T67" fmla="*/ 6 h 184"/>
              <a:gd name="T68" fmla="*/ 2156 w 2178"/>
              <a:gd name="T69" fmla="*/ 10 h 184"/>
              <a:gd name="T70" fmla="*/ 2162 w 2178"/>
              <a:gd name="T71" fmla="*/ 16 h 184"/>
              <a:gd name="T72" fmla="*/ 2168 w 2178"/>
              <a:gd name="T73" fmla="*/ 24 h 184"/>
              <a:gd name="T74" fmla="*/ 2174 w 2178"/>
              <a:gd name="T75" fmla="*/ 32 h 184"/>
              <a:gd name="T76" fmla="*/ 2176 w 2178"/>
              <a:gd name="T77" fmla="*/ 42 h 184"/>
              <a:gd name="T78" fmla="*/ 2178 w 2178"/>
              <a:gd name="T79" fmla="*/ 54 h 184"/>
              <a:gd name="T80" fmla="*/ 2178 w 2178"/>
              <a:gd name="T81" fmla="*/ 132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2"/>
                </a:moveTo>
                <a:lnTo>
                  <a:pt x="2178" y="132"/>
                </a:lnTo>
                <a:lnTo>
                  <a:pt x="2176" y="142"/>
                </a:lnTo>
                <a:lnTo>
                  <a:pt x="2174" y="152"/>
                </a:lnTo>
                <a:lnTo>
                  <a:pt x="2168" y="160"/>
                </a:lnTo>
                <a:lnTo>
                  <a:pt x="2162" y="168"/>
                </a:lnTo>
                <a:lnTo>
                  <a:pt x="2156" y="174"/>
                </a:lnTo>
                <a:lnTo>
                  <a:pt x="2148" y="180"/>
                </a:lnTo>
                <a:lnTo>
                  <a:pt x="2138" y="182"/>
                </a:lnTo>
                <a:lnTo>
                  <a:pt x="2128" y="184"/>
                </a:lnTo>
                <a:lnTo>
                  <a:pt x="50" y="184"/>
                </a:lnTo>
                <a:lnTo>
                  <a:pt x="40" y="182"/>
                </a:lnTo>
                <a:lnTo>
                  <a:pt x="30" y="180"/>
                </a:lnTo>
                <a:lnTo>
                  <a:pt x="22" y="174"/>
                </a:lnTo>
                <a:lnTo>
                  <a:pt x="14" y="168"/>
                </a:lnTo>
                <a:lnTo>
                  <a:pt x="8" y="160"/>
                </a:lnTo>
                <a:lnTo>
                  <a:pt x="4" y="152"/>
                </a:lnTo>
                <a:lnTo>
                  <a:pt x="2" y="142"/>
                </a:lnTo>
                <a:lnTo>
                  <a:pt x="0" y="132"/>
                </a:lnTo>
                <a:lnTo>
                  <a:pt x="0" y="54"/>
                </a:lnTo>
                <a:lnTo>
                  <a:pt x="2" y="42"/>
                </a:lnTo>
                <a:lnTo>
                  <a:pt x="4" y="32"/>
                </a:lnTo>
                <a:lnTo>
                  <a:pt x="8" y="24"/>
                </a:lnTo>
                <a:lnTo>
                  <a:pt x="14" y="16"/>
                </a:lnTo>
                <a:lnTo>
                  <a:pt x="22" y="10"/>
                </a:lnTo>
                <a:lnTo>
                  <a:pt x="30" y="6"/>
                </a:lnTo>
                <a:lnTo>
                  <a:pt x="40" y="2"/>
                </a:lnTo>
                <a:lnTo>
                  <a:pt x="50" y="0"/>
                </a:lnTo>
                <a:lnTo>
                  <a:pt x="2128" y="0"/>
                </a:lnTo>
                <a:lnTo>
                  <a:pt x="2138" y="2"/>
                </a:lnTo>
                <a:lnTo>
                  <a:pt x="2148" y="6"/>
                </a:lnTo>
                <a:lnTo>
                  <a:pt x="2156" y="10"/>
                </a:lnTo>
                <a:lnTo>
                  <a:pt x="2162" y="16"/>
                </a:lnTo>
                <a:lnTo>
                  <a:pt x="2168" y="24"/>
                </a:lnTo>
                <a:lnTo>
                  <a:pt x="2174" y="32"/>
                </a:lnTo>
                <a:lnTo>
                  <a:pt x="2176" y="42"/>
                </a:lnTo>
                <a:lnTo>
                  <a:pt x="2178" y="54"/>
                </a:lnTo>
                <a:lnTo>
                  <a:pt x="2178" y="132"/>
                </a:lnTo>
                <a:close/>
              </a:path>
            </a:pathLst>
          </a:custGeom>
          <a:solidFill>
            <a:srgbClr val="B070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37" name="Text Box 116">
            <a:extLst>
              <a:ext uri="{FF2B5EF4-FFF2-40B4-BE49-F238E27FC236}">
                <a16:creationId xmlns:a16="http://schemas.microsoft.com/office/drawing/2014/main" id="{F57486E8-A038-43BD-8194-8F9ABD493E2E}"/>
              </a:ext>
            </a:extLst>
          </p:cNvPr>
          <p:cNvSpPr txBox="1">
            <a:spLocks noChangeArrowheads="1"/>
          </p:cNvSpPr>
          <p:nvPr/>
        </p:nvSpPr>
        <p:spPr bwMode="auto">
          <a:xfrm>
            <a:off x="158751" y="7421563"/>
            <a:ext cx="421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138" name="Text Box 124">
            <a:extLst>
              <a:ext uri="{FF2B5EF4-FFF2-40B4-BE49-F238E27FC236}">
                <a16:creationId xmlns:a16="http://schemas.microsoft.com/office/drawing/2014/main" id="{1E52FBF1-6FD9-4B28-BF58-1A05D5C7149C}"/>
              </a:ext>
            </a:extLst>
          </p:cNvPr>
          <p:cNvSpPr txBox="1">
            <a:spLocks noChangeArrowheads="1"/>
          </p:cNvSpPr>
          <p:nvPr/>
        </p:nvSpPr>
        <p:spPr bwMode="auto">
          <a:xfrm>
            <a:off x="252313" y="7759649"/>
            <a:ext cx="561657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主にファイル共有サービスを提供するクラウドサービスにおいて、アクセス制御設定に不備があり、誤ってインターネットに機密情報を公開してしまうケースが発生しています。適切な利用者のみがアクセスできるようにするとともに、設定可能であれば</a:t>
            </a:r>
            <a:r>
              <a:rPr lang="en-US" altLang="ja-JP" sz="1200" dirty="0">
                <a:latin typeface="Meiryo UI" panose="020B0604030504040204" pitchFamily="50" charset="-128"/>
                <a:ea typeface="Meiryo UI" panose="020B0604030504040204" pitchFamily="50" charset="-128"/>
              </a:rPr>
              <a:t>IP</a:t>
            </a:r>
            <a:r>
              <a:rPr lang="ja-JP" altLang="en-US" sz="1200" dirty="0">
                <a:latin typeface="Meiryo UI" panose="020B0604030504040204" pitchFamily="50" charset="-128"/>
                <a:ea typeface="Meiryo UI" panose="020B0604030504040204" pitchFamily="50" charset="-128"/>
              </a:rPr>
              <a:t>アドレス制限等により、アクセス制御を強化することを推奨します。</a:t>
            </a:r>
            <a:endParaRPr lang="ja-JP" altLang="pt-BR" sz="1200" dirty="0">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「テレワークセキュリティガイドライン 第５版」（総務省）</a:t>
            </a:r>
            <a:endParaRPr lang="ja-JP" altLang="pt-BR" sz="900" dirty="0">
              <a:latin typeface="Meiryo UI" panose="020B0604030504040204" pitchFamily="50" charset="-128"/>
              <a:ea typeface="Meiryo UI" panose="020B0604030504040204" pitchFamily="50" charset="-128"/>
            </a:endParaRPr>
          </a:p>
        </p:txBody>
      </p:sp>
      <p:sp>
        <p:nvSpPr>
          <p:cNvPr id="139" name="Text Box 129">
            <a:extLst>
              <a:ext uri="{FF2B5EF4-FFF2-40B4-BE49-F238E27FC236}">
                <a16:creationId xmlns:a16="http://schemas.microsoft.com/office/drawing/2014/main" id="{3F465D89-4413-4178-A4CA-FDBA93951CF7}"/>
              </a:ext>
            </a:extLst>
          </p:cNvPr>
          <p:cNvSpPr txBox="1">
            <a:spLocks noChangeArrowheads="1"/>
          </p:cNvSpPr>
          <p:nvPr/>
        </p:nvSpPr>
        <p:spPr bwMode="auto">
          <a:xfrm>
            <a:off x="961045" y="1910223"/>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用語解説欄参照</a:t>
            </a:r>
          </a:p>
        </p:txBody>
      </p:sp>
    </p:spTree>
    <p:extLst>
      <p:ext uri="{BB962C8B-B14F-4D97-AF65-F5344CB8AC3E}">
        <p14:creationId xmlns:p14="http://schemas.microsoft.com/office/powerpoint/2010/main" val="904908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70"/>
          <p:cNvSpPr>
            <a:spLocks noChangeArrowheads="1"/>
          </p:cNvSpPr>
          <p:nvPr/>
        </p:nvSpPr>
        <p:spPr bwMode="auto">
          <a:xfrm>
            <a:off x="781050" y="6326342"/>
            <a:ext cx="5443538"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None/>
            </a:pPr>
            <a:r>
              <a:rPr lang="en-US" altLang="ja-JP" sz="900" dirty="0" err="1">
                <a:latin typeface="Meiryo UI" panose="020B0604030504040204" pitchFamily="50" charset="-128"/>
                <a:ea typeface="Meiryo UI" panose="020B0604030504040204" pitchFamily="50" charset="-128"/>
              </a:rPr>
              <a:t>P78</a:t>
            </a:r>
            <a:r>
              <a:rPr lang="en-US" altLang="ja-JP" sz="900" dirty="0">
                <a:latin typeface="Meiryo UI" panose="020B0604030504040204" pitchFamily="50" charset="-128"/>
                <a:ea typeface="Meiryo UI" panose="020B0604030504040204" pitchFamily="50" charset="-128"/>
              </a:rPr>
              <a:t> 8.1.1(10) </a:t>
            </a:r>
            <a:r>
              <a:rPr lang="ja-JP" altLang="en-US" sz="900" dirty="0">
                <a:latin typeface="Meiryo UI" panose="020B0604030504040204" pitchFamily="50" charset="-128"/>
                <a:ea typeface="Meiryo UI" panose="020B0604030504040204" pitchFamily="50" charset="-128"/>
              </a:rPr>
              <a:t>クラウドサービスを利用した機関等外の者との情報の共有時の対策</a:t>
            </a:r>
          </a:p>
          <a:p>
            <a:pPr marL="228600" indent="-228600" eaLnBrk="1" hangingPunct="1">
              <a:spcBef>
                <a:spcPct val="0"/>
              </a:spcBef>
              <a:buAutoNum type="alphaLcParenBoth"/>
            </a:pPr>
            <a:r>
              <a:rPr lang="ja-JP" altLang="en-US" sz="900" dirty="0">
                <a:latin typeface="Meiryo UI" panose="020B0604030504040204" pitchFamily="50" charset="-128"/>
                <a:ea typeface="Meiryo UI" panose="020B0604030504040204" pitchFamily="50" charset="-128"/>
              </a:rPr>
              <a:t>職員等は、機関等外の者と情報の共有を行うことを目的とし、クラウドサービス上に要保護情報を保存する場合は、情報の共有を行う必要のある者のみがクラウドサービス上に保存した要保護情報にアクセスすることが可能となるための措置を講ずること。</a:t>
            </a:r>
          </a:p>
          <a:p>
            <a:pPr eaLnBrk="1" hangingPunct="1">
              <a:spcBef>
                <a:spcPct val="0"/>
              </a:spcBef>
              <a:buNone/>
            </a:pPr>
            <a:r>
              <a:rPr lang="en-US" altLang="ja-JP" sz="900" dirty="0">
                <a:latin typeface="Meiryo UI" panose="020B0604030504040204" pitchFamily="50" charset="-128"/>
                <a:ea typeface="Meiryo UI" panose="020B0604030504040204" pitchFamily="50" charset="-128"/>
              </a:rPr>
              <a:t>(b) </a:t>
            </a:r>
            <a:r>
              <a:rPr lang="ja-JP" altLang="en-US" sz="900" dirty="0">
                <a:latin typeface="Meiryo UI" panose="020B0604030504040204" pitchFamily="50" charset="-128"/>
                <a:ea typeface="Meiryo UI" panose="020B0604030504040204" pitchFamily="50" charset="-128"/>
              </a:rPr>
              <a:t>職員等は、機関等外の者と情報の共有を行うことを目的とし、クラウドサービス上に要保護情報を保存する場合</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は、情報の共有が不要になった時点で、クラウドサービス上に保存した要保護情報を速やかに削除すること。</a:t>
            </a: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en-US" altLang="ja-JP" sz="900" dirty="0">
              <a:latin typeface="Meiryo UI" panose="020B0604030504040204" pitchFamily="50" charset="-128"/>
              <a:ea typeface="Meiryo UI" panose="020B0604030504040204" pitchFamily="50" charset="-128"/>
            </a:endParaRPr>
          </a:p>
          <a:p>
            <a:pPr eaLnBrk="1" hangingPunct="1">
              <a:spcBef>
                <a:spcPct val="0"/>
              </a:spcBef>
              <a:buNone/>
            </a:pPr>
            <a:endParaRPr lang="ja-JP" altLang="en-US" sz="900" dirty="0">
              <a:latin typeface="Meiryo UI" panose="020B0604030504040204" pitchFamily="50" charset="-128"/>
              <a:ea typeface="Meiryo UI" panose="020B0604030504040204" pitchFamily="50" charset="-128"/>
            </a:endParaRPr>
          </a:p>
        </p:txBody>
      </p:sp>
      <p:grpSp>
        <p:nvGrpSpPr>
          <p:cNvPr id="37890" name="グループ化 1"/>
          <p:cNvGrpSpPr>
            <a:grpSpLocks/>
          </p:cNvGrpSpPr>
          <p:nvPr/>
        </p:nvGrpSpPr>
        <p:grpSpPr bwMode="auto">
          <a:xfrm>
            <a:off x="306388" y="306388"/>
            <a:ext cx="6905625" cy="8642350"/>
            <a:chOff x="306388" y="306388"/>
            <a:chExt cx="6905625" cy="8642350"/>
          </a:xfrm>
        </p:grpSpPr>
        <p:sp>
          <p:nvSpPr>
            <p:cNvPr id="37897" name="Rectangle 4"/>
            <p:cNvSpPr>
              <a:spLocks noChangeArrowheads="1"/>
            </p:cNvSpPr>
            <p:nvPr/>
          </p:nvSpPr>
          <p:spPr bwMode="auto">
            <a:xfrm>
              <a:off x="306388" y="446088"/>
              <a:ext cx="6210300" cy="171450"/>
            </a:xfrm>
            <a:prstGeom prst="rect">
              <a:avLst/>
            </a:prstGeom>
            <a:solidFill>
              <a:srgbClr val="CDA0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898" name="Freeform 203"/>
            <p:cNvSpPr>
              <a:spLocks/>
            </p:cNvSpPr>
            <p:nvPr/>
          </p:nvSpPr>
          <p:spPr bwMode="auto">
            <a:xfrm>
              <a:off x="1992313" y="447675"/>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899" name="AutoShape 2"/>
            <p:cNvSpPr>
              <a:spLocks noChangeAspect="1" noChangeArrowheads="1" noTextEdit="1"/>
            </p:cNvSpPr>
            <p:nvPr/>
          </p:nvSpPr>
          <p:spPr bwMode="auto">
            <a:xfrm>
              <a:off x="1001713"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0" name="Rectangle 204"/>
            <p:cNvSpPr>
              <a:spLocks noChangeArrowheads="1"/>
            </p:cNvSpPr>
            <p:nvPr/>
          </p:nvSpPr>
          <p:spPr bwMode="auto">
            <a:xfrm>
              <a:off x="771525" y="1012825"/>
              <a:ext cx="5537200" cy="4776788"/>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1" name="Freeform 206"/>
            <p:cNvSpPr>
              <a:spLocks/>
            </p:cNvSpPr>
            <p:nvPr/>
          </p:nvSpPr>
          <p:spPr bwMode="auto">
            <a:xfrm>
              <a:off x="954088" y="5468938"/>
              <a:ext cx="546100" cy="114300"/>
            </a:xfrm>
            <a:custGeom>
              <a:avLst/>
              <a:gdLst>
                <a:gd name="T0" fmla="*/ 2147483646 w 344"/>
                <a:gd name="T1" fmla="*/ 2147483646 h 72"/>
                <a:gd name="T2" fmla="*/ 2147483646 w 344"/>
                <a:gd name="T3" fmla="*/ 2147483646 h 72"/>
                <a:gd name="T4" fmla="*/ 2147483646 w 344"/>
                <a:gd name="T5" fmla="*/ 2147483646 h 72"/>
                <a:gd name="T6" fmla="*/ 2147483646 w 344"/>
                <a:gd name="T7" fmla="*/ 2147483646 h 72"/>
                <a:gd name="T8" fmla="*/ 2147483646 w 344"/>
                <a:gd name="T9" fmla="*/ 2147483646 h 72"/>
                <a:gd name="T10" fmla="*/ 2147483646 w 344"/>
                <a:gd name="T11" fmla="*/ 0 h 72"/>
                <a:gd name="T12" fmla="*/ 2147483646 w 344"/>
                <a:gd name="T13" fmla="*/ 0 h 72"/>
                <a:gd name="T14" fmla="*/ 2147483646 w 344"/>
                <a:gd name="T15" fmla="*/ 0 h 72"/>
                <a:gd name="T16" fmla="*/ 2147483646 w 344"/>
                <a:gd name="T17" fmla="*/ 2147483646 h 72"/>
                <a:gd name="T18" fmla="*/ 2147483646 w 344"/>
                <a:gd name="T19" fmla="*/ 2147483646 h 72"/>
                <a:gd name="T20" fmla="*/ 2147483646 w 344"/>
                <a:gd name="T21" fmla="*/ 2147483646 h 72"/>
                <a:gd name="T22" fmla="*/ 0 w 344"/>
                <a:gd name="T23" fmla="*/ 2147483646 h 72"/>
                <a:gd name="T24" fmla="*/ 0 w 344"/>
                <a:gd name="T25" fmla="*/ 2147483646 h 72"/>
                <a:gd name="T26" fmla="*/ 2147483646 w 344"/>
                <a:gd name="T27" fmla="*/ 2147483646 h 72"/>
                <a:gd name="T28" fmla="*/ 2147483646 w 344"/>
                <a:gd name="T29" fmla="*/ 2147483646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8" y="8"/>
                  </a:lnTo>
                  <a:lnTo>
                    <a:pt x="330" y="2"/>
                  </a:lnTo>
                  <a:lnTo>
                    <a:pt x="322" y="0"/>
                  </a:lnTo>
                  <a:lnTo>
                    <a:pt x="24" y="0"/>
                  </a:lnTo>
                  <a:lnTo>
                    <a:pt x="14" y="2"/>
                  </a:lnTo>
                  <a:lnTo>
                    <a:pt x="8"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2" name="Freeform 207"/>
            <p:cNvSpPr>
              <a:spLocks/>
            </p:cNvSpPr>
            <p:nvPr/>
          </p:nvSpPr>
          <p:spPr bwMode="auto">
            <a:xfrm>
              <a:off x="954088" y="5583238"/>
              <a:ext cx="546100" cy="155575"/>
            </a:xfrm>
            <a:custGeom>
              <a:avLst/>
              <a:gdLst>
                <a:gd name="T0" fmla="*/ 0 w 344"/>
                <a:gd name="T1" fmla="*/ 0 h 98"/>
                <a:gd name="T2" fmla="*/ 0 w 344"/>
                <a:gd name="T3" fmla="*/ 2147483646 h 98"/>
                <a:gd name="T4" fmla="*/ 0 w 344"/>
                <a:gd name="T5" fmla="*/ 2147483646 h 98"/>
                <a:gd name="T6" fmla="*/ 2147483646 w 344"/>
                <a:gd name="T7" fmla="*/ 2147483646 h 98"/>
                <a:gd name="T8" fmla="*/ 2147483646 w 344"/>
                <a:gd name="T9" fmla="*/ 2147483646 h 98"/>
                <a:gd name="T10" fmla="*/ 2147483646 w 344"/>
                <a:gd name="T11" fmla="*/ 2147483646 h 98"/>
                <a:gd name="T12" fmla="*/ 2147483646 w 344"/>
                <a:gd name="T13" fmla="*/ 2147483646 h 98"/>
                <a:gd name="T14" fmla="*/ 2147483646 w 344"/>
                <a:gd name="T15" fmla="*/ 2147483646 h 98"/>
                <a:gd name="T16" fmla="*/ 2147483646 w 344"/>
                <a:gd name="T17" fmla="*/ 2147483646 h 98"/>
                <a:gd name="T18" fmla="*/ 2147483646 w 344"/>
                <a:gd name="T19" fmla="*/ 2147483646 h 98"/>
                <a:gd name="T20" fmla="*/ 2147483646 w 344"/>
                <a:gd name="T21" fmla="*/ 2147483646 h 98"/>
                <a:gd name="T22" fmla="*/ 2147483646 w 344"/>
                <a:gd name="T23" fmla="*/ 2147483646 h 98"/>
                <a:gd name="T24" fmla="*/ 2147483646 w 344"/>
                <a:gd name="T25" fmla="*/ 2147483646 h 98"/>
                <a:gd name="T26" fmla="*/ 2147483646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8" y="90"/>
                  </a:lnTo>
                  <a:lnTo>
                    <a:pt x="14" y="96"/>
                  </a:lnTo>
                  <a:lnTo>
                    <a:pt x="24" y="98"/>
                  </a:lnTo>
                  <a:lnTo>
                    <a:pt x="322" y="98"/>
                  </a:lnTo>
                  <a:lnTo>
                    <a:pt x="330" y="96"/>
                  </a:lnTo>
                  <a:lnTo>
                    <a:pt x="338" y="90"/>
                  </a:lnTo>
                  <a:lnTo>
                    <a:pt x="342" y="84"/>
                  </a:lnTo>
                  <a:lnTo>
                    <a:pt x="344" y="74"/>
                  </a:lnTo>
                  <a:lnTo>
                    <a:pt x="344" y="0"/>
                  </a:lnTo>
                  <a:lnTo>
                    <a:pt x="0" y="0"/>
                  </a:lnTo>
                  <a:close/>
                </a:path>
              </a:pathLst>
            </a:custGeom>
            <a:solidFill>
              <a:srgbClr val="87B3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3" name="Freeform 208"/>
            <p:cNvSpPr>
              <a:spLocks/>
            </p:cNvSpPr>
            <p:nvPr/>
          </p:nvSpPr>
          <p:spPr bwMode="auto">
            <a:xfrm>
              <a:off x="99218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4" name="Freeform 209"/>
            <p:cNvSpPr>
              <a:spLocks/>
            </p:cNvSpPr>
            <p:nvPr/>
          </p:nvSpPr>
          <p:spPr bwMode="auto">
            <a:xfrm>
              <a:off x="110331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0" y="22"/>
                  </a:lnTo>
                  <a:lnTo>
                    <a:pt x="16" y="24"/>
                  </a:lnTo>
                  <a:lnTo>
                    <a:pt x="12" y="26"/>
                  </a:lnTo>
                  <a:lnTo>
                    <a:pt x="8" y="24"/>
                  </a:lnTo>
                  <a:lnTo>
                    <a:pt x="4" y="22"/>
                  </a:lnTo>
                  <a:lnTo>
                    <a:pt x="0" y="18"/>
                  </a:lnTo>
                  <a:lnTo>
                    <a:pt x="0" y="14"/>
                  </a:lnTo>
                  <a:lnTo>
                    <a:pt x="0" y="8"/>
                  </a:lnTo>
                  <a:lnTo>
                    <a:pt x="4" y="4"/>
                  </a:lnTo>
                  <a:lnTo>
                    <a:pt x="8" y="2"/>
                  </a:lnTo>
                  <a:lnTo>
                    <a:pt x="12" y="0"/>
                  </a:lnTo>
                  <a:lnTo>
                    <a:pt x="16" y="2"/>
                  </a:lnTo>
                  <a:lnTo>
                    <a:pt x="20"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5" name="Freeform 210"/>
            <p:cNvSpPr>
              <a:spLocks/>
            </p:cNvSpPr>
            <p:nvPr/>
          </p:nvSpPr>
          <p:spPr bwMode="auto">
            <a:xfrm>
              <a:off x="1303338"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0 w 24"/>
                <a:gd name="T19" fmla="*/ 2147483646 h 26"/>
                <a:gd name="T20" fmla="*/ 0 w 24"/>
                <a:gd name="T21" fmla="*/ 2147483646 h 26"/>
                <a:gd name="T22" fmla="*/ 0 w 24"/>
                <a:gd name="T23" fmla="*/ 2147483646 h 26"/>
                <a:gd name="T24" fmla="*/ 0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2" y="18"/>
                  </a:lnTo>
                  <a:lnTo>
                    <a:pt x="20" y="22"/>
                  </a:lnTo>
                  <a:lnTo>
                    <a:pt x="16" y="24"/>
                  </a:lnTo>
                  <a:lnTo>
                    <a:pt x="12" y="26"/>
                  </a:lnTo>
                  <a:lnTo>
                    <a:pt x="6" y="24"/>
                  </a:lnTo>
                  <a:lnTo>
                    <a:pt x="2" y="22"/>
                  </a:lnTo>
                  <a:lnTo>
                    <a:pt x="0" y="18"/>
                  </a:lnTo>
                  <a:lnTo>
                    <a:pt x="0" y="14"/>
                  </a:lnTo>
                  <a:lnTo>
                    <a:pt x="0" y="8"/>
                  </a:lnTo>
                  <a:lnTo>
                    <a:pt x="2" y="4"/>
                  </a:lnTo>
                  <a:lnTo>
                    <a:pt x="6" y="2"/>
                  </a:lnTo>
                  <a:lnTo>
                    <a:pt x="12" y="0"/>
                  </a:lnTo>
                  <a:lnTo>
                    <a:pt x="16" y="2"/>
                  </a:lnTo>
                  <a:lnTo>
                    <a:pt x="20" y="4"/>
                  </a:lnTo>
                  <a:lnTo>
                    <a:pt x="22"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6" name="Freeform 211"/>
            <p:cNvSpPr>
              <a:spLocks/>
            </p:cNvSpPr>
            <p:nvPr/>
          </p:nvSpPr>
          <p:spPr bwMode="auto">
            <a:xfrm>
              <a:off x="1414463" y="5516563"/>
              <a:ext cx="38100" cy="41275"/>
            </a:xfrm>
            <a:custGeom>
              <a:avLst/>
              <a:gdLst>
                <a:gd name="T0" fmla="*/ 2147483646 w 24"/>
                <a:gd name="T1" fmla="*/ 2147483646 h 26"/>
                <a:gd name="T2" fmla="*/ 2147483646 w 24"/>
                <a:gd name="T3" fmla="*/ 2147483646 h 26"/>
                <a:gd name="T4" fmla="*/ 2147483646 w 24"/>
                <a:gd name="T5" fmla="*/ 2147483646 h 26"/>
                <a:gd name="T6" fmla="*/ 2147483646 w 24"/>
                <a:gd name="T7" fmla="*/ 2147483646 h 26"/>
                <a:gd name="T8" fmla="*/ 2147483646 w 24"/>
                <a:gd name="T9" fmla="*/ 2147483646 h 26"/>
                <a:gd name="T10" fmla="*/ 2147483646 w 24"/>
                <a:gd name="T11" fmla="*/ 2147483646 h 26"/>
                <a:gd name="T12" fmla="*/ 2147483646 w 24"/>
                <a:gd name="T13" fmla="*/ 2147483646 h 26"/>
                <a:gd name="T14" fmla="*/ 2147483646 w 24"/>
                <a:gd name="T15" fmla="*/ 2147483646 h 26"/>
                <a:gd name="T16" fmla="*/ 2147483646 w 24"/>
                <a:gd name="T17" fmla="*/ 2147483646 h 26"/>
                <a:gd name="T18" fmla="*/ 2147483646 w 24"/>
                <a:gd name="T19" fmla="*/ 2147483646 h 26"/>
                <a:gd name="T20" fmla="*/ 0 w 24"/>
                <a:gd name="T21" fmla="*/ 2147483646 h 26"/>
                <a:gd name="T22" fmla="*/ 0 w 24"/>
                <a:gd name="T23" fmla="*/ 2147483646 h 26"/>
                <a:gd name="T24" fmla="*/ 2147483646 w 24"/>
                <a:gd name="T25" fmla="*/ 2147483646 h 26"/>
                <a:gd name="T26" fmla="*/ 2147483646 w 24"/>
                <a:gd name="T27" fmla="*/ 2147483646 h 26"/>
                <a:gd name="T28" fmla="*/ 2147483646 w 24"/>
                <a:gd name="T29" fmla="*/ 2147483646 h 26"/>
                <a:gd name="T30" fmla="*/ 2147483646 w 24"/>
                <a:gd name="T31" fmla="*/ 0 h 26"/>
                <a:gd name="T32" fmla="*/ 2147483646 w 24"/>
                <a:gd name="T33" fmla="*/ 0 h 26"/>
                <a:gd name="T34" fmla="*/ 2147483646 w 24"/>
                <a:gd name="T35" fmla="*/ 2147483646 h 26"/>
                <a:gd name="T36" fmla="*/ 2147483646 w 24"/>
                <a:gd name="T37" fmla="*/ 2147483646 h 26"/>
                <a:gd name="T38" fmla="*/ 2147483646 w 24"/>
                <a:gd name="T39" fmla="*/ 2147483646 h 26"/>
                <a:gd name="T40" fmla="*/ 2147483646 w 24"/>
                <a:gd name="T41" fmla="*/ 2147483646 h 26"/>
                <a:gd name="T42" fmla="*/ 2147483646 w 24"/>
                <a:gd name="T43" fmla="*/ 2147483646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4"/>
                  </a:moveTo>
                  <a:lnTo>
                    <a:pt x="24" y="14"/>
                  </a:lnTo>
                  <a:lnTo>
                    <a:pt x="24" y="18"/>
                  </a:lnTo>
                  <a:lnTo>
                    <a:pt x="22" y="22"/>
                  </a:lnTo>
                  <a:lnTo>
                    <a:pt x="18" y="24"/>
                  </a:lnTo>
                  <a:lnTo>
                    <a:pt x="12" y="26"/>
                  </a:lnTo>
                  <a:lnTo>
                    <a:pt x="8" y="24"/>
                  </a:lnTo>
                  <a:lnTo>
                    <a:pt x="4" y="22"/>
                  </a:lnTo>
                  <a:lnTo>
                    <a:pt x="2" y="18"/>
                  </a:lnTo>
                  <a:lnTo>
                    <a:pt x="0" y="14"/>
                  </a:lnTo>
                  <a:lnTo>
                    <a:pt x="2" y="8"/>
                  </a:lnTo>
                  <a:lnTo>
                    <a:pt x="4" y="4"/>
                  </a:lnTo>
                  <a:lnTo>
                    <a:pt x="8" y="2"/>
                  </a:lnTo>
                  <a:lnTo>
                    <a:pt x="12" y="0"/>
                  </a:lnTo>
                  <a:lnTo>
                    <a:pt x="18" y="2"/>
                  </a:lnTo>
                  <a:lnTo>
                    <a:pt x="22" y="4"/>
                  </a:lnTo>
                  <a:lnTo>
                    <a:pt x="24" y="8"/>
                  </a:lnTo>
                  <a:lnTo>
                    <a:pt x="24"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7" name="Rectangle 212"/>
            <p:cNvSpPr>
              <a:spLocks noChangeArrowheads="1"/>
            </p:cNvSpPr>
            <p:nvPr/>
          </p:nvSpPr>
          <p:spPr bwMode="auto">
            <a:xfrm>
              <a:off x="1195388" y="5446713"/>
              <a:ext cx="508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37908" name="Freeform 213"/>
            <p:cNvSpPr>
              <a:spLocks/>
            </p:cNvSpPr>
            <p:nvPr/>
          </p:nvSpPr>
          <p:spPr bwMode="auto">
            <a:xfrm>
              <a:off x="15795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09" name="Freeform 214"/>
            <p:cNvSpPr>
              <a:spLocks/>
            </p:cNvSpPr>
            <p:nvPr/>
          </p:nvSpPr>
          <p:spPr bwMode="auto">
            <a:xfrm>
              <a:off x="20113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0" name="Freeform 215"/>
            <p:cNvSpPr>
              <a:spLocks/>
            </p:cNvSpPr>
            <p:nvPr/>
          </p:nvSpPr>
          <p:spPr bwMode="auto">
            <a:xfrm>
              <a:off x="2443163" y="5624513"/>
              <a:ext cx="355600" cy="127000"/>
            </a:xfrm>
            <a:custGeom>
              <a:avLst/>
              <a:gdLst>
                <a:gd name="T0" fmla="*/ 2147483646 w 224"/>
                <a:gd name="T1" fmla="*/ 2147483646 h 80"/>
                <a:gd name="T2" fmla="*/ 2147483646 w 224"/>
                <a:gd name="T3" fmla="*/ 2147483646 h 80"/>
                <a:gd name="T4" fmla="*/ 2147483646 w 224"/>
                <a:gd name="T5" fmla="*/ 2147483646 h 80"/>
                <a:gd name="T6" fmla="*/ 2147483646 w 224"/>
                <a:gd name="T7" fmla="*/ 2147483646 h 80"/>
                <a:gd name="T8" fmla="*/ 2147483646 w 224"/>
                <a:gd name="T9" fmla="*/ 2147483646 h 80"/>
                <a:gd name="T10" fmla="*/ 2147483646 w 224"/>
                <a:gd name="T11" fmla="*/ 2147483646 h 80"/>
                <a:gd name="T12" fmla="*/ 2147483646 w 224"/>
                <a:gd name="T13" fmla="*/ 2147483646 h 80"/>
                <a:gd name="T14" fmla="*/ 2147483646 w 224"/>
                <a:gd name="T15" fmla="*/ 2147483646 h 80"/>
                <a:gd name="T16" fmla="*/ 2147483646 w 224"/>
                <a:gd name="T17" fmla="*/ 2147483646 h 80"/>
                <a:gd name="T18" fmla="*/ 2147483646 w 224"/>
                <a:gd name="T19" fmla="*/ 2147483646 h 80"/>
                <a:gd name="T20" fmla="*/ 2147483646 w 224"/>
                <a:gd name="T21" fmla="*/ 2147483646 h 80"/>
                <a:gd name="T22" fmla="*/ 0 w 224"/>
                <a:gd name="T23" fmla="*/ 2147483646 h 80"/>
                <a:gd name="T24" fmla="*/ 0 w 224"/>
                <a:gd name="T25" fmla="*/ 2147483646 h 80"/>
                <a:gd name="T26" fmla="*/ 0 w 224"/>
                <a:gd name="T27" fmla="*/ 2147483646 h 80"/>
                <a:gd name="T28" fmla="*/ 2147483646 w 224"/>
                <a:gd name="T29" fmla="*/ 2147483646 h 80"/>
                <a:gd name="T30" fmla="*/ 2147483646 w 224"/>
                <a:gd name="T31" fmla="*/ 2147483646 h 80"/>
                <a:gd name="T32" fmla="*/ 2147483646 w 224"/>
                <a:gd name="T33" fmla="*/ 0 h 80"/>
                <a:gd name="T34" fmla="*/ 2147483646 w 224"/>
                <a:gd name="T35" fmla="*/ 0 h 80"/>
                <a:gd name="T36" fmla="*/ 2147483646 w 224"/>
                <a:gd name="T37" fmla="*/ 0 h 80"/>
                <a:gd name="T38" fmla="*/ 2147483646 w 224"/>
                <a:gd name="T39" fmla="*/ 0 h 80"/>
                <a:gd name="T40" fmla="*/ 2147483646 w 224"/>
                <a:gd name="T41" fmla="*/ 0 h 80"/>
                <a:gd name="T42" fmla="*/ 2147483646 w 224"/>
                <a:gd name="T43" fmla="*/ 2147483646 h 80"/>
                <a:gd name="T44" fmla="*/ 2147483646 w 224"/>
                <a:gd name="T45" fmla="*/ 2147483646 h 80"/>
                <a:gd name="T46" fmla="*/ 2147483646 w 224"/>
                <a:gd name="T47" fmla="*/ 2147483646 h 80"/>
                <a:gd name="T48" fmla="*/ 2147483646 w 224"/>
                <a:gd name="T49" fmla="*/ 2147483646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6"/>
                  </a:moveTo>
                  <a:lnTo>
                    <a:pt x="224" y="56"/>
                  </a:lnTo>
                  <a:lnTo>
                    <a:pt x="222" y="66"/>
                  </a:lnTo>
                  <a:lnTo>
                    <a:pt x="218" y="72"/>
                  </a:lnTo>
                  <a:lnTo>
                    <a:pt x="210" y="78"/>
                  </a:lnTo>
                  <a:lnTo>
                    <a:pt x="202" y="80"/>
                  </a:lnTo>
                  <a:lnTo>
                    <a:pt x="24" y="80"/>
                  </a:lnTo>
                  <a:lnTo>
                    <a:pt x="14" y="78"/>
                  </a:lnTo>
                  <a:lnTo>
                    <a:pt x="8" y="72"/>
                  </a:lnTo>
                  <a:lnTo>
                    <a:pt x="2" y="66"/>
                  </a:lnTo>
                  <a:lnTo>
                    <a:pt x="0" y="56"/>
                  </a:lnTo>
                  <a:lnTo>
                    <a:pt x="0" y="22"/>
                  </a:lnTo>
                  <a:lnTo>
                    <a:pt x="2" y="12"/>
                  </a:lnTo>
                  <a:lnTo>
                    <a:pt x="8" y="6"/>
                  </a:lnTo>
                  <a:lnTo>
                    <a:pt x="14" y="0"/>
                  </a:lnTo>
                  <a:lnTo>
                    <a:pt x="24" y="0"/>
                  </a:lnTo>
                  <a:lnTo>
                    <a:pt x="202" y="0"/>
                  </a:lnTo>
                  <a:lnTo>
                    <a:pt x="210" y="0"/>
                  </a:lnTo>
                  <a:lnTo>
                    <a:pt x="218" y="6"/>
                  </a:lnTo>
                  <a:lnTo>
                    <a:pt x="222" y="12"/>
                  </a:lnTo>
                  <a:lnTo>
                    <a:pt x="224" y="22"/>
                  </a:lnTo>
                  <a:lnTo>
                    <a:pt x="224" y="56"/>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1" name="Rectangle 216"/>
            <p:cNvSpPr>
              <a:spLocks noChangeArrowheads="1"/>
            </p:cNvSpPr>
            <p:nvPr/>
          </p:nvSpPr>
          <p:spPr bwMode="auto">
            <a:xfrm>
              <a:off x="608013" y="5732463"/>
              <a:ext cx="5829300" cy="139700"/>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nvGrpSpPr>
            <p:cNvPr id="37912" name="Group 217"/>
            <p:cNvGrpSpPr>
              <a:grpSpLocks/>
            </p:cNvGrpSpPr>
            <p:nvPr/>
          </p:nvGrpSpPr>
          <p:grpSpPr bwMode="auto">
            <a:xfrm>
              <a:off x="2693988" y="733426"/>
              <a:ext cx="1584325" cy="276226"/>
              <a:chOff x="1669" y="515"/>
              <a:chExt cx="998" cy="174"/>
            </a:xfrm>
          </p:grpSpPr>
          <p:sp>
            <p:nvSpPr>
              <p:cNvPr id="38148"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49"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38150"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38151"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38152" name="Rectangle 222"/>
              <p:cNvSpPr>
                <a:spLocks noChangeArrowheads="1"/>
              </p:cNvSpPr>
              <p:nvPr/>
            </p:nvSpPr>
            <p:spPr bwMode="auto">
              <a:xfrm>
                <a:off x="220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38153"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38154"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38155"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37913" name="グループ化 2"/>
            <p:cNvGrpSpPr>
              <a:grpSpLocks/>
            </p:cNvGrpSpPr>
            <p:nvPr/>
          </p:nvGrpSpPr>
          <p:grpSpPr bwMode="auto">
            <a:xfrm>
              <a:off x="755650" y="6049963"/>
              <a:ext cx="5791200" cy="0"/>
              <a:chOff x="706438" y="4818063"/>
              <a:chExt cx="5791200" cy="0"/>
            </a:xfrm>
          </p:grpSpPr>
          <p:sp>
            <p:nvSpPr>
              <p:cNvPr id="38082" name="Line 71"/>
              <p:cNvSpPr>
                <a:spLocks noChangeShapeType="1"/>
              </p:cNvSpPr>
              <p:nvPr/>
            </p:nvSpPr>
            <p:spPr bwMode="auto">
              <a:xfrm>
                <a:off x="706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3" name="Line 72"/>
              <p:cNvSpPr>
                <a:spLocks noChangeShapeType="1"/>
              </p:cNvSpPr>
              <p:nvPr/>
            </p:nvSpPr>
            <p:spPr bwMode="auto">
              <a:xfrm>
                <a:off x="795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4" name="Line 73"/>
              <p:cNvSpPr>
                <a:spLocks noChangeShapeType="1"/>
              </p:cNvSpPr>
              <p:nvPr/>
            </p:nvSpPr>
            <p:spPr bwMode="auto">
              <a:xfrm>
                <a:off x="884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5" name="Line 74"/>
              <p:cNvSpPr>
                <a:spLocks noChangeShapeType="1"/>
              </p:cNvSpPr>
              <p:nvPr/>
            </p:nvSpPr>
            <p:spPr bwMode="auto">
              <a:xfrm>
                <a:off x="973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6" name="Line 75"/>
              <p:cNvSpPr>
                <a:spLocks noChangeShapeType="1"/>
              </p:cNvSpPr>
              <p:nvPr/>
            </p:nvSpPr>
            <p:spPr bwMode="auto">
              <a:xfrm>
                <a:off x="1062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7" name="Line 76"/>
              <p:cNvSpPr>
                <a:spLocks noChangeShapeType="1"/>
              </p:cNvSpPr>
              <p:nvPr/>
            </p:nvSpPr>
            <p:spPr bwMode="auto">
              <a:xfrm>
                <a:off x="1150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8" name="Line 77"/>
              <p:cNvSpPr>
                <a:spLocks noChangeShapeType="1"/>
              </p:cNvSpPr>
              <p:nvPr/>
            </p:nvSpPr>
            <p:spPr bwMode="auto">
              <a:xfrm>
                <a:off x="1239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9" name="Line 78"/>
              <p:cNvSpPr>
                <a:spLocks noChangeShapeType="1"/>
              </p:cNvSpPr>
              <p:nvPr/>
            </p:nvSpPr>
            <p:spPr bwMode="auto">
              <a:xfrm>
                <a:off x="1328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0" name="Line 79"/>
              <p:cNvSpPr>
                <a:spLocks noChangeShapeType="1"/>
              </p:cNvSpPr>
              <p:nvPr/>
            </p:nvSpPr>
            <p:spPr bwMode="auto">
              <a:xfrm>
                <a:off x="1417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1" name="Line 80"/>
              <p:cNvSpPr>
                <a:spLocks noChangeShapeType="1"/>
              </p:cNvSpPr>
              <p:nvPr/>
            </p:nvSpPr>
            <p:spPr bwMode="auto">
              <a:xfrm>
                <a:off x="1506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2" name="Line 81"/>
              <p:cNvSpPr>
                <a:spLocks noChangeShapeType="1"/>
              </p:cNvSpPr>
              <p:nvPr/>
            </p:nvSpPr>
            <p:spPr bwMode="auto">
              <a:xfrm>
                <a:off x="1595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3" name="Line 82"/>
              <p:cNvSpPr>
                <a:spLocks noChangeShapeType="1"/>
              </p:cNvSpPr>
              <p:nvPr/>
            </p:nvSpPr>
            <p:spPr bwMode="auto">
              <a:xfrm>
                <a:off x="1684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4" name="Line 83"/>
              <p:cNvSpPr>
                <a:spLocks noChangeShapeType="1"/>
              </p:cNvSpPr>
              <p:nvPr/>
            </p:nvSpPr>
            <p:spPr bwMode="auto">
              <a:xfrm>
                <a:off x="1773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5" name="Line 84"/>
              <p:cNvSpPr>
                <a:spLocks noChangeShapeType="1"/>
              </p:cNvSpPr>
              <p:nvPr/>
            </p:nvSpPr>
            <p:spPr bwMode="auto">
              <a:xfrm>
                <a:off x="1862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6" name="Line 85"/>
              <p:cNvSpPr>
                <a:spLocks noChangeShapeType="1"/>
              </p:cNvSpPr>
              <p:nvPr/>
            </p:nvSpPr>
            <p:spPr bwMode="auto">
              <a:xfrm>
                <a:off x="1951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7" name="Line 86"/>
              <p:cNvSpPr>
                <a:spLocks noChangeShapeType="1"/>
              </p:cNvSpPr>
              <p:nvPr/>
            </p:nvSpPr>
            <p:spPr bwMode="auto">
              <a:xfrm>
                <a:off x="2039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8" name="Line 87"/>
              <p:cNvSpPr>
                <a:spLocks noChangeShapeType="1"/>
              </p:cNvSpPr>
              <p:nvPr/>
            </p:nvSpPr>
            <p:spPr bwMode="auto">
              <a:xfrm>
                <a:off x="2128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99" name="Line 88"/>
              <p:cNvSpPr>
                <a:spLocks noChangeShapeType="1"/>
              </p:cNvSpPr>
              <p:nvPr/>
            </p:nvSpPr>
            <p:spPr bwMode="auto">
              <a:xfrm>
                <a:off x="2217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0" name="Line 89"/>
              <p:cNvSpPr>
                <a:spLocks noChangeShapeType="1"/>
              </p:cNvSpPr>
              <p:nvPr/>
            </p:nvSpPr>
            <p:spPr bwMode="auto">
              <a:xfrm>
                <a:off x="2306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1" name="Line 90"/>
              <p:cNvSpPr>
                <a:spLocks noChangeShapeType="1"/>
              </p:cNvSpPr>
              <p:nvPr/>
            </p:nvSpPr>
            <p:spPr bwMode="auto">
              <a:xfrm>
                <a:off x="2395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2" name="Line 91"/>
              <p:cNvSpPr>
                <a:spLocks noChangeShapeType="1"/>
              </p:cNvSpPr>
              <p:nvPr/>
            </p:nvSpPr>
            <p:spPr bwMode="auto">
              <a:xfrm>
                <a:off x="2484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3" name="Line 92"/>
              <p:cNvSpPr>
                <a:spLocks noChangeShapeType="1"/>
              </p:cNvSpPr>
              <p:nvPr/>
            </p:nvSpPr>
            <p:spPr bwMode="auto">
              <a:xfrm>
                <a:off x="2573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4" name="Line 93"/>
              <p:cNvSpPr>
                <a:spLocks noChangeShapeType="1"/>
              </p:cNvSpPr>
              <p:nvPr/>
            </p:nvSpPr>
            <p:spPr bwMode="auto">
              <a:xfrm>
                <a:off x="2662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5" name="Line 94"/>
              <p:cNvSpPr>
                <a:spLocks noChangeShapeType="1"/>
              </p:cNvSpPr>
              <p:nvPr/>
            </p:nvSpPr>
            <p:spPr bwMode="auto">
              <a:xfrm>
                <a:off x="2751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6" name="Line 95"/>
              <p:cNvSpPr>
                <a:spLocks noChangeShapeType="1"/>
              </p:cNvSpPr>
              <p:nvPr/>
            </p:nvSpPr>
            <p:spPr bwMode="auto">
              <a:xfrm>
                <a:off x="2840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7" name="Line 96"/>
              <p:cNvSpPr>
                <a:spLocks noChangeShapeType="1"/>
              </p:cNvSpPr>
              <p:nvPr/>
            </p:nvSpPr>
            <p:spPr bwMode="auto">
              <a:xfrm>
                <a:off x="2928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8" name="Line 97"/>
              <p:cNvSpPr>
                <a:spLocks noChangeShapeType="1"/>
              </p:cNvSpPr>
              <p:nvPr/>
            </p:nvSpPr>
            <p:spPr bwMode="auto">
              <a:xfrm>
                <a:off x="3017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09" name="Line 98"/>
              <p:cNvSpPr>
                <a:spLocks noChangeShapeType="1"/>
              </p:cNvSpPr>
              <p:nvPr/>
            </p:nvSpPr>
            <p:spPr bwMode="auto">
              <a:xfrm>
                <a:off x="3106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0" name="Line 99"/>
              <p:cNvSpPr>
                <a:spLocks noChangeShapeType="1"/>
              </p:cNvSpPr>
              <p:nvPr/>
            </p:nvSpPr>
            <p:spPr bwMode="auto">
              <a:xfrm>
                <a:off x="3195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1" name="Line 100"/>
              <p:cNvSpPr>
                <a:spLocks noChangeShapeType="1"/>
              </p:cNvSpPr>
              <p:nvPr/>
            </p:nvSpPr>
            <p:spPr bwMode="auto">
              <a:xfrm>
                <a:off x="3284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2" name="Line 101"/>
              <p:cNvSpPr>
                <a:spLocks noChangeShapeType="1"/>
              </p:cNvSpPr>
              <p:nvPr/>
            </p:nvSpPr>
            <p:spPr bwMode="auto">
              <a:xfrm>
                <a:off x="3373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3" name="Line 102"/>
              <p:cNvSpPr>
                <a:spLocks noChangeShapeType="1"/>
              </p:cNvSpPr>
              <p:nvPr/>
            </p:nvSpPr>
            <p:spPr bwMode="auto">
              <a:xfrm>
                <a:off x="3462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4" name="Line 103"/>
              <p:cNvSpPr>
                <a:spLocks noChangeShapeType="1"/>
              </p:cNvSpPr>
              <p:nvPr/>
            </p:nvSpPr>
            <p:spPr bwMode="auto">
              <a:xfrm>
                <a:off x="3551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5" name="Line 104"/>
              <p:cNvSpPr>
                <a:spLocks noChangeShapeType="1"/>
              </p:cNvSpPr>
              <p:nvPr/>
            </p:nvSpPr>
            <p:spPr bwMode="auto">
              <a:xfrm>
                <a:off x="3640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6" name="Line 105"/>
              <p:cNvSpPr>
                <a:spLocks noChangeShapeType="1"/>
              </p:cNvSpPr>
              <p:nvPr/>
            </p:nvSpPr>
            <p:spPr bwMode="auto">
              <a:xfrm>
                <a:off x="3729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7" name="Line 106"/>
              <p:cNvSpPr>
                <a:spLocks noChangeShapeType="1"/>
              </p:cNvSpPr>
              <p:nvPr/>
            </p:nvSpPr>
            <p:spPr bwMode="auto">
              <a:xfrm>
                <a:off x="3817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8" name="Line 107"/>
              <p:cNvSpPr>
                <a:spLocks noChangeShapeType="1"/>
              </p:cNvSpPr>
              <p:nvPr/>
            </p:nvSpPr>
            <p:spPr bwMode="auto">
              <a:xfrm>
                <a:off x="3906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19" name="Line 108"/>
              <p:cNvSpPr>
                <a:spLocks noChangeShapeType="1"/>
              </p:cNvSpPr>
              <p:nvPr/>
            </p:nvSpPr>
            <p:spPr bwMode="auto">
              <a:xfrm>
                <a:off x="3995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0" name="Line 109"/>
              <p:cNvSpPr>
                <a:spLocks noChangeShapeType="1"/>
              </p:cNvSpPr>
              <p:nvPr/>
            </p:nvSpPr>
            <p:spPr bwMode="auto">
              <a:xfrm>
                <a:off x="4084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1" name="Line 110"/>
              <p:cNvSpPr>
                <a:spLocks noChangeShapeType="1"/>
              </p:cNvSpPr>
              <p:nvPr/>
            </p:nvSpPr>
            <p:spPr bwMode="auto">
              <a:xfrm>
                <a:off x="4173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2" name="Line 111"/>
              <p:cNvSpPr>
                <a:spLocks noChangeShapeType="1"/>
              </p:cNvSpPr>
              <p:nvPr/>
            </p:nvSpPr>
            <p:spPr bwMode="auto">
              <a:xfrm>
                <a:off x="4262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3" name="Line 112"/>
              <p:cNvSpPr>
                <a:spLocks noChangeShapeType="1"/>
              </p:cNvSpPr>
              <p:nvPr/>
            </p:nvSpPr>
            <p:spPr bwMode="auto">
              <a:xfrm>
                <a:off x="4351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4" name="Line 113"/>
              <p:cNvSpPr>
                <a:spLocks noChangeShapeType="1"/>
              </p:cNvSpPr>
              <p:nvPr/>
            </p:nvSpPr>
            <p:spPr bwMode="auto">
              <a:xfrm>
                <a:off x="4440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5" name="Line 114"/>
              <p:cNvSpPr>
                <a:spLocks noChangeShapeType="1"/>
              </p:cNvSpPr>
              <p:nvPr/>
            </p:nvSpPr>
            <p:spPr bwMode="auto">
              <a:xfrm>
                <a:off x="4529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6" name="Line 115"/>
              <p:cNvSpPr>
                <a:spLocks noChangeShapeType="1"/>
              </p:cNvSpPr>
              <p:nvPr/>
            </p:nvSpPr>
            <p:spPr bwMode="auto">
              <a:xfrm>
                <a:off x="4618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7" name="Line 116"/>
              <p:cNvSpPr>
                <a:spLocks noChangeShapeType="1"/>
              </p:cNvSpPr>
              <p:nvPr/>
            </p:nvSpPr>
            <p:spPr bwMode="auto">
              <a:xfrm>
                <a:off x="4706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8" name="Line 117"/>
              <p:cNvSpPr>
                <a:spLocks noChangeShapeType="1"/>
              </p:cNvSpPr>
              <p:nvPr/>
            </p:nvSpPr>
            <p:spPr bwMode="auto">
              <a:xfrm>
                <a:off x="4795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29" name="Line 118"/>
              <p:cNvSpPr>
                <a:spLocks noChangeShapeType="1"/>
              </p:cNvSpPr>
              <p:nvPr/>
            </p:nvSpPr>
            <p:spPr bwMode="auto">
              <a:xfrm>
                <a:off x="4884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0" name="Line 119"/>
              <p:cNvSpPr>
                <a:spLocks noChangeShapeType="1"/>
              </p:cNvSpPr>
              <p:nvPr/>
            </p:nvSpPr>
            <p:spPr bwMode="auto">
              <a:xfrm>
                <a:off x="4973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1" name="Line 120"/>
              <p:cNvSpPr>
                <a:spLocks noChangeShapeType="1"/>
              </p:cNvSpPr>
              <p:nvPr/>
            </p:nvSpPr>
            <p:spPr bwMode="auto">
              <a:xfrm>
                <a:off x="5062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2" name="Line 121"/>
              <p:cNvSpPr>
                <a:spLocks noChangeShapeType="1"/>
              </p:cNvSpPr>
              <p:nvPr/>
            </p:nvSpPr>
            <p:spPr bwMode="auto">
              <a:xfrm>
                <a:off x="5151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3" name="Line 122"/>
              <p:cNvSpPr>
                <a:spLocks noChangeShapeType="1"/>
              </p:cNvSpPr>
              <p:nvPr/>
            </p:nvSpPr>
            <p:spPr bwMode="auto">
              <a:xfrm>
                <a:off x="5240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4" name="Line 123"/>
              <p:cNvSpPr>
                <a:spLocks noChangeShapeType="1"/>
              </p:cNvSpPr>
              <p:nvPr/>
            </p:nvSpPr>
            <p:spPr bwMode="auto">
              <a:xfrm>
                <a:off x="5329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5" name="Line 124"/>
              <p:cNvSpPr>
                <a:spLocks noChangeShapeType="1"/>
              </p:cNvSpPr>
              <p:nvPr/>
            </p:nvSpPr>
            <p:spPr bwMode="auto">
              <a:xfrm>
                <a:off x="5418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6" name="Line 125"/>
              <p:cNvSpPr>
                <a:spLocks noChangeShapeType="1"/>
              </p:cNvSpPr>
              <p:nvPr/>
            </p:nvSpPr>
            <p:spPr bwMode="auto">
              <a:xfrm>
                <a:off x="5507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7" name="Line 126"/>
              <p:cNvSpPr>
                <a:spLocks noChangeShapeType="1"/>
              </p:cNvSpPr>
              <p:nvPr/>
            </p:nvSpPr>
            <p:spPr bwMode="auto">
              <a:xfrm>
                <a:off x="5595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8" name="Line 127"/>
              <p:cNvSpPr>
                <a:spLocks noChangeShapeType="1"/>
              </p:cNvSpPr>
              <p:nvPr/>
            </p:nvSpPr>
            <p:spPr bwMode="auto">
              <a:xfrm>
                <a:off x="56848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39" name="Line 128"/>
              <p:cNvSpPr>
                <a:spLocks noChangeShapeType="1"/>
              </p:cNvSpPr>
              <p:nvPr/>
            </p:nvSpPr>
            <p:spPr bwMode="auto">
              <a:xfrm>
                <a:off x="57737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0" name="Line 129"/>
              <p:cNvSpPr>
                <a:spLocks noChangeShapeType="1"/>
              </p:cNvSpPr>
              <p:nvPr/>
            </p:nvSpPr>
            <p:spPr bwMode="auto">
              <a:xfrm>
                <a:off x="58626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1" name="Line 130"/>
              <p:cNvSpPr>
                <a:spLocks noChangeShapeType="1"/>
              </p:cNvSpPr>
              <p:nvPr/>
            </p:nvSpPr>
            <p:spPr bwMode="auto">
              <a:xfrm>
                <a:off x="59515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2" name="Line 131"/>
              <p:cNvSpPr>
                <a:spLocks noChangeShapeType="1"/>
              </p:cNvSpPr>
              <p:nvPr/>
            </p:nvSpPr>
            <p:spPr bwMode="auto">
              <a:xfrm>
                <a:off x="60404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3" name="Line 132"/>
              <p:cNvSpPr>
                <a:spLocks noChangeShapeType="1"/>
              </p:cNvSpPr>
              <p:nvPr/>
            </p:nvSpPr>
            <p:spPr bwMode="auto">
              <a:xfrm>
                <a:off x="61293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4" name="Line 133"/>
              <p:cNvSpPr>
                <a:spLocks noChangeShapeType="1"/>
              </p:cNvSpPr>
              <p:nvPr/>
            </p:nvSpPr>
            <p:spPr bwMode="auto">
              <a:xfrm>
                <a:off x="62182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5" name="Line 134"/>
              <p:cNvSpPr>
                <a:spLocks noChangeShapeType="1"/>
              </p:cNvSpPr>
              <p:nvPr/>
            </p:nvSpPr>
            <p:spPr bwMode="auto">
              <a:xfrm>
                <a:off x="63071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6" name="Line 135"/>
              <p:cNvSpPr>
                <a:spLocks noChangeShapeType="1"/>
              </p:cNvSpPr>
              <p:nvPr/>
            </p:nvSpPr>
            <p:spPr bwMode="auto">
              <a:xfrm>
                <a:off x="63960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147" name="Line 136"/>
              <p:cNvSpPr>
                <a:spLocks noChangeShapeType="1"/>
              </p:cNvSpPr>
              <p:nvPr/>
            </p:nvSpPr>
            <p:spPr bwMode="auto">
              <a:xfrm>
                <a:off x="6484938" y="4818063"/>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pic>
          <p:nvPicPr>
            <p:cNvPr id="37914"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7225" y="309563"/>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5" name="Freeform 227"/>
            <p:cNvSpPr>
              <a:spLocks/>
            </p:cNvSpPr>
            <p:nvPr/>
          </p:nvSpPr>
          <p:spPr bwMode="auto">
            <a:xfrm>
              <a:off x="3221038" y="3095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70"/>
                  </a:lnTo>
                  <a:lnTo>
                    <a:pt x="184" y="186"/>
                  </a:lnTo>
                  <a:lnTo>
                    <a:pt x="168" y="198"/>
                  </a:lnTo>
                  <a:lnTo>
                    <a:pt x="150" y="208"/>
                  </a:lnTo>
                  <a:lnTo>
                    <a:pt x="130" y="214"/>
                  </a:lnTo>
                  <a:lnTo>
                    <a:pt x="108" y="216"/>
                  </a:lnTo>
                  <a:lnTo>
                    <a:pt x="86" y="214"/>
                  </a:lnTo>
                  <a:lnTo>
                    <a:pt x="66" y="208"/>
                  </a:lnTo>
                  <a:lnTo>
                    <a:pt x="48" y="198"/>
                  </a:lnTo>
                  <a:lnTo>
                    <a:pt x="32" y="186"/>
                  </a:lnTo>
                  <a:lnTo>
                    <a:pt x="18" y="170"/>
                  </a:lnTo>
                  <a:lnTo>
                    <a:pt x="8" y="150"/>
                  </a:lnTo>
                  <a:lnTo>
                    <a:pt x="2" y="130"/>
                  </a:lnTo>
                  <a:lnTo>
                    <a:pt x="0" y="108"/>
                  </a:lnTo>
                  <a:lnTo>
                    <a:pt x="2" y="86"/>
                  </a:lnTo>
                  <a:lnTo>
                    <a:pt x="8" y="66"/>
                  </a:lnTo>
                  <a:lnTo>
                    <a:pt x="18" y="48"/>
                  </a:lnTo>
                  <a:lnTo>
                    <a:pt x="32" y="32"/>
                  </a:lnTo>
                  <a:lnTo>
                    <a:pt x="48" y="20"/>
                  </a:lnTo>
                  <a:lnTo>
                    <a:pt x="66" y="10"/>
                  </a:lnTo>
                  <a:lnTo>
                    <a:pt x="86" y="2"/>
                  </a:lnTo>
                  <a:lnTo>
                    <a:pt x="108" y="0"/>
                  </a:lnTo>
                  <a:lnTo>
                    <a:pt x="130" y="2"/>
                  </a:lnTo>
                  <a:lnTo>
                    <a:pt x="150" y="10"/>
                  </a:lnTo>
                  <a:lnTo>
                    <a:pt x="168" y="20"/>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6" name="Line 5"/>
            <p:cNvSpPr>
              <a:spLocks noChangeShapeType="1"/>
            </p:cNvSpPr>
            <p:nvPr/>
          </p:nvSpPr>
          <p:spPr bwMode="auto">
            <a:xfrm>
              <a:off x="755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7" name="Line 6"/>
            <p:cNvSpPr>
              <a:spLocks noChangeShapeType="1"/>
            </p:cNvSpPr>
            <p:nvPr/>
          </p:nvSpPr>
          <p:spPr bwMode="auto">
            <a:xfrm>
              <a:off x="844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8" name="Line 7"/>
            <p:cNvSpPr>
              <a:spLocks noChangeShapeType="1"/>
            </p:cNvSpPr>
            <p:nvPr/>
          </p:nvSpPr>
          <p:spPr bwMode="auto">
            <a:xfrm>
              <a:off x="933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19" name="Line 8"/>
            <p:cNvSpPr>
              <a:spLocks noChangeShapeType="1"/>
            </p:cNvSpPr>
            <p:nvPr/>
          </p:nvSpPr>
          <p:spPr bwMode="auto">
            <a:xfrm>
              <a:off x="1022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0" name="Line 9"/>
            <p:cNvSpPr>
              <a:spLocks noChangeShapeType="1"/>
            </p:cNvSpPr>
            <p:nvPr/>
          </p:nvSpPr>
          <p:spPr bwMode="auto">
            <a:xfrm>
              <a:off x="1111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1" name="Line 10"/>
            <p:cNvSpPr>
              <a:spLocks noChangeShapeType="1"/>
            </p:cNvSpPr>
            <p:nvPr/>
          </p:nvSpPr>
          <p:spPr bwMode="auto">
            <a:xfrm>
              <a:off x="1200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2" name="Line 11"/>
            <p:cNvSpPr>
              <a:spLocks noChangeShapeType="1"/>
            </p:cNvSpPr>
            <p:nvPr/>
          </p:nvSpPr>
          <p:spPr bwMode="auto">
            <a:xfrm>
              <a:off x="1289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3" name="Line 12"/>
            <p:cNvSpPr>
              <a:spLocks noChangeShapeType="1"/>
            </p:cNvSpPr>
            <p:nvPr/>
          </p:nvSpPr>
          <p:spPr bwMode="auto">
            <a:xfrm>
              <a:off x="1377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4" name="Line 13"/>
            <p:cNvSpPr>
              <a:spLocks noChangeShapeType="1"/>
            </p:cNvSpPr>
            <p:nvPr/>
          </p:nvSpPr>
          <p:spPr bwMode="auto">
            <a:xfrm>
              <a:off x="1466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5" name="Line 14"/>
            <p:cNvSpPr>
              <a:spLocks noChangeShapeType="1"/>
            </p:cNvSpPr>
            <p:nvPr/>
          </p:nvSpPr>
          <p:spPr bwMode="auto">
            <a:xfrm>
              <a:off x="1555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6" name="Line 15"/>
            <p:cNvSpPr>
              <a:spLocks noChangeShapeType="1"/>
            </p:cNvSpPr>
            <p:nvPr/>
          </p:nvSpPr>
          <p:spPr bwMode="auto">
            <a:xfrm>
              <a:off x="1644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7" name="Line 16"/>
            <p:cNvSpPr>
              <a:spLocks noChangeShapeType="1"/>
            </p:cNvSpPr>
            <p:nvPr/>
          </p:nvSpPr>
          <p:spPr bwMode="auto">
            <a:xfrm>
              <a:off x="1733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8" name="Line 17"/>
            <p:cNvSpPr>
              <a:spLocks noChangeShapeType="1"/>
            </p:cNvSpPr>
            <p:nvPr/>
          </p:nvSpPr>
          <p:spPr bwMode="auto">
            <a:xfrm>
              <a:off x="1822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29" name="Line 18"/>
            <p:cNvSpPr>
              <a:spLocks noChangeShapeType="1"/>
            </p:cNvSpPr>
            <p:nvPr/>
          </p:nvSpPr>
          <p:spPr bwMode="auto">
            <a:xfrm>
              <a:off x="1911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0" name="Line 19"/>
            <p:cNvSpPr>
              <a:spLocks noChangeShapeType="1"/>
            </p:cNvSpPr>
            <p:nvPr/>
          </p:nvSpPr>
          <p:spPr bwMode="auto">
            <a:xfrm>
              <a:off x="2000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1" name="Line 20"/>
            <p:cNvSpPr>
              <a:spLocks noChangeShapeType="1"/>
            </p:cNvSpPr>
            <p:nvPr/>
          </p:nvSpPr>
          <p:spPr bwMode="auto">
            <a:xfrm>
              <a:off x="2089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2" name="Line 21"/>
            <p:cNvSpPr>
              <a:spLocks noChangeShapeType="1"/>
            </p:cNvSpPr>
            <p:nvPr/>
          </p:nvSpPr>
          <p:spPr bwMode="auto">
            <a:xfrm>
              <a:off x="2178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3" name="Line 22"/>
            <p:cNvSpPr>
              <a:spLocks noChangeShapeType="1"/>
            </p:cNvSpPr>
            <p:nvPr/>
          </p:nvSpPr>
          <p:spPr bwMode="auto">
            <a:xfrm>
              <a:off x="2266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4" name="Line 23"/>
            <p:cNvSpPr>
              <a:spLocks noChangeShapeType="1"/>
            </p:cNvSpPr>
            <p:nvPr/>
          </p:nvSpPr>
          <p:spPr bwMode="auto">
            <a:xfrm>
              <a:off x="2355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5" name="Line 24"/>
            <p:cNvSpPr>
              <a:spLocks noChangeShapeType="1"/>
            </p:cNvSpPr>
            <p:nvPr/>
          </p:nvSpPr>
          <p:spPr bwMode="auto">
            <a:xfrm>
              <a:off x="2444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6" name="Line 25"/>
            <p:cNvSpPr>
              <a:spLocks noChangeShapeType="1"/>
            </p:cNvSpPr>
            <p:nvPr/>
          </p:nvSpPr>
          <p:spPr bwMode="auto">
            <a:xfrm>
              <a:off x="2533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7" name="Line 26"/>
            <p:cNvSpPr>
              <a:spLocks noChangeShapeType="1"/>
            </p:cNvSpPr>
            <p:nvPr/>
          </p:nvSpPr>
          <p:spPr bwMode="auto">
            <a:xfrm>
              <a:off x="2622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8" name="Line 27"/>
            <p:cNvSpPr>
              <a:spLocks noChangeShapeType="1"/>
            </p:cNvSpPr>
            <p:nvPr/>
          </p:nvSpPr>
          <p:spPr bwMode="auto">
            <a:xfrm>
              <a:off x="2711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39" name="Line 28"/>
            <p:cNvSpPr>
              <a:spLocks noChangeShapeType="1"/>
            </p:cNvSpPr>
            <p:nvPr/>
          </p:nvSpPr>
          <p:spPr bwMode="auto">
            <a:xfrm>
              <a:off x="2800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0" name="Line 29"/>
            <p:cNvSpPr>
              <a:spLocks noChangeShapeType="1"/>
            </p:cNvSpPr>
            <p:nvPr/>
          </p:nvSpPr>
          <p:spPr bwMode="auto">
            <a:xfrm>
              <a:off x="2889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1" name="Line 30"/>
            <p:cNvSpPr>
              <a:spLocks noChangeShapeType="1"/>
            </p:cNvSpPr>
            <p:nvPr/>
          </p:nvSpPr>
          <p:spPr bwMode="auto">
            <a:xfrm>
              <a:off x="2978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2" name="Line 31"/>
            <p:cNvSpPr>
              <a:spLocks noChangeShapeType="1"/>
            </p:cNvSpPr>
            <p:nvPr/>
          </p:nvSpPr>
          <p:spPr bwMode="auto">
            <a:xfrm>
              <a:off x="3067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3" name="Line 32"/>
            <p:cNvSpPr>
              <a:spLocks noChangeShapeType="1"/>
            </p:cNvSpPr>
            <p:nvPr/>
          </p:nvSpPr>
          <p:spPr bwMode="auto">
            <a:xfrm>
              <a:off x="3155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4" name="Line 33"/>
            <p:cNvSpPr>
              <a:spLocks noChangeShapeType="1"/>
            </p:cNvSpPr>
            <p:nvPr/>
          </p:nvSpPr>
          <p:spPr bwMode="auto">
            <a:xfrm>
              <a:off x="3244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5" name="Line 34"/>
            <p:cNvSpPr>
              <a:spLocks noChangeShapeType="1"/>
            </p:cNvSpPr>
            <p:nvPr/>
          </p:nvSpPr>
          <p:spPr bwMode="auto">
            <a:xfrm>
              <a:off x="3333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6" name="Line 35"/>
            <p:cNvSpPr>
              <a:spLocks noChangeShapeType="1"/>
            </p:cNvSpPr>
            <p:nvPr/>
          </p:nvSpPr>
          <p:spPr bwMode="auto">
            <a:xfrm>
              <a:off x="3422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7" name="Line 36"/>
            <p:cNvSpPr>
              <a:spLocks noChangeShapeType="1"/>
            </p:cNvSpPr>
            <p:nvPr/>
          </p:nvSpPr>
          <p:spPr bwMode="auto">
            <a:xfrm>
              <a:off x="3511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8" name="Line 37"/>
            <p:cNvSpPr>
              <a:spLocks noChangeShapeType="1"/>
            </p:cNvSpPr>
            <p:nvPr/>
          </p:nvSpPr>
          <p:spPr bwMode="auto">
            <a:xfrm>
              <a:off x="3600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49" name="Line 38"/>
            <p:cNvSpPr>
              <a:spLocks noChangeShapeType="1"/>
            </p:cNvSpPr>
            <p:nvPr/>
          </p:nvSpPr>
          <p:spPr bwMode="auto">
            <a:xfrm>
              <a:off x="3689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0" name="Line 39"/>
            <p:cNvSpPr>
              <a:spLocks noChangeShapeType="1"/>
            </p:cNvSpPr>
            <p:nvPr/>
          </p:nvSpPr>
          <p:spPr bwMode="auto">
            <a:xfrm>
              <a:off x="3778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1" name="Line 40"/>
            <p:cNvSpPr>
              <a:spLocks noChangeShapeType="1"/>
            </p:cNvSpPr>
            <p:nvPr/>
          </p:nvSpPr>
          <p:spPr bwMode="auto">
            <a:xfrm>
              <a:off x="3867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2" name="Line 41"/>
            <p:cNvSpPr>
              <a:spLocks noChangeShapeType="1"/>
            </p:cNvSpPr>
            <p:nvPr/>
          </p:nvSpPr>
          <p:spPr bwMode="auto">
            <a:xfrm>
              <a:off x="3956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3" name="Line 42"/>
            <p:cNvSpPr>
              <a:spLocks noChangeShapeType="1"/>
            </p:cNvSpPr>
            <p:nvPr/>
          </p:nvSpPr>
          <p:spPr bwMode="auto">
            <a:xfrm>
              <a:off x="4044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4" name="Line 43"/>
            <p:cNvSpPr>
              <a:spLocks noChangeShapeType="1"/>
            </p:cNvSpPr>
            <p:nvPr/>
          </p:nvSpPr>
          <p:spPr bwMode="auto">
            <a:xfrm>
              <a:off x="4133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5" name="Line 44"/>
            <p:cNvSpPr>
              <a:spLocks noChangeShapeType="1"/>
            </p:cNvSpPr>
            <p:nvPr/>
          </p:nvSpPr>
          <p:spPr bwMode="auto">
            <a:xfrm>
              <a:off x="4222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6" name="Line 45"/>
            <p:cNvSpPr>
              <a:spLocks noChangeShapeType="1"/>
            </p:cNvSpPr>
            <p:nvPr/>
          </p:nvSpPr>
          <p:spPr bwMode="auto">
            <a:xfrm>
              <a:off x="4311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7" name="Line 46"/>
            <p:cNvSpPr>
              <a:spLocks noChangeShapeType="1"/>
            </p:cNvSpPr>
            <p:nvPr/>
          </p:nvSpPr>
          <p:spPr bwMode="auto">
            <a:xfrm>
              <a:off x="4400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8" name="Line 47"/>
            <p:cNvSpPr>
              <a:spLocks noChangeShapeType="1"/>
            </p:cNvSpPr>
            <p:nvPr/>
          </p:nvSpPr>
          <p:spPr bwMode="auto">
            <a:xfrm>
              <a:off x="4489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59" name="Line 48"/>
            <p:cNvSpPr>
              <a:spLocks noChangeShapeType="1"/>
            </p:cNvSpPr>
            <p:nvPr/>
          </p:nvSpPr>
          <p:spPr bwMode="auto">
            <a:xfrm>
              <a:off x="4578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0" name="Line 49"/>
            <p:cNvSpPr>
              <a:spLocks noChangeShapeType="1"/>
            </p:cNvSpPr>
            <p:nvPr/>
          </p:nvSpPr>
          <p:spPr bwMode="auto">
            <a:xfrm>
              <a:off x="4667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1" name="Line 50"/>
            <p:cNvSpPr>
              <a:spLocks noChangeShapeType="1"/>
            </p:cNvSpPr>
            <p:nvPr/>
          </p:nvSpPr>
          <p:spPr bwMode="auto">
            <a:xfrm>
              <a:off x="4756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2" name="Line 51"/>
            <p:cNvSpPr>
              <a:spLocks noChangeShapeType="1"/>
            </p:cNvSpPr>
            <p:nvPr/>
          </p:nvSpPr>
          <p:spPr bwMode="auto">
            <a:xfrm>
              <a:off x="4845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3" name="Line 52"/>
            <p:cNvSpPr>
              <a:spLocks noChangeShapeType="1"/>
            </p:cNvSpPr>
            <p:nvPr/>
          </p:nvSpPr>
          <p:spPr bwMode="auto">
            <a:xfrm>
              <a:off x="4933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4" name="Line 53"/>
            <p:cNvSpPr>
              <a:spLocks noChangeShapeType="1"/>
            </p:cNvSpPr>
            <p:nvPr/>
          </p:nvSpPr>
          <p:spPr bwMode="auto">
            <a:xfrm>
              <a:off x="5022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5" name="Line 54"/>
            <p:cNvSpPr>
              <a:spLocks noChangeShapeType="1"/>
            </p:cNvSpPr>
            <p:nvPr/>
          </p:nvSpPr>
          <p:spPr bwMode="auto">
            <a:xfrm>
              <a:off x="5111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6" name="Line 55"/>
            <p:cNvSpPr>
              <a:spLocks noChangeShapeType="1"/>
            </p:cNvSpPr>
            <p:nvPr/>
          </p:nvSpPr>
          <p:spPr bwMode="auto">
            <a:xfrm>
              <a:off x="5200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7" name="Line 56"/>
            <p:cNvSpPr>
              <a:spLocks noChangeShapeType="1"/>
            </p:cNvSpPr>
            <p:nvPr/>
          </p:nvSpPr>
          <p:spPr bwMode="auto">
            <a:xfrm>
              <a:off x="5289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8" name="Line 57"/>
            <p:cNvSpPr>
              <a:spLocks noChangeShapeType="1"/>
            </p:cNvSpPr>
            <p:nvPr/>
          </p:nvSpPr>
          <p:spPr bwMode="auto">
            <a:xfrm>
              <a:off x="5378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69" name="Line 58"/>
            <p:cNvSpPr>
              <a:spLocks noChangeShapeType="1"/>
            </p:cNvSpPr>
            <p:nvPr/>
          </p:nvSpPr>
          <p:spPr bwMode="auto">
            <a:xfrm>
              <a:off x="5467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0" name="Line 59"/>
            <p:cNvSpPr>
              <a:spLocks noChangeShapeType="1"/>
            </p:cNvSpPr>
            <p:nvPr/>
          </p:nvSpPr>
          <p:spPr bwMode="auto">
            <a:xfrm>
              <a:off x="5556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1" name="Line 60"/>
            <p:cNvSpPr>
              <a:spLocks noChangeShapeType="1"/>
            </p:cNvSpPr>
            <p:nvPr/>
          </p:nvSpPr>
          <p:spPr bwMode="auto">
            <a:xfrm>
              <a:off x="5645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2" name="Line 61"/>
            <p:cNvSpPr>
              <a:spLocks noChangeShapeType="1"/>
            </p:cNvSpPr>
            <p:nvPr/>
          </p:nvSpPr>
          <p:spPr bwMode="auto">
            <a:xfrm>
              <a:off x="57340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3" name="Line 62"/>
            <p:cNvSpPr>
              <a:spLocks noChangeShapeType="1"/>
            </p:cNvSpPr>
            <p:nvPr/>
          </p:nvSpPr>
          <p:spPr bwMode="auto">
            <a:xfrm>
              <a:off x="58229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4" name="Line 63"/>
            <p:cNvSpPr>
              <a:spLocks noChangeShapeType="1"/>
            </p:cNvSpPr>
            <p:nvPr/>
          </p:nvSpPr>
          <p:spPr bwMode="auto">
            <a:xfrm>
              <a:off x="59118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5" name="Line 64"/>
            <p:cNvSpPr>
              <a:spLocks noChangeShapeType="1"/>
            </p:cNvSpPr>
            <p:nvPr/>
          </p:nvSpPr>
          <p:spPr bwMode="auto">
            <a:xfrm>
              <a:off x="60007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6" name="Line 65"/>
            <p:cNvSpPr>
              <a:spLocks noChangeShapeType="1"/>
            </p:cNvSpPr>
            <p:nvPr/>
          </p:nvSpPr>
          <p:spPr bwMode="auto">
            <a:xfrm>
              <a:off x="60896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7" name="Line 66"/>
            <p:cNvSpPr>
              <a:spLocks noChangeShapeType="1"/>
            </p:cNvSpPr>
            <p:nvPr/>
          </p:nvSpPr>
          <p:spPr bwMode="auto">
            <a:xfrm>
              <a:off x="61785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8" name="Line 67"/>
            <p:cNvSpPr>
              <a:spLocks noChangeShapeType="1"/>
            </p:cNvSpPr>
            <p:nvPr/>
          </p:nvSpPr>
          <p:spPr bwMode="auto">
            <a:xfrm>
              <a:off x="62674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79" name="Line 68"/>
            <p:cNvSpPr>
              <a:spLocks noChangeShapeType="1"/>
            </p:cNvSpPr>
            <p:nvPr/>
          </p:nvSpPr>
          <p:spPr bwMode="auto">
            <a:xfrm>
              <a:off x="63563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0" name="Line 69"/>
            <p:cNvSpPr>
              <a:spLocks noChangeShapeType="1"/>
            </p:cNvSpPr>
            <p:nvPr/>
          </p:nvSpPr>
          <p:spPr bwMode="auto">
            <a:xfrm>
              <a:off x="64452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1" name="Line 70"/>
            <p:cNvSpPr>
              <a:spLocks noChangeShapeType="1"/>
            </p:cNvSpPr>
            <p:nvPr/>
          </p:nvSpPr>
          <p:spPr bwMode="auto">
            <a:xfrm>
              <a:off x="6534150" y="838200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2" name="Line 137"/>
            <p:cNvSpPr>
              <a:spLocks noChangeShapeType="1"/>
            </p:cNvSpPr>
            <p:nvPr/>
          </p:nvSpPr>
          <p:spPr bwMode="auto">
            <a:xfrm>
              <a:off x="755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3" name="Line 138"/>
            <p:cNvSpPr>
              <a:spLocks noChangeShapeType="1"/>
            </p:cNvSpPr>
            <p:nvPr/>
          </p:nvSpPr>
          <p:spPr bwMode="auto">
            <a:xfrm>
              <a:off x="844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4" name="Line 139"/>
            <p:cNvSpPr>
              <a:spLocks noChangeShapeType="1"/>
            </p:cNvSpPr>
            <p:nvPr/>
          </p:nvSpPr>
          <p:spPr bwMode="auto">
            <a:xfrm>
              <a:off x="933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5" name="Line 140"/>
            <p:cNvSpPr>
              <a:spLocks noChangeShapeType="1"/>
            </p:cNvSpPr>
            <p:nvPr/>
          </p:nvSpPr>
          <p:spPr bwMode="auto">
            <a:xfrm>
              <a:off x="1022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6" name="Line 141"/>
            <p:cNvSpPr>
              <a:spLocks noChangeShapeType="1"/>
            </p:cNvSpPr>
            <p:nvPr/>
          </p:nvSpPr>
          <p:spPr bwMode="auto">
            <a:xfrm>
              <a:off x="1111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7" name="Line 142"/>
            <p:cNvSpPr>
              <a:spLocks noChangeShapeType="1"/>
            </p:cNvSpPr>
            <p:nvPr/>
          </p:nvSpPr>
          <p:spPr bwMode="auto">
            <a:xfrm>
              <a:off x="1200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8" name="Line 143"/>
            <p:cNvSpPr>
              <a:spLocks noChangeShapeType="1"/>
            </p:cNvSpPr>
            <p:nvPr/>
          </p:nvSpPr>
          <p:spPr bwMode="auto">
            <a:xfrm>
              <a:off x="1289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89" name="Line 144"/>
            <p:cNvSpPr>
              <a:spLocks noChangeShapeType="1"/>
            </p:cNvSpPr>
            <p:nvPr/>
          </p:nvSpPr>
          <p:spPr bwMode="auto">
            <a:xfrm>
              <a:off x="1377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0" name="Line 145"/>
            <p:cNvSpPr>
              <a:spLocks noChangeShapeType="1"/>
            </p:cNvSpPr>
            <p:nvPr/>
          </p:nvSpPr>
          <p:spPr bwMode="auto">
            <a:xfrm>
              <a:off x="1466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1" name="Line 146"/>
            <p:cNvSpPr>
              <a:spLocks noChangeShapeType="1"/>
            </p:cNvSpPr>
            <p:nvPr/>
          </p:nvSpPr>
          <p:spPr bwMode="auto">
            <a:xfrm>
              <a:off x="1555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2" name="Line 147"/>
            <p:cNvSpPr>
              <a:spLocks noChangeShapeType="1"/>
            </p:cNvSpPr>
            <p:nvPr/>
          </p:nvSpPr>
          <p:spPr bwMode="auto">
            <a:xfrm>
              <a:off x="1644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3" name="Line 148"/>
            <p:cNvSpPr>
              <a:spLocks noChangeShapeType="1"/>
            </p:cNvSpPr>
            <p:nvPr/>
          </p:nvSpPr>
          <p:spPr bwMode="auto">
            <a:xfrm>
              <a:off x="1733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4" name="Line 149"/>
            <p:cNvSpPr>
              <a:spLocks noChangeShapeType="1"/>
            </p:cNvSpPr>
            <p:nvPr/>
          </p:nvSpPr>
          <p:spPr bwMode="auto">
            <a:xfrm>
              <a:off x="1822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5" name="Line 150"/>
            <p:cNvSpPr>
              <a:spLocks noChangeShapeType="1"/>
            </p:cNvSpPr>
            <p:nvPr/>
          </p:nvSpPr>
          <p:spPr bwMode="auto">
            <a:xfrm>
              <a:off x="1911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6" name="Line 151"/>
            <p:cNvSpPr>
              <a:spLocks noChangeShapeType="1"/>
            </p:cNvSpPr>
            <p:nvPr/>
          </p:nvSpPr>
          <p:spPr bwMode="auto">
            <a:xfrm>
              <a:off x="2000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7" name="Line 152"/>
            <p:cNvSpPr>
              <a:spLocks noChangeShapeType="1"/>
            </p:cNvSpPr>
            <p:nvPr/>
          </p:nvSpPr>
          <p:spPr bwMode="auto">
            <a:xfrm>
              <a:off x="2089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8" name="Line 153"/>
            <p:cNvSpPr>
              <a:spLocks noChangeShapeType="1"/>
            </p:cNvSpPr>
            <p:nvPr/>
          </p:nvSpPr>
          <p:spPr bwMode="auto">
            <a:xfrm>
              <a:off x="2178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7999" name="Line 154"/>
            <p:cNvSpPr>
              <a:spLocks noChangeShapeType="1"/>
            </p:cNvSpPr>
            <p:nvPr/>
          </p:nvSpPr>
          <p:spPr bwMode="auto">
            <a:xfrm>
              <a:off x="2266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0" name="Line 155"/>
            <p:cNvSpPr>
              <a:spLocks noChangeShapeType="1"/>
            </p:cNvSpPr>
            <p:nvPr/>
          </p:nvSpPr>
          <p:spPr bwMode="auto">
            <a:xfrm>
              <a:off x="2355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1" name="Line 156"/>
            <p:cNvSpPr>
              <a:spLocks noChangeShapeType="1"/>
            </p:cNvSpPr>
            <p:nvPr/>
          </p:nvSpPr>
          <p:spPr bwMode="auto">
            <a:xfrm>
              <a:off x="2444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2" name="Line 157"/>
            <p:cNvSpPr>
              <a:spLocks noChangeShapeType="1"/>
            </p:cNvSpPr>
            <p:nvPr/>
          </p:nvSpPr>
          <p:spPr bwMode="auto">
            <a:xfrm>
              <a:off x="2533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3" name="Line 158"/>
            <p:cNvSpPr>
              <a:spLocks noChangeShapeType="1"/>
            </p:cNvSpPr>
            <p:nvPr/>
          </p:nvSpPr>
          <p:spPr bwMode="auto">
            <a:xfrm>
              <a:off x="2622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4" name="Line 159"/>
            <p:cNvSpPr>
              <a:spLocks noChangeShapeType="1"/>
            </p:cNvSpPr>
            <p:nvPr/>
          </p:nvSpPr>
          <p:spPr bwMode="auto">
            <a:xfrm>
              <a:off x="2711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5" name="Line 160"/>
            <p:cNvSpPr>
              <a:spLocks noChangeShapeType="1"/>
            </p:cNvSpPr>
            <p:nvPr/>
          </p:nvSpPr>
          <p:spPr bwMode="auto">
            <a:xfrm>
              <a:off x="2800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6" name="Line 161"/>
            <p:cNvSpPr>
              <a:spLocks noChangeShapeType="1"/>
            </p:cNvSpPr>
            <p:nvPr/>
          </p:nvSpPr>
          <p:spPr bwMode="auto">
            <a:xfrm>
              <a:off x="2889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7" name="Line 162"/>
            <p:cNvSpPr>
              <a:spLocks noChangeShapeType="1"/>
            </p:cNvSpPr>
            <p:nvPr/>
          </p:nvSpPr>
          <p:spPr bwMode="auto">
            <a:xfrm>
              <a:off x="2978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8" name="Line 163"/>
            <p:cNvSpPr>
              <a:spLocks noChangeShapeType="1"/>
            </p:cNvSpPr>
            <p:nvPr/>
          </p:nvSpPr>
          <p:spPr bwMode="auto">
            <a:xfrm>
              <a:off x="3067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09" name="Line 164"/>
            <p:cNvSpPr>
              <a:spLocks noChangeShapeType="1"/>
            </p:cNvSpPr>
            <p:nvPr/>
          </p:nvSpPr>
          <p:spPr bwMode="auto">
            <a:xfrm>
              <a:off x="3155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0" name="Line 165"/>
            <p:cNvSpPr>
              <a:spLocks noChangeShapeType="1"/>
            </p:cNvSpPr>
            <p:nvPr/>
          </p:nvSpPr>
          <p:spPr bwMode="auto">
            <a:xfrm>
              <a:off x="3244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1" name="Line 166"/>
            <p:cNvSpPr>
              <a:spLocks noChangeShapeType="1"/>
            </p:cNvSpPr>
            <p:nvPr/>
          </p:nvSpPr>
          <p:spPr bwMode="auto">
            <a:xfrm>
              <a:off x="3333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2" name="Line 167"/>
            <p:cNvSpPr>
              <a:spLocks noChangeShapeType="1"/>
            </p:cNvSpPr>
            <p:nvPr/>
          </p:nvSpPr>
          <p:spPr bwMode="auto">
            <a:xfrm>
              <a:off x="3422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3" name="Line 168"/>
            <p:cNvSpPr>
              <a:spLocks noChangeShapeType="1"/>
            </p:cNvSpPr>
            <p:nvPr/>
          </p:nvSpPr>
          <p:spPr bwMode="auto">
            <a:xfrm>
              <a:off x="3511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4" name="Line 169"/>
            <p:cNvSpPr>
              <a:spLocks noChangeShapeType="1"/>
            </p:cNvSpPr>
            <p:nvPr/>
          </p:nvSpPr>
          <p:spPr bwMode="auto">
            <a:xfrm>
              <a:off x="3600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5" name="Line 170"/>
            <p:cNvSpPr>
              <a:spLocks noChangeShapeType="1"/>
            </p:cNvSpPr>
            <p:nvPr/>
          </p:nvSpPr>
          <p:spPr bwMode="auto">
            <a:xfrm>
              <a:off x="3689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6" name="Line 171"/>
            <p:cNvSpPr>
              <a:spLocks noChangeShapeType="1"/>
            </p:cNvSpPr>
            <p:nvPr/>
          </p:nvSpPr>
          <p:spPr bwMode="auto">
            <a:xfrm>
              <a:off x="3778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7" name="Line 172"/>
            <p:cNvSpPr>
              <a:spLocks noChangeShapeType="1"/>
            </p:cNvSpPr>
            <p:nvPr/>
          </p:nvSpPr>
          <p:spPr bwMode="auto">
            <a:xfrm>
              <a:off x="3867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8" name="Line 173"/>
            <p:cNvSpPr>
              <a:spLocks noChangeShapeType="1"/>
            </p:cNvSpPr>
            <p:nvPr/>
          </p:nvSpPr>
          <p:spPr bwMode="auto">
            <a:xfrm>
              <a:off x="3956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19" name="Line 174"/>
            <p:cNvSpPr>
              <a:spLocks noChangeShapeType="1"/>
            </p:cNvSpPr>
            <p:nvPr/>
          </p:nvSpPr>
          <p:spPr bwMode="auto">
            <a:xfrm>
              <a:off x="4044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0" name="Line 175"/>
            <p:cNvSpPr>
              <a:spLocks noChangeShapeType="1"/>
            </p:cNvSpPr>
            <p:nvPr/>
          </p:nvSpPr>
          <p:spPr bwMode="auto">
            <a:xfrm>
              <a:off x="4133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1" name="Line 176"/>
            <p:cNvSpPr>
              <a:spLocks noChangeShapeType="1"/>
            </p:cNvSpPr>
            <p:nvPr/>
          </p:nvSpPr>
          <p:spPr bwMode="auto">
            <a:xfrm>
              <a:off x="4222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2" name="Line 177"/>
            <p:cNvSpPr>
              <a:spLocks noChangeShapeType="1"/>
            </p:cNvSpPr>
            <p:nvPr/>
          </p:nvSpPr>
          <p:spPr bwMode="auto">
            <a:xfrm>
              <a:off x="4311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3" name="Line 178"/>
            <p:cNvSpPr>
              <a:spLocks noChangeShapeType="1"/>
            </p:cNvSpPr>
            <p:nvPr/>
          </p:nvSpPr>
          <p:spPr bwMode="auto">
            <a:xfrm>
              <a:off x="4400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4" name="Line 179"/>
            <p:cNvSpPr>
              <a:spLocks noChangeShapeType="1"/>
            </p:cNvSpPr>
            <p:nvPr/>
          </p:nvSpPr>
          <p:spPr bwMode="auto">
            <a:xfrm>
              <a:off x="4489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5" name="Line 180"/>
            <p:cNvSpPr>
              <a:spLocks noChangeShapeType="1"/>
            </p:cNvSpPr>
            <p:nvPr/>
          </p:nvSpPr>
          <p:spPr bwMode="auto">
            <a:xfrm>
              <a:off x="4578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6" name="Line 181"/>
            <p:cNvSpPr>
              <a:spLocks noChangeShapeType="1"/>
            </p:cNvSpPr>
            <p:nvPr/>
          </p:nvSpPr>
          <p:spPr bwMode="auto">
            <a:xfrm>
              <a:off x="4667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7" name="Line 182"/>
            <p:cNvSpPr>
              <a:spLocks noChangeShapeType="1"/>
            </p:cNvSpPr>
            <p:nvPr/>
          </p:nvSpPr>
          <p:spPr bwMode="auto">
            <a:xfrm>
              <a:off x="4756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8" name="Line 183"/>
            <p:cNvSpPr>
              <a:spLocks noChangeShapeType="1"/>
            </p:cNvSpPr>
            <p:nvPr/>
          </p:nvSpPr>
          <p:spPr bwMode="auto">
            <a:xfrm>
              <a:off x="4845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29" name="Line 184"/>
            <p:cNvSpPr>
              <a:spLocks noChangeShapeType="1"/>
            </p:cNvSpPr>
            <p:nvPr/>
          </p:nvSpPr>
          <p:spPr bwMode="auto">
            <a:xfrm>
              <a:off x="4933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0" name="Line 185"/>
            <p:cNvSpPr>
              <a:spLocks noChangeShapeType="1"/>
            </p:cNvSpPr>
            <p:nvPr/>
          </p:nvSpPr>
          <p:spPr bwMode="auto">
            <a:xfrm>
              <a:off x="5022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1" name="Line 186"/>
            <p:cNvSpPr>
              <a:spLocks noChangeShapeType="1"/>
            </p:cNvSpPr>
            <p:nvPr/>
          </p:nvSpPr>
          <p:spPr bwMode="auto">
            <a:xfrm>
              <a:off x="5111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2" name="Line 187"/>
            <p:cNvSpPr>
              <a:spLocks noChangeShapeType="1"/>
            </p:cNvSpPr>
            <p:nvPr/>
          </p:nvSpPr>
          <p:spPr bwMode="auto">
            <a:xfrm>
              <a:off x="5200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3" name="Line 188"/>
            <p:cNvSpPr>
              <a:spLocks noChangeShapeType="1"/>
            </p:cNvSpPr>
            <p:nvPr/>
          </p:nvSpPr>
          <p:spPr bwMode="auto">
            <a:xfrm>
              <a:off x="5289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4" name="Line 189"/>
            <p:cNvSpPr>
              <a:spLocks noChangeShapeType="1"/>
            </p:cNvSpPr>
            <p:nvPr/>
          </p:nvSpPr>
          <p:spPr bwMode="auto">
            <a:xfrm>
              <a:off x="5378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5" name="Line 190"/>
            <p:cNvSpPr>
              <a:spLocks noChangeShapeType="1"/>
            </p:cNvSpPr>
            <p:nvPr/>
          </p:nvSpPr>
          <p:spPr bwMode="auto">
            <a:xfrm>
              <a:off x="5467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6" name="Line 191"/>
            <p:cNvSpPr>
              <a:spLocks noChangeShapeType="1"/>
            </p:cNvSpPr>
            <p:nvPr/>
          </p:nvSpPr>
          <p:spPr bwMode="auto">
            <a:xfrm>
              <a:off x="5556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7" name="Line 192"/>
            <p:cNvSpPr>
              <a:spLocks noChangeShapeType="1"/>
            </p:cNvSpPr>
            <p:nvPr/>
          </p:nvSpPr>
          <p:spPr bwMode="auto">
            <a:xfrm>
              <a:off x="5645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8" name="Line 193"/>
            <p:cNvSpPr>
              <a:spLocks noChangeShapeType="1"/>
            </p:cNvSpPr>
            <p:nvPr/>
          </p:nvSpPr>
          <p:spPr bwMode="auto">
            <a:xfrm>
              <a:off x="57340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39" name="Line 194"/>
            <p:cNvSpPr>
              <a:spLocks noChangeShapeType="1"/>
            </p:cNvSpPr>
            <p:nvPr/>
          </p:nvSpPr>
          <p:spPr bwMode="auto">
            <a:xfrm>
              <a:off x="58229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0" name="Line 195"/>
            <p:cNvSpPr>
              <a:spLocks noChangeShapeType="1"/>
            </p:cNvSpPr>
            <p:nvPr/>
          </p:nvSpPr>
          <p:spPr bwMode="auto">
            <a:xfrm>
              <a:off x="59118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1" name="Line 196"/>
            <p:cNvSpPr>
              <a:spLocks noChangeShapeType="1"/>
            </p:cNvSpPr>
            <p:nvPr/>
          </p:nvSpPr>
          <p:spPr bwMode="auto">
            <a:xfrm>
              <a:off x="60007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2" name="Line 197"/>
            <p:cNvSpPr>
              <a:spLocks noChangeShapeType="1"/>
            </p:cNvSpPr>
            <p:nvPr/>
          </p:nvSpPr>
          <p:spPr bwMode="auto">
            <a:xfrm>
              <a:off x="60896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3" name="Line 198"/>
            <p:cNvSpPr>
              <a:spLocks noChangeShapeType="1"/>
            </p:cNvSpPr>
            <p:nvPr/>
          </p:nvSpPr>
          <p:spPr bwMode="auto">
            <a:xfrm>
              <a:off x="61785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4" name="Line 199"/>
            <p:cNvSpPr>
              <a:spLocks noChangeShapeType="1"/>
            </p:cNvSpPr>
            <p:nvPr/>
          </p:nvSpPr>
          <p:spPr bwMode="auto">
            <a:xfrm>
              <a:off x="62674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5" name="Line 200"/>
            <p:cNvSpPr>
              <a:spLocks noChangeShapeType="1"/>
            </p:cNvSpPr>
            <p:nvPr/>
          </p:nvSpPr>
          <p:spPr bwMode="auto">
            <a:xfrm>
              <a:off x="63563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6" name="Line 201"/>
            <p:cNvSpPr>
              <a:spLocks noChangeShapeType="1"/>
            </p:cNvSpPr>
            <p:nvPr/>
          </p:nvSpPr>
          <p:spPr bwMode="auto">
            <a:xfrm>
              <a:off x="64452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47" name="Line 202"/>
            <p:cNvSpPr>
              <a:spLocks noChangeShapeType="1"/>
            </p:cNvSpPr>
            <p:nvPr/>
          </p:nvSpPr>
          <p:spPr bwMode="auto">
            <a:xfrm>
              <a:off x="6534150" y="8896350"/>
              <a:ext cx="12700" cy="0"/>
            </a:xfrm>
            <a:prstGeom prst="line">
              <a:avLst/>
            </a:prstGeom>
            <a:noFill/>
            <a:ln w="34925">
              <a:solidFill>
                <a:srgbClr val="E3B0A9"/>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38048" name="Group 228"/>
            <p:cNvGrpSpPr>
              <a:grpSpLocks/>
            </p:cNvGrpSpPr>
            <p:nvPr/>
          </p:nvGrpSpPr>
          <p:grpSpPr bwMode="auto">
            <a:xfrm>
              <a:off x="769938" y="8224838"/>
              <a:ext cx="571500" cy="571500"/>
              <a:chOff x="503" y="5239"/>
              <a:chExt cx="360" cy="360"/>
            </a:xfrm>
          </p:grpSpPr>
          <p:sp>
            <p:nvSpPr>
              <p:cNvPr id="38080" name="Freeform 229"/>
              <p:cNvSpPr>
                <a:spLocks/>
              </p:cNvSpPr>
              <p:nvPr/>
            </p:nvSpPr>
            <p:spPr bwMode="auto">
              <a:xfrm>
                <a:off x="503" y="5239"/>
                <a:ext cx="360" cy="360"/>
              </a:xfrm>
              <a:custGeom>
                <a:avLst/>
                <a:gdLst>
                  <a:gd name="T0" fmla="*/ 360 w 360"/>
                  <a:gd name="T1" fmla="*/ 180 h 360"/>
                  <a:gd name="T2" fmla="*/ 356 w 360"/>
                  <a:gd name="T3" fmla="*/ 216 h 360"/>
                  <a:gd name="T4" fmla="*/ 346 w 360"/>
                  <a:gd name="T5" fmla="*/ 250 h 360"/>
                  <a:gd name="T6" fmla="*/ 330 w 360"/>
                  <a:gd name="T7" fmla="*/ 282 h 360"/>
                  <a:gd name="T8" fmla="*/ 308 w 360"/>
                  <a:gd name="T9" fmla="*/ 308 h 360"/>
                  <a:gd name="T10" fmla="*/ 280 w 360"/>
                  <a:gd name="T11" fmla="*/ 330 h 360"/>
                  <a:gd name="T12" fmla="*/ 250 w 360"/>
                  <a:gd name="T13" fmla="*/ 346 h 360"/>
                  <a:gd name="T14" fmla="*/ 216 w 360"/>
                  <a:gd name="T15" fmla="*/ 358 h 360"/>
                  <a:gd name="T16" fmla="*/ 180 w 360"/>
                  <a:gd name="T17" fmla="*/ 360 h 360"/>
                  <a:gd name="T18" fmla="*/ 162 w 360"/>
                  <a:gd name="T19" fmla="*/ 360 h 360"/>
                  <a:gd name="T20" fmla="*/ 126 w 360"/>
                  <a:gd name="T21" fmla="*/ 352 h 360"/>
                  <a:gd name="T22" fmla="*/ 94 w 360"/>
                  <a:gd name="T23" fmla="*/ 338 h 360"/>
                  <a:gd name="T24" fmla="*/ 66 w 360"/>
                  <a:gd name="T25" fmla="*/ 320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80 h 360"/>
                  <a:gd name="T42" fmla="*/ 52 w 360"/>
                  <a:gd name="T43" fmla="*/ 52 h 360"/>
                  <a:gd name="T44" fmla="*/ 78 w 360"/>
                  <a:gd name="T45" fmla="*/ 30 h 360"/>
                  <a:gd name="T46" fmla="*/ 110 w 360"/>
                  <a:gd name="T47" fmla="*/ 14 h 360"/>
                  <a:gd name="T48" fmla="*/ 144 w 360"/>
                  <a:gd name="T49" fmla="*/ 4 h 360"/>
                  <a:gd name="T50" fmla="*/ 180 w 360"/>
                  <a:gd name="T51" fmla="*/ 0 h 360"/>
                  <a:gd name="T52" fmla="*/ 198 w 360"/>
                  <a:gd name="T53" fmla="*/ 0 h 360"/>
                  <a:gd name="T54" fmla="*/ 234 w 360"/>
                  <a:gd name="T55" fmla="*/ 8 h 360"/>
                  <a:gd name="T56" fmla="*/ 266 w 360"/>
                  <a:gd name="T57" fmla="*/ 22 h 360"/>
                  <a:gd name="T58" fmla="*/ 294 w 360"/>
                  <a:gd name="T59" fmla="*/ 40 h 360"/>
                  <a:gd name="T60" fmla="*/ 320 w 360"/>
                  <a:gd name="T61" fmla="*/ 66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6" y="216"/>
                    </a:lnTo>
                    <a:lnTo>
                      <a:pt x="352" y="234"/>
                    </a:lnTo>
                    <a:lnTo>
                      <a:pt x="346" y="250"/>
                    </a:lnTo>
                    <a:lnTo>
                      <a:pt x="338" y="266"/>
                    </a:lnTo>
                    <a:lnTo>
                      <a:pt x="330" y="282"/>
                    </a:lnTo>
                    <a:lnTo>
                      <a:pt x="320" y="294"/>
                    </a:lnTo>
                    <a:lnTo>
                      <a:pt x="308" y="308"/>
                    </a:lnTo>
                    <a:lnTo>
                      <a:pt x="294" y="320"/>
                    </a:lnTo>
                    <a:lnTo>
                      <a:pt x="280" y="330"/>
                    </a:lnTo>
                    <a:lnTo>
                      <a:pt x="266" y="338"/>
                    </a:lnTo>
                    <a:lnTo>
                      <a:pt x="250" y="346"/>
                    </a:lnTo>
                    <a:lnTo>
                      <a:pt x="234" y="352"/>
                    </a:lnTo>
                    <a:lnTo>
                      <a:pt x="216" y="358"/>
                    </a:lnTo>
                    <a:lnTo>
                      <a:pt x="198" y="360"/>
                    </a:lnTo>
                    <a:lnTo>
                      <a:pt x="180" y="360"/>
                    </a:lnTo>
                    <a:lnTo>
                      <a:pt x="162" y="360"/>
                    </a:lnTo>
                    <a:lnTo>
                      <a:pt x="144" y="358"/>
                    </a:lnTo>
                    <a:lnTo>
                      <a:pt x="126" y="352"/>
                    </a:lnTo>
                    <a:lnTo>
                      <a:pt x="110" y="346"/>
                    </a:lnTo>
                    <a:lnTo>
                      <a:pt x="94" y="338"/>
                    </a:lnTo>
                    <a:lnTo>
                      <a:pt x="78" y="330"/>
                    </a:lnTo>
                    <a:lnTo>
                      <a:pt x="66" y="320"/>
                    </a:lnTo>
                    <a:lnTo>
                      <a:pt x="52" y="308"/>
                    </a:lnTo>
                    <a:lnTo>
                      <a:pt x="40" y="294"/>
                    </a:lnTo>
                    <a:lnTo>
                      <a:pt x="30" y="282"/>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80"/>
                    </a:lnTo>
                    <a:lnTo>
                      <a:pt x="40" y="66"/>
                    </a:lnTo>
                    <a:lnTo>
                      <a:pt x="52" y="52"/>
                    </a:lnTo>
                    <a:lnTo>
                      <a:pt x="66" y="40"/>
                    </a:lnTo>
                    <a:lnTo>
                      <a:pt x="78" y="30"/>
                    </a:lnTo>
                    <a:lnTo>
                      <a:pt x="94" y="22"/>
                    </a:lnTo>
                    <a:lnTo>
                      <a:pt x="110" y="14"/>
                    </a:lnTo>
                    <a:lnTo>
                      <a:pt x="126" y="8"/>
                    </a:lnTo>
                    <a:lnTo>
                      <a:pt x="144" y="4"/>
                    </a:lnTo>
                    <a:lnTo>
                      <a:pt x="162" y="0"/>
                    </a:lnTo>
                    <a:lnTo>
                      <a:pt x="180" y="0"/>
                    </a:lnTo>
                    <a:lnTo>
                      <a:pt x="198" y="0"/>
                    </a:lnTo>
                    <a:lnTo>
                      <a:pt x="216" y="4"/>
                    </a:lnTo>
                    <a:lnTo>
                      <a:pt x="234" y="8"/>
                    </a:lnTo>
                    <a:lnTo>
                      <a:pt x="250" y="14"/>
                    </a:lnTo>
                    <a:lnTo>
                      <a:pt x="266" y="22"/>
                    </a:lnTo>
                    <a:lnTo>
                      <a:pt x="280" y="30"/>
                    </a:lnTo>
                    <a:lnTo>
                      <a:pt x="294" y="40"/>
                    </a:lnTo>
                    <a:lnTo>
                      <a:pt x="308" y="52"/>
                    </a:lnTo>
                    <a:lnTo>
                      <a:pt x="320" y="66"/>
                    </a:lnTo>
                    <a:lnTo>
                      <a:pt x="330" y="80"/>
                    </a:lnTo>
                    <a:lnTo>
                      <a:pt x="338" y="94"/>
                    </a:lnTo>
                    <a:lnTo>
                      <a:pt x="346" y="110"/>
                    </a:lnTo>
                    <a:lnTo>
                      <a:pt x="352" y="126"/>
                    </a:lnTo>
                    <a:lnTo>
                      <a:pt x="356" y="144"/>
                    </a:lnTo>
                    <a:lnTo>
                      <a:pt x="360" y="162"/>
                    </a:lnTo>
                    <a:lnTo>
                      <a:pt x="360" y="180"/>
                    </a:lnTo>
                    <a:close/>
                  </a:path>
                </a:pathLst>
              </a:custGeom>
              <a:solidFill>
                <a:srgbClr val="CDA0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81" name="Rectangle 230"/>
              <p:cNvSpPr>
                <a:spLocks noChangeArrowheads="1"/>
              </p:cNvSpPr>
              <p:nvPr/>
            </p:nvSpPr>
            <p:spPr bwMode="auto">
              <a:xfrm>
                <a:off x="521"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232584"/>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nvGrpSpPr>
            <p:cNvPr id="38049" name="Group 231"/>
            <p:cNvGrpSpPr>
              <a:grpSpLocks/>
            </p:cNvGrpSpPr>
            <p:nvPr/>
          </p:nvGrpSpPr>
          <p:grpSpPr bwMode="auto">
            <a:xfrm>
              <a:off x="5399088" y="4718050"/>
              <a:ext cx="1085850" cy="1098550"/>
              <a:chOff x="3401" y="2101"/>
              <a:chExt cx="684" cy="692"/>
            </a:xfrm>
          </p:grpSpPr>
          <p:sp>
            <p:nvSpPr>
              <p:cNvPr id="38051" name="Freeform 232"/>
              <p:cNvSpPr>
                <a:spLocks noEditPoints="1"/>
              </p:cNvSpPr>
              <p:nvPr/>
            </p:nvSpPr>
            <p:spPr bwMode="auto">
              <a:xfrm>
                <a:off x="3401" y="2101"/>
                <a:ext cx="684" cy="692"/>
              </a:xfrm>
              <a:custGeom>
                <a:avLst/>
                <a:gdLst>
                  <a:gd name="T0" fmla="*/ 628 w 684"/>
                  <a:gd name="T1" fmla="*/ 316 h 692"/>
                  <a:gd name="T2" fmla="*/ 652 w 684"/>
                  <a:gd name="T3" fmla="*/ 230 h 692"/>
                  <a:gd name="T4" fmla="*/ 610 w 684"/>
                  <a:gd name="T5" fmla="*/ 212 h 692"/>
                  <a:gd name="T6" fmla="*/ 554 w 684"/>
                  <a:gd name="T7" fmla="*/ 170 h 692"/>
                  <a:gd name="T8" fmla="*/ 596 w 684"/>
                  <a:gd name="T9" fmla="*/ 164 h 692"/>
                  <a:gd name="T10" fmla="*/ 590 w 684"/>
                  <a:gd name="T11" fmla="*/ 134 h 692"/>
                  <a:gd name="T12" fmla="*/ 558 w 684"/>
                  <a:gd name="T13" fmla="*/ 120 h 692"/>
                  <a:gd name="T14" fmla="*/ 538 w 684"/>
                  <a:gd name="T15" fmla="*/ 90 h 692"/>
                  <a:gd name="T16" fmla="*/ 520 w 684"/>
                  <a:gd name="T17" fmla="*/ 132 h 692"/>
                  <a:gd name="T18" fmla="*/ 450 w 684"/>
                  <a:gd name="T19" fmla="*/ 122 h 692"/>
                  <a:gd name="T20" fmla="*/ 414 w 684"/>
                  <a:gd name="T21" fmla="*/ 66 h 692"/>
                  <a:gd name="T22" fmla="*/ 344 w 684"/>
                  <a:gd name="T23" fmla="*/ 82 h 692"/>
                  <a:gd name="T24" fmla="*/ 286 w 684"/>
                  <a:gd name="T25" fmla="*/ 122 h 692"/>
                  <a:gd name="T26" fmla="*/ 266 w 684"/>
                  <a:gd name="T27" fmla="*/ 72 h 692"/>
                  <a:gd name="T28" fmla="*/ 268 w 684"/>
                  <a:gd name="T29" fmla="*/ 114 h 692"/>
                  <a:gd name="T30" fmla="*/ 228 w 684"/>
                  <a:gd name="T31" fmla="*/ 102 h 692"/>
                  <a:gd name="T32" fmla="*/ 262 w 684"/>
                  <a:gd name="T33" fmla="*/ 138 h 692"/>
                  <a:gd name="T34" fmla="*/ 212 w 684"/>
                  <a:gd name="T35" fmla="*/ 130 h 692"/>
                  <a:gd name="T36" fmla="*/ 144 w 684"/>
                  <a:gd name="T37" fmla="*/ 114 h 692"/>
                  <a:gd name="T38" fmla="*/ 116 w 684"/>
                  <a:gd name="T39" fmla="*/ 36 h 692"/>
                  <a:gd name="T40" fmla="*/ 62 w 684"/>
                  <a:gd name="T41" fmla="*/ 4 h 692"/>
                  <a:gd name="T42" fmla="*/ 44 w 684"/>
                  <a:gd name="T43" fmla="*/ 62 h 692"/>
                  <a:gd name="T44" fmla="*/ 42 w 684"/>
                  <a:gd name="T45" fmla="*/ 142 h 692"/>
                  <a:gd name="T46" fmla="*/ 0 w 684"/>
                  <a:gd name="T47" fmla="*/ 192 h 692"/>
                  <a:gd name="T48" fmla="*/ 32 w 684"/>
                  <a:gd name="T49" fmla="*/ 254 h 692"/>
                  <a:gd name="T50" fmla="*/ 90 w 684"/>
                  <a:gd name="T51" fmla="*/ 256 h 692"/>
                  <a:gd name="T52" fmla="*/ 172 w 684"/>
                  <a:gd name="T53" fmla="*/ 316 h 692"/>
                  <a:gd name="T54" fmla="*/ 186 w 684"/>
                  <a:gd name="T55" fmla="*/ 388 h 692"/>
                  <a:gd name="T56" fmla="*/ 204 w 684"/>
                  <a:gd name="T57" fmla="*/ 412 h 692"/>
                  <a:gd name="T58" fmla="*/ 232 w 684"/>
                  <a:gd name="T59" fmla="*/ 530 h 692"/>
                  <a:gd name="T60" fmla="*/ 290 w 684"/>
                  <a:gd name="T61" fmla="*/ 586 h 692"/>
                  <a:gd name="T62" fmla="*/ 196 w 684"/>
                  <a:gd name="T63" fmla="*/ 618 h 692"/>
                  <a:gd name="T64" fmla="*/ 166 w 684"/>
                  <a:gd name="T65" fmla="*/ 658 h 692"/>
                  <a:gd name="T66" fmla="*/ 258 w 684"/>
                  <a:gd name="T67" fmla="*/ 676 h 692"/>
                  <a:gd name="T68" fmla="*/ 344 w 684"/>
                  <a:gd name="T69" fmla="*/ 620 h 692"/>
                  <a:gd name="T70" fmla="*/ 354 w 684"/>
                  <a:gd name="T71" fmla="*/ 576 h 692"/>
                  <a:gd name="T72" fmla="*/ 410 w 684"/>
                  <a:gd name="T73" fmla="*/ 670 h 692"/>
                  <a:gd name="T74" fmla="*/ 526 w 684"/>
                  <a:gd name="T75" fmla="*/ 684 h 692"/>
                  <a:gd name="T76" fmla="*/ 520 w 684"/>
                  <a:gd name="T77" fmla="*/ 638 h 692"/>
                  <a:gd name="T78" fmla="*/ 426 w 684"/>
                  <a:gd name="T79" fmla="*/ 610 h 692"/>
                  <a:gd name="T80" fmla="*/ 416 w 684"/>
                  <a:gd name="T81" fmla="*/ 556 h 692"/>
                  <a:gd name="T82" fmla="*/ 474 w 684"/>
                  <a:gd name="T83" fmla="*/ 586 h 692"/>
                  <a:gd name="T84" fmla="*/ 540 w 684"/>
                  <a:gd name="T85" fmla="*/ 556 h 692"/>
                  <a:gd name="T86" fmla="*/ 570 w 684"/>
                  <a:gd name="T87" fmla="*/ 498 h 692"/>
                  <a:gd name="T88" fmla="*/ 608 w 684"/>
                  <a:gd name="T89" fmla="*/ 490 h 692"/>
                  <a:gd name="T90" fmla="*/ 576 w 684"/>
                  <a:gd name="T91" fmla="*/ 454 h 692"/>
                  <a:gd name="T92" fmla="*/ 516 w 684"/>
                  <a:gd name="T93" fmla="*/ 494 h 692"/>
                  <a:gd name="T94" fmla="*/ 480 w 684"/>
                  <a:gd name="T95" fmla="*/ 548 h 692"/>
                  <a:gd name="T96" fmla="*/ 446 w 684"/>
                  <a:gd name="T97" fmla="*/ 536 h 692"/>
                  <a:gd name="T98" fmla="*/ 486 w 684"/>
                  <a:gd name="T99" fmla="*/ 512 h 692"/>
                  <a:gd name="T100" fmla="*/ 500 w 684"/>
                  <a:gd name="T101" fmla="*/ 486 h 692"/>
                  <a:gd name="T102" fmla="*/ 474 w 684"/>
                  <a:gd name="T103" fmla="*/ 446 h 692"/>
                  <a:gd name="T104" fmla="*/ 482 w 684"/>
                  <a:gd name="T105" fmla="*/ 412 h 692"/>
                  <a:gd name="T106" fmla="*/ 584 w 684"/>
                  <a:gd name="T107" fmla="*/ 406 h 692"/>
                  <a:gd name="T108" fmla="*/ 640 w 684"/>
                  <a:gd name="T109" fmla="*/ 344 h 692"/>
                  <a:gd name="T110" fmla="*/ 666 w 684"/>
                  <a:gd name="T111" fmla="*/ 340 h 692"/>
                  <a:gd name="T112" fmla="*/ 684 w 684"/>
                  <a:gd name="T113" fmla="*/ 304 h 692"/>
                  <a:gd name="T114" fmla="*/ 204 w 684"/>
                  <a:gd name="T115" fmla="*/ 270 h 692"/>
                  <a:gd name="T116" fmla="*/ 166 w 684"/>
                  <a:gd name="T117" fmla="*/ 210 h 692"/>
                  <a:gd name="T118" fmla="*/ 188 w 684"/>
                  <a:gd name="T119" fmla="*/ 234 h 692"/>
                  <a:gd name="T120" fmla="*/ 240 w 684"/>
                  <a:gd name="T121" fmla="*/ 310 h 6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84" h="692">
                    <a:moveTo>
                      <a:pt x="682" y="300"/>
                    </a:moveTo>
                    <a:lnTo>
                      <a:pt x="682" y="300"/>
                    </a:lnTo>
                    <a:lnTo>
                      <a:pt x="680" y="298"/>
                    </a:lnTo>
                    <a:lnTo>
                      <a:pt x="676" y="296"/>
                    </a:lnTo>
                    <a:lnTo>
                      <a:pt x="640" y="310"/>
                    </a:lnTo>
                    <a:lnTo>
                      <a:pt x="634" y="312"/>
                    </a:lnTo>
                    <a:lnTo>
                      <a:pt x="628" y="316"/>
                    </a:lnTo>
                    <a:lnTo>
                      <a:pt x="622" y="320"/>
                    </a:lnTo>
                    <a:lnTo>
                      <a:pt x="616" y="322"/>
                    </a:lnTo>
                    <a:lnTo>
                      <a:pt x="612" y="300"/>
                    </a:lnTo>
                    <a:lnTo>
                      <a:pt x="628" y="272"/>
                    </a:lnTo>
                    <a:lnTo>
                      <a:pt x="646" y="244"/>
                    </a:lnTo>
                    <a:lnTo>
                      <a:pt x="652" y="230"/>
                    </a:lnTo>
                    <a:lnTo>
                      <a:pt x="654" y="224"/>
                    </a:lnTo>
                    <a:lnTo>
                      <a:pt x="652" y="216"/>
                    </a:lnTo>
                    <a:lnTo>
                      <a:pt x="650" y="212"/>
                    </a:lnTo>
                    <a:lnTo>
                      <a:pt x="648" y="212"/>
                    </a:lnTo>
                    <a:lnTo>
                      <a:pt x="640" y="210"/>
                    </a:lnTo>
                    <a:lnTo>
                      <a:pt x="610" y="212"/>
                    </a:lnTo>
                    <a:lnTo>
                      <a:pt x="578" y="220"/>
                    </a:lnTo>
                    <a:lnTo>
                      <a:pt x="568" y="222"/>
                    </a:lnTo>
                    <a:lnTo>
                      <a:pt x="556" y="226"/>
                    </a:lnTo>
                    <a:lnTo>
                      <a:pt x="558" y="212"/>
                    </a:lnTo>
                    <a:lnTo>
                      <a:pt x="558" y="198"/>
                    </a:lnTo>
                    <a:lnTo>
                      <a:pt x="554" y="170"/>
                    </a:lnTo>
                    <a:lnTo>
                      <a:pt x="556" y="168"/>
                    </a:lnTo>
                    <a:lnTo>
                      <a:pt x="562" y="172"/>
                    </a:lnTo>
                    <a:lnTo>
                      <a:pt x="570" y="172"/>
                    </a:lnTo>
                    <a:lnTo>
                      <a:pt x="586" y="172"/>
                    </a:lnTo>
                    <a:lnTo>
                      <a:pt x="590" y="168"/>
                    </a:lnTo>
                    <a:lnTo>
                      <a:pt x="596" y="164"/>
                    </a:lnTo>
                    <a:lnTo>
                      <a:pt x="600" y="160"/>
                    </a:lnTo>
                    <a:lnTo>
                      <a:pt x="602" y="154"/>
                    </a:lnTo>
                    <a:lnTo>
                      <a:pt x="604" y="150"/>
                    </a:lnTo>
                    <a:lnTo>
                      <a:pt x="602" y="144"/>
                    </a:lnTo>
                    <a:lnTo>
                      <a:pt x="598" y="138"/>
                    </a:lnTo>
                    <a:lnTo>
                      <a:pt x="590" y="134"/>
                    </a:lnTo>
                    <a:lnTo>
                      <a:pt x="584" y="132"/>
                    </a:lnTo>
                    <a:lnTo>
                      <a:pt x="568" y="132"/>
                    </a:lnTo>
                    <a:lnTo>
                      <a:pt x="560" y="134"/>
                    </a:lnTo>
                    <a:lnTo>
                      <a:pt x="552" y="136"/>
                    </a:lnTo>
                    <a:lnTo>
                      <a:pt x="556" y="128"/>
                    </a:lnTo>
                    <a:lnTo>
                      <a:pt x="558" y="120"/>
                    </a:lnTo>
                    <a:lnTo>
                      <a:pt x="558" y="112"/>
                    </a:lnTo>
                    <a:lnTo>
                      <a:pt x="554" y="104"/>
                    </a:lnTo>
                    <a:lnTo>
                      <a:pt x="550" y="96"/>
                    </a:lnTo>
                    <a:lnTo>
                      <a:pt x="546" y="90"/>
                    </a:lnTo>
                    <a:lnTo>
                      <a:pt x="542" y="90"/>
                    </a:lnTo>
                    <a:lnTo>
                      <a:pt x="538" y="90"/>
                    </a:lnTo>
                    <a:lnTo>
                      <a:pt x="534" y="92"/>
                    </a:lnTo>
                    <a:lnTo>
                      <a:pt x="526" y="98"/>
                    </a:lnTo>
                    <a:lnTo>
                      <a:pt x="522" y="106"/>
                    </a:lnTo>
                    <a:lnTo>
                      <a:pt x="522" y="112"/>
                    </a:lnTo>
                    <a:lnTo>
                      <a:pt x="520" y="120"/>
                    </a:lnTo>
                    <a:lnTo>
                      <a:pt x="520" y="132"/>
                    </a:lnTo>
                    <a:lnTo>
                      <a:pt x="514" y="128"/>
                    </a:lnTo>
                    <a:lnTo>
                      <a:pt x="502" y="124"/>
                    </a:lnTo>
                    <a:lnTo>
                      <a:pt x="490" y="122"/>
                    </a:lnTo>
                    <a:lnTo>
                      <a:pt x="476" y="120"/>
                    </a:lnTo>
                    <a:lnTo>
                      <a:pt x="464" y="120"/>
                    </a:lnTo>
                    <a:lnTo>
                      <a:pt x="450" y="122"/>
                    </a:lnTo>
                    <a:lnTo>
                      <a:pt x="438" y="124"/>
                    </a:lnTo>
                    <a:lnTo>
                      <a:pt x="414" y="132"/>
                    </a:lnTo>
                    <a:lnTo>
                      <a:pt x="408" y="128"/>
                    </a:lnTo>
                    <a:lnTo>
                      <a:pt x="410" y="110"/>
                    </a:lnTo>
                    <a:lnTo>
                      <a:pt x="412" y="92"/>
                    </a:lnTo>
                    <a:lnTo>
                      <a:pt x="414" y="74"/>
                    </a:lnTo>
                    <a:lnTo>
                      <a:pt x="414" y="66"/>
                    </a:lnTo>
                    <a:lnTo>
                      <a:pt x="412" y="56"/>
                    </a:lnTo>
                    <a:lnTo>
                      <a:pt x="406" y="50"/>
                    </a:lnTo>
                    <a:lnTo>
                      <a:pt x="398" y="48"/>
                    </a:lnTo>
                    <a:lnTo>
                      <a:pt x="384" y="56"/>
                    </a:lnTo>
                    <a:lnTo>
                      <a:pt x="370" y="64"/>
                    </a:lnTo>
                    <a:lnTo>
                      <a:pt x="344" y="82"/>
                    </a:lnTo>
                    <a:lnTo>
                      <a:pt x="326" y="98"/>
                    </a:lnTo>
                    <a:lnTo>
                      <a:pt x="314" y="106"/>
                    </a:lnTo>
                    <a:lnTo>
                      <a:pt x="304" y="112"/>
                    </a:lnTo>
                    <a:lnTo>
                      <a:pt x="298" y="114"/>
                    </a:lnTo>
                    <a:lnTo>
                      <a:pt x="292" y="118"/>
                    </a:lnTo>
                    <a:lnTo>
                      <a:pt x="286" y="122"/>
                    </a:lnTo>
                    <a:lnTo>
                      <a:pt x="280" y="124"/>
                    </a:lnTo>
                    <a:lnTo>
                      <a:pt x="280" y="114"/>
                    </a:lnTo>
                    <a:lnTo>
                      <a:pt x="278" y="104"/>
                    </a:lnTo>
                    <a:lnTo>
                      <a:pt x="272" y="86"/>
                    </a:lnTo>
                    <a:lnTo>
                      <a:pt x="270" y="76"/>
                    </a:lnTo>
                    <a:lnTo>
                      <a:pt x="266" y="72"/>
                    </a:lnTo>
                    <a:lnTo>
                      <a:pt x="262" y="72"/>
                    </a:lnTo>
                    <a:lnTo>
                      <a:pt x="260" y="72"/>
                    </a:lnTo>
                    <a:lnTo>
                      <a:pt x="258" y="74"/>
                    </a:lnTo>
                    <a:lnTo>
                      <a:pt x="258" y="78"/>
                    </a:lnTo>
                    <a:lnTo>
                      <a:pt x="266" y="102"/>
                    </a:lnTo>
                    <a:lnTo>
                      <a:pt x="268" y="114"/>
                    </a:lnTo>
                    <a:lnTo>
                      <a:pt x="268" y="124"/>
                    </a:lnTo>
                    <a:lnTo>
                      <a:pt x="258" y="120"/>
                    </a:lnTo>
                    <a:lnTo>
                      <a:pt x="250" y="112"/>
                    </a:lnTo>
                    <a:lnTo>
                      <a:pt x="240" y="106"/>
                    </a:lnTo>
                    <a:lnTo>
                      <a:pt x="230" y="102"/>
                    </a:lnTo>
                    <a:lnTo>
                      <a:pt x="228" y="102"/>
                    </a:lnTo>
                    <a:lnTo>
                      <a:pt x="226" y="106"/>
                    </a:lnTo>
                    <a:lnTo>
                      <a:pt x="226" y="110"/>
                    </a:lnTo>
                    <a:lnTo>
                      <a:pt x="228" y="114"/>
                    </a:lnTo>
                    <a:lnTo>
                      <a:pt x="246" y="124"/>
                    </a:lnTo>
                    <a:lnTo>
                      <a:pt x="262" y="136"/>
                    </a:lnTo>
                    <a:lnTo>
                      <a:pt x="262" y="138"/>
                    </a:lnTo>
                    <a:lnTo>
                      <a:pt x="242" y="154"/>
                    </a:lnTo>
                    <a:lnTo>
                      <a:pt x="222" y="168"/>
                    </a:lnTo>
                    <a:lnTo>
                      <a:pt x="222" y="158"/>
                    </a:lnTo>
                    <a:lnTo>
                      <a:pt x="220" y="148"/>
                    </a:lnTo>
                    <a:lnTo>
                      <a:pt x="216" y="138"/>
                    </a:lnTo>
                    <a:lnTo>
                      <a:pt x="212" y="130"/>
                    </a:lnTo>
                    <a:lnTo>
                      <a:pt x="206" y="124"/>
                    </a:lnTo>
                    <a:lnTo>
                      <a:pt x="198" y="118"/>
                    </a:lnTo>
                    <a:lnTo>
                      <a:pt x="190" y="114"/>
                    </a:lnTo>
                    <a:lnTo>
                      <a:pt x="180" y="112"/>
                    </a:lnTo>
                    <a:lnTo>
                      <a:pt x="162" y="110"/>
                    </a:lnTo>
                    <a:lnTo>
                      <a:pt x="144" y="114"/>
                    </a:lnTo>
                    <a:lnTo>
                      <a:pt x="142" y="108"/>
                    </a:lnTo>
                    <a:lnTo>
                      <a:pt x="140" y="104"/>
                    </a:lnTo>
                    <a:lnTo>
                      <a:pt x="138" y="94"/>
                    </a:lnTo>
                    <a:lnTo>
                      <a:pt x="134" y="84"/>
                    </a:lnTo>
                    <a:lnTo>
                      <a:pt x="122" y="52"/>
                    </a:lnTo>
                    <a:lnTo>
                      <a:pt x="116" y="36"/>
                    </a:lnTo>
                    <a:lnTo>
                      <a:pt x="108" y="22"/>
                    </a:lnTo>
                    <a:lnTo>
                      <a:pt x="100" y="12"/>
                    </a:lnTo>
                    <a:lnTo>
                      <a:pt x="92" y="6"/>
                    </a:lnTo>
                    <a:lnTo>
                      <a:pt x="80" y="0"/>
                    </a:lnTo>
                    <a:lnTo>
                      <a:pt x="70" y="0"/>
                    </a:lnTo>
                    <a:lnTo>
                      <a:pt x="62" y="4"/>
                    </a:lnTo>
                    <a:lnTo>
                      <a:pt x="56" y="8"/>
                    </a:lnTo>
                    <a:lnTo>
                      <a:pt x="50" y="16"/>
                    </a:lnTo>
                    <a:lnTo>
                      <a:pt x="46" y="22"/>
                    </a:lnTo>
                    <a:lnTo>
                      <a:pt x="42" y="32"/>
                    </a:lnTo>
                    <a:lnTo>
                      <a:pt x="40" y="42"/>
                    </a:lnTo>
                    <a:lnTo>
                      <a:pt x="42" y="52"/>
                    </a:lnTo>
                    <a:lnTo>
                      <a:pt x="44" y="62"/>
                    </a:lnTo>
                    <a:lnTo>
                      <a:pt x="48" y="80"/>
                    </a:lnTo>
                    <a:lnTo>
                      <a:pt x="56" y="98"/>
                    </a:lnTo>
                    <a:lnTo>
                      <a:pt x="72" y="132"/>
                    </a:lnTo>
                    <a:lnTo>
                      <a:pt x="70" y="134"/>
                    </a:lnTo>
                    <a:lnTo>
                      <a:pt x="52" y="138"/>
                    </a:lnTo>
                    <a:lnTo>
                      <a:pt x="42" y="142"/>
                    </a:lnTo>
                    <a:lnTo>
                      <a:pt x="32" y="146"/>
                    </a:lnTo>
                    <a:lnTo>
                      <a:pt x="24" y="152"/>
                    </a:lnTo>
                    <a:lnTo>
                      <a:pt x="16" y="160"/>
                    </a:lnTo>
                    <a:lnTo>
                      <a:pt x="10" y="168"/>
                    </a:lnTo>
                    <a:lnTo>
                      <a:pt x="4" y="176"/>
                    </a:lnTo>
                    <a:lnTo>
                      <a:pt x="2" y="184"/>
                    </a:lnTo>
                    <a:lnTo>
                      <a:pt x="0" y="192"/>
                    </a:lnTo>
                    <a:lnTo>
                      <a:pt x="0" y="200"/>
                    </a:lnTo>
                    <a:lnTo>
                      <a:pt x="0" y="208"/>
                    </a:lnTo>
                    <a:lnTo>
                      <a:pt x="4" y="224"/>
                    </a:lnTo>
                    <a:lnTo>
                      <a:pt x="10" y="238"/>
                    </a:lnTo>
                    <a:lnTo>
                      <a:pt x="16" y="244"/>
                    </a:lnTo>
                    <a:lnTo>
                      <a:pt x="24" y="250"/>
                    </a:lnTo>
                    <a:lnTo>
                      <a:pt x="32" y="254"/>
                    </a:lnTo>
                    <a:lnTo>
                      <a:pt x="42" y="258"/>
                    </a:lnTo>
                    <a:lnTo>
                      <a:pt x="50" y="260"/>
                    </a:lnTo>
                    <a:lnTo>
                      <a:pt x="60" y="262"/>
                    </a:lnTo>
                    <a:lnTo>
                      <a:pt x="68" y="262"/>
                    </a:lnTo>
                    <a:lnTo>
                      <a:pt x="78" y="260"/>
                    </a:lnTo>
                    <a:lnTo>
                      <a:pt x="84" y="258"/>
                    </a:lnTo>
                    <a:lnTo>
                      <a:pt x="90" y="256"/>
                    </a:lnTo>
                    <a:lnTo>
                      <a:pt x="96" y="254"/>
                    </a:lnTo>
                    <a:lnTo>
                      <a:pt x="104" y="254"/>
                    </a:lnTo>
                    <a:lnTo>
                      <a:pt x="134" y="280"/>
                    </a:lnTo>
                    <a:lnTo>
                      <a:pt x="152" y="298"/>
                    </a:lnTo>
                    <a:lnTo>
                      <a:pt x="160" y="308"/>
                    </a:lnTo>
                    <a:lnTo>
                      <a:pt x="172" y="316"/>
                    </a:lnTo>
                    <a:lnTo>
                      <a:pt x="170" y="330"/>
                    </a:lnTo>
                    <a:lnTo>
                      <a:pt x="170" y="338"/>
                    </a:lnTo>
                    <a:lnTo>
                      <a:pt x="172" y="346"/>
                    </a:lnTo>
                    <a:lnTo>
                      <a:pt x="174" y="356"/>
                    </a:lnTo>
                    <a:lnTo>
                      <a:pt x="178" y="366"/>
                    </a:lnTo>
                    <a:lnTo>
                      <a:pt x="182" y="376"/>
                    </a:lnTo>
                    <a:lnTo>
                      <a:pt x="186" y="388"/>
                    </a:lnTo>
                    <a:lnTo>
                      <a:pt x="188" y="388"/>
                    </a:lnTo>
                    <a:lnTo>
                      <a:pt x="188" y="390"/>
                    </a:lnTo>
                    <a:lnTo>
                      <a:pt x="196" y="402"/>
                    </a:lnTo>
                    <a:lnTo>
                      <a:pt x="204" y="412"/>
                    </a:lnTo>
                    <a:lnTo>
                      <a:pt x="224" y="432"/>
                    </a:lnTo>
                    <a:lnTo>
                      <a:pt x="222" y="456"/>
                    </a:lnTo>
                    <a:lnTo>
                      <a:pt x="220" y="482"/>
                    </a:lnTo>
                    <a:lnTo>
                      <a:pt x="220" y="496"/>
                    </a:lnTo>
                    <a:lnTo>
                      <a:pt x="222" y="508"/>
                    </a:lnTo>
                    <a:lnTo>
                      <a:pt x="226" y="520"/>
                    </a:lnTo>
                    <a:lnTo>
                      <a:pt x="232" y="530"/>
                    </a:lnTo>
                    <a:lnTo>
                      <a:pt x="238" y="538"/>
                    </a:lnTo>
                    <a:lnTo>
                      <a:pt x="244" y="544"/>
                    </a:lnTo>
                    <a:lnTo>
                      <a:pt x="258" y="552"/>
                    </a:lnTo>
                    <a:lnTo>
                      <a:pt x="274" y="558"/>
                    </a:lnTo>
                    <a:lnTo>
                      <a:pt x="288" y="564"/>
                    </a:lnTo>
                    <a:lnTo>
                      <a:pt x="290" y="586"/>
                    </a:lnTo>
                    <a:lnTo>
                      <a:pt x="290" y="608"/>
                    </a:lnTo>
                    <a:lnTo>
                      <a:pt x="288" y="610"/>
                    </a:lnTo>
                    <a:lnTo>
                      <a:pt x="262" y="608"/>
                    </a:lnTo>
                    <a:lnTo>
                      <a:pt x="234" y="610"/>
                    </a:lnTo>
                    <a:lnTo>
                      <a:pt x="220" y="612"/>
                    </a:lnTo>
                    <a:lnTo>
                      <a:pt x="208" y="614"/>
                    </a:lnTo>
                    <a:lnTo>
                      <a:pt x="196" y="618"/>
                    </a:lnTo>
                    <a:lnTo>
                      <a:pt x="184" y="624"/>
                    </a:lnTo>
                    <a:lnTo>
                      <a:pt x="176" y="630"/>
                    </a:lnTo>
                    <a:lnTo>
                      <a:pt x="170" y="636"/>
                    </a:lnTo>
                    <a:lnTo>
                      <a:pt x="166" y="644"/>
                    </a:lnTo>
                    <a:lnTo>
                      <a:pt x="166" y="654"/>
                    </a:lnTo>
                    <a:lnTo>
                      <a:pt x="166" y="658"/>
                    </a:lnTo>
                    <a:lnTo>
                      <a:pt x="170" y="662"/>
                    </a:lnTo>
                    <a:lnTo>
                      <a:pt x="176" y="670"/>
                    </a:lnTo>
                    <a:lnTo>
                      <a:pt x="184" y="674"/>
                    </a:lnTo>
                    <a:lnTo>
                      <a:pt x="194" y="676"/>
                    </a:lnTo>
                    <a:lnTo>
                      <a:pt x="210" y="678"/>
                    </a:lnTo>
                    <a:lnTo>
                      <a:pt x="226" y="678"/>
                    </a:lnTo>
                    <a:lnTo>
                      <a:pt x="258" y="676"/>
                    </a:lnTo>
                    <a:lnTo>
                      <a:pt x="290" y="670"/>
                    </a:lnTo>
                    <a:lnTo>
                      <a:pt x="322" y="660"/>
                    </a:lnTo>
                    <a:lnTo>
                      <a:pt x="334" y="658"/>
                    </a:lnTo>
                    <a:lnTo>
                      <a:pt x="338" y="656"/>
                    </a:lnTo>
                    <a:lnTo>
                      <a:pt x="342" y="652"/>
                    </a:lnTo>
                    <a:lnTo>
                      <a:pt x="344" y="620"/>
                    </a:lnTo>
                    <a:lnTo>
                      <a:pt x="344" y="608"/>
                    </a:lnTo>
                    <a:lnTo>
                      <a:pt x="342" y="598"/>
                    </a:lnTo>
                    <a:lnTo>
                      <a:pt x="340" y="588"/>
                    </a:lnTo>
                    <a:lnTo>
                      <a:pt x="342" y="576"/>
                    </a:lnTo>
                    <a:lnTo>
                      <a:pt x="348" y="576"/>
                    </a:lnTo>
                    <a:lnTo>
                      <a:pt x="354" y="576"/>
                    </a:lnTo>
                    <a:lnTo>
                      <a:pt x="366" y="614"/>
                    </a:lnTo>
                    <a:lnTo>
                      <a:pt x="374" y="632"/>
                    </a:lnTo>
                    <a:lnTo>
                      <a:pt x="382" y="650"/>
                    </a:lnTo>
                    <a:lnTo>
                      <a:pt x="386" y="656"/>
                    </a:lnTo>
                    <a:lnTo>
                      <a:pt x="392" y="658"/>
                    </a:lnTo>
                    <a:lnTo>
                      <a:pt x="410" y="670"/>
                    </a:lnTo>
                    <a:lnTo>
                      <a:pt x="430" y="678"/>
                    </a:lnTo>
                    <a:lnTo>
                      <a:pt x="474" y="690"/>
                    </a:lnTo>
                    <a:lnTo>
                      <a:pt x="488" y="690"/>
                    </a:lnTo>
                    <a:lnTo>
                      <a:pt x="504" y="692"/>
                    </a:lnTo>
                    <a:lnTo>
                      <a:pt x="512" y="692"/>
                    </a:lnTo>
                    <a:lnTo>
                      <a:pt x="520" y="688"/>
                    </a:lnTo>
                    <a:lnTo>
                      <a:pt x="526" y="684"/>
                    </a:lnTo>
                    <a:lnTo>
                      <a:pt x="530" y="676"/>
                    </a:lnTo>
                    <a:lnTo>
                      <a:pt x="532" y="672"/>
                    </a:lnTo>
                    <a:lnTo>
                      <a:pt x="532" y="666"/>
                    </a:lnTo>
                    <a:lnTo>
                      <a:pt x="530" y="656"/>
                    </a:lnTo>
                    <a:lnTo>
                      <a:pt x="526" y="646"/>
                    </a:lnTo>
                    <a:lnTo>
                      <a:pt x="520" y="638"/>
                    </a:lnTo>
                    <a:lnTo>
                      <a:pt x="502" y="628"/>
                    </a:lnTo>
                    <a:lnTo>
                      <a:pt x="484" y="620"/>
                    </a:lnTo>
                    <a:lnTo>
                      <a:pt x="464" y="616"/>
                    </a:lnTo>
                    <a:lnTo>
                      <a:pt x="444" y="612"/>
                    </a:lnTo>
                    <a:lnTo>
                      <a:pt x="434" y="612"/>
                    </a:lnTo>
                    <a:lnTo>
                      <a:pt x="430" y="612"/>
                    </a:lnTo>
                    <a:lnTo>
                      <a:pt x="426" y="610"/>
                    </a:lnTo>
                    <a:lnTo>
                      <a:pt x="420" y="598"/>
                    </a:lnTo>
                    <a:lnTo>
                      <a:pt x="414" y="586"/>
                    </a:lnTo>
                    <a:lnTo>
                      <a:pt x="402" y="562"/>
                    </a:lnTo>
                    <a:lnTo>
                      <a:pt x="408" y="558"/>
                    </a:lnTo>
                    <a:lnTo>
                      <a:pt x="416" y="556"/>
                    </a:lnTo>
                    <a:lnTo>
                      <a:pt x="418" y="562"/>
                    </a:lnTo>
                    <a:lnTo>
                      <a:pt x="422" y="564"/>
                    </a:lnTo>
                    <a:lnTo>
                      <a:pt x="432" y="570"/>
                    </a:lnTo>
                    <a:lnTo>
                      <a:pt x="440" y="576"/>
                    </a:lnTo>
                    <a:lnTo>
                      <a:pt x="452" y="580"/>
                    </a:lnTo>
                    <a:lnTo>
                      <a:pt x="462" y="584"/>
                    </a:lnTo>
                    <a:lnTo>
                      <a:pt x="474" y="586"/>
                    </a:lnTo>
                    <a:lnTo>
                      <a:pt x="486" y="586"/>
                    </a:lnTo>
                    <a:lnTo>
                      <a:pt x="498" y="586"/>
                    </a:lnTo>
                    <a:lnTo>
                      <a:pt x="508" y="582"/>
                    </a:lnTo>
                    <a:lnTo>
                      <a:pt x="518" y="578"/>
                    </a:lnTo>
                    <a:lnTo>
                      <a:pt x="528" y="572"/>
                    </a:lnTo>
                    <a:lnTo>
                      <a:pt x="534" y="564"/>
                    </a:lnTo>
                    <a:lnTo>
                      <a:pt x="540" y="556"/>
                    </a:lnTo>
                    <a:lnTo>
                      <a:pt x="544" y="548"/>
                    </a:lnTo>
                    <a:lnTo>
                      <a:pt x="550" y="530"/>
                    </a:lnTo>
                    <a:lnTo>
                      <a:pt x="554" y="510"/>
                    </a:lnTo>
                    <a:lnTo>
                      <a:pt x="556" y="504"/>
                    </a:lnTo>
                    <a:lnTo>
                      <a:pt x="560" y="500"/>
                    </a:lnTo>
                    <a:lnTo>
                      <a:pt x="564" y="498"/>
                    </a:lnTo>
                    <a:lnTo>
                      <a:pt x="570" y="498"/>
                    </a:lnTo>
                    <a:lnTo>
                      <a:pt x="582" y="502"/>
                    </a:lnTo>
                    <a:lnTo>
                      <a:pt x="588" y="502"/>
                    </a:lnTo>
                    <a:lnTo>
                      <a:pt x="594" y="502"/>
                    </a:lnTo>
                    <a:lnTo>
                      <a:pt x="598" y="500"/>
                    </a:lnTo>
                    <a:lnTo>
                      <a:pt x="602" y="498"/>
                    </a:lnTo>
                    <a:lnTo>
                      <a:pt x="608" y="490"/>
                    </a:lnTo>
                    <a:lnTo>
                      <a:pt x="610" y="482"/>
                    </a:lnTo>
                    <a:lnTo>
                      <a:pt x="608" y="474"/>
                    </a:lnTo>
                    <a:lnTo>
                      <a:pt x="604" y="466"/>
                    </a:lnTo>
                    <a:lnTo>
                      <a:pt x="600" y="460"/>
                    </a:lnTo>
                    <a:lnTo>
                      <a:pt x="596" y="456"/>
                    </a:lnTo>
                    <a:lnTo>
                      <a:pt x="590" y="454"/>
                    </a:lnTo>
                    <a:lnTo>
                      <a:pt x="576" y="454"/>
                    </a:lnTo>
                    <a:lnTo>
                      <a:pt x="564" y="454"/>
                    </a:lnTo>
                    <a:lnTo>
                      <a:pt x="552" y="458"/>
                    </a:lnTo>
                    <a:lnTo>
                      <a:pt x="544" y="462"/>
                    </a:lnTo>
                    <a:lnTo>
                      <a:pt x="536" y="466"/>
                    </a:lnTo>
                    <a:lnTo>
                      <a:pt x="530" y="472"/>
                    </a:lnTo>
                    <a:lnTo>
                      <a:pt x="524" y="478"/>
                    </a:lnTo>
                    <a:lnTo>
                      <a:pt x="516" y="494"/>
                    </a:lnTo>
                    <a:lnTo>
                      <a:pt x="510" y="512"/>
                    </a:lnTo>
                    <a:lnTo>
                      <a:pt x="504" y="522"/>
                    </a:lnTo>
                    <a:lnTo>
                      <a:pt x="500" y="534"/>
                    </a:lnTo>
                    <a:lnTo>
                      <a:pt x="496" y="538"/>
                    </a:lnTo>
                    <a:lnTo>
                      <a:pt x="492" y="542"/>
                    </a:lnTo>
                    <a:lnTo>
                      <a:pt x="486" y="546"/>
                    </a:lnTo>
                    <a:lnTo>
                      <a:pt x="480" y="548"/>
                    </a:lnTo>
                    <a:lnTo>
                      <a:pt x="470" y="548"/>
                    </a:lnTo>
                    <a:lnTo>
                      <a:pt x="462" y="548"/>
                    </a:lnTo>
                    <a:lnTo>
                      <a:pt x="454" y="546"/>
                    </a:lnTo>
                    <a:lnTo>
                      <a:pt x="446" y="540"/>
                    </a:lnTo>
                    <a:lnTo>
                      <a:pt x="446" y="538"/>
                    </a:lnTo>
                    <a:lnTo>
                      <a:pt x="446" y="536"/>
                    </a:lnTo>
                    <a:lnTo>
                      <a:pt x="458" y="534"/>
                    </a:lnTo>
                    <a:lnTo>
                      <a:pt x="468" y="532"/>
                    </a:lnTo>
                    <a:lnTo>
                      <a:pt x="478" y="526"/>
                    </a:lnTo>
                    <a:lnTo>
                      <a:pt x="482" y="522"/>
                    </a:lnTo>
                    <a:lnTo>
                      <a:pt x="484" y="516"/>
                    </a:lnTo>
                    <a:lnTo>
                      <a:pt x="486" y="512"/>
                    </a:lnTo>
                    <a:lnTo>
                      <a:pt x="486" y="508"/>
                    </a:lnTo>
                    <a:lnTo>
                      <a:pt x="482" y="502"/>
                    </a:lnTo>
                    <a:lnTo>
                      <a:pt x="478" y="496"/>
                    </a:lnTo>
                    <a:lnTo>
                      <a:pt x="476" y="488"/>
                    </a:lnTo>
                    <a:lnTo>
                      <a:pt x="484" y="490"/>
                    </a:lnTo>
                    <a:lnTo>
                      <a:pt x="492" y="488"/>
                    </a:lnTo>
                    <a:lnTo>
                      <a:pt x="500" y="486"/>
                    </a:lnTo>
                    <a:lnTo>
                      <a:pt x="506" y="482"/>
                    </a:lnTo>
                    <a:lnTo>
                      <a:pt x="506" y="478"/>
                    </a:lnTo>
                    <a:lnTo>
                      <a:pt x="506" y="474"/>
                    </a:lnTo>
                    <a:lnTo>
                      <a:pt x="498" y="466"/>
                    </a:lnTo>
                    <a:lnTo>
                      <a:pt x="490" y="458"/>
                    </a:lnTo>
                    <a:lnTo>
                      <a:pt x="474" y="446"/>
                    </a:lnTo>
                    <a:lnTo>
                      <a:pt x="456" y="434"/>
                    </a:lnTo>
                    <a:lnTo>
                      <a:pt x="438" y="422"/>
                    </a:lnTo>
                    <a:lnTo>
                      <a:pt x="454" y="418"/>
                    </a:lnTo>
                    <a:lnTo>
                      <a:pt x="466" y="412"/>
                    </a:lnTo>
                    <a:lnTo>
                      <a:pt x="474" y="412"/>
                    </a:lnTo>
                    <a:lnTo>
                      <a:pt x="482" y="412"/>
                    </a:lnTo>
                    <a:lnTo>
                      <a:pt x="494" y="416"/>
                    </a:lnTo>
                    <a:lnTo>
                      <a:pt x="504" y="416"/>
                    </a:lnTo>
                    <a:lnTo>
                      <a:pt x="528" y="418"/>
                    </a:lnTo>
                    <a:lnTo>
                      <a:pt x="550" y="416"/>
                    </a:lnTo>
                    <a:lnTo>
                      <a:pt x="572" y="412"/>
                    </a:lnTo>
                    <a:lnTo>
                      <a:pt x="584" y="406"/>
                    </a:lnTo>
                    <a:lnTo>
                      <a:pt x="592" y="400"/>
                    </a:lnTo>
                    <a:lnTo>
                      <a:pt x="598" y="392"/>
                    </a:lnTo>
                    <a:lnTo>
                      <a:pt x="604" y="382"/>
                    </a:lnTo>
                    <a:lnTo>
                      <a:pt x="612" y="360"/>
                    </a:lnTo>
                    <a:lnTo>
                      <a:pt x="618" y="340"/>
                    </a:lnTo>
                    <a:lnTo>
                      <a:pt x="628" y="340"/>
                    </a:lnTo>
                    <a:lnTo>
                      <a:pt x="640" y="344"/>
                    </a:lnTo>
                    <a:lnTo>
                      <a:pt x="658" y="350"/>
                    </a:lnTo>
                    <a:lnTo>
                      <a:pt x="662" y="352"/>
                    </a:lnTo>
                    <a:lnTo>
                      <a:pt x="664" y="352"/>
                    </a:lnTo>
                    <a:lnTo>
                      <a:pt x="670" y="348"/>
                    </a:lnTo>
                    <a:lnTo>
                      <a:pt x="670" y="344"/>
                    </a:lnTo>
                    <a:lnTo>
                      <a:pt x="666" y="340"/>
                    </a:lnTo>
                    <a:lnTo>
                      <a:pt x="636" y="330"/>
                    </a:lnTo>
                    <a:lnTo>
                      <a:pt x="634" y="328"/>
                    </a:lnTo>
                    <a:lnTo>
                      <a:pt x="646" y="322"/>
                    </a:lnTo>
                    <a:lnTo>
                      <a:pt x="658" y="316"/>
                    </a:lnTo>
                    <a:lnTo>
                      <a:pt x="684" y="308"/>
                    </a:lnTo>
                    <a:lnTo>
                      <a:pt x="684" y="304"/>
                    </a:lnTo>
                    <a:lnTo>
                      <a:pt x="682" y="300"/>
                    </a:lnTo>
                    <a:close/>
                    <a:moveTo>
                      <a:pt x="240" y="310"/>
                    </a:moveTo>
                    <a:lnTo>
                      <a:pt x="240" y="310"/>
                    </a:lnTo>
                    <a:lnTo>
                      <a:pt x="232" y="304"/>
                    </a:lnTo>
                    <a:lnTo>
                      <a:pt x="226" y="298"/>
                    </a:lnTo>
                    <a:lnTo>
                      <a:pt x="214" y="284"/>
                    </a:lnTo>
                    <a:lnTo>
                      <a:pt x="204" y="270"/>
                    </a:lnTo>
                    <a:lnTo>
                      <a:pt x="196" y="264"/>
                    </a:lnTo>
                    <a:lnTo>
                      <a:pt x="188" y="260"/>
                    </a:lnTo>
                    <a:lnTo>
                      <a:pt x="184" y="260"/>
                    </a:lnTo>
                    <a:lnTo>
                      <a:pt x="180" y="248"/>
                    </a:lnTo>
                    <a:lnTo>
                      <a:pt x="174" y="236"/>
                    </a:lnTo>
                    <a:lnTo>
                      <a:pt x="168" y="224"/>
                    </a:lnTo>
                    <a:lnTo>
                      <a:pt x="166" y="210"/>
                    </a:lnTo>
                    <a:lnTo>
                      <a:pt x="180" y="206"/>
                    </a:lnTo>
                    <a:lnTo>
                      <a:pt x="186" y="204"/>
                    </a:lnTo>
                    <a:lnTo>
                      <a:pt x="192" y="200"/>
                    </a:lnTo>
                    <a:lnTo>
                      <a:pt x="188" y="216"/>
                    </a:lnTo>
                    <a:lnTo>
                      <a:pt x="186" y="224"/>
                    </a:lnTo>
                    <a:lnTo>
                      <a:pt x="188" y="234"/>
                    </a:lnTo>
                    <a:lnTo>
                      <a:pt x="196" y="254"/>
                    </a:lnTo>
                    <a:lnTo>
                      <a:pt x="208" y="272"/>
                    </a:lnTo>
                    <a:lnTo>
                      <a:pt x="224" y="288"/>
                    </a:lnTo>
                    <a:lnTo>
                      <a:pt x="240" y="302"/>
                    </a:lnTo>
                    <a:lnTo>
                      <a:pt x="240" y="3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2" name="Freeform 233"/>
              <p:cNvSpPr>
                <a:spLocks/>
              </p:cNvSpPr>
              <p:nvPr/>
            </p:nvSpPr>
            <p:spPr bwMode="auto">
              <a:xfrm>
                <a:off x="3413" y="2113"/>
                <a:ext cx="196" cy="288"/>
              </a:xfrm>
              <a:custGeom>
                <a:avLst/>
                <a:gdLst>
                  <a:gd name="T0" fmla="*/ 84 w 196"/>
                  <a:gd name="T1" fmla="*/ 14 h 288"/>
                  <a:gd name="T2" fmla="*/ 100 w 196"/>
                  <a:gd name="T3" fmla="*/ 44 h 288"/>
                  <a:gd name="T4" fmla="*/ 112 w 196"/>
                  <a:gd name="T5" fmla="*/ 76 h 288"/>
                  <a:gd name="T6" fmla="*/ 120 w 196"/>
                  <a:gd name="T7" fmla="*/ 108 h 288"/>
                  <a:gd name="T8" fmla="*/ 102 w 196"/>
                  <a:gd name="T9" fmla="*/ 130 h 288"/>
                  <a:gd name="T10" fmla="*/ 104 w 196"/>
                  <a:gd name="T11" fmla="*/ 138 h 288"/>
                  <a:gd name="T12" fmla="*/ 120 w 196"/>
                  <a:gd name="T13" fmla="*/ 158 h 288"/>
                  <a:gd name="T14" fmla="*/ 130 w 196"/>
                  <a:gd name="T15" fmla="*/ 158 h 288"/>
                  <a:gd name="T16" fmla="*/ 148 w 196"/>
                  <a:gd name="T17" fmla="*/ 152 h 288"/>
                  <a:gd name="T18" fmla="*/ 158 w 196"/>
                  <a:gd name="T19" fmla="*/ 146 h 288"/>
                  <a:gd name="T20" fmla="*/ 158 w 196"/>
                  <a:gd name="T21" fmla="*/ 140 h 288"/>
                  <a:gd name="T22" fmla="*/ 154 w 196"/>
                  <a:gd name="T23" fmla="*/ 134 h 288"/>
                  <a:gd name="T24" fmla="*/ 150 w 196"/>
                  <a:gd name="T25" fmla="*/ 132 h 288"/>
                  <a:gd name="T26" fmla="*/ 142 w 196"/>
                  <a:gd name="T27" fmla="*/ 138 h 288"/>
                  <a:gd name="T28" fmla="*/ 140 w 196"/>
                  <a:gd name="T29" fmla="*/ 142 h 288"/>
                  <a:gd name="T30" fmla="*/ 124 w 196"/>
                  <a:gd name="T31" fmla="*/ 146 h 288"/>
                  <a:gd name="T32" fmla="*/ 122 w 196"/>
                  <a:gd name="T33" fmla="*/ 142 h 288"/>
                  <a:gd name="T34" fmla="*/ 116 w 196"/>
                  <a:gd name="T35" fmla="*/ 132 h 288"/>
                  <a:gd name="T36" fmla="*/ 122 w 196"/>
                  <a:gd name="T37" fmla="*/ 124 h 288"/>
                  <a:gd name="T38" fmla="*/ 140 w 196"/>
                  <a:gd name="T39" fmla="*/ 114 h 288"/>
                  <a:gd name="T40" fmla="*/ 148 w 196"/>
                  <a:gd name="T41" fmla="*/ 112 h 288"/>
                  <a:gd name="T42" fmla="*/ 174 w 196"/>
                  <a:gd name="T43" fmla="*/ 112 h 288"/>
                  <a:gd name="T44" fmla="*/ 188 w 196"/>
                  <a:gd name="T45" fmla="*/ 122 h 288"/>
                  <a:gd name="T46" fmla="*/ 192 w 196"/>
                  <a:gd name="T47" fmla="*/ 126 h 288"/>
                  <a:gd name="T48" fmla="*/ 196 w 196"/>
                  <a:gd name="T49" fmla="*/ 146 h 288"/>
                  <a:gd name="T50" fmla="*/ 194 w 196"/>
                  <a:gd name="T51" fmla="*/ 152 h 288"/>
                  <a:gd name="T52" fmla="*/ 176 w 196"/>
                  <a:gd name="T53" fmla="*/ 174 h 288"/>
                  <a:gd name="T54" fmla="*/ 150 w 196"/>
                  <a:gd name="T55" fmla="*/ 184 h 288"/>
                  <a:gd name="T56" fmla="*/ 144 w 196"/>
                  <a:gd name="T57" fmla="*/ 184 h 288"/>
                  <a:gd name="T58" fmla="*/ 140 w 196"/>
                  <a:gd name="T59" fmla="*/ 188 h 288"/>
                  <a:gd name="T60" fmla="*/ 138 w 196"/>
                  <a:gd name="T61" fmla="*/ 194 h 288"/>
                  <a:gd name="T62" fmla="*/ 140 w 196"/>
                  <a:gd name="T63" fmla="*/ 202 h 288"/>
                  <a:gd name="T64" fmla="*/ 140 w 196"/>
                  <a:gd name="T65" fmla="*/ 208 h 288"/>
                  <a:gd name="T66" fmla="*/ 164 w 196"/>
                  <a:gd name="T67" fmla="*/ 266 h 288"/>
                  <a:gd name="T68" fmla="*/ 162 w 196"/>
                  <a:gd name="T69" fmla="*/ 276 h 288"/>
                  <a:gd name="T70" fmla="*/ 158 w 196"/>
                  <a:gd name="T71" fmla="*/ 288 h 288"/>
                  <a:gd name="T72" fmla="*/ 124 w 196"/>
                  <a:gd name="T73" fmla="*/ 254 h 288"/>
                  <a:gd name="T74" fmla="*/ 88 w 196"/>
                  <a:gd name="T75" fmla="*/ 226 h 288"/>
                  <a:gd name="T76" fmla="*/ 58 w 196"/>
                  <a:gd name="T77" fmla="*/ 234 h 288"/>
                  <a:gd name="T78" fmla="*/ 46 w 196"/>
                  <a:gd name="T79" fmla="*/ 236 h 288"/>
                  <a:gd name="T80" fmla="*/ 22 w 196"/>
                  <a:gd name="T81" fmla="*/ 230 h 288"/>
                  <a:gd name="T82" fmla="*/ 12 w 196"/>
                  <a:gd name="T83" fmla="*/ 224 h 288"/>
                  <a:gd name="T84" fmla="*/ 6 w 196"/>
                  <a:gd name="T85" fmla="*/ 212 h 288"/>
                  <a:gd name="T86" fmla="*/ 2 w 196"/>
                  <a:gd name="T87" fmla="*/ 200 h 288"/>
                  <a:gd name="T88" fmla="*/ 4 w 196"/>
                  <a:gd name="T89" fmla="*/ 174 h 288"/>
                  <a:gd name="T90" fmla="*/ 10 w 196"/>
                  <a:gd name="T91" fmla="*/ 162 h 288"/>
                  <a:gd name="T92" fmla="*/ 38 w 196"/>
                  <a:gd name="T93" fmla="*/ 140 h 288"/>
                  <a:gd name="T94" fmla="*/ 54 w 196"/>
                  <a:gd name="T95" fmla="*/ 136 h 288"/>
                  <a:gd name="T96" fmla="*/ 72 w 196"/>
                  <a:gd name="T97" fmla="*/ 136 h 288"/>
                  <a:gd name="T98" fmla="*/ 76 w 196"/>
                  <a:gd name="T99" fmla="*/ 134 h 288"/>
                  <a:gd name="T100" fmla="*/ 76 w 196"/>
                  <a:gd name="T101" fmla="*/ 130 h 288"/>
                  <a:gd name="T102" fmla="*/ 46 w 196"/>
                  <a:gd name="T103" fmla="*/ 56 h 288"/>
                  <a:gd name="T104" fmla="*/ 42 w 196"/>
                  <a:gd name="T105" fmla="*/ 28 h 288"/>
                  <a:gd name="T106" fmla="*/ 46 w 196"/>
                  <a:gd name="T107" fmla="*/ 20 h 288"/>
                  <a:gd name="T108" fmla="*/ 56 w 196"/>
                  <a:gd name="T109" fmla="*/ 4 h 288"/>
                  <a:gd name="T110" fmla="*/ 64 w 196"/>
                  <a:gd name="T111" fmla="*/ 0 h 288"/>
                  <a:gd name="T112" fmla="*/ 76 w 196"/>
                  <a:gd name="T113" fmla="*/ 4 h 288"/>
                  <a:gd name="T114" fmla="*/ 84 w 196"/>
                  <a:gd name="T115" fmla="*/ 14 h 2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96" h="288">
                    <a:moveTo>
                      <a:pt x="84" y="14"/>
                    </a:moveTo>
                    <a:lnTo>
                      <a:pt x="84" y="14"/>
                    </a:lnTo>
                    <a:lnTo>
                      <a:pt x="92" y="28"/>
                    </a:lnTo>
                    <a:lnTo>
                      <a:pt x="100" y="44"/>
                    </a:lnTo>
                    <a:lnTo>
                      <a:pt x="112" y="76"/>
                    </a:lnTo>
                    <a:lnTo>
                      <a:pt x="120" y="108"/>
                    </a:lnTo>
                    <a:lnTo>
                      <a:pt x="110" y="118"/>
                    </a:lnTo>
                    <a:lnTo>
                      <a:pt x="102" y="130"/>
                    </a:lnTo>
                    <a:lnTo>
                      <a:pt x="104" y="138"/>
                    </a:lnTo>
                    <a:lnTo>
                      <a:pt x="108" y="144"/>
                    </a:lnTo>
                    <a:lnTo>
                      <a:pt x="120" y="158"/>
                    </a:lnTo>
                    <a:lnTo>
                      <a:pt x="130" y="158"/>
                    </a:lnTo>
                    <a:lnTo>
                      <a:pt x="140" y="156"/>
                    </a:lnTo>
                    <a:lnTo>
                      <a:pt x="148" y="152"/>
                    </a:lnTo>
                    <a:lnTo>
                      <a:pt x="158" y="146"/>
                    </a:lnTo>
                    <a:lnTo>
                      <a:pt x="158" y="142"/>
                    </a:lnTo>
                    <a:lnTo>
                      <a:pt x="158" y="140"/>
                    </a:lnTo>
                    <a:lnTo>
                      <a:pt x="156" y="136"/>
                    </a:lnTo>
                    <a:lnTo>
                      <a:pt x="154" y="134"/>
                    </a:lnTo>
                    <a:lnTo>
                      <a:pt x="150" y="132"/>
                    </a:lnTo>
                    <a:lnTo>
                      <a:pt x="146" y="136"/>
                    </a:lnTo>
                    <a:lnTo>
                      <a:pt x="142" y="138"/>
                    </a:lnTo>
                    <a:lnTo>
                      <a:pt x="140" y="142"/>
                    </a:lnTo>
                    <a:lnTo>
                      <a:pt x="132" y="144"/>
                    </a:lnTo>
                    <a:lnTo>
                      <a:pt x="124" y="146"/>
                    </a:lnTo>
                    <a:lnTo>
                      <a:pt x="122" y="142"/>
                    </a:lnTo>
                    <a:lnTo>
                      <a:pt x="118" y="140"/>
                    </a:lnTo>
                    <a:lnTo>
                      <a:pt x="116" y="132"/>
                    </a:lnTo>
                    <a:lnTo>
                      <a:pt x="122" y="124"/>
                    </a:lnTo>
                    <a:lnTo>
                      <a:pt x="130" y="118"/>
                    </a:lnTo>
                    <a:lnTo>
                      <a:pt x="140" y="114"/>
                    </a:lnTo>
                    <a:lnTo>
                      <a:pt x="148" y="112"/>
                    </a:lnTo>
                    <a:lnTo>
                      <a:pt x="162" y="110"/>
                    </a:lnTo>
                    <a:lnTo>
                      <a:pt x="174" y="112"/>
                    </a:lnTo>
                    <a:lnTo>
                      <a:pt x="184" y="118"/>
                    </a:lnTo>
                    <a:lnTo>
                      <a:pt x="188" y="122"/>
                    </a:lnTo>
                    <a:lnTo>
                      <a:pt x="192" y="126"/>
                    </a:lnTo>
                    <a:lnTo>
                      <a:pt x="196" y="140"/>
                    </a:lnTo>
                    <a:lnTo>
                      <a:pt x="196" y="146"/>
                    </a:lnTo>
                    <a:lnTo>
                      <a:pt x="194" y="152"/>
                    </a:lnTo>
                    <a:lnTo>
                      <a:pt x="186" y="164"/>
                    </a:lnTo>
                    <a:lnTo>
                      <a:pt x="176" y="174"/>
                    </a:lnTo>
                    <a:lnTo>
                      <a:pt x="164" y="180"/>
                    </a:lnTo>
                    <a:lnTo>
                      <a:pt x="150" y="184"/>
                    </a:lnTo>
                    <a:lnTo>
                      <a:pt x="144" y="184"/>
                    </a:lnTo>
                    <a:lnTo>
                      <a:pt x="140" y="186"/>
                    </a:lnTo>
                    <a:lnTo>
                      <a:pt x="140" y="188"/>
                    </a:lnTo>
                    <a:lnTo>
                      <a:pt x="138" y="194"/>
                    </a:lnTo>
                    <a:lnTo>
                      <a:pt x="140" y="198"/>
                    </a:lnTo>
                    <a:lnTo>
                      <a:pt x="140" y="202"/>
                    </a:lnTo>
                    <a:lnTo>
                      <a:pt x="140" y="208"/>
                    </a:lnTo>
                    <a:lnTo>
                      <a:pt x="154" y="236"/>
                    </a:lnTo>
                    <a:lnTo>
                      <a:pt x="164" y="266"/>
                    </a:lnTo>
                    <a:lnTo>
                      <a:pt x="162" y="276"/>
                    </a:lnTo>
                    <a:lnTo>
                      <a:pt x="160" y="288"/>
                    </a:lnTo>
                    <a:lnTo>
                      <a:pt x="158" y="288"/>
                    </a:lnTo>
                    <a:lnTo>
                      <a:pt x="124" y="254"/>
                    </a:lnTo>
                    <a:lnTo>
                      <a:pt x="88" y="226"/>
                    </a:lnTo>
                    <a:lnTo>
                      <a:pt x="68" y="232"/>
                    </a:lnTo>
                    <a:lnTo>
                      <a:pt x="58" y="234"/>
                    </a:lnTo>
                    <a:lnTo>
                      <a:pt x="46" y="236"/>
                    </a:lnTo>
                    <a:lnTo>
                      <a:pt x="34" y="234"/>
                    </a:lnTo>
                    <a:lnTo>
                      <a:pt x="22" y="230"/>
                    </a:lnTo>
                    <a:lnTo>
                      <a:pt x="16" y="226"/>
                    </a:lnTo>
                    <a:lnTo>
                      <a:pt x="12" y="224"/>
                    </a:lnTo>
                    <a:lnTo>
                      <a:pt x="8" y="218"/>
                    </a:lnTo>
                    <a:lnTo>
                      <a:pt x="6" y="212"/>
                    </a:lnTo>
                    <a:lnTo>
                      <a:pt x="2" y="200"/>
                    </a:lnTo>
                    <a:lnTo>
                      <a:pt x="0" y="186"/>
                    </a:lnTo>
                    <a:lnTo>
                      <a:pt x="4" y="174"/>
                    </a:lnTo>
                    <a:lnTo>
                      <a:pt x="10" y="162"/>
                    </a:lnTo>
                    <a:lnTo>
                      <a:pt x="22" y="150"/>
                    </a:lnTo>
                    <a:lnTo>
                      <a:pt x="38" y="140"/>
                    </a:lnTo>
                    <a:lnTo>
                      <a:pt x="46" y="138"/>
                    </a:lnTo>
                    <a:lnTo>
                      <a:pt x="54" y="136"/>
                    </a:lnTo>
                    <a:lnTo>
                      <a:pt x="64" y="136"/>
                    </a:lnTo>
                    <a:lnTo>
                      <a:pt x="72" y="136"/>
                    </a:lnTo>
                    <a:lnTo>
                      <a:pt x="76" y="134"/>
                    </a:lnTo>
                    <a:lnTo>
                      <a:pt x="76" y="130"/>
                    </a:lnTo>
                    <a:lnTo>
                      <a:pt x="54" y="82"/>
                    </a:lnTo>
                    <a:lnTo>
                      <a:pt x="46" y="56"/>
                    </a:lnTo>
                    <a:lnTo>
                      <a:pt x="44" y="42"/>
                    </a:lnTo>
                    <a:lnTo>
                      <a:pt x="42" y="28"/>
                    </a:lnTo>
                    <a:lnTo>
                      <a:pt x="46" y="20"/>
                    </a:lnTo>
                    <a:lnTo>
                      <a:pt x="50" y="12"/>
                    </a:lnTo>
                    <a:lnTo>
                      <a:pt x="56" y="4"/>
                    </a:lnTo>
                    <a:lnTo>
                      <a:pt x="64" y="0"/>
                    </a:lnTo>
                    <a:lnTo>
                      <a:pt x="70" y="2"/>
                    </a:lnTo>
                    <a:lnTo>
                      <a:pt x="76" y="4"/>
                    </a:lnTo>
                    <a:lnTo>
                      <a:pt x="80" y="8"/>
                    </a:lnTo>
                    <a:lnTo>
                      <a:pt x="84"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3" name="Freeform 234"/>
              <p:cNvSpPr>
                <a:spLocks/>
              </p:cNvSpPr>
              <p:nvPr/>
            </p:nvSpPr>
            <p:spPr bwMode="auto">
              <a:xfrm>
                <a:off x="3601" y="2161"/>
                <a:ext cx="224" cy="178"/>
              </a:xfrm>
              <a:custGeom>
                <a:avLst/>
                <a:gdLst>
                  <a:gd name="T0" fmla="*/ 224 w 224"/>
                  <a:gd name="T1" fmla="*/ 142 h 178"/>
                  <a:gd name="T2" fmla="*/ 224 w 224"/>
                  <a:gd name="T3" fmla="*/ 142 h 178"/>
                  <a:gd name="T4" fmla="*/ 202 w 224"/>
                  <a:gd name="T5" fmla="*/ 132 h 178"/>
                  <a:gd name="T6" fmla="*/ 180 w 224"/>
                  <a:gd name="T7" fmla="*/ 118 h 178"/>
                  <a:gd name="T8" fmla="*/ 170 w 224"/>
                  <a:gd name="T9" fmla="*/ 110 h 178"/>
                  <a:gd name="T10" fmla="*/ 160 w 224"/>
                  <a:gd name="T11" fmla="*/ 102 h 178"/>
                  <a:gd name="T12" fmla="*/ 154 w 224"/>
                  <a:gd name="T13" fmla="*/ 92 h 178"/>
                  <a:gd name="T14" fmla="*/ 148 w 224"/>
                  <a:gd name="T15" fmla="*/ 80 h 178"/>
                  <a:gd name="T16" fmla="*/ 148 w 224"/>
                  <a:gd name="T17" fmla="*/ 80 h 178"/>
                  <a:gd name="T18" fmla="*/ 146 w 224"/>
                  <a:gd name="T19" fmla="*/ 70 h 178"/>
                  <a:gd name="T20" fmla="*/ 146 w 224"/>
                  <a:gd name="T21" fmla="*/ 64 h 178"/>
                  <a:gd name="T22" fmla="*/ 150 w 224"/>
                  <a:gd name="T23" fmla="*/ 60 h 178"/>
                  <a:gd name="T24" fmla="*/ 150 w 224"/>
                  <a:gd name="T25" fmla="*/ 60 h 178"/>
                  <a:gd name="T26" fmla="*/ 154 w 224"/>
                  <a:gd name="T27" fmla="*/ 58 h 178"/>
                  <a:gd name="T28" fmla="*/ 160 w 224"/>
                  <a:gd name="T29" fmla="*/ 56 h 178"/>
                  <a:gd name="T30" fmla="*/ 172 w 224"/>
                  <a:gd name="T31" fmla="*/ 54 h 178"/>
                  <a:gd name="T32" fmla="*/ 184 w 224"/>
                  <a:gd name="T33" fmla="*/ 56 h 178"/>
                  <a:gd name="T34" fmla="*/ 194 w 224"/>
                  <a:gd name="T35" fmla="*/ 60 h 178"/>
                  <a:gd name="T36" fmla="*/ 196 w 224"/>
                  <a:gd name="T37" fmla="*/ 60 h 178"/>
                  <a:gd name="T38" fmla="*/ 196 w 224"/>
                  <a:gd name="T39" fmla="*/ 60 h 178"/>
                  <a:gd name="T40" fmla="*/ 200 w 224"/>
                  <a:gd name="T41" fmla="*/ 32 h 178"/>
                  <a:gd name="T42" fmla="*/ 202 w 224"/>
                  <a:gd name="T43" fmla="*/ 18 h 178"/>
                  <a:gd name="T44" fmla="*/ 202 w 224"/>
                  <a:gd name="T45" fmla="*/ 4 h 178"/>
                  <a:gd name="T46" fmla="*/ 202 w 224"/>
                  <a:gd name="T47" fmla="*/ 4 h 178"/>
                  <a:gd name="T48" fmla="*/ 202 w 224"/>
                  <a:gd name="T49" fmla="*/ 0 h 178"/>
                  <a:gd name="T50" fmla="*/ 198 w 224"/>
                  <a:gd name="T51" fmla="*/ 0 h 178"/>
                  <a:gd name="T52" fmla="*/ 198 w 224"/>
                  <a:gd name="T53" fmla="*/ 0 h 178"/>
                  <a:gd name="T54" fmla="*/ 178 w 224"/>
                  <a:gd name="T55" fmla="*/ 14 h 178"/>
                  <a:gd name="T56" fmla="*/ 156 w 224"/>
                  <a:gd name="T57" fmla="*/ 28 h 178"/>
                  <a:gd name="T58" fmla="*/ 116 w 224"/>
                  <a:gd name="T59" fmla="*/ 60 h 178"/>
                  <a:gd name="T60" fmla="*/ 116 w 224"/>
                  <a:gd name="T61" fmla="*/ 60 h 178"/>
                  <a:gd name="T62" fmla="*/ 92 w 224"/>
                  <a:gd name="T63" fmla="*/ 74 h 178"/>
                  <a:gd name="T64" fmla="*/ 70 w 224"/>
                  <a:gd name="T65" fmla="*/ 88 h 178"/>
                  <a:gd name="T66" fmla="*/ 24 w 224"/>
                  <a:gd name="T67" fmla="*/ 122 h 178"/>
                  <a:gd name="T68" fmla="*/ 24 w 224"/>
                  <a:gd name="T69" fmla="*/ 122 h 178"/>
                  <a:gd name="T70" fmla="*/ 14 w 224"/>
                  <a:gd name="T71" fmla="*/ 134 h 178"/>
                  <a:gd name="T72" fmla="*/ 6 w 224"/>
                  <a:gd name="T73" fmla="*/ 146 h 178"/>
                  <a:gd name="T74" fmla="*/ 2 w 224"/>
                  <a:gd name="T75" fmla="*/ 152 h 178"/>
                  <a:gd name="T76" fmla="*/ 0 w 224"/>
                  <a:gd name="T77" fmla="*/ 160 h 178"/>
                  <a:gd name="T78" fmla="*/ 0 w 224"/>
                  <a:gd name="T79" fmla="*/ 168 h 178"/>
                  <a:gd name="T80" fmla="*/ 0 w 224"/>
                  <a:gd name="T81" fmla="*/ 176 h 178"/>
                  <a:gd name="T82" fmla="*/ 0 w 224"/>
                  <a:gd name="T83" fmla="*/ 176 h 178"/>
                  <a:gd name="T84" fmla="*/ 60 w 224"/>
                  <a:gd name="T85" fmla="*/ 178 h 178"/>
                  <a:gd name="T86" fmla="*/ 90 w 224"/>
                  <a:gd name="T87" fmla="*/ 178 h 178"/>
                  <a:gd name="T88" fmla="*/ 120 w 224"/>
                  <a:gd name="T89" fmla="*/ 178 h 178"/>
                  <a:gd name="T90" fmla="*/ 150 w 224"/>
                  <a:gd name="T91" fmla="*/ 174 h 178"/>
                  <a:gd name="T92" fmla="*/ 178 w 224"/>
                  <a:gd name="T93" fmla="*/ 168 h 178"/>
                  <a:gd name="T94" fmla="*/ 190 w 224"/>
                  <a:gd name="T95" fmla="*/ 164 h 178"/>
                  <a:gd name="T96" fmla="*/ 202 w 224"/>
                  <a:gd name="T97" fmla="*/ 158 h 178"/>
                  <a:gd name="T98" fmla="*/ 214 w 224"/>
                  <a:gd name="T99" fmla="*/ 150 h 178"/>
                  <a:gd name="T100" fmla="*/ 224 w 224"/>
                  <a:gd name="T101" fmla="*/ 142 h 178"/>
                  <a:gd name="T102" fmla="*/ 224 w 224"/>
                  <a:gd name="T103" fmla="*/ 142 h 1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178">
                    <a:moveTo>
                      <a:pt x="224" y="142"/>
                    </a:moveTo>
                    <a:lnTo>
                      <a:pt x="224" y="142"/>
                    </a:lnTo>
                    <a:lnTo>
                      <a:pt x="202" y="132"/>
                    </a:lnTo>
                    <a:lnTo>
                      <a:pt x="180" y="118"/>
                    </a:lnTo>
                    <a:lnTo>
                      <a:pt x="170" y="110"/>
                    </a:lnTo>
                    <a:lnTo>
                      <a:pt x="160" y="102"/>
                    </a:lnTo>
                    <a:lnTo>
                      <a:pt x="154" y="92"/>
                    </a:lnTo>
                    <a:lnTo>
                      <a:pt x="148" y="80"/>
                    </a:lnTo>
                    <a:lnTo>
                      <a:pt x="146" y="70"/>
                    </a:lnTo>
                    <a:lnTo>
                      <a:pt x="146" y="64"/>
                    </a:lnTo>
                    <a:lnTo>
                      <a:pt x="150" y="60"/>
                    </a:lnTo>
                    <a:lnTo>
                      <a:pt x="154" y="58"/>
                    </a:lnTo>
                    <a:lnTo>
                      <a:pt x="160" y="56"/>
                    </a:lnTo>
                    <a:lnTo>
                      <a:pt x="172" y="54"/>
                    </a:lnTo>
                    <a:lnTo>
                      <a:pt x="184" y="56"/>
                    </a:lnTo>
                    <a:lnTo>
                      <a:pt x="194" y="60"/>
                    </a:lnTo>
                    <a:lnTo>
                      <a:pt x="196" y="60"/>
                    </a:lnTo>
                    <a:lnTo>
                      <a:pt x="200" y="32"/>
                    </a:lnTo>
                    <a:lnTo>
                      <a:pt x="202" y="18"/>
                    </a:lnTo>
                    <a:lnTo>
                      <a:pt x="202" y="4"/>
                    </a:lnTo>
                    <a:lnTo>
                      <a:pt x="202" y="0"/>
                    </a:lnTo>
                    <a:lnTo>
                      <a:pt x="198" y="0"/>
                    </a:lnTo>
                    <a:lnTo>
                      <a:pt x="178" y="14"/>
                    </a:lnTo>
                    <a:lnTo>
                      <a:pt x="156" y="28"/>
                    </a:lnTo>
                    <a:lnTo>
                      <a:pt x="116" y="60"/>
                    </a:lnTo>
                    <a:lnTo>
                      <a:pt x="92" y="74"/>
                    </a:lnTo>
                    <a:lnTo>
                      <a:pt x="70" y="88"/>
                    </a:lnTo>
                    <a:lnTo>
                      <a:pt x="24" y="122"/>
                    </a:lnTo>
                    <a:lnTo>
                      <a:pt x="14" y="134"/>
                    </a:lnTo>
                    <a:lnTo>
                      <a:pt x="6" y="146"/>
                    </a:lnTo>
                    <a:lnTo>
                      <a:pt x="2" y="152"/>
                    </a:lnTo>
                    <a:lnTo>
                      <a:pt x="0" y="160"/>
                    </a:lnTo>
                    <a:lnTo>
                      <a:pt x="0" y="168"/>
                    </a:lnTo>
                    <a:lnTo>
                      <a:pt x="0" y="176"/>
                    </a:lnTo>
                    <a:lnTo>
                      <a:pt x="60" y="178"/>
                    </a:lnTo>
                    <a:lnTo>
                      <a:pt x="90" y="178"/>
                    </a:lnTo>
                    <a:lnTo>
                      <a:pt x="120" y="178"/>
                    </a:lnTo>
                    <a:lnTo>
                      <a:pt x="150" y="174"/>
                    </a:lnTo>
                    <a:lnTo>
                      <a:pt x="178" y="168"/>
                    </a:lnTo>
                    <a:lnTo>
                      <a:pt x="190" y="164"/>
                    </a:lnTo>
                    <a:lnTo>
                      <a:pt x="202" y="158"/>
                    </a:lnTo>
                    <a:lnTo>
                      <a:pt x="214" y="150"/>
                    </a:lnTo>
                    <a:lnTo>
                      <a:pt x="224" y="14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4" name="Freeform 235"/>
              <p:cNvSpPr>
                <a:spLocks/>
              </p:cNvSpPr>
              <p:nvPr/>
            </p:nvSpPr>
            <p:spPr bwMode="auto">
              <a:xfrm>
                <a:off x="3601" y="2303"/>
                <a:ext cx="360" cy="202"/>
              </a:xfrm>
              <a:custGeom>
                <a:avLst/>
                <a:gdLst>
                  <a:gd name="T0" fmla="*/ 302 w 360"/>
                  <a:gd name="T1" fmla="*/ 44 h 202"/>
                  <a:gd name="T2" fmla="*/ 292 w 360"/>
                  <a:gd name="T3" fmla="*/ 40 h 202"/>
                  <a:gd name="T4" fmla="*/ 244 w 360"/>
                  <a:gd name="T5" fmla="*/ 2 h 202"/>
                  <a:gd name="T6" fmla="*/ 236 w 360"/>
                  <a:gd name="T7" fmla="*/ 6 h 202"/>
                  <a:gd name="T8" fmla="*/ 224 w 360"/>
                  <a:gd name="T9" fmla="*/ 0 h 202"/>
                  <a:gd name="T10" fmla="*/ 214 w 360"/>
                  <a:gd name="T11" fmla="*/ 8 h 202"/>
                  <a:gd name="T12" fmla="*/ 190 w 360"/>
                  <a:gd name="T13" fmla="*/ 22 h 202"/>
                  <a:gd name="T14" fmla="*/ 150 w 360"/>
                  <a:gd name="T15" fmla="*/ 32 h 202"/>
                  <a:gd name="T16" fmla="*/ 90 w 360"/>
                  <a:gd name="T17" fmla="*/ 36 h 202"/>
                  <a:gd name="T18" fmla="*/ 0 w 360"/>
                  <a:gd name="T19" fmla="*/ 34 h 202"/>
                  <a:gd name="T20" fmla="*/ 0 w 360"/>
                  <a:gd name="T21" fmla="*/ 36 h 202"/>
                  <a:gd name="T22" fmla="*/ 10 w 360"/>
                  <a:gd name="T23" fmla="*/ 52 h 202"/>
                  <a:gd name="T24" fmla="*/ 34 w 360"/>
                  <a:gd name="T25" fmla="*/ 78 h 202"/>
                  <a:gd name="T26" fmla="*/ 46 w 360"/>
                  <a:gd name="T27" fmla="*/ 90 h 202"/>
                  <a:gd name="T28" fmla="*/ 76 w 360"/>
                  <a:gd name="T29" fmla="*/ 112 h 202"/>
                  <a:gd name="T30" fmla="*/ 106 w 360"/>
                  <a:gd name="T31" fmla="*/ 134 h 202"/>
                  <a:gd name="T32" fmla="*/ 112 w 360"/>
                  <a:gd name="T33" fmla="*/ 138 h 202"/>
                  <a:gd name="T34" fmla="*/ 114 w 360"/>
                  <a:gd name="T35" fmla="*/ 144 h 202"/>
                  <a:gd name="T36" fmla="*/ 104 w 360"/>
                  <a:gd name="T37" fmla="*/ 160 h 202"/>
                  <a:gd name="T38" fmla="*/ 96 w 360"/>
                  <a:gd name="T39" fmla="*/ 178 h 202"/>
                  <a:gd name="T40" fmla="*/ 116 w 360"/>
                  <a:gd name="T41" fmla="*/ 188 h 202"/>
                  <a:gd name="T42" fmla="*/ 136 w 360"/>
                  <a:gd name="T43" fmla="*/ 196 h 202"/>
                  <a:gd name="T44" fmla="*/ 138 w 360"/>
                  <a:gd name="T45" fmla="*/ 186 h 202"/>
                  <a:gd name="T46" fmla="*/ 144 w 360"/>
                  <a:gd name="T47" fmla="*/ 156 h 202"/>
                  <a:gd name="T48" fmla="*/ 148 w 360"/>
                  <a:gd name="T49" fmla="*/ 152 h 202"/>
                  <a:gd name="T50" fmla="*/ 176 w 360"/>
                  <a:gd name="T51" fmla="*/ 160 h 202"/>
                  <a:gd name="T52" fmla="*/ 188 w 360"/>
                  <a:gd name="T53" fmla="*/ 164 h 202"/>
                  <a:gd name="T54" fmla="*/ 214 w 360"/>
                  <a:gd name="T55" fmla="*/ 174 h 202"/>
                  <a:gd name="T56" fmla="*/ 228 w 360"/>
                  <a:gd name="T57" fmla="*/ 178 h 202"/>
                  <a:gd name="T58" fmla="*/ 248 w 360"/>
                  <a:gd name="T59" fmla="*/ 186 h 202"/>
                  <a:gd name="T60" fmla="*/ 268 w 360"/>
                  <a:gd name="T61" fmla="*/ 196 h 202"/>
                  <a:gd name="T62" fmla="*/ 292 w 360"/>
                  <a:gd name="T63" fmla="*/ 200 h 202"/>
                  <a:gd name="T64" fmla="*/ 338 w 360"/>
                  <a:gd name="T65" fmla="*/ 202 h 202"/>
                  <a:gd name="T66" fmla="*/ 360 w 360"/>
                  <a:gd name="T67" fmla="*/ 198 h 202"/>
                  <a:gd name="T68" fmla="*/ 332 w 360"/>
                  <a:gd name="T69" fmla="*/ 168 h 202"/>
                  <a:gd name="T70" fmla="*/ 314 w 360"/>
                  <a:gd name="T71" fmla="*/ 130 h 202"/>
                  <a:gd name="T72" fmla="*/ 306 w 360"/>
                  <a:gd name="T73" fmla="*/ 88 h 202"/>
                  <a:gd name="T74" fmla="*/ 302 w 360"/>
                  <a:gd name="T75" fmla="*/ 44 h 2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202">
                    <a:moveTo>
                      <a:pt x="302" y="44"/>
                    </a:moveTo>
                    <a:lnTo>
                      <a:pt x="302" y="44"/>
                    </a:lnTo>
                    <a:lnTo>
                      <a:pt x="292" y="40"/>
                    </a:lnTo>
                    <a:lnTo>
                      <a:pt x="244" y="2"/>
                    </a:lnTo>
                    <a:lnTo>
                      <a:pt x="240" y="6"/>
                    </a:lnTo>
                    <a:lnTo>
                      <a:pt x="236" y="6"/>
                    </a:lnTo>
                    <a:lnTo>
                      <a:pt x="224" y="0"/>
                    </a:lnTo>
                    <a:lnTo>
                      <a:pt x="214" y="8"/>
                    </a:lnTo>
                    <a:lnTo>
                      <a:pt x="202" y="16"/>
                    </a:lnTo>
                    <a:lnTo>
                      <a:pt x="190" y="22"/>
                    </a:lnTo>
                    <a:lnTo>
                      <a:pt x="178" y="26"/>
                    </a:lnTo>
                    <a:lnTo>
                      <a:pt x="150" y="32"/>
                    </a:lnTo>
                    <a:lnTo>
                      <a:pt x="120" y="36"/>
                    </a:lnTo>
                    <a:lnTo>
                      <a:pt x="90" y="36"/>
                    </a:lnTo>
                    <a:lnTo>
                      <a:pt x="60" y="36"/>
                    </a:lnTo>
                    <a:lnTo>
                      <a:pt x="0" y="34"/>
                    </a:lnTo>
                    <a:lnTo>
                      <a:pt x="0" y="36"/>
                    </a:lnTo>
                    <a:lnTo>
                      <a:pt x="10" y="52"/>
                    </a:lnTo>
                    <a:lnTo>
                      <a:pt x="20" y="66"/>
                    </a:lnTo>
                    <a:lnTo>
                      <a:pt x="34" y="78"/>
                    </a:lnTo>
                    <a:lnTo>
                      <a:pt x="46" y="90"/>
                    </a:lnTo>
                    <a:lnTo>
                      <a:pt x="60" y="102"/>
                    </a:lnTo>
                    <a:lnTo>
                      <a:pt x="76" y="112"/>
                    </a:lnTo>
                    <a:lnTo>
                      <a:pt x="92" y="122"/>
                    </a:lnTo>
                    <a:lnTo>
                      <a:pt x="106" y="134"/>
                    </a:lnTo>
                    <a:lnTo>
                      <a:pt x="112" y="138"/>
                    </a:lnTo>
                    <a:lnTo>
                      <a:pt x="114" y="140"/>
                    </a:lnTo>
                    <a:lnTo>
                      <a:pt x="114" y="144"/>
                    </a:lnTo>
                    <a:lnTo>
                      <a:pt x="104" y="160"/>
                    </a:lnTo>
                    <a:lnTo>
                      <a:pt x="96" y="176"/>
                    </a:lnTo>
                    <a:lnTo>
                      <a:pt x="96" y="178"/>
                    </a:lnTo>
                    <a:lnTo>
                      <a:pt x="116" y="188"/>
                    </a:lnTo>
                    <a:lnTo>
                      <a:pt x="126" y="192"/>
                    </a:lnTo>
                    <a:lnTo>
                      <a:pt x="136" y="196"/>
                    </a:lnTo>
                    <a:lnTo>
                      <a:pt x="138" y="186"/>
                    </a:lnTo>
                    <a:lnTo>
                      <a:pt x="140" y="176"/>
                    </a:lnTo>
                    <a:lnTo>
                      <a:pt x="144" y="156"/>
                    </a:lnTo>
                    <a:lnTo>
                      <a:pt x="148" y="152"/>
                    </a:lnTo>
                    <a:lnTo>
                      <a:pt x="162" y="156"/>
                    </a:lnTo>
                    <a:lnTo>
                      <a:pt x="176" y="160"/>
                    </a:lnTo>
                    <a:lnTo>
                      <a:pt x="188" y="164"/>
                    </a:lnTo>
                    <a:lnTo>
                      <a:pt x="202" y="170"/>
                    </a:lnTo>
                    <a:lnTo>
                      <a:pt x="214" y="174"/>
                    </a:lnTo>
                    <a:lnTo>
                      <a:pt x="228" y="178"/>
                    </a:lnTo>
                    <a:lnTo>
                      <a:pt x="238" y="182"/>
                    </a:lnTo>
                    <a:lnTo>
                      <a:pt x="248" y="186"/>
                    </a:lnTo>
                    <a:lnTo>
                      <a:pt x="260" y="190"/>
                    </a:lnTo>
                    <a:lnTo>
                      <a:pt x="268" y="196"/>
                    </a:lnTo>
                    <a:lnTo>
                      <a:pt x="292" y="200"/>
                    </a:lnTo>
                    <a:lnTo>
                      <a:pt x="314" y="202"/>
                    </a:lnTo>
                    <a:lnTo>
                      <a:pt x="338" y="202"/>
                    </a:lnTo>
                    <a:lnTo>
                      <a:pt x="360" y="198"/>
                    </a:lnTo>
                    <a:lnTo>
                      <a:pt x="346" y="184"/>
                    </a:lnTo>
                    <a:lnTo>
                      <a:pt x="332" y="168"/>
                    </a:lnTo>
                    <a:lnTo>
                      <a:pt x="322" y="150"/>
                    </a:lnTo>
                    <a:lnTo>
                      <a:pt x="314" y="130"/>
                    </a:lnTo>
                    <a:lnTo>
                      <a:pt x="308" y="110"/>
                    </a:lnTo>
                    <a:lnTo>
                      <a:pt x="306" y="88"/>
                    </a:lnTo>
                    <a:lnTo>
                      <a:pt x="302" y="66"/>
                    </a:lnTo>
                    <a:lnTo>
                      <a:pt x="302" y="4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5" name="Freeform 236"/>
              <p:cNvSpPr>
                <a:spLocks/>
              </p:cNvSpPr>
              <p:nvPr/>
            </p:nvSpPr>
            <p:spPr bwMode="auto">
              <a:xfrm>
                <a:off x="3903" y="2323"/>
                <a:ext cx="138" cy="178"/>
              </a:xfrm>
              <a:custGeom>
                <a:avLst/>
                <a:gdLst>
                  <a:gd name="T0" fmla="*/ 94 w 138"/>
                  <a:gd name="T1" fmla="*/ 146 h 178"/>
                  <a:gd name="T2" fmla="*/ 94 w 138"/>
                  <a:gd name="T3" fmla="*/ 146 h 178"/>
                  <a:gd name="T4" fmla="*/ 98 w 138"/>
                  <a:gd name="T5" fmla="*/ 138 h 178"/>
                  <a:gd name="T6" fmla="*/ 100 w 138"/>
                  <a:gd name="T7" fmla="*/ 130 h 178"/>
                  <a:gd name="T8" fmla="*/ 102 w 138"/>
                  <a:gd name="T9" fmla="*/ 114 h 178"/>
                  <a:gd name="T10" fmla="*/ 102 w 138"/>
                  <a:gd name="T11" fmla="*/ 96 h 178"/>
                  <a:gd name="T12" fmla="*/ 98 w 138"/>
                  <a:gd name="T13" fmla="*/ 80 h 178"/>
                  <a:gd name="T14" fmla="*/ 98 w 138"/>
                  <a:gd name="T15" fmla="*/ 80 h 178"/>
                  <a:gd name="T16" fmla="*/ 96 w 138"/>
                  <a:gd name="T17" fmla="*/ 76 h 178"/>
                  <a:gd name="T18" fmla="*/ 98 w 138"/>
                  <a:gd name="T19" fmla="*/ 72 h 178"/>
                  <a:gd name="T20" fmla="*/ 100 w 138"/>
                  <a:gd name="T21" fmla="*/ 68 h 178"/>
                  <a:gd name="T22" fmla="*/ 98 w 138"/>
                  <a:gd name="T23" fmla="*/ 64 h 178"/>
                  <a:gd name="T24" fmla="*/ 98 w 138"/>
                  <a:gd name="T25" fmla="*/ 64 h 178"/>
                  <a:gd name="T26" fmla="*/ 100 w 138"/>
                  <a:gd name="T27" fmla="*/ 62 h 178"/>
                  <a:gd name="T28" fmla="*/ 104 w 138"/>
                  <a:gd name="T29" fmla="*/ 64 h 178"/>
                  <a:gd name="T30" fmla="*/ 104 w 138"/>
                  <a:gd name="T31" fmla="*/ 64 h 178"/>
                  <a:gd name="T32" fmla="*/ 122 w 138"/>
                  <a:gd name="T33" fmla="*/ 34 h 178"/>
                  <a:gd name="T34" fmla="*/ 138 w 138"/>
                  <a:gd name="T35" fmla="*/ 4 h 178"/>
                  <a:gd name="T36" fmla="*/ 138 w 138"/>
                  <a:gd name="T37" fmla="*/ 0 h 178"/>
                  <a:gd name="T38" fmla="*/ 138 w 138"/>
                  <a:gd name="T39" fmla="*/ 0 h 178"/>
                  <a:gd name="T40" fmla="*/ 106 w 138"/>
                  <a:gd name="T41" fmla="*/ 4 h 178"/>
                  <a:gd name="T42" fmla="*/ 106 w 138"/>
                  <a:gd name="T43" fmla="*/ 4 h 178"/>
                  <a:gd name="T44" fmla="*/ 80 w 138"/>
                  <a:gd name="T45" fmla="*/ 10 h 178"/>
                  <a:gd name="T46" fmla="*/ 68 w 138"/>
                  <a:gd name="T47" fmla="*/ 12 h 178"/>
                  <a:gd name="T48" fmla="*/ 56 w 138"/>
                  <a:gd name="T49" fmla="*/ 16 h 178"/>
                  <a:gd name="T50" fmla="*/ 56 w 138"/>
                  <a:gd name="T51" fmla="*/ 16 h 178"/>
                  <a:gd name="T52" fmla="*/ 54 w 138"/>
                  <a:gd name="T53" fmla="*/ 16 h 178"/>
                  <a:gd name="T54" fmla="*/ 52 w 138"/>
                  <a:gd name="T55" fmla="*/ 16 h 178"/>
                  <a:gd name="T56" fmla="*/ 50 w 138"/>
                  <a:gd name="T57" fmla="*/ 20 h 178"/>
                  <a:gd name="T58" fmla="*/ 46 w 138"/>
                  <a:gd name="T59" fmla="*/ 30 h 178"/>
                  <a:gd name="T60" fmla="*/ 46 w 138"/>
                  <a:gd name="T61" fmla="*/ 30 h 178"/>
                  <a:gd name="T62" fmla="*/ 42 w 138"/>
                  <a:gd name="T63" fmla="*/ 40 h 178"/>
                  <a:gd name="T64" fmla="*/ 38 w 138"/>
                  <a:gd name="T65" fmla="*/ 44 h 178"/>
                  <a:gd name="T66" fmla="*/ 34 w 138"/>
                  <a:gd name="T67" fmla="*/ 48 h 178"/>
                  <a:gd name="T68" fmla="*/ 34 w 138"/>
                  <a:gd name="T69" fmla="*/ 48 h 178"/>
                  <a:gd name="T70" fmla="*/ 24 w 138"/>
                  <a:gd name="T71" fmla="*/ 42 h 178"/>
                  <a:gd name="T72" fmla="*/ 16 w 138"/>
                  <a:gd name="T73" fmla="*/ 36 h 178"/>
                  <a:gd name="T74" fmla="*/ 0 w 138"/>
                  <a:gd name="T75" fmla="*/ 24 h 178"/>
                  <a:gd name="T76" fmla="*/ 0 w 138"/>
                  <a:gd name="T77" fmla="*/ 24 h 178"/>
                  <a:gd name="T78" fmla="*/ 0 w 138"/>
                  <a:gd name="T79" fmla="*/ 46 h 178"/>
                  <a:gd name="T80" fmla="*/ 4 w 138"/>
                  <a:gd name="T81" fmla="*/ 68 h 178"/>
                  <a:gd name="T82" fmla="*/ 6 w 138"/>
                  <a:gd name="T83" fmla="*/ 90 h 178"/>
                  <a:gd name="T84" fmla="*/ 12 w 138"/>
                  <a:gd name="T85" fmla="*/ 110 h 178"/>
                  <a:gd name="T86" fmla="*/ 20 w 138"/>
                  <a:gd name="T87" fmla="*/ 130 h 178"/>
                  <a:gd name="T88" fmla="*/ 30 w 138"/>
                  <a:gd name="T89" fmla="*/ 148 h 178"/>
                  <a:gd name="T90" fmla="*/ 44 w 138"/>
                  <a:gd name="T91" fmla="*/ 164 h 178"/>
                  <a:gd name="T92" fmla="*/ 58 w 138"/>
                  <a:gd name="T93" fmla="*/ 178 h 178"/>
                  <a:gd name="T94" fmla="*/ 58 w 138"/>
                  <a:gd name="T95" fmla="*/ 178 h 178"/>
                  <a:gd name="T96" fmla="*/ 66 w 138"/>
                  <a:gd name="T97" fmla="*/ 178 h 178"/>
                  <a:gd name="T98" fmla="*/ 66 w 138"/>
                  <a:gd name="T99" fmla="*/ 178 h 178"/>
                  <a:gd name="T100" fmla="*/ 74 w 138"/>
                  <a:gd name="T101" fmla="*/ 172 h 178"/>
                  <a:gd name="T102" fmla="*/ 84 w 138"/>
                  <a:gd name="T103" fmla="*/ 166 h 178"/>
                  <a:gd name="T104" fmla="*/ 90 w 138"/>
                  <a:gd name="T105" fmla="*/ 156 h 178"/>
                  <a:gd name="T106" fmla="*/ 94 w 138"/>
                  <a:gd name="T107" fmla="*/ 146 h 178"/>
                  <a:gd name="T108" fmla="*/ 94 w 138"/>
                  <a:gd name="T109" fmla="*/ 146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8" h="178">
                    <a:moveTo>
                      <a:pt x="94" y="146"/>
                    </a:moveTo>
                    <a:lnTo>
                      <a:pt x="94" y="146"/>
                    </a:lnTo>
                    <a:lnTo>
                      <a:pt x="98" y="138"/>
                    </a:lnTo>
                    <a:lnTo>
                      <a:pt x="100" y="130"/>
                    </a:lnTo>
                    <a:lnTo>
                      <a:pt x="102" y="114"/>
                    </a:lnTo>
                    <a:lnTo>
                      <a:pt x="102" y="96"/>
                    </a:lnTo>
                    <a:lnTo>
                      <a:pt x="98" y="80"/>
                    </a:lnTo>
                    <a:lnTo>
                      <a:pt x="96" y="76"/>
                    </a:lnTo>
                    <a:lnTo>
                      <a:pt x="98" y="72"/>
                    </a:lnTo>
                    <a:lnTo>
                      <a:pt x="100" y="68"/>
                    </a:lnTo>
                    <a:lnTo>
                      <a:pt x="98" y="64"/>
                    </a:lnTo>
                    <a:lnTo>
                      <a:pt x="100" y="62"/>
                    </a:lnTo>
                    <a:lnTo>
                      <a:pt x="104" y="64"/>
                    </a:lnTo>
                    <a:lnTo>
                      <a:pt x="122" y="34"/>
                    </a:lnTo>
                    <a:lnTo>
                      <a:pt x="138" y="4"/>
                    </a:lnTo>
                    <a:lnTo>
                      <a:pt x="138" y="0"/>
                    </a:lnTo>
                    <a:lnTo>
                      <a:pt x="106" y="4"/>
                    </a:lnTo>
                    <a:lnTo>
                      <a:pt x="80" y="10"/>
                    </a:lnTo>
                    <a:lnTo>
                      <a:pt x="68" y="12"/>
                    </a:lnTo>
                    <a:lnTo>
                      <a:pt x="56" y="16"/>
                    </a:lnTo>
                    <a:lnTo>
                      <a:pt x="54" y="16"/>
                    </a:lnTo>
                    <a:lnTo>
                      <a:pt x="52" y="16"/>
                    </a:lnTo>
                    <a:lnTo>
                      <a:pt x="50" y="20"/>
                    </a:lnTo>
                    <a:lnTo>
                      <a:pt x="46" y="30"/>
                    </a:lnTo>
                    <a:lnTo>
                      <a:pt x="42" y="40"/>
                    </a:lnTo>
                    <a:lnTo>
                      <a:pt x="38" y="44"/>
                    </a:lnTo>
                    <a:lnTo>
                      <a:pt x="34" y="48"/>
                    </a:lnTo>
                    <a:lnTo>
                      <a:pt x="24" y="42"/>
                    </a:lnTo>
                    <a:lnTo>
                      <a:pt x="16" y="36"/>
                    </a:lnTo>
                    <a:lnTo>
                      <a:pt x="0" y="24"/>
                    </a:lnTo>
                    <a:lnTo>
                      <a:pt x="0" y="46"/>
                    </a:lnTo>
                    <a:lnTo>
                      <a:pt x="4" y="68"/>
                    </a:lnTo>
                    <a:lnTo>
                      <a:pt x="6" y="90"/>
                    </a:lnTo>
                    <a:lnTo>
                      <a:pt x="12" y="110"/>
                    </a:lnTo>
                    <a:lnTo>
                      <a:pt x="20" y="130"/>
                    </a:lnTo>
                    <a:lnTo>
                      <a:pt x="30" y="148"/>
                    </a:lnTo>
                    <a:lnTo>
                      <a:pt x="44" y="164"/>
                    </a:lnTo>
                    <a:lnTo>
                      <a:pt x="58" y="178"/>
                    </a:lnTo>
                    <a:lnTo>
                      <a:pt x="66" y="178"/>
                    </a:lnTo>
                    <a:lnTo>
                      <a:pt x="74" y="172"/>
                    </a:lnTo>
                    <a:lnTo>
                      <a:pt x="84" y="166"/>
                    </a:lnTo>
                    <a:lnTo>
                      <a:pt x="90" y="156"/>
                    </a:lnTo>
                    <a:lnTo>
                      <a:pt x="94" y="146"/>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6" name="Freeform 237"/>
              <p:cNvSpPr>
                <a:spLocks/>
              </p:cNvSpPr>
              <p:nvPr/>
            </p:nvSpPr>
            <p:spPr bwMode="auto">
              <a:xfrm>
                <a:off x="3927" y="2203"/>
                <a:ext cx="24" cy="40"/>
              </a:xfrm>
              <a:custGeom>
                <a:avLst/>
                <a:gdLst>
                  <a:gd name="T0" fmla="*/ 22 w 24"/>
                  <a:gd name="T1" fmla="*/ 4 h 40"/>
                  <a:gd name="T2" fmla="*/ 22 w 24"/>
                  <a:gd name="T3" fmla="*/ 4 h 40"/>
                  <a:gd name="T4" fmla="*/ 24 w 24"/>
                  <a:gd name="T5" fmla="*/ 10 h 40"/>
                  <a:gd name="T6" fmla="*/ 24 w 24"/>
                  <a:gd name="T7" fmla="*/ 14 h 40"/>
                  <a:gd name="T8" fmla="*/ 20 w 24"/>
                  <a:gd name="T9" fmla="*/ 24 h 40"/>
                  <a:gd name="T10" fmla="*/ 16 w 24"/>
                  <a:gd name="T11" fmla="*/ 32 h 40"/>
                  <a:gd name="T12" fmla="*/ 10 w 24"/>
                  <a:gd name="T13" fmla="*/ 40 h 40"/>
                  <a:gd name="T14" fmla="*/ 10 w 24"/>
                  <a:gd name="T15" fmla="*/ 40 h 40"/>
                  <a:gd name="T16" fmla="*/ 6 w 24"/>
                  <a:gd name="T17" fmla="*/ 38 h 40"/>
                  <a:gd name="T18" fmla="*/ 2 w 24"/>
                  <a:gd name="T19" fmla="*/ 34 h 40"/>
                  <a:gd name="T20" fmla="*/ 0 w 24"/>
                  <a:gd name="T21" fmla="*/ 26 h 40"/>
                  <a:gd name="T22" fmla="*/ 0 w 24"/>
                  <a:gd name="T23" fmla="*/ 26 h 40"/>
                  <a:gd name="T24" fmla="*/ 2 w 24"/>
                  <a:gd name="T25" fmla="*/ 14 h 40"/>
                  <a:gd name="T26" fmla="*/ 6 w 24"/>
                  <a:gd name="T27" fmla="*/ 4 h 40"/>
                  <a:gd name="T28" fmla="*/ 6 w 24"/>
                  <a:gd name="T29" fmla="*/ 4 h 40"/>
                  <a:gd name="T30" fmla="*/ 10 w 24"/>
                  <a:gd name="T31" fmla="*/ 0 h 40"/>
                  <a:gd name="T32" fmla="*/ 14 w 24"/>
                  <a:gd name="T33" fmla="*/ 0 h 40"/>
                  <a:gd name="T34" fmla="*/ 20 w 24"/>
                  <a:gd name="T35" fmla="*/ 0 h 40"/>
                  <a:gd name="T36" fmla="*/ 22 w 24"/>
                  <a:gd name="T37" fmla="*/ 4 h 40"/>
                  <a:gd name="T38" fmla="*/ 22 w 24"/>
                  <a:gd name="T39" fmla="*/ 4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0">
                    <a:moveTo>
                      <a:pt x="22" y="4"/>
                    </a:moveTo>
                    <a:lnTo>
                      <a:pt x="22" y="4"/>
                    </a:lnTo>
                    <a:lnTo>
                      <a:pt x="24" y="10"/>
                    </a:lnTo>
                    <a:lnTo>
                      <a:pt x="24" y="14"/>
                    </a:lnTo>
                    <a:lnTo>
                      <a:pt x="20" y="24"/>
                    </a:lnTo>
                    <a:lnTo>
                      <a:pt x="16" y="32"/>
                    </a:lnTo>
                    <a:lnTo>
                      <a:pt x="10" y="40"/>
                    </a:lnTo>
                    <a:lnTo>
                      <a:pt x="6" y="38"/>
                    </a:lnTo>
                    <a:lnTo>
                      <a:pt x="2" y="34"/>
                    </a:lnTo>
                    <a:lnTo>
                      <a:pt x="0" y="26"/>
                    </a:lnTo>
                    <a:lnTo>
                      <a:pt x="2" y="14"/>
                    </a:lnTo>
                    <a:lnTo>
                      <a:pt x="6" y="4"/>
                    </a:lnTo>
                    <a:lnTo>
                      <a:pt x="10" y="0"/>
                    </a:lnTo>
                    <a:lnTo>
                      <a:pt x="14" y="0"/>
                    </a:lnTo>
                    <a:lnTo>
                      <a:pt x="20" y="0"/>
                    </a:lnTo>
                    <a:lnTo>
                      <a:pt x="22"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57" name="Freeform 238"/>
              <p:cNvSpPr>
                <a:spLocks/>
              </p:cNvSpPr>
              <p:nvPr/>
            </p:nvSpPr>
            <p:spPr bwMode="auto">
              <a:xfrm>
                <a:off x="3757" y="2227"/>
                <a:ext cx="70" cy="64"/>
              </a:xfrm>
              <a:custGeom>
                <a:avLst/>
                <a:gdLst>
                  <a:gd name="T0" fmla="*/ 44 w 70"/>
                  <a:gd name="T1" fmla="*/ 12 h 64"/>
                  <a:gd name="T2" fmla="*/ 44 w 70"/>
                  <a:gd name="T3" fmla="*/ 12 h 64"/>
                  <a:gd name="T4" fmla="*/ 42 w 70"/>
                  <a:gd name="T5" fmla="*/ 14 h 64"/>
                  <a:gd name="T6" fmla="*/ 38 w 70"/>
                  <a:gd name="T7" fmla="*/ 18 h 64"/>
                  <a:gd name="T8" fmla="*/ 36 w 70"/>
                  <a:gd name="T9" fmla="*/ 26 h 64"/>
                  <a:gd name="T10" fmla="*/ 38 w 70"/>
                  <a:gd name="T11" fmla="*/ 32 h 64"/>
                  <a:gd name="T12" fmla="*/ 38 w 70"/>
                  <a:gd name="T13" fmla="*/ 32 h 64"/>
                  <a:gd name="T14" fmla="*/ 54 w 70"/>
                  <a:gd name="T15" fmla="*/ 48 h 64"/>
                  <a:gd name="T16" fmla="*/ 70 w 70"/>
                  <a:gd name="T17" fmla="*/ 64 h 64"/>
                  <a:gd name="T18" fmla="*/ 70 w 70"/>
                  <a:gd name="T19" fmla="*/ 64 h 64"/>
                  <a:gd name="T20" fmla="*/ 50 w 70"/>
                  <a:gd name="T21" fmla="*/ 56 h 64"/>
                  <a:gd name="T22" fmla="*/ 30 w 70"/>
                  <a:gd name="T23" fmla="*/ 44 h 64"/>
                  <a:gd name="T24" fmla="*/ 22 w 70"/>
                  <a:gd name="T25" fmla="*/ 38 h 64"/>
                  <a:gd name="T26" fmla="*/ 12 w 70"/>
                  <a:gd name="T27" fmla="*/ 30 h 64"/>
                  <a:gd name="T28" fmla="*/ 6 w 70"/>
                  <a:gd name="T29" fmla="*/ 20 h 64"/>
                  <a:gd name="T30" fmla="*/ 0 w 70"/>
                  <a:gd name="T31" fmla="*/ 10 h 64"/>
                  <a:gd name="T32" fmla="*/ 0 w 70"/>
                  <a:gd name="T33" fmla="*/ 10 h 64"/>
                  <a:gd name="T34" fmla="*/ 2 w 70"/>
                  <a:gd name="T35" fmla="*/ 4 h 64"/>
                  <a:gd name="T36" fmla="*/ 4 w 70"/>
                  <a:gd name="T37" fmla="*/ 2 h 64"/>
                  <a:gd name="T38" fmla="*/ 4 w 70"/>
                  <a:gd name="T39" fmla="*/ 2 h 64"/>
                  <a:gd name="T40" fmla="*/ 16 w 70"/>
                  <a:gd name="T41" fmla="*/ 0 h 64"/>
                  <a:gd name="T42" fmla="*/ 26 w 70"/>
                  <a:gd name="T43" fmla="*/ 2 h 64"/>
                  <a:gd name="T44" fmla="*/ 36 w 70"/>
                  <a:gd name="T45" fmla="*/ 6 h 64"/>
                  <a:gd name="T46" fmla="*/ 44 w 70"/>
                  <a:gd name="T47" fmla="*/ 12 h 64"/>
                  <a:gd name="T48" fmla="*/ 44 w 70"/>
                  <a:gd name="T49" fmla="*/ 12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64">
                    <a:moveTo>
                      <a:pt x="44" y="12"/>
                    </a:moveTo>
                    <a:lnTo>
                      <a:pt x="44" y="12"/>
                    </a:lnTo>
                    <a:lnTo>
                      <a:pt x="42" y="14"/>
                    </a:lnTo>
                    <a:lnTo>
                      <a:pt x="38" y="18"/>
                    </a:lnTo>
                    <a:lnTo>
                      <a:pt x="36" y="26"/>
                    </a:lnTo>
                    <a:lnTo>
                      <a:pt x="38" y="32"/>
                    </a:lnTo>
                    <a:lnTo>
                      <a:pt x="54" y="48"/>
                    </a:lnTo>
                    <a:lnTo>
                      <a:pt x="70" y="64"/>
                    </a:lnTo>
                    <a:lnTo>
                      <a:pt x="50" y="56"/>
                    </a:lnTo>
                    <a:lnTo>
                      <a:pt x="30" y="44"/>
                    </a:lnTo>
                    <a:lnTo>
                      <a:pt x="22" y="38"/>
                    </a:lnTo>
                    <a:lnTo>
                      <a:pt x="12" y="30"/>
                    </a:lnTo>
                    <a:lnTo>
                      <a:pt x="6" y="20"/>
                    </a:lnTo>
                    <a:lnTo>
                      <a:pt x="0" y="10"/>
                    </a:lnTo>
                    <a:lnTo>
                      <a:pt x="2" y="4"/>
                    </a:lnTo>
                    <a:lnTo>
                      <a:pt x="4" y="2"/>
                    </a:lnTo>
                    <a:lnTo>
                      <a:pt x="16" y="0"/>
                    </a:lnTo>
                    <a:lnTo>
                      <a:pt x="26" y="2"/>
                    </a:lnTo>
                    <a:lnTo>
                      <a:pt x="36" y="6"/>
                    </a:lnTo>
                    <a:lnTo>
                      <a:pt x="44" y="1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58" name="Picture 23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7" y="2223"/>
                <a:ext cx="13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59" name="Freeform 240"/>
              <p:cNvSpPr>
                <a:spLocks/>
              </p:cNvSpPr>
              <p:nvPr/>
            </p:nvSpPr>
            <p:spPr bwMode="auto">
              <a:xfrm>
                <a:off x="3943" y="2245"/>
                <a:ext cx="52" cy="16"/>
              </a:xfrm>
              <a:custGeom>
                <a:avLst/>
                <a:gdLst>
                  <a:gd name="T0" fmla="*/ 52 w 52"/>
                  <a:gd name="T1" fmla="*/ 6 h 16"/>
                  <a:gd name="T2" fmla="*/ 52 w 52"/>
                  <a:gd name="T3" fmla="*/ 6 h 16"/>
                  <a:gd name="T4" fmla="*/ 48 w 52"/>
                  <a:gd name="T5" fmla="*/ 12 h 16"/>
                  <a:gd name="T6" fmla="*/ 44 w 52"/>
                  <a:gd name="T7" fmla="*/ 14 h 16"/>
                  <a:gd name="T8" fmla="*/ 44 w 52"/>
                  <a:gd name="T9" fmla="*/ 14 h 16"/>
                  <a:gd name="T10" fmla="*/ 32 w 52"/>
                  <a:gd name="T11" fmla="*/ 16 h 16"/>
                  <a:gd name="T12" fmla="*/ 22 w 52"/>
                  <a:gd name="T13" fmla="*/ 14 h 16"/>
                  <a:gd name="T14" fmla="*/ 0 w 52"/>
                  <a:gd name="T15" fmla="*/ 8 h 16"/>
                  <a:gd name="T16" fmla="*/ 0 w 52"/>
                  <a:gd name="T17" fmla="*/ 8 h 16"/>
                  <a:gd name="T18" fmla="*/ 6 w 52"/>
                  <a:gd name="T19" fmla="*/ 6 h 16"/>
                  <a:gd name="T20" fmla="*/ 12 w 52"/>
                  <a:gd name="T21" fmla="*/ 4 h 16"/>
                  <a:gd name="T22" fmla="*/ 20 w 52"/>
                  <a:gd name="T23" fmla="*/ 4 h 16"/>
                  <a:gd name="T24" fmla="*/ 26 w 52"/>
                  <a:gd name="T25" fmla="*/ 0 h 16"/>
                  <a:gd name="T26" fmla="*/ 26 w 52"/>
                  <a:gd name="T27" fmla="*/ 0 h 16"/>
                  <a:gd name="T28" fmla="*/ 40 w 52"/>
                  <a:gd name="T29" fmla="*/ 0 h 16"/>
                  <a:gd name="T30" fmla="*/ 46 w 52"/>
                  <a:gd name="T31" fmla="*/ 2 h 16"/>
                  <a:gd name="T32" fmla="*/ 52 w 52"/>
                  <a:gd name="T33" fmla="*/ 6 h 16"/>
                  <a:gd name="T34" fmla="*/ 52 w 52"/>
                  <a:gd name="T35" fmla="*/ 6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16">
                    <a:moveTo>
                      <a:pt x="52" y="6"/>
                    </a:moveTo>
                    <a:lnTo>
                      <a:pt x="52" y="6"/>
                    </a:lnTo>
                    <a:lnTo>
                      <a:pt x="48" y="12"/>
                    </a:lnTo>
                    <a:lnTo>
                      <a:pt x="44" y="14"/>
                    </a:lnTo>
                    <a:lnTo>
                      <a:pt x="32" y="16"/>
                    </a:lnTo>
                    <a:lnTo>
                      <a:pt x="22" y="14"/>
                    </a:lnTo>
                    <a:lnTo>
                      <a:pt x="0" y="8"/>
                    </a:lnTo>
                    <a:lnTo>
                      <a:pt x="6" y="6"/>
                    </a:lnTo>
                    <a:lnTo>
                      <a:pt x="12" y="4"/>
                    </a:lnTo>
                    <a:lnTo>
                      <a:pt x="20" y="4"/>
                    </a:lnTo>
                    <a:lnTo>
                      <a:pt x="26" y="0"/>
                    </a:lnTo>
                    <a:lnTo>
                      <a:pt x="40" y="0"/>
                    </a:lnTo>
                    <a:lnTo>
                      <a:pt x="46" y="2"/>
                    </a:lnTo>
                    <a:lnTo>
                      <a:pt x="52"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0" name="Freeform 241"/>
              <p:cNvSpPr>
                <a:spLocks/>
              </p:cNvSpPr>
              <p:nvPr/>
            </p:nvSpPr>
            <p:spPr bwMode="auto">
              <a:xfrm>
                <a:off x="3903" y="2255"/>
                <a:ext cx="46" cy="102"/>
              </a:xfrm>
              <a:custGeom>
                <a:avLst/>
                <a:gdLst>
                  <a:gd name="T0" fmla="*/ 38 w 46"/>
                  <a:gd name="T1" fmla="*/ 8 h 102"/>
                  <a:gd name="T2" fmla="*/ 38 w 46"/>
                  <a:gd name="T3" fmla="*/ 8 h 102"/>
                  <a:gd name="T4" fmla="*/ 42 w 46"/>
                  <a:gd name="T5" fmla="*/ 12 h 102"/>
                  <a:gd name="T6" fmla="*/ 44 w 46"/>
                  <a:gd name="T7" fmla="*/ 16 h 102"/>
                  <a:gd name="T8" fmla="*/ 46 w 46"/>
                  <a:gd name="T9" fmla="*/ 26 h 102"/>
                  <a:gd name="T10" fmla="*/ 46 w 46"/>
                  <a:gd name="T11" fmla="*/ 36 h 102"/>
                  <a:gd name="T12" fmla="*/ 46 w 46"/>
                  <a:gd name="T13" fmla="*/ 44 h 102"/>
                  <a:gd name="T14" fmla="*/ 46 w 46"/>
                  <a:gd name="T15" fmla="*/ 44 h 102"/>
                  <a:gd name="T16" fmla="*/ 46 w 46"/>
                  <a:gd name="T17" fmla="*/ 58 h 102"/>
                  <a:gd name="T18" fmla="*/ 44 w 46"/>
                  <a:gd name="T19" fmla="*/ 74 h 102"/>
                  <a:gd name="T20" fmla="*/ 40 w 46"/>
                  <a:gd name="T21" fmla="*/ 86 h 102"/>
                  <a:gd name="T22" fmla="*/ 34 w 46"/>
                  <a:gd name="T23" fmla="*/ 100 h 102"/>
                  <a:gd name="T24" fmla="*/ 32 w 46"/>
                  <a:gd name="T25" fmla="*/ 102 h 102"/>
                  <a:gd name="T26" fmla="*/ 32 w 46"/>
                  <a:gd name="T27" fmla="*/ 102 h 102"/>
                  <a:gd name="T28" fmla="*/ 22 w 46"/>
                  <a:gd name="T29" fmla="*/ 98 h 102"/>
                  <a:gd name="T30" fmla="*/ 14 w 46"/>
                  <a:gd name="T31" fmla="*/ 92 h 102"/>
                  <a:gd name="T32" fmla="*/ 0 w 46"/>
                  <a:gd name="T33" fmla="*/ 80 h 102"/>
                  <a:gd name="T34" fmla="*/ 0 w 46"/>
                  <a:gd name="T35" fmla="*/ 80 h 102"/>
                  <a:gd name="T36" fmla="*/ 6 w 46"/>
                  <a:gd name="T37" fmla="*/ 68 h 102"/>
                  <a:gd name="T38" fmla="*/ 14 w 46"/>
                  <a:gd name="T39" fmla="*/ 56 h 102"/>
                  <a:gd name="T40" fmla="*/ 22 w 46"/>
                  <a:gd name="T41" fmla="*/ 44 h 102"/>
                  <a:gd name="T42" fmla="*/ 26 w 46"/>
                  <a:gd name="T43" fmla="*/ 32 h 102"/>
                  <a:gd name="T44" fmla="*/ 34 w 46"/>
                  <a:gd name="T45" fmla="*/ 4 h 102"/>
                  <a:gd name="T46" fmla="*/ 36 w 46"/>
                  <a:gd name="T47" fmla="*/ 0 h 102"/>
                  <a:gd name="T48" fmla="*/ 36 w 46"/>
                  <a:gd name="T49" fmla="*/ 0 h 102"/>
                  <a:gd name="T50" fmla="*/ 36 w 46"/>
                  <a:gd name="T51" fmla="*/ 2 h 102"/>
                  <a:gd name="T52" fmla="*/ 38 w 46"/>
                  <a:gd name="T53" fmla="*/ 4 h 102"/>
                  <a:gd name="T54" fmla="*/ 38 w 46"/>
                  <a:gd name="T55" fmla="*/ 8 h 102"/>
                  <a:gd name="T56" fmla="*/ 38 w 46"/>
                  <a:gd name="T57" fmla="*/ 8 h 1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102">
                    <a:moveTo>
                      <a:pt x="38" y="8"/>
                    </a:moveTo>
                    <a:lnTo>
                      <a:pt x="38" y="8"/>
                    </a:lnTo>
                    <a:lnTo>
                      <a:pt x="42" y="12"/>
                    </a:lnTo>
                    <a:lnTo>
                      <a:pt x="44" y="16"/>
                    </a:lnTo>
                    <a:lnTo>
                      <a:pt x="46" y="26"/>
                    </a:lnTo>
                    <a:lnTo>
                      <a:pt x="46" y="36"/>
                    </a:lnTo>
                    <a:lnTo>
                      <a:pt x="46" y="44"/>
                    </a:lnTo>
                    <a:lnTo>
                      <a:pt x="46" y="58"/>
                    </a:lnTo>
                    <a:lnTo>
                      <a:pt x="44" y="74"/>
                    </a:lnTo>
                    <a:lnTo>
                      <a:pt x="40" y="86"/>
                    </a:lnTo>
                    <a:lnTo>
                      <a:pt x="34" y="100"/>
                    </a:lnTo>
                    <a:lnTo>
                      <a:pt x="32" y="102"/>
                    </a:lnTo>
                    <a:lnTo>
                      <a:pt x="22" y="98"/>
                    </a:lnTo>
                    <a:lnTo>
                      <a:pt x="14" y="92"/>
                    </a:lnTo>
                    <a:lnTo>
                      <a:pt x="0" y="80"/>
                    </a:lnTo>
                    <a:lnTo>
                      <a:pt x="6" y="68"/>
                    </a:lnTo>
                    <a:lnTo>
                      <a:pt x="14" y="56"/>
                    </a:lnTo>
                    <a:lnTo>
                      <a:pt x="22" y="44"/>
                    </a:lnTo>
                    <a:lnTo>
                      <a:pt x="26" y="32"/>
                    </a:lnTo>
                    <a:lnTo>
                      <a:pt x="34" y="4"/>
                    </a:lnTo>
                    <a:lnTo>
                      <a:pt x="36" y="0"/>
                    </a:lnTo>
                    <a:lnTo>
                      <a:pt x="36" y="2"/>
                    </a:lnTo>
                    <a:lnTo>
                      <a:pt x="38" y="4"/>
                    </a:lnTo>
                    <a:lnTo>
                      <a:pt x="38" y="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1" name="Freeform 242"/>
              <p:cNvSpPr>
                <a:spLocks/>
              </p:cNvSpPr>
              <p:nvPr/>
            </p:nvSpPr>
            <p:spPr bwMode="auto">
              <a:xfrm>
                <a:off x="3747" y="2277"/>
                <a:ext cx="48" cy="52"/>
              </a:xfrm>
              <a:custGeom>
                <a:avLst/>
                <a:gdLst>
                  <a:gd name="T0" fmla="*/ 32 w 48"/>
                  <a:gd name="T1" fmla="*/ 2 h 52"/>
                  <a:gd name="T2" fmla="*/ 48 w 48"/>
                  <a:gd name="T3" fmla="*/ 42 h 52"/>
                  <a:gd name="T4" fmla="*/ 48 w 48"/>
                  <a:gd name="T5" fmla="*/ 42 h 52"/>
                  <a:gd name="T6" fmla="*/ 48 w 48"/>
                  <a:gd name="T7" fmla="*/ 46 h 52"/>
                  <a:gd name="T8" fmla="*/ 44 w 48"/>
                  <a:gd name="T9" fmla="*/ 50 h 52"/>
                  <a:gd name="T10" fmla="*/ 44 w 48"/>
                  <a:gd name="T11" fmla="*/ 50 h 52"/>
                  <a:gd name="T12" fmla="*/ 42 w 48"/>
                  <a:gd name="T13" fmla="*/ 50 h 52"/>
                  <a:gd name="T14" fmla="*/ 38 w 48"/>
                  <a:gd name="T15" fmla="*/ 50 h 52"/>
                  <a:gd name="T16" fmla="*/ 38 w 48"/>
                  <a:gd name="T17" fmla="*/ 50 h 52"/>
                  <a:gd name="T18" fmla="*/ 24 w 48"/>
                  <a:gd name="T19" fmla="*/ 52 h 52"/>
                  <a:gd name="T20" fmla="*/ 18 w 48"/>
                  <a:gd name="T21" fmla="*/ 50 h 52"/>
                  <a:gd name="T22" fmla="*/ 14 w 48"/>
                  <a:gd name="T23" fmla="*/ 46 h 52"/>
                  <a:gd name="T24" fmla="*/ 14 w 48"/>
                  <a:gd name="T25" fmla="*/ 46 h 52"/>
                  <a:gd name="T26" fmla="*/ 12 w 48"/>
                  <a:gd name="T27" fmla="*/ 38 h 52"/>
                  <a:gd name="T28" fmla="*/ 8 w 48"/>
                  <a:gd name="T29" fmla="*/ 30 h 52"/>
                  <a:gd name="T30" fmla="*/ 4 w 48"/>
                  <a:gd name="T31" fmla="*/ 22 h 52"/>
                  <a:gd name="T32" fmla="*/ 2 w 48"/>
                  <a:gd name="T33" fmla="*/ 12 h 52"/>
                  <a:gd name="T34" fmla="*/ 2 w 48"/>
                  <a:gd name="T35" fmla="*/ 12 h 52"/>
                  <a:gd name="T36" fmla="*/ 0 w 48"/>
                  <a:gd name="T37" fmla="*/ 8 h 52"/>
                  <a:gd name="T38" fmla="*/ 0 w 48"/>
                  <a:gd name="T39" fmla="*/ 6 h 52"/>
                  <a:gd name="T40" fmla="*/ 2 w 48"/>
                  <a:gd name="T41" fmla="*/ 4 h 52"/>
                  <a:gd name="T42" fmla="*/ 2 w 48"/>
                  <a:gd name="T43" fmla="*/ 4 h 52"/>
                  <a:gd name="T44" fmla="*/ 4 w 48"/>
                  <a:gd name="T45" fmla="*/ 2 h 52"/>
                  <a:gd name="T46" fmla="*/ 8 w 48"/>
                  <a:gd name="T47" fmla="*/ 2 h 52"/>
                  <a:gd name="T48" fmla="*/ 12 w 48"/>
                  <a:gd name="T49" fmla="*/ 2 h 52"/>
                  <a:gd name="T50" fmla="*/ 14 w 48"/>
                  <a:gd name="T51" fmla="*/ 2 h 52"/>
                  <a:gd name="T52" fmla="*/ 14 w 48"/>
                  <a:gd name="T53" fmla="*/ 2 h 52"/>
                  <a:gd name="T54" fmla="*/ 24 w 48"/>
                  <a:gd name="T55" fmla="*/ 0 h 52"/>
                  <a:gd name="T56" fmla="*/ 28 w 48"/>
                  <a:gd name="T57" fmla="*/ 0 h 52"/>
                  <a:gd name="T58" fmla="*/ 32 w 48"/>
                  <a:gd name="T59" fmla="*/ 2 h 52"/>
                  <a:gd name="T60" fmla="*/ 32 w 48"/>
                  <a:gd name="T61" fmla="*/ 2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8" h="52">
                    <a:moveTo>
                      <a:pt x="32" y="2"/>
                    </a:moveTo>
                    <a:lnTo>
                      <a:pt x="48" y="42"/>
                    </a:lnTo>
                    <a:lnTo>
                      <a:pt x="48" y="46"/>
                    </a:lnTo>
                    <a:lnTo>
                      <a:pt x="44" y="50"/>
                    </a:lnTo>
                    <a:lnTo>
                      <a:pt x="42" y="50"/>
                    </a:lnTo>
                    <a:lnTo>
                      <a:pt x="38" y="50"/>
                    </a:lnTo>
                    <a:lnTo>
                      <a:pt x="24" y="52"/>
                    </a:lnTo>
                    <a:lnTo>
                      <a:pt x="18" y="50"/>
                    </a:lnTo>
                    <a:lnTo>
                      <a:pt x="14" y="46"/>
                    </a:lnTo>
                    <a:lnTo>
                      <a:pt x="12" y="38"/>
                    </a:lnTo>
                    <a:lnTo>
                      <a:pt x="8" y="30"/>
                    </a:lnTo>
                    <a:lnTo>
                      <a:pt x="4" y="22"/>
                    </a:lnTo>
                    <a:lnTo>
                      <a:pt x="2" y="12"/>
                    </a:lnTo>
                    <a:lnTo>
                      <a:pt x="0" y="8"/>
                    </a:lnTo>
                    <a:lnTo>
                      <a:pt x="0" y="6"/>
                    </a:lnTo>
                    <a:lnTo>
                      <a:pt x="2" y="4"/>
                    </a:lnTo>
                    <a:lnTo>
                      <a:pt x="4" y="2"/>
                    </a:lnTo>
                    <a:lnTo>
                      <a:pt x="8" y="2"/>
                    </a:lnTo>
                    <a:lnTo>
                      <a:pt x="12" y="2"/>
                    </a:lnTo>
                    <a:lnTo>
                      <a:pt x="14" y="2"/>
                    </a:lnTo>
                    <a:lnTo>
                      <a:pt x="24" y="0"/>
                    </a:lnTo>
                    <a:lnTo>
                      <a:pt x="28" y="0"/>
                    </a:lnTo>
                    <a:lnTo>
                      <a:pt x="3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2" name="Freeform 243"/>
              <p:cNvSpPr>
                <a:spLocks/>
              </p:cNvSpPr>
              <p:nvPr/>
            </p:nvSpPr>
            <p:spPr bwMode="auto">
              <a:xfrm>
                <a:off x="3701" y="2325"/>
                <a:ext cx="128" cy="90"/>
              </a:xfrm>
              <a:custGeom>
                <a:avLst/>
                <a:gdLst>
                  <a:gd name="T0" fmla="*/ 44 w 128"/>
                  <a:gd name="T1" fmla="*/ 14 h 90"/>
                  <a:gd name="T2" fmla="*/ 44 w 128"/>
                  <a:gd name="T3" fmla="*/ 14 h 90"/>
                  <a:gd name="T4" fmla="*/ 46 w 128"/>
                  <a:gd name="T5" fmla="*/ 20 h 90"/>
                  <a:gd name="T6" fmla="*/ 44 w 128"/>
                  <a:gd name="T7" fmla="*/ 28 h 90"/>
                  <a:gd name="T8" fmla="*/ 44 w 128"/>
                  <a:gd name="T9" fmla="*/ 28 h 90"/>
                  <a:gd name="T10" fmla="*/ 54 w 128"/>
                  <a:gd name="T11" fmla="*/ 32 h 90"/>
                  <a:gd name="T12" fmla="*/ 62 w 128"/>
                  <a:gd name="T13" fmla="*/ 38 h 90"/>
                  <a:gd name="T14" fmla="*/ 72 w 128"/>
                  <a:gd name="T15" fmla="*/ 44 h 90"/>
                  <a:gd name="T16" fmla="*/ 82 w 128"/>
                  <a:gd name="T17" fmla="*/ 50 h 90"/>
                  <a:gd name="T18" fmla="*/ 82 w 128"/>
                  <a:gd name="T19" fmla="*/ 50 h 90"/>
                  <a:gd name="T20" fmla="*/ 90 w 128"/>
                  <a:gd name="T21" fmla="*/ 46 h 90"/>
                  <a:gd name="T22" fmla="*/ 98 w 128"/>
                  <a:gd name="T23" fmla="*/ 44 h 90"/>
                  <a:gd name="T24" fmla="*/ 108 w 128"/>
                  <a:gd name="T25" fmla="*/ 44 h 90"/>
                  <a:gd name="T26" fmla="*/ 116 w 128"/>
                  <a:gd name="T27" fmla="*/ 46 h 90"/>
                  <a:gd name="T28" fmla="*/ 116 w 128"/>
                  <a:gd name="T29" fmla="*/ 46 h 90"/>
                  <a:gd name="T30" fmla="*/ 122 w 128"/>
                  <a:gd name="T31" fmla="*/ 50 h 90"/>
                  <a:gd name="T32" fmla="*/ 124 w 128"/>
                  <a:gd name="T33" fmla="*/ 54 h 90"/>
                  <a:gd name="T34" fmla="*/ 128 w 128"/>
                  <a:gd name="T35" fmla="*/ 64 h 90"/>
                  <a:gd name="T36" fmla="*/ 128 w 128"/>
                  <a:gd name="T37" fmla="*/ 64 h 90"/>
                  <a:gd name="T38" fmla="*/ 128 w 128"/>
                  <a:gd name="T39" fmla="*/ 68 h 90"/>
                  <a:gd name="T40" fmla="*/ 126 w 128"/>
                  <a:gd name="T41" fmla="*/ 74 h 90"/>
                  <a:gd name="T42" fmla="*/ 120 w 128"/>
                  <a:gd name="T43" fmla="*/ 84 h 90"/>
                  <a:gd name="T44" fmla="*/ 120 w 128"/>
                  <a:gd name="T45" fmla="*/ 84 h 90"/>
                  <a:gd name="T46" fmla="*/ 114 w 128"/>
                  <a:gd name="T47" fmla="*/ 86 h 90"/>
                  <a:gd name="T48" fmla="*/ 108 w 128"/>
                  <a:gd name="T49" fmla="*/ 88 h 90"/>
                  <a:gd name="T50" fmla="*/ 102 w 128"/>
                  <a:gd name="T51" fmla="*/ 90 h 90"/>
                  <a:gd name="T52" fmla="*/ 96 w 128"/>
                  <a:gd name="T53" fmla="*/ 88 h 90"/>
                  <a:gd name="T54" fmla="*/ 96 w 128"/>
                  <a:gd name="T55" fmla="*/ 88 h 90"/>
                  <a:gd name="T56" fmla="*/ 88 w 128"/>
                  <a:gd name="T57" fmla="*/ 84 h 90"/>
                  <a:gd name="T58" fmla="*/ 82 w 128"/>
                  <a:gd name="T59" fmla="*/ 78 h 90"/>
                  <a:gd name="T60" fmla="*/ 78 w 128"/>
                  <a:gd name="T61" fmla="*/ 70 h 90"/>
                  <a:gd name="T62" fmla="*/ 78 w 128"/>
                  <a:gd name="T63" fmla="*/ 62 h 90"/>
                  <a:gd name="T64" fmla="*/ 78 w 128"/>
                  <a:gd name="T65" fmla="*/ 62 h 90"/>
                  <a:gd name="T66" fmla="*/ 68 w 128"/>
                  <a:gd name="T67" fmla="*/ 56 h 90"/>
                  <a:gd name="T68" fmla="*/ 58 w 128"/>
                  <a:gd name="T69" fmla="*/ 50 h 90"/>
                  <a:gd name="T70" fmla="*/ 48 w 128"/>
                  <a:gd name="T71" fmla="*/ 42 h 90"/>
                  <a:gd name="T72" fmla="*/ 38 w 128"/>
                  <a:gd name="T73" fmla="*/ 38 h 90"/>
                  <a:gd name="T74" fmla="*/ 38 w 128"/>
                  <a:gd name="T75" fmla="*/ 38 h 90"/>
                  <a:gd name="T76" fmla="*/ 30 w 128"/>
                  <a:gd name="T77" fmla="*/ 44 h 90"/>
                  <a:gd name="T78" fmla="*/ 24 w 128"/>
                  <a:gd name="T79" fmla="*/ 44 h 90"/>
                  <a:gd name="T80" fmla="*/ 20 w 128"/>
                  <a:gd name="T81" fmla="*/ 44 h 90"/>
                  <a:gd name="T82" fmla="*/ 20 w 128"/>
                  <a:gd name="T83" fmla="*/ 44 h 90"/>
                  <a:gd name="T84" fmla="*/ 18 w 128"/>
                  <a:gd name="T85" fmla="*/ 42 h 90"/>
                  <a:gd name="T86" fmla="*/ 16 w 128"/>
                  <a:gd name="T87" fmla="*/ 42 h 90"/>
                  <a:gd name="T88" fmla="*/ 12 w 128"/>
                  <a:gd name="T89" fmla="*/ 42 h 90"/>
                  <a:gd name="T90" fmla="*/ 12 w 128"/>
                  <a:gd name="T91" fmla="*/ 42 h 90"/>
                  <a:gd name="T92" fmla="*/ 6 w 128"/>
                  <a:gd name="T93" fmla="*/ 36 h 90"/>
                  <a:gd name="T94" fmla="*/ 2 w 128"/>
                  <a:gd name="T95" fmla="*/ 28 h 90"/>
                  <a:gd name="T96" fmla="*/ 0 w 128"/>
                  <a:gd name="T97" fmla="*/ 20 h 90"/>
                  <a:gd name="T98" fmla="*/ 0 w 128"/>
                  <a:gd name="T99" fmla="*/ 12 h 90"/>
                  <a:gd name="T100" fmla="*/ 0 w 128"/>
                  <a:gd name="T101" fmla="*/ 12 h 90"/>
                  <a:gd name="T102" fmla="*/ 4 w 128"/>
                  <a:gd name="T103" fmla="*/ 6 h 90"/>
                  <a:gd name="T104" fmla="*/ 8 w 128"/>
                  <a:gd name="T105" fmla="*/ 4 h 90"/>
                  <a:gd name="T106" fmla="*/ 14 w 128"/>
                  <a:gd name="T107" fmla="*/ 0 h 90"/>
                  <a:gd name="T108" fmla="*/ 20 w 128"/>
                  <a:gd name="T109" fmla="*/ 0 h 90"/>
                  <a:gd name="T110" fmla="*/ 20 w 128"/>
                  <a:gd name="T111" fmla="*/ 0 h 90"/>
                  <a:gd name="T112" fmla="*/ 28 w 128"/>
                  <a:gd name="T113" fmla="*/ 0 h 90"/>
                  <a:gd name="T114" fmla="*/ 34 w 128"/>
                  <a:gd name="T115" fmla="*/ 4 h 90"/>
                  <a:gd name="T116" fmla="*/ 40 w 128"/>
                  <a:gd name="T117" fmla="*/ 8 h 90"/>
                  <a:gd name="T118" fmla="*/ 44 w 128"/>
                  <a:gd name="T119" fmla="*/ 14 h 90"/>
                  <a:gd name="T120" fmla="*/ 44 w 128"/>
                  <a:gd name="T121" fmla="*/ 14 h 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8" h="90">
                    <a:moveTo>
                      <a:pt x="44" y="14"/>
                    </a:moveTo>
                    <a:lnTo>
                      <a:pt x="44" y="14"/>
                    </a:lnTo>
                    <a:lnTo>
                      <a:pt x="46" y="20"/>
                    </a:lnTo>
                    <a:lnTo>
                      <a:pt x="44" y="28"/>
                    </a:lnTo>
                    <a:lnTo>
                      <a:pt x="54" y="32"/>
                    </a:lnTo>
                    <a:lnTo>
                      <a:pt x="62" y="38"/>
                    </a:lnTo>
                    <a:lnTo>
                      <a:pt x="72" y="44"/>
                    </a:lnTo>
                    <a:lnTo>
                      <a:pt x="82" y="50"/>
                    </a:lnTo>
                    <a:lnTo>
                      <a:pt x="90" y="46"/>
                    </a:lnTo>
                    <a:lnTo>
                      <a:pt x="98" y="44"/>
                    </a:lnTo>
                    <a:lnTo>
                      <a:pt x="108" y="44"/>
                    </a:lnTo>
                    <a:lnTo>
                      <a:pt x="116" y="46"/>
                    </a:lnTo>
                    <a:lnTo>
                      <a:pt x="122" y="50"/>
                    </a:lnTo>
                    <a:lnTo>
                      <a:pt x="124" y="54"/>
                    </a:lnTo>
                    <a:lnTo>
                      <a:pt x="128" y="64"/>
                    </a:lnTo>
                    <a:lnTo>
                      <a:pt x="128" y="68"/>
                    </a:lnTo>
                    <a:lnTo>
                      <a:pt x="126" y="74"/>
                    </a:lnTo>
                    <a:lnTo>
                      <a:pt x="120" y="84"/>
                    </a:lnTo>
                    <a:lnTo>
                      <a:pt x="114" y="86"/>
                    </a:lnTo>
                    <a:lnTo>
                      <a:pt x="108" y="88"/>
                    </a:lnTo>
                    <a:lnTo>
                      <a:pt x="102" y="90"/>
                    </a:lnTo>
                    <a:lnTo>
                      <a:pt x="96" y="88"/>
                    </a:lnTo>
                    <a:lnTo>
                      <a:pt x="88" y="84"/>
                    </a:lnTo>
                    <a:lnTo>
                      <a:pt x="82" y="78"/>
                    </a:lnTo>
                    <a:lnTo>
                      <a:pt x="78" y="70"/>
                    </a:lnTo>
                    <a:lnTo>
                      <a:pt x="78" y="62"/>
                    </a:lnTo>
                    <a:lnTo>
                      <a:pt x="68" y="56"/>
                    </a:lnTo>
                    <a:lnTo>
                      <a:pt x="58" y="50"/>
                    </a:lnTo>
                    <a:lnTo>
                      <a:pt x="48" y="42"/>
                    </a:lnTo>
                    <a:lnTo>
                      <a:pt x="38" y="38"/>
                    </a:lnTo>
                    <a:lnTo>
                      <a:pt x="30" y="44"/>
                    </a:lnTo>
                    <a:lnTo>
                      <a:pt x="24" y="44"/>
                    </a:lnTo>
                    <a:lnTo>
                      <a:pt x="20" y="44"/>
                    </a:lnTo>
                    <a:lnTo>
                      <a:pt x="18" y="42"/>
                    </a:lnTo>
                    <a:lnTo>
                      <a:pt x="16" y="42"/>
                    </a:lnTo>
                    <a:lnTo>
                      <a:pt x="12" y="42"/>
                    </a:lnTo>
                    <a:lnTo>
                      <a:pt x="6" y="36"/>
                    </a:lnTo>
                    <a:lnTo>
                      <a:pt x="2" y="28"/>
                    </a:lnTo>
                    <a:lnTo>
                      <a:pt x="0" y="20"/>
                    </a:lnTo>
                    <a:lnTo>
                      <a:pt x="0" y="12"/>
                    </a:lnTo>
                    <a:lnTo>
                      <a:pt x="4" y="6"/>
                    </a:lnTo>
                    <a:lnTo>
                      <a:pt x="8" y="4"/>
                    </a:lnTo>
                    <a:lnTo>
                      <a:pt x="14" y="0"/>
                    </a:lnTo>
                    <a:lnTo>
                      <a:pt x="20" y="0"/>
                    </a:lnTo>
                    <a:lnTo>
                      <a:pt x="28" y="0"/>
                    </a:lnTo>
                    <a:lnTo>
                      <a:pt x="34" y="4"/>
                    </a:lnTo>
                    <a:lnTo>
                      <a:pt x="40" y="8"/>
                    </a:lnTo>
                    <a:lnTo>
                      <a:pt x="44"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3" name="Freeform 244"/>
              <p:cNvSpPr>
                <a:spLocks/>
              </p:cNvSpPr>
              <p:nvPr/>
            </p:nvSpPr>
            <p:spPr bwMode="auto">
              <a:xfrm>
                <a:off x="3811" y="2327"/>
                <a:ext cx="70" cy="36"/>
              </a:xfrm>
              <a:custGeom>
                <a:avLst/>
                <a:gdLst>
                  <a:gd name="T0" fmla="*/ 62 w 70"/>
                  <a:gd name="T1" fmla="*/ 2 h 36"/>
                  <a:gd name="T2" fmla="*/ 62 w 70"/>
                  <a:gd name="T3" fmla="*/ 2 h 36"/>
                  <a:gd name="T4" fmla="*/ 66 w 70"/>
                  <a:gd name="T5" fmla="*/ 4 h 36"/>
                  <a:gd name="T6" fmla="*/ 66 w 70"/>
                  <a:gd name="T7" fmla="*/ 8 h 36"/>
                  <a:gd name="T8" fmla="*/ 68 w 70"/>
                  <a:gd name="T9" fmla="*/ 14 h 36"/>
                  <a:gd name="T10" fmla="*/ 68 w 70"/>
                  <a:gd name="T11" fmla="*/ 20 h 36"/>
                  <a:gd name="T12" fmla="*/ 70 w 70"/>
                  <a:gd name="T13" fmla="*/ 26 h 36"/>
                  <a:gd name="T14" fmla="*/ 70 w 70"/>
                  <a:gd name="T15" fmla="*/ 26 h 36"/>
                  <a:gd name="T16" fmla="*/ 68 w 70"/>
                  <a:gd name="T17" fmla="*/ 32 h 36"/>
                  <a:gd name="T18" fmla="*/ 64 w 70"/>
                  <a:gd name="T19" fmla="*/ 34 h 36"/>
                  <a:gd name="T20" fmla="*/ 64 w 70"/>
                  <a:gd name="T21" fmla="*/ 34 h 36"/>
                  <a:gd name="T22" fmla="*/ 52 w 70"/>
                  <a:gd name="T23" fmla="*/ 36 h 36"/>
                  <a:gd name="T24" fmla="*/ 38 w 70"/>
                  <a:gd name="T25" fmla="*/ 34 h 36"/>
                  <a:gd name="T26" fmla="*/ 26 w 70"/>
                  <a:gd name="T27" fmla="*/ 34 h 36"/>
                  <a:gd name="T28" fmla="*/ 14 w 70"/>
                  <a:gd name="T29" fmla="*/ 34 h 36"/>
                  <a:gd name="T30" fmla="*/ 14 w 70"/>
                  <a:gd name="T31" fmla="*/ 34 h 36"/>
                  <a:gd name="T32" fmla="*/ 8 w 70"/>
                  <a:gd name="T33" fmla="*/ 32 h 36"/>
                  <a:gd name="T34" fmla="*/ 6 w 70"/>
                  <a:gd name="T35" fmla="*/ 30 h 36"/>
                  <a:gd name="T36" fmla="*/ 6 w 70"/>
                  <a:gd name="T37" fmla="*/ 28 h 36"/>
                  <a:gd name="T38" fmla="*/ 6 w 70"/>
                  <a:gd name="T39" fmla="*/ 28 h 36"/>
                  <a:gd name="T40" fmla="*/ 2 w 70"/>
                  <a:gd name="T41" fmla="*/ 20 h 36"/>
                  <a:gd name="T42" fmla="*/ 0 w 70"/>
                  <a:gd name="T43" fmla="*/ 10 h 36"/>
                  <a:gd name="T44" fmla="*/ 0 w 70"/>
                  <a:gd name="T45" fmla="*/ 10 h 36"/>
                  <a:gd name="T46" fmla="*/ 2 w 70"/>
                  <a:gd name="T47" fmla="*/ 6 h 36"/>
                  <a:gd name="T48" fmla="*/ 4 w 70"/>
                  <a:gd name="T49" fmla="*/ 2 h 36"/>
                  <a:gd name="T50" fmla="*/ 8 w 70"/>
                  <a:gd name="T51" fmla="*/ 2 h 36"/>
                  <a:gd name="T52" fmla="*/ 12 w 70"/>
                  <a:gd name="T53" fmla="*/ 0 h 36"/>
                  <a:gd name="T54" fmla="*/ 22 w 70"/>
                  <a:gd name="T55" fmla="*/ 2 h 36"/>
                  <a:gd name="T56" fmla="*/ 30 w 70"/>
                  <a:gd name="T57" fmla="*/ 0 h 36"/>
                  <a:gd name="T58" fmla="*/ 62 w 70"/>
                  <a:gd name="T59" fmla="*/ 2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0" h="36">
                    <a:moveTo>
                      <a:pt x="62" y="2"/>
                    </a:moveTo>
                    <a:lnTo>
                      <a:pt x="62" y="2"/>
                    </a:lnTo>
                    <a:lnTo>
                      <a:pt x="66" y="4"/>
                    </a:lnTo>
                    <a:lnTo>
                      <a:pt x="66" y="8"/>
                    </a:lnTo>
                    <a:lnTo>
                      <a:pt x="68" y="14"/>
                    </a:lnTo>
                    <a:lnTo>
                      <a:pt x="68" y="20"/>
                    </a:lnTo>
                    <a:lnTo>
                      <a:pt x="70" y="26"/>
                    </a:lnTo>
                    <a:lnTo>
                      <a:pt x="68" y="32"/>
                    </a:lnTo>
                    <a:lnTo>
                      <a:pt x="64" y="34"/>
                    </a:lnTo>
                    <a:lnTo>
                      <a:pt x="52" y="36"/>
                    </a:lnTo>
                    <a:lnTo>
                      <a:pt x="38" y="34"/>
                    </a:lnTo>
                    <a:lnTo>
                      <a:pt x="26" y="34"/>
                    </a:lnTo>
                    <a:lnTo>
                      <a:pt x="14" y="34"/>
                    </a:lnTo>
                    <a:lnTo>
                      <a:pt x="8" y="32"/>
                    </a:lnTo>
                    <a:lnTo>
                      <a:pt x="6" y="30"/>
                    </a:lnTo>
                    <a:lnTo>
                      <a:pt x="6" y="28"/>
                    </a:lnTo>
                    <a:lnTo>
                      <a:pt x="2" y="20"/>
                    </a:lnTo>
                    <a:lnTo>
                      <a:pt x="0" y="10"/>
                    </a:lnTo>
                    <a:lnTo>
                      <a:pt x="2" y="6"/>
                    </a:lnTo>
                    <a:lnTo>
                      <a:pt x="4" y="2"/>
                    </a:lnTo>
                    <a:lnTo>
                      <a:pt x="8" y="2"/>
                    </a:lnTo>
                    <a:lnTo>
                      <a:pt x="12" y="0"/>
                    </a:lnTo>
                    <a:lnTo>
                      <a:pt x="22" y="2"/>
                    </a:lnTo>
                    <a:lnTo>
                      <a:pt x="30" y="0"/>
                    </a:lnTo>
                    <a:lnTo>
                      <a:pt x="62"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4" name="Freeform 245"/>
              <p:cNvSpPr>
                <a:spLocks/>
              </p:cNvSpPr>
              <p:nvPr/>
            </p:nvSpPr>
            <p:spPr bwMode="auto">
              <a:xfrm>
                <a:off x="3767" y="2333"/>
                <a:ext cx="12" cy="14"/>
              </a:xfrm>
              <a:custGeom>
                <a:avLst/>
                <a:gdLst>
                  <a:gd name="T0" fmla="*/ 12 w 12"/>
                  <a:gd name="T1" fmla="*/ 8 h 14"/>
                  <a:gd name="T2" fmla="*/ 12 w 12"/>
                  <a:gd name="T3" fmla="*/ 8 h 14"/>
                  <a:gd name="T4" fmla="*/ 10 w 12"/>
                  <a:gd name="T5" fmla="*/ 12 h 14"/>
                  <a:gd name="T6" fmla="*/ 8 w 12"/>
                  <a:gd name="T7" fmla="*/ 14 h 14"/>
                  <a:gd name="T8" fmla="*/ 8 w 12"/>
                  <a:gd name="T9" fmla="*/ 14 h 14"/>
                  <a:gd name="T10" fmla="*/ 4 w 12"/>
                  <a:gd name="T11" fmla="*/ 12 h 14"/>
                  <a:gd name="T12" fmla="*/ 0 w 12"/>
                  <a:gd name="T13" fmla="*/ 10 h 14"/>
                  <a:gd name="T14" fmla="*/ 0 w 12"/>
                  <a:gd name="T15" fmla="*/ 10 h 14"/>
                  <a:gd name="T16" fmla="*/ 0 w 12"/>
                  <a:gd name="T17" fmla="*/ 4 h 14"/>
                  <a:gd name="T18" fmla="*/ 0 w 12"/>
                  <a:gd name="T19" fmla="*/ 2 h 14"/>
                  <a:gd name="T20" fmla="*/ 4 w 12"/>
                  <a:gd name="T21" fmla="*/ 0 h 14"/>
                  <a:gd name="T22" fmla="*/ 4 w 12"/>
                  <a:gd name="T23" fmla="*/ 0 h 14"/>
                  <a:gd name="T24" fmla="*/ 6 w 12"/>
                  <a:gd name="T25" fmla="*/ 0 h 14"/>
                  <a:gd name="T26" fmla="*/ 10 w 12"/>
                  <a:gd name="T27" fmla="*/ 2 h 14"/>
                  <a:gd name="T28" fmla="*/ 12 w 12"/>
                  <a:gd name="T29" fmla="*/ 8 h 14"/>
                  <a:gd name="T30" fmla="*/ 12 w 12"/>
                  <a:gd name="T31" fmla="*/ 8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4">
                    <a:moveTo>
                      <a:pt x="12" y="8"/>
                    </a:moveTo>
                    <a:lnTo>
                      <a:pt x="12" y="8"/>
                    </a:lnTo>
                    <a:lnTo>
                      <a:pt x="10" y="12"/>
                    </a:lnTo>
                    <a:lnTo>
                      <a:pt x="8" y="14"/>
                    </a:lnTo>
                    <a:lnTo>
                      <a:pt x="4" y="12"/>
                    </a:lnTo>
                    <a:lnTo>
                      <a:pt x="0" y="10"/>
                    </a:lnTo>
                    <a:lnTo>
                      <a:pt x="0" y="4"/>
                    </a:lnTo>
                    <a:lnTo>
                      <a:pt x="0" y="2"/>
                    </a:lnTo>
                    <a:lnTo>
                      <a:pt x="4" y="0"/>
                    </a:lnTo>
                    <a:lnTo>
                      <a:pt x="6" y="0"/>
                    </a:lnTo>
                    <a:lnTo>
                      <a:pt x="10" y="2"/>
                    </a:lnTo>
                    <a:lnTo>
                      <a:pt x="12"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5" name="Freeform 246"/>
              <p:cNvSpPr>
                <a:spLocks/>
              </p:cNvSpPr>
              <p:nvPr/>
            </p:nvSpPr>
            <p:spPr bwMode="auto">
              <a:xfrm>
                <a:off x="3713" y="2339"/>
                <a:ext cx="20" cy="16"/>
              </a:xfrm>
              <a:custGeom>
                <a:avLst/>
                <a:gdLst>
                  <a:gd name="T0" fmla="*/ 20 w 20"/>
                  <a:gd name="T1" fmla="*/ 4 h 16"/>
                  <a:gd name="T2" fmla="*/ 20 w 20"/>
                  <a:gd name="T3" fmla="*/ 4 h 16"/>
                  <a:gd name="T4" fmla="*/ 18 w 20"/>
                  <a:gd name="T5" fmla="*/ 12 h 16"/>
                  <a:gd name="T6" fmla="*/ 16 w 20"/>
                  <a:gd name="T7" fmla="*/ 14 h 16"/>
                  <a:gd name="T8" fmla="*/ 12 w 20"/>
                  <a:gd name="T9" fmla="*/ 16 h 16"/>
                  <a:gd name="T10" fmla="*/ 12 w 20"/>
                  <a:gd name="T11" fmla="*/ 16 h 16"/>
                  <a:gd name="T12" fmla="*/ 6 w 20"/>
                  <a:gd name="T13" fmla="*/ 16 h 16"/>
                  <a:gd name="T14" fmla="*/ 0 w 20"/>
                  <a:gd name="T15" fmla="*/ 12 h 16"/>
                  <a:gd name="T16" fmla="*/ 0 w 20"/>
                  <a:gd name="T17" fmla="*/ 12 h 16"/>
                  <a:gd name="T18" fmla="*/ 0 w 20"/>
                  <a:gd name="T19" fmla="*/ 6 h 16"/>
                  <a:gd name="T20" fmla="*/ 0 w 20"/>
                  <a:gd name="T21" fmla="*/ 4 h 16"/>
                  <a:gd name="T22" fmla="*/ 2 w 20"/>
                  <a:gd name="T23" fmla="*/ 2 h 16"/>
                  <a:gd name="T24" fmla="*/ 2 w 20"/>
                  <a:gd name="T25" fmla="*/ 2 h 16"/>
                  <a:gd name="T26" fmla="*/ 6 w 20"/>
                  <a:gd name="T27" fmla="*/ 0 h 16"/>
                  <a:gd name="T28" fmla="*/ 12 w 20"/>
                  <a:gd name="T29" fmla="*/ 0 h 16"/>
                  <a:gd name="T30" fmla="*/ 18 w 20"/>
                  <a:gd name="T31" fmla="*/ 2 h 16"/>
                  <a:gd name="T32" fmla="*/ 20 w 20"/>
                  <a:gd name="T33" fmla="*/ 4 h 16"/>
                  <a:gd name="T34" fmla="*/ 20 w 20"/>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16">
                    <a:moveTo>
                      <a:pt x="20" y="4"/>
                    </a:moveTo>
                    <a:lnTo>
                      <a:pt x="20" y="4"/>
                    </a:lnTo>
                    <a:lnTo>
                      <a:pt x="18" y="12"/>
                    </a:lnTo>
                    <a:lnTo>
                      <a:pt x="16" y="14"/>
                    </a:lnTo>
                    <a:lnTo>
                      <a:pt x="12" y="16"/>
                    </a:lnTo>
                    <a:lnTo>
                      <a:pt x="6" y="16"/>
                    </a:lnTo>
                    <a:lnTo>
                      <a:pt x="0" y="12"/>
                    </a:lnTo>
                    <a:lnTo>
                      <a:pt x="0" y="6"/>
                    </a:lnTo>
                    <a:lnTo>
                      <a:pt x="0" y="4"/>
                    </a:lnTo>
                    <a:lnTo>
                      <a:pt x="2" y="2"/>
                    </a:lnTo>
                    <a:lnTo>
                      <a:pt x="6" y="0"/>
                    </a:lnTo>
                    <a:lnTo>
                      <a:pt x="12" y="0"/>
                    </a:lnTo>
                    <a:lnTo>
                      <a:pt x="18"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6" name="Freeform 247"/>
              <p:cNvSpPr>
                <a:spLocks/>
              </p:cNvSpPr>
              <p:nvPr/>
            </p:nvSpPr>
            <p:spPr bwMode="auto">
              <a:xfrm>
                <a:off x="3789" y="2343"/>
                <a:ext cx="12" cy="12"/>
              </a:xfrm>
              <a:custGeom>
                <a:avLst/>
                <a:gdLst>
                  <a:gd name="T0" fmla="*/ 12 w 12"/>
                  <a:gd name="T1" fmla="*/ 4 h 12"/>
                  <a:gd name="T2" fmla="*/ 12 w 12"/>
                  <a:gd name="T3" fmla="*/ 4 h 12"/>
                  <a:gd name="T4" fmla="*/ 12 w 12"/>
                  <a:gd name="T5" fmla="*/ 8 h 12"/>
                  <a:gd name="T6" fmla="*/ 10 w 12"/>
                  <a:gd name="T7" fmla="*/ 10 h 12"/>
                  <a:gd name="T8" fmla="*/ 10 w 12"/>
                  <a:gd name="T9" fmla="*/ 10 h 12"/>
                  <a:gd name="T10" fmla="*/ 8 w 12"/>
                  <a:gd name="T11" fmla="*/ 12 h 12"/>
                  <a:gd name="T12" fmla="*/ 4 w 12"/>
                  <a:gd name="T13" fmla="*/ 12 h 12"/>
                  <a:gd name="T14" fmla="*/ 4 w 12"/>
                  <a:gd name="T15" fmla="*/ 12 h 12"/>
                  <a:gd name="T16" fmla="*/ 2 w 12"/>
                  <a:gd name="T17" fmla="*/ 12 h 12"/>
                  <a:gd name="T18" fmla="*/ 2 w 12"/>
                  <a:gd name="T19" fmla="*/ 10 h 12"/>
                  <a:gd name="T20" fmla="*/ 0 w 12"/>
                  <a:gd name="T21" fmla="*/ 4 h 12"/>
                  <a:gd name="T22" fmla="*/ 0 w 12"/>
                  <a:gd name="T23" fmla="*/ 4 h 12"/>
                  <a:gd name="T24" fmla="*/ 0 w 12"/>
                  <a:gd name="T25" fmla="*/ 2 h 12"/>
                  <a:gd name="T26" fmla="*/ 4 w 12"/>
                  <a:gd name="T27" fmla="*/ 0 h 12"/>
                  <a:gd name="T28" fmla="*/ 4 w 12"/>
                  <a:gd name="T29" fmla="*/ 0 h 12"/>
                  <a:gd name="T30" fmla="*/ 8 w 12"/>
                  <a:gd name="T31" fmla="*/ 0 h 12"/>
                  <a:gd name="T32" fmla="*/ 10 w 12"/>
                  <a:gd name="T33" fmla="*/ 2 h 12"/>
                  <a:gd name="T34" fmla="*/ 12 w 12"/>
                  <a:gd name="T35" fmla="*/ 4 h 12"/>
                  <a:gd name="T36" fmla="*/ 12 w 12"/>
                  <a:gd name="T37" fmla="*/ 4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12" y="4"/>
                    </a:moveTo>
                    <a:lnTo>
                      <a:pt x="12" y="4"/>
                    </a:lnTo>
                    <a:lnTo>
                      <a:pt x="12" y="8"/>
                    </a:lnTo>
                    <a:lnTo>
                      <a:pt x="10" y="10"/>
                    </a:lnTo>
                    <a:lnTo>
                      <a:pt x="8" y="12"/>
                    </a:lnTo>
                    <a:lnTo>
                      <a:pt x="4" y="12"/>
                    </a:lnTo>
                    <a:lnTo>
                      <a:pt x="2" y="12"/>
                    </a:lnTo>
                    <a:lnTo>
                      <a:pt x="2" y="10"/>
                    </a:lnTo>
                    <a:lnTo>
                      <a:pt x="0" y="4"/>
                    </a:lnTo>
                    <a:lnTo>
                      <a:pt x="0" y="2"/>
                    </a:lnTo>
                    <a:lnTo>
                      <a:pt x="4" y="0"/>
                    </a:lnTo>
                    <a:lnTo>
                      <a:pt x="8"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67" name="Picture 24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1" y="2369"/>
                <a:ext cx="13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68" name="Freeform 249"/>
              <p:cNvSpPr>
                <a:spLocks/>
              </p:cNvSpPr>
              <p:nvPr/>
            </p:nvSpPr>
            <p:spPr bwMode="auto">
              <a:xfrm>
                <a:off x="3791" y="2383"/>
                <a:ext cx="26" cy="18"/>
              </a:xfrm>
              <a:custGeom>
                <a:avLst/>
                <a:gdLst>
                  <a:gd name="T0" fmla="*/ 26 w 26"/>
                  <a:gd name="T1" fmla="*/ 2 h 18"/>
                  <a:gd name="T2" fmla="*/ 26 w 26"/>
                  <a:gd name="T3" fmla="*/ 2 h 18"/>
                  <a:gd name="T4" fmla="*/ 26 w 26"/>
                  <a:gd name="T5" fmla="*/ 8 h 18"/>
                  <a:gd name="T6" fmla="*/ 22 w 26"/>
                  <a:gd name="T7" fmla="*/ 12 h 18"/>
                  <a:gd name="T8" fmla="*/ 20 w 26"/>
                  <a:gd name="T9" fmla="*/ 16 h 18"/>
                  <a:gd name="T10" fmla="*/ 14 w 26"/>
                  <a:gd name="T11" fmla="*/ 18 h 18"/>
                  <a:gd name="T12" fmla="*/ 14 w 26"/>
                  <a:gd name="T13" fmla="*/ 18 h 18"/>
                  <a:gd name="T14" fmla="*/ 10 w 26"/>
                  <a:gd name="T15" fmla="*/ 18 h 18"/>
                  <a:gd name="T16" fmla="*/ 6 w 26"/>
                  <a:gd name="T17" fmla="*/ 16 h 18"/>
                  <a:gd name="T18" fmla="*/ 0 w 26"/>
                  <a:gd name="T19" fmla="*/ 10 h 18"/>
                  <a:gd name="T20" fmla="*/ 0 w 26"/>
                  <a:gd name="T21" fmla="*/ 10 h 18"/>
                  <a:gd name="T22" fmla="*/ 0 w 26"/>
                  <a:gd name="T23" fmla="*/ 6 h 18"/>
                  <a:gd name="T24" fmla="*/ 4 w 26"/>
                  <a:gd name="T25" fmla="*/ 2 h 18"/>
                  <a:gd name="T26" fmla="*/ 4 w 26"/>
                  <a:gd name="T27" fmla="*/ 2 h 18"/>
                  <a:gd name="T28" fmla="*/ 12 w 26"/>
                  <a:gd name="T29" fmla="*/ 0 h 18"/>
                  <a:gd name="T30" fmla="*/ 22 w 26"/>
                  <a:gd name="T31" fmla="*/ 0 h 18"/>
                  <a:gd name="T32" fmla="*/ 26 w 26"/>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18">
                    <a:moveTo>
                      <a:pt x="26" y="2"/>
                    </a:moveTo>
                    <a:lnTo>
                      <a:pt x="26" y="2"/>
                    </a:lnTo>
                    <a:lnTo>
                      <a:pt x="26" y="8"/>
                    </a:lnTo>
                    <a:lnTo>
                      <a:pt x="22" y="12"/>
                    </a:lnTo>
                    <a:lnTo>
                      <a:pt x="20" y="16"/>
                    </a:lnTo>
                    <a:lnTo>
                      <a:pt x="14" y="18"/>
                    </a:lnTo>
                    <a:lnTo>
                      <a:pt x="10" y="18"/>
                    </a:lnTo>
                    <a:lnTo>
                      <a:pt x="6" y="16"/>
                    </a:lnTo>
                    <a:lnTo>
                      <a:pt x="0" y="10"/>
                    </a:lnTo>
                    <a:lnTo>
                      <a:pt x="0" y="6"/>
                    </a:lnTo>
                    <a:lnTo>
                      <a:pt x="4" y="2"/>
                    </a:lnTo>
                    <a:lnTo>
                      <a:pt x="12" y="0"/>
                    </a:lnTo>
                    <a:lnTo>
                      <a:pt x="22" y="0"/>
                    </a:lnTo>
                    <a:lnTo>
                      <a:pt x="2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69" name="Freeform 250"/>
              <p:cNvSpPr>
                <a:spLocks/>
              </p:cNvSpPr>
              <p:nvPr/>
            </p:nvSpPr>
            <p:spPr bwMode="auto">
              <a:xfrm>
                <a:off x="3717" y="2383"/>
                <a:ext cx="48" cy="46"/>
              </a:xfrm>
              <a:custGeom>
                <a:avLst/>
                <a:gdLst>
                  <a:gd name="T0" fmla="*/ 18 w 48"/>
                  <a:gd name="T1" fmla="*/ 8 h 46"/>
                  <a:gd name="T2" fmla="*/ 18 w 48"/>
                  <a:gd name="T3" fmla="*/ 8 h 46"/>
                  <a:gd name="T4" fmla="*/ 14 w 48"/>
                  <a:gd name="T5" fmla="*/ 14 h 46"/>
                  <a:gd name="T6" fmla="*/ 12 w 48"/>
                  <a:gd name="T7" fmla="*/ 18 h 46"/>
                  <a:gd name="T8" fmla="*/ 12 w 48"/>
                  <a:gd name="T9" fmla="*/ 22 h 46"/>
                  <a:gd name="T10" fmla="*/ 12 w 48"/>
                  <a:gd name="T11" fmla="*/ 22 h 46"/>
                  <a:gd name="T12" fmla="*/ 14 w 48"/>
                  <a:gd name="T13" fmla="*/ 28 h 46"/>
                  <a:gd name="T14" fmla="*/ 18 w 48"/>
                  <a:gd name="T15" fmla="*/ 32 h 46"/>
                  <a:gd name="T16" fmla="*/ 18 w 48"/>
                  <a:gd name="T17" fmla="*/ 32 h 46"/>
                  <a:gd name="T18" fmla="*/ 24 w 48"/>
                  <a:gd name="T19" fmla="*/ 32 h 46"/>
                  <a:gd name="T20" fmla="*/ 30 w 48"/>
                  <a:gd name="T21" fmla="*/ 32 h 46"/>
                  <a:gd name="T22" fmla="*/ 36 w 48"/>
                  <a:gd name="T23" fmla="*/ 28 h 46"/>
                  <a:gd name="T24" fmla="*/ 40 w 48"/>
                  <a:gd name="T25" fmla="*/ 24 h 46"/>
                  <a:gd name="T26" fmla="*/ 40 w 48"/>
                  <a:gd name="T27" fmla="*/ 24 h 46"/>
                  <a:gd name="T28" fmla="*/ 44 w 48"/>
                  <a:gd name="T29" fmla="*/ 24 h 46"/>
                  <a:gd name="T30" fmla="*/ 46 w 48"/>
                  <a:gd name="T31" fmla="*/ 26 h 46"/>
                  <a:gd name="T32" fmla="*/ 48 w 48"/>
                  <a:gd name="T33" fmla="*/ 30 h 46"/>
                  <a:gd name="T34" fmla="*/ 48 w 48"/>
                  <a:gd name="T35" fmla="*/ 30 h 46"/>
                  <a:gd name="T36" fmla="*/ 48 w 48"/>
                  <a:gd name="T37" fmla="*/ 36 h 46"/>
                  <a:gd name="T38" fmla="*/ 44 w 48"/>
                  <a:gd name="T39" fmla="*/ 40 h 46"/>
                  <a:gd name="T40" fmla="*/ 38 w 48"/>
                  <a:gd name="T41" fmla="*/ 44 h 46"/>
                  <a:gd name="T42" fmla="*/ 32 w 48"/>
                  <a:gd name="T43" fmla="*/ 46 h 46"/>
                  <a:gd name="T44" fmla="*/ 32 w 48"/>
                  <a:gd name="T45" fmla="*/ 46 h 46"/>
                  <a:gd name="T46" fmla="*/ 22 w 48"/>
                  <a:gd name="T47" fmla="*/ 46 h 46"/>
                  <a:gd name="T48" fmla="*/ 16 w 48"/>
                  <a:gd name="T49" fmla="*/ 44 h 46"/>
                  <a:gd name="T50" fmla="*/ 12 w 48"/>
                  <a:gd name="T51" fmla="*/ 42 h 46"/>
                  <a:gd name="T52" fmla="*/ 12 w 48"/>
                  <a:gd name="T53" fmla="*/ 42 h 46"/>
                  <a:gd name="T54" fmla="*/ 2 w 48"/>
                  <a:gd name="T55" fmla="*/ 28 h 46"/>
                  <a:gd name="T56" fmla="*/ 0 w 48"/>
                  <a:gd name="T57" fmla="*/ 22 h 46"/>
                  <a:gd name="T58" fmla="*/ 0 w 48"/>
                  <a:gd name="T59" fmla="*/ 14 h 46"/>
                  <a:gd name="T60" fmla="*/ 0 w 48"/>
                  <a:gd name="T61" fmla="*/ 14 h 46"/>
                  <a:gd name="T62" fmla="*/ 4 w 48"/>
                  <a:gd name="T63" fmla="*/ 6 h 46"/>
                  <a:gd name="T64" fmla="*/ 8 w 48"/>
                  <a:gd name="T65" fmla="*/ 2 h 46"/>
                  <a:gd name="T66" fmla="*/ 12 w 48"/>
                  <a:gd name="T67" fmla="*/ 0 h 46"/>
                  <a:gd name="T68" fmla="*/ 12 w 48"/>
                  <a:gd name="T69" fmla="*/ 0 h 46"/>
                  <a:gd name="T70" fmla="*/ 14 w 48"/>
                  <a:gd name="T71" fmla="*/ 0 h 46"/>
                  <a:gd name="T72" fmla="*/ 16 w 48"/>
                  <a:gd name="T73" fmla="*/ 4 h 46"/>
                  <a:gd name="T74" fmla="*/ 18 w 48"/>
                  <a:gd name="T75" fmla="*/ 8 h 46"/>
                  <a:gd name="T76" fmla="*/ 18 w 48"/>
                  <a:gd name="T77" fmla="*/ 8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 h="46">
                    <a:moveTo>
                      <a:pt x="18" y="8"/>
                    </a:moveTo>
                    <a:lnTo>
                      <a:pt x="18" y="8"/>
                    </a:lnTo>
                    <a:lnTo>
                      <a:pt x="14" y="14"/>
                    </a:lnTo>
                    <a:lnTo>
                      <a:pt x="12" y="18"/>
                    </a:lnTo>
                    <a:lnTo>
                      <a:pt x="12" y="22"/>
                    </a:lnTo>
                    <a:lnTo>
                      <a:pt x="14" y="28"/>
                    </a:lnTo>
                    <a:lnTo>
                      <a:pt x="18" y="32"/>
                    </a:lnTo>
                    <a:lnTo>
                      <a:pt x="24" y="32"/>
                    </a:lnTo>
                    <a:lnTo>
                      <a:pt x="30" y="32"/>
                    </a:lnTo>
                    <a:lnTo>
                      <a:pt x="36" y="28"/>
                    </a:lnTo>
                    <a:lnTo>
                      <a:pt x="40" y="24"/>
                    </a:lnTo>
                    <a:lnTo>
                      <a:pt x="44" y="24"/>
                    </a:lnTo>
                    <a:lnTo>
                      <a:pt x="46" y="26"/>
                    </a:lnTo>
                    <a:lnTo>
                      <a:pt x="48" y="30"/>
                    </a:lnTo>
                    <a:lnTo>
                      <a:pt x="48" y="36"/>
                    </a:lnTo>
                    <a:lnTo>
                      <a:pt x="44" y="40"/>
                    </a:lnTo>
                    <a:lnTo>
                      <a:pt x="38" y="44"/>
                    </a:lnTo>
                    <a:lnTo>
                      <a:pt x="32" y="46"/>
                    </a:lnTo>
                    <a:lnTo>
                      <a:pt x="22" y="46"/>
                    </a:lnTo>
                    <a:lnTo>
                      <a:pt x="16" y="44"/>
                    </a:lnTo>
                    <a:lnTo>
                      <a:pt x="12" y="42"/>
                    </a:lnTo>
                    <a:lnTo>
                      <a:pt x="2" y="28"/>
                    </a:lnTo>
                    <a:lnTo>
                      <a:pt x="0" y="22"/>
                    </a:lnTo>
                    <a:lnTo>
                      <a:pt x="0" y="14"/>
                    </a:lnTo>
                    <a:lnTo>
                      <a:pt x="4" y="6"/>
                    </a:lnTo>
                    <a:lnTo>
                      <a:pt x="8" y="2"/>
                    </a:lnTo>
                    <a:lnTo>
                      <a:pt x="12" y="0"/>
                    </a:lnTo>
                    <a:lnTo>
                      <a:pt x="14" y="0"/>
                    </a:lnTo>
                    <a:lnTo>
                      <a:pt x="16" y="4"/>
                    </a:lnTo>
                    <a:lnTo>
                      <a:pt x="18"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0" name="Freeform 251"/>
              <p:cNvSpPr>
                <a:spLocks/>
              </p:cNvSpPr>
              <p:nvPr/>
            </p:nvSpPr>
            <p:spPr bwMode="auto">
              <a:xfrm>
                <a:off x="3481" y="2463"/>
                <a:ext cx="42" cy="132"/>
              </a:xfrm>
              <a:custGeom>
                <a:avLst/>
                <a:gdLst>
                  <a:gd name="T0" fmla="*/ 30 w 42"/>
                  <a:gd name="T1" fmla="*/ 6 h 132"/>
                  <a:gd name="T2" fmla="*/ 30 w 42"/>
                  <a:gd name="T3" fmla="*/ 6 h 132"/>
                  <a:gd name="T4" fmla="*/ 26 w 42"/>
                  <a:gd name="T5" fmla="*/ 16 h 132"/>
                  <a:gd name="T6" fmla="*/ 20 w 42"/>
                  <a:gd name="T7" fmla="*/ 26 h 132"/>
                  <a:gd name="T8" fmla="*/ 20 w 42"/>
                  <a:gd name="T9" fmla="*/ 26 h 132"/>
                  <a:gd name="T10" fmla="*/ 16 w 42"/>
                  <a:gd name="T11" fmla="*/ 44 h 132"/>
                  <a:gd name="T12" fmla="*/ 12 w 42"/>
                  <a:gd name="T13" fmla="*/ 62 h 132"/>
                  <a:gd name="T14" fmla="*/ 12 w 42"/>
                  <a:gd name="T15" fmla="*/ 72 h 132"/>
                  <a:gd name="T16" fmla="*/ 14 w 42"/>
                  <a:gd name="T17" fmla="*/ 82 h 132"/>
                  <a:gd name="T18" fmla="*/ 18 w 42"/>
                  <a:gd name="T19" fmla="*/ 92 h 132"/>
                  <a:gd name="T20" fmla="*/ 22 w 42"/>
                  <a:gd name="T21" fmla="*/ 100 h 132"/>
                  <a:gd name="T22" fmla="*/ 22 w 42"/>
                  <a:gd name="T23" fmla="*/ 100 h 132"/>
                  <a:gd name="T24" fmla="*/ 26 w 42"/>
                  <a:gd name="T25" fmla="*/ 106 h 132"/>
                  <a:gd name="T26" fmla="*/ 30 w 42"/>
                  <a:gd name="T27" fmla="*/ 114 h 132"/>
                  <a:gd name="T28" fmla="*/ 42 w 42"/>
                  <a:gd name="T29" fmla="*/ 128 h 132"/>
                  <a:gd name="T30" fmla="*/ 42 w 42"/>
                  <a:gd name="T31" fmla="*/ 128 h 132"/>
                  <a:gd name="T32" fmla="*/ 40 w 42"/>
                  <a:gd name="T33" fmla="*/ 130 h 132"/>
                  <a:gd name="T34" fmla="*/ 38 w 42"/>
                  <a:gd name="T35" fmla="*/ 132 h 132"/>
                  <a:gd name="T36" fmla="*/ 38 w 42"/>
                  <a:gd name="T37" fmla="*/ 132 h 132"/>
                  <a:gd name="T38" fmla="*/ 30 w 42"/>
                  <a:gd name="T39" fmla="*/ 130 h 132"/>
                  <a:gd name="T40" fmla="*/ 24 w 42"/>
                  <a:gd name="T41" fmla="*/ 126 h 132"/>
                  <a:gd name="T42" fmla="*/ 16 w 42"/>
                  <a:gd name="T43" fmla="*/ 114 h 132"/>
                  <a:gd name="T44" fmla="*/ 16 w 42"/>
                  <a:gd name="T45" fmla="*/ 114 h 132"/>
                  <a:gd name="T46" fmla="*/ 10 w 42"/>
                  <a:gd name="T47" fmla="*/ 100 h 132"/>
                  <a:gd name="T48" fmla="*/ 4 w 42"/>
                  <a:gd name="T49" fmla="*/ 84 h 132"/>
                  <a:gd name="T50" fmla="*/ 0 w 42"/>
                  <a:gd name="T51" fmla="*/ 70 h 132"/>
                  <a:gd name="T52" fmla="*/ 0 w 42"/>
                  <a:gd name="T53" fmla="*/ 60 h 132"/>
                  <a:gd name="T54" fmla="*/ 2 w 42"/>
                  <a:gd name="T55" fmla="*/ 52 h 132"/>
                  <a:gd name="T56" fmla="*/ 2 w 42"/>
                  <a:gd name="T57" fmla="*/ 52 h 132"/>
                  <a:gd name="T58" fmla="*/ 4 w 42"/>
                  <a:gd name="T59" fmla="*/ 38 h 132"/>
                  <a:gd name="T60" fmla="*/ 8 w 42"/>
                  <a:gd name="T61" fmla="*/ 24 h 132"/>
                  <a:gd name="T62" fmla="*/ 14 w 42"/>
                  <a:gd name="T63" fmla="*/ 12 h 132"/>
                  <a:gd name="T64" fmla="*/ 22 w 42"/>
                  <a:gd name="T65" fmla="*/ 0 h 132"/>
                  <a:gd name="T66" fmla="*/ 22 w 42"/>
                  <a:gd name="T67" fmla="*/ 0 h 132"/>
                  <a:gd name="T68" fmla="*/ 26 w 42"/>
                  <a:gd name="T69" fmla="*/ 2 h 132"/>
                  <a:gd name="T70" fmla="*/ 30 w 42"/>
                  <a:gd name="T71" fmla="*/ 6 h 132"/>
                  <a:gd name="T72" fmla="*/ 30 w 42"/>
                  <a:gd name="T73" fmla="*/ 6 h 1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 h="132">
                    <a:moveTo>
                      <a:pt x="30" y="6"/>
                    </a:moveTo>
                    <a:lnTo>
                      <a:pt x="30" y="6"/>
                    </a:lnTo>
                    <a:lnTo>
                      <a:pt x="26" y="16"/>
                    </a:lnTo>
                    <a:lnTo>
                      <a:pt x="20" y="26"/>
                    </a:lnTo>
                    <a:lnTo>
                      <a:pt x="16" y="44"/>
                    </a:lnTo>
                    <a:lnTo>
                      <a:pt x="12" y="62"/>
                    </a:lnTo>
                    <a:lnTo>
                      <a:pt x="12" y="72"/>
                    </a:lnTo>
                    <a:lnTo>
                      <a:pt x="14" y="82"/>
                    </a:lnTo>
                    <a:lnTo>
                      <a:pt x="18" y="92"/>
                    </a:lnTo>
                    <a:lnTo>
                      <a:pt x="22" y="100"/>
                    </a:lnTo>
                    <a:lnTo>
                      <a:pt x="26" y="106"/>
                    </a:lnTo>
                    <a:lnTo>
                      <a:pt x="30" y="114"/>
                    </a:lnTo>
                    <a:lnTo>
                      <a:pt x="42" y="128"/>
                    </a:lnTo>
                    <a:lnTo>
                      <a:pt x="40" y="130"/>
                    </a:lnTo>
                    <a:lnTo>
                      <a:pt x="38" y="132"/>
                    </a:lnTo>
                    <a:lnTo>
                      <a:pt x="30" y="130"/>
                    </a:lnTo>
                    <a:lnTo>
                      <a:pt x="24" y="126"/>
                    </a:lnTo>
                    <a:lnTo>
                      <a:pt x="16" y="114"/>
                    </a:lnTo>
                    <a:lnTo>
                      <a:pt x="10" y="100"/>
                    </a:lnTo>
                    <a:lnTo>
                      <a:pt x="4" y="84"/>
                    </a:lnTo>
                    <a:lnTo>
                      <a:pt x="0" y="70"/>
                    </a:lnTo>
                    <a:lnTo>
                      <a:pt x="0" y="60"/>
                    </a:lnTo>
                    <a:lnTo>
                      <a:pt x="2" y="52"/>
                    </a:lnTo>
                    <a:lnTo>
                      <a:pt x="4" y="38"/>
                    </a:lnTo>
                    <a:lnTo>
                      <a:pt x="8" y="24"/>
                    </a:lnTo>
                    <a:lnTo>
                      <a:pt x="14" y="12"/>
                    </a:lnTo>
                    <a:lnTo>
                      <a:pt x="22" y="0"/>
                    </a:lnTo>
                    <a:lnTo>
                      <a:pt x="26" y="2"/>
                    </a:lnTo>
                    <a:lnTo>
                      <a:pt x="30"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38071" name="Picture 2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19" y="2459"/>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72" name="Freeform 253"/>
              <p:cNvSpPr>
                <a:spLocks/>
              </p:cNvSpPr>
              <p:nvPr/>
            </p:nvSpPr>
            <p:spPr bwMode="auto">
              <a:xfrm>
                <a:off x="3535" y="2473"/>
                <a:ext cx="36" cy="100"/>
              </a:xfrm>
              <a:custGeom>
                <a:avLst/>
                <a:gdLst>
                  <a:gd name="T0" fmla="*/ 22 w 36"/>
                  <a:gd name="T1" fmla="*/ 6 h 100"/>
                  <a:gd name="T2" fmla="*/ 22 w 36"/>
                  <a:gd name="T3" fmla="*/ 6 h 100"/>
                  <a:gd name="T4" fmla="*/ 22 w 36"/>
                  <a:gd name="T5" fmla="*/ 10 h 100"/>
                  <a:gd name="T6" fmla="*/ 20 w 36"/>
                  <a:gd name="T7" fmla="*/ 12 h 100"/>
                  <a:gd name="T8" fmla="*/ 18 w 36"/>
                  <a:gd name="T9" fmla="*/ 14 h 100"/>
                  <a:gd name="T10" fmla="*/ 16 w 36"/>
                  <a:gd name="T11" fmla="*/ 18 h 100"/>
                  <a:gd name="T12" fmla="*/ 16 w 36"/>
                  <a:gd name="T13" fmla="*/ 18 h 100"/>
                  <a:gd name="T14" fmla="*/ 14 w 36"/>
                  <a:gd name="T15" fmla="*/ 28 h 100"/>
                  <a:gd name="T16" fmla="*/ 14 w 36"/>
                  <a:gd name="T17" fmla="*/ 38 h 100"/>
                  <a:gd name="T18" fmla="*/ 14 w 36"/>
                  <a:gd name="T19" fmla="*/ 48 h 100"/>
                  <a:gd name="T20" fmla="*/ 16 w 36"/>
                  <a:gd name="T21" fmla="*/ 58 h 100"/>
                  <a:gd name="T22" fmla="*/ 18 w 36"/>
                  <a:gd name="T23" fmla="*/ 68 h 100"/>
                  <a:gd name="T24" fmla="*/ 24 w 36"/>
                  <a:gd name="T25" fmla="*/ 76 h 100"/>
                  <a:gd name="T26" fmla="*/ 28 w 36"/>
                  <a:gd name="T27" fmla="*/ 86 h 100"/>
                  <a:gd name="T28" fmla="*/ 36 w 36"/>
                  <a:gd name="T29" fmla="*/ 94 h 100"/>
                  <a:gd name="T30" fmla="*/ 36 w 36"/>
                  <a:gd name="T31" fmla="*/ 94 h 100"/>
                  <a:gd name="T32" fmla="*/ 34 w 36"/>
                  <a:gd name="T33" fmla="*/ 98 h 100"/>
                  <a:gd name="T34" fmla="*/ 30 w 36"/>
                  <a:gd name="T35" fmla="*/ 100 h 100"/>
                  <a:gd name="T36" fmla="*/ 30 w 36"/>
                  <a:gd name="T37" fmla="*/ 100 h 100"/>
                  <a:gd name="T38" fmla="*/ 26 w 36"/>
                  <a:gd name="T39" fmla="*/ 100 h 100"/>
                  <a:gd name="T40" fmla="*/ 24 w 36"/>
                  <a:gd name="T41" fmla="*/ 96 h 100"/>
                  <a:gd name="T42" fmla="*/ 20 w 36"/>
                  <a:gd name="T43" fmla="*/ 90 h 100"/>
                  <a:gd name="T44" fmla="*/ 20 w 36"/>
                  <a:gd name="T45" fmla="*/ 90 h 100"/>
                  <a:gd name="T46" fmla="*/ 14 w 36"/>
                  <a:gd name="T47" fmla="*/ 82 h 100"/>
                  <a:gd name="T48" fmla="*/ 8 w 36"/>
                  <a:gd name="T49" fmla="*/ 70 h 100"/>
                  <a:gd name="T50" fmla="*/ 4 w 36"/>
                  <a:gd name="T51" fmla="*/ 60 h 100"/>
                  <a:gd name="T52" fmla="*/ 2 w 36"/>
                  <a:gd name="T53" fmla="*/ 48 h 100"/>
                  <a:gd name="T54" fmla="*/ 0 w 36"/>
                  <a:gd name="T55" fmla="*/ 36 h 100"/>
                  <a:gd name="T56" fmla="*/ 2 w 36"/>
                  <a:gd name="T57" fmla="*/ 24 h 100"/>
                  <a:gd name="T58" fmla="*/ 4 w 36"/>
                  <a:gd name="T59" fmla="*/ 14 h 100"/>
                  <a:gd name="T60" fmla="*/ 8 w 36"/>
                  <a:gd name="T61" fmla="*/ 2 h 100"/>
                  <a:gd name="T62" fmla="*/ 8 w 36"/>
                  <a:gd name="T63" fmla="*/ 2 h 100"/>
                  <a:gd name="T64" fmla="*/ 12 w 36"/>
                  <a:gd name="T65" fmla="*/ 0 h 100"/>
                  <a:gd name="T66" fmla="*/ 18 w 36"/>
                  <a:gd name="T67" fmla="*/ 0 h 100"/>
                  <a:gd name="T68" fmla="*/ 18 w 36"/>
                  <a:gd name="T69" fmla="*/ 0 h 100"/>
                  <a:gd name="T70" fmla="*/ 22 w 36"/>
                  <a:gd name="T71" fmla="*/ 6 h 100"/>
                  <a:gd name="T72" fmla="*/ 22 w 36"/>
                  <a:gd name="T73" fmla="*/ 6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 h="100">
                    <a:moveTo>
                      <a:pt x="22" y="6"/>
                    </a:moveTo>
                    <a:lnTo>
                      <a:pt x="22" y="6"/>
                    </a:lnTo>
                    <a:lnTo>
                      <a:pt x="22" y="10"/>
                    </a:lnTo>
                    <a:lnTo>
                      <a:pt x="20" y="12"/>
                    </a:lnTo>
                    <a:lnTo>
                      <a:pt x="18" y="14"/>
                    </a:lnTo>
                    <a:lnTo>
                      <a:pt x="16" y="18"/>
                    </a:lnTo>
                    <a:lnTo>
                      <a:pt x="14" y="28"/>
                    </a:lnTo>
                    <a:lnTo>
                      <a:pt x="14" y="38"/>
                    </a:lnTo>
                    <a:lnTo>
                      <a:pt x="14" y="48"/>
                    </a:lnTo>
                    <a:lnTo>
                      <a:pt x="16" y="58"/>
                    </a:lnTo>
                    <a:lnTo>
                      <a:pt x="18" y="68"/>
                    </a:lnTo>
                    <a:lnTo>
                      <a:pt x="24" y="76"/>
                    </a:lnTo>
                    <a:lnTo>
                      <a:pt x="28" y="86"/>
                    </a:lnTo>
                    <a:lnTo>
                      <a:pt x="36" y="94"/>
                    </a:lnTo>
                    <a:lnTo>
                      <a:pt x="34" y="98"/>
                    </a:lnTo>
                    <a:lnTo>
                      <a:pt x="30" y="100"/>
                    </a:lnTo>
                    <a:lnTo>
                      <a:pt x="26" y="100"/>
                    </a:lnTo>
                    <a:lnTo>
                      <a:pt x="24" y="96"/>
                    </a:lnTo>
                    <a:lnTo>
                      <a:pt x="20" y="90"/>
                    </a:lnTo>
                    <a:lnTo>
                      <a:pt x="14" y="82"/>
                    </a:lnTo>
                    <a:lnTo>
                      <a:pt x="8" y="70"/>
                    </a:lnTo>
                    <a:lnTo>
                      <a:pt x="4" y="60"/>
                    </a:lnTo>
                    <a:lnTo>
                      <a:pt x="2" y="48"/>
                    </a:lnTo>
                    <a:lnTo>
                      <a:pt x="0" y="36"/>
                    </a:lnTo>
                    <a:lnTo>
                      <a:pt x="2" y="24"/>
                    </a:lnTo>
                    <a:lnTo>
                      <a:pt x="4" y="14"/>
                    </a:lnTo>
                    <a:lnTo>
                      <a:pt x="8" y="2"/>
                    </a:lnTo>
                    <a:lnTo>
                      <a:pt x="12" y="0"/>
                    </a:lnTo>
                    <a:lnTo>
                      <a:pt x="18" y="0"/>
                    </a:lnTo>
                    <a:lnTo>
                      <a:pt x="22" y="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3" name="Freeform 254"/>
              <p:cNvSpPr>
                <a:spLocks/>
              </p:cNvSpPr>
              <p:nvPr/>
            </p:nvSpPr>
            <p:spPr bwMode="auto">
              <a:xfrm>
                <a:off x="3663" y="2485"/>
                <a:ext cx="102" cy="60"/>
              </a:xfrm>
              <a:custGeom>
                <a:avLst/>
                <a:gdLst>
                  <a:gd name="T0" fmla="*/ 58 w 102"/>
                  <a:gd name="T1" fmla="*/ 20 h 60"/>
                  <a:gd name="T2" fmla="*/ 58 w 102"/>
                  <a:gd name="T3" fmla="*/ 20 h 60"/>
                  <a:gd name="T4" fmla="*/ 80 w 102"/>
                  <a:gd name="T5" fmla="*/ 28 h 60"/>
                  <a:gd name="T6" fmla="*/ 102 w 102"/>
                  <a:gd name="T7" fmla="*/ 38 h 60"/>
                  <a:gd name="T8" fmla="*/ 102 w 102"/>
                  <a:gd name="T9" fmla="*/ 38 h 60"/>
                  <a:gd name="T10" fmla="*/ 102 w 102"/>
                  <a:gd name="T11" fmla="*/ 42 h 60"/>
                  <a:gd name="T12" fmla="*/ 102 w 102"/>
                  <a:gd name="T13" fmla="*/ 46 h 60"/>
                  <a:gd name="T14" fmla="*/ 98 w 102"/>
                  <a:gd name="T15" fmla="*/ 54 h 60"/>
                  <a:gd name="T16" fmla="*/ 98 w 102"/>
                  <a:gd name="T17" fmla="*/ 54 h 60"/>
                  <a:gd name="T18" fmla="*/ 94 w 102"/>
                  <a:gd name="T19" fmla="*/ 58 h 60"/>
                  <a:gd name="T20" fmla="*/ 86 w 102"/>
                  <a:gd name="T21" fmla="*/ 60 h 60"/>
                  <a:gd name="T22" fmla="*/ 70 w 102"/>
                  <a:gd name="T23" fmla="*/ 58 h 60"/>
                  <a:gd name="T24" fmla="*/ 70 w 102"/>
                  <a:gd name="T25" fmla="*/ 58 h 60"/>
                  <a:gd name="T26" fmla="*/ 52 w 102"/>
                  <a:gd name="T27" fmla="*/ 50 h 60"/>
                  <a:gd name="T28" fmla="*/ 34 w 102"/>
                  <a:gd name="T29" fmla="*/ 44 h 60"/>
                  <a:gd name="T30" fmla="*/ 16 w 102"/>
                  <a:gd name="T31" fmla="*/ 34 h 60"/>
                  <a:gd name="T32" fmla="*/ 8 w 102"/>
                  <a:gd name="T33" fmla="*/ 26 h 60"/>
                  <a:gd name="T34" fmla="*/ 2 w 102"/>
                  <a:gd name="T35" fmla="*/ 20 h 60"/>
                  <a:gd name="T36" fmla="*/ 2 w 102"/>
                  <a:gd name="T37" fmla="*/ 20 h 60"/>
                  <a:gd name="T38" fmla="*/ 0 w 102"/>
                  <a:gd name="T39" fmla="*/ 16 h 60"/>
                  <a:gd name="T40" fmla="*/ 0 w 102"/>
                  <a:gd name="T41" fmla="*/ 12 h 60"/>
                  <a:gd name="T42" fmla="*/ 4 w 102"/>
                  <a:gd name="T43" fmla="*/ 4 h 60"/>
                  <a:gd name="T44" fmla="*/ 4 w 102"/>
                  <a:gd name="T45" fmla="*/ 4 h 60"/>
                  <a:gd name="T46" fmla="*/ 12 w 102"/>
                  <a:gd name="T47" fmla="*/ 0 h 60"/>
                  <a:gd name="T48" fmla="*/ 16 w 102"/>
                  <a:gd name="T49" fmla="*/ 0 h 60"/>
                  <a:gd name="T50" fmla="*/ 20 w 102"/>
                  <a:gd name="T51" fmla="*/ 2 h 60"/>
                  <a:gd name="T52" fmla="*/ 20 w 102"/>
                  <a:gd name="T53" fmla="*/ 2 h 60"/>
                  <a:gd name="T54" fmla="*/ 38 w 102"/>
                  <a:gd name="T55" fmla="*/ 12 h 60"/>
                  <a:gd name="T56" fmla="*/ 58 w 102"/>
                  <a:gd name="T57" fmla="*/ 20 h 60"/>
                  <a:gd name="T58" fmla="*/ 58 w 102"/>
                  <a:gd name="T59" fmla="*/ 2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2" h="60">
                    <a:moveTo>
                      <a:pt x="58" y="20"/>
                    </a:moveTo>
                    <a:lnTo>
                      <a:pt x="58" y="20"/>
                    </a:lnTo>
                    <a:lnTo>
                      <a:pt x="80" y="28"/>
                    </a:lnTo>
                    <a:lnTo>
                      <a:pt x="102" y="38"/>
                    </a:lnTo>
                    <a:lnTo>
                      <a:pt x="102" y="42"/>
                    </a:lnTo>
                    <a:lnTo>
                      <a:pt x="102" y="46"/>
                    </a:lnTo>
                    <a:lnTo>
                      <a:pt x="98" y="54"/>
                    </a:lnTo>
                    <a:lnTo>
                      <a:pt x="94" y="58"/>
                    </a:lnTo>
                    <a:lnTo>
                      <a:pt x="86" y="60"/>
                    </a:lnTo>
                    <a:lnTo>
                      <a:pt x="70" y="58"/>
                    </a:lnTo>
                    <a:lnTo>
                      <a:pt x="52" y="50"/>
                    </a:lnTo>
                    <a:lnTo>
                      <a:pt x="34" y="44"/>
                    </a:lnTo>
                    <a:lnTo>
                      <a:pt x="16" y="34"/>
                    </a:lnTo>
                    <a:lnTo>
                      <a:pt x="8" y="26"/>
                    </a:lnTo>
                    <a:lnTo>
                      <a:pt x="2" y="20"/>
                    </a:lnTo>
                    <a:lnTo>
                      <a:pt x="0" y="16"/>
                    </a:lnTo>
                    <a:lnTo>
                      <a:pt x="0" y="12"/>
                    </a:lnTo>
                    <a:lnTo>
                      <a:pt x="4" y="4"/>
                    </a:lnTo>
                    <a:lnTo>
                      <a:pt x="12" y="0"/>
                    </a:lnTo>
                    <a:lnTo>
                      <a:pt x="16" y="0"/>
                    </a:lnTo>
                    <a:lnTo>
                      <a:pt x="20" y="2"/>
                    </a:lnTo>
                    <a:lnTo>
                      <a:pt x="38" y="12"/>
                    </a:lnTo>
                    <a:lnTo>
                      <a:pt x="58" y="2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4" name="Freeform 255"/>
              <p:cNvSpPr>
                <a:spLocks/>
              </p:cNvSpPr>
              <p:nvPr/>
            </p:nvSpPr>
            <p:spPr bwMode="auto">
              <a:xfrm>
                <a:off x="3671" y="2493"/>
                <a:ext cx="12" cy="12"/>
              </a:xfrm>
              <a:custGeom>
                <a:avLst/>
                <a:gdLst>
                  <a:gd name="T0" fmla="*/ 12 w 12"/>
                  <a:gd name="T1" fmla="*/ 6 h 12"/>
                  <a:gd name="T2" fmla="*/ 12 w 12"/>
                  <a:gd name="T3" fmla="*/ 6 h 12"/>
                  <a:gd name="T4" fmla="*/ 12 w 12"/>
                  <a:gd name="T5" fmla="*/ 10 h 12"/>
                  <a:gd name="T6" fmla="*/ 8 w 12"/>
                  <a:gd name="T7" fmla="*/ 12 h 12"/>
                  <a:gd name="T8" fmla="*/ 8 w 12"/>
                  <a:gd name="T9" fmla="*/ 12 h 12"/>
                  <a:gd name="T10" fmla="*/ 4 w 12"/>
                  <a:gd name="T11" fmla="*/ 10 h 12"/>
                  <a:gd name="T12" fmla="*/ 0 w 12"/>
                  <a:gd name="T13" fmla="*/ 6 h 12"/>
                  <a:gd name="T14" fmla="*/ 0 w 12"/>
                  <a:gd name="T15" fmla="*/ 6 h 12"/>
                  <a:gd name="T16" fmla="*/ 0 w 12"/>
                  <a:gd name="T17" fmla="*/ 2 h 12"/>
                  <a:gd name="T18" fmla="*/ 4 w 12"/>
                  <a:gd name="T19" fmla="*/ 0 h 12"/>
                  <a:gd name="T20" fmla="*/ 4 w 12"/>
                  <a:gd name="T21" fmla="*/ 0 h 12"/>
                  <a:gd name="T22" fmla="*/ 8 w 12"/>
                  <a:gd name="T23" fmla="*/ 2 h 12"/>
                  <a:gd name="T24" fmla="*/ 12 w 12"/>
                  <a:gd name="T25" fmla="*/ 6 h 12"/>
                  <a:gd name="T26" fmla="*/ 12 w 12"/>
                  <a:gd name="T27" fmla="*/ 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2">
                    <a:moveTo>
                      <a:pt x="12" y="6"/>
                    </a:moveTo>
                    <a:lnTo>
                      <a:pt x="12" y="6"/>
                    </a:lnTo>
                    <a:lnTo>
                      <a:pt x="12" y="10"/>
                    </a:lnTo>
                    <a:lnTo>
                      <a:pt x="8" y="12"/>
                    </a:lnTo>
                    <a:lnTo>
                      <a:pt x="4" y="10"/>
                    </a:lnTo>
                    <a:lnTo>
                      <a:pt x="0" y="6"/>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5" name="Freeform 256"/>
              <p:cNvSpPr>
                <a:spLocks/>
              </p:cNvSpPr>
              <p:nvPr/>
            </p:nvSpPr>
            <p:spPr bwMode="auto">
              <a:xfrm>
                <a:off x="3733" y="2527"/>
                <a:ext cx="12" cy="10"/>
              </a:xfrm>
              <a:custGeom>
                <a:avLst/>
                <a:gdLst>
                  <a:gd name="T0" fmla="*/ 10 w 12"/>
                  <a:gd name="T1" fmla="*/ 2 h 10"/>
                  <a:gd name="T2" fmla="*/ 10 w 12"/>
                  <a:gd name="T3" fmla="*/ 2 h 10"/>
                  <a:gd name="T4" fmla="*/ 12 w 12"/>
                  <a:gd name="T5" fmla="*/ 6 h 10"/>
                  <a:gd name="T6" fmla="*/ 12 w 12"/>
                  <a:gd name="T7" fmla="*/ 8 h 10"/>
                  <a:gd name="T8" fmla="*/ 12 w 12"/>
                  <a:gd name="T9" fmla="*/ 8 h 10"/>
                  <a:gd name="T10" fmla="*/ 8 w 12"/>
                  <a:gd name="T11" fmla="*/ 10 h 10"/>
                  <a:gd name="T12" fmla="*/ 4 w 12"/>
                  <a:gd name="T13" fmla="*/ 8 h 10"/>
                  <a:gd name="T14" fmla="*/ 4 w 12"/>
                  <a:gd name="T15" fmla="*/ 8 h 10"/>
                  <a:gd name="T16" fmla="*/ 0 w 12"/>
                  <a:gd name="T17" fmla="*/ 6 h 10"/>
                  <a:gd name="T18" fmla="*/ 0 w 12"/>
                  <a:gd name="T19" fmla="*/ 2 h 10"/>
                  <a:gd name="T20" fmla="*/ 0 w 12"/>
                  <a:gd name="T21" fmla="*/ 2 h 10"/>
                  <a:gd name="T22" fmla="*/ 2 w 12"/>
                  <a:gd name="T23" fmla="*/ 0 h 10"/>
                  <a:gd name="T24" fmla="*/ 6 w 12"/>
                  <a:gd name="T25" fmla="*/ 0 h 10"/>
                  <a:gd name="T26" fmla="*/ 8 w 12"/>
                  <a:gd name="T27" fmla="*/ 0 h 10"/>
                  <a:gd name="T28" fmla="*/ 10 w 12"/>
                  <a:gd name="T29" fmla="*/ 2 h 10"/>
                  <a:gd name="T30" fmla="*/ 10 w 12"/>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0">
                    <a:moveTo>
                      <a:pt x="10" y="2"/>
                    </a:moveTo>
                    <a:lnTo>
                      <a:pt x="10" y="2"/>
                    </a:lnTo>
                    <a:lnTo>
                      <a:pt x="12" y="6"/>
                    </a:lnTo>
                    <a:lnTo>
                      <a:pt x="12" y="8"/>
                    </a:lnTo>
                    <a:lnTo>
                      <a:pt x="8" y="10"/>
                    </a:lnTo>
                    <a:lnTo>
                      <a:pt x="4" y="8"/>
                    </a:lnTo>
                    <a:lnTo>
                      <a:pt x="0" y="6"/>
                    </a:lnTo>
                    <a:lnTo>
                      <a:pt x="0" y="2"/>
                    </a:lnTo>
                    <a:lnTo>
                      <a:pt x="2" y="0"/>
                    </a:lnTo>
                    <a:lnTo>
                      <a:pt x="6" y="0"/>
                    </a:lnTo>
                    <a:lnTo>
                      <a:pt x="8" y="0"/>
                    </a:lnTo>
                    <a:lnTo>
                      <a:pt x="10"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6" name="Freeform 257"/>
              <p:cNvSpPr>
                <a:spLocks/>
              </p:cNvSpPr>
              <p:nvPr/>
            </p:nvSpPr>
            <p:spPr bwMode="auto">
              <a:xfrm>
                <a:off x="3633" y="2529"/>
                <a:ext cx="198" cy="82"/>
              </a:xfrm>
              <a:custGeom>
                <a:avLst/>
                <a:gdLst>
                  <a:gd name="T0" fmla="*/ 188 w 198"/>
                  <a:gd name="T1" fmla="*/ 64 h 82"/>
                  <a:gd name="T2" fmla="*/ 188 w 198"/>
                  <a:gd name="T3" fmla="*/ 64 h 82"/>
                  <a:gd name="T4" fmla="*/ 174 w 198"/>
                  <a:gd name="T5" fmla="*/ 62 h 82"/>
                  <a:gd name="T6" fmla="*/ 160 w 198"/>
                  <a:gd name="T7" fmla="*/ 62 h 82"/>
                  <a:gd name="T8" fmla="*/ 144 w 198"/>
                  <a:gd name="T9" fmla="*/ 60 h 82"/>
                  <a:gd name="T10" fmla="*/ 128 w 198"/>
                  <a:gd name="T11" fmla="*/ 60 h 82"/>
                  <a:gd name="T12" fmla="*/ 128 w 198"/>
                  <a:gd name="T13" fmla="*/ 60 h 82"/>
                  <a:gd name="T14" fmla="*/ 116 w 198"/>
                  <a:gd name="T15" fmla="*/ 58 h 82"/>
                  <a:gd name="T16" fmla="*/ 106 w 198"/>
                  <a:gd name="T17" fmla="*/ 58 h 82"/>
                  <a:gd name="T18" fmla="*/ 94 w 198"/>
                  <a:gd name="T19" fmla="*/ 56 h 82"/>
                  <a:gd name="T20" fmla="*/ 90 w 198"/>
                  <a:gd name="T21" fmla="*/ 52 h 82"/>
                  <a:gd name="T22" fmla="*/ 84 w 198"/>
                  <a:gd name="T23" fmla="*/ 50 h 82"/>
                  <a:gd name="T24" fmla="*/ 84 w 198"/>
                  <a:gd name="T25" fmla="*/ 50 h 82"/>
                  <a:gd name="T26" fmla="*/ 82 w 198"/>
                  <a:gd name="T27" fmla="*/ 46 h 82"/>
                  <a:gd name="T28" fmla="*/ 82 w 198"/>
                  <a:gd name="T29" fmla="*/ 40 h 82"/>
                  <a:gd name="T30" fmla="*/ 84 w 198"/>
                  <a:gd name="T31" fmla="*/ 30 h 82"/>
                  <a:gd name="T32" fmla="*/ 84 w 198"/>
                  <a:gd name="T33" fmla="*/ 30 h 82"/>
                  <a:gd name="T34" fmla="*/ 86 w 198"/>
                  <a:gd name="T35" fmla="*/ 26 h 82"/>
                  <a:gd name="T36" fmla="*/ 86 w 198"/>
                  <a:gd name="T37" fmla="*/ 22 h 82"/>
                  <a:gd name="T38" fmla="*/ 84 w 198"/>
                  <a:gd name="T39" fmla="*/ 20 h 82"/>
                  <a:gd name="T40" fmla="*/ 80 w 198"/>
                  <a:gd name="T41" fmla="*/ 18 h 82"/>
                  <a:gd name="T42" fmla="*/ 74 w 198"/>
                  <a:gd name="T43" fmla="*/ 16 h 82"/>
                  <a:gd name="T44" fmla="*/ 68 w 198"/>
                  <a:gd name="T45" fmla="*/ 12 h 82"/>
                  <a:gd name="T46" fmla="*/ 68 w 198"/>
                  <a:gd name="T47" fmla="*/ 12 h 82"/>
                  <a:gd name="T48" fmla="*/ 62 w 198"/>
                  <a:gd name="T49" fmla="*/ 10 h 82"/>
                  <a:gd name="T50" fmla="*/ 56 w 198"/>
                  <a:gd name="T51" fmla="*/ 8 h 82"/>
                  <a:gd name="T52" fmla="*/ 44 w 198"/>
                  <a:gd name="T53" fmla="*/ 0 h 82"/>
                  <a:gd name="T54" fmla="*/ 44 w 198"/>
                  <a:gd name="T55" fmla="*/ 0 h 82"/>
                  <a:gd name="T56" fmla="*/ 42 w 198"/>
                  <a:gd name="T57" fmla="*/ 8 h 82"/>
                  <a:gd name="T58" fmla="*/ 42 w 198"/>
                  <a:gd name="T59" fmla="*/ 16 h 82"/>
                  <a:gd name="T60" fmla="*/ 42 w 198"/>
                  <a:gd name="T61" fmla="*/ 24 h 82"/>
                  <a:gd name="T62" fmla="*/ 38 w 198"/>
                  <a:gd name="T63" fmla="*/ 30 h 82"/>
                  <a:gd name="T64" fmla="*/ 38 w 198"/>
                  <a:gd name="T65" fmla="*/ 30 h 82"/>
                  <a:gd name="T66" fmla="*/ 28 w 198"/>
                  <a:gd name="T67" fmla="*/ 26 h 82"/>
                  <a:gd name="T68" fmla="*/ 20 w 198"/>
                  <a:gd name="T69" fmla="*/ 22 h 82"/>
                  <a:gd name="T70" fmla="*/ 12 w 198"/>
                  <a:gd name="T71" fmla="*/ 16 h 82"/>
                  <a:gd name="T72" fmla="*/ 4 w 198"/>
                  <a:gd name="T73" fmla="*/ 12 h 82"/>
                  <a:gd name="T74" fmla="*/ 4 w 198"/>
                  <a:gd name="T75" fmla="*/ 12 h 82"/>
                  <a:gd name="T76" fmla="*/ 4 w 198"/>
                  <a:gd name="T77" fmla="*/ 22 h 82"/>
                  <a:gd name="T78" fmla="*/ 2 w 198"/>
                  <a:gd name="T79" fmla="*/ 30 h 82"/>
                  <a:gd name="T80" fmla="*/ 2 w 198"/>
                  <a:gd name="T81" fmla="*/ 30 h 82"/>
                  <a:gd name="T82" fmla="*/ 0 w 198"/>
                  <a:gd name="T83" fmla="*/ 46 h 82"/>
                  <a:gd name="T84" fmla="*/ 0 w 198"/>
                  <a:gd name="T85" fmla="*/ 64 h 82"/>
                  <a:gd name="T86" fmla="*/ 0 w 198"/>
                  <a:gd name="T87" fmla="*/ 64 h 82"/>
                  <a:gd name="T88" fmla="*/ 50 w 198"/>
                  <a:gd name="T89" fmla="*/ 70 h 82"/>
                  <a:gd name="T90" fmla="*/ 100 w 198"/>
                  <a:gd name="T91" fmla="*/ 76 h 82"/>
                  <a:gd name="T92" fmla="*/ 148 w 198"/>
                  <a:gd name="T93" fmla="*/ 80 h 82"/>
                  <a:gd name="T94" fmla="*/ 198 w 198"/>
                  <a:gd name="T95" fmla="*/ 82 h 82"/>
                  <a:gd name="T96" fmla="*/ 198 w 198"/>
                  <a:gd name="T97" fmla="*/ 82 h 82"/>
                  <a:gd name="T98" fmla="*/ 196 w 198"/>
                  <a:gd name="T99" fmla="*/ 76 h 82"/>
                  <a:gd name="T100" fmla="*/ 194 w 198"/>
                  <a:gd name="T101" fmla="*/ 72 h 82"/>
                  <a:gd name="T102" fmla="*/ 188 w 198"/>
                  <a:gd name="T103" fmla="*/ 64 h 82"/>
                  <a:gd name="T104" fmla="*/ 188 w 198"/>
                  <a:gd name="T105" fmla="*/ 64 h 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8" h="82">
                    <a:moveTo>
                      <a:pt x="188" y="64"/>
                    </a:moveTo>
                    <a:lnTo>
                      <a:pt x="188" y="64"/>
                    </a:lnTo>
                    <a:lnTo>
                      <a:pt x="174" y="62"/>
                    </a:lnTo>
                    <a:lnTo>
                      <a:pt x="160" y="62"/>
                    </a:lnTo>
                    <a:lnTo>
                      <a:pt x="144" y="60"/>
                    </a:lnTo>
                    <a:lnTo>
                      <a:pt x="128" y="60"/>
                    </a:lnTo>
                    <a:lnTo>
                      <a:pt x="116" y="58"/>
                    </a:lnTo>
                    <a:lnTo>
                      <a:pt x="106" y="58"/>
                    </a:lnTo>
                    <a:lnTo>
                      <a:pt x="94" y="56"/>
                    </a:lnTo>
                    <a:lnTo>
                      <a:pt x="90" y="52"/>
                    </a:lnTo>
                    <a:lnTo>
                      <a:pt x="84" y="50"/>
                    </a:lnTo>
                    <a:lnTo>
                      <a:pt x="82" y="46"/>
                    </a:lnTo>
                    <a:lnTo>
                      <a:pt x="82" y="40"/>
                    </a:lnTo>
                    <a:lnTo>
                      <a:pt x="84" y="30"/>
                    </a:lnTo>
                    <a:lnTo>
                      <a:pt x="86" y="26"/>
                    </a:lnTo>
                    <a:lnTo>
                      <a:pt x="86" y="22"/>
                    </a:lnTo>
                    <a:lnTo>
                      <a:pt x="84" y="20"/>
                    </a:lnTo>
                    <a:lnTo>
                      <a:pt x="80" y="18"/>
                    </a:lnTo>
                    <a:lnTo>
                      <a:pt x="74" y="16"/>
                    </a:lnTo>
                    <a:lnTo>
                      <a:pt x="68" y="12"/>
                    </a:lnTo>
                    <a:lnTo>
                      <a:pt x="62" y="10"/>
                    </a:lnTo>
                    <a:lnTo>
                      <a:pt x="56" y="8"/>
                    </a:lnTo>
                    <a:lnTo>
                      <a:pt x="44" y="0"/>
                    </a:lnTo>
                    <a:lnTo>
                      <a:pt x="42" y="8"/>
                    </a:lnTo>
                    <a:lnTo>
                      <a:pt x="42" y="16"/>
                    </a:lnTo>
                    <a:lnTo>
                      <a:pt x="42" y="24"/>
                    </a:lnTo>
                    <a:lnTo>
                      <a:pt x="38" y="30"/>
                    </a:lnTo>
                    <a:lnTo>
                      <a:pt x="28" y="26"/>
                    </a:lnTo>
                    <a:lnTo>
                      <a:pt x="20" y="22"/>
                    </a:lnTo>
                    <a:lnTo>
                      <a:pt x="12" y="16"/>
                    </a:lnTo>
                    <a:lnTo>
                      <a:pt x="4" y="12"/>
                    </a:lnTo>
                    <a:lnTo>
                      <a:pt x="4" y="22"/>
                    </a:lnTo>
                    <a:lnTo>
                      <a:pt x="2" y="30"/>
                    </a:lnTo>
                    <a:lnTo>
                      <a:pt x="0" y="46"/>
                    </a:lnTo>
                    <a:lnTo>
                      <a:pt x="0" y="64"/>
                    </a:lnTo>
                    <a:lnTo>
                      <a:pt x="50" y="70"/>
                    </a:lnTo>
                    <a:lnTo>
                      <a:pt x="100" y="76"/>
                    </a:lnTo>
                    <a:lnTo>
                      <a:pt x="148" y="80"/>
                    </a:lnTo>
                    <a:lnTo>
                      <a:pt x="198" y="82"/>
                    </a:lnTo>
                    <a:lnTo>
                      <a:pt x="196" y="76"/>
                    </a:lnTo>
                    <a:lnTo>
                      <a:pt x="194" y="72"/>
                    </a:lnTo>
                    <a:lnTo>
                      <a:pt x="188" y="6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7" name="Freeform 258"/>
              <p:cNvSpPr>
                <a:spLocks/>
              </p:cNvSpPr>
              <p:nvPr/>
            </p:nvSpPr>
            <p:spPr bwMode="auto">
              <a:xfrm>
                <a:off x="3579" y="2603"/>
                <a:ext cx="342" cy="178"/>
              </a:xfrm>
              <a:custGeom>
                <a:avLst/>
                <a:gdLst>
                  <a:gd name="T0" fmla="*/ 258 w 342"/>
                  <a:gd name="T1" fmla="*/ 124 h 178"/>
                  <a:gd name="T2" fmla="*/ 244 w 342"/>
                  <a:gd name="T3" fmla="*/ 122 h 178"/>
                  <a:gd name="T4" fmla="*/ 240 w 342"/>
                  <a:gd name="T5" fmla="*/ 118 h 178"/>
                  <a:gd name="T6" fmla="*/ 208 w 342"/>
                  <a:gd name="T7" fmla="*/ 56 h 178"/>
                  <a:gd name="T8" fmla="*/ 208 w 342"/>
                  <a:gd name="T9" fmla="*/ 50 h 178"/>
                  <a:gd name="T10" fmla="*/ 214 w 342"/>
                  <a:gd name="T11" fmla="*/ 48 h 178"/>
                  <a:gd name="T12" fmla="*/ 216 w 342"/>
                  <a:gd name="T13" fmla="*/ 48 h 178"/>
                  <a:gd name="T14" fmla="*/ 246 w 342"/>
                  <a:gd name="T15" fmla="*/ 36 h 178"/>
                  <a:gd name="T16" fmla="*/ 254 w 342"/>
                  <a:gd name="T17" fmla="*/ 30 h 178"/>
                  <a:gd name="T18" fmla="*/ 254 w 342"/>
                  <a:gd name="T19" fmla="*/ 18 h 178"/>
                  <a:gd name="T20" fmla="*/ 206 w 342"/>
                  <a:gd name="T21" fmla="*/ 16 h 178"/>
                  <a:gd name="T22" fmla="*/ 106 w 342"/>
                  <a:gd name="T23" fmla="*/ 6 h 178"/>
                  <a:gd name="T24" fmla="*/ 56 w 342"/>
                  <a:gd name="T25" fmla="*/ 0 h 178"/>
                  <a:gd name="T26" fmla="*/ 58 w 342"/>
                  <a:gd name="T27" fmla="*/ 10 h 178"/>
                  <a:gd name="T28" fmla="*/ 72 w 342"/>
                  <a:gd name="T29" fmla="*/ 30 h 178"/>
                  <a:gd name="T30" fmla="*/ 94 w 342"/>
                  <a:gd name="T31" fmla="*/ 42 h 178"/>
                  <a:gd name="T32" fmla="*/ 110 w 342"/>
                  <a:gd name="T33" fmla="*/ 48 h 178"/>
                  <a:gd name="T34" fmla="*/ 124 w 342"/>
                  <a:gd name="T35" fmla="*/ 56 h 178"/>
                  <a:gd name="T36" fmla="*/ 126 w 342"/>
                  <a:gd name="T37" fmla="*/ 86 h 178"/>
                  <a:gd name="T38" fmla="*/ 126 w 342"/>
                  <a:gd name="T39" fmla="*/ 118 h 178"/>
                  <a:gd name="T40" fmla="*/ 118 w 342"/>
                  <a:gd name="T41" fmla="*/ 118 h 178"/>
                  <a:gd name="T42" fmla="*/ 94 w 342"/>
                  <a:gd name="T43" fmla="*/ 118 h 178"/>
                  <a:gd name="T44" fmla="*/ 56 w 342"/>
                  <a:gd name="T45" fmla="*/ 118 h 178"/>
                  <a:gd name="T46" fmla="*/ 40 w 342"/>
                  <a:gd name="T47" fmla="*/ 120 h 178"/>
                  <a:gd name="T48" fmla="*/ 16 w 342"/>
                  <a:gd name="T49" fmla="*/ 132 h 178"/>
                  <a:gd name="T50" fmla="*/ 6 w 342"/>
                  <a:gd name="T51" fmla="*/ 140 h 178"/>
                  <a:gd name="T52" fmla="*/ 0 w 342"/>
                  <a:gd name="T53" fmla="*/ 152 h 178"/>
                  <a:gd name="T54" fmla="*/ 2 w 342"/>
                  <a:gd name="T55" fmla="*/ 154 h 178"/>
                  <a:gd name="T56" fmla="*/ 8 w 342"/>
                  <a:gd name="T57" fmla="*/ 158 h 178"/>
                  <a:gd name="T58" fmla="*/ 28 w 342"/>
                  <a:gd name="T59" fmla="*/ 162 h 178"/>
                  <a:gd name="T60" fmla="*/ 72 w 342"/>
                  <a:gd name="T61" fmla="*/ 162 h 178"/>
                  <a:gd name="T62" fmla="*/ 92 w 342"/>
                  <a:gd name="T63" fmla="*/ 158 h 178"/>
                  <a:gd name="T64" fmla="*/ 138 w 342"/>
                  <a:gd name="T65" fmla="*/ 146 h 178"/>
                  <a:gd name="T66" fmla="*/ 152 w 342"/>
                  <a:gd name="T67" fmla="*/ 142 h 178"/>
                  <a:gd name="T68" fmla="*/ 152 w 342"/>
                  <a:gd name="T69" fmla="*/ 114 h 178"/>
                  <a:gd name="T70" fmla="*/ 150 w 342"/>
                  <a:gd name="T71" fmla="*/ 88 h 178"/>
                  <a:gd name="T72" fmla="*/ 150 w 342"/>
                  <a:gd name="T73" fmla="*/ 74 h 178"/>
                  <a:gd name="T74" fmla="*/ 150 w 342"/>
                  <a:gd name="T75" fmla="*/ 62 h 178"/>
                  <a:gd name="T76" fmla="*/ 158 w 342"/>
                  <a:gd name="T77" fmla="*/ 60 h 178"/>
                  <a:gd name="T78" fmla="*/ 164 w 342"/>
                  <a:gd name="T79" fmla="*/ 60 h 178"/>
                  <a:gd name="T80" fmla="*/ 180 w 342"/>
                  <a:gd name="T81" fmla="*/ 60 h 178"/>
                  <a:gd name="T82" fmla="*/ 186 w 342"/>
                  <a:gd name="T83" fmla="*/ 64 h 178"/>
                  <a:gd name="T84" fmla="*/ 200 w 342"/>
                  <a:gd name="T85" fmla="*/ 104 h 178"/>
                  <a:gd name="T86" fmla="*/ 216 w 342"/>
                  <a:gd name="T87" fmla="*/ 144 h 178"/>
                  <a:gd name="T88" fmla="*/ 220 w 342"/>
                  <a:gd name="T89" fmla="*/ 144 h 178"/>
                  <a:gd name="T90" fmla="*/ 244 w 342"/>
                  <a:gd name="T91" fmla="*/ 160 h 178"/>
                  <a:gd name="T92" fmla="*/ 270 w 342"/>
                  <a:gd name="T93" fmla="*/ 168 h 178"/>
                  <a:gd name="T94" fmla="*/ 328 w 342"/>
                  <a:gd name="T95" fmla="*/ 178 h 178"/>
                  <a:gd name="T96" fmla="*/ 332 w 342"/>
                  <a:gd name="T97" fmla="*/ 176 h 178"/>
                  <a:gd name="T98" fmla="*/ 338 w 342"/>
                  <a:gd name="T99" fmla="*/ 170 h 178"/>
                  <a:gd name="T100" fmla="*/ 342 w 342"/>
                  <a:gd name="T101" fmla="*/ 162 h 178"/>
                  <a:gd name="T102" fmla="*/ 340 w 342"/>
                  <a:gd name="T103" fmla="*/ 154 h 178"/>
                  <a:gd name="T104" fmla="*/ 336 w 342"/>
                  <a:gd name="T105" fmla="*/ 146 h 178"/>
                  <a:gd name="T106" fmla="*/ 318 w 342"/>
                  <a:gd name="T107" fmla="*/ 136 h 178"/>
                  <a:gd name="T108" fmla="*/ 278 w 342"/>
                  <a:gd name="T109" fmla="*/ 126 h 178"/>
                  <a:gd name="T110" fmla="*/ 258 w 342"/>
                  <a:gd name="T111" fmla="*/ 124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2" h="178">
                    <a:moveTo>
                      <a:pt x="258" y="124"/>
                    </a:moveTo>
                    <a:lnTo>
                      <a:pt x="258" y="124"/>
                    </a:lnTo>
                    <a:lnTo>
                      <a:pt x="248" y="124"/>
                    </a:lnTo>
                    <a:lnTo>
                      <a:pt x="244" y="122"/>
                    </a:lnTo>
                    <a:lnTo>
                      <a:pt x="240" y="118"/>
                    </a:lnTo>
                    <a:lnTo>
                      <a:pt x="224" y="88"/>
                    </a:lnTo>
                    <a:lnTo>
                      <a:pt x="208" y="56"/>
                    </a:lnTo>
                    <a:lnTo>
                      <a:pt x="208" y="50"/>
                    </a:lnTo>
                    <a:lnTo>
                      <a:pt x="212" y="48"/>
                    </a:lnTo>
                    <a:lnTo>
                      <a:pt x="214" y="48"/>
                    </a:lnTo>
                    <a:lnTo>
                      <a:pt x="216" y="48"/>
                    </a:lnTo>
                    <a:lnTo>
                      <a:pt x="236" y="42"/>
                    </a:lnTo>
                    <a:lnTo>
                      <a:pt x="246" y="36"/>
                    </a:lnTo>
                    <a:lnTo>
                      <a:pt x="254" y="30"/>
                    </a:lnTo>
                    <a:lnTo>
                      <a:pt x="256" y="24"/>
                    </a:lnTo>
                    <a:lnTo>
                      <a:pt x="254" y="18"/>
                    </a:lnTo>
                    <a:lnTo>
                      <a:pt x="206" y="16"/>
                    </a:lnTo>
                    <a:lnTo>
                      <a:pt x="156" y="12"/>
                    </a:lnTo>
                    <a:lnTo>
                      <a:pt x="106" y="6"/>
                    </a:lnTo>
                    <a:lnTo>
                      <a:pt x="56" y="0"/>
                    </a:lnTo>
                    <a:lnTo>
                      <a:pt x="58" y="10"/>
                    </a:lnTo>
                    <a:lnTo>
                      <a:pt x="64" y="22"/>
                    </a:lnTo>
                    <a:lnTo>
                      <a:pt x="72" y="30"/>
                    </a:lnTo>
                    <a:lnTo>
                      <a:pt x="84" y="38"/>
                    </a:lnTo>
                    <a:lnTo>
                      <a:pt x="94" y="42"/>
                    </a:lnTo>
                    <a:lnTo>
                      <a:pt x="110" y="48"/>
                    </a:lnTo>
                    <a:lnTo>
                      <a:pt x="118" y="52"/>
                    </a:lnTo>
                    <a:lnTo>
                      <a:pt x="124" y="56"/>
                    </a:lnTo>
                    <a:lnTo>
                      <a:pt x="126" y="86"/>
                    </a:lnTo>
                    <a:lnTo>
                      <a:pt x="126" y="102"/>
                    </a:lnTo>
                    <a:lnTo>
                      <a:pt x="126" y="118"/>
                    </a:lnTo>
                    <a:lnTo>
                      <a:pt x="118" y="118"/>
                    </a:lnTo>
                    <a:lnTo>
                      <a:pt x="94" y="118"/>
                    </a:lnTo>
                    <a:lnTo>
                      <a:pt x="68" y="118"/>
                    </a:lnTo>
                    <a:lnTo>
                      <a:pt x="56" y="118"/>
                    </a:lnTo>
                    <a:lnTo>
                      <a:pt x="40" y="120"/>
                    </a:lnTo>
                    <a:lnTo>
                      <a:pt x="28" y="126"/>
                    </a:lnTo>
                    <a:lnTo>
                      <a:pt x="16" y="132"/>
                    </a:lnTo>
                    <a:lnTo>
                      <a:pt x="10" y="134"/>
                    </a:lnTo>
                    <a:lnTo>
                      <a:pt x="6" y="140"/>
                    </a:lnTo>
                    <a:lnTo>
                      <a:pt x="2" y="146"/>
                    </a:lnTo>
                    <a:lnTo>
                      <a:pt x="0" y="152"/>
                    </a:lnTo>
                    <a:lnTo>
                      <a:pt x="2" y="154"/>
                    </a:lnTo>
                    <a:lnTo>
                      <a:pt x="4" y="156"/>
                    </a:lnTo>
                    <a:lnTo>
                      <a:pt x="8" y="158"/>
                    </a:lnTo>
                    <a:lnTo>
                      <a:pt x="28" y="162"/>
                    </a:lnTo>
                    <a:lnTo>
                      <a:pt x="50" y="162"/>
                    </a:lnTo>
                    <a:lnTo>
                      <a:pt x="72" y="162"/>
                    </a:lnTo>
                    <a:lnTo>
                      <a:pt x="92" y="158"/>
                    </a:lnTo>
                    <a:lnTo>
                      <a:pt x="122" y="150"/>
                    </a:lnTo>
                    <a:lnTo>
                      <a:pt x="138" y="146"/>
                    </a:lnTo>
                    <a:lnTo>
                      <a:pt x="152" y="142"/>
                    </a:lnTo>
                    <a:lnTo>
                      <a:pt x="152" y="128"/>
                    </a:lnTo>
                    <a:lnTo>
                      <a:pt x="152" y="114"/>
                    </a:lnTo>
                    <a:lnTo>
                      <a:pt x="152" y="100"/>
                    </a:lnTo>
                    <a:lnTo>
                      <a:pt x="150" y="88"/>
                    </a:lnTo>
                    <a:lnTo>
                      <a:pt x="150" y="74"/>
                    </a:lnTo>
                    <a:lnTo>
                      <a:pt x="150" y="62"/>
                    </a:lnTo>
                    <a:lnTo>
                      <a:pt x="154" y="60"/>
                    </a:lnTo>
                    <a:lnTo>
                      <a:pt x="158" y="60"/>
                    </a:lnTo>
                    <a:lnTo>
                      <a:pt x="164" y="60"/>
                    </a:lnTo>
                    <a:lnTo>
                      <a:pt x="172" y="60"/>
                    </a:lnTo>
                    <a:lnTo>
                      <a:pt x="180" y="60"/>
                    </a:lnTo>
                    <a:lnTo>
                      <a:pt x="186" y="64"/>
                    </a:lnTo>
                    <a:lnTo>
                      <a:pt x="194" y="84"/>
                    </a:lnTo>
                    <a:lnTo>
                      <a:pt x="200" y="104"/>
                    </a:lnTo>
                    <a:lnTo>
                      <a:pt x="206" y="124"/>
                    </a:lnTo>
                    <a:lnTo>
                      <a:pt x="216" y="144"/>
                    </a:lnTo>
                    <a:lnTo>
                      <a:pt x="220" y="144"/>
                    </a:lnTo>
                    <a:lnTo>
                      <a:pt x="232" y="152"/>
                    </a:lnTo>
                    <a:lnTo>
                      <a:pt x="244" y="160"/>
                    </a:lnTo>
                    <a:lnTo>
                      <a:pt x="256" y="164"/>
                    </a:lnTo>
                    <a:lnTo>
                      <a:pt x="270" y="168"/>
                    </a:lnTo>
                    <a:lnTo>
                      <a:pt x="298" y="174"/>
                    </a:lnTo>
                    <a:lnTo>
                      <a:pt x="328" y="178"/>
                    </a:lnTo>
                    <a:lnTo>
                      <a:pt x="332" y="176"/>
                    </a:lnTo>
                    <a:lnTo>
                      <a:pt x="336" y="174"/>
                    </a:lnTo>
                    <a:lnTo>
                      <a:pt x="338" y="170"/>
                    </a:lnTo>
                    <a:lnTo>
                      <a:pt x="342" y="162"/>
                    </a:lnTo>
                    <a:lnTo>
                      <a:pt x="342" y="158"/>
                    </a:lnTo>
                    <a:lnTo>
                      <a:pt x="340" y="154"/>
                    </a:lnTo>
                    <a:lnTo>
                      <a:pt x="336" y="146"/>
                    </a:lnTo>
                    <a:lnTo>
                      <a:pt x="328" y="140"/>
                    </a:lnTo>
                    <a:lnTo>
                      <a:pt x="318" y="136"/>
                    </a:lnTo>
                    <a:lnTo>
                      <a:pt x="300" y="130"/>
                    </a:lnTo>
                    <a:lnTo>
                      <a:pt x="278" y="126"/>
                    </a:lnTo>
                    <a:lnTo>
                      <a:pt x="258" y="12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8" name="Freeform 259"/>
              <p:cNvSpPr>
                <a:spLocks/>
              </p:cNvSpPr>
              <p:nvPr/>
            </p:nvSpPr>
            <p:spPr bwMode="auto">
              <a:xfrm>
                <a:off x="3829" y="2567"/>
                <a:ext cx="170" cy="108"/>
              </a:xfrm>
              <a:custGeom>
                <a:avLst/>
                <a:gdLst>
                  <a:gd name="T0" fmla="*/ 166 w 170"/>
                  <a:gd name="T1" fmla="*/ 2 h 108"/>
                  <a:gd name="T2" fmla="*/ 166 w 170"/>
                  <a:gd name="T3" fmla="*/ 2 h 108"/>
                  <a:gd name="T4" fmla="*/ 170 w 170"/>
                  <a:gd name="T5" fmla="*/ 10 h 108"/>
                  <a:gd name="T6" fmla="*/ 170 w 170"/>
                  <a:gd name="T7" fmla="*/ 14 h 108"/>
                  <a:gd name="T8" fmla="*/ 170 w 170"/>
                  <a:gd name="T9" fmla="*/ 18 h 108"/>
                  <a:gd name="T10" fmla="*/ 170 w 170"/>
                  <a:gd name="T11" fmla="*/ 18 h 108"/>
                  <a:gd name="T12" fmla="*/ 164 w 170"/>
                  <a:gd name="T13" fmla="*/ 22 h 108"/>
                  <a:gd name="T14" fmla="*/ 158 w 170"/>
                  <a:gd name="T15" fmla="*/ 22 h 108"/>
                  <a:gd name="T16" fmla="*/ 146 w 170"/>
                  <a:gd name="T17" fmla="*/ 20 h 108"/>
                  <a:gd name="T18" fmla="*/ 136 w 170"/>
                  <a:gd name="T19" fmla="*/ 18 h 108"/>
                  <a:gd name="T20" fmla="*/ 130 w 170"/>
                  <a:gd name="T21" fmla="*/ 20 h 108"/>
                  <a:gd name="T22" fmla="*/ 124 w 170"/>
                  <a:gd name="T23" fmla="*/ 24 h 108"/>
                  <a:gd name="T24" fmla="*/ 124 w 170"/>
                  <a:gd name="T25" fmla="*/ 24 h 108"/>
                  <a:gd name="T26" fmla="*/ 118 w 170"/>
                  <a:gd name="T27" fmla="*/ 34 h 108"/>
                  <a:gd name="T28" fmla="*/ 112 w 170"/>
                  <a:gd name="T29" fmla="*/ 44 h 108"/>
                  <a:gd name="T30" fmla="*/ 110 w 170"/>
                  <a:gd name="T31" fmla="*/ 56 h 108"/>
                  <a:gd name="T32" fmla="*/ 108 w 170"/>
                  <a:gd name="T33" fmla="*/ 68 h 108"/>
                  <a:gd name="T34" fmla="*/ 108 w 170"/>
                  <a:gd name="T35" fmla="*/ 68 h 108"/>
                  <a:gd name="T36" fmla="*/ 100 w 170"/>
                  <a:gd name="T37" fmla="*/ 84 h 108"/>
                  <a:gd name="T38" fmla="*/ 94 w 170"/>
                  <a:gd name="T39" fmla="*/ 92 h 108"/>
                  <a:gd name="T40" fmla="*/ 88 w 170"/>
                  <a:gd name="T41" fmla="*/ 98 h 108"/>
                  <a:gd name="T42" fmla="*/ 88 w 170"/>
                  <a:gd name="T43" fmla="*/ 98 h 108"/>
                  <a:gd name="T44" fmla="*/ 80 w 170"/>
                  <a:gd name="T45" fmla="*/ 102 h 108"/>
                  <a:gd name="T46" fmla="*/ 72 w 170"/>
                  <a:gd name="T47" fmla="*/ 106 h 108"/>
                  <a:gd name="T48" fmla="*/ 62 w 170"/>
                  <a:gd name="T49" fmla="*/ 108 h 108"/>
                  <a:gd name="T50" fmla="*/ 52 w 170"/>
                  <a:gd name="T51" fmla="*/ 108 h 108"/>
                  <a:gd name="T52" fmla="*/ 32 w 170"/>
                  <a:gd name="T53" fmla="*/ 104 h 108"/>
                  <a:gd name="T54" fmla="*/ 16 w 170"/>
                  <a:gd name="T55" fmla="*/ 98 h 108"/>
                  <a:gd name="T56" fmla="*/ 16 w 170"/>
                  <a:gd name="T57" fmla="*/ 98 h 108"/>
                  <a:gd name="T58" fmla="*/ 6 w 170"/>
                  <a:gd name="T59" fmla="*/ 94 h 108"/>
                  <a:gd name="T60" fmla="*/ 0 w 170"/>
                  <a:gd name="T61" fmla="*/ 86 h 108"/>
                  <a:gd name="T62" fmla="*/ 0 w 170"/>
                  <a:gd name="T63" fmla="*/ 86 h 108"/>
                  <a:gd name="T64" fmla="*/ 4 w 170"/>
                  <a:gd name="T65" fmla="*/ 84 h 108"/>
                  <a:gd name="T66" fmla="*/ 10 w 170"/>
                  <a:gd name="T67" fmla="*/ 82 h 108"/>
                  <a:gd name="T68" fmla="*/ 10 w 170"/>
                  <a:gd name="T69" fmla="*/ 82 h 108"/>
                  <a:gd name="T70" fmla="*/ 22 w 170"/>
                  <a:gd name="T71" fmla="*/ 90 h 108"/>
                  <a:gd name="T72" fmla="*/ 28 w 170"/>
                  <a:gd name="T73" fmla="*/ 94 h 108"/>
                  <a:gd name="T74" fmla="*/ 34 w 170"/>
                  <a:gd name="T75" fmla="*/ 96 h 108"/>
                  <a:gd name="T76" fmla="*/ 34 w 170"/>
                  <a:gd name="T77" fmla="*/ 96 h 108"/>
                  <a:gd name="T78" fmla="*/ 48 w 170"/>
                  <a:gd name="T79" fmla="*/ 94 h 108"/>
                  <a:gd name="T80" fmla="*/ 60 w 170"/>
                  <a:gd name="T81" fmla="*/ 92 h 108"/>
                  <a:gd name="T82" fmla="*/ 72 w 170"/>
                  <a:gd name="T83" fmla="*/ 86 h 108"/>
                  <a:gd name="T84" fmla="*/ 78 w 170"/>
                  <a:gd name="T85" fmla="*/ 82 h 108"/>
                  <a:gd name="T86" fmla="*/ 82 w 170"/>
                  <a:gd name="T87" fmla="*/ 76 h 108"/>
                  <a:gd name="T88" fmla="*/ 82 w 170"/>
                  <a:gd name="T89" fmla="*/ 76 h 108"/>
                  <a:gd name="T90" fmla="*/ 86 w 170"/>
                  <a:gd name="T91" fmla="*/ 68 h 108"/>
                  <a:gd name="T92" fmla="*/ 90 w 170"/>
                  <a:gd name="T93" fmla="*/ 58 h 108"/>
                  <a:gd name="T94" fmla="*/ 96 w 170"/>
                  <a:gd name="T95" fmla="*/ 40 h 108"/>
                  <a:gd name="T96" fmla="*/ 100 w 170"/>
                  <a:gd name="T97" fmla="*/ 30 h 108"/>
                  <a:gd name="T98" fmla="*/ 104 w 170"/>
                  <a:gd name="T99" fmla="*/ 22 h 108"/>
                  <a:gd name="T100" fmla="*/ 112 w 170"/>
                  <a:gd name="T101" fmla="*/ 14 h 108"/>
                  <a:gd name="T102" fmla="*/ 120 w 170"/>
                  <a:gd name="T103" fmla="*/ 8 h 108"/>
                  <a:gd name="T104" fmla="*/ 120 w 170"/>
                  <a:gd name="T105" fmla="*/ 8 h 108"/>
                  <a:gd name="T106" fmla="*/ 142 w 170"/>
                  <a:gd name="T107" fmla="*/ 2 h 108"/>
                  <a:gd name="T108" fmla="*/ 154 w 170"/>
                  <a:gd name="T109" fmla="*/ 0 h 108"/>
                  <a:gd name="T110" fmla="*/ 160 w 170"/>
                  <a:gd name="T111" fmla="*/ 0 h 108"/>
                  <a:gd name="T112" fmla="*/ 166 w 170"/>
                  <a:gd name="T113" fmla="*/ 2 h 108"/>
                  <a:gd name="T114" fmla="*/ 166 w 170"/>
                  <a:gd name="T115" fmla="*/ 2 h 1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 h="108">
                    <a:moveTo>
                      <a:pt x="166" y="2"/>
                    </a:moveTo>
                    <a:lnTo>
                      <a:pt x="166" y="2"/>
                    </a:lnTo>
                    <a:lnTo>
                      <a:pt x="170" y="10"/>
                    </a:lnTo>
                    <a:lnTo>
                      <a:pt x="170" y="14"/>
                    </a:lnTo>
                    <a:lnTo>
                      <a:pt x="170" y="18"/>
                    </a:lnTo>
                    <a:lnTo>
                      <a:pt x="164" y="22"/>
                    </a:lnTo>
                    <a:lnTo>
                      <a:pt x="158" y="22"/>
                    </a:lnTo>
                    <a:lnTo>
                      <a:pt x="146" y="20"/>
                    </a:lnTo>
                    <a:lnTo>
                      <a:pt x="136" y="18"/>
                    </a:lnTo>
                    <a:lnTo>
                      <a:pt x="130" y="20"/>
                    </a:lnTo>
                    <a:lnTo>
                      <a:pt x="124" y="24"/>
                    </a:lnTo>
                    <a:lnTo>
                      <a:pt x="118" y="34"/>
                    </a:lnTo>
                    <a:lnTo>
                      <a:pt x="112" y="44"/>
                    </a:lnTo>
                    <a:lnTo>
                      <a:pt x="110" y="56"/>
                    </a:lnTo>
                    <a:lnTo>
                      <a:pt x="108" y="68"/>
                    </a:lnTo>
                    <a:lnTo>
                      <a:pt x="100" y="84"/>
                    </a:lnTo>
                    <a:lnTo>
                      <a:pt x="94" y="92"/>
                    </a:lnTo>
                    <a:lnTo>
                      <a:pt x="88" y="98"/>
                    </a:lnTo>
                    <a:lnTo>
                      <a:pt x="80" y="102"/>
                    </a:lnTo>
                    <a:lnTo>
                      <a:pt x="72" y="106"/>
                    </a:lnTo>
                    <a:lnTo>
                      <a:pt x="62" y="108"/>
                    </a:lnTo>
                    <a:lnTo>
                      <a:pt x="52" y="108"/>
                    </a:lnTo>
                    <a:lnTo>
                      <a:pt x="32" y="104"/>
                    </a:lnTo>
                    <a:lnTo>
                      <a:pt x="16" y="98"/>
                    </a:lnTo>
                    <a:lnTo>
                      <a:pt x="6" y="94"/>
                    </a:lnTo>
                    <a:lnTo>
                      <a:pt x="0" y="86"/>
                    </a:lnTo>
                    <a:lnTo>
                      <a:pt x="4" y="84"/>
                    </a:lnTo>
                    <a:lnTo>
                      <a:pt x="10" y="82"/>
                    </a:lnTo>
                    <a:lnTo>
                      <a:pt x="22" y="90"/>
                    </a:lnTo>
                    <a:lnTo>
                      <a:pt x="28" y="94"/>
                    </a:lnTo>
                    <a:lnTo>
                      <a:pt x="34" y="96"/>
                    </a:lnTo>
                    <a:lnTo>
                      <a:pt x="48" y="94"/>
                    </a:lnTo>
                    <a:lnTo>
                      <a:pt x="60" y="92"/>
                    </a:lnTo>
                    <a:lnTo>
                      <a:pt x="72" y="86"/>
                    </a:lnTo>
                    <a:lnTo>
                      <a:pt x="78" y="82"/>
                    </a:lnTo>
                    <a:lnTo>
                      <a:pt x="82" y="76"/>
                    </a:lnTo>
                    <a:lnTo>
                      <a:pt x="86" y="68"/>
                    </a:lnTo>
                    <a:lnTo>
                      <a:pt x="90" y="58"/>
                    </a:lnTo>
                    <a:lnTo>
                      <a:pt x="96" y="40"/>
                    </a:lnTo>
                    <a:lnTo>
                      <a:pt x="100" y="30"/>
                    </a:lnTo>
                    <a:lnTo>
                      <a:pt x="104" y="22"/>
                    </a:lnTo>
                    <a:lnTo>
                      <a:pt x="112" y="14"/>
                    </a:lnTo>
                    <a:lnTo>
                      <a:pt x="120" y="8"/>
                    </a:lnTo>
                    <a:lnTo>
                      <a:pt x="142" y="2"/>
                    </a:lnTo>
                    <a:lnTo>
                      <a:pt x="154" y="0"/>
                    </a:lnTo>
                    <a:lnTo>
                      <a:pt x="160" y="0"/>
                    </a:lnTo>
                    <a:lnTo>
                      <a:pt x="166" y="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8079" name="Freeform 260"/>
              <p:cNvSpPr>
                <a:spLocks/>
              </p:cNvSpPr>
              <p:nvPr/>
            </p:nvSpPr>
            <p:spPr bwMode="auto">
              <a:xfrm>
                <a:off x="3845" y="2591"/>
                <a:ext cx="28" cy="32"/>
              </a:xfrm>
              <a:custGeom>
                <a:avLst/>
                <a:gdLst>
                  <a:gd name="T0" fmla="*/ 28 w 28"/>
                  <a:gd name="T1" fmla="*/ 14 h 32"/>
                  <a:gd name="T2" fmla="*/ 28 w 28"/>
                  <a:gd name="T3" fmla="*/ 14 h 32"/>
                  <a:gd name="T4" fmla="*/ 28 w 28"/>
                  <a:gd name="T5" fmla="*/ 20 h 32"/>
                  <a:gd name="T6" fmla="*/ 24 w 28"/>
                  <a:gd name="T7" fmla="*/ 28 h 32"/>
                  <a:gd name="T8" fmla="*/ 24 w 28"/>
                  <a:gd name="T9" fmla="*/ 28 h 32"/>
                  <a:gd name="T10" fmla="*/ 14 w 28"/>
                  <a:gd name="T11" fmla="*/ 32 h 32"/>
                  <a:gd name="T12" fmla="*/ 2 w 28"/>
                  <a:gd name="T13" fmla="*/ 32 h 32"/>
                  <a:gd name="T14" fmla="*/ 2 w 28"/>
                  <a:gd name="T15" fmla="*/ 32 h 32"/>
                  <a:gd name="T16" fmla="*/ 0 w 28"/>
                  <a:gd name="T17" fmla="*/ 26 h 32"/>
                  <a:gd name="T18" fmla="*/ 0 w 28"/>
                  <a:gd name="T19" fmla="*/ 20 h 32"/>
                  <a:gd name="T20" fmla="*/ 0 w 28"/>
                  <a:gd name="T21" fmla="*/ 20 h 32"/>
                  <a:gd name="T22" fmla="*/ 2 w 28"/>
                  <a:gd name="T23" fmla="*/ 18 h 32"/>
                  <a:gd name="T24" fmla="*/ 4 w 28"/>
                  <a:gd name="T25" fmla="*/ 16 h 32"/>
                  <a:gd name="T26" fmla="*/ 8 w 28"/>
                  <a:gd name="T27" fmla="*/ 12 h 32"/>
                  <a:gd name="T28" fmla="*/ 8 w 28"/>
                  <a:gd name="T29" fmla="*/ 12 h 32"/>
                  <a:gd name="T30" fmla="*/ 4 w 28"/>
                  <a:gd name="T31" fmla="*/ 0 h 32"/>
                  <a:gd name="T32" fmla="*/ 4 w 28"/>
                  <a:gd name="T33" fmla="*/ 0 h 32"/>
                  <a:gd name="T34" fmla="*/ 12 w 28"/>
                  <a:gd name="T35" fmla="*/ 0 h 32"/>
                  <a:gd name="T36" fmla="*/ 18 w 28"/>
                  <a:gd name="T37" fmla="*/ 4 h 32"/>
                  <a:gd name="T38" fmla="*/ 24 w 28"/>
                  <a:gd name="T39" fmla="*/ 8 h 32"/>
                  <a:gd name="T40" fmla="*/ 28 w 28"/>
                  <a:gd name="T41" fmla="*/ 14 h 32"/>
                  <a:gd name="T42" fmla="*/ 28 w 28"/>
                  <a:gd name="T43" fmla="*/ 14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32">
                    <a:moveTo>
                      <a:pt x="28" y="14"/>
                    </a:moveTo>
                    <a:lnTo>
                      <a:pt x="28" y="14"/>
                    </a:lnTo>
                    <a:lnTo>
                      <a:pt x="28" y="20"/>
                    </a:lnTo>
                    <a:lnTo>
                      <a:pt x="24" y="28"/>
                    </a:lnTo>
                    <a:lnTo>
                      <a:pt x="14" y="32"/>
                    </a:lnTo>
                    <a:lnTo>
                      <a:pt x="2" y="32"/>
                    </a:lnTo>
                    <a:lnTo>
                      <a:pt x="0" y="26"/>
                    </a:lnTo>
                    <a:lnTo>
                      <a:pt x="0" y="20"/>
                    </a:lnTo>
                    <a:lnTo>
                      <a:pt x="2" y="18"/>
                    </a:lnTo>
                    <a:lnTo>
                      <a:pt x="4" y="16"/>
                    </a:lnTo>
                    <a:lnTo>
                      <a:pt x="8" y="12"/>
                    </a:lnTo>
                    <a:lnTo>
                      <a:pt x="4" y="0"/>
                    </a:lnTo>
                    <a:lnTo>
                      <a:pt x="12" y="0"/>
                    </a:lnTo>
                    <a:lnTo>
                      <a:pt x="18" y="4"/>
                    </a:lnTo>
                    <a:lnTo>
                      <a:pt x="24" y="8"/>
                    </a:lnTo>
                    <a:lnTo>
                      <a:pt x="28" y="14"/>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38050" name="Text Box 261"/>
            <p:cNvSpPr txBox="1">
              <a:spLocks noChangeArrowheads="1"/>
            </p:cNvSpPr>
            <p:nvPr/>
          </p:nvSpPr>
          <p:spPr bwMode="auto">
            <a:xfrm>
              <a:off x="674688" y="6045200"/>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sp>
        <p:nvSpPr>
          <p:cNvPr id="37891" name="AutoShape 2"/>
          <p:cNvSpPr>
            <a:spLocks noChangeAspect="1" noChangeArrowheads="1" noTextEdit="1"/>
          </p:cNvSpPr>
          <p:nvPr/>
        </p:nvSpPr>
        <p:spPr bwMode="auto">
          <a:xfrm>
            <a:off x="306388" y="306388"/>
            <a:ext cx="621030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35846" name="Text Box 262"/>
          <p:cNvSpPr txBox="1">
            <a:spLocks noChangeArrowheads="1"/>
          </p:cNvSpPr>
          <p:nvPr/>
        </p:nvSpPr>
        <p:spPr bwMode="auto">
          <a:xfrm>
            <a:off x="900113" y="1458417"/>
            <a:ext cx="532765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オンラインストレージ等を利用する時は、情報を共有する必要がある者のみがアクセスできるように、共有範囲を設定すること。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情報漏えいのリスクを下げるため、オンラインストレージサービス等に保存した情報は、不要になった時点ですぐに削除すること。</a:t>
            </a:r>
          </a:p>
        </p:txBody>
      </p:sp>
      <p:sp>
        <p:nvSpPr>
          <p:cNvPr id="269" name="Text Box 272">
            <a:extLst>
              <a:ext uri="{FF2B5EF4-FFF2-40B4-BE49-F238E27FC236}">
                <a16:creationId xmlns:a16="http://schemas.microsoft.com/office/drawing/2014/main" id="{4530AEA6-E342-48C0-98FD-4DAB903C5CDE}"/>
              </a:ext>
            </a:extLst>
          </p:cNvPr>
          <p:cNvSpPr txBox="1">
            <a:spLocks noChangeArrowheads="1"/>
          </p:cNvSpPr>
          <p:nvPr/>
        </p:nvSpPr>
        <p:spPr bwMode="auto">
          <a:xfrm>
            <a:off x="1362075" y="8380692"/>
            <a:ext cx="50958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オンラインストレージ等：</a:t>
            </a:r>
            <a:endParaRPr lang="en-US" altLang="ja-JP" sz="900" b="1"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オンラインストレージ等のファイル共有サービスや、進捗管理機能やファイル共有機能等を備えるコラボレーションツール等、情報を複数の利用者で共有するもののこと。</a:t>
            </a:r>
            <a:endParaRPr lang="en-US" altLang="ja-JP"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13075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メモ頁"/>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9538" y="306388"/>
            <a:ext cx="58801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4章扉レイアウト"/>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513" y="234950"/>
            <a:ext cx="6496050" cy="954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3"/>
          <p:cNvSpPr txBox="1">
            <a:spLocks noChangeArrowheads="1"/>
          </p:cNvSpPr>
          <p:nvPr/>
        </p:nvSpPr>
        <p:spPr bwMode="auto">
          <a:xfrm>
            <a:off x="1044575" y="265113"/>
            <a:ext cx="166423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4400">
                <a:latin typeface="Meiryo UI" panose="020B0604030504040204" pitchFamily="50" charset="-128"/>
                <a:ea typeface="Meiryo UI" panose="020B0604030504040204" pitchFamily="50" charset="-128"/>
              </a:rPr>
              <a:t>第</a:t>
            </a:r>
            <a:r>
              <a:rPr lang="en-US" altLang="ja-JP" sz="4400">
                <a:latin typeface="Meiryo UI" panose="020B0604030504040204" pitchFamily="50" charset="-128"/>
                <a:ea typeface="Meiryo UI" panose="020B0604030504040204" pitchFamily="50" charset="-128"/>
              </a:rPr>
              <a:t>4</a:t>
            </a:r>
            <a:r>
              <a:rPr lang="ja-JP" altLang="en-US" sz="4400">
                <a:latin typeface="Meiryo UI" panose="020B0604030504040204" pitchFamily="50" charset="-128"/>
                <a:ea typeface="Meiryo UI" panose="020B0604030504040204" pitchFamily="50" charset="-128"/>
              </a:rPr>
              <a:t>章</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4A9ABB9-2C23-4F2B-97C7-1C64A4941483}"/>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18" y="3642472"/>
            <a:ext cx="6014022" cy="3559380"/>
          </a:xfrm>
          <a:prstGeom prst="rect">
            <a:avLst/>
          </a:prstGeom>
        </p:spPr>
      </p:pic>
      <p:sp>
        <p:nvSpPr>
          <p:cNvPr id="40962" name="Text Box 108"/>
          <p:cNvSpPr txBox="1">
            <a:spLocks noChangeArrowheads="1"/>
          </p:cNvSpPr>
          <p:nvPr/>
        </p:nvSpPr>
        <p:spPr bwMode="auto">
          <a:xfrm>
            <a:off x="244476" y="7755819"/>
            <a:ext cx="555783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2021</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12</a:t>
            </a:r>
            <a:r>
              <a:rPr lang="ja-JP" altLang="en-US" sz="1000" dirty="0">
                <a:latin typeface="Meiryo UI" panose="020B0604030504040204" pitchFamily="50" charset="-128"/>
                <a:ea typeface="Meiryo UI" panose="020B0604030504040204" pitchFamily="50" charset="-128"/>
              </a:rPr>
              <a:t>月：○○機構</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国外で車上荒らしに遭遇し、適切なセキュリティ対策を行っていなかったノートパソコンが盗難され、個人情報が流出した。</a:t>
            </a:r>
          </a:p>
          <a:p>
            <a:pPr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2020</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8</a:t>
            </a:r>
            <a:r>
              <a:rPr lang="ja-JP" altLang="en-US" sz="1000" dirty="0">
                <a:latin typeface="Meiryo UI" panose="020B0604030504040204" pitchFamily="50" charset="-128"/>
                <a:ea typeface="Meiryo UI" panose="020B0604030504040204" pitchFamily="50" charset="-128"/>
              </a:rPr>
              <a:t>月：政府機関</a:t>
            </a:r>
          </a:p>
          <a:p>
            <a:pPr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　 紙媒体、ハードディスクを持参して帰宅する途中、電車内に置き忘れて紛失した。</a:t>
            </a:r>
            <a:endParaRPr lang="en-US" altLang="ja-JP" sz="1000" dirty="0">
              <a:latin typeface="Meiryo UI" panose="020B0604030504040204" pitchFamily="50" charset="-128"/>
              <a:ea typeface="Meiryo UI" panose="020B0604030504040204" pitchFamily="50" charset="-128"/>
            </a:endParaRPr>
          </a:p>
        </p:txBody>
      </p:sp>
      <p:grpSp>
        <p:nvGrpSpPr>
          <p:cNvPr id="40963" name="グループ化 1"/>
          <p:cNvGrpSpPr>
            <a:grpSpLocks/>
          </p:cNvGrpSpPr>
          <p:nvPr/>
        </p:nvGrpSpPr>
        <p:grpSpPr bwMode="auto">
          <a:xfrm>
            <a:off x="0" y="377825"/>
            <a:ext cx="6219825" cy="8564563"/>
            <a:chOff x="0" y="377825"/>
            <a:chExt cx="6219825" cy="8564563"/>
          </a:xfrm>
        </p:grpSpPr>
        <p:sp>
          <p:nvSpPr>
            <p:cNvPr id="40968"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69" name="Freeform 6"/>
            <p:cNvSpPr>
              <a:spLocks/>
            </p:cNvSpPr>
            <p:nvPr/>
          </p:nvSpPr>
          <p:spPr bwMode="auto">
            <a:xfrm>
              <a:off x="180975" y="7578725"/>
              <a:ext cx="5724525" cy="1357313"/>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70" name="Freeform 7"/>
            <p:cNvSpPr>
              <a:spLocks/>
            </p:cNvSpPr>
            <p:nvPr/>
          </p:nvSpPr>
          <p:spPr bwMode="auto">
            <a:xfrm>
              <a:off x="5641975" y="8751888"/>
              <a:ext cx="277813" cy="1905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71"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0972" name="Group 115"/>
            <p:cNvGrpSpPr>
              <a:grpSpLocks/>
            </p:cNvGrpSpPr>
            <p:nvPr/>
          </p:nvGrpSpPr>
          <p:grpSpPr bwMode="auto">
            <a:xfrm>
              <a:off x="4983163" y="2743200"/>
              <a:ext cx="733425" cy="809625"/>
              <a:chOff x="3139" y="1728"/>
              <a:chExt cx="462" cy="510"/>
            </a:xfrm>
          </p:grpSpPr>
          <p:sp>
            <p:nvSpPr>
              <p:cNvPr id="41066"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41067"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0973" name="Group 114"/>
            <p:cNvGrpSpPr>
              <a:grpSpLocks/>
            </p:cNvGrpSpPr>
            <p:nvPr/>
          </p:nvGrpSpPr>
          <p:grpSpPr bwMode="auto">
            <a:xfrm>
              <a:off x="5100638" y="698500"/>
              <a:ext cx="806450" cy="771525"/>
              <a:chOff x="3213" y="440"/>
              <a:chExt cx="508" cy="486"/>
            </a:xfrm>
          </p:grpSpPr>
          <p:sp>
            <p:nvSpPr>
              <p:cNvPr id="41044"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5"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6"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7"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1048"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0"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1"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2"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3"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4"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5"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6"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7"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8"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59"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0"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1"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2"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3"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4"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65"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0974" name="グループ化 1"/>
            <p:cNvGrpSpPr>
              <a:grpSpLocks/>
            </p:cNvGrpSpPr>
            <p:nvPr/>
          </p:nvGrpSpPr>
          <p:grpSpPr bwMode="auto">
            <a:xfrm>
              <a:off x="77788" y="7292975"/>
              <a:ext cx="5791200" cy="0"/>
              <a:chOff x="73321" y="6973419"/>
              <a:chExt cx="5791200" cy="0"/>
            </a:xfrm>
          </p:grpSpPr>
          <p:sp>
            <p:nvSpPr>
              <p:cNvPr id="40978"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79"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0"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1"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2"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3"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4"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5"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6"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7"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8"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89"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0"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1"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2"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3"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4"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5"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6"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7"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8"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99"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0"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1"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2"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3"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4"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5"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6"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7"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8"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09"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0"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1"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2"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3"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4"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5"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6"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7"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8"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19"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0"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1"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2"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3"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4"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5"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6"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7"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8"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29"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0"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1"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2"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3"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4"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5"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6"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7"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8"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39"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0"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1"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2"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043"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0975" name="Freeform 77"/>
            <p:cNvSpPr>
              <a:spLocks/>
            </p:cNvSpPr>
            <p:nvPr/>
          </p:nvSpPr>
          <p:spPr bwMode="auto">
            <a:xfrm>
              <a:off x="68262" y="7427913"/>
              <a:ext cx="4453200"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0976" name="Text Box 117"/>
            <p:cNvSpPr txBox="1">
              <a:spLocks noChangeArrowheads="1"/>
            </p:cNvSpPr>
            <p:nvPr/>
          </p:nvSpPr>
          <p:spPr bwMode="auto">
            <a:xfrm>
              <a:off x="161925" y="7426325"/>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40977"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-1</a:t>
              </a:r>
            </a:p>
          </p:txBody>
        </p:sp>
      </p:grpSp>
      <p:sp>
        <p:nvSpPr>
          <p:cNvPr id="40965" name="Text Box 104"/>
          <p:cNvSpPr txBox="1">
            <a:spLocks noChangeArrowheads="1"/>
          </p:cNvSpPr>
          <p:nvPr/>
        </p:nvSpPr>
        <p:spPr bwMode="auto">
          <a:xfrm>
            <a:off x="979488" y="542352"/>
            <a:ext cx="39228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ノートパソコンを施設外に</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                    持ち出して使いたい</a:t>
            </a:r>
          </a:p>
        </p:txBody>
      </p:sp>
      <p:sp>
        <p:nvSpPr>
          <p:cNvPr id="40966" name="Text Box 105"/>
          <p:cNvSpPr txBox="1">
            <a:spLocks noChangeArrowheads="1"/>
          </p:cNvSpPr>
          <p:nvPr/>
        </p:nvSpPr>
        <p:spPr bwMode="auto">
          <a:xfrm>
            <a:off x="252413" y="1566863"/>
            <a:ext cx="52116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a:latin typeface="Meiryo UI" panose="020B0604030504040204" pitchFamily="50" charset="-128"/>
                <a:ea typeface="Meiryo UI" panose="020B0604030504040204" pitchFamily="50" charset="-128"/>
              </a:rPr>
              <a:t>持ち出しに関する申請手続等のルールに</a:t>
            </a:r>
            <a:endParaRPr lang="en-US" altLang="ja-JP" sz="2400" b="1">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a:latin typeface="Meiryo UI" panose="020B0604030504040204" pitchFamily="50" charset="-128"/>
                <a:ea typeface="Meiryo UI" panose="020B0604030504040204" pitchFamily="50" charset="-128"/>
              </a:rPr>
              <a:t>従うとともに、持ち出し先での</a:t>
            </a:r>
            <a:r>
              <a:rPr lang="ja-JP" altLang="en-US" sz="2400" b="1" u="sng">
                <a:solidFill>
                  <a:srgbClr val="FF0000"/>
                </a:solidFill>
                <a:latin typeface="Meiryo UI" panose="020B0604030504040204" pitchFamily="50" charset="-128"/>
                <a:ea typeface="Meiryo UI" panose="020B0604030504040204" pitchFamily="50" charset="-128"/>
              </a:rPr>
              <a:t>セキュリティ</a:t>
            </a:r>
            <a:endParaRPr lang="en-US" altLang="ja-JP" sz="2400" b="1" u="sng">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u="sng">
                <a:solidFill>
                  <a:srgbClr val="FF0000"/>
                </a:solidFill>
                <a:latin typeface="Meiryo UI" panose="020B0604030504040204" pitchFamily="50" charset="-128"/>
                <a:ea typeface="Meiryo UI" panose="020B0604030504040204" pitchFamily="50" charset="-128"/>
              </a:rPr>
              <a:t>管理</a:t>
            </a:r>
            <a:r>
              <a:rPr lang="ja-JP" altLang="en-US" sz="2400" b="1">
                <a:solidFill>
                  <a:srgbClr val="FF0000"/>
                </a:solidFill>
                <a:latin typeface="Meiryo UI" panose="020B0604030504040204" pitchFamily="50" charset="-128"/>
                <a:ea typeface="Meiryo UI" panose="020B0604030504040204" pitchFamily="50" charset="-128"/>
              </a:rPr>
              <a:t>を徹底</a:t>
            </a:r>
            <a:r>
              <a:rPr lang="ja-JP" altLang="en-US" sz="2400" b="1">
                <a:latin typeface="Meiryo UI" panose="020B0604030504040204" pitchFamily="50" charset="-128"/>
                <a:ea typeface="Meiryo UI" panose="020B0604030504040204" pitchFamily="50" charset="-128"/>
              </a:rPr>
              <a:t>しましょう。</a:t>
            </a:r>
          </a:p>
        </p:txBody>
      </p:sp>
      <p:sp>
        <p:nvSpPr>
          <p:cNvPr id="40967" name="Text Box 129"/>
          <p:cNvSpPr txBox="1">
            <a:spLocks noChangeArrowheads="1"/>
          </p:cNvSpPr>
          <p:nvPr/>
        </p:nvSpPr>
        <p:spPr bwMode="auto">
          <a:xfrm>
            <a:off x="4031616" y="2292350"/>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用語解説欄参照</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0"/>
          <p:cNvSpPr>
            <a:spLocks noChangeArrowheads="1"/>
          </p:cNvSpPr>
          <p:nvPr/>
        </p:nvSpPr>
        <p:spPr bwMode="auto">
          <a:xfrm>
            <a:off x="777876" y="5994921"/>
            <a:ext cx="5500687" cy="1948226"/>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P76</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8.1.1(3) </a:t>
            </a:r>
            <a:r>
              <a:rPr lang="ja-JP" altLang="en-US" sz="900" dirty="0">
                <a:latin typeface="Meiryo UI" panose="020B0604030504040204" pitchFamily="50" charset="-128"/>
                <a:ea typeface="Meiryo UI" panose="020B0604030504040204" pitchFamily="50" charset="-128"/>
              </a:rPr>
              <a:t>情報システムの利用時の基本的対策</a:t>
            </a:r>
          </a:p>
          <a:p>
            <a:pPr marL="228600" indent="-228600">
              <a:buFont typeface="Wingdings" panose="05000000000000000000" pitchFamily="2" charset="2"/>
              <a:buAutoNum type="alphaLcParenBoth" startAt="6"/>
            </a:pPr>
            <a:r>
              <a:rPr lang="ja-JP" altLang="en-US" sz="900" dirty="0">
                <a:latin typeface="Meiryo UI" panose="020B0604030504040204" pitchFamily="50" charset="-128"/>
                <a:ea typeface="Meiryo UI" panose="020B0604030504040204" pitchFamily="50" charset="-128"/>
              </a:rPr>
              <a:t>職員等は、情報システムの設置場所から離れる場合等、第三者による不正操作のおそれがある場合は、情報システムを不正操作から保護するための措置を講ずること。</a:t>
            </a:r>
            <a:endParaRPr lang="en-US" altLang="ja-JP" sz="900" dirty="0">
              <a:latin typeface="Meiryo UI" panose="020B0604030504040204" pitchFamily="50" charset="-128"/>
              <a:ea typeface="Meiryo UI" panose="020B0604030504040204" pitchFamily="50" charset="-128"/>
            </a:endParaRPr>
          </a:p>
          <a:p>
            <a:pPr marL="228600" indent="-228600">
              <a:buFont typeface="Wingdings" panose="05000000000000000000" pitchFamily="2" charset="2"/>
              <a:buAutoNum type="alphaLcParenBoth" startAt="6"/>
            </a:pPr>
            <a:endParaRPr lang="en-US" altLang="ja-JP" sz="900" dirty="0">
              <a:latin typeface="Meiryo UI" panose="020B0604030504040204" pitchFamily="50" charset="-128"/>
              <a:ea typeface="Meiryo UI" panose="020B0604030504040204" pitchFamily="50" charset="-128"/>
            </a:endParaRPr>
          </a:p>
          <a:p>
            <a:pPr>
              <a:buNone/>
            </a:pPr>
            <a:r>
              <a:rPr lang="en-US" altLang="ja-JP" sz="900" dirty="0" err="1">
                <a:latin typeface="Meiryo UI" panose="020B0604030504040204" pitchFamily="50" charset="-128"/>
                <a:ea typeface="Meiryo UI" panose="020B0604030504040204" pitchFamily="50" charset="-128"/>
              </a:rPr>
              <a:t>P77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8.1.1(4) </a:t>
            </a:r>
            <a:r>
              <a:rPr lang="ja-JP" altLang="en-US" sz="900" dirty="0">
                <a:latin typeface="Meiryo UI" panose="020B0604030504040204" pitchFamily="50" charset="-128"/>
                <a:ea typeface="Meiryo UI" panose="020B0604030504040204" pitchFamily="50" charset="-128"/>
              </a:rPr>
              <a:t>端末（支給外端末を含む）の利用時の対策</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職員等は、機関等が支給する端末（要管理対策区域外で使用する場合に限る）及び機関等支給以外の端末を用いて要保護情報を取り扱う場合は、定められた利用手順に従うこと。</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職員等は、次の各号に掲げる端末を用いて当該各号に定める情報を取り扱う場合は、課室情報セキュリティ責任者の許可を得ること。</a:t>
            </a:r>
            <a:endParaRPr lang="en-US" altLang="ja-JP" sz="900" dirty="0">
              <a:latin typeface="Meiryo UI" panose="020B0604030504040204" pitchFamily="50" charset="-128"/>
              <a:ea typeface="Meiryo UI" panose="020B0604030504040204" pitchFamily="50" charset="-128"/>
            </a:endParaRPr>
          </a:p>
          <a:p>
            <a:pPr marL="447675" indent="-447675">
              <a:buNone/>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ア</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　機関等が支給する端末（要管理対策区域外で使用する場合に限る）　機密性３情報、要保全情報又は要安定情報</a:t>
            </a:r>
            <a:endParaRPr lang="en-US" altLang="ja-JP" sz="900" dirty="0">
              <a:latin typeface="Meiryo UI" panose="020B0604030504040204" pitchFamily="50" charset="-128"/>
              <a:ea typeface="Meiryo UI" panose="020B0604030504040204" pitchFamily="50" charset="-128"/>
            </a:endParaRPr>
          </a:p>
          <a:p>
            <a:pPr marL="360363" indent="-360363">
              <a:buNone/>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イ</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　機関等支給以外の端末　要保護情報</a:t>
            </a:r>
            <a:endParaRPr lang="en-US" altLang="ja-JP" sz="900" dirty="0">
              <a:latin typeface="Meiryo UI" panose="020B0604030504040204" pitchFamily="50" charset="-128"/>
              <a:ea typeface="Meiryo UI" panose="020B0604030504040204" pitchFamily="50" charset="-128"/>
            </a:endParaRPr>
          </a:p>
        </p:txBody>
      </p:sp>
      <p:sp>
        <p:nvSpPr>
          <p:cNvPr id="41991"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1992"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993" name="Rectangle 206"/>
          <p:cNvSpPr>
            <a:spLocks noChangeArrowheads="1"/>
          </p:cNvSpPr>
          <p:nvPr/>
        </p:nvSpPr>
        <p:spPr bwMode="auto">
          <a:xfrm>
            <a:off x="774700" y="1017588"/>
            <a:ext cx="5537200" cy="4519011"/>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1994"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1995" name="グループ化 1"/>
          <p:cNvGrpSpPr>
            <a:grpSpLocks/>
          </p:cNvGrpSpPr>
          <p:nvPr/>
        </p:nvGrpSpPr>
        <p:grpSpPr bwMode="auto">
          <a:xfrm>
            <a:off x="754063" y="5771278"/>
            <a:ext cx="5791200" cy="0"/>
            <a:chOff x="706438" y="4818063"/>
            <a:chExt cx="5791200" cy="0"/>
          </a:xfrm>
        </p:grpSpPr>
        <p:sp>
          <p:nvSpPr>
            <p:cNvPr id="42193"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4"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5"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6"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7"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8"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99"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0"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1"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2"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3"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4"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5"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6"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7"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8"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09"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0"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1"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2"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3"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4"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5"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6"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7"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8"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19"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0"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1"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2"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3"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4"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5"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6"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7"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8"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29"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0"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1"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2"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3"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4"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5"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6"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7"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8"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39"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0"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1"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2"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3"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4"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5"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6"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7"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8"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49"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0"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1"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2"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3"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4"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5"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6"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7"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258"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1997" name="Group 268"/>
          <p:cNvGrpSpPr>
            <a:grpSpLocks/>
          </p:cNvGrpSpPr>
          <p:nvPr/>
        </p:nvGrpSpPr>
        <p:grpSpPr bwMode="auto">
          <a:xfrm>
            <a:off x="2693988" y="735012"/>
            <a:ext cx="1584325" cy="276224"/>
            <a:chOff x="1669" y="515"/>
            <a:chExt cx="998" cy="174"/>
          </a:xfrm>
        </p:grpSpPr>
        <p:sp>
          <p:nvSpPr>
            <p:cNvPr id="42174"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2175"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2176"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42177"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42178"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42179"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42180"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42181"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41998" name="グループ化 3"/>
          <p:cNvGrpSpPr>
            <a:grpSpLocks/>
          </p:cNvGrpSpPr>
          <p:nvPr/>
        </p:nvGrpSpPr>
        <p:grpSpPr bwMode="auto">
          <a:xfrm>
            <a:off x="754063" y="8512630"/>
            <a:ext cx="5791200" cy="604837"/>
            <a:chOff x="706438" y="8324851"/>
            <a:chExt cx="5791200" cy="604837"/>
          </a:xfrm>
        </p:grpSpPr>
        <p:sp>
          <p:nvSpPr>
            <p:cNvPr id="42039" name="Line 6"/>
            <p:cNvSpPr>
              <a:spLocks noChangeShapeType="1"/>
            </p:cNvSpPr>
            <p:nvPr/>
          </p:nvSpPr>
          <p:spPr bwMode="auto">
            <a:xfrm>
              <a:off x="706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0" name="Line 7"/>
            <p:cNvSpPr>
              <a:spLocks noChangeShapeType="1"/>
            </p:cNvSpPr>
            <p:nvPr/>
          </p:nvSpPr>
          <p:spPr bwMode="auto">
            <a:xfrm>
              <a:off x="795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1" name="Line 8"/>
            <p:cNvSpPr>
              <a:spLocks noChangeShapeType="1"/>
            </p:cNvSpPr>
            <p:nvPr/>
          </p:nvSpPr>
          <p:spPr bwMode="auto">
            <a:xfrm>
              <a:off x="884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2" name="Line 9"/>
            <p:cNvSpPr>
              <a:spLocks noChangeShapeType="1"/>
            </p:cNvSpPr>
            <p:nvPr/>
          </p:nvSpPr>
          <p:spPr bwMode="auto">
            <a:xfrm>
              <a:off x="973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3" name="Line 10"/>
            <p:cNvSpPr>
              <a:spLocks noChangeShapeType="1"/>
            </p:cNvSpPr>
            <p:nvPr/>
          </p:nvSpPr>
          <p:spPr bwMode="auto">
            <a:xfrm>
              <a:off x="1062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4" name="Line 11"/>
            <p:cNvSpPr>
              <a:spLocks noChangeShapeType="1"/>
            </p:cNvSpPr>
            <p:nvPr/>
          </p:nvSpPr>
          <p:spPr bwMode="auto">
            <a:xfrm>
              <a:off x="1150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5" name="Line 12"/>
            <p:cNvSpPr>
              <a:spLocks noChangeShapeType="1"/>
            </p:cNvSpPr>
            <p:nvPr/>
          </p:nvSpPr>
          <p:spPr bwMode="auto">
            <a:xfrm>
              <a:off x="1239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6" name="Line 13"/>
            <p:cNvSpPr>
              <a:spLocks noChangeShapeType="1"/>
            </p:cNvSpPr>
            <p:nvPr/>
          </p:nvSpPr>
          <p:spPr bwMode="auto">
            <a:xfrm>
              <a:off x="1328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7" name="Line 14"/>
            <p:cNvSpPr>
              <a:spLocks noChangeShapeType="1"/>
            </p:cNvSpPr>
            <p:nvPr/>
          </p:nvSpPr>
          <p:spPr bwMode="auto">
            <a:xfrm>
              <a:off x="1417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8" name="Line 15"/>
            <p:cNvSpPr>
              <a:spLocks noChangeShapeType="1"/>
            </p:cNvSpPr>
            <p:nvPr/>
          </p:nvSpPr>
          <p:spPr bwMode="auto">
            <a:xfrm>
              <a:off x="1506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49" name="Line 16"/>
            <p:cNvSpPr>
              <a:spLocks noChangeShapeType="1"/>
            </p:cNvSpPr>
            <p:nvPr/>
          </p:nvSpPr>
          <p:spPr bwMode="auto">
            <a:xfrm>
              <a:off x="1595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0" name="Line 17"/>
            <p:cNvSpPr>
              <a:spLocks noChangeShapeType="1"/>
            </p:cNvSpPr>
            <p:nvPr/>
          </p:nvSpPr>
          <p:spPr bwMode="auto">
            <a:xfrm>
              <a:off x="1684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1" name="Line 18"/>
            <p:cNvSpPr>
              <a:spLocks noChangeShapeType="1"/>
            </p:cNvSpPr>
            <p:nvPr/>
          </p:nvSpPr>
          <p:spPr bwMode="auto">
            <a:xfrm>
              <a:off x="1773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2" name="Line 19"/>
            <p:cNvSpPr>
              <a:spLocks noChangeShapeType="1"/>
            </p:cNvSpPr>
            <p:nvPr/>
          </p:nvSpPr>
          <p:spPr bwMode="auto">
            <a:xfrm>
              <a:off x="1862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3" name="Line 20"/>
            <p:cNvSpPr>
              <a:spLocks noChangeShapeType="1"/>
            </p:cNvSpPr>
            <p:nvPr/>
          </p:nvSpPr>
          <p:spPr bwMode="auto">
            <a:xfrm>
              <a:off x="1951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4" name="Line 21"/>
            <p:cNvSpPr>
              <a:spLocks noChangeShapeType="1"/>
            </p:cNvSpPr>
            <p:nvPr/>
          </p:nvSpPr>
          <p:spPr bwMode="auto">
            <a:xfrm>
              <a:off x="2039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5" name="Line 22"/>
            <p:cNvSpPr>
              <a:spLocks noChangeShapeType="1"/>
            </p:cNvSpPr>
            <p:nvPr/>
          </p:nvSpPr>
          <p:spPr bwMode="auto">
            <a:xfrm>
              <a:off x="2128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6" name="Line 23"/>
            <p:cNvSpPr>
              <a:spLocks noChangeShapeType="1"/>
            </p:cNvSpPr>
            <p:nvPr/>
          </p:nvSpPr>
          <p:spPr bwMode="auto">
            <a:xfrm>
              <a:off x="2217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7" name="Line 24"/>
            <p:cNvSpPr>
              <a:spLocks noChangeShapeType="1"/>
            </p:cNvSpPr>
            <p:nvPr/>
          </p:nvSpPr>
          <p:spPr bwMode="auto">
            <a:xfrm>
              <a:off x="2306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8" name="Line 25"/>
            <p:cNvSpPr>
              <a:spLocks noChangeShapeType="1"/>
            </p:cNvSpPr>
            <p:nvPr/>
          </p:nvSpPr>
          <p:spPr bwMode="auto">
            <a:xfrm>
              <a:off x="2395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59" name="Line 26"/>
            <p:cNvSpPr>
              <a:spLocks noChangeShapeType="1"/>
            </p:cNvSpPr>
            <p:nvPr/>
          </p:nvSpPr>
          <p:spPr bwMode="auto">
            <a:xfrm>
              <a:off x="2484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0" name="Line 27"/>
            <p:cNvSpPr>
              <a:spLocks noChangeShapeType="1"/>
            </p:cNvSpPr>
            <p:nvPr/>
          </p:nvSpPr>
          <p:spPr bwMode="auto">
            <a:xfrm>
              <a:off x="2573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1" name="Line 28"/>
            <p:cNvSpPr>
              <a:spLocks noChangeShapeType="1"/>
            </p:cNvSpPr>
            <p:nvPr/>
          </p:nvSpPr>
          <p:spPr bwMode="auto">
            <a:xfrm>
              <a:off x="2662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2" name="Line 29"/>
            <p:cNvSpPr>
              <a:spLocks noChangeShapeType="1"/>
            </p:cNvSpPr>
            <p:nvPr/>
          </p:nvSpPr>
          <p:spPr bwMode="auto">
            <a:xfrm>
              <a:off x="2751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3" name="Line 30"/>
            <p:cNvSpPr>
              <a:spLocks noChangeShapeType="1"/>
            </p:cNvSpPr>
            <p:nvPr/>
          </p:nvSpPr>
          <p:spPr bwMode="auto">
            <a:xfrm>
              <a:off x="2840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4" name="Line 31"/>
            <p:cNvSpPr>
              <a:spLocks noChangeShapeType="1"/>
            </p:cNvSpPr>
            <p:nvPr/>
          </p:nvSpPr>
          <p:spPr bwMode="auto">
            <a:xfrm>
              <a:off x="2928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5" name="Line 32"/>
            <p:cNvSpPr>
              <a:spLocks noChangeShapeType="1"/>
            </p:cNvSpPr>
            <p:nvPr/>
          </p:nvSpPr>
          <p:spPr bwMode="auto">
            <a:xfrm>
              <a:off x="3017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6" name="Line 33"/>
            <p:cNvSpPr>
              <a:spLocks noChangeShapeType="1"/>
            </p:cNvSpPr>
            <p:nvPr/>
          </p:nvSpPr>
          <p:spPr bwMode="auto">
            <a:xfrm>
              <a:off x="3106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7" name="Line 34"/>
            <p:cNvSpPr>
              <a:spLocks noChangeShapeType="1"/>
            </p:cNvSpPr>
            <p:nvPr/>
          </p:nvSpPr>
          <p:spPr bwMode="auto">
            <a:xfrm>
              <a:off x="3195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8" name="Line 35"/>
            <p:cNvSpPr>
              <a:spLocks noChangeShapeType="1"/>
            </p:cNvSpPr>
            <p:nvPr/>
          </p:nvSpPr>
          <p:spPr bwMode="auto">
            <a:xfrm>
              <a:off x="3284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69" name="Line 36"/>
            <p:cNvSpPr>
              <a:spLocks noChangeShapeType="1"/>
            </p:cNvSpPr>
            <p:nvPr/>
          </p:nvSpPr>
          <p:spPr bwMode="auto">
            <a:xfrm>
              <a:off x="3373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0" name="Line 37"/>
            <p:cNvSpPr>
              <a:spLocks noChangeShapeType="1"/>
            </p:cNvSpPr>
            <p:nvPr/>
          </p:nvSpPr>
          <p:spPr bwMode="auto">
            <a:xfrm>
              <a:off x="3462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1" name="Line 38"/>
            <p:cNvSpPr>
              <a:spLocks noChangeShapeType="1"/>
            </p:cNvSpPr>
            <p:nvPr/>
          </p:nvSpPr>
          <p:spPr bwMode="auto">
            <a:xfrm>
              <a:off x="3551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2" name="Line 39"/>
            <p:cNvSpPr>
              <a:spLocks noChangeShapeType="1"/>
            </p:cNvSpPr>
            <p:nvPr/>
          </p:nvSpPr>
          <p:spPr bwMode="auto">
            <a:xfrm>
              <a:off x="3640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3" name="Line 40"/>
            <p:cNvSpPr>
              <a:spLocks noChangeShapeType="1"/>
            </p:cNvSpPr>
            <p:nvPr/>
          </p:nvSpPr>
          <p:spPr bwMode="auto">
            <a:xfrm>
              <a:off x="3729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4" name="Line 41"/>
            <p:cNvSpPr>
              <a:spLocks noChangeShapeType="1"/>
            </p:cNvSpPr>
            <p:nvPr/>
          </p:nvSpPr>
          <p:spPr bwMode="auto">
            <a:xfrm>
              <a:off x="3817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5" name="Line 42"/>
            <p:cNvSpPr>
              <a:spLocks noChangeShapeType="1"/>
            </p:cNvSpPr>
            <p:nvPr/>
          </p:nvSpPr>
          <p:spPr bwMode="auto">
            <a:xfrm>
              <a:off x="3906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6" name="Line 43"/>
            <p:cNvSpPr>
              <a:spLocks noChangeShapeType="1"/>
            </p:cNvSpPr>
            <p:nvPr/>
          </p:nvSpPr>
          <p:spPr bwMode="auto">
            <a:xfrm>
              <a:off x="3995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7" name="Line 44"/>
            <p:cNvSpPr>
              <a:spLocks noChangeShapeType="1"/>
            </p:cNvSpPr>
            <p:nvPr/>
          </p:nvSpPr>
          <p:spPr bwMode="auto">
            <a:xfrm>
              <a:off x="4084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8" name="Line 45"/>
            <p:cNvSpPr>
              <a:spLocks noChangeShapeType="1"/>
            </p:cNvSpPr>
            <p:nvPr/>
          </p:nvSpPr>
          <p:spPr bwMode="auto">
            <a:xfrm>
              <a:off x="4173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79" name="Line 46"/>
            <p:cNvSpPr>
              <a:spLocks noChangeShapeType="1"/>
            </p:cNvSpPr>
            <p:nvPr/>
          </p:nvSpPr>
          <p:spPr bwMode="auto">
            <a:xfrm>
              <a:off x="4262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0" name="Line 47"/>
            <p:cNvSpPr>
              <a:spLocks noChangeShapeType="1"/>
            </p:cNvSpPr>
            <p:nvPr/>
          </p:nvSpPr>
          <p:spPr bwMode="auto">
            <a:xfrm>
              <a:off x="4351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1" name="Line 48"/>
            <p:cNvSpPr>
              <a:spLocks noChangeShapeType="1"/>
            </p:cNvSpPr>
            <p:nvPr/>
          </p:nvSpPr>
          <p:spPr bwMode="auto">
            <a:xfrm>
              <a:off x="4440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2" name="Line 49"/>
            <p:cNvSpPr>
              <a:spLocks noChangeShapeType="1"/>
            </p:cNvSpPr>
            <p:nvPr/>
          </p:nvSpPr>
          <p:spPr bwMode="auto">
            <a:xfrm>
              <a:off x="4529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3" name="Line 50"/>
            <p:cNvSpPr>
              <a:spLocks noChangeShapeType="1"/>
            </p:cNvSpPr>
            <p:nvPr/>
          </p:nvSpPr>
          <p:spPr bwMode="auto">
            <a:xfrm>
              <a:off x="4618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4" name="Line 51"/>
            <p:cNvSpPr>
              <a:spLocks noChangeShapeType="1"/>
            </p:cNvSpPr>
            <p:nvPr/>
          </p:nvSpPr>
          <p:spPr bwMode="auto">
            <a:xfrm>
              <a:off x="4706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5" name="Line 52"/>
            <p:cNvSpPr>
              <a:spLocks noChangeShapeType="1"/>
            </p:cNvSpPr>
            <p:nvPr/>
          </p:nvSpPr>
          <p:spPr bwMode="auto">
            <a:xfrm>
              <a:off x="4795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6" name="Line 53"/>
            <p:cNvSpPr>
              <a:spLocks noChangeShapeType="1"/>
            </p:cNvSpPr>
            <p:nvPr/>
          </p:nvSpPr>
          <p:spPr bwMode="auto">
            <a:xfrm>
              <a:off x="4884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7" name="Line 54"/>
            <p:cNvSpPr>
              <a:spLocks noChangeShapeType="1"/>
            </p:cNvSpPr>
            <p:nvPr/>
          </p:nvSpPr>
          <p:spPr bwMode="auto">
            <a:xfrm>
              <a:off x="4973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8" name="Line 55"/>
            <p:cNvSpPr>
              <a:spLocks noChangeShapeType="1"/>
            </p:cNvSpPr>
            <p:nvPr/>
          </p:nvSpPr>
          <p:spPr bwMode="auto">
            <a:xfrm>
              <a:off x="5062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89" name="Line 56"/>
            <p:cNvSpPr>
              <a:spLocks noChangeShapeType="1"/>
            </p:cNvSpPr>
            <p:nvPr/>
          </p:nvSpPr>
          <p:spPr bwMode="auto">
            <a:xfrm>
              <a:off x="5151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0" name="Line 57"/>
            <p:cNvSpPr>
              <a:spLocks noChangeShapeType="1"/>
            </p:cNvSpPr>
            <p:nvPr/>
          </p:nvSpPr>
          <p:spPr bwMode="auto">
            <a:xfrm>
              <a:off x="5240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1" name="Line 58"/>
            <p:cNvSpPr>
              <a:spLocks noChangeShapeType="1"/>
            </p:cNvSpPr>
            <p:nvPr/>
          </p:nvSpPr>
          <p:spPr bwMode="auto">
            <a:xfrm>
              <a:off x="5329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2" name="Line 59"/>
            <p:cNvSpPr>
              <a:spLocks noChangeShapeType="1"/>
            </p:cNvSpPr>
            <p:nvPr/>
          </p:nvSpPr>
          <p:spPr bwMode="auto">
            <a:xfrm>
              <a:off x="5418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3" name="Line 60"/>
            <p:cNvSpPr>
              <a:spLocks noChangeShapeType="1"/>
            </p:cNvSpPr>
            <p:nvPr/>
          </p:nvSpPr>
          <p:spPr bwMode="auto">
            <a:xfrm>
              <a:off x="5507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4" name="Line 61"/>
            <p:cNvSpPr>
              <a:spLocks noChangeShapeType="1"/>
            </p:cNvSpPr>
            <p:nvPr/>
          </p:nvSpPr>
          <p:spPr bwMode="auto">
            <a:xfrm>
              <a:off x="5595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5" name="Line 62"/>
            <p:cNvSpPr>
              <a:spLocks noChangeShapeType="1"/>
            </p:cNvSpPr>
            <p:nvPr/>
          </p:nvSpPr>
          <p:spPr bwMode="auto">
            <a:xfrm>
              <a:off x="5684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6" name="Line 63"/>
            <p:cNvSpPr>
              <a:spLocks noChangeShapeType="1"/>
            </p:cNvSpPr>
            <p:nvPr/>
          </p:nvSpPr>
          <p:spPr bwMode="auto">
            <a:xfrm>
              <a:off x="5773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7" name="Line 64"/>
            <p:cNvSpPr>
              <a:spLocks noChangeShapeType="1"/>
            </p:cNvSpPr>
            <p:nvPr/>
          </p:nvSpPr>
          <p:spPr bwMode="auto">
            <a:xfrm>
              <a:off x="5862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8" name="Line 65"/>
            <p:cNvSpPr>
              <a:spLocks noChangeShapeType="1"/>
            </p:cNvSpPr>
            <p:nvPr/>
          </p:nvSpPr>
          <p:spPr bwMode="auto">
            <a:xfrm>
              <a:off x="5951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99" name="Line 66"/>
            <p:cNvSpPr>
              <a:spLocks noChangeShapeType="1"/>
            </p:cNvSpPr>
            <p:nvPr/>
          </p:nvSpPr>
          <p:spPr bwMode="auto">
            <a:xfrm>
              <a:off x="6040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0" name="Line 67"/>
            <p:cNvSpPr>
              <a:spLocks noChangeShapeType="1"/>
            </p:cNvSpPr>
            <p:nvPr/>
          </p:nvSpPr>
          <p:spPr bwMode="auto">
            <a:xfrm>
              <a:off x="6129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1" name="Line 68"/>
            <p:cNvSpPr>
              <a:spLocks noChangeShapeType="1"/>
            </p:cNvSpPr>
            <p:nvPr/>
          </p:nvSpPr>
          <p:spPr bwMode="auto">
            <a:xfrm>
              <a:off x="6218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2" name="Line 69"/>
            <p:cNvSpPr>
              <a:spLocks noChangeShapeType="1"/>
            </p:cNvSpPr>
            <p:nvPr/>
          </p:nvSpPr>
          <p:spPr bwMode="auto">
            <a:xfrm>
              <a:off x="6307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3" name="Line 70"/>
            <p:cNvSpPr>
              <a:spLocks noChangeShapeType="1"/>
            </p:cNvSpPr>
            <p:nvPr/>
          </p:nvSpPr>
          <p:spPr bwMode="auto">
            <a:xfrm>
              <a:off x="6396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4" name="Line 71"/>
            <p:cNvSpPr>
              <a:spLocks noChangeShapeType="1"/>
            </p:cNvSpPr>
            <p:nvPr/>
          </p:nvSpPr>
          <p:spPr bwMode="auto">
            <a:xfrm>
              <a:off x="6484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5" name="Line 138"/>
            <p:cNvSpPr>
              <a:spLocks noChangeShapeType="1"/>
            </p:cNvSpPr>
            <p:nvPr/>
          </p:nvSpPr>
          <p:spPr bwMode="auto">
            <a:xfrm>
              <a:off x="706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6" name="Line 139"/>
            <p:cNvSpPr>
              <a:spLocks noChangeShapeType="1"/>
            </p:cNvSpPr>
            <p:nvPr/>
          </p:nvSpPr>
          <p:spPr bwMode="auto">
            <a:xfrm>
              <a:off x="795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7" name="Line 140"/>
            <p:cNvSpPr>
              <a:spLocks noChangeShapeType="1"/>
            </p:cNvSpPr>
            <p:nvPr/>
          </p:nvSpPr>
          <p:spPr bwMode="auto">
            <a:xfrm>
              <a:off x="884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8" name="Line 141"/>
            <p:cNvSpPr>
              <a:spLocks noChangeShapeType="1"/>
            </p:cNvSpPr>
            <p:nvPr/>
          </p:nvSpPr>
          <p:spPr bwMode="auto">
            <a:xfrm>
              <a:off x="973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09" name="Line 142"/>
            <p:cNvSpPr>
              <a:spLocks noChangeShapeType="1"/>
            </p:cNvSpPr>
            <p:nvPr/>
          </p:nvSpPr>
          <p:spPr bwMode="auto">
            <a:xfrm>
              <a:off x="1062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0" name="Line 143"/>
            <p:cNvSpPr>
              <a:spLocks noChangeShapeType="1"/>
            </p:cNvSpPr>
            <p:nvPr/>
          </p:nvSpPr>
          <p:spPr bwMode="auto">
            <a:xfrm>
              <a:off x="1150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1" name="Line 144"/>
            <p:cNvSpPr>
              <a:spLocks noChangeShapeType="1"/>
            </p:cNvSpPr>
            <p:nvPr/>
          </p:nvSpPr>
          <p:spPr bwMode="auto">
            <a:xfrm>
              <a:off x="1239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2" name="Line 145"/>
            <p:cNvSpPr>
              <a:spLocks noChangeShapeType="1"/>
            </p:cNvSpPr>
            <p:nvPr/>
          </p:nvSpPr>
          <p:spPr bwMode="auto">
            <a:xfrm>
              <a:off x="1328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3" name="Line 146"/>
            <p:cNvSpPr>
              <a:spLocks noChangeShapeType="1"/>
            </p:cNvSpPr>
            <p:nvPr/>
          </p:nvSpPr>
          <p:spPr bwMode="auto">
            <a:xfrm>
              <a:off x="1417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4" name="Line 147"/>
            <p:cNvSpPr>
              <a:spLocks noChangeShapeType="1"/>
            </p:cNvSpPr>
            <p:nvPr/>
          </p:nvSpPr>
          <p:spPr bwMode="auto">
            <a:xfrm>
              <a:off x="1506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5" name="Line 148"/>
            <p:cNvSpPr>
              <a:spLocks noChangeShapeType="1"/>
            </p:cNvSpPr>
            <p:nvPr/>
          </p:nvSpPr>
          <p:spPr bwMode="auto">
            <a:xfrm>
              <a:off x="1595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6" name="Line 149"/>
            <p:cNvSpPr>
              <a:spLocks noChangeShapeType="1"/>
            </p:cNvSpPr>
            <p:nvPr/>
          </p:nvSpPr>
          <p:spPr bwMode="auto">
            <a:xfrm>
              <a:off x="1684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7" name="Line 150"/>
            <p:cNvSpPr>
              <a:spLocks noChangeShapeType="1"/>
            </p:cNvSpPr>
            <p:nvPr/>
          </p:nvSpPr>
          <p:spPr bwMode="auto">
            <a:xfrm>
              <a:off x="1773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8" name="Line 151"/>
            <p:cNvSpPr>
              <a:spLocks noChangeShapeType="1"/>
            </p:cNvSpPr>
            <p:nvPr/>
          </p:nvSpPr>
          <p:spPr bwMode="auto">
            <a:xfrm>
              <a:off x="1862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19" name="Line 152"/>
            <p:cNvSpPr>
              <a:spLocks noChangeShapeType="1"/>
            </p:cNvSpPr>
            <p:nvPr/>
          </p:nvSpPr>
          <p:spPr bwMode="auto">
            <a:xfrm>
              <a:off x="1951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0" name="Line 153"/>
            <p:cNvSpPr>
              <a:spLocks noChangeShapeType="1"/>
            </p:cNvSpPr>
            <p:nvPr/>
          </p:nvSpPr>
          <p:spPr bwMode="auto">
            <a:xfrm>
              <a:off x="2039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1" name="Line 154"/>
            <p:cNvSpPr>
              <a:spLocks noChangeShapeType="1"/>
            </p:cNvSpPr>
            <p:nvPr/>
          </p:nvSpPr>
          <p:spPr bwMode="auto">
            <a:xfrm>
              <a:off x="2128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2" name="Line 155"/>
            <p:cNvSpPr>
              <a:spLocks noChangeShapeType="1"/>
            </p:cNvSpPr>
            <p:nvPr/>
          </p:nvSpPr>
          <p:spPr bwMode="auto">
            <a:xfrm>
              <a:off x="2217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3" name="Line 156"/>
            <p:cNvSpPr>
              <a:spLocks noChangeShapeType="1"/>
            </p:cNvSpPr>
            <p:nvPr/>
          </p:nvSpPr>
          <p:spPr bwMode="auto">
            <a:xfrm>
              <a:off x="2306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4" name="Line 157"/>
            <p:cNvSpPr>
              <a:spLocks noChangeShapeType="1"/>
            </p:cNvSpPr>
            <p:nvPr/>
          </p:nvSpPr>
          <p:spPr bwMode="auto">
            <a:xfrm>
              <a:off x="2395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5" name="Line 158"/>
            <p:cNvSpPr>
              <a:spLocks noChangeShapeType="1"/>
            </p:cNvSpPr>
            <p:nvPr/>
          </p:nvSpPr>
          <p:spPr bwMode="auto">
            <a:xfrm>
              <a:off x="2484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6" name="Line 159"/>
            <p:cNvSpPr>
              <a:spLocks noChangeShapeType="1"/>
            </p:cNvSpPr>
            <p:nvPr/>
          </p:nvSpPr>
          <p:spPr bwMode="auto">
            <a:xfrm>
              <a:off x="2573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7" name="Line 160"/>
            <p:cNvSpPr>
              <a:spLocks noChangeShapeType="1"/>
            </p:cNvSpPr>
            <p:nvPr/>
          </p:nvSpPr>
          <p:spPr bwMode="auto">
            <a:xfrm>
              <a:off x="2662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8" name="Line 161"/>
            <p:cNvSpPr>
              <a:spLocks noChangeShapeType="1"/>
            </p:cNvSpPr>
            <p:nvPr/>
          </p:nvSpPr>
          <p:spPr bwMode="auto">
            <a:xfrm>
              <a:off x="2751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29" name="Line 162"/>
            <p:cNvSpPr>
              <a:spLocks noChangeShapeType="1"/>
            </p:cNvSpPr>
            <p:nvPr/>
          </p:nvSpPr>
          <p:spPr bwMode="auto">
            <a:xfrm>
              <a:off x="2840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0" name="Line 163"/>
            <p:cNvSpPr>
              <a:spLocks noChangeShapeType="1"/>
            </p:cNvSpPr>
            <p:nvPr/>
          </p:nvSpPr>
          <p:spPr bwMode="auto">
            <a:xfrm>
              <a:off x="2928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1" name="Line 164"/>
            <p:cNvSpPr>
              <a:spLocks noChangeShapeType="1"/>
            </p:cNvSpPr>
            <p:nvPr/>
          </p:nvSpPr>
          <p:spPr bwMode="auto">
            <a:xfrm>
              <a:off x="3017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2" name="Line 165"/>
            <p:cNvSpPr>
              <a:spLocks noChangeShapeType="1"/>
            </p:cNvSpPr>
            <p:nvPr/>
          </p:nvSpPr>
          <p:spPr bwMode="auto">
            <a:xfrm>
              <a:off x="3106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3" name="Line 166"/>
            <p:cNvSpPr>
              <a:spLocks noChangeShapeType="1"/>
            </p:cNvSpPr>
            <p:nvPr/>
          </p:nvSpPr>
          <p:spPr bwMode="auto">
            <a:xfrm>
              <a:off x="3195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4" name="Line 167"/>
            <p:cNvSpPr>
              <a:spLocks noChangeShapeType="1"/>
            </p:cNvSpPr>
            <p:nvPr/>
          </p:nvSpPr>
          <p:spPr bwMode="auto">
            <a:xfrm>
              <a:off x="3284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5" name="Line 168"/>
            <p:cNvSpPr>
              <a:spLocks noChangeShapeType="1"/>
            </p:cNvSpPr>
            <p:nvPr/>
          </p:nvSpPr>
          <p:spPr bwMode="auto">
            <a:xfrm>
              <a:off x="3373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6" name="Line 169"/>
            <p:cNvSpPr>
              <a:spLocks noChangeShapeType="1"/>
            </p:cNvSpPr>
            <p:nvPr/>
          </p:nvSpPr>
          <p:spPr bwMode="auto">
            <a:xfrm>
              <a:off x="3462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7" name="Line 170"/>
            <p:cNvSpPr>
              <a:spLocks noChangeShapeType="1"/>
            </p:cNvSpPr>
            <p:nvPr/>
          </p:nvSpPr>
          <p:spPr bwMode="auto">
            <a:xfrm>
              <a:off x="3551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8" name="Line 171"/>
            <p:cNvSpPr>
              <a:spLocks noChangeShapeType="1"/>
            </p:cNvSpPr>
            <p:nvPr/>
          </p:nvSpPr>
          <p:spPr bwMode="auto">
            <a:xfrm>
              <a:off x="3640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39" name="Line 172"/>
            <p:cNvSpPr>
              <a:spLocks noChangeShapeType="1"/>
            </p:cNvSpPr>
            <p:nvPr/>
          </p:nvSpPr>
          <p:spPr bwMode="auto">
            <a:xfrm>
              <a:off x="3729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0" name="Line 173"/>
            <p:cNvSpPr>
              <a:spLocks noChangeShapeType="1"/>
            </p:cNvSpPr>
            <p:nvPr/>
          </p:nvSpPr>
          <p:spPr bwMode="auto">
            <a:xfrm>
              <a:off x="3817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1" name="Line 174"/>
            <p:cNvSpPr>
              <a:spLocks noChangeShapeType="1"/>
            </p:cNvSpPr>
            <p:nvPr/>
          </p:nvSpPr>
          <p:spPr bwMode="auto">
            <a:xfrm>
              <a:off x="3906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2" name="Line 175"/>
            <p:cNvSpPr>
              <a:spLocks noChangeShapeType="1"/>
            </p:cNvSpPr>
            <p:nvPr/>
          </p:nvSpPr>
          <p:spPr bwMode="auto">
            <a:xfrm>
              <a:off x="3995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3" name="Line 176"/>
            <p:cNvSpPr>
              <a:spLocks noChangeShapeType="1"/>
            </p:cNvSpPr>
            <p:nvPr/>
          </p:nvSpPr>
          <p:spPr bwMode="auto">
            <a:xfrm>
              <a:off x="4084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4" name="Line 177"/>
            <p:cNvSpPr>
              <a:spLocks noChangeShapeType="1"/>
            </p:cNvSpPr>
            <p:nvPr/>
          </p:nvSpPr>
          <p:spPr bwMode="auto">
            <a:xfrm>
              <a:off x="4173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5" name="Line 178"/>
            <p:cNvSpPr>
              <a:spLocks noChangeShapeType="1"/>
            </p:cNvSpPr>
            <p:nvPr/>
          </p:nvSpPr>
          <p:spPr bwMode="auto">
            <a:xfrm>
              <a:off x="4262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6" name="Line 179"/>
            <p:cNvSpPr>
              <a:spLocks noChangeShapeType="1"/>
            </p:cNvSpPr>
            <p:nvPr/>
          </p:nvSpPr>
          <p:spPr bwMode="auto">
            <a:xfrm>
              <a:off x="4351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7" name="Line 180"/>
            <p:cNvSpPr>
              <a:spLocks noChangeShapeType="1"/>
            </p:cNvSpPr>
            <p:nvPr/>
          </p:nvSpPr>
          <p:spPr bwMode="auto">
            <a:xfrm>
              <a:off x="4440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8" name="Line 181"/>
            <p:cNvSpPr>
              <a:spLocks noChangeShapeType="1"/>
            </p:cNvSpPr>
            <p:nvPr/>
          </p:nvSpPr>
          <p:spPr bwMode="auto">
            <a:xfrm>
              <a:off x="4529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49" name="Line 182"/>
            <p:cNvSpPr>
              <a:spLocks noChangeShapeType="1"/>
            </p:cNvSpPr>
            <p:nvPr/>
          </p:nvSpPr>
          <p:spPr bwMode="auto">
            <a:xfrm>
              <a:off x="4618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0" name="Line 183"/>
            <p:cNvSpPr>
              <a:spLocks noChangeShapeType="1"/>
            </p:cNvSpPr>
            <p:nvPr/>
          </p:nvSpPr>
          <p:spPr bwMode="auto">
            <a:xfrm>
              <a:off x="4706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1" name="Line 184"/>
            <p:cNvSpPr>
              <a:spLocks noChangeShapeType="1"/>
            </p:cNvSpPr>
            <p:nvPr/>
          </p:nvSpPr>
          <p:spPr bwMode="auto">
            <a:xfrm>
              <a:off x="4795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2" name="Line 185"/>
            <p:cNvSpPr>
              <a:spLocks noChangeShapeType="1"/>
            </p:cNvSpPr>
            <p:nvPr/>
          </p:nvSpPr>
          <p:spPr bwMode="auto">
            <a:xfrm>
              <a:off x="4884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3" name="Line 186"/>
            <p:cNvSpPr>
              <a:spLocks noChangeShapeType="1"/>
            </p:cNvSpPr>
            <p:nvPr/>
          </p:nvSpPr>
          <p:spPr bwMode="auto">
            <a:xfrm>
              <a:off x="4973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4" name="Line 187"/>
            <p:cNvSpPr>
              <a:spLocks noChangeShapeType="1"/>
            </p:cNvSpPr>
            <p:nvPr/>
          </p:nvSpPr>
          <p:spPr bwMode="auto">
            <a:xfrm>
              <a:off x="5062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5" name="Line 188"/>
            <p:cNvSpPr>
              <a:spLocks noChangeShapeType="1"/>
            </p:cNvSpPr>
            <p:nvPr/>
          </p:nvSpPr>
          <p:spPr bwMode="auto">
            <a:xfrm>
              <a:off x="5151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6" name="Line 189"/>
            <p:cNvSpPr>
              <a:spLocks noChangeShapeType="1"/>
            </p:cNvSpPr>
            <p:nvPr/>
          </p:nvSpPr>
          <p:spPr bwMode="auto">
            <a:xfrm>
              <a:off x="5240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7" name="Line 190"/>
            <p:cNvSpPr>
              <a:spLocks noChangeShapeType="1"/>
            </p:cNvSpPr>
            <p:nvPr/>
          </p:nvSpPr>
          <p:spPr bwMode="auto">
            <a:xfrm>
              <a:off x="5329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8" name="Line 191"/>
            <p:cNvSpPr>
              <a:spLocks noChangeShapeType="1"/>
            </p:cNvSpPr>
            <p:nvPr/>
          </p:nvSpPr>
          <p:spPr bwMode="auto">
            <a:xfrm>
              <a:off x="5418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59" name="Line 192"/>
            <p:cNvSpPr>
              <a:spLocks noChangeShapeType="1"/>
            </p:cNvSpPr>
            <p:nvPr/>
          </p:nvSpPr>
          <p:spPr bwMode="auto">
            <a:xfrm>
              <a:off x="5507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0" name="Line 193"/>
            <p:cNvSpPr>
              <a:spLocks noChangeShapeType="1"/>
            </p:cNvSpPr>
            <p:nvPr/>
          </p:nvSpPr>
          <p:spPr bwMode="auto">
            <a:xfrm>
              <a:off x="5595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1" name="Line 194"/>
            <p:cNvSpPr>
              <a:spLocks noChangeShapeType="1"/>
            </p:cNvSpPr>
            <p:nvPr/>
          </p:nvSpPr>
          <p:spPr bwMode="auto">
            <a:xfrm>
              <a:off x="5684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2" name="Line 195"/>
            <p:cNvSpPr>
              <a:spLocks noChangeShapeType="1"/>
            </p:cNvSpPr>
            <p:nvPr/>
          </p:nvSpPr>
          <p:spPr bwMode="auto">
            <a:xfrm>
              <a:off x="5773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3" name="Line 196"/>
            <p:cNvSpPr>
              <a:spLocks noChangeShapeType="1"/>
            </p:cNvSpPr>
            <p:nvPr/>
          </p:nvSpPr>
          <p:spPr bwMode="auto">
            <a:xfrm>
              <a:off x="5862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4" name="Line 197"/>
            <p:cNvSpPr>
              <a:spLocks noChangeShapeType="1"/>
            </p:cNvSpPr>
            <p:nvPr/>
          </p:nvSpPr>
          <p:spPr bwMode="auto">
            <a:xfrm>
              <a:off x="5951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5" name="Line 198"/>
            <p:cNvSpPr>
              <a:spLocks noChangeShapeType="1"/>
            </p:cNvSpPr>
            <p:nvPr/>
          </p:nvSpPr>
          <p:spPr bwMode="auto">
            <a:xfrm>
              <a:off x="6040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6" name="Line 199"/>
            <p:cNvSpPr>
              <a:spLocks noChangeShapeType="1"/>
            </p:cNvSpPr>
            <p:nvPr/>
          </p:nvSpPr>
          <p:spPr bwMode="auto">
            <a:xfrm>
              <a:off x="6129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7" name="Line 200"/>
            <p:cNvSpPr>
              <a:spLocks noChangeShapeType="1"/>
            </p:cNvSpPr>
            <p:nvPr/>
          </p:nvSpPr>
          <p:spPr bwMode="auto">
            <a:xfrm>
              <a:off x="6218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8" name="Line 201"/>
            <p:cNvSpPr>
              <a:spLocks noChangeShapeType="1"/>
            </p:cNvSpPr>
            <p:nvPr/>
          </p:nvSpPr>
          <p:spPr bwMode="auto">
            <a:xfrm>
              <a:off x="6307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69" name="Line 202"/>
            <p:cNvSpPr>
              <a:spLocks noChangeShapeType="1"/>
            </p:cNvSpPr>
            <p:nvPr/>
          </p:nvSpPr>
          <p:spPr bwMode="auto">
            <a:xfrm>
              <a:off x="6396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70" name="Line 203"/>
            <p:cNvSpPr>
              <a:spLocks noChangeShapeType="1"/>
            </p:cNvSpPr>
            <p:nvPr/>
          </p:nvSpPr>
          <p:spPr bwMode="auto">
            <a:xfrm>
              <a:off x="6484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2171" name="Group 269"/>
            <p:cNvGrpSpPr>
              <a:grpSpLocks/>
            </p:cNvGrpSpPr>
            <p:nvPr/>
          </p:nvGrpSpPr>
          <p:grpSpPr bwMode="auto">
            <a:xfrm>
              <a:off x="722313" y="8324851"/>
              <a:ext cx="571500" cy="571500"/>
              <a:chOff x="455" y="5244"/>
              <a:chExt cx="360" cy="360"/>
            </a:xfrm>
          </p:grpSpPr>
          <p:sp>
            <p:nvSpPr>
              <p:cNvPr id="42172" name="Freeform 228"/>
              <p:cNvSpPr>
                <a:spLocks/>
              </p:cNvSpPr>
              <p:nvPr/>
            </p:nvSpPr>
            <p:spPr bwMode="auto">
              <a:xfrm>
                <a:off x="455" y="5244"/>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173"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sp>
        <p:nvSpPr>
          <p:cNvPr id="42000" name="Text Box 270"/>
          <p:cNvSpPr txBox="1">
            <a:spLocks noChangeArrowheads="1"/>
          </p:cNvSpPr>
          <p:nvPr/>
        </p:nvSpPr>
        <p:spPr bwMode="auto">
          <a:xfrm>
            <a:off x="679450" y="5768103"/>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42001"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987" name="AutoShape 2"/>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990" name="Text Box 272"/>
          <p:cNvSpPr txBox="1">
            <a:spLocks noChangeArrowheads="1"/>
          </p:cNvSpPr>
          <p:nvPr/>
        </p:nvSpPr>
        <p:spPr bwMode="auto">
          <a:xfrm>
            <a:off x="1331913" y="8663442"/>
            <a:ext cx="5108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900" b="1" dirty="0">
                <a:latin typeface="Meiryo UI" panose="020B0604030504040204" pitchFamily="50" charset="-128"/>
                <a:ea typeface="Meiryo UI" panose="020B0604030504040204" pitchFamily="50" charset="-128"/>
              </a:rPr>
              <a:t>（パソコンの持ち出し先での）セキュリティ管理：</a:t>
            </a:r>
          </a:p>
          <a:p>
            <a:pPr eaLnBrk="1" hangingPunct="1">
              <a:spcBef>
                <a:spcPct val="0"/>
              </a:spcBef>
              <a:buFontTx/>
              <a:buNone/>
            </a:pPr>
            <a:r>
              <a:rPr lang="ja-JP" altLang="en-US" sz="900" dirty="0">
                <a:latin typeface="Meiryo UI" panose="020B0604030504040204" pitchFamily="50" charset="-128"/>
                <a:ea typeface="Meiryo UI" panose="020B0604030504040204" pitchFamily="50" charset="-128"/>
              </a:rPr>
              <a:t>盗難・紛失等による情報窃取のリスクに備えた管理を行うこと。</a:t>
            </a:r>
            <a:endParaRPr lang="en-US" altLang="ja-JP" sz="900" dirty="0">
              <a:latin typeface="Meiryo UI" panose="020B0604030504040204" pitchFamily="50" charset="-128"/>
              <a:ea typeface="Meiryo UI" panose="020B0604030504040204" pitchFamily="50" charset="-128"/>
            </a:endParaRPr>
          </a:p>
        </p:txBody>
      </p:sp>
      <p:sp>
        <p:nvSpPr>
          <p:cNvPr id="275" name="Text Box 269"/>
          <p:cNvSpPr txBox="1">
            <a:spLocks noChangeArrowheads="1"/>
          </p:cNvSpPr>
          <p:nvPr/>
        </p:nvSpPr>
        <p:spPr bwMode="auto">
          <a:xfrm>
            <a:off x="925513" y="1078013"/>
            <a:ext cx="5184775"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要保護情報を取り扱うノートパソコンを</a:t>
            </a:r>
            <a:r>
              <a:rPr lang="ja-JP" altLang="en-US" sz="2400" b="1" dirty="0">
                <a:solidFill>
                  <a:schemeClr val="bg1"/>
                </a:solidFill>
                <a:uFill>
                  <a:solidFill>
                    <a:srgbClr val="FF0000"/>
                  </a:solidFill>
                </a:uFill>
                <a:latin typeface="Meiryo UI" panose="020B0604030504040204" pitchFamily="50" charset="-128"/>
                <a:ea typeface="Meiryo UI" panose="020B0604030504040204" pitchFamily="50" charset="-128"/>
              </a:rPr>
              <a:t>施設</a:t>
            </a:r>
            <a:r>
              <a:rPr lang="ja-JP" altLang="en-US" sz="2400" b="1" dirty="0">
                <a:solidFill>
                  <a:schemeClr val="bg1"/>
                </a:solidFill>
                <a:latin typeface="Meiryo UI" panose="020B0604030504040204" pitchFamily="50" charset="-128"/>
                <a:ea typeface="Meiryo UI" panose="020B0604030504040204" pitchFamily="50" charset="-128"/>
              </a:rPr>
              <a:t>外に持ち出す場合は、持ち出しの手続に加え、情報の持ち出しに係る必要な手続も忘れずに行うこと。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en-US" altLang="ja-JP" sz="11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ノートパソコンの盗難・紛失等に注意すること。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en-US" altLang="ja-JP" sz="11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持ち出し時にインターネットに接続したノートパソコンを施設内で機関等</a:t>
            </a:r>
            <a:r>
              <a:rPr lang="en-US" altLang="ja-JP" sz="2400" b="1" dirty="0">
                <a:solidFill>
                  <a:schemeClr val="bg1"/>
                </a:solidFill>
                <a:latin typeface="Meiryo UI" panose="020B0604030504040204" pitchFamily="50" charset="-128"/>
                <a:ea typeface="Meiryo UI" panose="020B0604030504040204" pitchFamily="50" charset="-128"/>
              </a:rPr>
              <a:t>LAN</a:t>
            </a:r>
            <a:r>
              <a:rPr lang="ja-JP" altLang="en-US" sz="2400" b="1" dirty="0">
                <a:solidFill>
                  <a:schemeClr val="bg1"/>
                </a:solidFill>
                <a:latin typeface="Meiryo UI" panose="020B0604030504040204" pitchFamily="50" charset="-128"/>
                <a:ea typeface="Meiryo UI" panose="020B0604030504040204" pitchFamily="50" charset="-128"/>
              </a:rPr>
              <a:t>に接続する場合は、自組織での接続可否についての判断に従うこと。</a:t>
            </a:r>
          </a:p>
        </p:txBody>
      </p:sp>
      <p:grpSp>
        <p:nvGrpSpPr>
          <p:cNvPr id="277" name="Group 267"/>
          <p:cNvGrpSpPr>
            <a:grpSpLocks/>
          </p:cNvGrpSpPr>
          <p:nvPr/>
        </p:nvGrpSpPr>
        <p:grpSpPr bwMode="auto">
          <a:xfrm>
            <a:off x="609600" y="5226604"/>
            <a:ext cx="5829300" cy="406400"/>
            <a:chOff x="399" y="2591"/>
            <a:chExt cx="3672" cy="256"/>
          </a:xfrm>
        </p:grpSpPr>
        <p:sp>
          <p:nvSpPr>
            <p:cNvPr id="278"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79"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0"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1"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2"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3"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4"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285"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6"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7"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288"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41999" name="Group 266"/>
          <p:cNvGrpSpPr>
            <a:grpSpLocks/>
          </p:cNvGrpSpPr>
          <p:nvPr/>
        </p:nvGrpSpPr>
        <p:grpSpPr bwMode="auto">
          <a:xfrm>
            <a:off x="5732463" y="4693023"/>
            <a:ext cx="733425" cy="868975"/>
            <a:chOff x="3467" y="2093"/>
            <a:chExt cx="606" cy="718"/>
          </a:xfrm>
        </p:grpSpPr>
        <p:sp>
          <p:nvSpPr>
            <p:cNvPr id="42003"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4"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5"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6"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7"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8"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09"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0"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1"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2"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3"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4"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5"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2016" name="Picture 24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7"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8"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19"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0"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1"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2"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3"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4"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5"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6"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7"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8"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29"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2030" name="Picture 25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1" name="Picture 25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2"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3"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4"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5"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6"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7"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2038"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B9ECA7-930F-440D-9125-92072E4B28DF}"/>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3593673"/>
            <a:ext cx="5849938" cy="3481368"/>
          </a:xfrm>
          <a:prstGeom prst="rect">
            <a:avLst/>
          </a:prstGeom>
        </p:spPr>
      </p:pic>
      <p:sp>
        <p:nvSpPr>
          <p:cNvPr id="43011" name="AutoShape 2"/>
          <p:cNvSpPr>
            <a:spLocks noChangeAspect="1" noChangeArrowheads="1" noTextEdit="1"/>
          </p:cNvSpPr>
          <p:nvPr/>
        </p:nvSpPr>
        <p:spPr bwMode="auto">
          <a:xfrm>
            <a:off x="0" y="377825"/>
            <a:ext cx="6238875" cy="85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1988" name="Text Box 108"/>
          <p:cNvSpPr txBox="1">
            <a:spLocks noChangeArrowheads="1"/>
          </p:cNvSpPr>
          <p:nvPr/>
        </p:nvSpPr>
        <p:spPr bwMode="auto">
          <a:xfrm>
            <a:off x="282399" y="7900228"/>
            <a:ext cx="55641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2017</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4</a:t>
            </a:r>
            <a:r>
              <a:rPr lang="ja-JP" altLang="en-US" sz="1200" dirty="0">
                <a:latin typeface="Meiryo UI" panose="020B0604030504040204" pitchFamily="50" charset="-128"/>
                <a:ea typeface="Meiryo UI" panose="020B0604030504040204" pitchFamily="50" charset="-128"/>
              </a:rPr>
              <a:t>月：〇〇大学付属病院</a:t>
            </a: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病院内のパソコンや医療機器がウィルスに感染し、使用不能になった。感染の原因は明らかではないが、病院関係者がウイルスに感染した私物のパソコンを病院のネットワークに接続したことが感染の原因である可能性を公表した。</a:t>
            </a:r>
          </a:p>
        </p:txBody>
      </p:sp>
      <p:sp>
        <p:nvSpPr>
          <p:cNvPr id="43013" name="Rectangle 109"/>
          <p:cNvSpPr>
            <a:spLocks noChangeArrowheads="1"/>
          </p:cNvSpPr>
          <p:nvPr/>
        </p:nvSpPr>
        <p:spPr bwMode="auto">
          <a:xfrm>
            <a:off x="973085" y="550736"/>
            <a:ext cx="32848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私物のパソコン・スマートフォン</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solidFill>
                  <a:srgbClr val="FF0000"/>
                </a:solidFill>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を使いたいが・・・・</a:t>
            </a:r>
          </a:p>
        </p:txBody>
      </p:sp>
      <p:grpSp>
        <p:nvGrpSpPr>
          <p:cNvPr id="43014" name="グループ化 1"/>
          <p:cNvGrpSpPr>
            <a:grpSpLocks/>
          </p:cNvGrpSpPr>
          <p:nvPr/>
        </p:nvGrpSpPr>
        <p:grpSpPr bwMode="auto">
          <a:xfrm>
            <a:off x="0" y="377825"/>
            <a:ext cx="6219825" cy="8564563"/>
            <a:chOff x="0" y="377825"/>
            <a:chExt cx="6219825" cy="8564563"/>
          </a:xfrm>
        </p:grpSpPr>
        <p:sp>
          <p:nvSpPr>
            <p:cNvPr id="43017"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18" name="Freeform 6"/>
            <p:cNvSpPr>
              <a:spLocks/>
            </p:cNvSpPr>
            <p:nvPr/>
          </p:nvSpPr>
          <p:spPr bwMode="auto">
            <a:xfrm>
              <a:off x="180975" y="7578725"/>
              <a:ext cx="5724525" cy="1357313"/>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19" name="Freeform 7"/>
            <p:cNvSpPr>
              <a:spLocks/>
            </p:cNvSpPr>
            <p:nvPr/>
          </p:nvSpPr>
          <p:spPr bwMode="auto">
            <a:xfrm>
              <a:off x="5641975" y="8751888"/>
              <a:ext cx="277813" cy="1905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20"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3021" name="Group 115"/>
            <p:cNvGrpSpPr>
              <a:grpSpLocks/>
            </p:cNvGrpSpPr>
            <p:nvPr/>
          </p:nvGrpSpPr>
          <p:grpSpPr bwMode="auto">
            <a:xfrm>
              <a:off x="4983163" y="2743200"/>
              <a:ext cx="733425" cy="809625"/>
              <a:chOff x="3139" y="1728"/>
              <a:chExt cx="462" cy="510"/>
            </a:xfrm>
          </p:grpSpPr>
          <p:sp>
            <p:nvSpPr>
              <p:cNvPr id="43115"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43116"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3022" name="Group 114"/>
            <p:cNvGrpSpPr>
              <a:grpSpLocks/>
            </p:cNvGrpSpPr>
            <p:nvPr/>
          </p:nvGrpSpPr>
          <p:grpSpPr bwMode="auto">
            <a:xfrm>
              <a:off x="5100638" y="698500"/>
              <a:ext cx="806450" cy="771525"/>
              <a:chOff x="3213" y="440"/>
              <a:chExt cx="508" cy="486"/>
            </a:xfrm>
          </p:grpSpPr>
          <p:sp>
            <p:nvSpPr>
              <p:cNvPr id="43093"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4"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5"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6"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3097"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98"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9"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0"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1"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2"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3"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4"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5"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6"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7"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8"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09"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10"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11"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12"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13"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114"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3023" name="グループ化 1"/>
            <p:cNvGrpSpPr>
              <a:grpSpLocks/>
            </p:cNvGrpSpPr>
            <p:nvPr/>
          </p:nvGrpSpPr>
          <p:grpSpPr bwMode="auto">
            <a:xfrm>
              <a:off x="77788" y="7292975"/>
              <a:ext cx="5791200" cy="0"/>
              <a:chOff x="73321" y="6973419"/>
              <a:chExt cx="5791200" cy="0"/>
            </a:xfrm>
          </p:grpSpPr>
          <p:sp>
            <p:nvSpPr>
              <p:cNvPr id="43027"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28"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29"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0"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1"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2"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3"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4"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5"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6"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7"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8"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39"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0"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1"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2"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3"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4"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5"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6"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7"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8"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49"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0"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1"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2"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3"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4"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5"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6"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7"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8"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59"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0"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1"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2"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3"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4"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5"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6"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7"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8"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69"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0"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1"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2"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3"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4"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5"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6"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7"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8"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79"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0"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1"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2"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3"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4"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5"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6"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7"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8"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89"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0"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1"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92"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3024" name="Freeform 77"/>
            <p:cNvSpPr>
              <a:spLocks/>
            </p:cNvSpPr>
            <p:nvPr/>
          </p:nvSpPr>
          <p:spPr bwMode="auto">
            <a:xfrm>
              <a:off x="68262" y="7427912"/>
              <a:ext cx="4453200"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3025" name="Text Box 117"/>
            <p:cNvSpPr txBox="1">
              <a:spLocks noChangeArrowheads="1"/>
            </p:cNvSpPr>
            <p:nvPr/>
          </p:nvSpPr>
          <p:spPr bwMode="auto">
            <a:xfrm>
              <a:off x="161925" y="7426325"/>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43026"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-2</a:t>
              </a:r>
            </a:p>
          </p:txBody>
        </p:sp>
      </p:grpSp>
      <p:sp>
        <p:nvSpPr>
          <p:cNvPr id="43015" name="Text Box 104"/>
          <p:cNvSpPr txBox="1">
            <a:spLocks noChangeArrowheads="1"/>
          </p:cNvSpPr>
          <p:nvPr/>
        </p:nvSpPr>
        <p:spPr bwMode="auto">
          <a:xfrm>
            <a:off x="290203" y="1614170"/>
            <a:ext cx="568456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u="sng" dirty="0">
                <a:solidFill>
                  <a:srgbClr val="FF0000"/>
                </a:solidFill>
                <a:latin typeface="Meiryo UI" panose="020B0604030504040204" pitchFamily="50" charset="-128"/>
                <a:ea typeface="Meiryo UI" panose="020B0604030504040204" pitchFamily="50" charset="-128"/>
              </a:rPr>
              <a:t>私物等のパソコンやスマートフォン</a:t>
            </a:r>
            <a:r>
              <a:rPr lang="ja-JP" altLang="en-US" sz="2400" b="1" dirty="0">
                <a:latin typeface="Meiryo UI" panose="020B0604030504040204" pitchFamily="50" charset="-128"/>
                <a:ea typeface="Meiryo UI" panose="020B0604030504040204" pitchFamily="50" charset="-128"/>
              </a:rPr>
              <a:t>は、</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000" b="1"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許可なく業務に利用しない</a:t>
            </a:r>
            <a:r>
              <a:rPr lang="ja-JP" altLang="en-US" sz="2400" b="1" dirty="0">
                <a:latin typeface="Meiryo UI" panose="020B0604030504040204" pitchFamily="50" charset="-128"/>
                <a:ea typeface="Meiryo UI" panose="020B0604030504040204" pitchFamily="50" charset="-128"/>
              </a:rPr>
              <a:t>ようにしましょう！</a:t>
            </a:r>
          </a:p>
        </p:txBody>
      </p:sp>
      <p:sp>
        <p:nvSpPr>
          <p:cNvPr id="43016" name="Text Box 129"/>
          <p:cNvSpPr txBox="1">
            <a:spLocks noChangeArrowheads="1"/>
          </p:cNvSpPr>
          <p:nvPr/>
        </p:nvSpPr>
        <p:spPr bwMode="auto">
          <a:xfrm>
            <a:off x="1322466" y="1968836"/>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用語解説欄参照</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0"/>
          <p:cNvSpPr>
            <a:spLocks noChangeArrowheads="1"/>
          </p:cNvSpPr>
          <p:nvPr/>
        </p:nvSpPr>
        <p:spPr bwMode="auto">
          <a:xfrm>
            <a:off x="769176" y="7025217"/>
            <a:ext cx="5620512" cy="535531"/>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8.1.1(4) </a:t>
            </a:r>
            <a:r>
              <a:rPr lang="ja-JP" altLang="en-US" sz="900" dirty="0">
                <a:latin typeface="Meiryo UI" panose="020B0604030504040204" pitchFamily="50" charset="-128"/>
                <a:ea typeface="Meiryo UI" panose="020B0604030504040204" pitchFamily="50" charset="-128"/>
              </a:rPr>
              <a:t>端末（支給外端末を含む）の利用時の対策</a:t>
            </a:r>
          </a:p>
          <a:p>
            <a:pPr marL="228600" indent="-228600">
              <a:buFont typeface="Wingdings" panose="05000000000000000000" pitchFamily="2" charset="2"/>
              <a:buAutoNum type="alphaLcParenBoth" startAt="3"/>
            </a:pPr>
            <a:r>
              <a:rPr lang="ja-JP" altLang="en-US" sz="900" dirty="0">
                <a:latin typeface="Meiryo UI" panose="020B0604030504040204" pitchFamily="50" charset="-128"/>
                <a:ea typeface="Meiryo UI" panose="020B0604030504040204" pitchFamily="50" charset="-128"/>
              </a:rPr>
              <a:t>職員等は、要管理対策区域外において機関等外通信回線に接続した端末（支給外端末を含む）を要管理対策区域で機関等内通信回線に接続する場合には、定められた措置を講ずること。</a:t>
            </a:r>
            <a:endParaRPr lang="en-US" altLang="ja-JP" sz="900" dirty="0">
              <a:latin typeface="Meiryo UI" panose="020B0604030504040204" pitchFamily="50" charset="-128"/>
              <a:ea typeface="Meiryo UI" panose="020B0604030504040204" pitchFamily="50" charset="-128"/>
            </a:endParaRPr>
          </a:p>
        </p:txBody>
      </p:sp>
      <p:sp>
        <p:nvSpPr>
          <p:cNvPr id="44039"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4040"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41" name="Rectangle 206"/>
          <p:cNvSpPr>
            <a:spLocks noChangeArrowheads="1"/>
          </p:cNvSpPr>
          <p:nvPr/>
        </p:nvSpPr>
        <p:spPr bwMode="auto">
          <a:xfrm>
            <a:off x="774700" y="1017588"/>
            <a:ext cx="5537200" cy="4638159"/>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4042"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4043" name="グループ化 1"/>
          <p:cNvGrpSpPr>
            <a:grpSpLocks/>
          </p:cNvGrpSpPr>
          <p:nvPr/>
        </p:nvGrpSpPr>
        <p:grpSpPr bwMode="auto">
          <a:xfrm>
            <a:off x="754063" y="6057900"/>
            <a:ext cx="5791200" cy="0"/>
            <a:chOff x="706438" y="4818063"/>
            <a:chExt cx="5791200" cy="0"/>
          </a:xfrm>
        </p:grpSpPr>
        <p:sp>
          <p:nvSpPr>
            <p:cNvPr id="44241"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2"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3"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4"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5"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6"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7"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8"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9"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0"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1"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2"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3"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4"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5"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6"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7"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8"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59"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0"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1"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2"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3"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4"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5"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6"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7"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8"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69"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0"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1"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2"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3"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4"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5"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6"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7"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8"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79"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0"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1"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2"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3"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4"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5"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6"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7"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8"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89"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0"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1"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2"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3"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4"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5"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6"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7"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8"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99"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0"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1"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2"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3"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4"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5"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306"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4044" name="Group 267"/>
          <p:cNvGrpSpPr>
            <a:grpSpLocks/>
          </p:cNvGrpSpPr>
          <p:nvPr/>
        </p:nvGrpSpPr>
        <p:grpSpPr bwMode="auto">
          <a:xfrm>
            <a:off x="609600" y="5311406"/>
            <a:ext cx="5829300" cy="406400"/>
            <a:chOff x="399" y="2591"/>
            <a:chExt cx="3672" cy="256"/>
          </a:xfrm>
        </p:grpSpPr>
        <p:sp>
          <p:nvSpPr>
            <p:cNvPr id="44230"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1"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2"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3"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4"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5"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6"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4237"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8"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39"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40"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44045" name="Group 268"/>
          <p:cNvGrpSpPr>
            <a:grpSpLocks/>
          </p:cNvGrpSpPr>
          <p:nvPr/>
        </p:nvGrpSpPr>
        <p:grpSpPr bwMode="auto">
          <a:xfrm>
            <a:off x="2693988" y="735012"/>
            <a:ext cx="1584325" cy="276224"/>
            <a:chOff x="1669" y="515"/>
            <a:chExt cx="998" cy="174"/>
          </a:xfrm>
        </p:grpSpPr>
        <p:sp>
          <p:nvSpPr>
            <p:cNvPr id="44222"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4223"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4224"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44225"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44226"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44227"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44228"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44229"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44046" name="グループ化 3"/>
          <p:cNvGrpSpPr>
            <a:grpSpLocks/>
          </p:cNvGrpSpPr>
          <p:nvPr/>
        </p:nvGrpSpPr>
        <p:grpSpPr bwMode="auto">
          <a:xfrm>
            <a:off x="754063" y="8428038"/>
            <a:ext cx="5791200" cy="663575"/>
            <a:chOff x="706438" y="8266113"/>
            <a:chExt cx="5791200" cy="663575"/>
          </a:xfrm>
        </p:grpSpPr>
        <p:sp>
          <p:nvSpPr>
            <p:cNvPr id="44087" name="Line 6"/>
            <p:cNvSpPr>
              <a:spLocks noChangeShapeType="1"/>
            </p:cNvSpPr>
            <p:nvPr/>
          </p:nvSpPr>
          <p:spPr bwMode="auto">
            <a:xfrm>
              <a:off x="706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8" name="Line 7"/>
            <p:cNvSpPr>
              <a:spLocks noChangeShapeType="1"/>
            </p:cNvSpPr>
            <p:nvPr/>
          </p:nvSpPr>
          <p:spPr bwMode="auto">
            <a:xfrm>
              <a:off x="795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9" name="Line 8"/>
            <p:cNvSpPr>
              <a:spLocks noChangeShapeType="1"/>
            </p:cNvSpPr>
            <p:nvPr/>
          </p:nvSpPr>
          <p:spPr bwMode="auto">
            <a:xfrm>
              <a:off x="884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0" name="Line 9"/>
            <p:cNvSpPr>
              <a:spLocks noChangeShapeType="1"/>
            </p:cNvSpPr>
            <p:nvPr/>
          </p:nvSpPr>
          <p:spPr bwMode="auto">
            <a:xfrm>
              <a:off x="973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1" name="Line 10"/>
            <p:cNvSpPr>
              <a:spLocks noChangeShapeType="1"/>
            </p:cNvSpPr>
            <p:nvPr/>
          </p:nvSpPr>
          <p:spPr bwMode="auto">
            <a:xfrm>
              <a:off x="1062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2" name="Line 11"/>
            <p:cNvSpPr>
              <a:spLocks noChangeShapeType="1"/>
            </p:cNvSpPr>
            <p:nvPr/>
          </p:nvSpPr>
          <p:spPr bwMode="auto">
            <a:xfrm>
              <a:off x="1150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3" name="Line 12"/>
            <p:cNvSpPr>
              <a:spLocks noChangeShapeType="1"/>
            </p:cNvSpPr>
            <p:nvPr/>
          </p:nvSpPr>
          <p:spPr bwMode="auto">
            <a:xfrm>
              <a:off x="1239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4" name="Line 13"/>
            <p:cNvSpPr>
              <a:spLocks noChangeShapeType="1"/>
            </p:cNvSpPr>
            <p:nvPr/>
          </p:nvSpPr>
          <p:spPr bwMode="auto">
            <a:xfrm>
              <a:off x="1328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5" name="Line 14"/>
            <p:cNvSpPr>
              <a:spLocks noChangeShapeType="1"/>
            </p:cNvSpPr>
            <p:nvPr/>
          </p:nvSpPr>
          <p:spPr bwMode="auto">
            <a:xfrm>
              <a:off x="1417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6" name="Line 15"/>
            <p:cNvSpPr>
              <a:spLocks noChangeShapeType="1"/>
            </p:cNvSpPr>
            <p:nvPr/>
          </p:nvSpPr>
          <p:spPr bwMode="auto">
            <a:xfrm>
              <a:off x="1506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7" name="Line 16"/>
            <p:cNvSpPr>
              <a:spLocks noChangeShapeType="1"/>
            </p:cNvSpPr>
            <p:nvPr/>
          </p:nvSpPr>
          <p:spPr bwMode="auto">
            <a:xfrm>
              <a:off x="1595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8" name="Line 17"/>
            <p:cNvSpPr>
              <a:spLocks noChangeShapeType="1"/>
            </p:cNvSpPr>
            <p:nvPr/>
          </p:nvSpPr>
          <p:spPr bwMode="auto">
            <a:xfrm>
              <a:off x="1684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99" name="Line 18"/>
            <p:cNvSpPr>
              <a:spLocks noChangeShapeType="1"/>
            </p:cNvSpPr>
            <p:nvPr/>
          </p:nvSpPr>
          <p:spPr bwMode="auto">
            <a:xfrm>
              <a:off x="1773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0" name="Line 19"/>
            <p:cNvSpPr>
              <a:spLocks noChangeShapeType="1"/>
            </p:cNvSpPr>
            <p:nvPr/>
          </p:nvSpPr>
          <p:spPr bwMode="auto">
            <a:xfrm>
              <a:off x="1862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1" name="Line 20"/>
            <p:cNvSpPr>
              <a:spLocks noChangeShapeType="1"/>
            </p:cNvSpPr>
            <p:nvPr/>
          </p:nvSpPr>
          <p:spPr bwMode="auto">
            <a:xfrm>
              <a:off x="1951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2" name="Line 21"/>
            <p:cNvSpPr>
              <a:spLocks noChangeShapeType="1"/>
            </p:cNvSpPr>
            <p:nvPr/>
          </p:nvSpPr>
          <p:spPr bwMode="auto">
            <a:xfrm>
              <a:off x="2039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3" name="Line 22"/>
            <p:cNvSpPr>
              <a:spLocks noChangeShapeType="1"/>
            </p:cNvSpPr>
            <p:nvPr/>
          </p:nvSpPr>
          <p:spPr bwMode="auto">
            <a:xfrm>
              <a:off x="2128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4" name="Line 23"/>
            <p:cNvSpPr>
              <a:spLocks noChangeShapeType="1"/>
            </p:cNvSpPr>
            <p:nvPr/>
          </p:nvSpPr>
          <p:spPr bwMode="auto">
            <a:xfrm>
              <a:off x="2217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5" name="Line 24"/>
            <p:cNvSpPr>
              <a:spLocks noChangeShapeType="1"/>
            </p:cNvSpPr>
            <p:nvPr/>
          </p:nvSpPr>
          <p:spPr bwMode="auto">
            <a:xfrm>
              <a:off x="2306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6" name="Line 25"/>
            <p:cNvSpPr>
              <a:spLocks noChangeShapeType="1"/>
            </p:cNvSpPr>
            <p:nvPr/>
          </p:nvSpPr>
          <p:spPr bwMode="auto">
            <a:xfrm>
              <a:off x="2395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7" name="Line 26"/>
            <p:cNvSpPr>
              <a:spLocks noChangeShapeType="1"/>
            </p:cNvSpPr>
            <p:nvPr/>
          </p:nvSpPr>
          <p:spPr bwMode="auto">
            <a:xfrm>
              <a:off x="2484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8" name="Line 27"/>
            <p:cNvSpPr>
              <a:spLocks noChangeShapeType="1"/>
            </p:cNvSpPr>
            <p:nvPr/>
          </p:nvSpPr>
          <p:spPr bwMode="auto">
            <a:xfrm>
              <a:off x="2573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09" name="Line 28"/>
            <p:cNvSpPr>
              <a:spLocks noChangeShapeType="1"/>
            </p:cNvSpPr>
            <p:nvPr/>
          </p:nvSpPr>
          <p:spPr bwMode="auto">
            <a:xfrm>
              <a:off x="2662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0" name="Line 29"/>
            <p:cNvSpPr>
              <a:spLocks noChangeShapeType="1"/>
            </p:cNvSpPr>
            <p:nvPr/>
          </p:nvSpPr>
          <p:spPr bwMode="auto">
            <a:xfrm>
              <a:off x="2751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1" name="Line 30"/>
            <p:cNvSpPr>
              <a:spLocks noChangeShapeType="1"/>
            </p:cNvSpPr>
            <p:nvPr/>
          </p:nvSpPr>
          <p:spPr bwMode="auto">
            <a:xfrm>
              <a:off x="2840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2" name="Line 31"/>
            <p:cNvSpPr>
              <a:spLocks noChangeShapeType="1"/>
            </p:cNvSpPr>
            <p:nvPr/>
          </p:nvSpPr>
          <p:spPr bwMode="auto">
            <a:xfrm>
              <a:off x="2928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3" name="Line 32"/>
            <p:cNvSpPr>
              <a:spLocks noChangeShapeType="1"/>
            </p:cNvSpPr>
            <p:nvPr/>
          </p:nvSpPr>
          <p:spPr bwMode="auto">
            <a:xfrm>
              <a:off x="3017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4" name="Line 33"/>
            <p:cNvSpPr>
              <a:spLocks noChangeShapeType="1"/>
            </p:cNvSpPr>
            <p:nvPr/>
          </p:nvSpPr>
          <p:spPr bwMode="auto">
            <a:xfrm>
              <a:off x="3106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5" name="Line 34"/>
            <p:cNvSpPr>
              <a:spLocks noChangeShapeType="1"/>
            </p:cNvSpPr>
            <p:nvPr/>
          </p:nvSpPr>
          <p:spPr bwMode="auto">
            <a:xfrm>
              <a:off x="3195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6" name="Line 35"/>
            <p:cNvSpPr>
              <a:spLocks noChangeShapeType="1"/>
            </p:cNvSpPr>
            <p:nvPr/>
          </p:nvSpPr>
          <p:spPr bwMode="auto">
            <a:xfrm>
              <a:off x="3284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7" name="Line 36"/>
            <p:cNvSpPr>
              <a:spLocks noChangeShapeType="1"/>
            </p:cNvSpPr>
            <p:nvPr/>
          </p:nvSpPr>
          <p:spPr bwMode="auto">
            <a:xfrm>
              <a:off x="3373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8" name="Line 37"/>
            <p:cNvSpPr>
              <a:spLocks noChangeShapeType="1"/>
            </p:cNvSpPr>
            <p:nvPr/>
          </p:nvSpPr>
          <p:spPr bwMode="auto">
            <a:xfrm>
              <a:off x="3462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19" name="Line 38"/>
            <p:cNvSpPr>
              <a:spLocks noChangeShapeType="1"/>
            </p:cNvSpPr>
            <p:nvPr/>
          </p:nvSpPr>
          <p:spPr bwMode="auto">
            <a:xfrm>
              <a:off x="3551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0" name="Line 39"/>
            <p:cNvSpPr>
              <a:spLocks noChangeShapeType="1"/>
            </p:cNvSpPr>
            <p:nvPr/>
          </p:nvSpPr>
          <p:spPr bwMode="auto">
            <a:xfrm>
              <a:off x="3640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1" name="Line 40"/>
            <p:cNvSpPr>
              <a:spLocks noChangeShapeType="1"/>
            </p:cNvSpPr>
            <p:nvPr/>
          </p:nvSpPr>
          <p:spPr bwMode="auto">
            <a:xfrm>
              <a:off x="3729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2" name="Line 41"/>
            <p:cNvSpPr>
              <a:spLocks noChangeShapeType="1"/>
            </p:cNvSpPr>
            <p:nvPr/>
          </p:nvSpPr>
          <p:spPr bwMode="auto">
            <a:xfrm>
              <a:off x="3817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3" name="Line 42"/>
            <p:cNvSpPr>
              <a:spLocks noChangeShapeType="1"/>
            </p:cNvSpPr>
            <p:nvPr/>
          </p:nvSpPr>
          <p:spPr bwMode="auto">
            <a:xfrm>
              <a:off x="3906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4" name="Line 43"/>
            <p:cNvSpPr>
              <a:spLocks noChangeShapeType="1"/>
            </p:cNvSpPr>
            <p:nvPr/>
          </p:nvSpPr>
          <p:spPr bwMode="auto">
            <a:xfrm>
              <a:off x="3995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5" name="Line 44"/>
            <p:cNvSpPr>
              <a:spLocks noChangeShapeType="1"/>
            </p:cNvSpPr>
            <p:nvPr/>
          </p:nvSpPr>
          <p:spPr bwMode="auto">
            <a:xfrm>
              <a:off x="4084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6" name="Line 45"/>
            <p:cNvSpPr>
              <a:spLocks noChangeShapeType="1"/>
            </p:cNvSpPr>
            <p:nvPr/>
          </p:nvSpPr>
          <p:spPr bwMode="auto">
            <a:xfrm>
              <a:off x="4173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7" name="Line 46"/>
            <p:cNvSpPr>
              <a:spLocks noChangeShapeType="1"/>
            </p:cNvSpPr>
            <p:nvPr/>
          </p:nvSpPr>
          <p:spPr bwMode="auto">
            <a:xfrm>
              <a:off x="4262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8" name="Line 47"/>
            <p:cNvSpPr>
              <a:spLocks noChangeShapeType="1"/>
            </p:cNvSpPr>
            <p:nvPr/>
          </p:nvSpPr>
          <p:spPr bwMode="auto">
            <a:xfrm>
              <a:off x="4351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29" name="Line 48"/>
            <p:cNvSpPr>
              <a:spLocks noChangeShapeType="1"/>
            </p:cNvSpPr>
            <p:nvPr/>
          </p:nvSpPr>
          <p:spPr bwMode="auto">
            <a:xfrm>
              <a:off x="4440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0" name="Line 49"/>
            <p:cNvSpPr>
              <a:spLocks noChangeShapeType="1"/>
            </p:cNvSpPr>
            <p:nvPr/>
          </p:nvSpPr>
          <p:spPr bwMode="auto">
            <a:xfrm>
              <a:off x="4529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1" name="Line 50"/>
            <p:cNvSpPr>
              <a:spLocks noChangeShapeType="1"/>
            </p:cNvSpPr>
            <p:nvPr/>
          </p:nvSpPr>
          <p:spPr bwMode="auto">
            <a:xfrm>
              <a:off x="4618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2" name="Line 51"/>
            <p:cNvSpPr>
              <a:spLocks noChangeShapeType="1"/>
            </p:cNvSpPr>
            <p:nvPr/>
          </p:nvSpPr>
          <p:spPr bwMode="auto">
            <a:xfrm>
              <a:off x="4706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3" name="Line 52"/>
            <p:cNvSpPr>
              <a:spLocks noChangeShapeType="1"/>
            </p:cNvSpPr>
            <p:nvPr/>
          </p:nvSpPr>
          <p:spPr bwMode="auto">
            <a:xfrm>
              <a:off x="4795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4" name="Line 53"/>
            <p:cNvSpPr>
              <a:spLocks noChangeShapeType="1"/>
            </p:cNvSpPr>
            <p:nvPr/>
          </p:nvSpPr>
          <p:spPr bwMode="auto">
            <a:xfrm>
              <a:off x="4884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5" name="Line 54"/>
            <p:cNvSpPr>
              <a:spLocks noChangeShapeType="1"/>
            </p:cNvSpPr>
            <p:nvPr/>
          </p:nvSpPr>
          <p:spPr bwMode="auto">
            <a:xfrm>
              <a:off x="4973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6" name="Line 55"/>
            <p:cNvSpPr>
              <a:spLocks noChangeShapeType="1"/>
            </p:cNvSpPr>
            <p:nvPr/>
          </p:nvSpPr>
          <p:spPr bwMode="auto">
            <a:xfrm>
              <a:off x="5062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7" name="Line 56"/>
            <p:cNvSpPr>
              <a:spLocks noChangeShapeType="1"/>
            </p:cNvSpPr>
            <p:nvPr/>
          </p:nvSpPr>
          <p:spPr bwMode="auto">
            <a:xfrm>
              <a:off x="5151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8" name="Line 57"/>
            <p:cNvSpPr>
              <a:spLocks noChangeShapeType="1"/>
            </p:cNvSpPr>
            <p:nvPr/>
          </p:nvSpPr>
          <p:spPr bwMode="auto">
            <a:xfrm>
              <a:off x="5240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39" name="Line 58"/>
            <p:cNvSpPr>
              <a:spLocks noChangeShapeType="1"/>
            </p:cNvSpPr>
            <p:nvPr/>
          </p:nvSpPr>
          <p:spPr bwMode="auto">
            <a:xfrm>
              <a:off x="5329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0" name="Line 59"/>
            <p:cNvSpPr>
              <a:spLocks noChangeShapeType="1"/>
            </p:cNvSpPr>
            <p:nvPr/>
          </p:nvSpPr>
          <p:spPr bwMode="auto">
            <a:xfrm>
              <a:off x="5418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1" name="Line 60"/>
            <p:cNvSpPr>
              <a:spLocks noChangeShapeType="1"/>
            </p:cNvSpPr>
            <p:nvPr/>
          </p:nvSpPr>
          <p:spPr bwMode="auto">
            <a:xfrm>
              <a:off x="5507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2" name="Line 61"/>
            <p:cNvSpPr>
              <a:spLocks noChangeShapeType="1"/>
            </p:cNvSpPr>
            <p:nvPr/>
          </p:nvSpPr>
          <p:spPr bwMode="auto">
            <a:xfrm>
              <a:off x="5595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3" name="Line 62"/>
            <p:cNvSpPr>
              <a:spLocks noChangeShapeType="1"/>
            </p:cNvSpPr>
            <p:nvPr/>
          </p:nvSpPr>
          <p:spPr bwMode="auto">
            <a:xfrm>
              <a:off x="5684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4" name="Line 63"/>
            <p:cNvSpPr>
              <a:spLocks noChangeShapeType="1"/>
            </p:cNvSpPr>
            <p:nvPr/>
          </p:nvSpPr>
          <p:spPr bwMode="auto">
            <a:xfrm>
              <a:off x="5773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5" name="Line 64"/>
            <p:cNvSpPr>
              <a:spLocks noChangeShapeType="1"/>
            </p:cNvSpPr>
            <p:nvPr/>
          </p:nvSpPr>
          <p:spPr bwMode="auto">
            <a:xfrm>
              <a:off x="5862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6" name="Line 65"/>
            <p:cNvSpPr>
              <a:spLocks noChangeShapeType="1"/>
            </p:cNvSpPr>
            <p:nvPr/>
          </p:nvSpPr>
          <p:spPr bwMode="auto">
            <a:xfrm>
              <a:off x="5951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7" name="Line 66"/>
            <p:cNvSpPr>
              <a:spLocks noChangeShapeType="1"/>
            </p:cNvSpPr>
            <p:nvPr/>
          </p:nvSpPr>
          <p:spPr bwMode="auto">
            <a:xfrm>
              <a:off x="6040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8" name="Line 67"/>
            <p:cNvSpPr>
              <a:spLocks noChangeShapeType="1"/>
            </p:cNvSpPr>
            <p:nvPr/>
          </p:nvSpPr>
          <p:spPr bwMode="auto">
            <a:xfrm>
              <a:off x="6129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49" name="Line 68"/>
            <p:cNvSpPr>
              <a:spLocks noChangeShapeType="1"/>
            </p:cNvSpPr>
            <p:nvPr/>
          </p:nvSpPr>
          <p:spPr bwMode="auto">
            <a:xfrm>
              <a:off x="6218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0" name="Line 69"/>
            <p:cNvSpPr>
              <a:spLocks noChangeShapeType="1"/>
            </p:cNvSpPr>
            <p:nvPr/>
          </p:nvSpPr>
          <p:spPr bwMode="auto">
            <a:xfrm>
              <a:off x="6307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1" name="Line 70"/>
            <p:cNvSpPr>
              <a:spLocks noChangeShapeType="1"/>
            </p:cNvSpPr>
            <p:nvPr/>
          </p:nvSpPr>
          <p:spPr bwMode="auto">
            <a:xfrm>
              <a:off x="6396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2" name="Line 71"/>
            <p:cNvSpPr>
              <a:spLocks noChangeShapeType="1"/>
            </p:cNvSpPr>
            <p:nvPr/>
          </p:nvSpPr>
          <p:spPr bwMode="auto">
            <a:xfrm>
              <a:off x="6484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3" name="Line 138"/>
            <p:cNvSpPr>
              <a:spLocks noChangeShapeType="1"/>
            </p:cNvSpPr>
            <p:nvPr/>
          </p:nvSpPr>
          <p:spPr bwMode="auto">
            <a:xfrm>
              <a:off x="706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4" name="Line 139"/>
            <p:cNvSpPr>
              <a:spLocks noChangeShapeType="1"/>
            </p:cNvSpPr>
            <p:nvPr/>
          </p:nvSpPr>
          <p:spPr bwMode="auto">
            <a:xfrm>
              <a:off x="795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5" name="Line 140"/>
            <p:cNvSpPr>
              <a:spLocks noChangeShapeType="1"/>
            </p:cNvSpPr>
            <p:nvPr/>
          </p:nvSpPr>
          <p:spPr bwMode="auto">
            <a:xfrm>
              <a:off x="884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6" name="Line 141"/>
            <p:cNvSpPr>
              <a:spLocks noChangeShapeType="1"/>
            </p:cNvSpPr>
            <p:nvPr/>
          </p:nvSpPr>
          <p:spPr bwMode="auto">
            <a:xfrm>
              <a:off x="973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7" name="Line 142"/>
            <p:cNvSpPr>
              <a:spLocks noChangeShapeType="1"/>
            </p:cNvSpPr>
            <p:nvPr/>
          </p:nvSpPr>
          <p:spPr bwMode="auto">
            <a:xfrm>
              <a:off x="1062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8" name="Line 143"/>
            <p:cNvSpPr>
              <a:spLocks noChangeShapeType="1"/>
            </p:cNvSpPr>
            <p:nvPr/>
          </p:nvSpPr>
          <p:spPr bwMode="auto">
            <a:xfrm>
              <a:off x="1150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59" name="Line 144"/>
            <p:cNvSpPr>
              <a:spLocks noChangeShapeType="1"/>
            </p:cNvSpPr>
            <p:nvPr/>
          </p:nvSpPr>
          <p:spPr bwMode="auto">
            <a:xfrm>
              <a:off x="1239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0" name="Line 145"/>
            <p:cNvSpPr>
              <a:spLocks noChangeShapeType="1"/>
            </p:cNvSpPr>
            <p:nvPr/>
          </p:nvSpPr>
          <p:spPr bwMode="auto">
            <a:xfrm>
              <a:off x="1328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1" name="Line 146"/>
            <p:cNvSpPr>
              <a:spLocks noChangeShapeType="1"/>
            </p:cNvSpPr>
            <p:nvPr/>
          </p:nvSpPr>
          <p:spPr bwMode="auto">
            <a:xfrm>
              <a:off x="1417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2" name="Line 147"/>
            <p:cNvSpPr>
              <a:spLocks noChangeShapeType="1"/>
            </p:cNvSpPr>
            <p:nvPr/>
          </p:nvSpPr>
          <p:spPr bwMode="auto">
            <a:xfrm>
              <a:off x="1506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3" name="Line 148"/>
            <p:cNvSpPr>
              <a:spLocks noChangeShapeType="1"/>
            </p:cNvSpPr>
            <p:nvPr/>
          </p:nvSpPr>
          <p:spPr bwMode="auto">
            <a:xfrm>
              <a:off x="1595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4" name="Line 149"/>
            <p:cNvSpPr>
              <a:spLocks noChangeShapeType="1"/>
            </p:cNvSpPr>
            <p:nvPr/>
          </p:nvSpPr>
          <p:spPr bwMode="auto">
            <a:xfrm>
              <a:off x="1684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5" name="Line 150"/>
            <p:cNvSpPr>
              <a:spLocks noChangeShapeType="1"/>
            </p:cNvSpPr>
            <p:nvPr/>
          </p:nvSpPr>
          <p:spPr bwMode="auto">
            <a:xfrm>
              <a:off x="1773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6" name="Line 151"/>
            <p:cNvSpPr>
              <a:spLocks noChangeShapeType="1"/>
            </p:cNvSpPr>
            <p:nvPr/>
          </p:nvSpPr>
          <p:spPr bwMode="auto">
            <a:xfrm>
              <a:off x="1862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7" name="Line 152"/>
            <p:cNvSpPr>
              <a:spLocks noChangeShapeType="1"/>
            </p:cNvSpPr>
            <p:nvPr/>
          </p:nvSpPr>
          <p:spPr bwMode="auto">
            <a:xfrm>
              <a:off x="1951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8" name="Line 153"/>
            <p:cNvSpPr>
              <a:spLocks noChangeShapeType="1"/>
            </p:cNvSpPr>
            <p:nvPr/>
          </p:nvSpPr>
          <p:spPr bwMode="auto">
            <a:xfrm>
              <a:off x="2039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69" name="Line 154"/>
            <p:cNvSpPr>
              <a:spLocks noChangeShapeType="1"/>
            </p:cNvSpPr>
            <p:nvPr/>
          </p:nvSpPr>
          <p:spPr bwMode="auto">
            <a:xfrm>
              <a:off x="2128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0" name="Line 155"/>
            <p:cNvSpPr>
              <a:spLocks noChangeShapeType="1"/>
            </p:cNvSpPr>
            <p:nvPr/>
          </p:nvSpPr>
          <p:spPr bwMode="auto">
            <a:xfrm>
              <a:off x="2217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1" name="Line 156"/>
            <p:cNvSpPr>
              <a:spLocks noChangeShapeType="1"/>
            </p:cNvSpPr>
            <p:nvPr/>
          </p:nvSpPr>
          <p:spPr bwMode="auto">
            <a:xfrm>
              <a:off x="2306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2" name="Line 157"/>
            <p:cNvSpPr>
              <a:spLocks noChangeShapeType="1"/>
            </p:cNvSpPr>
            <p:nvPr/>
          </p:nvSpPr>
          <p:spPr bwMode="auto">
            <a:xfrm>
              <a:off x="2395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3" name="Line 158"/>
            <p:cNvSpPr>
              <a:spLocks noChangeShapeType="1"/>
            </p:cNvSpPr>
            <p:nvPr/>
          </p:nvSpPr>
          <p:spPr bwMode="auto">
            <a:xfrm>
              <a:off x="2484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4" name="Line 159"/>
            <p:cNvSpPr>
              <a:spLocks noChangeShapeType="1"/>
            </p:cNvSpPr>
            <p:nvPr/>
          </p:nvSpPr>
          <p:spPr bwMode="auto">
            <a:xfrm>
              <a:off x="2573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5" name="Line 160"/>
            <p:cNvSpPr>
              <a:spLocks noChangeShapeType="1"/>
            </p:cNvSpPr>
            <p:nvPr/>
          </p:nvSpPr>
          <p:spPr bwMode="auto">
            <a:xfrm>
              <a:off x="2662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6" name="Line 161"/>
            <p:cNvSpPr>
              <a:spLocks noChangeShapeType="1"/>
            </p:cNvSpPr>
            <p:nvPr/>
          </p:nvSpPr>
          <p:spPr bwMode="auto">
            <a:xfrm>
              <a:off x="2751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7" name="Line 162"/>
            <p:cNvSpPr>
              <a:spLocks noChangeShapeType="1"/>
            </p:cNvSpPr>
            <p:nvPr/>
          </p:nvSpPr>
          <p:spPr bwMode="auto">
            <a:xfrm>
              <a:off x="2840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8" name="Line 163"/>
            <p:cNvSpPr>
              <a:spLocks noChangeShapeType="1"/>
            </p:cNvSpPr>
            <p:nvPr/>
          </p:nvSpPr>
          <p:spPr bwMode="auto">
            <a:xfrm>
              <a:off x="2928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79" name="Line 164"/>
            <p:cNvSpPr>
              <a:spLocks noChangeShapeType="1"/>
            </p:cNvSpPr>
            <p:nvPr/>
          </p:nvSpPr>
          <p:spPr bwMode="auto">
            <a:xfrm>
              <a:off x="3017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0" name="Line 165"/>
            <p:cNvSpPr>
              <a:spLocks noChangeShapeType="1"/>
            </p:cNvSpPr>
            <p:nvPr/>
          </p:nvSpPr>
          <p:spPr bwMode="auto">
            <a:xfrm>
              <a:off x="3106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1" name="Line 166"/>
            <p:cNvSpPr>
              <a:spLocks noChangeShapeType="1"/>
            </p:cNvSpPr>
            <p:nvPr/>
          </p:nvSpPr>
          <p:spPr bwMode="auto">
            <a:xfrm>
              <a:off x="3195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2" name="Line 167"/>
            <p:cNvSpPr>
              <a:spLocks noChangeShapeType="1"/>
            </p:cNvSpPr>
            <p:nvPr/>
          </p:nvSpPr>
          <p:spPr bwMode="auto">
            <a:xfrm>
              <a:off x="3284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3" name="Line 168"/>
            <p:cNvSpPr>
              <a:spLocks noChangeShapeType="1"/>
            </p:cNvSpPr>
            <p:nvPr/>
          </p:nvSpPr>
          <p:spPr bwMode="auto">
            <a:xfrm>
              <a:off x="3373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4" name="Line 169"/>
            <p:cNvSpPr>
              <a:spLocks noChangeShapeType="1"/>
            </p:cNvSpPr>
            <p:nvPr/>
          </p:nvSpPr>
          <p:spPr bwMode="auto">
            <a:xfrm>
              <a:off x="3462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5" name="Line 170"/>
            <p:cNvSpPr>
              <a:spLocks noChangeShapeType="1"/>
            </p:cNvSpPr>
            <p:nvPr/>
          </p:nvSpPr>
          <p:spPr bwMode="auto">
            <a:xfrm>
              <a:off x="3551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6" name="Line 171"/>
            <p:cNvSpPr>
              <a:spLocks noChangeShapeType="1"/>
            </p:cNvSpPr>
            <p:nvPr/>
          </p:nvSpPr>
          <p:spPr bwMode="auto">
            <a:xfrm>
              <a:off x="3640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7" name="Line 172"/>
            <p:cNvSpPr>
              <a:spLocks noChangeShapeType="1"/>
            </p:cNvSpPr>
            <p:nvPr/>
          </p:nvSpPr>
          <p:spPr bwMode="auto">
            <a:xfrm>
              <a:off x="3729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8" name="Line 173"/>
            <p:cNvSpPr>
              <a:spLocks noChangeShapeType="1"/>
            </p:cNvSpPr>
            <p:nvPr/>
          </p:nvSpPr>
          <p:spPr bwMode="auto">
            <a:xfrm>
              <a:off x="3817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89" name="Line 174"/>
            <p:cNvSpPr>
              <a:spLocks noChangeShapeType="1"/>
            </p:cNvSpPr>
            <p:nvPr/>
          </p:nvSpPr>
          <p:spPr bwMode="auto">
            <a:xfrm>
              <a:off x="3906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0" name="Line 175"/>
            <p:cNvSpPr>
              <a:spLocks noChangeShapeType="1"/>
            </p:cNvSpPr>
            <p:nvPr/>
          </p:nvSpPr>
          <p:spPr bwMode="auto">
            <a:xfrm>
              <a:off x="3995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1" name="Line 176"/>
            <p:cNvSpPr>
              <a:spLocks noChangeShapeType="1"/>
            </p:cNvSpPr>
            <p:nvPr/>
          </p:nvSpPr>
          <p:spPr bwMode="auto">
            <a:xfrm>
              <a:off x="4084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2" name="Line 177"/>
            <p:cNvSpPr>
              <a:spLocks noChangeShapeType="1"/>
            </p:cNvSpPr>
            <p:nvPr/>
          </p:nvSpPr>
          <p:spPr bwMode="auto">
            <a:xfrm>
              <a:off x="4173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3" name="Line 178"/>
            <p:cNvSpPr>
              <a:spLocks noChangeShapeType="1"/>
            </p:cNvSpPr>
            <p:nvPr/>
          </p:nvSpPr>
          <p:spPr bwMode="auto">
            <a:xfrm>
              <a:off x="4262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4" name="Line 179"/>
            <p:cNvSpPr>
              <a:spLocks noChangeShapeType="1"/>
            </p:cNvSpPr>
            <p:nvPr/>
          </p:nvSpPr>
          <p:spPr bwMode="auto">
            <a:xfrm>
              <a:off x="4351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5" name="Line 180"/>
            <p:cNvSpPr>
              <a:spLocks noChangeShapeType="1"/>
            </p:cNvSpPr>
            <p:nvPr/>
          </p:nvSpPr>
          <p:spPr bwMode="auto">
            <a:xfrm>
              <a:off x="4440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6" name="Line 181"/>
            <p:cNvSpPr>
              <a:spLocks noChangeShapeType="1"/>
            </p:cNvSpPr>
            <p:nvPr/>
          </p:nvSpPr>
          <p:spPr bwMode="auto">
            <a:xfrm>
              <a:off x="4529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7" name="Line 182"/>
            <p:cNvSpPr>
              <a:spLocks noChangeShapeType="1"/>
            </p:cNvSpPr>
            <p:nvPr/>
          </p:nvSpPr>
          <p:spPr bwMode="auto">
            <a:xfrm>
              <a:off x="4618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8" name="Line 183"/>
            <p:cNvSpPr>
              <a:spLocks noChangeShapeType="1"/>
            </p:cNvSpPr>
            <p:nvPr/>
          </p:nvSpPr>
          <p:spPr bwMode="auto">
            <a:xfrm>
              <a:off x="4706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199" name="Line 184"/>
            <p:cNvSpPr>
              <a:spLocks noChangeShapeType="1"/>
            </p:cNvSpPr>
            <p:nvPr/>
          </p:nvSpPr>
          <p:spPr bwMode="auto">
            <a:xfrm>
              <a:off x="4795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0" name="Line 185"/>
            <p:cNvSpPr>
              <a:spLocks noChangeShapeType="1"/>
            </p:cNvSpPr>
            <p:nvPr/>
          </p:nvSpPr>
          <p:spPr bwMode="auto">
            <a:xfrm>
              <a:off x="4884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1" name="Line 186"/>
            <p:cNvSpPr>
              <a:spLocks noChangeShapeType="1"/>
            </p:cNvSpPr>
            <p:nvPr/>
          </p:nvSpPr>
          <p:spPr bwMode="auto">
            <a:xfrm>
              <a:off x="4973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2" name="Line 187"/>
            <p:cNvSpPr>
              <a:spLocks noChangeShapeType="1"/>
            </p:cNvSpPr>
            <p:nvPr/>
          </p:nvSpPr>
          <p:spPr bwMode="auto">
            <a:xfrm>
              <a:off x="5062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3" name="Line 188"/>
            <p:cNvSpPr>
              <a:spLocks noChangeShapeType="1"/>
            </p:cNvSpPr>
            <p:nvPr/>
          </p:nvSpPr>
          <p:spPr bwMode="auto">
            <a:xfrm>
              <a:off x="5151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4" name="Line 189"/>
            <p:cNvSpPr>
              <a:spLocks noChangeShapeType="1"/>
            </p:cNvSpPr>
            <p:nvPr/>
          </p:nvSpPr>
          <p:spPr bwMode="auto">
            <a:xfrm>
              <a:off x="5240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5" name="Line 190"/>
            <p:cNvSpPr>
              <a:spLocks noChangeShapeType="1"/>
            </p:cNvSpPr>
            <p:nvPr/>
          </p:nvSpPr>
          <p:spPr bwMode="auto">
            <a:xfrm>
              <a:off x="5329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6" name="Line 191"/>
            <p:cNvSpPr>
              <a:spLocks noChangeShapeType="1"/>
            </p:cNvSpPr>
            <p:nvPr/>
          </p:nvSpPr>
          <p:spPr bwMode="auto">
            <a:xfrm>
              <a:off x="5418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7" name="Line 192"/>
            <p:cNvSpPr>
              <a:spLocks noChangeShapeType="1"/>
            </p:cNvSpPr>
            <p:nvPr/>
          </p:nvSpPr>
          <p:spPr bwMode="auto">
            <a:xfrm>
              <a:off x="5507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8" name="Line 193"/>
            <p:cNvSpPr>
              <a:spLocks noChangeShapeType="1"/>
            </p:cNvSpPr>
            <p:nvPr/>
          </p:nvSpPr>
          <p:spPr bwMode="auto">
            <a:xfrm>
              <a:off x="5595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09" name="Line 194"/>
            <p:cNvSpPr>
              <a:spLocks noChangeShapeType="1"/>
            </p:cNvSpPr>
            <p:nvPr/>
          </p:nvSpPr>
          <p:spPr bwMode="auto">
            <a:xfrm>
              <a:off x="5684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0" name="Line 195"/>
            <p:cNvSpPr>
              <a:spLocks noChangeShapeType="1"/>
            </p:cNvSpPr>
            <p:nvPr/>
          </p:nvSpPr>
          <p:spPr bwMode="auto">
            <a:xfrm>
              <a:off x="5773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1" name="Line 196"/>
            <p:cNvSpPr>
              <a:spLocks noChangeShapeType="1"/>
            </p:cNvSpPr>
            <p:nvPr/>
          </p:nvSpPr>
          <p:spPr bwMode="auto">
            <a:xfrm>
              <a:off x="5862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2" name="Line 197"/>
            <p:cNvSpPr>
              <a:spLocks noChangeShapeType="1"/>
            </p:cNvSpPr>
            <p:nvPr/>
          </p:nvSpPr>
          <p:spPr bwMode="auto">
            <a:xfrm>
              <a:off x="5951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3" name="Line 198"/>
            <p:cNvSpPr>
              <a:spLocks noChangeShapeType="1"/>
            </p:cNvSpPr>
            <p:nvPr/>
          </p:nvSpPr>
          <p:spPr bwMode="auto">
            <a:xfrm>
              <a:off x="6040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4" name="Line 199"/>
            <p:cNvSpPr>
              <a:spLocks noChangeShapeType="1"/>
            </p:cNvSpPr>
            <p:nvPr/>
          </p:nvSpPr>
          <p:spPr bwMode="auto">
            <a:xfrm>
              <a:off x="6129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5" name="Line 200"/>
            <p:cNvSpPr>
              <a:spLocks noChangeShapeType="1"/>
            </p:cNvSpPr>
            <p:nvPr/>
          </p:nvSpPr>
          <p:spPr bwMode="auto">
            <a:xfrm>
              <a:off x="6218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6" name="Line 201"/>
            <p:cNvSpPr>
              <a:spLocks noChangeShapeType="1"/>
            </p:cNvSpPr>
            <p:nvPr/>
          </p:nvSpPr>
          <p:spPr bwMode="auto">
            <a:xfrm>
              <a:off x="6307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7" name="Line 202"/>
            <p:cNvSpPr>
              <a:spLocks noChangeShapeType="1"/>
            </p:cNvSpPr>
            <p:nvPr/>
          </p:nvSpPr>
          <p:spPr bwMode="auto">
            <a:xfrm>
              <a:off x="6396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18" name="Line 203"/>
            <p:cNvSpPr>
              <a:spLocks noChangeShapeType="1"/>
            </p:cNvSpPr>
            <p:nvPr/>
          </p:nvSpPr>
          <p:spPr bwMode="auto">
            <a:xfrm>
              <a:off x="6484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4219" name="Group 269"/>
            <p:cNvGrpSpPr>
              <a:grpSpLocks/>
            </p:cNvGrpSpPr>
            <p:nvPr/>
          </p:nvGrpSpPr>
          <p:grpSpPr bwMode="auto">
            <a:xfrm>
              <a:off x="722313" y="8266113"/>
              <a:ext cx="571500" cy="571500"/>
              <a:chOff x="455" y="5207"/>
              <a:chExt cx="360" cy="360"/>
            </a:xfrm>
          </p:grpSpPr>
          <p:sp>
            <p:nvSpPr>
              <p:cNvPr id="44220" name="Freeform 228"/>
              <p:cNvSpPr>
                <a:spLocks/>
              </p:cNvSpPr>
              <p:nvPr/>
            </p:nvSpPr>
            <p:spPr bwMode="auto">
              <a:xfrm>
                <a:off x="45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221"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FFFFFF"/>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grpSp>
      <p:grpSp>
        <p:nvGrpSpPr>
          <p:cNvPr id="44047" name="Group 266"/>
          <p:cNvGrpSpPr>
            <a:grpSpLocks/>
          </p:cNvGrpSpPr>
          <p:nvPr/>
        </p:nvGrpSpPr>
        <p:grpSpPr bwMode="auto">
          <a:xfrm>
            <a:off x="5503863" y="4541322"/>
            <a:ext cx="962025" cy="1139825"/>
            <a:chOff x="3467" y="2093"/>
            <a:chExt cx="606" cy="718"/>
          </a:xfrm>
        </p:grpSpPr>
        <p:sp>
          <p:nvSpPr>
            <p:cNvPr id="44051"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2"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3"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4"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5"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6"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7"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8"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59"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0"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1"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2"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3"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4064"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5"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6"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7"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8"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69"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0"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1"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2"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3"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4"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5"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6"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77"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4078"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9"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0"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1"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2"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3"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4"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5"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86"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4048" name="Text Box 270"/>
          <p:cNvSpPr txBox="1">
            <a:spLocks noChangeArrowheads="1"/>
          </p:cNvSpPr>
          <p:nvPr/>
        </p:nvSpPr>
        <p:spPr bwMode="auto">
          <a:xfrm>
            <a:off x="679450" y="6054725"/>
            <a:ext cx="5018398"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44049"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0"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35" name="AutoShape 2"/>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4037" name="Text Box 269"/>
          <p:cNvSpPr txBox="1">
            <a:spLocks noChangeArrowheads="1"/>
          </p:cNvSpPr>
          <p:nvPr/>
        </p:nvSpPr>
        <p:spPr bwMode="auto">
          <a:xfrm>
            <a:off x="785813" y="1162050"/>
            <a:ext cx="547687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支給以外のパソコンやスマートフォンは、原則業務に使用しないこと。なお、支給以外のパソコン等を利用する場合は、自組織での利用の可否の判断に従うこと。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endParaRPr lang="en-US" altLang="ja-JP"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支給以外のパソコン等をやむを得ず業務利用する場合は、定められた手順に従い、責任者の許可を得た上で利用すること。</a:t>
            </a:r>
          </a:p>
          <a:p>
            <a:pPr eaLnBrk="1" hangingPunct="1">
              <a:spcBef>
                <a:spcPct val="0"/>
              </a:spcBef>
            </a:pPr>
            <a:endParaRPr lang="ja-JP" altLang="en-US"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支給以外のパソコン等は、自組織の</a:t>
            </a:r>
            <a:r>
              <a:rPr lang="en-US" altLang="ja-JP" sz="2400" b="1" dirty="0">
                <a:solidFill>
                  <a:schemeClr val="bg1"/>
                </a:solidFill>
                <a:latin typeface="Meiryo UI" panose="020B0604030504040204" pitchFamily="50" charset="-128"/>
                <a:ea typeface="Meiryo UI" panose="020B0604030504040204" pitchFamily="50" charset="-128"/>
              </a:rPr>
              <a:t>LAN</a:t>
            </a:r>
            <a:r>
              <a:rPr lang="ja-JP" altLang="en-US" sz="2400" b="1" dirty="0">
                <a:solidFill>
                  <a:schemeClr val="bg1"/>
                </a:solidFill>
                <a:latin typeface="Meiryo UI" panose="020B0604030504040204" pitchFamily="50" charset="-128"/>
                <a:ea typeface="Meiryo UI" panose="020B0604030504040204" pitchFamily="50" charset="-128"/>
              </a:rPr>
              <a:t>に勝手に接続しないこと。</a:t>
            </a:r>
          </a:p>
        </p:txBody>
      </p:sp>
      <p:sp>
        <p:nvSpPr>
          <p:cNvPr id="43015" name="Text Box 272"/>
          <p:cNvSpPr txBox="1">
            <a:spLocks noChangeArrowheads="1"/>
          </p:cNvSpPr>
          <p:nvPr/>
        </p:nvSpPr>
        <p:spPr bwMode="auto">
          <a:xfrm>
            <a:off x="1331913" y="8643978"/>
            <a:ext cx="5057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私物等のパソコンやスマートフォン：</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個人所有や他組織から支給されたパソコンやスマートフォン。</a:t>
            </a:r>
            <a:endParaRPr lang="en-US" altLang="ja-JP" sz="900" dirty="0">
              <a:latin typeface="Meiryo UI" panose="020B0604030504040204" pitchFamily="50" charset="-128"/>
              <a:ea typeface="Meiryo UI" panose="020B0604030504040204" pitchFamily="50" charset="-128"/>
            </a:endParaRPr>
          </a:p>
        </p:txBody>
      </p:sp>
      <p:sp>
        <p:nvSpPr>
          <p:cNvPr id="275" name="Rectangle 270"/>
          <p:cNvSpPr>
            <a:spLocks noChangeArrowheads="1"/>
          </p:cNvSpPr>
          <p:nvPr/>
        </p:nvSpPr>
        <p:spPr bwMode="auto">
          <a:xfrm>
            <a:off x="756320" y="6282953"/>
            <a:ext cx="5620512" cy="674031"/>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P51</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6.1.3(4)</a:t>
            </a:r>
            <a:r>
              <a:rPr lang="ja-JP" altLang="en-US" sz="900" dirty="0">
                <a:latin typeface="Meiryo UI" panose="020B0604030504040204" pitchFamily="50" charset="-128"/>
                <a:ea typeface="Meiryo UI" panose="020B0604030504040204" pitchFamily="50" charset="-128"/>
              </a:rPr>
              <a:t>機関等支給以外の端末の利用時の対策</a:t>
            </a:r>
            <a:endParaRPr lang="en-US" altLang="ja-JP" sz="900" dirty="0">
              <a:latin typeface="Meiryo UI" panose="020B0604030504040204" pitchFamily="50" charset="-128"/>
              <a:ea typeface="Meiryo UI" panose="020B0604030504040204" pitchFamily="50" charset="-128"/>
            </a:endParaRPr>
          </a:p>
          <a:p>
            <a:pPr marL="228600" indent="-228600" eaLnBrk="1" hangingPunct="1">
              <a:spcBef>
                <a:spcPct val="0"/>
              </a:spcBef>
              <a:buFontTx/>
              <a:buAutoNum type="alphaLcParenBoth"/>
            </a:pPr>
            <a:r>
              <a:rPr lang="ja-JP" altLang="en-US" sz="900" dirty="0">
                <a:latin typeface="Meiryo UI" panose="020B0604030504040204" pitchFamily="50" charset="-128"/>
                <a:ea typeface="Meiryo UI" panose="020B0604030504040204" pitchFamily="50" charset="-128"/>
              </a:rPr>
              <a:t>職員等は、機関等支給以外の端末を用いて機関等の業務に係る情報処理を行う場合には、端末管理責任者の許可を得ること。</a:t>
            </a:r>
          </a:p>
          <a:p>
            <a:pPr>
              <a:buNone/>
            </a:pPr>
            <a:r>
              <a:rPr lang="en-US" altLang="ja-JP" sz="900" dirty="0">
                <a:latin typeface="Meiryo UI" panose="020B0604030504040204" pitchFamily="50" charset="-128"/>
                <a:ea typeface="Meiryo UI" panose="020B0604030504040204" pitchFamily="50" charset="-128"/>
              </a:rPr>
              <a:t>(d)</a:t>
            </a:r>
            <a:r>
              <a:rPr lang="ja-JP" altLang="en-US" sz="900" dirty="0">
                <a:latin typeface="Meiryo UI" panose="020B0604030504040204" pitchFamily="50" charset="-128"/>
                <a:ea typeface="Meiryo UI" panose="020B0604030504040204" pitchFamily="50" charset="-128"/>
              </a:rPr>
              <a:t> 職員等は、情報処理の目的を完了した場合は、要保護情報を機関等支給以外の端末から消去すること。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CC2593F-F49F-407E-AE88-7521C3C6321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75" y="3615427"/>
            <a:ext cx="5889222" cy="3556001"/>
          </a:xfrm>
          <a:prstGeom prst="rect">
            <a:avLst/>
          </a:prstGeom>
        </p:spPr>
      </p:pic>
      <p:sp>
        <p:nvSpPr>
          <p:cNvPr id="45059" name="AutoShape 2"/>
          <p:cNvSpPr>
            <a:spLocks noChangeAspect="1" noChangeArrowheads="1" noTextEdit="1"/>
          </p:cNvSpPr>
          <p:nvPr/>
        </p:nvSpPr>
        <p:spPr bwMode="auto">
          <a:xfrm>
            <a:off x="61913" y="377825"/>
            <a:ext cx="6238875" cy="85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60" name="Text Box 103"/>
          <p:cNvSpPr txBox="1">
            <a:spLocks noChangeArrowheads="1"/>
          </p:cNvSpPr>
          <p:nvPr/>
        </p:nvSpPr>
        <p:spPr bwMode="auto">
          <a:xfrm>
            <a:off x="971551" y="740280"/>
            <a:ext cx="318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000" b="1" dirty="0">
                <a:latin typeface="Meiryo UI" panose="020B0604030504040204" pitchFamily="50" charset="-128"/>
                <a:ea typeface="Meiryo UI" panose="020B0604030504040204" pitchFamily="50" charset="-128"/>
              </a:rPr>
              <a:t>USB</a:t>
            </a:r>
            <a:r>
              <a:rPr lang="ja-JP" altLang="en-US" sz="2000" b="1" dirty="0">
                <a:latin typeface="Meiryo UI" panose="020B0604030504040204" pitchFamily="50" charset="-128"/>
                <a:ea typeface="Meiryo UI" panose="020B0604030504040204" pitchFamily="50" charset="-128"/>
              </a:rPr>
              <a:t>メモリを利用するときは</a:t>
            </a:r>
          </a:p>
        </p:txBody>
      </p:sp>
      <p:sp>
        <p:nvSpPr>
          <p:cNvPr id="44037" name="Text Box 106"/>
          <p:cNvSpPr txBox="1">
            <a:spLocks noChangeArrowheads="1"/>
          </p:cNvSpPr>
          <p:nvPr/>
        </p:nvSpPr>
        <p:spPr bwMode="auto">
          <a:xfrm>
            <a:off x="300384" y="7804769"/>
            <a:ext cx="55165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None/>
              <a:defRPr/>
            </a:pPr>
            <a:r>
              <a:rPr lang="en-US" altLang="ja-JP" sz="1200" dirty="0">
                <a:latin typeface="Meiryo UI" panose="020B0604030504040204" pitchFamily="50" charset="-128"/>
                <a:ea typeface="Meiryo UI" panose="020B0604030504040204" pitchFamily="50" charset="-128"/>
              </a:rPr>
              <a:t>■2019</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月：○○大学</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教員が出張先で業務を行うため</a:t>
            </a:r>
            <a:r>
              <a:rPr lang="en-US" altLang="ja-JP" sz="1200" dirty="0">
                <a:latin typeface="Meiryo UI" panose="020B0604030504040204" pitchFamily="50" charset="-128"/>
                <a:ea typeface="Meiryo UI" panose="020B0604030504040204" pitchFamily="50" charset="-128"/>
              </a:rPr>
              <a:t>USB</a:t>
            </a:r>
            <a:r>
              <a:rPr lang="ja-JP" altLang="en-US" sz="1200" dirty="0">
                <a:latin typeface="Meiryo UI" panose="020B0604030504040204" pitchFamily="50" charset="-128"/>
                <a:ea typeface="Meiryo UI" panose="020B0604030504040204" pitchFamily="50" charset="-128"/>
              </a:rPr>
              <a:t>メモリを利用しデータを持ち出し、出張から帰宅後紛失が判明。</a:t>
            </a:r>
            <a:r>
              <a:rPr lang="en-US" altLang="ja-JP" sz="1200" dirty="0">
                <a:latin typeface="Meiryo UI" panose="020B0604030504040204" pitchFamily="50" charset="-128"/>
                <a:ea typeface="Meiryo UI" panose="020B0604030504040204" pitchFamily="50" charset="-128"/>
              </a:rPr>
              <a:t>43</a:t>
            </a:r>
            <a:r>
              <a:rPr lang="ja-JP" altLang="en-US" sz="1200" dirty="0">
                <a:latin typeface="Meiryo UI" panose="020B0604030504040204" pitchFamily="50" charset="-128"/>
                <a:ea typeface="Meiryo UI" panose="020B0604030504040204" pitchFamily="50" charset="-128"/>
              </a:rPr>
              <a:t>人の氏名、学籍番号等が保存されていた。暗号化や、パスワード設定の処置はされていなかった。同学では個人情報の学外への持ち出しを制限しているが当該教員は保護管理者の許可を得ずにファイルを持ち出した。</a:t>
            </a:r>
            <a:endParaRPr lang="en-US" altLang="ja-JP" sz="1200" dirty="0">
              <a:latin typeface="Meiryo UI" panose="020B0604030504040204" pitchFamily="50" charset="-128"/>
              <a:ea typeface="Meiryo UI" panose="020B0604030504040204" pitchFamily="50" charset="-128"/>
            </a:endParaRPr>
          </a:p>
        </p:txBody>
      </p:sp>
      <p:grpSp>
        <p:nvGrpSpPr>
          <p:cNvPr id="45062" name="グループ化 1"/>
          <p:cNvGrpSpPr>
            <a:grpSpLocks/>
          </p:cNvGrpSpPr>
          <p:nvPr/>
        </p:nvGrpSpPr>
        <p:grpSpPr bwMode="auto">
          <a:xfrm>
            <a:off x="0" y="377825"/>
            <a:ext cx="6219825" cy="8564563"/>
            <a:chOff x="0" y="377825"/>
            <a:chExt cx="6219825" cy="8564563"/>
          </a:xfrm>
        </p:grpSpPr>
        <p:sp>
          <p:nvSpPr>
            <p:cNvPr id="45064"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65" name="Freeform 6"/>
            <p:cNvSpPr>
              <a:spLocks/>
            </p:cNvSpPr>
            <p:nvPr/>
          </p:nvSpPr>
          <p:spPr bwMode="auto">
            <a:xfrm>
              <a:off x="180975" y="7578725"/>
              <a:ext cx="5724525" cy="1357313"/>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66" name="Freeform 7"/>
            <p:cNvSpPr>
              <a:spLocks/>
            </p:cNvSpPr>
            <p:nvPr/>
          </p:nvSpPr>
          <p:spPr bwMode="auto">
            <a:xfrm>
              <a:off x="5641975" y="8751888"/>
              <a:ext cx="277813" cy="1905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67"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5068" name="Group 115"/>
            <p:cNvGrpSpPr>
              <a:grpSpLocks/>
            </p:cNvGrpSpPr>
            <p:nvPr/>
          </p:nvGrpSpPr>
          <p:grpSpPr bwMode="auto">
            <a:xfrm>
              <a:off x="4983163" y="2743200"/>
              <a:ext cx="733425" cy="809625"/>
              <a:chOff x="3139" y="1728"/>
              <a:chExt cx="462" cy="510"/>
            </a:xfrm>
          </p:grpSpPr>
          <p:sp>
            <p:nvSpPr>
              <p:cNvPr id="45162"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45163"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5069" name="Group 114"/>
            <p:cNvGrpSpPr>
              <a:grpSpLocks/>
            </p:cNvGrpSpPr>
            <p:nvPr/>
          </p:nvGrpSpPr>
          <p:grpSpPr bwMode="auto">
            <a:xfrm>
              <a:off x="5100638" y="698500"/>
              <a:ext cx="806450" cy="771525"/>
              <a:chOff x="3213" y="440"/>
              <a:chExt cx="508" cy="486"/>
            </a:xfrm>
          </p:grpSpPr>
          <p:sp>
            <p:nvSpPr>
              <p:cNvPr id="45140"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1"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2"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3"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5144"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45"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6"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7"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8"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49"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0"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1"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2"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3"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4"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5"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6"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7"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8"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59"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60"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61"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5070" name="グループ化 1"/>
            <p:cNvGrpSpPr>
              <a:grpSpLocks/>
            </p:cNvGrpSpPr>
            <p:nvPr/>
          </p:nvGrpSpPr>
          <p:grpSpPr bwMode="auto">
            <a:xfrm>
              <a:off x="77788" y="7292975"/>
              <a:ext cx="5791200" cy="0"/>
              <a:chOff x="73321" y="6973419"/>
              <a:chExt cx="5791200" cy="0"/>
            </a:xfrm>
          </p:grpSpPr>
          <p:sp>
            <p:nvSpPr>
              <p:cNvPr id="45074"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5"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6"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7"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8"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9"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0"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1"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2"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3"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4"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5"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6"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7"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8"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89"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0"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1"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2"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3"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4"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5"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6"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7"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8"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99"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0"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1"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2"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3"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4"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5"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6"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7"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8"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09"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0"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1"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2"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3"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4"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5"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6"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7"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8"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19"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0"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1"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2"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3"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4"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5"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6"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7"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8"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29"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0"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1"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2"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3"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4"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5"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6"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7"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8"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139"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5071" name="Freeform 77"/>
            <p:cNvSpPr>
              <a:spLocks/>
            </p:cNvSpPr>
            <p:nvPr/>
          </p:nvSpPr>
          <p:spPr bwMode="auto">
            <a:xfrm>
              <a:off x="68263" y="7427912"/>
              <a:ext cx="4454525"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5072" name="Text Box 117"/>
            <p:cNvSpPr txBox="1">
              <a:spLocks noChangeArrowheads="1"/>
            </p:cNvSpPr>
            <p:nvPr/>
          </p:nvSpPr>
          <p:spPr bwMode="auto">
            <a:xfrm>
              <a:off x="161925" y="7426325"/>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45073"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-3</a:t>
              </a:r>
            </a:p>
          </p:txBody>
        </p:sp>
      </p:grpSp>
      <p:sp>
        <p:nvSpPr>
          <p:cNvPr id="45063" name="Text Box 104"/>
          <p:cNvSpPr txBox="1">
            <a:spLocks noChangeArrowheads="1"/>
          </p:cNvSpPr>
          <p:nvPr/>
        </p:nvSpPr>
        <p:spPr bwMode="auto">
          <a:xfrm>
            <a:off x="357188" y="1554739"/>
            <a:ext cx="500221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要保護情報を保存した</a:t>
            </a:r>
            <a:r>
              <a:rPr lang="en-US" altLang="ja-JP" sz="2400" b="1" dirty="0">
                <a:latin typeface="Meiryo UI" panose="020B0604030504040204" pitchFamily="50" charset="-128"/>
                <a:ea typeface="Meiryo UI" panose="020B0604030504040204" pitchFamily="50" charset="-128"/>
              </a:rPr>
              <a:t>USB</a:t>
            </a:r>
            <a:r>
              <a:rPr lang="ja-JP" altLang="en-US" sz="2400" b="1" dirty="0">
                <a:latin typeface="Meiryo UI" panose="020B0604030504040204" pitchFamily="50" charset="-128"/>
                <a:ea typeface="Meiryo UI" panose="020B0604030504040204" pitchFamily="50" charset="-128"/>
              </a:rPr>
              <a:t>メモリは、</a:t>
            </a: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厳重に管理</a:t>
            </a:r>
            <a:r>
              <a:rPr lang="ja-JP" altLang="en-US" sz="2400" b="1" dirty="0">
                <a:latin typeface="Meiryo UI" panose="020B0604030504040204" pitchFamily="50" charset="-128"/>
                <a:ea typeface="Meiryo UI" panose="020B0604030504040204" pitchFamily="50" charset="-128"/>
              </a:rPr>
              <a:t>しましょう。</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7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小さいので</a:t>
            </a:r>
            <a:r>
              <a:rPr lang="ja-JP" altLang="en-US" sz="2400" b="1" dirty="0">
                <a:solidFill>
                  <a:srgbClr val="FF0000"/>
                </a:solidFill>
                <a:latin typeface="Meiryo UI" panose="020B0604030504040204" pitchFamily="50" charset="-128"/>
                <a:ea typeface="Meiryo UI" panose="020B0604030504040204" pitchFamily="50" charset="-128"/>
              </a:rPr>
              <a:t>紛失には特に注意！</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0"/>
          <p:cNvSpPr>
            <a:spLocks noChangeArrowheads="1"/>
          </p:cNvSpPr>
          <p:nvPr/>
        </p:nvSpPr>
        <p:spPr bwMode="auto">
          <a:xfrm>
            <a:off x="762000" y="6267490"/>
            <a:ext cx="5465763"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P24</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3.1.1(4)</a:t>
            </a:r>
            <a:r>
              <a:rPr lang="ja-JP" altLang="en-US" sz="900" dirty="0">
                <a:latin typeface="Meiryo UI" panose="020B0604030504040204" pitchFamily="50" charset="-128"/>
                <a:ea typeface="Meiryo UI" panose="020B0604030504040204" pitchFamily="50" charset="-128"/>
              </a:rPr>
              <a:t> 情報の利用・保存</a:t>
            </a:r>
          </a:p>
          <a:p>
            <a:pPr marL="228600" indent="-228600">
              <a:buFont typeface="Wingdings" panose="05000000000000000000" pitchFamily="2" charset="2"/>
              <a:buAutoNum type="alphaLcParenBoth" startAt="2"/>
            </a:pPr>
            <a:r>
              <a:rPr lang="ja-JP" altLang="en-US" sz="900" dirty="0">
                <a:latin typeface="Meiryo UI" panose="020B0604030504040204" pitchFamily="50" charset="-128"/>
                <a:ea typeface="Meiryo UI" panose="020B0604030504040204" pitchFamily="50" charset="-128"/>
              </a:rPr>
              <a:t>職員等は、機密性３情報について要管理対策区域外で情報処理を行う場合は、課室情報セキュリティ責任者の許可を得ること。</a:t>
            </a:r>
          </a:p>
          <a:p>
            <a:pPr marL="228600" indent="-228600">
              <a:buAutoNum type="alphaLcParenBoth" startAt="2"/>
            </a:pPr>
            <a:r>
              <a:rPr lang="ja-JP" altLang="en-US" sz="900" dirty="0">
                <a:latin typeface="Meiryo UI" panose="020B0604030504040204" pitchFamily="50" charset="-128"/>
                <a:ea typeface="Meiryo UI" panose="020B0604030504040204" pitchFamily="50" charset="-128"/>
              </a:rPr>
              <a:t>職員等は、要保護情報について要管理対策区域外で情報処理を行う場合は、必要な安全管理措置を講ずること。</a:t>
            </a:r>
          </a:p>
          <a:p>
            <a:pPr marL="228600" indent="-228600">
              <a:buFont typeface="Wingdings" panose="05000000000000000000" pitchFamily="2" charset="2"/>
              <a:buAutoNum type="alphaLcParenBoth" startAt="5"/>
            </a:pPr>
            <a:r>
              <a:rPr lang="ja-JP" altLang="en-US" sz="900" dirty="0">
                <a:latin typeface="Meiryo UI" panose="020B0604030504040204" pitchFamily="50" charset="-128"/>
                <a:ea typeface="Meiryo UI" panose="020B0604030504040204" pitchFamily="50" charset="-128"/>
              </a:rPr>
              <a:t>職員等は、</a:t>
            </a:r>
            <a:r>
              <a:rPr lang="en-US" altLang="ja-JP" sz="900" dirty="0">
                <a:latin typeface="Meiryo UI" panose="020B0604030504040204" pitchFamily="50" charset="-128"/>
                <a:ea typeface="Meiryo UI" panose="020B0604030504040204" pitchFamily="50" charset="-128"/>
              </a:rPr>
              <a:t>USB</a:t>
            </a:r>
            <a:r>
              <a:rPr lang="ja-JP" altLang="en-US" sz="900" dirty="0">
                <a:latin typeface="Meiryo UI" panose="020B0604030504040204" pitchFamily="50" charset="-128"/>
                <a:ea typeface="Meiryo UI" panose="020B0604030504040204" pitchFamily="50" charset="-128"/>
              </a:rPr>
              <a:t>メモリ等の外部電磁的記録媒体を用いて情報を取り扱う際、定められた利用手順に従うこと。</a:t>
            </a:r>
          </a:p>
        </p:txBody>
      </p:sp>
      <p:sp>
        <p:nvSpPr>
          <p:cNvPr id="46097" name="Text Box 270"/>
          <p:cNvSpPr txBox="1">
            <a:spLocks noChangeArrowheads="1"/>
          </p:cNvSpPr>
          <p:nvPr/>
        </p:nvSpPr>
        <p:spPr bwMode="auto">
          <a:xfrm>
            <a:off x="671195" y="6054725"/>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4" name="グループ化 3"/>
          <p:cNvGrpSpPr/>
          <p:nvPr/>
        </p:nvGrpSpPr>
        <p:grpSpPr>
          <a:xfrm>
            <a:off x="291783" y="306388"/>
            <a:ext cx="6245225" cy="8642350"/>
            <a:chOff x="291783" y="306388"/>
            <a:chExt cx="6245225" cy="8642350"/>
          </a:xfrm>
        </p:grpSpPr>
        <p:sp>
          <p:nvSpPr>
            <p:cNvPr id="46088" name="Rectangle 5"/>
            <p:cNvSpPr>
              <a:spLocks noChangeArrowheads="1"/>
            </p:cNvSpPr>
            <p:nvPr/>
          </p:nvSpPr>
          <p:spPr bwMode="auto">
            <a:xfrm>
              <a:off x="299720"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6089" name="Freeform 204"/>
            <p:cNvSpPr>
              <a:spLocks/>
            </p:cNvSpPr>
            <p:nvPr/>
          </p:nvSpPr>
          <p:spPr bwMode="auto">
            <a:xfrm>
              <a:off x="2003108"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090" name="Rectangle 206"/>
            <p:cNvSpPr>
              <a:spLocks noChangeArrowheads="1"/>
            </p:cNvSpPr>
            <p:nvPr/>
          </p:nvSpPr>
          <p:spPr bwMode="auto">
            <a:xfrm>
              <a:off x="766445" y="1017588"/>
              <a:ext cx="5537200" cy="4776787"/>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6091" name="AutoShape 3"/>
            <p:cNvSpPr>
              <a:spLocks noChangeAspect="1" noChangeArrowheads="1" noTextEdit="1"/>
            </p:cNvSpPr>
            <p:nvPr/>
          </p:nvSpPr>
          <p:spPr bwMode="auto">
            <a:xfrm>
              <a:off x="291783"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6092" name="グループ化 1"/>
            <p:cNvGrpSpPr>
              <a:grpSpLocks/>
            </p:cNvGrpSpPr>
            <p:nvPr/>
          </p:nvGrpSpPr>
          <p:grpSpPr bwMode="auto">
            <a:xfrm>
              <a:off x="745808" y="6057900"/>
              <a:ext cx="5791200" cy="0"/>
              <a:chOff x="706438" y="4818063"/>
              <a:chExt cx="5791200" cy="0"/>
            </a:xfrm>
          </p:grpSpPr>
          <p:sp>
            <p:nvSpPr>
              <p:cNvPr id="46290"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1"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2"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3"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4"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5"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6"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7"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8"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99"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0"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1"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2"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3"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4"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5"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6"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7"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8"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09"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0"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1"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2"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3"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4"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5"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6"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7"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8"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19"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0"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1"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2"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3"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4"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5"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6"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7"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8"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29"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0"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1"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2"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3"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4"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5"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6"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7"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8"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39"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0"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1"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2"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3"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4"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5"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6"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7"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8"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49"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0"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1"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2"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3"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4"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355"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6093" name="Group 267"/>
            <p:cNvGrpSpPr>
              <a:grpSpLocks/>
            </p:cNvGrpSpPr>
            <p:nvPr/>
          </p:nvGrpSpPr>
          <p:grpSpPr bwMode="auto">
            <a:xfrm>
              <a:off x="601345" y="5461000"/>
              <a:ext cx="5829300" cy="406400"/>
              <a:chOff x="399" y="2591"/>
              <a:chExt cx="3672" cy="256"/>
            </a:xfrm>
          </p:grpSpPr>
          <p:sp>
            <p:nvSpPr>
              <p:cNvPr id="46279"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0"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1"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2"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3"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4"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5"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6286"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7"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8"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289"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46094" name="Group 268"/>
            <p:cNvGrpSpPr>
              <a:grpSpLocks/>
            </p:cNvGrpSpPr>
            <p:nvPr/>
          </p:nvGrpSpPr>
          <p:grpSpPr bwMode="auto">
            <a:xfrm>
              <a:off x="2685733" y="735012"/>
              <a:ext cx="1584325" cy="276224"/>
              <a:chOff x="1669" y="515"/>
              <a:chExt cx="998" cy="174"/>
            </a:xfrm>
          </p:grpSpPr>
          <p:sp>
            <p:nvSpPr>
              <p:cNvPr id="46271"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6272"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6273"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46274"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46275"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46276"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46277"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46278"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46096" name="Group 266"/>
            <p:cNvGrpSpPr>
              <a:grpSpLocks/>
            </p:cNvGrpSpPr>
            <p:nvPr/>
          </p:nvGrpSpPr>
          <p:grpSpPr bwMode="auto">
            <a:xfrm>
              <a:off x="5495608" y="4711700"/>
              <a:ext cx="962025" cy="1139825"/>
              <a:chOff x="3467" y="2093"/>
              <a:chExt cx="606" cy="718"/>
            </a:xfrm>
          </p:grpSpPr>
          <p:sp>
            <p:nvSpPr>
              <p:cNvPr id="46100"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1"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2"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3"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4"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5"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6"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7"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8"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09"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0"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1"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2"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6113"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14"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5"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6"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7"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8"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19"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0"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1"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2"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3"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4"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5"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26"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6127"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8"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29"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0"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1"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2"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3"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4"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135"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pic>
          <p:nvPicPr>
            <p:cNvPr id="46098"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92145"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9" name="Freeform 227"/>
            <p:cNvSpPr>
              <a:spLocks/>
            </p:cNvSpPr>
            <p:nvPr/>
          </p:nvSpPr>
          <p:spPr bwMode="auto">
            <a:xfrm>
              <a:off x="3219133"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6083" name="AutoShape 2"/>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6085" name="Text Box 269"/>
          <p:cNvSpPr txBox="1">
            <a:spLocks noChangeArrowheads="1"/>
          </p:cNvSpPr>
          <p:nvPr/>
        </p:nvSpPr>
        <p:spPr bwMode="auto">
          <a:xfrm>
            <a:off x="828675" y="1193699"/>
            <a:ext cx="525621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組織が使用を認めた</a:t>
            </a:r>
            <a:r>
              <a:rPr lang="en-US" altLang="ja-JP" sz="2400" b="1" dirty="0">
                <a:solidFill>
                  <a:schemeClr val="bg1"/>
                </a:solidFill>
                <a:latin typeface="Meiryo UI" panose="020B0604030504040204" pitchFamily="50" charset="-128"/>
                <a:ea typeface="Meiryo UI" panose="020B0604030504040204" pitchFamily="50" charset="-128"/>
              </a:rPr>
              <a:t>USB</a:t>
            </a:r>
            <a:r>
              <a:rPr lang="ja-JP" altLang="en-US" sz="2400" b="1" dirty="0">
                <a:solidFill>
                  <a:schemeClr val="bg1"/>
                </a:solidFill>
                <a:latin typeface="Meiryo UI" panose="020B0604030504040204" pitchFamily="50" charset="-128"/>
                <a:ea typeface="Meiryo UI" panose="020B0604030504040204" pitchFamily="50" charset="-128"/>
              </a:rPr>
              <a:t>メモリ等を使用すること。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en-US" altLang="ja-JP" sz="2400" b="1" dirty="0">
                <a:solidFill>
                  <a:schemeClr val="bg1"/>
                </a:solidFill>
                <a:latin typeface="Meiryo UI" panose="020B0604030504040204" pitchFamily="50" charset="-128"/>
                <a:ea typeface="Meiryo UI" panose="020B0604030504040204" pitchFamily="50" charset="-128"/>
              </a:rPr>
              <a:t>USB</a:t>
            </a:r>
            <a:r>
              <a:rPr lang="ja-JP" altLang="en-US" sz="2400" b="1" dirty="0">
                <a:solidFill>
                  <a:schemeClr val="bg1"/>
                </a:solidFill>
                <a:latin typeface="Meiryo UI" panose="020B0604030504040204" pitchFamily="50" charset="-128"/>
                <a:ea typeface="Meiryo UI" panose="020B0604030504040204" pitchFamily="50" charset="-128"/>
              </a:rPr>
              <a:t>メモリを利用する場合は、利用内容を貸出簿等に記録すること。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en-US" altLang="ja-JP" sz="11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要保護情報を保存した</a:t>
            </a:r>
            <a:r>
              <a:rPr lang="en-US" altLang="ja-JP" sz="2400" b="1" dirty="0">
                <a:solidFill>
                  <a:schemeClr val="bg1"/>
                </a:solidFill>
                <a:latin typeface="Meiryo UI" panose="020B0604030504040204" pitchFamily="50" charset="-128"/>
                <a:ea typeface="Meiryo UI" panose="020B0604030504040204" pitchFamily="50" charset="-128"/>
              </a:rPr>
              <a:t>USB</a:t>
            </a:r>
            <a:r>
              <a:rPr lang="ja-JP" altLang="en-US" sz="2400" b="1" dirty="0">
                <a:solidFill>
                  <a:schemeClr val="bg1"/>
                </a:solidFill>
                <a:latin typeface="Meiryo UI" panose="020B0604030504040204" pitchFamily="50" charset="-128"/>
                <a:ea typeface="Meiryo UI" panose="020B0604030504040204" pitchFamily="50" charset="-128"/>
              </a:rPr>
              <a:t>メモリ等を放置しないこと。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ja-JP" altLang="en-US"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要保護情報を保存する場合は、情報を暗号化するなどのセキュリティ対策を講ずること。</a:t>
            </a:r>
          </a:p>
        </p:txBody>
      </p:sp>
      <p:sp>
        <p:nvSpPr>
          <p:cNvPr id="276" name="Rectangle 270"/>
          <p:cNvSpPr>
            <a:spLocks noChangeArrowheads="1"/>
          </p:cNvSpPr>
          <p:nvPr/>
        </p:nvSpPr>
        <p:spPr bwMode="auto">
          <a:xfrm>
            <a:off x="762000" y="7273919"/>
            <a:ext cx="5465763" cy="535531"/>
          </a:xfrm>
          <a:prstGeom prst="rect">
            <a:avLst/>
          </a:prstGeom>
          <a:noFill/>
          <a:ln>
            <a:noFill/>
          </a:ln>
          <a:effectLs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P76</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8.1.1(1)</a:t>
            </a:r>
            <a:r>
              <a:rPr lang="ja-JP" altLang="en-US" sz="900" dirty="0">
                <a:latin typeface="Meiryo UI" panose="020B0604030504040204" pitchFamily="50" charset="-128"/>
                <a:ea typeface="Meiryo UI" panose="020B0604030504040204" pitchFamily="50" charset="-128"/>
              </a:rPr>
              <a:t> 情報システムの利用に係る規定の整備</a:t>
            </a:r>
          </a:p>
          <a:p>
            <a:pPr marL="228600" indent="-228600">
              <a:buAutoNum type="alphaLcParenBoth" startAt="2"/>
            </a:pPr>
            <a:r>
              <a:rPr lang="ja-JP" altLang="en-US" sz="900" dirty="0">
                <a:latin typeface="Meiryo UI" panose="020B0604030504040204" pitchFamily="50" charset="-128"/>
                <a:ea typeface="Meiryo UI" panose="020B0604030504040204" pitchFamily="50" charset="-128"/>
              </a:rPr>
              <a:t>統括情報セキュリティ責任者は、</a:t>
            </a:r>
            <a:r>
              <a:rPr lang="en-US" altLang="ja-JP" sz="900" dirty="0">
                <a:latin typeface="Meiryo UI" panose="020B0604030504040204" pitchFamily="50" charset="-128"/>
                <a:ea typeface="Meiryo UI" panose="020B0604030504040204" pitchFamily="50" charset="-128"/>
              </a:rPr>
              <a:t>USB</a:t>
            </a:r>
            <a:r>
              <a:rPr lang="ja-JP" altLang="en-US" sz="900" dirty="0">
                <a:latin typeface="Meiryo UI" panose="020B0604030504040204" pitchFamily="50" charset="-128"/>
                <a:ea typeface="Meiryo UI" panose="020B0604030504040204" pitchFamily="50" charset="-128"/>
              </a:rPr>
              <a:t>メモリ等の外部電磁的記録媒体を用いた情報の取扱いに関する実施手順を定めること。</a:t>
            </a:r>
          </a:p>
        </p:txBody>
      </p:sp>
    </p:spTree>
    <p:extLst>
      <p:ext uri="{BB962C8B-B14F-4D97-AF65-F5344CB8AC3E}">
        <p14:creationId xmlns:p14="http://schemas.microsoft.com/office/powerpoint/2010/main" val="2857181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96496E6-047D-450C-9B70-39F82CE6F1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34" y="3673747"/>
            <a:ext cx="5982442" cy="3619224"/>
          </a:xfrm>
          <a:prstGeom prst="rect">
            <a:avLst/>
          </a:prstGeom>
        </p:spPr>
      </p:pic>
      <p:sp>
        <p:nvSpPr>
          <p:cNvPr id="47107" name="Text Box 120"/>
          <p:cNvSpPr txBox="1">
            <a:spLocks noChangeArrowheads="1"/>
          </p:cNvSpPr>
          <p:nvPr/>
        </p:nvSpPr>
        <p:spPr bwMode="auto">
          <a:xfrm>
            <a:off x="965300" y="717550"/>
            <a:ext cx="3281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不審な電子メールを受信した</a:t>
            </a:r>
          </a:p>
        </p:txBody>
      </p:sp>
      <p:sp>
        <p:nvSpPr>
          <p:cNvPr id="47108" name="Text Box 121"/>
          <p:cNvSpPr txBox="1">
            <a:spLocks noChangeArrowheads="1"/>
          </p:cNvSpPr>
          <p:nvPr/>
        </p:nvSpPr>
        <p:spPr bwMode="auto">
          <a:xfrm>
            <a:off x="366713" y="1615273"/>
            <a:ext cx="511175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u="sng">
                <a:latin typeface="Meiryo UI" panose="020B0604030504040204" pitchFamily="50" charset="-128"/>
                <a:ea typeface="Meiryo UI" panose="020B0604030504040204" pitchFamily="50" charset="-128"/>
              </a:rPr>
              <a:t>不審な電子メール</a:t>
            </a:r>
            <a:r>
              <a:rPr lang="ja-JP" altLang="en-US" sz="2400" b="1">
                <a:latin typeface="Meiryo UI" panose="020B0604030504040204" pitchFamily="50" charset="-128"/>
                <a:ea typeface="Meiryo UI" panose="020B0604030504040204" pitchFamily="50" charset="-128"/>
              </a:rPr>
              <a:t>を受信した場合は、</a:t>
            </a:r>
            <a:r>
              <a:rPr lang="ja-JP" altLang="en-US" sz="1200" b="1">
                <a:latin typeface="Meiryo UI" panose="020B0604030504040204" pitchFamily="50" charset="-128"/>
                <a:ea typeface="Meiryo UI" panose="020B0604030504040204" pitchFamily="50" charset="-128"/>
              </a:rPr>
              <a:t> </a:t>
            </a:r>
          </a:p>
          <a:p>
            <a:pPr eaLnBrk="1" hangingPunct="1">
              <a:spcBef>
                <a:spcPct val="0"/>
              </a:spcBef>
              <a:buFontTx/>
              <a:buNone/>
            </a:pPr>
            <a:endParaRPr lang="ja-JP" altLang="en-US" sz="1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直ちに報告窓口に連絡</a:t>
            </a:r>
            <a:r>
              <a:rPr lang="ja-JP" altLang="en-US" sz="2400" b="1" dirty="0">
                <a:latin typeface="Meiryo UI" panose="020B0604030504040204" pitchFamily="50" charset="-128"/>
                <a:ea typeface="Meiryo UI" panose="020B0604030504040204" pitchFamily="50" charset="-128"/>
              </a:rPr>
              <a:t>しましょう。</a:t>
            </a:r>
          </a:p>
        </p:txBody>
      </p:sp>
      <p:sp>
        <p:nvSpPr>
          <p:cNvPr id="46085" name="Text Box 124"/>
          <p:cNvSpPr txBox="1">
            <a:spLocks noChangeArrowheads="1"/>
          </p:cNvSpPr>
          <p:nvPr/>
        </p:nvSpPr>
        <p:spPr bwMode="auto">
          <a:xfrm>
            <a:off x="296868" y="7868752"/>
            <a:ext cx="562365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警察庁が令和２年に約</a:t>
            </a:r>
            <a:r>
              <a:rPr lang="en-US" altLang="ja-JP" sz="1200" dirty="0">
                <a:latin typeface="Meiryo UI" panose="020B0604030504040204" pitchFamily="50" charset="-128"/>
                <a:ea typeface="Meiryo UI" panose="020B0604030504040204" pitchFamily="50" charset="-128"/>
              </a:rPr>
              <a:t>8100</a:t>
            </a:r>
            <a:r>
              <a:rPr lang="ja-JP" altLang="en-US" sz="1200" dirty="0">
                <a:latin typeface="Meiryo UI" panose="020B0604030504040204" pitchFamily="50" charset="-128"/>
                <a:ea typeface="Meiryo UI" panose="020B0604030504040204" pitchFamily="50" charset="-128"/>
              </a:rPr>
              <a:t>事業者等間を通じて把握した標的型メール攻撃の件数は</a:t>
            </a:r>
            <a:r>
              <a:rPr lang="en-US" altLang="ja-JP" sz="1200" dirty="0">
                <a:latin typeface="Meiryo UI" panose="020B0604030504040204" pitchFamily="50" charset="-128"/>
                <a:ea typeface="Meiryo UI" panose="020B0604030504040204" pitchFamily="50" charset="-128"/>
              </a:rPr>
              <a:t>4,119</a:t>
            </a:r>
            <a:r>
              <a:rPr lang="ja-JP" altLang="en-US" sz="1200" dirty="0">
                <a:latin typeface="Meiryo UI" panose="020B0604030504040204" pitchFamily="50" charset="-128"/>
                <a:ea typeface="Meiryo UI" panose="020B0604030504040204" pitchFamily="50" charset="-128"/>
              </a:rPr>
              <a:t>件であった。</a:t>
            </a:r>
            <a:endParaRPr lang="en-US" altLang="ja-JP" sz="1200"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dirty="0">
              <a:solidFill>
                <a:srgbClr val="FF0000"/>
              </a:solid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「令和２年におけるサイバー空間をめぐる脅威の情勢等について」</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（令和３年３月４日警察庁広報資料）</a:t>
            </a:r>
            <a:endParaRPr lang="en-US" altLang="ja-JP" sz="900" dirty="0">
              <a:latin typeface="Meiryo UI" panose="020B0604030504040204" pitchFamily="50" charset="-128"/>
              <a:ea typeface="Meiryo UI" panose="020B0604030504040204" pitchFamily="50" charset="-128"/>
            </a:endParaRPr>
          </a:p>
        </p:txBody>
      </p:sp>
      <p:grpSp>
        <p:nvGrpSpPr>
          <p:cNvPr id="47110" name="グループ化 1"/>
          <p:cNvGrpSpPr>
            <a:grpSpLocks/>
          </p:cNvGrpSpPr>
          <p:nvPr/>
        </p:nvGrpSpPr>
        <p:grpSpPr bwMode="auto">
          <a:xfrm>
            <a:off x="0" y="377825"/>
            <a:ext cx="6220800" cy="8661696"/>
            <a:chOff x="0" y="377825"/>
            <a:chExt cx="6219825" cy="8661696"/>
          </a:xfrm>
        </p:grpSpPr>
        <p:sp>
          <p:nvSpPr>
            <p:cNvPr id="47112"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13" name="Freeform 6"/>
            <p:cNvSpPr>
              <a:spLocks/>
            </p:cNvSpPr>
            <p:nvPr/>
          </p:nvSpPr>
          <p:spPr bwMode="auto">
            <a:xfrm>
              <a:off x="180975" y="7578725"/>
              <a:ext cx="5832475" cy="1440532"/>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14" name="Freeform 7"/>
            <p:cNvSpPr>
              <a:spLocks/>
            </p:cNvSpPr>
            <p:nvPr/>
          </p:nvSpPr>
          <p:spPr bwMode="auto">
            <a:xfrm>
              <a:off x="5743157" y="8823521"/>
              <a:ext cx="295154" cy="2160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15"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7116" name="Group 115"/>
            <p:cNvGrpSpPr>
              <a:grpSpLocks/>
            </p:cNvGrpSpPr>
            <p:nvPr/>
          </p:nvGrpSpPr>
          <p:grpSpPr bwMode="auto">
            <a:xfrm>
              <a:off x="4983163" y="2743200"/>
              <a:ext cx="733425" cy="809625"/>
              <a:chOff x="3139" y="1728"/>
              <a:chExt cx="462" cy="510"/>
            </a:xfrm>
          </p:grpSpPr>
          <p:sp>
            <p:nvSpPr>
              <p:cNvPr id="47210"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47211"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7117" name="Group 114"/>
            <p:cNvGrpSpPr>
              <a:grpSpLocks/>
            </p:cNvGrpSpPr>
            <p:nvPr/>
          </p:nvGrpSpPr>
          <p:grpSpPr bwMode="auto">
            <a:xfrm>
              <a:off x="5100638" y="698500"/>
              <a:ext cx="806450" cy="771525"/>
              <a:chOff x="3213" y="440"/>
              <a:chExt cx="508" cy="486"/>
            </a:xfrm>
          </p:grpSpPr>
          <p:sp>
            <p:nvSpPr>
              <p:cNvPr id="47188"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9"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0"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1"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7192"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93"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4"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5"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6"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7"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8"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99"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0"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1"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2"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3"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4"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5"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6"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7"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8"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209"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7118" name="グループ化 1"/>
            <p:cNvGrpSpPr>
              <a:grpSpLocks/>
            </p:cNvGrpSpPr>
            <p:nvPr/>
          </p:nvGrpSpPr>
          <p:grpSpPr bwMode="auto">
            <a:xfrm>
              <a:off x="77788" y="7292975"/>
              <a:ext cx="5791200" cy="0"/>
              <a:chOff x="73321" y="6973419"/>
              <a:chExt cx="5791200" cy="0"/>
            </a:xfrm>
          </p:grpSpPr>
          <p:sp>
            <p:nvSpPr>
              <p:cNvPr id="47122"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3"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4"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5"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6"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7"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8"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9"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0"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1"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2"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3"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4"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5"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6"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7"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8"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39"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0"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1"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2"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3"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4"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5"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6"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7"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8"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49"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0"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1"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2"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3"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4"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5"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6"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7"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8"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59"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0"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1"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2"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3"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4"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5"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6"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7"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8"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69"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0"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1"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2"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3"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4"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5"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6"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7"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8"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79"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0"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1"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2"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3"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4"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5"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6"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87"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7119" name="Freeform 77"/>
            <p:cNvSpPr>
              <a:spLocks/>
            </p:cNvSpPr>
            <p:nvPr/>
          </p:nvSpPr>
          <p:spPr bwMode="auto">
            <a:xfrm>
              <a:off x="68263" y="7427912"/>
              <a:ext cx="4452502"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7120" name="Text Box 117"/>
            <p:cNvSpPr txBox="1">
              <a:spLocks noChangeArrowheads="1"/>
            </p:cNvSpPr>
            <p:nvPr/>
          </p:nvSpPr>
          <p:spPr bwMode="auto">
            <a:xfrm>
              <a:off x="161925" y="7426325"/>
              <a:ext cx="42123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47121"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-4</a:t>
              </a:r>
            </a:p>
          </p:txBody>
        </p:sp>
      </p:grpSp>
      <p:sp>
        <p:nvSpPr>
          <p:cNvPr id="47111" name="Text Box 129"/>
          <p:cNvSpPr txBox="1">
            <a:spLocks noChangeArrowheads="1"/>
          </p:cNvSpPr>
          <p:nvPr/>
        </p:nvSpPr>
        <p:spPr bwMode="auto">
          <a:xfrm>
            <a:off x="1402716" y="1973420"/>
            <a:ext cx="14033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用語解説欄参照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Rectangle 270"/>
          <p:cNvSpPr>
            <a:spLocks noChangeArrowheads="1"/>
          </p:cNvSpPr>
          <p:nvPr/>
        </p:nvSpPr>
        <p:spPr bwMode="auto">
          <a:xfrm>
            <a:off x="781051" y="6346868"/>
            <a:ext cx="5543550"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P77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8.1.1(5) </a:t>
            </a:r>
            <a:r>
              <a:rPr lang="ja-JP" altLang="en-US" sz="900" dirty="0">
                <a:latin typeface="Meiryo UI" panose="020B0604030504040204" pitchFamily="50" charset="-128"/>
                <a:ea typeface="Meiryo UI" panose="020B0604030504040204" pitchFamily="50" charset="-128"/>
              </a:rPr>
              <a:t>電子メール・ウェブの利用時の対策</a:t>
            </a:r>
          </a:p>
          <a:p>
            <a:pPr marL="228600" indent="-228600">
              <a:buFont typeface="Wingdings" panose="05000000000000000000" pitchFamily="2" charset="2"/>
              <a:buAutoNum type="alphaLcParenBoth" startAt="3"/>
            </a:pPr>
            <a:r>
              <a:rPr lang="ja-JP" altLang="en-US" sz="900" dirty="0">
                <a:latin typeface="Meiryo UI" panose="020B0604030504040204" pitchFamily="50" charset="-128"/>
                <a:ea typeface="Meiryo UI" panose="020B0604030504040204" pitchFamily="50" charset="-128"/>
              </a:rPr>
              <a:t>職員等は、不審な電子メールを受信した場合には、あらかじめ定められた手順に従い、対処すること。</a:t>
            </a:r>
          </a:p>
        </p:txBody>
      </p:sp>
      <p:grpSp>
        <p:nvGrpSpPr>
          <p:cNvPr id="48130" name="グループ化 1"/>
          <p:cNvGrpSpPr>
            <a:grpSpLocks/>
          </p:cNvGrpSpPr>
          <p:nvPr/>
        </p:nvGrpSpPr>
        <p:grpSpPr bwMode="auto">
          <a:xfrm>
            <a:off x="282576" y="315005"/>
            <a:ext cx="6245225" cy="8642350"/>
            <a:chOff x="300038" y="306388"/>
            <a:chExt cx="6245225" cy="8642350"/>
          </a:xfrm>
        </p:grpSpPr>
        <p:sp>
          <p:nvSpPr>
            <p:cNvPr id="48135"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8136"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37" name="Rectangle 206"/>
            <p:cNvSpPr>
              <a:spLocks noChangeArrowheads="1"/>
            </p:cNvSpPr>
            <p:nvPr/>
          </p:nvSpPr>
          <p:spPr bwMode="auto">
            <a:xfrm>
              <a:off x="774700" y="1017588"/>
              <a:ext cx="5537200" cy="4776787"/>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8138"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8139" name="グループ化 1"/>
            <p:cNvGrpSpPr>
              <a:grpSpLocks/>
            </p:cNvGrpSpPr>
            <p:nvPr/>
          </p:nvGrpSpPr>
          <p:grpSpPr bwMode="auto">
            <a:xfrm>
              <a:off x="754063" y="6057900"/>
              <a:ext cx="5791200" cy="0"/>
              <a:chOff x="706438" y="4818063"/>
              <a:chExt cx="5791200" cy="0"/>
            </a:xfrm>
          </p:grpSpPr>
          <p:sp>
            <p:nvSpPr>
              <p:cNvPr id="48337"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8"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9"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0"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1"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2"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3"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4"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5"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6"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7"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8"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49"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0"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1"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2"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3"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4"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5"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6"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7"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8"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59"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0"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1"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2"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3"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4"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5"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6"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7"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8"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69"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0"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1"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2"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3"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4"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5"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6"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7"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8"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79"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0"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1"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2"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3"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4"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5"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6"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7"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8"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89"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0"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1"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2"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3"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4"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5"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6"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7"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8"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99"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400"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401"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402"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8140" name="Group 267"/>
            <p:cNvGrpSpPr>
              <a:grpSpLocks/>
            </p:cNvGrpSpPr>
            <p:nvPr/>
          </p:nvGrpSpPr>
          <p:grpSpPr bwMode="auto">
            <a:xfrm>
              <a:off x="609600" y="5461000"/>
              <a:ext cx="5829300" cy="406400"/>
              <a:chOff x="399" y="2591"/>
              <a:chExt cx="3672" cy="256"/>
            </a:xfrm>
          </p:grpSpPr>
          <p:sp>
            <p:nvSpPr>
              <p:cNvPr id="48326"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27"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28"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29"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0"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1"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2"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48333"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4"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5"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36"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48141" name="Group 268"/>
            <p:cNvGrpSpPr>
              <a:grpSpLocks/>
            </p:cNvGrpSpPr>
            <p:nvPr/>
          </p:nvGrpSpPr>
          <p:grpSpPr bwMode="auto">
            <a:xfrm>
              <a:off x="2693988" y="735012"/>
              <a:ext cx="1584325" cy="276224"/>
              <a:chOff x="1669" y="515"/>
              <a:chExt cx="998" cy="174"/>
            </a:xfrm>
          </p:grpSpPr>
          <p:sp>
            <p:nvSpPr>
              <p:cNvPr id="48318"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8319"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48320"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48321"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48322"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48323"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48324"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48325"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48142" name="グループ化 3"/>
            <p:cNvGrpSpPr>
              <a:grpSpLocks/>
            </p:cNvGrpSpPr>
            <p:nvPr/>
          </p:nvGrpSpPr>
          <p:grpSpPr bwMode="auto">
            <a:xfrm>
              <a:off x="468314" y="8234363"/>
              <a:ext cx="6076949" cy="663575"/>
              <a:chOff x="420689" y="8266113"/>
              <a:chExt cx="6076949" cy="663575"/>
            </a:xfrm>
          </p:grpSpPr>
          <p:sp>
            <p:nvSpPr>
              <p:cNvPr id="48183" name="Line 6"/>
              <p:cNvSpPr>
                <a:spLocks noChangeShapeType="1"/>
              </p:cNvSpPr>
              <p:nvPr/>
            </p:nvSpPr>
            <p:spPr bwMode="auto">
              <a:xfrm>
                <a:off x="706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4" name="Line 7"/>
              <p:cNvSpPr>
                <a:spLocks noChangeShapeType="1"/>
              </p:cNvSpPr>
              <p:nvPr/>
            </p:nvSpPr>
            <p:spPr bwMode="auto">
              <a:xfrm>
                <a:off x="795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5" name="Line 8"/>
              <p:cNvSpPr>
                <a:spLocks noChangeShapeType="1"/>
              </p:cNvSpPr>
              <p:nvPr/>
            </p:nvSpPr>
            <p:spPr bwMode="auto">
              <a:xfrm>
                <a:off x="884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6" name="Line 9"/>
              <p:cNvSpPr>
                <a:spLocks noChangeShapeType="1"/>
              </p:cNvSpPr>
              <p:nvPr/>
            </p:nvSpPr>
            <p:spPr bwMode="auto">
              <a:xfrm>
                <a:off x="973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7" name="Line 10"/>
              <p:cNvSpPr>
                <a:spLocks noChangeShapeType="1"/>
              </p:cNvSpPr>
              <p:nvPr/>
            </p:nvSpPr>
            <p:spPr bwMode="auto">
              <a:xfrm>
                <a:off x="1062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8" name="Line 11"/>
              <p:cNvSpPr>
                <a:spLocks noChangeShapeType="1"/>
              </p:cNvSpPr>
              <p:nvPr/>
            </p:nvSpPr>
            <p:spPr bwMode="auto">
              <a:xfrm>
                <a:off x="1150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9" name="Line 12"/>
              <p:cNvSpPr>
                <a:spLocks noChangeShapeType="1"/>
              </p:cNvSpPr>
              <p:nvPr/>
            </p:nvSpPr>
            <p:spPr bwMode="auto">
              <a:xfrm>
                <a:off x="1239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0" name="Line 13"/>
              <p:cNvSpPr>
                <a:spLocks noChangeShapeType="1"/>
              </p:cNvSpPr>
              <p:nvPr/>
            </p:nvSpPr>
            <p:spPr bwMode="auto">
              <a:xfrm>
                <a:off x="1328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1" name="Line 14"/>
              <p:cNvSpPr>
                <a:spLocks noChangeShapeType="1"/>
              </p:cNvSpPr>
              <p:nvPr/>
            </p:nvSpPr>
            <p:spPr bwMode="auto">
              <a:xfrm>
                <a:off x="1417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2" name="Line 15"/>
              <p:cNvSpPr>
                <a:spLocks noChangeShapeType="1"/>
              </p:cNvSpPr>
              <p:nvPr/>
            </p:nvSpPr>
            <p:spPr bwMode="auto">
              <a:xfrm>
                <a:off x="1506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3" name="Line 16"/>
              <p:cNvSpPr>
                <a:spLocks noChangeShapeType="1"/>
              </p:cNvSpPr>
              <p:nvPr/>
            </p:nvSpPr>
            <p:spPr bwMode="auto">
              <a:xfrm>
                <a:off x="1595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4" name="Line 17"/>
              <p:cNvSpPr>
                <a:spLocks noChangeShapeType="1"/>
              </p:cNvSpPr>
              <p:nvPr/>
            </p:nvSpPr>
            <p:spPr bwMode="auto">
              <a:xfrm>
                <a:off x="1684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5" name="Line 18"/>
              <p:cNvSpPr>
                <a:spLocks noChangeShapeType="1"/>
              </p:cNvSpPr>
              <p:nvPr/>
            </p:nvSpPr>
            <p:spPr bwMode="auto">
              <a:xfrm>
                <a:off x="1773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6" name="Line 19"/>
              <p:cNvSpPr>
                <a:spLocks noChangeShapeType="1"/>
              </p:cNvSpPr>
              <p:nvPr/>
            </p:nvSpPr>
            <p:spPr bwMode="auto">
              <a:xfrm>
                <a:off x="1862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7" name="Line 20"/>
              <p:cNvSpPr>
                <a:spLocks noChangeShapeType="1"/>
              </p:cNvSpPr>
              <p:nvPr/>
            </p:nvSpPr>
            <p:spPr bwMode="auto">
              <a:xfrm>
                <a:off x="1951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8" name="Line 21"/>
              <p:cNvSpPr>
                <a:spLocks noChangeShapeType="1"/>
              </p:cNvSpPr>
              <p:nvPr/>
            </p:nvSpPr>
            <p:spPr bwMode="auto">
              <a:xfrm>
                <a:off x="2039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99" name="Line 22"/>
              <p:cNvSpPr>
                <a:spLocks noChangeShapeType="1"/>
              </p:cNvSpPr>
              <p:nvPr/>
            </p:nvSpPr>
            <p:spPr bwMode="auto">
              <a:xfrm>
                <a:off x="2128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0" name="Line 23"/>
              <p:cNvSpPr>
                <a:spLocks noChangeShapeType="1"/>
              </p:cNvSpPr>
              <p:nvPr/>
            </p:nvSpPr>
            <p:spPr bwMode="auto">
              <a:xfrm>
                <a:off x="2217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1" name="Line 24"/>
              <p:cNvSpPr>
                <a:spLocks noChangeShapeType="1"/>
              </p:cNvSpPr>
              <p:nvPr/>
            </p:nvSpPr>
            <p:spPr bwMode="auto">
              <a:xfrm>
                <a:off x="2306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2" name="Line 25"/>
              <p:cNvSpPr>
                <a:spLocks noChangeShapeType="1"/>
              </p:cNvSpPr>
              <p:nvPr/>
            </p:nvSpPr>
            <p:spPr bwMode="auto">
              <a:xfrm>
                <a:off x="2395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3" name="Line 26"/>
              <p:cNvSpPr>
                <a:spLocks noChangeShapeType="1"/>
              </p:cNvSpPr>
              <p:nvPr/>
            </p:nvSpPr>
            <p:spPr bwMode="auto">
              <a:xfrm>
                <a:off x="2484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4" name="Line 27"/>
              <p:cNvSpPr>
                <a:spLocks noChangeShapeType="1"/>
              </p:cNvSpPr>
              <p:nvPr/>
            </p:nvSpPr>
            <p:spPr bwMode="auto">
              <a:xfrm>
                <a:off x="2573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5" name="Line 28"/>
              <p:cNvSpPr>
                <a:spLocks noChangeShapeType="1"/>
              </p:cNvSpPr>
              <p:nvPr/>
            </p:nvSpPr>
            <p:spPr bwMode="auto">
              <a:xfrm>
                <a:off x="2662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6" name="Line 29"/>
              <p:cNvSpPr>
                <a:spLocks noChangeShapeType="1"/>
              </p:cNvSpPr>
              <p:nvPr/>
            </p:nvSpPr>
            <p:spPr bwMode="auto">
              <a:xfrm>
                <a:off x="2751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7" name="Line 30"/>
              <p:cNvSpPr>
                <a:spLocks noChangeShapeType="1"/>
              </p:cNvSpPr>
              <p:nvPr/>
            </p:nvSpPr>
            <p:spPr bwMode="auto">
              <a:xfrm>
                <a:off x="2840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8" name="Line 31"/>
              <p:cNvSpPr>
                <a:spLocks noChangeShapeType="1"/>
              </p:cNvSpPr>
              <p:nvPr/>
            </p:nvSpPr>
            <p:spPr bwMode="auto">
              <a:xfrm>
                <a:off x="2928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09" name="Line 32"/>
              <p:cNvSpPr>
                <a:spLocks noChangeShapeType="1"/>
              </p:cNvSpPr>
              <p:nvPr/>
            </p:nvSpPr>
            <p:spPr bwMode="auto">
              <a:xfrm>
                <a:off x="3017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0" name="Line 33"/>
              <p:cNvSpPr>
                <a:spLocks noChangeShapeType="1"/>
              </p:cNvSpPr>
              <p:nvPr/>
            </p:nvSpPr>
            <p:spPr bwMode="auto">
              <a:xfrm>
                <a:off x="3106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1" name="Line 34"/>
              <p:cNvSpPr>
                <a:spLocks noChangeShapeType="1"/>
              </p:cNvSpPr>
              <p:nvPr/>
            </p:nvSpPr>
            <p:spPr bwMode="auto">
              <a:xfrm>
                <a:off x="3195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2" name="Line 35"/>
              <p:cNvSpPr>
                <a:spLocks noChangeShapeType="1"/>
              </p:cNvSpPr>
              <p:nvPr/>
            </p:nvSpPr>
            <p:spPr bwMode="auto">
              <a:xfrm>
                <a:off x="3284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3" name="Line 36"/>
              <p:cNvSpPr>
                <a:spLocks noChangeShapeType="1"/>
              </p:cNvSpPr>
              <p:nvPr/>
            </p:nvSpPr>
            <p:spPr bwMode="auto">
              <a:xfrm>
                <a:off x="3373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4" name="Line 37"/>
              <p:cNvSpPr>
                <a:spLocks noChangeShapeType="1"/>
              </p:cNvSpPr>
              <p:nvPr/>
            </p:nvSpPr>
            <p:spPr bwMode="auto">
              <a:xfrm>
                <a:off x="3462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5" name="Line 38"/>
              <p:cNvSpPr>
                <a:spLocks noChangeShapeType="1"/>
              </p:cNvSpPr>
              <p:nvPr/>
            </p:nvSpPr>
            <p:spPr bwMode="auto">
              <a:xfrm>
                <a:off x="3551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6" name="Line 39"/>
              <p:cNvSpPr>
                <a:spLocks noChangeShapeType="1"/>
              </p:cNvSpPr>
              <p:nvPr/>
            </p:nvSpPr>
            <p:spPr bwMode="auto">
              <a:xfrm>
                <a:off x="3640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7" name="Line 40"/>
              <p:cNvSpPr>
                <a:spLocks noChangeShapeType="1"/>
              </p:cNvSpPr>
              <p:nvPr/>
            </p:nvSpPr>
            <p:spPr bwMode="auto">
              <a:xfrm>
                <a:off x="3729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8" name="Line 41"/>
              <p:cNvSpPr>
                <a:spLocks noChangeShapeType="1"/>
              </p:cNvSpPr>
              <p:nvPr/>
            </p:nvSpPr>
            <p:spPr bwMode="auto">
              <a:xfrm>
                <a:off x="3817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19" name="Line 42"/>
              <p:cNvSpPr>
                <a:spLocks noChangeShapeType="1"/>
              </p:cNvSpPr>
              <p:nvPr/>
            </p:nvSpPr>
            <p:spPr bwMode="auto">
              <a:xfrm>
                <a:off x="3906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0" name="Line 43"/>
              <p:cNvSpPr>
                <a:spLocks noChangeShapeType="1"/>
              </p:cNvSpPr>
              <p:nvPr/>
            </p:nvSpPr>
            <p:spPr bwMode="auto">
              <a:xfrm>
                <a:off x="3995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1" name="Line 44"/>
              <p:cNvSpPr>
                <a:spLocks noChangeShapeType="1"/>
              </p:cNvSpPr>
              <p:nvPr/>
            </p:nvSpPr>
            <p:spPr bwMode="auto">
              <a:xfrm>
                <a:off x="4084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2" name="Line 45"/>
              <p:cNvSpPr>
                <a:spLocks noChangeShapeType="1"/>
              </p:cNvSpPr>
              <p:nvPr/>
            </p:nvSpPr>
            <p:spPr bwMode="auto">
              <a:xfrm>
                <a:off x="4173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3" name="Line 46"/>
              <p:cNvSpPr>
                <a:spLocks noChangeShapeType="1"/>
              </p:cNvSpPr>
              <p:nvPr/>
            </p:nvSpPr>
            <p:spPr bwMode="auto">
              <a:xfrm>
                <a:off x="4262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4" name="Line 47"/>
              <p:cNvSpPr>
                <a:spLocks noChangeShapeType="1"/>
              </p:cNvSpPr>
              <p:nvPr/>
            </p:nvSpPr>
            <p:spPr bwMode="auto">
              <a:xfrm>
                <a:off x="4351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5" name="Line 48"/>
              <p:cNvSpPr>
                <a:spLocks noChangeShapeType="1"/>
              </p:cNvSpPr>
              <p:nvPr/>
            </p:nvSpPr>
            <p:spPr bwMode="auto">
              <a:xfrm>
                <a:off x="4440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6" name="Line 49"/>
              <p:cNvSpPr>
                <a:spLocks noChangeShapeType="1"/>
              </p:cNvSpPr>
              <p:nvPr/>
            </p:nvSpPr>
            <p:spPr bwMode="auto">
              <a:xfrm>
                <a:off x="4529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7" name="Line 50"/>
              <p:cNvSpPr>
                <a:spLocks noChangeShapeType="1"/>
              </p:cNvSpPr>
              <p:nvPr/>
            </p:nvSpPr>
            <p:spPr bwMode="auto">
              <a:xfrm>
                <a:off x="4618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8" name="Line 51"/>
              <p:cNvSpPr>
                <a:spLocks noChangeShapeType="1"/>
              </p:cNvSpPr>
              <p:nvPr/>
            </p:nvSpPr>
            <p:spPr bwMode="auto">
              <a:xfrm>
                <a:off x="4706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29" name="Line 52"/>
              <p:cNvSpPr>
                <a:spLocks noChangeShapeType="1"/>
              </p:cNvSpPr>
              <p:nvPr/>
            </p:nvSpPr>
            <p:spPr bwMode="auto">
              <a:xfrm>
                <a:off x="4795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0" name="Line 53"/>
              <p:cNvSpPr>
                <a:spLocks noChangeShapeType="1"/>
              </p:cNvSpPr>
              <p:nvPr/>
            </p:nvSpPr>
            <p:spPr bwMode="auto">
              <a:xfrm>
                <a:off x="4884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1" name="Line 54"/>
              <p:cNvSpPr>
                <a:spLocks noChangeShapeType="1"/>
              </p:cNvSpPr>
              <p:nvPr/>
            </p:nvSpPr>
            <p:spPr bwMode="auto">
              <a:xfrm>
                <a:off x="4973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2" name="Line 55"/>
              <p:cNvSpPr>
                <a:spLocks noChangeShapeType="1"/>
              </p:cNvSpPr>
              <p:nvPr/>
            </p:nvSpPr>
            <p:spPr bwMode="auto">
              <a:xfrm>
                <a:off x="5062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3" name="Line 56"/>
              <p:cNvSpPr>
                <a:spLocks noChangeShapeType="1"/>
              </p:cNvSpPr>
              <p:nvPr/>
            </p:nvSpPr>
            <p:spPr bwMode="auto">
              <a:xfrm>
                <a:off x="5151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4" name="Line 57"/>
              <p:cNvSpPr>
                <a:spLocks noChangeShapeType="1"/>
              </p:cNvSpPr>
              <p:nvPr/>
            </p:nvSpPr>
            <p:spPr bwMode="auto">
              <a:xfrm>
                <a:off x="5240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5" name="Line 58"/>
              <p:cNvSpPr>
                <a:spLocks noChangeShapeType="1"/>
              </p:cNvSpPr>
              <p:nvPr/>
            </p:nvSpPr>
            <p:spPr bwMode="auto">
              <a:xfrm>
                <a:off x="5329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6" name="Line 59"/>
              <p:cNvSpPr>
                <a:spLocks noChangeShapeType="1"/>
              </p:cNvSpPr>
              <p:nvPr/>
            </p:nvSpPr>
            <p:spPr bwMode="auto">
              <a:xfrm>
                <a:off x="5418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7" name="Line 60"/>
              <p:cNvSpPr>
                <a:spLocks noChangeShapeType="1"/>
              </p:cNvSpPr>
              <p:nvPr/>
            </p:nvSpPr>
            <p:spPr bwMode="auto">
              <a:xfrm>
                <a:off x="5507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8" name="Line 61"/>
              <p:cNvSpPr>
                <a:spLocks noChangeShapeType="1"/>
              </p:cNvSpPr>
              <p:nvPr/>
            </p:nvSpPr>
            <p:spPr bwMode="auto">
              <a:xfrm>
                <a:off x="5595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39" name="Line 62"/>
              <p:cNvSpPr>
                <a:spLocks noChangeShapeType="1"/>
              </p:cNvSpPr>
              <p:nvPr/>
            </p:nvSpPr>
            <p:spPr bwMode="auto">
              <a:xfrm>
                <a:off x="5684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0" name="Line 63"/>
              <p:cNvSpPr>
                <a:spLocks noChangeShapeType="1"/>
              </p:cNvSpPr>
              <p:nvPr/>
            </p:nvSpPr>
            <p:spPr bwMode="auto">
              <a:xfrm>
                <a:off x="5773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1" name="Line 64"/>
              <p:cNvSpPr>
                <a:spLocks noChangeShapeType="1"/>
              </p:cNvSpPr>
              <p:nvPr/>
            </p:nvSpPr>
            <p:spPr bwMode="auto">
              <a:xfrm>
                <a:off x="5862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2" name="Line 65"/>
              <p:cNvSpPr>
                <a:spLocks noChangeShapeType="1"/>
              </p:cNvSpPr>
              <p:nvPr/>
            </p:nvSpPr>
            <p:spPr bwMode="auto">
              <a:xfrm>
                <a:off x="5951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3" name="Line 66"/>
              <p:cNvSpPr>
                <a:spLocks noChangeShapeType="1"/>
              </p:cNvSpPr>
              <p:nvPr/>
            </p:nvSpPr>
            <p:spPr bwMode="auto">
              <a:xfrm>
                <a:off x="6040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4" name="Line 67"/>
              <p:cNvSpPr>
                <a:spLocks noChangeShapeType="1"/>
              </p:cNvSpPr>
              <p:nvPr/>
            </p:nvSpPr>
            <p:spPr bwMode="auto">
              <a:xfrm>
                <a:off x="6129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5" name="Line 68"/>
              <p:cNvSpPr>
                <a:spLocks noChangeShapeType="1"/>
              </p:cNvSpPr>
              <p:nvPr/>
            </p:nvSpPr>
            <p:spPr bwMode="auto">
              <a:xfrm>
                <a:off x="6218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6" name="Line 69"/>
              <p:cNvSpPr>
                <a:spLocks noChangeShapeType="1"/>
              </p:cNvSpPr>
              <p:nvPr/>
            </p:nvSpPr>
            <p:spPr bwMode="auto">
              <a:xfrm>
                <a:off x="6307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7" name="Line 70"/>
              <p:cNvSpPr>
                <a:spLocks noChangeShapeType="1"/>
              </p:cNvSpPr>
              <p:nvPr/>
            </p:nvSpPr>
            <p:spPr bwMode="auto">
              <a:xfrm>
                <a:off x="6396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8" name="Line 71"/>
              <p:cNvSpPr>
                <a:spLocks noChangeShapeType="1"/>
              </p:cNvSpPr>
              <p:nvPr/>
            </p:nvSpPr>
            <p:spPr bwMode="auto">
              <a:xfrm>
                <a:off x="6484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49" name="Line 138"/>
              <p:cNvSpPr>
                <a:spLocks noChangeShapeType="1"/>
              </p:cNvSpPr>
              <p:nvPr/>
            </p:nvSpPr>
            <p:spPr bwMode="auto">
              <a:xfrm>
                <a:off x="706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0" name="Line 139"/>
              <p:cNvSpPr>
                <a:spLocks noChangeShapeType="1"/>
              </p:cNvSpPr>
              <p:nvPr/>
            </p:nvSpPr>
            <p:spPr bwMode="auto">
              <a:xfrm>
                <a:off x="795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1" name="Line 140"/>
              <p:cNvSpPr>
                <a:spLocks noChangeShapeType="1"/>
              </p:cNvSpPr>
              <p:nvPr/>
            </p:nvSpPr>
            <p:spPr bwMode="auto">
              <a:xfrm>
                <a:off x="884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2" name="Line 141"/>
              <p:cNvSpPr>
                <a:spLocks noChangeShapeType="1"/>
              </p:cNvSpPr>
              <p:nvPr/>
            </p:nvSpPr>
            <p:spPr bwMode="auto">
              <a:xfrm>
                <a:off x="973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3" name="Line 142"/>
              <p:cNvSpPr>
                <a:spLocks noChangeShapeType="1"/>
              </p:cNvSpPr>
              <p:nvPr/>
            </p:nvSpPr>
            <p:spPr bwMode="auto">
              <a:xfrm>
                <a:off x="1062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4" name="Line 143"/>
              <p:cNvSpPr>
                <a:spLocks noChangeShapeType="1"/>
              </p:cNvSpPr>
              <p:nvPr/>
            </p:nvSpPr>
            <p:spPr bwMode="auto">
              <a:xfrm>
                <a:off x="1150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5" name="Line 144"/>
              <p:cNvSpPr>
                <a:spLocks noChangeShapeType="1"/>
              </p:cNvSpPr>
              <p:nvPr/>
            </p:nvSpPr>
            <p:spPr bwMode="auto">
              <a:xfrm>
                <a:off x="1239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6" name="Line 145"/>
              <p:cNvSpPr>
                <a:spLocks noChangeShapeType="1"/>
              </p:cNvSpPr>
              <p:nvPr/>
            </p:nvSpPr>
            <p:spPr bwMode="auto">
              <a:xfrm>
                <a:off x="1328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7" name="Line 146"/>
              <p:cNvSpPr>
                <a:spLocks noChangeShapeType="1"/>
              </p:cNvSpPr>
              <p:nvPr/>
            </p:nvSpPr>
            <p:spPr bwMode="auto">
              <a:xfrm>
                <a:off x="1417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8" name="Line 147"/>
              <p:cNvSpPr>
                <a:spLocks noChangeShapeType="1"/>
              </p:cNvSpPr>
              <p:nvPr/>
            </p:nvSpPr>
            <p:spPr bwMode="auto">
              <a:xfrm>
                <a:off x="1506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59" name="Line 148"/>
              <p:cNvSpPr>
                <a:spLocks noChangeShapeType="1"/>
              </p:cNvSpPr>
              <p:nvPr/>
            </p:nvSpPr>
            <p:spPr bwMode="auto">
              <a:xfrm>
                <a:off x="1595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0" name="Line 149"/>
              <p:cNvSpPr>
                <a:spLocks noChangeShapeType="1"/>
              </p:cNvSpPr>
              <p:nvPr/>
            </p:nvSpPr>
            <p:spPr bwMode="auto">
              <a:xfrm>
                <a:off x="1684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1" name="Line 150"/>
              <p:cNvSpPr>
                <a:spLocks noChangeShapeType="1"/>
              </p:cNvSpPr>
              <p:nvPr/>
            </p:nvSpPr>
            <p:spPr bwMode="auto">
              <a:xfrm>
                <a:off x="1773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2" name="Line 151"/>
              <p:cNvSpPr>
                <a:spLocks noChangeShapeType="1"/>
              </p:cNvSpPr>
              <p:nvPr/>
            </p:nvSpPr>
            <p:spPr bwMode="auto">
              <a:xfrm>
                <a:off x="1862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3" name="Line 152"/>
              <p:cNvSpPr>
                <a:spLocks noChangeShapeType="1"/>
              </p:cNvSpPr>
              <p:nvPr/>
            </p:nvSpPr>
            <p:spPr bwMode="auto">
              <a:xfrm>
                <a:off x="1951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4" name="Line 153"/>
              <p:cNvSpPr>
                <a:spLocks noChangeShapeType="1"/>
              </p:cNvSpPr>
              <p:nvPr/>
            </p:nvSpPr>
            <p:spPr bwMode="auto">
              <a:xfrm>
                <a:off x="2039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5" name="Line 154"/>
              <p:cNvSpPr>
                <a:spLocks noChangeShapeType="1"/>
              </p:cNvSpPr>
              <p:nvPr/>
            </p:nvSpPr>
            <p:spPr bwMode="auto">
              <a:xfrm>
                <a:off x="2128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6" name="Line 155"/>
              <p:cNvSpPr>
                <a:spLocks noChangeShapeType="1"/>
              </p:cNvSpPr>
              <p:nvPr/>
            </p:nvSpPr>
            <p:spPr bwMode="auto">
              <a:xfrm>
                <a:off x="2217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7" name="Line 156"/>
              <p:cNvSpPr>
                <a:spLocks noChangeShapeType="1"/>
              </p:cNvSpPr>
              <p:nvPr/>
            </p:nvSpPr>
            <p:spPr bwMode="auto">
              <a:xfrm>
                <a:off x="2306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8" name="Line 157"/>
              <p:cNvSpPr>
                <a:spLocks noChangeShapeType="1"/>
              </p:cNvSpPr>
              <p:nvPr/>
            </p:nvSpPr>
            <p:spPr bwMode="auto">
              <a:xfrm>
                <a:off x="2395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69" name="Line 158"/>
              <p:cNvSpPr>
                <a:spLocks noChangeShapeType="1"/>
              </p:cNvSpPr>
              <p:nvPr/>
            </p:nvSpPr>
            <p:spPr bwMode="auto">
              <a:xfrm>
                <a:off x="2484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0" name="Line 159"/>
              <p:cNvSpPr>
                <a:spLocks noChangeShapeType="1"/>
              </p:cNvSpPr>
              <p:nvPr/>
            </p:nvSpPr>
            <p:spPr bwMode="auto">
              <a:xfrm>
                <a:off x="2573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1" name="Line 160"/>
              <p:cNvSpPr>
                <a:spLocks noChangeShapeType="1"/>
              </p:cNvSpPr>
              <p:nvPr/>
            </p:nvSpPr>
            <p:spPr bwMode="auto">
              <a:xfrm>
                <a:off x="2662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2" name="Line 161"/>
              <p:cNvSpPr>
                <a:spLocks noChangeShapeType="1"/>
              </p:cNvSpPr>
              <p:nvPr/>
            </p:nvSpPr>
            <p:spPr bwMode="auto">
              <a:xfrm>
                <a:off x="2751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3" name="Line 162"/>
              <p:cNvSpPr>
                <a:spLocks noChangeShapeType="1"/>
              </p:cNvSpPr>
              <p:nvPr/>
            </p:nvSpPr>
            <p:spPr bwMode="auto">
              <a:xfrm>
                <a:off x="2840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4" name="Line 163"/>
              <p:cNvSpPr>
                <a:spLocks noChangeShapeType="1"/>
              </p:cNvSpPr>
              <p:nvPr/>
            </p:nvSpPr>
            <p:spPr bwMode="auto">
              <a:xfrm>
                <a:off x="2928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5" name="Line 164"/>
              <p:cNvSpPr>
                <a:spLocks noChangeShapeType="1"/>
              </p:cNvSpPr>
              <p:nvPr/>
            </p:nvSpPr>
            <p:spPr bwMode="auto">
              <a:xfrm>
                <a:off x="3017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6" name="Line 165"/>
              <p:cNvSpPr>
                <a:spLocks noChangeShapeType="1"/>
              </p:cNvSpPr>
              <p:nvPr/>
            </p:nvSpPr>
            <p:spPr bwMode="auto">
              <a:xfrm>
                <a:off x="3106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7" name="Line 166"/>
              <p:cNvSpPr>
                <a:spLocks noChangeShapeType="1"/>
              </p:cNvSpPr>
              <p:nvPr/>
            </p:nvSpPr>
            <p:spPr bwMode="auto">
              <a:xfrm>
                <a:off x="3195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8" name="Line 167"/>
              <p:cNvSpPr>
                <a:spLocks noChangeShapeType="1"/>
              </p:cNvSpPr>
              <p:nvPr/>
            </p:nvSpPr>
            <p:spPr bwMode="auto">
              <a:xfrm>
                <a:off x="3284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79" name="Line 168"/>
              <p:cNvSpPr>
                <a:spLocks noChangeShapeType="1"/>
              </p:cNvSpPr>
              <p:nvPr/>
            </p:nvSpPr>
            <p:spPr bwMode="auto">
              <a:xfrm>
                <a:off x="3373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0" name="Line 169"/>
              <p:cNvSpPr>
                <a:spLocks noChangeShapeType="1"/>
              </p:cNvSpPr>
              <p:nvPr/>
            </p:nvSpPr>
            <p:spPr bwMode="auto">
              <a:xfrm>
                <a:off x="3462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1" name="Line 170"/>
              <p:cNvSpPr>
                <a:spLocks noChangeShapeType="1"/>
              </p:cNvSpPr>
              <p:nvPr/>
            </p:nvSpPr>
            <p:spPr bwMode="auto">
              <a:xfrm>
                <a:off x="3551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2" name="Line 171"/>
              <p:cNvSpPr>
                <a:spLocks noChangeShapeType="1"/>
              </p:cNvSpPr>
              <p:nvPr/>
            </p:nvSpPr>
            <p:spPr bwMode="auto">
              <a:xfrm>
                <a:off x="3640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3" name="Line 172"/>
              <p:cNvSpPr>
                <a:spLocks noChangeShapeType="1"/>
              </p:cNvSpPr>
              <p:nvPr/>
            </p:nvSpPr>
            <p:spPr bwMode="auto">
              <a:xfrm>
                <a:off x="3729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4" name="Line 173"/>
              <p:cNvSpPr>
                <a:spLocks noChangeShapeType="1"/>
              </p:cNvSpPr>
              <p:nvPr/>
            </p:nvSpPr>
            <p:spPr bwMode="auto">
              <a:xfrm>
                <a:off x="3817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5" name="Line 174"/>
              <p:cNvSpPr>
                <a:spLocks noChangeShapeType="1"/>
              </p:cNvSpPr>
              <p:nvPr/>
            </p:nvSpPr>
            <p:spPr bwMode="auto">
              <a:xfrm>
                <a:off x="3906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6" name="Line 175"/>
              <p:cNvSpPr>
                <a:spLocks noChangeShapeType="1"/>
              </p:cNvSpPr>
              <p:nvPr/>
            </p:nvSpPr>
            <p:spPr bwMode="auto">
              <a:xfrm>
                <a:off x="3995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7" name="Line 176"/>
              <p:cNvSpPr>
                <a:spLocks noChangeShapeType="1"/>
              </p:cNvSpPr>
              <p:nvPr/>
            </p:nvSpPr>
            <p:spPr bwMode="auto">
              <a:xfrm>
                <a:off x="4084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8" name="Line 177"/>
              <p:cNvSpPr>
                <a:spLocks noChangeShapeType="1"/>
              </p:cNvSpPr>
              <p:nvPr/>
            </p:nvSpPr>
            <p:spPr bwMode="auto">
              <a:xfrm>
                <a:off x="4173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89" name="Line 178"/>
              <p:cNvSpPr>
                <a:spLocks noChangeShapeType="1"/>
              </p:cNvSpPr>
              <p:nvPr/>
            </p:nvSpPr>
            <p:spPr bwMode="auto">
              <a:xfrm>
                <a:off x="4262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0" name="Line 179"/>
              <p:cNvSpPr>
                <a:spLocks noChangeShapeType="1"/>
              </p:cNvSpPr>
              <p:nvPr/>
            </p:nvSpPr>
            <p:spPr bwMode="auto">
              <a:xfrm>
                <a:off x="4351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1" name="Line 180"/>
              <p:cNvSpPr>
                <a:spLocks noChangeShapeType="1"/>
              </p:cNvSpPr>
              <p:nvPr/>
            </p:nvSpPr>
            <p:spPr bwMode="auto">
              <a:xfrm>
                <a:off x="4440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2" name="Line 181"/>
              <p:cNvSpPr>
                <a:spLocks noChangeShapeType="1"/>
              </p:cNvSpPr>
              <p:nvPr/>
            </p:nvSpPr>
            <p:spPr bwMode="auto">
              <a:xfrm>
                <a:off x="4529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3" name="Line 182"/>
              <p:cNvSpPr>
                <a:spLocks noChangeShapeType="1"/>
              </p:cNvSpPr>
              <p:nvPr/>
            </p:nvSpPr>
            <p:spPr bwMode="auto">
              <a:xfrm>
                <a:off x="4618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4" name="Line 183"/>
              <p:cNvSpPr>
                <a:spLocks noChangeShapeType="1"/>
              </p:cNvSpPr>
              <p:nvPr/>
            </p:nvSpPr>
            <p:spPr bwMode="auto">
              <a:xfrm>
                <a:off x="4706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5" name="Line 184"/>
              <p:cNvSpPr>
                <a:spLocks noChangeShapeType="1"/>
              </p:cNvSpPr>
              <p:nvPr/>
            </p:nvSpPr>
            <p:spPr bwMode="auto">
              <a:xfrm>
                <a:off x="4795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6" name="Line 185"/>
              <p:cNvSpPr>
                <a:spLocks noChangeShapeType="1"/>
              </p:cNvSpPr>
              <p:nvPr/>
            </p:nvSpPr>
            <p:spPr bwMode="auto">
              <a:xfrm>
                <a:off x="4884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7" name="Line 186"/>
              <p:cNvSpPr>
                <a:spLocks noChangeShapeType="1"/>
              </p:cNvSpPr>
              <p:nvPr/>
            </p:nvSpPr>
            <p:spPr bwMode="auto">
              <a:xfrm>
                <a:off x="4973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8" name="Line 187"/>
              <p:cNvSpPr>
                <a:spLocks noChangeShapeType="1"/>
              </p:cNvSpPr>
              <p:nvPr/>
            </p:nvSpPr>
            <p:spPr bwMode="auto">
              <a:xfrm>
                <a:off x="5062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299" name="Line 188"/>
              <p:cNvSpPr>
                <a:spLocks noChangeShapeType="1"/>
              </p:cNvSpPr>
              <p:nvPr/>
            </p:nvSpPr>
            <p:spPr bwMode="auto">
              <a:xfrm>
                <a:off x="5151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0" name="Line 189"/>
              <p:cNvSpPr>
                <a:spLocks noChangeShapeType="1"/>
              </p:cNvSpPr>
              <p:nvPr/>
            </p:nvSpPr>
            <p:spPr bwMode="auto">
              <a:xfrm>
                <a:off x="5240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1" name="Line 190"/>
              <p:cNvSpPr>
                <a:spLocks noChangeShapeType="1"/>
              </p:cNvSpPr>
              <p:nvPr/>
            </p:nvSpPr>
            <p:spPr bwMode="auto">
              <a:xfrm>
                <a:off x="5329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2" name="Line 191"/>
              <p:cNvSpPr>
                <a:spLocks noChangeShapeType="1"/>
              </p:cNvSpPr>
              <p:nvPr/>
            </p:nvSpPr>
            <p:spPr bwMode="auto">
              <a:xfrm>
                <a:off x="5418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3" name="Line 192"/>
              <p:cNvSpPr>
                <a:spLocks noChangeShapeType="1"/>
              </p:cNvSpPr>
              <p:nvPr/>
            </p:nvSpPr>
            <p:spPr bwMode="auto">
              <a:xfrm>
                <a:off x="5507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4" name="Line 193"/>
              <p:cNvSpPr>
                <a:spLocks noChangeShapeType="1"/>
              </p:cNvSpPr>
              <p:nvPr/>
            </p:nvSpPr>
            <p:spPr bwMode="auto">
              <a:xfrm>
                <a:off x="5595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5" name="Line 194"/>
              <p:cNvSpPr>
                <a:spLocks noChangeShapeType="1"/>
              </p:cNvSpPr>
              <p:nvPr/>
            </p:nvSpPr>
            <p:spPr bwMode="auto">
              <a:xfrm>
                <a:off x="5684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6" name="Line 195"/>
              <p:cNvSpPr>
                <a:spLocks noChangeShapeType="1"/>
              </p:cNvSpPr>
              <p:nvPr/>
            </p:nvSpPr>
            <p:spPr bwMode="auto">
              <a:xfrm>
                <a:off x="5773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7" name="Line 196"/>
              <p:cNvSpPr>
                <a:spLocks noChangeShapeType="1"/>
              </p:cNvSpPr>
              <p:nvPr/>
            </p:nvSpPr>
            <p:spPr bwMode="auto">
              <a:xfrm>
                <a:off x="5862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8" name="Line 197"/>
              <p:cNvSpPr>
                <a:spLocks noChangeShapeType="1"/>
              </p:cNvSpPr>
              <p:nvPr/>
            </p:nvSpPr>
            <p:spPr bwMode="auto">
              <a:xfrm>
                <a:off x="5951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09" name="Line 198"/>
              <p:cNvSpPr>
                <a:spLocks noChangeShapeType="1"/>
              </p:cNvSpPr>
              <p:nvPr/>
            </p:nvSpPr>
            <p:spPr bwMode="auto">
              <a:xfrm>
                <a:off x="6040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0" name="Line 199"/>
              <p:cNvSpPr>
                <a:spLocks noChangeShapeType="1"/>
              </p:cNvSpPr>
              <p:nvPr/>
            </p:nvSpPr>
            <p:spPr bwMode="auto">
              <a:xfrm>
                <a:off x="6129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1" name="Line 200"/>
              <p:cNvSpPr>
                <a:spLocks noChangeShapeType="1"/>
              </p:cNvSpPr>
              <p:nvPr/>
            </p:nvSpPr>
            <p:spPr bwMode="auto">
              <a:xfrm>
                <a:off x="6218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2" name="Line 201"/>
              <p:cNvSpPr>
                <a:spLocks noChangeShapeType="1"/>
              </p:cNvSpPr>
              <p:nvPr/>
            </p:nvSpPr>
            <p:spPr bwMode="auto">
              <a:xfrm>
                <a:off x="6307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3" name="Line 202"/>
              <p:cNvSpPr>
                <a:spLocks noChangeShapeType="1"/>
              </p:cNvSpPr>
              <p:nvPr/>
            </p:nvSpPr>
            <p:spPr bwMode="auto">
              <a:xfrm>
                <a:off x="6396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4" name="Line 203"/>
              <p:cNvSpPr>
                <a:spLocks noChangeShapeType="1"/>
              </p:cNvSpPr>
              <p:nvPr/>
            </p:nvSpPr>
            <p:spPr bwMode="auto">
              <a:xfrm>
                <a:off x="6484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8315" name="Group 269"/>
              <p:cNvGrpSpPr>
                <a:grpSpLocks/>
              </p:cNvGrpSpPr>
              <p:nvPr/>
            </p:nvGrpSpPr>
            <p:grpSpPr bwMode="auto">
              <a:xfrm>
                <a:off x="420689" y="8266113"/>
                <a:ext cx="571500" cy="571500"/>
                <a:chOff x="265" y="5207"/>
                <a:chExt cx="360" cy="360"/>
              </a:xfrm>
            </p:grpSpPr>
            <p:sp>
              <p:nvSpPr>
                <p:cNvPr id="48316" name="Freeform 228"/>
                <p:cNvSpPr>
                  <a:spLocks/>
                </p:cNvSpPr>
                <p:nvPr/>
              </p:nvSpPr>
              <p:spPr bwMode="auto">
                <a:xfrm>
                  <a:off x="26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317" name="Rectangle 229"/>
                <p:cNvSpPr>
                  <a:spLocks noChangeArrowheads="1"/>
                </p:cNvSpPr>
                <p:nvPr/>
              </p:nvSpPr>
              <p:spPr bwMode="auto">
                <a:xfrm>
                  <a:off x="28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FFFFFF"/>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grpSp>
        <p:grpSp>
          <p:nvGrpSpPr>
            <p:cNvPr id="48143" name="Group 266"/>
            <p:cNvGrpSpPr>
              <a:grpSpLocks/>
            </p:cNvGrpSpPr>
            <p:nvPr/>
          </p:nvGrpSpPr>
          <p:grpSpPr bwMode="auto">
            <a:xfrm>
              <a:off x="5503863" y="4711700"/>
              <a:ext cx="962025" cy="1139825"/>
              <a:chOff x="3467" y="2093"/>
              <a:chExt cx="606" cy="718"/>
            </a:xfrm>
          </p:grpSpPr>
          <p:sp>
            <p:nvSpPr>
              <p:cNvPr id="48147"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48"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49"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0"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1"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2"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3"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4"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5"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6"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7"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8"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59"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8160"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1"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2"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3"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4"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5"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6"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7"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8"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69"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0"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1"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2"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3"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8174"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5"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76"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7"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8"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79"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0"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1"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82"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8144" name="Text Box 270"/>
            <p:cNvSpPr txBox="1">
              <a:spLocks noChangeArrowheads="1"/>
            </p:cNvSpPr>
            <p:nvPr/>
          </p:nvSpPr>
          <p:spPr bwMode="auto">
            <a:xfrm>
              <a:off x="679450" y="6054725"/>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48145"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6"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8131"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8133" name="Text Box 274"/>
          <p:cNvSpPr txBox="1">
            <a:spLocks noChangeArrowheads="1"/>
          </p:cNvSpPr>
          <p:nvPr/>
        </p:nvSpPr>
        <p:spPr bwMode="auto">
          <a:xfrm>
            <a:off x="828253" y="1382564"/>
            <a:ext cx="5394748"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不審な電子メールを受信したことに気が付いた場合は、報告窓口へ連絡し、指示に従う。</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不審な電子メールの添付ファイルの開封、</a:t>
            </a:r>
            <a:r>
              <a:rPr lang="en-US" altLang="ja-JP" sz="2400" b="1" dirty="0">
                <a:solidFill>
                  <a:schemeClr val="bg1"/>
                </a:solidFill>
                <a:latin typeface="Meiryo UI" panose="020B0604030504040204" pitchFamily="50" charset="-128"/>
                <a:ea typeface="Meiryo UI" panose="020B0604030504040204" pitchFamily="50" charset="-128"/>
              </a:rPr>
              <a:t>URL</a:t>
            </a:r>
            <a:r>
              <a:rPr lang="ja-JP" altLang="en-US" sz="2400" b="1" dirty="0">
                <a:solidFill>
                  <a:schemeClr val="bg1"/>
                </a:solidFill>
                <a:latin typeface="Meiryo UI" panose="020B0604030504040204" pitchFamily="50" charset="-128"/>
                <a:ea typeface="Meiryo UI" panose="020B0604030504040204" pitchFamily="50" charset="-128"/>
              </a:rPr>
              <a:t>をクリックしない。</a:t>
            </a:r>
          </a:p>
          <a:p>
            <a:pPr eaLnBrk="1" hangingPunct="1">
              <a:spcBef>
                <a:spcPct val="0"/>
              </a:spcBef>
              <a:buFontTx/>
              <a:buNone/>
            </a:pPr>
            <a:endParaRPr lang="ja-JP" altLang="en-US" sz="1400" b="1" dirty="0">
              <a:solidFill>
                <a:schemeClr val="bg1"/>
              </a:solidFill>
              <a:latin typeface="Meiryo UI" panose="020B0604030504040204" pitchFamily="50" charset="-128"/>
              <a:ea typeface="Meiryo UI" panose="020B0604030504040204" pitchFamily="50" charset="-128"/>
            </a:endParaRPr>
          </a:p>
        </p:txBody>
      </p:sp>
      <p:sp>
        <p:nvSpPr>
          <p:cNvPr id="47111" name="Text Box 272"/>
          <p:cNvSpPr txBox="1">
            <a:spLocks noChangeArrowheads="1"/>
          </p:cNvSpPr>
          <p:nvPr/>
        </p:nvSpPr>
        <p:spPr bwMode="auto">
          <a:xfrm>
            <a:off x="1045418" y="8421985"/>
            <a:ext cx="55435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 不審な電子メール：</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自組織の職員や、業務で関係する委託先等をかたり、重要情報等を窃取する等の不正行為を目的として送信された電子メールのこと。そのような不正行為を標的型メール攻撃と呼ぶこともある。（</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巻末付録を参照）</a:t>
            </a:r>
            <a:endParaRPr lang="ja-JP" altLang="en-US" sz="1200" dirty="0">
              <a:latin typeface="Meiryo UI" panose="020B0604030504040204" pitchFamily="50" charset="-128"/>
              <a:ea typeface="Meiryo UI" panose="020B0604030504040204"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40038" y="175466"/>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2400" b="1" dirty="0">
                <a:effectLst>
                  <a:outerShdw blurRad="38100" dist="38100" dir="2700000" algn="tl">
                    <a:srgbClr val="C0C0C0"/>
                  </a:outerShdw>
                </a:effectLst>
                <a:latin typeface="Meiryo UI" panose="020B0604030504040204" pitchFamily="50" charset="-128"/>
                <a:ea typeface="Meiryo UI" panose="020B0604030504040204" pitchFamily="50" charset="-128"/>
              </a:rPr>
              <a:t>目次</a:t>
            </a:r>
          </a:p>
        </p:txBody>
      </p:sp>
      <p:sp>
        <p:nvSpPr>
          <p:cNvPr id="4099" name="Text Box 3"/>
          <p:cNvSpPr txBox="1">
            <a:spLocks noChangeArrowheads="1"/>
          </p:cNvSpPr>
          <p:nvPr/>
        </p:nvSpPr>
        <p:spPr bwMode="auto">
          <a:xfrm>
            <a:off x="360362" y="823895"/>
            <a:ext cx="5832475" cy="84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400" b="1" dirty="0">
                <a:latin typeface="Meiryo UI" panose="020B0604030504040204" pitchFamily="50" charset="-128"/>
                <a:ea typeface="Meiryo UI" panose="020B0604030504040204" pitchFamily="50" charset="-128"/>
              </a:rPr>
              <a:t>■</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第</a:t>
            </a:r>
            <a:r>
              <a:rPr lang="en-US" altLang="ja-JP"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1</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章	情報の取扱い</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	</a:t>
            </a:r>
            <a:r>
              <a:rPr lang="ja-JP" altLang="en-US" sz="1400" dirty="0">
                <a:latin typeface="Meiryo UI" panose="020B0604030504040204" pitchFamily="50" charset="-128"/>
                <a:ea typeface="Meiryo UI" panose="020B0604030504040204" pitchFamily="50" charset="-128"/>
              </a:rPr>
              <a:t>格付及び取扱制限の明示等</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	</a:t>
            </a:r>
            <a:r>
              <a:rPr lang="ja-JP" altLang="en-US" sz="1400" dirty="0">
                <a:latin typeface="Meiryo UI" panose="020B0604030504040204" pitchFamily="50" charset="-128"/>
                <a:ea typeface="Meiryo UI" panose="020B0604030504040204" pitchFamily="50" charset="-128"/>
              </a:rPr>
              <a:t>情報を利用・保存するときは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3	</a:t>
            </a:r>
            <a:r>
              <a:rPr lang="ja-JP" altLang="en-US" sz="1400" dirty="0">
                <a:latin typeface="Meiryo UI" panose="020B0604030504040204" pitchFamily="50" charset="-128"/>
                <a:ea typeface="Meiryo UI" panose="020B0604030504040204" pitchFamily="50" charset="-128"/>
              </a:rPr>
              <a:t>情報を提供・公表するときは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4	</a:t>
            </a:r>
            <a:r>
              <a:rPr lang="ja-JP" altLang="en-US" sz="1400" dirty="0">
                <a:latin typeface="Meiryo UI" panose="020B0604030504040204" pitchFamily="50" charset="-128"/>
                <a:ea typeface="Meiryo UI" panose="020B0604030504040204" pitchFamily="50" charset="-128"/>
              </a:rPr>
              <a:t>情報を持ち運ぶときは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5	</a:t>
            </a:r>
            <a:r>
              <a:rPr lang="ja-JP" altLang="en-US" sz="1400" dirty="0">
                <a:latin typeface="Meiryo UI" panose="020B0604030504040204" pitchFamily="50" charset="-128"/>
                <a:ea typeface="Meiryo UI" panose="020B0604030504040204" pitchFamily="50" charset="-128"/>
              </a:rPr>
              <a:t>情報を消去・廃棄するときは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r>
              <a:rPr lang="ja-JP" altLang="en-US" sz="1400" b="1" dirty="0">
                <a:latin typeface="Meiryo UI" panose="020B0604030504040204" pitchFamily="50" charset="-128"/>
                <a:ea typeface="Meiryo UI" panose="020B0604030504040204" pitchFamily="50" charset="-128"/>
              </a:rPr>
              <a:t>■</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第</a:t>
            </a:r>
            <a:r>
              <a:rPr lang="en-US" altLang="ja-JP"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2</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章	情報システム利用時の注意点</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	</a:t>
            </a:r>
            <a:r>
              <a:rPr lang="ja-JP" altLang="en-US" sz="1400" dirty="0">
                <a:latin typeface="Meiryo UI" panose="020B0604030504040204" pitchFamily="50" charset="-128"/>
                <a:ea typeface="Meiryo UI" panose="020B0604030504040204" pitchFamily="50" charset="-128"/>
              </a:rPr>
              <a:t>パソコン・スマートフォンを利用するときは（その１）</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	</a:t>
            </a:r>
            <a:r>
              <a:rPr lang="ja-JP" altLang="en-US" sz="1400" dirty="0">
                <a:latin typeface="Meiryo UI" panose="020B0604030504040204" pitchFamily="50" charset="-128"/>
                <a:ea typeface="Meiryo UI" panose="020B0604030504040204" pitchFamily="50" charset="-128"/>
              </a:rPr>
              <a:t>パソコン・スマートフォンを利用するときは（その２）</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3	ID</a:t>
            </a:r>
            <a:r>
              <a:rPr lang="ja-JP" altLang="en-US" sz="1400" dirty="0">
                <a:latin typeface="Meiryo UI" panose="020B0604030504040204" pitchFamily="50" charset="-128"/>
                <a:ea typeface="Meiryo UI" panose="020B0604030504040204" pitchFamily="50" charset="-128"/>
              </a:rPr>
              <a:t>やパスワードの取扱いは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4	</a:t>
            </a:r>
            <a:r>
              <a:rPr lang="ja-JP" altLang="en-US" sz="1400" dirty="0">
                <a:latin typeface="Meiryo UI" panose="020B0604030504040204" pitchFamily="50" charset="-128"/>
                <a:ea typeface="Meiryo UI" panose="020B0604030504040204" pitchFamily="50" charset="-128"/>
              </a:rPr>
              <a:t>電子メールを利用するときは</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5	</a:t>
            </a:r>
            <a:r>
              <a:rPr lang="ja-JP" altLang="en-US" sz="1400" dirty="0">
                <a:latin typeface="Meiryo UI" panose="020B0604030504040204" pitchFamily="50" charset="-128"/>
                <a:ea typeface="Meiryo UI" panose="020B0604030504040204" pitchFamily="50" charset="-128"/>
              </a:rPr>
              <a:t>ウェブサイトを利用するときは</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r>
              <a:rPr lang="ja-JP" altLang="en-US" sz="1400" b="1" dirty="0">
                <a:latin typeface="Meiryo UI" panose="020B0604030504040204" pitchFamily="50" charset="-128"/>
                <a:ea typeface="Meiryo UI" panose="020B0604030504040204" pitchFamily="50" charset="-128"/>
              </a:rPr>
              <a:t>■</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第</a:t>
            </a:r>
            <a:r>
              <a:rPr lang="en-US" altLang="ja-JP"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3</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章	業務委託・クラウドサービスの利用など	</a:t>
            </a:r>
          </a:p>
          <a:p>
            <a:pPr eaLnBrk="1" hangingPunct="1">
              <a:spcBef>
                <a:spcPct val="0"/>
              </a:spcBef>
              <a:buFontTx/>
              <a:buNone/>
              <a:defRPr/>
            </a:pPr>
            <a:endPar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	</a:t>
            </a:r>
            <a:r>
              <a:rPr lang="ja-JP" altLang="en-US" sz="1400" dirty="0">
                <a:latin typeface="Meiryo UI" panose="020B0604030504040204" pitchFamily="50" charset="-128"/>
                <a:ea typeface="Meiryo UI" panose="020B0604030504040204" pitchFamily="50" charset="-128"/>
              </a:rPr>
              <a:t>委託先における情報の取扱い</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	</a:t>
            </a:r>
            <a:r>
              <a:rPr lang="ja-JP" altLang="en-US" sz="1400" dirty="0">
                <a:latin typeface="Meiryo UI" panose="020B0604030504040204" pitchFamily="50" charset="-128"/>
                <a:ea typeface="Meiryo UI" panose="020B0604030504040204" pitchFamily="50" charset="-128"/>
              </a:rPr>
              <a:t>フリーメールサービス等のクラウドサービスの利用について</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Web</a:t>
            </a:r>
            <a:r>
              <a:rPr lang="ja-JP" altLang="en-US" sz="1400" dirty="0">
                <a:latin typeface="Meiryo UI" panose="020B0604030504040204" pitchFamily="50" charset="-128"/>
                <a:ea typeface="Meiryo UI" panose="020B0604030504040204" pitchFamily="50" charset="-128"/>
              </a:rPr>
              <a:t>会議の利用について</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400" dirty="0">
                <a:solidFill>
                  <a:srgbClr val="FF0000"/>
                </a:solidFill>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　　オンラインストレージ等の利用について</a:t>
            </a:r>
          </a:p>
          <a:p>
            <a:pPr eaLnBrk="1" hangingPunct="1">
              <a:spcBef>
                <a:spcPct val="0"/>
              </a:spcBef>
              <a:buFontTx/>
              <a:buNone/>
              <a:defRPr/>
            </a:pP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r>
              <a:rPr lang="ja-JP" altLang="en-US" sz="1400" b="1" dirty="0">
                <a:latin typeface="Meiryo UI" panose="020B0604030504040204" pitchFamily="50" charset="-128"/>
                <a:ea typeface="Meiryo UI" panose="020B0604030504040204" pitchFamily="50" charset="-128"/>
              </a:rPr>
              <a:t>■</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第</a:t>
            </a:r>
            <a:r>
              <a:rPr lang="en-US" altLang="ja-JP"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4</a:t>
            </a:r>
            <a:r>
              <a:rPr lang="ja-JP" altLang="en-US" sz="1400" b="1" u="sng" dirty="0">
                <a:effectLst>
                  <a:outerShdw blurRad="38100" dist="38100" dir="2700000" algn="tl">
                    <a:srgbClr val="C0C0C0"/>
                  </a:outerShdw>
                </a:effectLst>
                <a:latin typeface="Meiryo UI" panose="020B0604030504040204" pitchFamily="50" charset="-128"/>
                <a:ea typeface="Meiryo UI" panose="020B0604030504040204" pitchFamily="50" charset="-128"/>
              </a:rPr>
              <a:t>章	こんなときには</a:t>
            </a:r>
            <a:r>
              <a:rPr lang="ja-JP" altLang="en-US" sz="1400" dirty="0">
                <a:latin typeface="Meiryo UI" panose="020B0604030504040204" pitchFamily="50" charset="-128"/>
                <a:ea typeface="Meiryo UI" panose="020B0604030504040204" pitchFamily="50" charset="-128"/>
              </a:rPr>
              <a:t>	</a:t>
            </a:r>
          </a:p>
          <a:p>
            <a:pPr eaLnBrk="1" hangingPunct="1">
              <a:spcBef>
                <a:spcPct val="0"/>
              </a:spcBef>
              <a:buFontTx/>
              <a:buNone/>
              <a:defRPr/>
            </a:pPr>
            <a:endParaRPr lang="ja-JP" altLang="en-US" sz="1400" dirty="0">
              <a:latin typeface="Meiryo UI" panose="020B0604030504040204" pitchFamily="50" charset="-128"/>
              <a:ea typeface="Meiryo UI" panose="020B0604030504040204" pitchFamily="50" charset="-128"/>
            </a:endParaRP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　　ノートパソコンを</a:t>
            </a:r>
            <a:r>
              <a:rPr lang="ja-JP" altLang="en-US" sz="1400" dirty="0">
                <a:uFill>
                  <a:solidFill>
                    <a:srgbClr val="FF0000"/>
                  </a:solidFill>
                </a:uFill>
                <a:latin typeface="Meiryo UI" panose="020B0604030504040204" pitchFamily="50" charset="-128"/>
                <a:ea typeface="Meiryo UI" panose="020B0604030504040204" pitchFamily="50" charset="-128"/>
              </a:rPr>
              <a:t>施設</a:t>
            </a:r>
            <a:r>
              <a:rPr lang="ja-JP" altLang="en-US" sz="1400" dirty="0">
                <a:latin typeface="Meiryo UI" panose="020B0604030504040204" pitchFamily="50" charset="-128"/>
                <a:ea typeface="Meiryo UI" panose="020B0604030504040204" pitchFamily="50" charset="-128"/>
              </a:rPr>
              <a:t>外に持ち出して使いたい</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　　私物のパソコン・スマートフォンを使いたいが・・・・</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USB</a:t>
            </a:r>
            <a:r>
              <a:rPr lang="ja-JP" altLang="en-US" sz="1400" dirty="0">
                <a:latin typeface="Meiryo UI" panose="020B0604030504040204" pitchFamily="50" charset="-128"/>
                <a:ea typeface="Meiryo UI" panose="020B0604030504040204" pitchFamily="50" charset="-128"/>
              </a:rPr>
              <a:t>メモリを利用するときは</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　　不審な電子メールを受信した</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　　パソコンがウイルスに感染してしまった、感染したかもしれない</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　　パソコン・スマートフォンを紛失してしまった、盗まれたかもしれない</a:t>
            </a:r>
            <a:endParaRPr lang="en-US" altLang="ja-JP" sz="1400" dirty="0">
              <a:latin typeface="Meiryo UI" panose="020B0604030504040204" pitchFamily="50" charset="-128"/>
              <a:ea typeface="Meiryo UI" panose="020B0604030504040204" pitchFamily="50" charset="-128"/>
            </a:endParaRP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　　テレワークを実施するときは</a:t>
            </a: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8</a:t>
            </a:r>
            <a:r>
              <a:rPr lang="ja-JP" altLang="en-US" sz="1400" dirty="0">
                <a:latin typeface="Meiryo UI" panose="020B0604030504040204" pitchFamily="50" charset="-128"/>
                <a:ea typeface="Meiryo UI" panose="020B0604030504040204" pitchFamily="50" charset="-128"/>
              </a:rPr>
              <a:t>　　その他、困ったことがあったら</a:t>
            </a:r>
          </a:p>
          <a:p>
            <a:pPr eaLnBrk="1" hangingPunct="1">
              <a:spcBef>
                <a:spcPct val="0"/>
              </a:spcBef>
              <a:buFontTx/>
              <a:buNone/>
              <a:defRPr/>
            </a:pPr>
            <a:endParaRPr lang="ja-JP" altLang="en-US" sz="14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400" b="1" dirty="0">
                <a:latin typeface="Meiryo UI" panose="020B0604030504040204" pitchFamily="50" charset="-128"/>
                <a:ea typeface="Meiryo UI" panose="020B0604030504040204" pitchFamily="50" charset="-128"/>
              </a:rPr>
              <a:t>■</a:t>
            </a:r>
            <a:r>
              <a:rPr lang="ja-JP" altLang="en-US" sz="1400" b="1" u="sng" dirty="0">
                <a:latin typeface="Meiryo UI" panose="020B0604030504040204" pitchFamily="50" charset="-128"/>
                <a:ea typeface="Meiryo UI" panose="020B0604030504040204" pitchFamily="50" charset="-128"/>
              </a:rPr>
              <a:t>付録</a:t>
            </a:r>
            <a:endParaRPr lang="en-US" altLang="ja-JP" sz="1400" b="1" u="sng" dirty="0">
              <a:latin typeface="Meiryo UI" panose="020B0604030504040204" pitchFamily="50" charset="-128"/>
              <a:ea typeface="Meiryo UI" panose="020B0604030504040204" pitchFamily="50" charset="-128"/>
            </a:endParaRP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　　情報の格付区分について</a:t>
            </a:r>
            <a:endParaRPr lang="en-US" altLang="ja-JP" sz="1400" dirty="0">
              <a:latin typeface="Meiryo UI" panose="020B0604030504040204" pitchFamily="50" charset="-128"/>
              <a:ea typeface="Meiryo UI" panose="020B0604030504040204" pitchFamily="50" charset="-128"/>
            </a:endParaRP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　　水飲み場型攻撃</a:t>
            </a:r>
            <a:endParaRPr lang="en-US" altLang="ja-JP" sz="1400" dirty="0">
              <a:latin typeface="Meiryo UI" panose="020B0604030504040204" pitchFamily="50" charset="-128"/>
              <a:ea typeface="Meiryo UI" panose="020B0604030504040204" pitchFamily="50" charset="-128"/>
            </a:endParaRPr>
          </a:p>
          <a:p>
            <a:pPr>
              <a:spcBef>
                <a:spcPct val="0"/>
              </a:spcBef>
              <a:buFontTx/>
              <a:buNone/>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　　標的型メール攻撃</a:t>
            </a:r>
            <a:endParaRPr lang="ja-JP" altLang="en-US" sz="1400" b="1" dirty="0">
              <a:effectLst>
                <a:outerShdw blurRad="38100" dist="38100" dir="2700000" algn="tl">
                  <a:srgbClr val="C0C0C0"/>
                </a:outerShdw>
              </a:effectLst>
              <a:latin typeface="Meiryo UI" panose="020B0604030504040204" pitchFamily="50" charset="-128"/>
              <a:ea typeface="Meiryo UI" panose="020B0604030504040204" pitchFamily="50"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FB4A2CD-B355-4E06-B1D5-4420544FE3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15" y="3562519"/>
            <a:ext cx="6219256" cy="3585013"/>
          </a:xfrm>
          <a:prstGeom prst="rect">
            <a:avLst/>
          </a:prstGeom>
        </p:spPr>
      </p:pic>
      <p:sp>
        <p:nvSpPr>
          <p:cNvPr id="49155" name="AutoShape 2"/>
          <p:cNvSpPr>
            <a:spLocks noChangeAspect="1" noChangeArrowheads="1" noTextEdit="1"/>
          </p:cNvSpPr>
          <p:nvPr/>
        </p:nvSpPr>
        <p:spPr bwMode="auto">
          <a:xfrm>
            <a:off x="0" y="377825"/>
            <a:ext cx="6238875" cy="85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56" name="Text Box 103"/>
          <p:cNvSpPr txBox="1">
            <a:spLocks noChangeArrowheads="1"/>
          </p:cNvSpPr>
          <p:nvPr/>
        </p:nvSpPr>
        <p:spPr bwMode="auto">
          <a:xfrm>
            <a:off x="901700" y="535137"/>
            <a:ext cx="41649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パソコンがウイルスに感染してしまった、</a:t>
            </a: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　　　　　　　　　　感染したかもしれない</a:t>
            </a:r>
          </a:p>
        </p:txBody>
      </p:sp>
      <p:sp>
        <p:nvSpPr>
          <p:cNvPr id="48133" name="Text Box 109"/>
          <p:cNvSpPr txBox="1">
            <a:spLocks noChangeArrowheads="1"/>
          </p:cNvSpPr>
          <p:nvPr/>
        </p:nvSpPr>
        <p:spPr bwMode="auto">
          <a:xfrm>
            <a:off x="231775" y="7779437"/>
            <a:ext cx="5543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200" dirty="0">
                <a:latin typeface="Meiryo UI" panose="020B0604030504040204" pitchFamily="50" charset="-128"/>
                <a:ea typeface="Meiryo UI" panose="020B0604030504040204" pitchFamily="50" charset="-128"/>
              </a:rPr>
              <a:t>■2022</a:t>
            </a:r>
            <a:r>
              <a:rPr lang="ja-JP" altLang="en-US" sz="1200" dirty="0">
                <a:latin typeface="Meiryo UI" panose="020B0604030504040204" pitchFamily="50" charset="-128"/>
                <a:ea typeface="Meiryo UI" panose="020B0604030504040204" pitchFamily="50" charset="-128"/>
              </a:rPr>
              <a:t>年３月：○○研究所</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同研究所のパソコンがウイルスに感染し、同研究所の部署名や職員名を騙った電子メールが送信された。</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dirty="0">
              <a:latin typeface="Meiryo UI" panose="020B0604030504040204" pitchFamily="50" charset="-128"/>
              <a:ea typeface="Meiryo UI" panose="020B0604030504040204" pitchFamily="50" charset="-128"/>
            </a:endParaRPr>
          </a:p>
        </p:txBody>
      </p:sp>
      <p:grpSp>
        <p:nvGrpSpPr>
          <p:cNvPr id="49158" name="グループ化 1"/>
          <p:cNvGrpSpPr>
            <a:grpSpLocks/>
          </p:cNvGrpSpPr>
          <p:nvPr/>
        </p:nvGrpSpPr>
        <p:grpSpPr bwMode="auto">
          <a:xfrm>
            <a:off x="0" y="377825"/>
            <a:ext cx="6219825" cy="8564563"/>
            <a:chOff x="0" y="377825"/>
            <a:chExt cx="6219825" cy="8564563"/>
          </a:xfrm>
        </p:grpSpPr>
        <p:sp>
          <p:nvSpPr>
            <p:cNvPr id="49160"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61" name="Freeform 6"/>
            <p:cNvSpPr>
              <a:spLocks/>
            </p:cNvSpPr>
            <p:nvPr/>
          </p:nvSpPr>
          <p:spPr bwMode="auto">
            <a:xfrm>
              <a:off x="180975" y="7578725"/>
              <a:ext cx="5724525" cy="1357313"/>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62" name="Freeform 7"/>
            <p:cNvSpPr>
              <a:spLocks/>
            </p:cNvSpPr>
            <p:nvPr/>
          </p:nvSpPr>
          <p:spPr bwMode="auto">
            <a:xfrm>
              <a:off x="5641975" y="8751888"/>
              <a:ext cx="277813" cy="1905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63"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49164" name="Group 115"/>
            <p:cNvGrpSpPr>
              <a:grpSpLocks/>
            </p:cNvGrpSpPr>
            <p:nvPr/>
          </p:nvGrpSpPr>
          <p:grpSpPr bwMode="auto">
            <a:xfrm>
              <a:off x="4983163" y="2743200"/>
              <a:ext cx="733425" cy="809625"/>
              <a:chOff x="3139" y="1728"/>
              <a:chExt cx="462" cy="510"/>
            </a:xfrm>
          </p:grpSpPr>
          <p:sp>
            <p:nvSpPr>
              <p:cNvPr id="49258"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49259"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9165" name="Group 114"/>
            <p:cNvGrpSpPr>
              <a:grpSpLocks/>
            </p:cNvGrpSpPr>
            <p:nvPr/>
          </p:nvGrpSpPr>
          <p:grpSpPr bwMode="auto">
            <a:xfrm>
              <a:off x="5100638" y="698500"/>
              <a:ext cx="806450" cy="771525"/>
              <a:chOff x="3213" y="440"/>
              <a:chExt cx="508" cy="486"/>
            </a:xfrm>
          </p:grpSpPr>
          <p:sp>
            <p:nvSpPr>
              <p:cNvPr id="49236"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7"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8"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9"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49240"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41"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2"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3"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4"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5"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6"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7"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8"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49"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0"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1"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2"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3"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4"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5"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6"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57"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49166" name="グループ化 1"/>
            <p:cNvGrpSpPr>
              <a:grpSpLocks/>
            </p:cNvGrpSpPr>
            <p:nvPr/>
          </p:nvGrpSpPr>
          <p:grpSpPr bwMode="auto">
            <a:xfrm>
              <a:off x="77788" y="7292975"/>
              <a:ext cx="5791200" cy="0"/>
              <a:chOff x="73321" y="6973419"/>
              <a:chExt cx="5791200" cy="0"/>
            </a:xfrm>
          </p:grpSpPr>
          <p:sp>
            <p:nvSpPr>
              <p:cNvPr id="49170"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1"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2"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3"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4"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5"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6"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7"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8"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79"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0"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1"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2"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3"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4"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5"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6"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7"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8"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89"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0"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1"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2"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3"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4"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5"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6"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7"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8"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99"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0"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1"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2"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3"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4"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5"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6"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7"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8"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09"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0"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1"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2"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3"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4"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5"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6"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7"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8"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19"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0"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1"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2"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3"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4"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5"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6"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7"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8"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29"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0"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1"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2"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3"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4"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235"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9167" name="Freeform 77"/>
            <p:cNvSpPr>
              <a:spLocks/>
            </p:cNvSpPr>
            <p:nvPr/>
          </p:nvSpPr>
          <p:spPr bwMode="auto">
            <a:xfrm>
              <a:off x="68262" y="7427912"/>
              <a:ext cx="4453200"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49168" name="Text Box 117"/>
            <p:cNvSpPr txBox="1">
              <a:spLocks noChangeArrowheads="1"/>
            </p:cNvSpPr>
            <p:nvPr/>
          </p:nvSpPr>
          <p:spPr bwMode="auto">
            <a:xfrm>
              <a:off x="161925" y="7426325"/>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49169"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-5</a:t>
              </a:r>
            </a:p>
          </p:txBody>
        </p:sp>
      </p:grpSp>
      <p:sp>
        <p:nvSpPr>
          <p:cNvPr id="49159" name="Text Box 104"/>
          <p:cNvSpPr txBox="1">
            <a:spLocks noChangeArrowheads="1"/>
          </p:cNvSpPr>
          <p:nvPr/>
        </p:nvSpPr>
        <p:spPr bwMode="auto">
          <a:xfrm>
            <a:off x="252413" y="1566863"/>
            <a:ext cx="53292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パソコンがウイルス等に感染したおそれがあると思ったら、</a:t>
            </a:r>
            <a:r>
              <a:rPr lang="ja-JP" altLang="en-US" sz="2400" b="1" dirty="0">
                <a:solidFill>
                  <a:srgbClr val="FF0000"/>
                </a:solidFill>
                <a:latin typeface="Meiryo UI" panose="020B0604030504040204" pitchFamily="50" charset="-128"/>
                <a:ea typeface="Meiryo UI" panose="020B0604030504040204" pitchFamily="50" charset="-128"/>
              </a:rPr>
              <a:t>直ちに</a:t>
            </a:r>
            <a:r>
              <a:rPr lang="en-US" altLang="ja-JP" sz="2400" b="1" dirty="0">
                <a:solidFill>
                  <a:srgbClr val="FF0000"/>
                </a:solidFill>
                <a:latin typeface="Meiryo UI" panose="020B0604030504040204" pitchFamily="50" charset="-128"/>
                <a:ea typeface="Meiryo UI" panose="020B0604030504040204" pitchFamily="50" charset="-128"/>
              </a:rPr>
              <a:t>LAN</a:t>
            </a:r>
            <a:r>
              <a:rPr lang="ja-JP" altLang="en-US" sz="2400" b="1" dirty="0">
                <a:solidFill>
                  <a:srgbClr val="FF0000"/>
                </a:solidFill>
                <a:latin typeface="Meiryo UI" panose="020B0604030504040204" pitchFamily="50" charset="-128"/>
                <a:ea typeface="Meiryo UI" panose="020B0604030504040204" pitchFamily="50" charset="-128"/>
              </a:rPr>
              <a:t>ケーブルを抜き、</a:t>
            </a:r>
            <a:r>
              <a:rPr lang="ja-JP" altLang="en-US" sz="2400" b="1" dirty="0">
                <a:latin typeface="Meiryo UI" panose="020B0604030504040204" pitchFamily="50" charset="-128"/>
                <a:ea typeface="Meiryo UI" panose="020B0604030504040204" pitchFamily="50" charset="-128"/>
              </a:rPr>
              <a:t>利用を取りやめましょう！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0"/>
          <p:cNvSpPr>
            <a:spLocks noChangeArrowheads="1"/>
          </p:cNvSpPr>
          <p:nvPr/>
        </p:nvSpPr>
        <p:spPr bwMode="auto">
          <a:xfrm>
            <a:off x="787400" y="6335850"/>
            <a:ext cx="54752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P17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2.2.4(2) </a:t>
            </a:r>
            <a:r>
              <a:rPr lang="ja-JP" altLang="en-US" sz="900" dirty="0">
                <a:uFill>
                  <a:solidFill>
                    <a:srgbClr val="FF0000"/>
                  </a:solidFill>
                </a:uFill>
                <a:latin typeface="Meiryo UI" panose="020B0604030504040204" pitchFamily="50" charset="-128"/>
                <a:ea typeface="Meiryo UI" panose="020B0604030504040204" pitchFamily="50" charset="-128"/>
              </a:rPr>
              <a:t>情報セキュリティインシデントへの対処</a:t>
            </a:r>
            <a:endParaRPr lang="ja-JP" altLang="en-US"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職員等は、情報セキュリティインシデントの可能性を認知した場合には、機関等の報告窓口に報告し、指示に従うこと。</a:t>
            </a:r>
          </a:p>
        </p:txBody>
      </p:sp>
      <p:grpSp>
        <p:nvGrpSpPr>
          <p:cNvPr id="3" name="グループ化 2"/>
          <p:cNvGrpSpPr/>
          <p:nvPr/>
        </p:nvGrpSpPr>
        <p:grpSpPr>
          <a:xfrm>
            <a:off x="300038" y="306388"/>
            <a:ext cx="6245225" cy="8642350"/>
            <a:chOff x="300038" y="306388"/>
            <a:chExt cx="6245225" cy="8642350"/>
          </a:xfrm>
        </p:grpSpPr>
        <p:sp>
          <p:nvSpPr>
            <p:cNvPr id="50184"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0185"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186" name="Rectangle 206"/>
            <p:cNvSpPr>
              <a:spLocks noChangeArrowheads="1"/>
            </p:cNvSpPr>
            <p:nvPr/>
          </p:nvSpPr>
          <p:spPr bwMode="auto">
            <a:xfrm>
              <a:off x="774700" y="1017588"/>
              <a:ext cx="5537200" cy="4776787"/>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0187"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0188" name="グループ化 1"/>
            <p:cNvGrpSpPr>
              <a:grpSpLocks/>
            </p:cNvGrpSpPr>
            <p:nvPr/>
          </p:nvGrpSpPr>
          <p:grpSpPr bwMode="auto">
            <a:xfrm>
              <a:off x="754063" y="6057900"/>
              <a:ext cx="5791200" cy="0"/>
              <a:chOff x="706438" y="4818063"/>
              <a:chExt cx="5791200" cy="0"/>
            </a:xfrm>
          </p:grpSpPr>
          <p:sp>
            <p:nvSpPr>
              <p:cNvPr id="50386"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7"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8"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9"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0"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1"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2"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3"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4"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5"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6"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7"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8"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99"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0"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1"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2"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3"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4"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5"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6"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7"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8"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09"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0"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1"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2"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3"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4"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5"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6"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7"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8"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19"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0"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1"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2"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3"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4"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5"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6"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7"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8"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29"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0"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1"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2"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3"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4"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5"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6"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7"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8"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39"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0"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1"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2"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3"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4"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5"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6"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7"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8"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49"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50"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451"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0189" name="Group 267"/>
            <p:cNvGrpSpPr>
              <a:grpSpLocks/>
            </p:cNvGrpSpPr>
            <p:nvPr/>
          </p:nvGrpSpPr>
          <p:grpSpPr bwMode="auto">
            <a:xfrm>
              <a:off x="609600" y="5461000"/>
              <a:ext cx="5829300" cy="406400"/>
              <a:chOff x="399" y="2591"/>
              <a:chExt cx="3672" cy="256"/>
            </a:xfrm>
          </p:grpSpPr>
          <p:sp>
            <p:nvSpPr>
              <p:cNvPr id="50375"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76"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77"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78"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79"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0"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1"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0382"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3"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4"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85"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50190" name="Group 268"/>
            <p:cNvGrpSpPr>
              <a:grpSpLocks/>
            </p:cNvGrpSpPr>
            <p:nvPr/>
          </p:nvGrpSpPr>
          <p:grpSpPr bwMode="auto">
            <a:xfrm>
              <a:off x="2693988" y="735012"/>
              <a:ext cx="1584325" cy="276224"/>
              <a:chOff x="1669" y="515"/>
              <a:chExt cx="998" cy="174"/>
            </a:xfrm>
          </p:grpSpPr>
          <p:sp>
            <p:nvSpPr>
              <p:cNvPr id="50367"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0368"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0369"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50370"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50371"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50372"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50373"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50374"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2" name="グループ化 1"/>
            <p:cNvGrpSpPr/>
            <p:nvPr/>
          </p:nvGrpSpPr>
          <p:grpSpPr>
            <a:xfrm>
              <a:off x="754063" y="8198987"/>
              <a:ext cx="5791200" cy="742823"/>
              <a:chOff x="754063" y="8270939"/>
              <a:chExt cx="5791200" cy="742823"/>
            </a:xfrm>
          </p:grpSpPr>
          <p:sp>
            <p:nvSpPr>
              <p:cNvPr id="50232" name="Line 6"/>
              <p:cNvSpPr>
                <a:spLocks noChangeShapeType="1"/>
              </p:cNvSpPr>
              <p:nvPr/>
            </p:nvSpPr>
            <p:spPr bwMode="auto">
              <a:xfrm>
                <a:off x="754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3" name="Line 7"/>
              <p:cNvSpPr>
                <a:spLocks noChangeShapeType="1"/>
              </p:cNvSpPr>
              <p:nvPr/>
            </p:nvSpPr>
            <p:spPr bwMode="auto">
              <a:xfrm>
                <a:off x="842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4" name="Line 8"/>
              <p:cNvSpPr>
                <a:spLocks noChangeShapeType="1"/>
              </p:cNvSpPr>
              <p:nvPr/>
            </p:nvSpPr>
            <p:spPr bwMode="auto">
              <a:xfrm>
                <a:off x="931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5" name="Line 9"/>
              <p:cNvSpPr>
                <a:spLocks noChangeShapeType="1"/>
              </p:cNvSpPr>
              <p:nvPr/>
            </p:nvSpPr>
            <p:spPr bwMode="auto">
              <a:xfrm>
                <a:off x="1020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6" name="Line 10"/>
              <p:cNvSpPr>
                <a:spLocks noChangeShapeType="1"/>
              </p:cNvSpPr>
              <p:nvPr/>
            </p:nvSpPr>
            <p:spPr bwMode="auto">
              <a:xfrm>
                <a:off x="1109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7" name="Line 11"/>
              <p:cNvSpPr>
                <a:spLocks noChangeShapeType="1"/>
              </p:cNvSpPr>
              <p:nvPr/>
            </p:nvSpPr>
            <p:spPr bwMode="auto">
              <a:xfrm>
                <a:off x="1198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8" name="Line 12"/>
              <p:cNvSpPr>
                <a:spLocks noChangeShapeType="1"/>
              </p:cNvSpPr>
              <p:nvPr/>
            </p:nvSpPr>
            <p:spPr bwMode="auto">
              <a:xfrm>
                <a:off x="1287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9" name="Line 13"/>
              <p:cNvSpPr>
                <a:spLocks noChangeShapeType="1"/>
              </p:cNvSpPr>
              <p:nvPr/>
            </p:nvSpPr>
            <p:spPr bwMode="auto">
              <a:xfrm>
                <a:off x="1376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0" name="Line 14"/>
              <p:cNvSpPr>
                <a:spLocks noChangeShapeType="1"/>
              </p:cNvSpPr>
              <p:nvPr/>
            </p:nvSpPr>
            <p:spPr bwMode="auto">
              <a:xfrm>
                <a:off x="1465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1" name="Line 15"/>
              <p:cNvSpPr>
                <a:spLocks noChangeShapeType="1"/>
              </p:cNvSpPr>
              <p:nvPr/>
            </p:nvSpPr>
            <p:spPr bwMode="auto">
              <a:xfrm>
                <a:off x="1554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2" name="Line 16"/>
              <p:cNvSpPr>
                <a:spLocks noChangeShapeType="1"/>
              </p:cNvSpPr>
              <p:nvPr/>
            </p:nvSpPr>
            <p:spPr bwMode="auto">
              <a:xfrm>
                <a:off x="1643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3" name="Line 17"/>
              <p:cNvSpPr>
                <a:spLocks noChangeShapeType="1"/>
              </p:cNvSpPr>
              <p:nvPr/>
            </p:nvSpPr>
            <p:spPr bwMode="auto">
              <a:xfrm>
                <a:off x="1731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4" name="Line 18"/>
              <p:cNvSpPr>
                <a:spLocks noChangeShapeType="1"/>
              </p:cNvSpPr>
              <p:nvPr/>
            </p:nvSpPr>
            <p:spPr bwMode="auto">
              <a:xfrm>
                <a:off x="1820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5" name="Line 19"/>
              <p:cNvSpPr>
                <a:spLocks noChangeShapeType="1"/>
              </p:cNvSpPr>
              <p:nvPr/>
            </p:nvSpPr>
            <p:spPr bwMode="auto">
              <a:xfrm>
                <a:off x="1909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6" name="Line 20"/>
              <p:cNvSpPr>
                <a:spLocks noChangeShapeType="1"/>
              </p:cNvSpPr>
              <p:nvPr/>
            </p:nvSpPr>
            <p:spPr bwMode="auto">
              <a:xfrm>
                <a:off x="1998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7" name="Line 21"/>
              <p:cNvSpPr>
                <a:spLocks noChangeShapeType="1"/>
              </p:cNvSpPr>
              <p:nvPr/>
            </p:nvSpPr>
            <p:spPr bwMode="auto">
              <a:xfrm>
                <a:off x="2087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8" name="Line 22"/>
              <p:cNvSpPr>
                <a:spLocks noChangeShapeType="1"/>
              </p:cNvSpPr>
              <p:nvPr/>
            </p:nvSpPr>
            <p:spPr bwMode="auto">
              <a:xfrm>
                <a:off x="2176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49" name="Line 23"/>
              <p:cNvSpPr>
                <a:spLocks noChangeShapeType="1"/>
              </p:cNvSpPr>
              <p:nvPr/>
            </p:nvSpPr>
            <p:spPr bwMode="auto">
              <a:xfrm>
                <a:off x="2265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0" name="Line 24"/>
              <p:cNvSpPr>
                <a:spLocks noChangeShapeType="1"/>
              </p:cNvSpPr>
              <p:nvPr/>
            </p:nvSpPr>
            <p:spPr bwMode="auto">
              <a:xfrm>
                <a:off x="2354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1" name="Line 25"/>
              <p:cNvSpPr>
                <a:spLocks noChangeShapeType="1"/>
              </p:cNvSpPr>
              <p:nvPr/>
            </p:nvSpPr>
            <p:spPr bwMode="auto">
              <a:xfrm>
                <a:off x="2443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2" name="Line 26"/>
              <p:cNvSpPr>
                <a:spLocks noChangeShapeType="1"/>
              </p:cNvSpPr>
              <p:nvPr/>
            </p:nvSpPr>
            <p:spPr bwMode="auto">
              <a:xfrm>
                <a:off x="2532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3" name="Line 27"/>
              <p:cNvSpPr>
                <a:spLocks noChangeShapeType="1"/>
              </p:cNvSpPr>
              <p:nvPr/>
            </p:nvSpPr>
            <p:spPr bwMode="auto">
              <a:xfrm>
                <a:off x="2620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4" name="Line 28"/>
              <p:cNvSpPr>
                <a:spLocks noChangeShapeType="1"/>
              </p:cNvSpPr>
              <p:nvPr/>
            </p:nvSpPr>
            <p:spPr bwMode="auto">
              <a:xfrm>
                <a:off x="2709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5" name="Line 29"/>
              <p:cNvSpPr>
                <a:spLocks noChangeShapeType="1"/>
              </p:cNvSpPr>
              <p:nvPr/>
            </p:nvSpPr>
            <p:spPr bwMode="auto">
              <a:xfrm>
                <a:off x="2798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6" name="Line 30"/>
              <p:cNvSpPr>
                <a:spLocks noChangeShapeType="1"/>
              </p:cNvSpPr>
              <p:nvPr/>
            </p:nvSpPr>
            <p:spPr bwMode="auto">
              <a:xfrm>
                <a:off x="2887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7" name="Line 31"/>
              <p:cNvSpPr>
                <a:spLocks noChangeShapeType="1"/>
              </p:cNvSpPr>
              <p:nvPr/>
            </p:nvSpPr>
            <p:spPr bwMode="auto">
              <a:xfrm>
                <a:off x="2976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8" name="Line 32"/>
              <p:cNvSpPr>
                <a:spLocks noChangeShapeType="1"/>
              </p:cNvSpPr>
              <p:nvPr/>
            </p:nvSpPr>
            <p:spPr bwMode="auto">
              <a:xfrm>
                <a:off x="3065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59" name="Line 33"/>
              <p:cNvSpPr>
                <a:spLocks noChangeShapeType="1"/>
              </p:cNvSpPr>
              <p:nvPr/>
            </p:nvSpPr>
            <p:spPr bwMode="auto">
              <a:xfrm>
                <a:off x="3154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0" name="Line 34"/>
              <p:cNvSpPr>
                <a:spLocks noChangeShapeType="1"/>
              </p:cNvSpPr>
              <p:nvPr/>
            </p:nvSpPr>
            <p:spPr bwMode="auto">
              <a:xfrm>
                <a:off x="3243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1" name="Line 35"/>
              <p:cNvSpPr>
                <a:spLocks noChangeShapeType="1"/>
              </p:cNvSpPr>
              <p:nvPr/>
            </p:nvSpPr>
            <p:spPr bwMode="auto">
              <a:xfrm>
                <a:off x="3332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2" name="Line 36"/>
              <p:cNvSpPr>
                <a:spLocks noChangeShapeType="1"/>
              </p:cNvSpPr>
              <p:nvPr/>
            </p:nvSpPr>
            <p:spPr bwMode="auto">
              <a:xfrm>
                <a:off x="3421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3" name="Line 37"/>
              <p:cNvSpPr>
                <a:spLocks noChangeShapeType="1"/>
              </p:cNvSpPr>
              <p:nvPr/>
            </p:nvSpPr>
            <p:spPr bwMode="auto">
              <a:xfrm>
                <a:off x="3509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4" name="Line 38"/>
              <p:cNvSpPr>
                <a:spLocks noChangeShapeType="1"/>
              </p:cNvSpPr>
              <p:nvPr/>
            </p:nvSpPr>
            <p:spPr bwMode="auto">
              <a:xfrm>
                <a:off x="3598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5" name="Line 39"/>
              <p:cNvSpPr>
                <a:spLocks noChangeShapeType="1"/>
              </p:cNvSpPr>
              <p:nvPr/>
            </p:nvSpPr>
            <p:spPr bwMode="auto">
              <a:xfrm>
                <a:off x="3687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6" name="Line 40"/>
              <p:cNvSpPr>
                <a:spLocks noChangeShapeType="1"/>
              </p:cNvSpPr>
              <p:nvPr/>
            </p:nvSpPr>
            <p:spPr bwMode="auto">
              <a:xfrm>
                <a:off x="3776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7" name="Line 41"/>
              <p:cNvSpPr>
                <a:spLocks noChangeShapeType="1"/>
              </p:cNvSpPr>
              <p:nvPr/>
            </p:nvSpPr>
            <p:spPr bwMode="auto">
              <a:xfrm>
                <a:off x="3865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8" name="Line 42"/>
              <p:cNvSpPr>
                <a:spLocks noChangeShapeType="1"/>
              </p:cNvSpPr>
              <p:nvPr/>
            </p:nvSpPr>
            <p:spPr bwMode="auto">
              <a:xfrm>
                <a:off x="3954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69" name="Line 43"/>
              <p:cNvSpPr>
                <a:spLocks noChangeShapeType="1"/>
              </p:cNvSpPr>
              <p:nvPr/>
            </p:nvSpPr>
            <p:spPr bwMode="auto">
              <a:xfrm>
                <a:off x="4043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0" name="Line 44"/>
              <p:cNvSpPr>
                <a:spLocks noChangeShapeType="1"/>
              </p:cNvSpPr>
              <p:nvPr/>
            </p:nvSpPr>
            <p:spPr bwMode="auto">
              <a:xfrm>
                <a:off x="4132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1" name="Line 45"/>
              <p:cNvSpPr>
                <a:spLocks noChangeShapeType="1"/>
              </p:cNvSpPr>
              <p:nvPr/>
            </p:nvSpPr>
            <p:spPr bwMode="auto">
              <a:xfrm>
                <a:off x="4221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2" name="Line 46"/>
              <p:cNvSpPr>
                <a:spLocks noChangeShapeType="1"/>
              </p:cNvSpPr>
              <p:nvPr/>
            </p:nvSpPr>
            <p:spPr bwMode="auto">
              <a:xfrm>
                <a:off x="4310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3" name="Line 47"/>
              <p:cNvSpPr>
                <a:spLocks noChangeShapeType="1"/>
              </p:cNvSpPr>
              <p:nvPr/>
            </p:nvSpPr>
            <p:spPr bwMode="auto">
              <a:xfrm>
                <a:off x="4398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4" name="Line 48"/>
              <p:cNvSpPr>
                <a:spLocks noChangeShapeType="1"/>
              </p:cNvSpPr>
              <p:nvPr/>
            </p:nvSpPr>
            <p:spPr bwMode="auto">
              <a:xfrm>
                <a:off x="4487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5" name="Line 49"/>
              <p:cNvSpPr>
                <a:spLocks noChangeShapeType="1"/>
              </p:cNvSpPr>
              <p:nvPr/>
            </p:nvSpPr>
            <p:spPr bwMode="auto">
              <a:xfrm>
                <a:off x="4576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6" name="Line 50"/>
              <p:cNvSpPr>
                <a:spLocks noChangeShapeType="1"/>
              </p:cNvSpPr>
              <p:nvPr/>
            </p:nvSpPr>
            <p:spPr bwMode="auto">
              <a:xfrm>
                <a:off x="4665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7" name="Line 51"/>
              <p:cNvSpPr>
                <a:spLocks noChangeShapeType="1"/>
              </p:cNvSpPr>
              <p:nvPr/>
            </p:nvSpPr>
            <p:spPr bwMode="auto">
              <a:xfrm>
                <a:off x="4754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8" name="Line 52"/>
              <p:cNvSpPr>
                <a:spLocks noChangeShapeType="1"/>
              </p:cNvSpPr>
              <p:nvPr/>
            </p:nvSpPr>
            <p:spPr bwMode="auto">
              <a:xfrm>
                <a:off x="4843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79" name="Line 53"/>
              <p:cNvSpPr>
                <a:spLocks noChangeShapeType="1"/>
              </p:cNvSpPr>
              <p:nvPr/>
            </p:nvSpPr>
            <p:spPr bwMode="auto">
              <a:xfrm>
                <a:off x="4932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0" name="Line 54"/>
              <p:cNvSpPr>
                <a:spLocks noChangeShapeType="1"/>
              </p:cNvSpPr>
              <p:nvPr/>
            </p:nvSpPr>
            <p:spPr bwMode="auto">
              <a:xfrm>
                <a:off x="5021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1" name="Line 55"/>
              <p:cNvSpPr>
                <a:spLocks noChangeShapeType="1"/>
              </p:cNvSpPr>
              <p:nvPr/>
            </p:nvSpPr>
            <p:spPr bwMode="auto">
              <a:xfrm>
                <a:off x="5110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2" name="Line 56"/>
              <p:cNvSpPr>
                <a:spLocks noChangeShapeType="1"/>
              </p:cNvSpPr>
              <p:nvPr/>
            </p:nvSpPr>
            <p:spPr bwMode="auto">
              <a:xfrm>
                <a:off x="5199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3" name="Line 57"/>
              <p:cNvSpPr>
                <a:spLocks noChangeShapeType="1"/>
              </p:cNvSpPr>
              <p:nvPr/>
            </p:nvSpPr>
            <p:spPr bwMode="auto">
              <a:xfrm>
                <a:off x="5287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4" name="Line 58"/>
              <p:cNvSpPr>
                <a:spLocks noChangeShapeType="1"/>
              </p:cNvSpPr>
              <p:nvPr/>
            </p:nvSpPr>
            <p:spPr bwMode="auto">
              <a:xfrm>
                <a:off x="5376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5" name="Line 59"/>
              <p:cNvSpPr>
                <a:spLocks noChangeShapeType="1"/>
              </p:cNvSpPr>
              <p:nvPr/>
            </p:nvSpPr>
            <p:spPr bwMode="auto">
              <a:xfrm>
                <a:off x="5465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6" name="Line 60"/>
              <p:cNvSpPr>
                <a:spLocks noChangeShapeType="1"/>
              </p:cNvSpPr>
              <p:nvPr/>
            </p:nvSpPr>
            <p:spPr bwMode="auto">
              <a:xfrm>
                <a:off x="5554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7" name="Line 61"/>
              <p:cNvSpPr>
                <a:spLocks noChangeShapeType="1"/>
              </p:cNvSpPr>
              <p:nvPr/>
            </p:nvSpPr>
            <p:spPr bwMode="auto">
              <a:xfrm>
                <a:off x="5643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8" name="Line 62"/>
              <p:cNvSpPr>
                <a:spLocks noChangeShapeType="1"/>
              </p:cNvSpPr>
              <p:nvPr/>
            </p:nvSpPr>
            <p:spPr bwMode="auto">
              <a:xfrm>
                <a:off x="57324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89" name="Line 63"/>
              <p:cNvSpPr>
                <a:spLocks noChangeShapeType="1"/>
              </p:cNvSpPr>
              <p:nvPr/>
            </p:nvSpPr>
            <p:spPr bwMode="auto">
              <a:xfrm>
                <a:off x="58213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0" name="Line 64"/>
              <p:cNvSpPr>
                <a:spLocks noChangeShapeType="1"/>
              </p:cNvSpPr>
              <p:nvPr/>
            </p:nvSpPr>
            <p:spPr bwMode="auto">
              <a:xfrm>
                <a:off x="59102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1" name="Line 65"/>
              <p:cNvSpPr>
                <a:spLocks noChangeShapeType="1"/>
              </p:cNvSpPr>
              <p:nvPr/>
            </p:nvSpPr>
            <p:spPr bwMode="auto">
              <a:xfrm>
                <a:off x="59991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2" name="Line 66"/>
              <p:cNvSpPr>
                <a:spLocks noChangeShapeType="1"/>
              </p:cNvSpPr>
              <p:nvPr/>
            </p:nvSpPr>
            <p:spPr bwMode="auto">
              <a:xfrm>
                <a:off x="60880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3" name="Line 67"/>
              <p:cNvSpPr>
                <a:spLocks noChangeShapeType="1"/>
              </p:cNvSpPr>
              <p:nvPr/>
            </p:nvSpPr>
            <p:spPr bwMode="auto">
              <a:xfrm>
                <a:off x="61769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4" name="Line 68"/>
              <p:cNvSpPr>
                <a:spLocks noChangeShapeType="1"/>
              </p:cNvSpPr>
              <p:nvPr/>
            </p:nvSpPr>
            <p:spPr bwMode="auto">
              <a:xfrm>
                <a:off x="62658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5" name="Line 69"/>
              <p:cNvSpPr>
                <a:spLocks noChangeShapeType="1"/>
              </p:cNvSpPr>
              <p:nvPr/>
            </p:nvSpPr>
            <p:spPr bwMode="auto">
              <a:xfrm>
                <a:off x="63547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6" name="Line 70"/>
              <p:cNvSpPr>
                <a:spLocks noChangeShapeType="1"/>
              </p:cNvSpPr>
              <p:nvPr/>
            </p:nvSpPr>
            <p:spPr bwMode="auto">
              <a:xfrm>
                <a:off x="64436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7" name="Line 71"/>
              <p:cNvSpPr>
                <a:spLocks noChangeShapeType="1"/>
              </p:cNvSpPr>
              <p:nvPr/>
            </p:nvSpPr>
            <p:spPr bwMode="auto">
              <a:xfrm>
                <a:off x="6532563" y="83867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8" name="Line 138"/>
              <p:cNvSpPr>
                <a:spLocks noChangeShapeType="1"/>
              </p:cNvSpPr>
              <p:nvPr/>
            </p:nvSpPr>
            <p:spPr bwMode="auto">
              <a:xfrm>
                <a:off x="754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99" name="Line 139"/>
              <p:cNvSpPr>
                <a:spLocks noChangeShapeType="1"/>
              </p:cNvSpPr>
              <p:nvPr/>
            </p:nvSpPr>
            <p:spPr bwMode="auto">
              <a:xfrm>
                <a:off x="842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0" name="Line 140"/>
              <p:cNvSpPr>
                <a:spLocks noChangeShapeType="1"/>
              </p:cNvSpPr>
              <p:nvPr/>
            </p:nvSpPr>
            <p:spPr bwMode="auto">
              <a:xfrm>
                <a:off x="931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1" name="Line 141"/>
              <p:cNvSpPr>
                <a:spLocks noChangeShapeType="1"/>
              </p:cNvSpPr>
              <p:nvPr/>
            </p:nvSpPr>
            <p:spPr bwMode="auto">
              <a:xfrm>
                <a:off x="1020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2" name="Line 142"/>
              <p:cNvSpPr>
                <a:spLocks noChangeShapeType="1"/>
              </p:cNvSpPr>
              <p:nvPr/>
            </p:nvSpPr>
            <p:spPr bwMode="auto">
              <a:xfrm>
                <a:off x="1109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3" name="Line 143"/>
              <p:cNvSpPr>
                <a:spLocks noChangeShapeType="1"/>
              </p:cNvSpPr>
              <p:nvPr/>
            </p:nvSpPr>
            <p:spPr bwMode="auto">
              <a:xfrm>
                <a:off x="1198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4" name="Line 144"/>
              <p:cNvSpPr>
                <a:spLocks noChangeShapeType="1"/>
              </p:cNvSpPr>
              <p:nvPr/>
            </p:nvSpPr>
            <p:spPr bwMode="auto">
              <a:xfrm>
                <a:off x="1287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5" name="Line 145"/>
              <p:cNvSpPr>
                <a:spLocks noChangeShapeType="1"/>
              </p:cNvSpPr>
              <p:nvPr/>
            </p:nvSpPr>
            <p:spPr bwMode="auto">
              <a:xfrm>
                <a:off x="1376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6" name="Line 146"/>
              <p:cNvSpPr>
                <a:spLocks noChangeShapeType="1"/>
              </p:cNvSpPr>
              <p:nvPr/>
            </p:nvSpPr>
            <p:spPr bwMode="auto">
              <a:xfrm>
                <a:off x="1465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7" name="Line 147"/>
              <p:cNvSpPr>
                <a:spLocks noChangeShapeType="1"/>
              </p:cNvSpPr>
              <p:nvPr/>
            </p:nvSpPr>
            <p:spPr bwMode="auto">
              <a:xfrm>
                <a:off x="1554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8" name="Line 148"/>
              <p:cNvSpPr>
                <a:spLocks noChangeShapeType="1"/>
              </p:cNvSpPr>
              <p:nvPr/>
            </p:nvSpPr>
            <p:spPr bwMode="auto">
              <a:xfrm>
                <a:off x="1643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09" name="Line 149"/>
              <p:cNvSpPr>
                <a:spLocks noChangeShapeType="1"/>
              </p:cNvSpPr>
              <p:nvPr/>
            </p:nvSpPr>
            <p:spPr bwMode="auto">
              <a:xfrm>
                <a:off x="1731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0" name="Line 150"/>
              <p:cNvSpPr>
                <a:spLocks noChangeShapeType="1"/>
              </p:cNvSpPr>
              <p:nvPr/>
            </p:nvSpPr>
            <p:spPr bwMode="auto">
              <a:xfrm>
                <a:off x="1820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1" name="Line 151"/>
              <p:cNvSpPr>
                <a:spLocks noChangeShapeType="1"/>
              </p:cNvSpPr>
              <p:nvPr/>
            </p:nvSpPr>
            <p:spPr bwMode="auto">
              <a:xfrm>
                <a:off x="1909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2" name="Line 152"/>
              <p:cNvSpPr>
                <a:spLocks noChangeShapeType="1"/>
              </p:cNvSpPr>
              <p:nvPr/>
            </p:nvSpPr>
            <p:spPr bwMode="auto">
              <a:xfrm>
                <a:off x="1998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3" name="Line 153"/>
              <p:cNvSpPr>
                <a:spLocks noChangeShapeType="1"/>
              </p:cNvSpPr>
              <p:nvPr/>
            </p:nvSpPr>
            <p:spPr bwMode="auto">
              <a:xfrm>
                <a:off x="2087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4" name="Line 154"/>
              <p:cNvSpPr>
                <a:spLocks noChangeShapeType="1"/>
              </p:cNvSpPr>
              <p:nvPr/>
            </p:nvSpPr>
            <p:spPr bwMode="auto">
              <a:xfrm>
                <a:off x="2176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5" name="Line 155"/>
              <p:cNvSpPr>
                <a:spLocks noChangeShapeType="1"/>
              </p:cNvSpPr>
              <p:nvPr/>
            </p:nvSpPr>
            <p:spPr bwMode="auto">
              <a:xfrm>
                <a:off x="2265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6" name="Line 156"/>
              <p:cNvSpPr>
                <a:spLocks noChangeShapeType="1"/>
              </p:cNvSpPr>
              <p:nvPr/>
            </p:nvSpPr>
            <p:spPr bwMode="auto">
              <a:xfrm>
                <a:off x="2354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7" name="Line 157"/>
              <p:cNvSpPr>
                <a:spLocks noChangeShapeType="1"/>
              </p:cNvSpPr>
              <p:nvPr/>
            </p:nvSpPr>
            <p:spPr bwMode="auto">
              <a:xfrm>
                <a:off x="2443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8" name="Line 158"/>
              <p:cNvSpPr>
                <a:spLocks noChangeShapeType="1"/>
              </p:cNvSpPr>
              <p:nvPr/>
            </p:nvSpPr>
            <p:spPr bwMode="auto">
              <a:xfrm>
                <a:off x="2532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19" name="Line 159"/>
              <p:cNvSpPr>
                <a:spLocks noChangeShapeType="1"/>
              </p:cNvSpPr>
              <p:nvPr/>
            </p:nvSpPr>
            <p:spPr bwMode="auto">
              <a:xfrm>
                <a:off x="2620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0" name="Line 160"/>
              <p:cNvSpPr>
                <a:spLocks noChangeShapeType="1"/>
              </p:cNvSpPr>
              <p:nvPr/>
            </p:nvSpPr>
            <p:spPr bwMode="auto">
              <a:xfrm>
                <a:off x="2709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1" name="Line 161"/>
              <p:cNvSpPr>
                <a:spLocks noChangeShapeType="1"/>
              </p:cNvSpPr>
              <p:nvPr/>
            </p:nvSpPr>
            <p:spPr bwMode="auto">
              <a:xfrm>
                <a:off x="2798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2" name="Line 162"/>
              <p:cNvSpPr>
                <a:spLocks noChangeShapeType="1"/>
              </p:cNvSpPr>
              <p:nvPr/>
            </p:nvSpPr>
            <p:spPr bwMode="auto">
              <a:xfrm>
                <a:off x="2887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3" name="Line 163"/>
              <p:cNvSpPr>
                <a:spLocks noChangeShapeType="1"/>
              </p:cNvSpPr>
              <p:nvPr/>
            </p:nvSpPr>
            <p:spPr bwMode="auto">
              <a:xfrm>
                <a:off x="2976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4" name="Line 164"/>
              <p:cNvSpPr>
                <a:spLocks noChangeShapeType="1"/>
              </p:cNvSpPr>
              <p:nvPr/>
            </p:nvSpPr>
            <p:spPr bwMode="auto">
              <a:xfrm>
                <a:off x="3065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5" name="Line 165"/>
              <p:cNvSpPr>
                <a:spLocks noChangeShapeType="1"/>
              </p:cNvSpPr>
              <p:nvPr/>
            </p:nvSpPr>
            <p:spPr bwMode="auto">
              <a:xfrm>
                <a:off x="3154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6" name="Line 166"/>
              <p:cNvSpPr>
                <a:spLocks noChangeShapeType="1"/>
              </p:cNvSpPr>
              <p:nvPr/>
            </p:nvSpPr>
            <p:spPr bwMode="auto">
              <a:xfrm>
                <a:off x="3243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7" name="Line 167"/>
              <p:cNvSpPr>
                <a:spLocks noChangeShapeType="1"/>
              </p:cNvSpPr>
              <p:nvPr/>
            </p:nvSpPr>
            <p:spPr bwMode="auto">
              <a:xfrm>
                <a:off x="3332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8" name="Line 168"/>
              <p:cNvSpPr>
                <a:spLocks noChangeShapeType="1"/>
              </p:cNvSpPr>
              <p:nvPr/>
            </p:nvSpPr>
            <p:spPr bwMode="auto">
              <a:xfrm>
                <a:off x="3421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29" name="Line 169"/>
              <p:cNvSpPr>
                <a:spLocks noChangeShapeType="1"/>
              </p:cNvSpPr>
              <p:nvPr/>
            </p:nvSpPr>
            <p:spPr bwMode="auto">
              <a:xfrm>
                <a:off x="3509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0" name="Line 170"/>
              <p:cNvSpPr>
                <a:spLocks noChangeShapeType="1"/>
              </p:cNvSpPr>
              <p:nvPr/>
            </p:nvSpPr>
            <p:spPr bwMode="auto">
              <a:xfrm>
                <a:off x="3598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1" name="Line 171"/>
              <p:cNvSpPr>
                <a:spLocks noChangeShapeType="1"/>
              </p:cNvSpPr>
              <p:nvPr/>
            </p:nvSpPr>
            <p:spPr bwMode="auto">
              <a:xfrm>
                <a:off x="3687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2" name="Line 172"/>
              <p:cNvSpPr>
                <a:spLocks noChangeShapeType="1"/>
              </p:cNvSpPr>
              <p:nvPr/>
            </p:nvSpPr>
            <p:spPr bwMode="auto">
              <a:xfrm>
                <a:off x="3776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3" name="Line 173"/>
              <p:cNvSpPr>
                <a:spLocks noChangeShapeType="1"/>
              </p:cNvSpPr>
              <p:nvPr/>
            </p:nvSpPr>
            <p:spPr bwMode="auto">
              <a:xfrm>
                <a:off x="3865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4" name="Line 174"/>
              <p:cNvSpPr>
                <a:spLocks noChangeShapeType="1"/>
              </p:cNvSpPr>
              <p:nvPr/>
            </p:nvSpPr>
            <p:spPr bwMode="auto">
              <a:xfrm>
                <a:off x="3954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5" name="Line 175"/>
              <p:cNvSpPr>
                <a:spLocks noChangeShapeType="1"/>
              </p:cNvSpPr>
              <p:nvPr/>
            </p:nvSpPr>
            <p:spPr bwMode="auto">
              <a:xfrm>
                <a:off x="4043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6" name="Line 176"/>
              <p:cNvSpPr>
                <a:spLocks noChangeShapeType="1"/>
              </p:cNvSpPr>
              <p:nvPr/>
            </p:nvSpPr>
            <p:spPr bwMode="auto">
              <a:xfrm>
                <a:off x="4132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7" name="Line 177"/>
              <p:cNvSpPr>
                <a:spLocks noChangeShapeType="1"/>
              </p:cNvSpPr>
              <p:nvPr/>
            </p:nvSpPr>
            <p:spPr bwMode="auto">
              <a:xfrm>
                <a:off x="4221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8" name="Line 178"/>
              <p:cNvSpPr>
                <a:spLocks noChangeShapeType="1"/>
              </p:cNvSpPr>
              <p:nvPr/>
            </p:nvSpPr>
            <p:spPr bwMode="auto">
              <a:xfrm>
                <a:off x="4310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39" name="Line 179"/>
              <p:cNvSpPr>
                <a:spLocks noChangeShapeType="1"/>
              </p:cNvSpPr>
              <p:nvPr/>
            </p:nvSpPr>
            <p:spPr bwMode="auto">
              <a:xfrm>
                <a:off x="4398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0" name="Line 180"/>
              <p:cNvSpPr>
                <a:spLocks noChangeShapeType="1"/>
              </p:cNvSpPr>
              <p:nvPr/>
            </p:nvSpPr>
            <p:spPr bwMode="auto">
              <a:xfrm>
                <a:off x="4487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1" name="Line 181"/>
              <p:cNvSpPr>
                <a:spLocks noChangeShapeType="1"/>
              </p:cNvSpPr>
              <p:nvPr/>
            </p:nvSpPr>
            <p:spPr bwMode="auto">
              <a:xfrm>
                <a:off x="4576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2" name="Line 182"/>
              <p:cNvSpPr>
                <a:spLocks noChangeShapeType="1"/>
              </p:cNvSpPr>
              <p:nvPr/>
            </p:nvSpPr>
            <p:spPr bwMode="auto">
              <a:xfrm>
                <a:off x="4665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3" name="Line 183"/>
              <p:cNvSpPr>
                <a:spLocks noChangeShapeType="1"/>
              </p:cNvSpPr>
              <p:nvPr/>
            </p:nvSpPr>
            <p:spPr bwMode="auto">
              <a:xfrm>
                <a:off x="4754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4" name="Line 184"/>
              <p:cNvSpPr>
                <a:spLocks noChangeShapeType="1"/>
              </p:cNvSpPr>
              <p:nvPr/>
            </p:nvSpPr>
            <p:spPr bwMode="auto">
              <a:xfrm>
                <a:off x="4843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5" name="Line 185"/>
              <p:cNvSpPr>
                <a:spLocks noChangeShapeType="1"/>
              </p:cNvSpPr>
              <p:nvPr/>
            </p:nvSpPr>
            <p:spPr bwMode="auto">
              <a:xfrm>
                <a:off x="4932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6" name="Line 186"/>
              <p:cNvSpPr>
                <a:spLocks noChangeShapeType="1"/>
              </p:cNvSpPr>
              <p:nvPr/>
            </p:nvSpPr>
            <p:spPr bwMode="auto">
              <a:xfrm>
                <a:off x="5021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7" name="Line 187"/>
              <p:cNvSpPr>
                <a:spLocks noChangeShapeType="1"/>
              </p:cNvSpPr>
              <p:nvPr/>
            </p:nvSpPr>
            <p:spPr bwMode="auto">
              <a:xfrm>
                <a:off x="5110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8" name="Line 188"/>
              <p:cNvSpPr>
                <a:spLocks noChangeShapeType="1"/>
              </p:cNvSpPr>
              <p:nvPr/>
            </p:nvSpPr>
            <p:spPr bwMode="auto">
              <a:xfrm>
                <a:off x="5199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49" name="Line 189"/>
              <p:cNvSpPr>
                <a:spLocks noChangeShapeType="1"/>
              </p:cNvSpPr>
              <p:nvPr/>
            </p:nvSpPr>
            <p:spPr bwMode="auto">
              <a:xfrm>
                <a:off x="5287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0" name="Line 190"/>
              <p:cNvSpPr>
                <a:spLocks noChangeShapeType="1"/>
              </p:cNvSpPr>
              <p:nvPr/>
            </p:nvSpPr>
            <p:spPr bwMode="auto">
              <a:xfrm>
                <a:off x="5376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1" name="Line 191"/>
              <p:cNvSpPr>
                <a:spLocks noChangeShapeType="1"/>
              </p:cNvSpPr>
              <p:nvPr/>
            </p:nvSpPr>
            <p:spPr bwMode="auto">
              <a:xfrm>
                <a:off x="5465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2" name="Line 192"/>
              <p:cNvSpPr>
                <a:spLocks noChangeShapeType="1"/>
              </p:cNvSpPr>
              <p:nvPr/>
            </p:nvSpPr>
            <p:spPr bwMode="auto">
              <a:xfrm>
                <a:off x="5554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3" name="Line 193"/>
              <p:cNvSpPr>
                <a:spLocks noChangeShapeType="1"/>
              </p:cNvSpPr>
              <p:nvPr/>
            </p:nvSpPr>
            <p:spPr bwMode="auto">
              <a:xfrm>
                <a:off x="5643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4" name="Line 194"/>
              <p:cNvSpPr>
                <a:spLocks noChangeShapeType="1"/>
              </p:cNvSpPr>
              <p:nvPr/>
            </p:nvSpPr>
            <p:spPr bwMode="auto">
              <a:xfrm>
                <a:off x="57324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5" name="Line 195"/>
              <p:cNvSpPr>
                <a:spLocks noChangeShapeType="1"/>
              </p:cNvSpPr>
              <p:nvPr/>
            </p:nvSpPr>
            <p:spPr bwMode="auto">
              <a:xfrm>
                <a:off x="58213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6" name="Line 196"/>
              <p:cNvSpPr>
                <a:spLocks noChangeShapeType="1"/>
              </p:cNvSpPr>
              <p:nvPr/>
            </p:nvSpPr>
            <p:spPr bwMode="auto">
              <a:xfrm>
                <a:off x="59102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7" name="Line 197"/>
              <p:cNvSpPr>
                <a:spLocks noChangeShapeType="1"/>
              </p:cNvSpPr>
              <p:nvPr/>
            </p:nvSpPr>
            <p:spPr bwMode="auto">
              <a:xfrm>
                <a:off x="59991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8" name="Line 198"/>
              <p:cNvSpPr>
                <a:spLocks noChangeShapeType="1"/>
              </p:cNvSpPr>
              <p:nvPr/>
            </p:nvSpPr>
            <p:spPr bwMode="auto">
              <a:xfrm>
                <a:off x="60880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59" name="Line 199"/>
              <p:cNvSpPr>
                <a:spLocks noChangeShapeType="1"/>
              </p:cNvSpPr>
              <p:nvPr/>
            </p:nvSpPr>
            <p:spPr bwMode="auto">
              <a:xfrm>
                <a:off x="61769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60" name="Line 200"/>
              <p:cNvSpPr>
                <a:spLocks noChangeShapeType="1"/>
              </p:cNvSpPr>
              <p:nvPr/>
            </p:nvSpPr>
            <p:spPr bwMode="auto">
              <a:xfrm>
                <a:off x="62658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61" name="Line 201"/>
              <p:cNvSpPr>
                <a:spLocks noChangeShapeType="1"/>
              </p:cNvSpPr>
              <p:nvPr/>
            </p:nvSpPr>
            <p:spPr bwMode="auto">
              <a:xfrm>
                <a:off x="63547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62" name="Line 202"/>
              <p:cNvSpPr>
                <a:spLocks noChangeShapeType="1"/>
              </p:cNvSpPr>
              <p:nvPr/>
            </p:nvSpPr>
            <p:spPr bwMode="auto">
              <a:xfrm>
                <a:off x="64436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63" name="Line 203"/>
              <p:cNvSpPr>
                <a:spLocks noChangeShapeType="1"/>
              </p:cNvSpPr>
              <p:nvPr/>
            </p:nvSpPr>
            <p:spPr bwMode="auto">
              <a:xfrm>
                <a:off x="6532563" y="9013762"/>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0364" name="Group 269"/>
              <p:cNvGrpSpPr>
                <a:grpSpLocks/>
              </p:cNvGrpSpPr>
              <p:nvPr/>
            </p:nvGrpSpPr>
            <p:grpSpPr bwMode="auto">
              <a:xfrm>
                <a:off x="769938" y="8270939"/>
                <a:ext cx="571500" cy="571500"/>
                <a:chOff x="455" y="5207"/>
                <a:chExt cx="360" cy="360"/>
              </a:xfrm>
            </p:grpSpPr>
            <p:sp>
              <p:nvSpPr>
                <p:cNvPr id="50365" name="Freeform 228"/>
                <p:cNvSpPr>
                  <a:spLocks/>
                </p:cNvSpPr>
                <p:nvPr/>
              </p:nvSpPr>
              <p:spPr bwMode="auto">
                <a:xfrm>
                  <a:off x="45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366"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dirty="0">
                      <a:solidFill>
                        <a:srgbClr val="FFFFFF"/>
                      </a:solidFill>
                      <a:latin typeface="Meiryo UI" panose="020B0604030504040204" pitchFamily="50" charset="-128"/>
                      <a:ea typeface="Meiryo UI" panose="020B0604030504040204" pitchFamily="50" charset="-128"/>
                    </a:rPr>
                    <a:t>用語解説等</a:t>
                  </a:r>
                  <a:endParaRPr lang="ja-JP" altLang="en-US" sz="1800" b="1" dirty="0">
                    <a:latin typeface="Meiryo UI" panose="020B0604030504040204" pitchFamily="50" charset="-128"/>
                    <a:ea typeface="Meiryo UI" panose="020B0604030504040204" pitchFamily="50" charset="-128"/>
                  </a:endParaRPr>
                </a:p>
              </p:txBody>
            </p:sp>
          </p:grpSp>
        </p:grpSp>
        <p:grpSp>
          <p:nvGrpSpPr>
            <p:cNvPr id="50192" name="Group 266"/>
            <p:cNvGrpSpPr>
              <a:grpSpLocks/>
            </p:cNvGrpSpPr>
            <p:nvPr/>
          </p:nvGrpSpPr>
          <p:grpSpPr bwMode="auto">
            <a:xfrm>
              <a:off x="5503863" y="4711700"/>
              <a:ext cx="962025" cy="1139825"/>
              <a:chOff x="3467" y="2093"/>
              <a:chExt cx="606" cy="718"/>
            </a:xfrm>
          </p:grpSpPr>
          <p:sp>
            <p:nvSpPr>
              <p:cNvPr id="50196"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197"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198"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199"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0"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1"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2"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3"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4"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5"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6"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7"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08"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0209"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0"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1"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2"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3"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4"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5"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6"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7"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8"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19"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0"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1"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2"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0223"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4"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5"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6"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7"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8"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29"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0"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231"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0193" name="Text Box 270"/>
            <p:cNvSpPr txBox="1">
              <a:spLocks noChangeArrowheads="1"/>
            </p:cNvSpPr>
            <p:nvPr/>
          </p:nvSpPr>
          <p:spPr bwMode="auto">
            <a:xfrm>
              <a:off x="679450" y="6054725"/>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50194"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5"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0179" name="AutoShape 2"/>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48132" name="Text Box 269"/>
          <p:cNvSpPr txBox="1">
            <a:spLocks noChangeArrowheads="1"/>
          </p:cNvSpPr>
          <p:nvPr/>
        </p:nvSpPr>
        <p:spPr bwMode="auto">
          <a:xfrm>
            <a:off x="893763" y="1281113"/>
            <a:ext cx="525621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ウイルス等に感染したおそれがある場合は、勝手に措置せずに、組織で定められた手順（以下に例示）に従うこと。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2000" b="1" dirty="0">
                <a:solidFill>
                  <a:schemeClr val="bg1"/>
                </a:solidFill>
                <a:latin typeface="Meiryo UI" panose="020B0604030504040204" pitchFamily="50" charset="-128"/>
                <a:ea typeface="Meiryo UI" panose="020B0604030504040204" pitchFamily="50" charset="-128"/>
              </a:rPr>
              <a:t>　</a:t>
            </a:r>
            <a:r>
              <a:rPr lang="ja-JP" altLang="en-US" sz="1800" b="1" dirty="0">
                <a:solidFill>
                  <a:schemeClr val="bg1"/>
                </a:solidFill>
                <a:latin typeface="Meiryo UI" panose="020B0604030504040204" pitchFamily="50" charset="-128"/>
                <a:ea typeface="Meiryo UI" panose="020B0604030504040204" pitchFamily="50" charset="-128"/>
              </a:rPr>
              <a:t>＜例＞</a:t>
            </a:r>
            <a:endParaRPr lang="en-US" altLang="ja-JP" sz="1800" b="1" dirty="0">
              <a:solidFill>
                <a:schemeClr val="bg1"/>
              </a:solidFill>
              <a:latin typeface="Meiryo UI" panose="020B0604030504040204" pitchFamily="50" charset="-128"/>
              <a:ea typeface="Meiryo UI" panose="020B0604030504040204" pitchFamily="50" charset="-128"/>
            </a:endParaRPr>
          </a:p>
          <a:p>
            <a:pPr lvl="1" eaLnBrk="1" hangingPunct="1">
              <a:spcBef>
                <a:spcPct val="0"/>
              </a:spcBef>
              <a:defRPr/>
            </a:pPr>
            <a:r>
              <a:rPr lang="ja-JP" altLang="en-US" sz="2000" b="1" dirty="0">
                <a:solidFill>
                  <a:schemeClr val="bg1"/>
                </a:solidFill>
                <a:latin typeface="Meiryo UI" panose="020B0604030504040204" pitchFamily="50" charset="-128"/>
                <a:ea typeface="Meiryo UI" panose="020B0604030504040204" pitchFamily="50" charset="-128"/>
              </a:rPr>
              <a:t>直ちに報告窓口に連絡し、指示を受ける。</a:t>
            </a:r>
            <a:endParaRPr lang="en-US" altLang="ja-JP" sz="2000" b="1" dirty="0">
              <a:solidFill>
                <a:schemeClr val="bg1"/>
              </a:solidFill>
              <a:latin typeface="Meiryo UI" panose="020B0604030504040204" pitchFamily="50" charset="-128"/>
              <a:ea typeface="Meiryo UI" panose="020B0604030504040204" pitchFamily="50" charset="-128"/>
            </a:endParaRPr>
          </a:p>
          <a:p>
            <a:pPr lvl="1" eaLnBrk="1" hangingPunct="1">
              <a:spcBef>
                <a:spcPct val="0"/>
              </a:spcBef>
              <a:defRPr/>
            </a:pPr>
            <a:r>
              <a:rPr lang="ja-JP" altLang="en-US" sz="2000" b="1" dirty="0">
                <a:solidFill>
                  <a:schemeClr val="bg1"/>
                </a:solidFill>
                <a:latin typeface="Meiryo UI" panose="020B0604030504040204" pitchFamily="50" charset="-128"/>
                <a:ea typeface="Meiryo UI" panose="020B0604030504040204" pitchFamily="50" charset="-128"/>
              </a:rPr>
              <a:t>直ちに</a:t>
            </a:r>
            <a:r>
              <a:rPr lang="en-US" altLang="ja-JP" sz="2000" b="1" u="sng" dirty="0">
                <a:solidFill>
                  <a:schemeClr val="bg1"/>
                </a:solidFill>
                <a:latin typeface="Meiryo UI" panose="020B0604030504040204" pitchFamily="50" charset="-128"/>
                <a:ea typeface="Meiryo UI" panose="020B0604030504040204" pitchFamily="50" charset="-128"/>
              </a:rPr>
              <a:t>LAN</a:t>
            </a:r>
            <a:r>
              <a:rPr lang="ja-JP" altLang="en-US" sz="2000" b="1" u="sng" dirty="0">
                <a:solidFill>
                  <a:schemeClr val="bg1"/>
                </a:solidFill>
                <a:latin typeface="Meiryo UI" panose="020B0604030504040204" pitchFamily="50" charset="-128"/>
                <a:ea typeface="Meiryo UI" panose="020B0604030504040204" pitchFamily="50" charset="-128"/>
              </a:rPr>
              <a:t>ケーブルを抜く</a:t>
            </a:r>
            <a:r>
              <a:rPr lang="ja-JP" altLang="en-US" sz="2000" b="1" dirty="0">
                <a:solidFill>
                  <a:schemeClr val="bg1"/>
                </a:solidFill>
                <a:latin typeface="Meiryo UI" panose="020B0604030504040204" pitchFamily="50" charset="-128"/>
                <a:ea typeface="Meiryo UI" panose="020B0604030504040204" pitchFamily="50" charset="-128"/>
              </a:rPr>
              <a:t>。</a:t>
            </a:r>
            <a:endParaRPr lang="en-US" altLang="ja-JP" sz="2000" b="1" dirty="0">
              <a:solidFill>
                <a:schemeClr val="bg1"/>
              </a:solidFill>
              <a:latin typeface="Meiryo UI" panose="020B0604030504040204" pitchFamily="50" charset="-128"/>
              <a:ea typeface="Meiryo UI" panose="020B0604030504040204" pitchFamily="50" charset="-128"/>
            </a:endParaRPr>
          </a:p>
          <a:p>
            <a:pPr lvl="1" eaLnBrk="1" hangingPunct="1">
              <a:spcBef>
                <a:spcPct val="0"/>
              </a:spcBef>
              <a:defRPr/>
            </a:pPr>
            <a:endParaRPr lang="ja-JP" altLang="en-US" sz="1600" b="1" dirty="0">
              <a:solidFill>
                <a:schemeClr val="bg1"/>
              </a:solidFill>
              <a:latin typeface="Meiryo UI" panose="020B0604030504040204" pitchFamily="50" charset="-128"/>
              <a:ea typeface="Meiryo UI" panose="020B0604030504040204" pitchFamily="50" charset="-128"/>
            </a:endParaRPr>
          </a:p>
          <a:p>
            <a:pPr lvl="1" eaLnBrk="1" hangingPunct="1">
              <a:spcBef>
                <a:spcPct val="0"/>
              </a:spcBef>
              <a:defRPr/>
            </a:pPr>
            <a:r>
              <a:rPr lang="ja-JP" altLang="en-US" sz="2000" b="1" dirty="0">
                <a:solidFill>
                  <a:schemeClr val="bg1"/>
                </a:solidFill>
                <a:latin typeface="Meiryo UI" panose="020B0604030504040204" pitchFamily="50" charset="-128"/>
                <a:ea typeface="Meiryo UI" panose="020B0604030504040204" pitchFamily="50" charset="-128"/>
              </a:rPr>
              <a:t>パソコンの電源を切ったり、再起動させたりせず、そのままの状態を保存する。</a:t>
            </a:r>
          </a:p>
          <a:p>
            <a:pPr lvl="1" eaLnBrk="1" hangingPunct="1">
              <a:spcBef>
                <a:spcPct val="0"/>
              </a:spcBef>
              <a:defRPr/>
            </a:pPr>
            <a:endParaRPr lang="en-US" altLang="ja-JP" sz="2000" b="1" dirty="0">
              <a:solidFill>
                <a:schemeClr val="bg1"/>
              </a:solidFill>
              <a:latin typeface="Meiryo UI" panose="020B0604030504040204" pitchFamily="50" charset="-128"/>
              <a:ea typeface="Meiryo UI" panose="020B0604030504040204" pitchFamily="50" charset="-128"/>
            </a:endParaRPr>
          </a:p>
        </p:txBody>
      </p:sp>
      <p:sp>
        <p:nvSpPr>
          <p:cNvPr id="49159" name="Text Box 272"/>
          <p:cNvSpPr txBox="1">
            <a:spLocks noChangeArrowheads="1"/>
          </p:cNvSpPr>
          <p:nvPr/>
        </p:nvSpPr>
        <p:spPr bwMode="auto">
          <a:xfrm>
            <a:off x="1331913" y="8310937"/>
            <a:ext cx="50212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900" b="1" dirty="0">
                <a:latin typeface="Meiryo UI" panose="020B0604030504040204" pitchFamily="50" charset="-128"/>
                <a:ea typeface="Meiryo UI" panose="020B0604030504040204" pitchFamily="50" charset="-128"/>
              </a:rPr>
              <a:t>LAN</a:t>
            </a:r>
            <a:r>
              <a:rPr lang="ja-JP" altLang="en-US" sz="900" b="1" dirty="0">
                <a:latin typeface="Meiryo UI" panose="020B0604030504040204" pitchFamily="50" charset="-128"/>
                <a:ea typeface="Meiryo UI" panose="020B0604030504040204" pitchFamily="50" charset="-128"/>
              </a:rPr>
              <a:t>ケーブルを抜く：</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他のコンピュータとネットワークを通じたやり取りをできなくすることを目的に、パソコンに接続されている</a:t>
            </a:r>
            <a:r>
              <a:rPr lang="en-US" altLang="ja-JP" sz="900" dirty="0">
                <a:latin typeface="Meiryo UI" panose="020B0604030504040204" pitchFamily="50" charset="-128"/>
                <a:ea typeface="Meiryo UI" panose="020B0604030504040204" pitchFamily="50" charset="-128"/>
              </a:rPr>
              <a:t>LAN</a:t>
            </a:r>
            <a:r>
              <a:rPr lang="ja-JP" altLang="en-US" sz="900" dirty="0">
                <a:latin typeface="Meiryo UI" panose="020B0604030504040204" pitchFamily="50" charset="-128"/>
                <a:ea typeface="Meiryo UI" panose="020B0604030504040204" pitchFamily="50" charset="-128"/>
              </a:rPr>
              <a:t>通信のためのケーブルを抜くこと。無線</a:t>
            </a:r>
            <a:r>
              <a:rPr lang="en-US" altLang="ja-JP" sz="900" dirty="0">
                <a:latin typeface="Meiryo UI" panose="020B0604030504040204" pitchFamily="50" charset="-128"/>
                <a:ea typeface="Meiryo UI" panose="020B0604030504040204" pitchFamily="50" charset="-128"/>
              </a:rPr>
              <a:t>LAN</a:t>
            </a:r>
            <a:r>
              <a:rPr lang="ja-JP" altLang="en-US" sz="900" dirty="0">
                <a:latin typeface="Meiryo UI" panose="020B0604030504040204" pitchFamily="50" charset="-128"/>
                <a:ea typeface="Meiryo UI" panose="020B0604030504040204" pitchFamily="50" charset="-128"/>
              </a:rPr>
              <a:t>で接続されている場合は、無線</a:t>
            </a:r>
            <a:r>
              <a:rPr lang="en-US" altLang="ja-JP" sz="900" dirty="0">
                <a:latin typeface="Meiryo UI" panose="020B0604030504040204" pitchFamily="50" charset="-128"/>
                <a:ea typeface="Meiryo UI" panose="020B0604030504040204" pitchFamily="50" charset="-128"/>
              </a:rPr>
              <a:t>LAN</a:t>
            </a:r>
            <a:r>
              <a:rPr lang="ja-JP" altLang="en-US" sz="900" dirty="0">
                <a:latin typeface="Meiryo UI" panose="020B0604030504040204" pitchFamily="50" charset="-128"/>
                <a:ea typeface="Meiryo UI" panose="020B0604030504040204" pitchFamily="50" charset="-128"/>
              </a:rPr>
              <a:t>スイッチを切ったりして、同様に通信機能を停止させる必要がある。</a:t>
            </a:r>
            <a:endParaRPr lang="en-US" altLang="ja-JP" sz="900" dirty="0">
              <a:latin typeface="Meiryo UI" panose="020B0604030504040204" pitchFamily="50" charset="-128"/>
              <a:ea typeface="Meiryo UI" panose="020B0604030504040204" pitchFamily="50" charset="-128"/>
            </a:endParaRPr>
          </a:p>
        </p:txBody>
      </p:sp>
      <p:sp>
        <p:nvSpPr>
          <p:cNvPr id="50183" name="Text Box 129"/>
          <p:cNvSpPr txBox="1">
            <a:spLocks noChangeArrowheads="1"/>
          </p:cNvSpPr>
          <p:nvPr/>
        </p:nvSpPr>
        <p:spPr bwMode="auto">
          <a:xfrm>
            <a:off x="3085466" y="3302340"/>
            <a:ext cx="14033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79778E6-86C3-468F-B4DF-BB0FC20F62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87" y="3486298"/>
            <a:ext cx="6098201" cy="3576489"/>
          </a:xfrm>
          <a:prstGeom prst="rect">
            <a:avLst/>
          </a:prstGeom>
        </p:spPr>
      </p:pic>
      <p:grpSp>
        <p:nvGrpSpPr>
          <p:cNvPr id="51203" name="グループ化 1"/>
          <p:cNvGrpSpPr>
            <a:grpSpLocks/>
          </p:cNvGrpSpPr>
          <p:nvPr/>
        </p:nvGrpSpPr>
        <p:grpSpPr bwMode="auto">
          <a:xfrm>
            <a:off x="0" y="377825"/>
            <a:ext cx="6219825" cy="6915150"/>
            <a:chOff x="0" y="377825"/>
            <a:chExt cx="6219825" cy="6915150"/>
          </a:xfrm>
        </p:grpSpPr>
        <p:sp>
          <p:nvSpPr>
            <p:cNvPr id="51210" name="Freeform 5"/>
            <p:cNvSpPr>
              <a:spLocks/>
            </p:cNvSpPr>
            <p:nvPr/>
          </p:nvSpPr>
          <p:spPr bwMode="auto">
            <a:xfrm>
              <a:off x="0" y="377825"/>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13" name="Freeform 8"/>
            <p:cNvSpPr>
              <a:spLocks/>
            </p:cNvSpPr>
            <p:nvPr/>
          </p:nvSpPr>
          <p:spPr bwMode="auto">
            <a:xfrm>
              <a:off x="96838" y="1276350"/>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1214" name="Group 115"/>
            <p:cNvGrpSpPr>
              <a:grpSpLocks/>
            </p:cNvGrpSpPr>
            <p:nvPr/>
          </p:nvGrpSpPr>
          <p:grpSpPr bwMode="auto">
            <a:xfrm>
              <a:off x="4983163" y="2743200"/>
              <a:ext cx="733425" cy="809625"/>
              <a:chOff x="3139" y="1728"/>
              <a:chExt cx="462" cy="510"/>
            </a:xfrm>
          </p:grpSpPr>
          <p:sp>
            <p:nvSpPr>
              <p:cNvPr id="51308"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51309"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1215" name="Group 114"/>
            <p:cNvGrpSpPr>
              <a:grpSpLocks/>
            </p:cNvGrpSpPr>
            <p:nvPr/>
          </p:nvGrpSpPr>
          <p:grpSpPr bwMode="auto">
            <a:xfrm>
              <a:off x="5100638" y="698500"/>
              <a:ext cx="806450" cy="771525"/>
              <a:chOff x="3213" y="440"/>
              <a:chExt cx="508" cy="486"/>
            </a:xfrm>
          </p:grpSpPr>
          <p:sp>
            <p:nvSpPr>
              <p:cNvPr id="51286"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7"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8"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9"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1290"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1"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2"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3"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4"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5"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6"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7"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8"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9"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0"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1"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2"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3"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4"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5"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6"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7"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1216" name="グループ化 1"/>
            <p:cNvGrpSpPr>
              <a:grpSpLocks/>
            </p:cNvGrpSpPr>
            <p:nvPr/>
          </p:nvGrpSpPr>
          <p:grpSpPr bwMode="auto">
            <a:xfrm>
              <a:off x="77788" y="7292975"/>
              <a:ext cx="5791200" cy="0"/>
              <a:chOff x="73321" y="6973419"/>
              <a:chExt cx="5791200" cy="0"/>
            </a:xfrm>
          </p:grpSpPr>
          <p:sp>
            <p:nvSpPr>
              <p:cNvPr id="51220"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1"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2"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3"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4"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5"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6"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7"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8"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9"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0"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1"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2"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3"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4"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5"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6"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7"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8"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9"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0"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1"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2"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3"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4"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5"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6"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7"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8"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9"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0"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1"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2"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3"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4"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5"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6"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7"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8"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9"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0"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1"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2"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3"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4"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5"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6"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7"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8"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9"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0"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1"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2"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3"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4"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5"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6"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7"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8"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9"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0"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1"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2"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3"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4"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5"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1219" name="Text Box 119"/>
            <p:cNvSpPr txBox="1">
              <a:spLocks noChangeArrowheads="1"/>
            </p:cNvSpPr>
            <p:nvPr/>
          </p:nvSpPr>
          <p:spPr bwMode="auto">
            <a:xfrm>
              <a:off x="17463" y="393700"/>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4</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-6</a:t>
              </a:r>
            </a:p>
          </p:txBody>
        </p:sp>
      </p:grpSp>
      <p:sp>
        <p:nvSpPr>
          <p:cNvPr id="51207" name="Text Box 103"/>
          <p:cNvSpPr txBox="1">
            <a:spLocks noChangeArrowheads="1"/>
          </p:cNvSpPr>
          <p:nvPr/>
        </p:nvSpPr>
        <p:spPr bwMode="auto">
          <a:xfrm>
            <a:off x="890588" y="553204"/>
            <a:ext cx="402225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パソコン・スマートフォンを紛失して</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　　　　しまった、盗まれたかもしれない</a:t>
            </a:r>
          </a:p>
        </p:txBody>
      </p:sp>
      <p:sp>
        <p:nvSpPr>
          <p:cNvPr id="51208" name="Text Box 104"/>
          <p:cNvSpPr txBox="1">
            <a:spLocks noChangeArrowheads="1"/>
          </p:cNvSpPr>
          <p:nvPr/>
        </p:nvSpPr>
        <p:spPr bwMode="auto">
          <a:xfrm>
            <a:off x="209550" y="1385888"/>
            <a:ext cx="561243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自組織から支給されているパソコンや</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スマートフォンが</a:t>
            </a:r>
            <a:r>
              <a:rPr lang="ja-JP" altLang="en-US" sz="2400" b="1" dirty="0">
                <a:solidFill>
                  <a:srgbClr val="FF0000"/>
                </a:solidFill>
                <a:latin typeface="Meiryo UI" panose="020B0604030504040204" pitchFamily="50" charset="-128"/>
                <a:ea typeface="Meiryo UI" panose="020B0604030504040204" pitchFamily="50" charset="-128"/>
              </a:rPr>
              <a:t>紛失</a:t>
            </a:r>
            <a:r>
              <a:rPr lang="ja-JP" altLang="en-US" sz="2400" b="1" dirty="0">
                <a:latin typeface="Meiryo UI" panose="020B0604030504040204" pitchFamily="50" charset="-128"/>
                <a:ea typeface="Meiryo UI" panose="020B0604030504040204" pitchFamily="50" charset="-128"/>
              </a:rPr>
              <a:t>又は</a:t>
            </a:r>
            <a:r>
              <a:rPr lang="ja-JP" altLang="en-US" sz="2400" b="1" dirty="0">
                <a:solidFill>
                  <a:srgbClr val="FF0000"/>
                </a:solidFill>
                <a:latin typeface="Meiryo UI" panose="020B0604030504040204" pitchFamily="50" charset="-128"/>
                <a:ea typeface="Meiryo UI" panose="020B0604030504040204" pitchFamily="50" charset="-128"/>
              </a:rPr>
              <a:t>盗難</a:t>
            </a:r>
            <a:r>
              <a:rPr lang="ja-JP" altLang="en-US" sz="2400" b="1" dirty="0">
                <a:latin typeface="Meiryo UI" panose="020B0604030504040204" pitchFamily="50" charset="-128"/>
                <a:ea typeface="Meiryo UI" panose="020B0604030504040204" pitchFamily="50" charset="-128"/>
              </a:rPr>
              <a:t>に遭った場合</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800" b="1" dirty="0">
                <a:latin typeface="Meiryo UI" panose="020B0604030504040204" pitchFamily="50" charset="-128"/>
                <a:ea typeface="Meiryo UI" panose="020B0604030504040204" pitchFamily="50" charset="-128"/>
              </a:rPr>
              <a:t>（可能性がある場合を含む。）</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rgbClr val="FF0000"/>
                </a:solidFill>
                <a:latin typeface="Meiryo UI" panose="020B0604030504040204" pitchFamily="50" charset="-128"/>
                <a:ea typeface="Meiryo UI" panose="020B0604030504040204" pitchFamily="50" charset="-128"/>
              </a:rPr>
              <a:t>直ちに報告窓口に連絡</a:t>
            </a:r>
            <a:r>
              <a:rPr lang="ja-JP" altLang="en-US" sz="2400" b="1" dirty="0">
                <a:latin typeface="Meiryo UI" panose="020B0604030504040204" pitchFamily="50" charset="-128"/>
                <a:ea typeface="Meiryo UI" panose="020B0604030504040204" pitchFamily="50" charset="-128"/>
              </a:rPr>
              <a:t>しましょう。</a:t>
            </a:r>
          </a:p>
        </p:txBody>
      </p:sp>
      <p:sp>
        <p:nvSpPr>
          <p:cNvPr id="108" name="Freeform 6">
            <a:extLst>
              <a:ext uri="{FF2B5EF4-FFF2-40B4-BE49-F238E27FC236}">
                <a16:creationId xmlns:a16="http://schemas.microsoft.com/office/drawing/2014/main" id="{01542BB3-DB1B-4F50-BDD0-FD960FE64F9F}"/>
              </a:ext>
            </a:extLst>
          </p:cNvPr>
          <p:cNvSpPr>
            <a:spLocks/>
          </p:cNvSpPr>
          <p:nvPr/>
        </p:nvSpPr>
        <p:spPr bwMode="auto">
          <a:xfrm>
            <a:off x="180975" y="7578725"/>
            <a:ext cx="5724525" cy="1357313"/>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9" name="Freeform 7">
            <a:extLst>
              <a:ext uri="{FF2B5EF4-FFF2-40B4-BE49-F238E27FC236}">
                <a16:creationId xmlns:a16="http://schemas.microsoft.com/office/drawing/2014/main" id="{CD4674C8-446F-4079-9218-016B20F3B847}"/>
              </a:ext>
            </a:extLst>
          </p:cNvPr>
          <p:cNvSpPr>
            <a:spLocks/>
          </p:cNvSpPr>
          <p:nvPr/>
        </p:nvSpPr>
        <p:spPr bwMode="auto">
          <a:xfrm>
            <a:off x="5641975" y="8751888"/>
            <a:ext cx="277813" cy="190500"/>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0" name="Freeform 77">
            <a:extLst>
              <a:ext uri="{FF2B5EF4-FFF2-40B4-BE49-F238E27FC236}">
                <a16:creationId xmlns:a16="http://schemas.microsoft.com/office/drawing/2014/main" id="{83CDE1E3-8155-4D03-ACBF-669356ED1ABD}"/>
              </a:ext>
            </a:extLst>
          </p:cNvPr>
          <p:cNvSpPr>
            <a:spLocks/>
          </p:cNvSpPr>
          <p:nvPr/>
        </p:nvSpPr>
        <p:spPr bwMode="auto">
          <a:xfrm>
            <a:off x="68262" y="7427912"/>
            <a:ext cx="4453200"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 name="Text Box 117">
            <a:extLst>
              <a:ext uri="{FF2B5EF4-FFF2-40B4-BE49-F238E27FC236}">
                <a16:creationId xmlns:a16="http://schemas.microsoft.com/office/drawing/2014/main" id="{A33DD293-9743-4AA2-A5FB-080F4259DFD2}"/>
              </a:ext>
            </a:extLst>
          </p:cNvPr>
          <p:cNvSpPr txBox="1">
            <a:spLocks noChangeArrowheads="1"/>
          </p:cNvSpPr>
          <p:nvPr/>
        </p:nvSpPr>
        <p:spPr bwMode="auto">
          <a:xfrm>
            <a:off x="161925" y="7426325"/>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114" name="Text Box 124">
            <a:extLst>
              <a:ext uri="{FF2B5EF4-FFF2-40B4-BE49-F238E27FC236}">
                <a16:creationId xmlns:a16="http://schemas.microsoft.com/office/drawing/2014/main" id="{D5B7EF44-EFD9-42DE-A9EA-CA0CE6F48AFF}"/>
              </a:ext>
            </a:extLst>
          </p:cNvPr>
          <p:cNvSpPr txBox="1">
            <a:spLocks noChangeArrowheads="1"/>
          </p:cNvSpPr>
          <p:nvPr/>
        </p:nvSpPr>
        <p:spPr bwMode="auto">
          <a:xfrm>
            <a:off x="1473573" y="7779870"/>
            <a:ext cx="3010709" cy="864517"/>
          </a:xfrm>
          <a:prstGeom prst="rect">
            <a:avLst/>
          </a:prstGeom>
          <a:solidFill>
            <a:schemeClr val="bg2">
              <a:lumMod val="20000"/>
              <a:lumOff val="80000"/>
            </a:schemeClr>
          </a:solidFill>
          <a:ln w="9525">
            <a:solidFill>
              <a:schemeClr val="bg1">
                <a:lumMod val="50000"/>
              </a:schemeClr>
            </a:solidFill>
            <a:miter lim="800000"/>
            <a:headEnd/>
            <a:tailEnd/>
          </a:ln>
          <a:effec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個人情報漏えいの原因</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行政機関等</a:t>
            </a:r>
            <a:r>
              <a:rPr lang="en-US" altLang="ja-JP" sz="1000" dirty="0">
                <a:latin typeface="Meiryo UI" panose="020B0604030504040204" pitchFamily="50" charset="-128"/>
                <a:ea typeface="Meiryo UI" panose="020B0604030504040204" pitchFamily="50" charset="-128"/>
              </a:rPr>
              <a:t>)</a:t>
            </a:r>
            <a:endParaRPr lang="ja-JP" altLang="en-US" sz="1000" dirty="0">
              <a:latin typeface="Meiryo UI" panose="020B0604030504040204" pitchFamily="50" charset="-128"/>
              <a:ea typeface="Meiryo UI" panose="020B0604030504040204" pitchFamily="50" charset="-128"/>
            </a:endParaRPr>
          </a:p>
          <a:p>
            <a:pPr eaLnBrk="1" hangingPunct="1">
              <a:spcBef>
                <a:spcPct val="0"/>
              </a:spcBef>
              <a:buNone/>
              <a:defRPr/>
            </a:pPr>
            <a:r>
              <a:rPr lang="ja-JP" altLang="en-US" sz="1000" dirty="0">
                <a:solidFill>
                  <a:srgbClr val="FF0000"/>
                </a:solidFill>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・誤交付：</a:t>
            </a:r>
            <a:r>
              <a:rPr lang="en-US" altLang="ja-JP" sz="1000" dirty="0">
                <a:latin typeface="Meiryo UI" panose="020B0604030504040204" pitchFamily="50" charset="-128"/>
                <a:ea typeface="Meiryo UI" panose="020B0604030504040204" pitchFamily="50" charset="-128"/>
              </a:rPr>
              <a:t>10.5</a:t>
            </a:r>
            <a:r>
              <a:rPr lang="ja-JP" altLang="en-US" sz="1000" dirty="0">
                <a:latin typeface="Meiryo UI" panose="020B0604030504040204" pitchFamily="50" charset="-128"/>
                <a:ea typeface="Meiryo UI" panose="020B0604030504040204" pitchFamily="50" charset="-128"/>
              </a:rPr>
              <a:t>％　　　　　</a:t>
            </a:r>
            <a:r>
              <a:rPr lang="ja-JP" altLang="en-US" sz="1000" dirty="0">
                <a:solidFill>
                  <a:srgbClr val="FF0000"/>
                </a:solidFill>
                <a:latin typeface="Meiryo UI" panose="020B0604030504040204" pitchFamily="50" charset="-128"/>
                <a:ea typeface="Meiryo UI" panose="020B0604030504040204" pitchFamily="50" charset="-128"/>
              </a:rPr>
              <a:t>・盗難：</a:t>
            </a:r>
            <a:r>
              <a:rPr lang="en-US" altLang="ja-JP" sz="1000" dirty="0">
                <a:solidFill>
                  <a:srgbClr val="FF0000"/>
                </a:solidFill>
                <a:latin typeface="Meiryo UI" panose="020B0604030504040204" pitchFamily="50" charset="-128"/>
                <a:ea typeface="Meiryo UI" panose="020B0604030504040204" pitchFamily="50" charset="-128"/>
              </a:rPr>
              <a:t>1.8%</a:t>
            </a:r>
          </a:p>
          <a:p>
            <a:pPr eaLnBrk="1" hangingPunct="1">
              <a:spcBef>
                <a:spcPct val="0"/>
              </a:spcBef>
              <a:buNone/>
              <a:defRPr/>
            </a:pPr>
            <a:r>
              <a:rPr lang="ja-JP" altLang="en-US" sz="1000" dirty="0">
                <a:latin typeface="Meiryo UI" panose="020B0604030504040204" pitchFamily="50" charset="-128"/>
                <a:ea typeface="Meiryo UI" panose="020B0604030504040204" pitchFamily="50" charset="-128"/>
              </a:rPr>
              <a:t>　　・誤送付：</a:t>
            </a:r>
            <a:r>
              <a:rPr lang="en-US" altLang="ja-JP" sz="1000" dirty="0">
                <a:latin typeface="Meiryo UI" panose="020B0604030504040204" pitchFamily="50" charset="-128"/>
                <a:ea typeface="Meiryo UI" panose="020B0604030504040204" pitchFamily="50" charset="-128"/>
              </a:rPr>
              <a:t>45.6</a:t>
            </a:r>
            <a:r>
              <a:rPr lang="ja-JP" altLang="en-US" sz="1000" dirty="0">
                <a:latin typeface="Meiryo UI" panose="020B0604030504040204" pitchFamily="50" charset="-128"/>
                <a:ea typeface="Meiryo UI" panose="020B0604030504040204" pitchFamily="50" charset="-128"/>
              </a:rPr>
              <a:t>％　　　　　・内部不正：</a:t>
            </a:r>
            <a:r>
              <a:rPr lang="en-US" altLang="ja-JP" sz="1000" dirty="0">
                <a:latin typeface="Meiryo UI" panose="020B0604030504040204" pitchFamily="50" charset="-128"/>
                <a:ea typeface="Meiryo UI" panose="020B0604030504040204" pitchFamily="50" charset="-128"/>
              </a:rPr>
              <a:t>0%</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　　・誤廃棄：</a:t>
            </a:r>
            <a:r>
              <a:rPr lang="en-US" altLang="ja-JP" sz="1000" dirty="0">
                <a:latin typeface="Meiryo UI" panose="020B0604030504040204" pitchFamily="50" charset="-128"/>
                <a:ea typeface="Meiryo UI" panose="020B0604030504040204" pitchFamily="50" charset="-128"/>
              </a:rPr>
              <a:t>11.4</a:t>
            </a:r>
            <a:r>
              <a:rPr lang="ja-JP" altLang="en-US" sz="1000" dirty="0">
                <a:latin typeface="Meiryo UI" panose="020B0604030504040204" pitchFamily="50" charset="-128"/>
                <a:ea typeface="Meiryo UI" panose="020B0604030504040204" pitchFamily="50" charset="-128"/>
              </a:rPr>
              <a:t>％　　　　　・不正アクセス：</a:t>
            </a:r>
            <a:r>
              <a:rPr lang="en-US" altLang="ja-JP" sz="1000" dirty="0">
                <a:latin typeface="Meiryo UI" panose="020B0604030504040204" pitchFamily="50" charset="-128"/>
                <a:ea typeface="Meiryo UI" panose="020B0604030504040204" pitchFamily="50" charset="-128"/>
              </a:rPr>
              <a:t>3.5%</a:t>
            </a:r>
          </a:p>
          <a:p>
            <a:pPr eaLnBrk="1" hangingPunct="1">
              <a:spcBef>
                <a:spcPct val="0"/>
              </a:spcBef>
              <a:buNone/>
              <a:defRPr/>
            </a:pPr>
            <a:r>
              <a:rPr lang="en-US" altLang="ja-JP" sz="1000" dirty="0">
                <a:latin typeface="Meiryo UI" panose="020B0604030504040204" pitchFamily="50" charset="-128"/>
                <a:ea typeface="Meiryo UI" panose="020B0604030504040204" pitchFamily="50" charset="-128"/>
              </a:rPr>
              <a:t>   </a:t>
            </a:r>
            <a:r>
              <a:rPr lang="en-US" altLang="ja-JP" sz="1000" dirty="0">
                <a:solidFill>
                  <a:srgbClr val="FF0000"/>
                </a:solidFill>
                <a:latin typeface="Meiryo UI" panose="020B0604030504040204" pitchFamily="50" charset="-128"/>
                <a:ea typeface="Meiryo UI" panose="020B0604030504040204" pitchFamily="50" charset="-128"/>
              </a:rPr>
              <a:t> </a:t>
            </a:r>
            <a:r>
              <a:rPr lang="ja-JP" altLang="en-US" sz="1000" dirty="0">
                <a:solidFill>
                  <a:srgbClr val="FF0000"/>
                </a:solidFill>
                <a:latin typeface="Meiryo UI" panose="020B0604030504040204" pitchFamily="50" charset="-128"/>
                <a:ea typeface="Meiryo UI" panose="020B0604030504040204" pitchFamily="50" charset="-128"/>
              </a:rPr>
              <a:t>・紛失：</a:t>
            </a:r>
            <a:r>
              <a:rPr lang="en-US" altLang="ja-JP" sz="1000" dirty="0">
                <a:solidFill>
                  <a:srgbClr val="FF0000"/>
                </a:solidFill>
                <a:latin typeface="Meiryo UI" panose="020B0604030504040204" pitchFamily="50" charset="-128"/>
                <a:ea typeface="Meiryo UI" panose="020B0604030504040204" pitchFamily="50" charset="-128"/>
              </a:rPr>
              <a:t>10.5</a:t>
            </a:r>
            <a:r>
              <a:rPr lang="ja-JP" altLang="en-US" sz="1000" dirty="0">
                <a:solidFill>
                  <a:srgbClr val="FF0000"/>
                </a:solidFill>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・その他：</a:t>
            </a:r>
            <a:r>
              <a:rPr lang="en-US" altLang="ja-JP" sz="1000" dirty="0">
                <a:latin typeface="Meiryo UI" panose="020B0604030504040204" pitchFamily="50" charset="-128"/>
                <a:ea typeface="Meiryo UI" panose="020B0604030504040204" pitchFamily="50" charset="-128"/>
              </a:rPr>
              <a:t>16.6%</a:t>
            </a:r>
          </a:p>
        </p:txBody>
      </p:sp>
      <p:sp>
        <p:nvSpPr>
          <p:cNvPr id="115" name="Text Box 125">
            <a:extLst>
              <a:ext uri="{FF2B5EF4-FFF2-40B4-BE49-F238E27FC236}">
                <a16:creationId xmlns:a16="http://schemas.microsoft.com/office/drawing/2014/main" id="{52C7BEB8-F610-44B5-B5AB-AC49CC1D55FD}"/>
              </a:ext>
            </a:extLst>
          </p:cNvPr>
          <p:cNvSpPr txBox="1">
            <a:spLocks noChangeArrowheads="1"/>
          </p:cNvSpPr>
          <p:nvPr/>
        </p:nvSpPr>
        <p:spPr bwMode="auto">
          <a:xfrm>
            <a:off x="1876654" y="8619564"/>
            <a:ext cx="2106234" cy="34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zh-TW" altLang="en-US" sz="800" dirty="0">
                <a:latin typeface="Meiryo UI" panose="020B0604030504040204" pitchFamily="50" charset="-128"/>
                <a:ea typeface="Meiryo UI" panose="020B0604030504040204" pitchFamily="50" charset="-128"/>
              </a:rPr>
              <a:t>令和４年度個人情報保護委員会年次報告</a:t>
            </a:r>
            <a:endParaRPr lang="en-US" altLang="zh-TW" sz="8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dirty="0">
                <a:latin typeface="Meiryo UI" panose="020B0604030504040204" pitchFamily="50" charset="-128"/>
                <a:ea typeface="Meiryo UI" panose="020B0604030504040204" pitchFamily="50" charset="-128"/>
              </a:rPr>
              <a:t>（</a:t>
            </a:r>
            <a:r>
              <a:rPr lang="zh-TW" altLang="en-US" sz="800" dirty="0">
                <a:latin typeface="Meiryo UI" panose="020B0604030504040204" pitchFamily="50" charset="-128"/>
                <a:ea typeface="Meiryo UI" panose="020B0604030504040204" pitchFamily="50" charset="-128"/>
              </a:rPr>
              <a:t>個人情報保護委員会</a:t>
            </a:r>
            <a:r>
              <a:rPr lang="ja-JP" altLang="en-US" sz="800" dirty="0">
                <a:latin typeface="Meiryo UI" panose="020B0604030504040204" pitchFamily="50" charset="-128"/>
                <a:ea typeface="Meiryo UI" panose="020B0604030504040204" pitchFamily="50" charset="-128"/>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Rectangle 270"/>
          <p:cNvSpPr>
            <a:spLocks noChangeArrowheads="1"/>
          </p:cNvSpPr>
          <p:nvPr/>
        </p:nvSpPr>
        <p:spPr bwMode="auto">
          <a:xfrm>
            <a:off x="773113" y="6322184"/>
            <a:ext cx="5543550" cy="11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P17</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2.2.4(2) </a:t>
            </a:r>
            <a:r>
              <a:rPr lang="ja-JP" altLang="en-US" sz="900" dirty="0">
                <a:latin typeface="Meiryo UI" panose="020B0604030504040204" pitchFamily="50" charset="-128"/>
                <a:ea typeface="Meiryo UI" panose="020B0604030504040204" pitchFamily="50" charset="-128"/>
              </a:rPr>
              <a:t>情報セキュリティインシデントへの対処</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職員等は、情報セキュリティインシデントの可能性を認知した場合には、機関等の報告窓口に報告し、指示に従うこと。</a:t>
            </a:r>
            <a:endParaRPr lang="en-US" altLang="ja-JP" sz="900" dirty="0">
              <a:latin typeface="Meiryo UI" panose="020B0604030504040204" pitchFamily="50" charset="-128"/>
              <a:ea typeface="Meiryo UI" panose="020B0604030504040204" pitchFamily="50" charset="-128"/>
            </a:endParaRPr>
          </a:p>
          <a:p>
            <a:pPr>
              <a:buNone/>
            </a:pPr>
            <a:endParaRPr lang="en-US" altLang="ja-JP" sz="900" dirty="0">
              <a:latin typeface="Meiryo UI" panose="020B0604030504040204" pitchFamily="50" charset="-128"/>
              <a:ea typeface="Meiryo UI" panose="020B0604030504040204" pitchFamily="50" charset="-128"/>
            </a:endParaRPr>
          </a:p>
          <a:p>
            <a:pPr marL="0" indent="0" eaLnBrk="1" hangingPunct="1">
              <a:spcBef>
                <a:spcPct val="0"/>
              </a:spcBef>
              <a:buNone/>
            </a:pPr>
            <a:r>
              <a:rPr lang="en-US" altLang="ja-JP" sz="900" dirty="0" err="1">
                <a:latin typeface="Meiryo UI" panose="020B0604030504040204" pitchFamily="50" charset="-128"/>
                <a:ea typeface="Meiryo UI" panose="020B0604030504040204" pitchFamily="50" charset="-128"/>
              </a:rPr>
              <a:t>P77</a:t>
            </a:r>
            <a:r>
              <a:rPr lang="en-US" altLang="ja-JP" sz="900" dirty="0">
                <a:latin typeface="Meiryo UI" panose="020B0604030504040204" pitchFamily="50" charset="-128"/>
                <a:ea typeface="Meiryo UI" panose="020B0604030504040204" pitchFamily="50" charset="-128"/>
              </a:rPr>
              <a:t> 8.1.1(4) </a:t>
            </a:r>
            <a:r>
              <a:rPr lang="ja-JP" altLang="en-US" sz="900" dirty="0">
                <a:latin typeface="Meiryo UI" panose="020B0604030504040204" pitchFamily="50" charset="-128"/>
                <a:ea typeface="Meiryo UI" panose="020B0604030504040204" pitchFamily="50" charset="-128"/>
              </a:rPr>
              <a:t>端末（支給外端末を含む）の利用時の対策</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職員等は、機関等が支給する端末（要管理対策区域外で使用する場合に限る）及び機関等支給以外の端末を用いて要保護情報を取り扱う場合は、定められた利用手順に従うこと。</a:t>
            </a:r>
            <a:endParaRPr lang="en-US" altLang="ja-JP" sz="900" dirty="0">
              <a:latin typeface="Meiryo UI" panose="020B0604030504040204" pitchFamily="50" charset="-128"/>
              <a:ea typeface="Meiryo UI" panose="020B0604030504040204" pitchFamily="50" charset="-128"/>
            </a:endParaRPr>
          </a:p>
        </p:txBody>
      </p:sp>
      <p:grpSp>
        <p:nvGrpSpPr>
          <p:cNvPr id="52226" name="グループ化 1"/>
          <p:cNvGrpSpPr>
            <a:grpSpLocks/>
          </p:cNvGrpSpPr>
          <p:nvPr/>
        </p:nvGrpSpPr>
        <p:grpSpPr bwMode="auto">
          <a:xfrm>
            <a:off x="300038" y="306388"/>
            <a:ext cx="6245225" cy="8642350"/>
            <a:chOff x="300038" y="306388"/>
            <a:chExt cx="6245225" cy="8642350"/>
          </a:xfrm>
        </p:grpSpPr>
        <p:sp>
          <p:nvSpPr>
            <p:cNvPr id="52231"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232"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33" name="Rectangle 206"/>
            <p:cNvSpPr>
              <a:spLocks noChangeArrowheads="1"/>
            </p:cNvSpPr>
            <p:nvPr/>
          </p:nvSpPr>
          <p:spPr bwMode="auto">
            <a:xfrm>
              <a:off x="774700" y="1017588"/>
              <a:ext cx="5537200" cy="4776787"/>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234"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2235" name="グループ化 1"/>
            <p:cNvGrpSpPr>
              <a:grpSpLocks/>
            </p:cNvGrpSpPr>
            <p:nvPr/>
          </p:nvGrpSpPr>
          <p:grpSpPr bwMode="auto">
            <a:xfrm>
              <a:off x="754063" y="6057900"/>
              <a:ext cx="5791200" cy="0"/>
              <a:chOff x="706438" y="4818063"/>
              <a:chExt cx="5791200" cy="0"/>
            </a:xfrm>
          </p:grpSpPr>
          <p:sp>
            <p:nvSpPr>
              <p:cNvPr id="52433"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4"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5"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6"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7"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8"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9"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0"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1"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2"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3"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4"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5"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6"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7"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8"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9"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0"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1"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2"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3"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4"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5"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6"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7"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8"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9"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0"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1"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2"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3"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4"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5"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6"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7"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8"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9"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0"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1"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2"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3"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4"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5"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6"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7"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8"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9"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0"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1"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2"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3"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4"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5"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6"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7"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8"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9"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0"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1"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2"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3"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4"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5"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6"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7"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8"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2236" name="Group 267"/>
            <p:cNvGrpSpPr>
              <a:grpSpLocks/>
            </p:cNvGrpSpPr>
            <p:nvPr/>
          </p:nvGrpSpPr>
          <p:grpSpPr bwMode="auto">
            <a:xfrm>
              <a:off x="609600" y="5461000"/>
              <a:ext cx="5829300" cy="406400"/>
              <a:chOff x="399" y="2591"/>
              <a:chExt cx="3672" cy="256"/>
            </a:xfrm>
          </p:grpSpPr>
          <p:sp>
            <p:nvSpPr>
              <p:cNvPr id="52422"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3"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4"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5"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6"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7"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8"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429"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0"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1"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2"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52237" name="Group 268"/>
            <p:cNvGrpSpPr>
              <a:grpSpLocks/>
            </p:cNvGrpSpPr>
            <p:nvPr/>
          </p:nvGrpSpPr>
          <p:grpSpPr bwMode="auto">
            <a:xfrm>
              <a:off x="2693988" y="735012"/>
              <a:ext cx="1584325" cy="276224"/>
              <a:chOff x="1669" y="515"/>
              <a:chExt cx="998" cy="174"/>
            </a:xfrm>
          </p:grpSpPr>
          <p:sp>
            <p:nvSpPr>
              <p:cNvPr id="52414"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2415"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2416"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52417"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52418"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52419"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52420"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52421"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52238" name="グループ化 3"/>
            <p:cNvGrpSpPr>
              <a:grpSpLocks/>
            </p:cNvGrpSpPr>
            <p:nvPr/>
          </p:nvGrpSpPr>
          <p:grpSpPr bwMode="auto">
            <a:xfrm>
              <a:off x="754063" y="8234363"/>
              <a:ext cx="5791200" cy="663575"/>
              <a:chOff x="706438" y="8266113"/>
              <a:chExt cx="5791200" cy="663575"/>
            </a:xfrm>
          </p:grpSpPr>
          <p:sp>
            <p:nvSpPr>
              <p:cNvPr id="52279" name="Line 6"/>
              <p:cNvSpPr>
                <a:spLocks noChangeShapeType="1"/>
              </p:cNvSpPr>
              <p:nvPr/>
            </p:nvSpPr>
            <p:spPr bwMode="auto">
              <a:xfrm>
                <a:off x="706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0" name="Line 7"/>
              <p:cNvSpPr>
                <a:spLocks noChangeShapeType="1"/>
              </p:cNvSpPr>
              <p:nvPr/>
            </p:nvSpPr>
            <p:spPr bwMode="auto">
              <a:xfrm>
                <a:off x="795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1" name="Line 8"/>
              <p:cNvSpPr>
                <a:spLocks noChangeShapeType="1"/>
              </p:cNvSpPr>
              <p:nvPr/>
            </p:nvSpPr>
            <p:spPr bwMode="auto">
              <a:xfrm>
                <a:off x="884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2" name="Line 9"/>
              <p:cNvSpPr>
                <a:spLocks noChangeShapeType="1"/>
              </p:cNvSpPr>
              <p:nvPr/>
            </p:nvSpPr>
            <p:spPr bwMode="auto">
              <a:xfrm>
                <a:off x="973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3" name="Line 10"/>
              <p:cNvSpPr>
                <a:spLocks noChangeShapeType="1"/>
              </p:cNvSpPr>
              <p:nvPr/>
            </p:nvSpPr>
            <p:spPr bwMode="auto">
              <a:xfrm>
                <a:off x="1062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4" name="Line 11"/>
              <p:cNvSpPr>
                <a:spLocks noChangeShapeType="1"/>
              </p:cNvSpPr>
              <p:nvPr/>
            </p:nvSpPr>
            <p:spPr bwMode="auto">
              <a:xfrm>
                <a:off x="1150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5" name="Line 12"/>
              <p:cNvSpPr>
                <a:spLocks noChangeShapeType="1"/>
              </p:cNvSpPr>
              <p:nvPr/>
            </p:nvSpPr>
            <p:spPr bwMode="auto">
              <a:xfrm>
                <a:off x="1239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6" name="Line 13"/>
              <p:cNvSpPr>
                <a:spLocks noChangeShapeType="1"/>
              </p:cNvSpPr>
              <p:nvPr/>
            </p:nvSpPr>
            <p:spPr bwMode="auto">
              <a:xfrm>
                <a:off x="1328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7" name="Line 14"/>
              <p:cNvSpPr>
                <a:spLocks noChangeShapeType="1"/>
              </p:cNvSpPr>
              <p:nvPr/>
            </p:nvSpPr>
            <p:spPr bwMode="auto">
              <a:xfrm>
                <a:off x="1417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8" name="Line 15"/>
              <p:cNvSpPr>
                <a:spLocks noChangeShapeType="1"/>
              </p:cNvSpPr>
              <p:nvPr/>
            </p:nvSpPr>
            <p:spPr bwMode="auto">
              <a:xfrm>
                <a:off x="1506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9" name="Line 16"/>
              <p:cNvSpPr>
                <a:spLocks noChangeShapeType="1"/>
              </p:cNvSpPr>
              <p:nvPr/>
            </p:nvSpPr>
            <p:spPr bwMode="auto">
              <a:xfrm>
                <a:off x="1595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0" name="Line 17"/>
              <p:cNvSpPr>
                <a:spLocks noChangeShapeType="1"/>
              </p:cNvSpPr>
              <p:nvPr/>
            </p:nvSpPr>
            <p:spPr bwMode="auto">
              <a:xfrm>
                <a:off x="1684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1" name="Line 18"/>
              <p:cNvSpPr>
                <a:spLocks noChangeShapeType="1"/>
              </p:cNvSpPr>
              <p:nvPr/>
            </p:nvSpPr>
            <p:spPr bwMode="auto">
              <a:xfrm>
                <a:off x="1773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2" name="Line 19"/>
              <p:cNvSpPr>
                <a:spLocks noChangeShapeType="1"/>
              </p:cNvSpPr>
              <p:nvPr/>
            </p:nvSpPr>
            <p:spPr bwMode="auto">
              <a:xfrm>
                <a:off x="1862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3" name="Line 20"/>
              <p:cNvSpPr>
                <a:spLocks noChangeShapeType="1"/>
              </p:cNvSpPr>
              <p:nvPr/>
            </p:nvSpPr>
            <p:spPr bwMode="auto">
              <a:xfrm>
                <a:off x="1951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4" name="Line 21"/>
              <p:cNvSpPr>
                <a:spLocks noChangeShapeType="1"/>
              </p:cNvSpPr>
              <p:nvPr/>
            </p:nvSpPr>
            <p:spPr bwMode="auto">
              <a:xfrm>
                <a:off x="2039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5" name="Line 22"/>
              <p:cNvSpPr>
                <a:spLocks noChangeShapeType="1"/>
              </p:cNvSpPr>
              <p:nvPr/>
            </p:nvSpPr>
            <p:spPr bwMode="auto">
              <a:xfrm>
                <a:off x="2128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6" name="Line 23"/>
              <p:cNvSpPr>
                <a:spLocks noChangeShapeType="1"/>
              </p:cNvSpPr>
              <p:nvPr/>
            </p:nvSpPr>
            <p:spPr bwMode="auto">
              <a:xfrm>
                <a:off x="2217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7" name="Line 24"/>
              <p:cNvSpPr>
                <a:spLocks noChangeShapeType="1"/>
              </p:cNvSpPr>
              <p:nvPr/>
            </p:nvSpPr>
            <p:spPr bwMode="auto">
              <a:xfrm>
                <a:off x="2306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8" name="Line 25"/>
              <p:cNvSpPr>
                <a:spLocks noChangeShapeType="1"/>
              </p:cNvSpPr>
              <p:nvPr/>
            </p:nvSpPr>
            <p:spPr bwMode="auto">
              <a:xfrm>
                <a:off x="2395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9" name="Line 26"/>
              <p:cNvSpPr>
                <a:spLocks noChangeShapeType="1"/>
              </p:cNvSpPr>
              <p:nvPr/>
            </p:nvSpPr>
            <p:spPr bwMode="auto">
              <a:xfrm>
                <a:off x="2484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0" name="Line 27"/>
              <p:cNvSpPr>
                <a:spLocks noChangeShapeType="1"/>
              </p:cNvSpPr>
              <p:nvPr/>
            </p:nvSpPr>
            <p:spPr bwMode="auto">
              <a:xfrm>
                <a:off x="2573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1" name="Line 28"/>
              <p:cNvSpPr>
                <a:spLocks noChangeShapeType="1"/>
              </p:cNvSpPr>
              <p:nvPr/>
            </p:nvSpPr>
            <p:spPr bwMode="auto">
              <a:xfrm>
                <a:off x="2662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2" name="Line 29"/>
              <p:cNvSpPr>
                <a:spLocks noChangeShapeType="1"/>
              </p:cNvSpPr>
              <p:nvPr/>
            </p:nvSpPr>
            <p:spPr bwMode="auto">
              <a:xfrm>
                <a:off x="2751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3" name="Line 30"/>
              <p:cNvSpPr>
                <a:spLocks noChangeShapeType="1"/>
              </p:cNvSpPr>
              <p:nvPr/>
            </p:nvSpPr>
            <p:spPr bwMode="auto">
              <a:xfrm>
                <a:off x="2840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4" name="Line 31"/>
              <p:cNvSpPr>
                <a:spLocks noChangeShapeType="1"/>
              </p:cNvSpPr>
              <p:nvPr/>
            </p:nvSpPr>
            <p:spPr bwMode="auto">
              <a:xfrm>
                <a:off x="2928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5" name="Line 32"/>
              <p:cNvSpPr>
                <a:spLocks noChangeShapeType="1"/>
              </p:cNvSpPr>
              <p:nvPr/>
            </p:nvSpPr>
            <p:spPr bwMode="auto">
              <a:xfrm>
                <a:off x="3017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6" name="Line 33"/>
              <p:cNvSpPr>
                <a:spLocks noChangeShapeType="1"/>
              </p:cNvSpPr>
              <p:nvPr/>
            </p:nvSpPr>
            <p:spPr bwMode="auto">
              <a:xfrm>
                <a:off x="3106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7" name="Line 34"/>
              <p:cNvSpPr>
                <a:spLocks noChangeShapeType="1"/>
              </p:cNvSpPr>
              <p:nvPr/>
            </p:nvSpPr>
            <p:spPr bwMode="auto">
              <a:xfrm>
                <a:off x="3195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8" name="Line 35"/>
              <p:cNvSpPr>
                <a:spLocks noChangeShapeType="1"/>
              </p:cNvSpPr>
              <p:nvPr/>
            </p:nvSpPr>
            <p:spPr bwMode="auto">
              <a:xfrm>
                <a:off x="3284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9" name="Line 36"/>
              <p:cNvSpPr>
                <a:spLocks noChangeShapeType="1"/>
              </p:cNvSpPr>
              <p:nvPr/>
            </p:nvSpPr>
            <p:spPr bwMode="auto">
              <a:xfrm>
                <a:off x="3373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0" name="Line 37"/>
              <p:cNvSpPr>
                <a:spLocks noChangeShapeType="1"/>
              </p:cNvSpPr>
              <p:nvPr/>
            </p:nvSpPr>
            <p:spPr bwMode="auto">
              <a:xfrm>
                <a:off x="3462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1" name="Line 38"/>
              <p:cNvSpPr>
                <a:spLocks noChangeShapeType="1"/>
              </p:cNvSpPr>
              <p:nvPr/>
            </p:nvSpPr>
            <p:spPr bwMode="auto">
              <a:xfrm>
                <a:off x="3551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2" name="Line 39"/>
              <p:cNvSpPr>
                <a:spLocks noChangeShapeType="1"/>
              </p:cNvSpPr>
              <p:nvPr/>
            </p:nvSpPr>
            <p:spPr bwMode="auto">
              <a:xfrm>
                <a:off x="3640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3" name="Line 40"/>
              <p:cNvSpPr>
                <a:spLocks noChangeShapeType="1"/>
              </p:cNvSpPr>
              <p:nvPr/>
            </p:nvSpPr>
            <p:spPr bwMode="auto">
              <a:xfrm>
                <a:off x="3729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4" name="Line 41"/>
              <p:cNvSpPr>
                <a:spLocks noChangeShapeType="1"/>
              </p:cNvSpPr>
              <p:nvPr/>
            </p:nvSpPr>
            <p:spPr bwMode="auto">
              <a:xfrm>
                <a:off x="3817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5" name="Line 42"/>
              <p:cNvSpPr>
                <a:spLocks noChangeShapeType="1"/>
              </p:cNvSpPr>
              <p:nvPr/>
            </p:nvSpPr>
            <p:spPr bwMode="auto">
              <a:xfrm>
                <a:off x="3906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6" name="Line 43"/>
              <p:cNvSpPr>
                <a:spLocks noChangeShapeType="1"/>
              </p:cNvSpPr>
              <p:nvPr/>
            </p:nvSpPr>
            <p:spPr bwMode="auto">
              <a:xfrm>
                <a:off x="3995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7" name="Line 44"/>
              <p:cNvSpPr>
                <a:spLocks noChangeShapeType="1"/>
              </p:cNvSpPr>
              <p:nvPr/>
            </p:nvSpPr>
            <p:spPr bwMode="auto">
              <a:xfrm>
                <a:off x="4084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8" name="Line 45"/>
              <p:cNvSpPr>
                <a:spLocks noChangeShapeType="1"/>
              </p:cNvSpPr>
              <p:nvPr/>
            </p:nvSpPr>
            <p:spPr bwMode="auto">
              <a:xfrm>
                <a:off x="4173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9" name="Line 46"/>
              <p:cNvSpPr>
                <a:spLocks noChangeShapeType="1"/>
              </p:cNvSpPr>
              <p:nvPr/>
            </p:nvSpPr>
            <p:spPr bwMode="auto">
              <a:xfrm>
                <a:off x="4262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0" name="Line 47"/>
              <p:cNvSpPr>
                <a:spLocks noChangeShapeType="1"/>
              </p:cNvSpPr>
              <p:nvPr/>
            </p:nvSpPr>
            <p:spPr bwMode="auto">
              <a:xfrm>
                <a:off x="4351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1" name="Line 48"/>
              <p:cNvSpPr>
                <a:spLocks noChangeShapeType="1"/>
              </p:cNvSpPr>
              <p:nvPr/>
            </p:nvSpPr>
            <p:spPr bwMode="auto">
              <a:xfrm>
                <a:off x="4440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2" name="Line 49"/>
              <p:cNvSpPr>
                <a:spLocks noChangeShapeType="1"/>
              </p:cNvSpPr>
              <p:nvPr/>
            </p:nvSpPr>
            <p:spPr bwMode="auto">
              <a:xfrm>
                <a:off x="4529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3" name="Line 50"/>
              <p:cNvSpPr>
                <a:spLocks noChangeShapeType="1"/>
              </p:cNvSpPr>
              <p:nvPr/>
            </p:nvSpPr>
            <p:spPr bwMode="auto">
              <a:xfrm>
                <a:off x="4618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4" name="Line 51"/>
              <p:cNvSpPr>
                <a:spLocks noChangeShapeType="1"/>
              </p:cNvSpPr>
              <p:nvPr/>
            </p:nvSpPr>
            <p:spPr bwMode="auto">
              <a:xfrm>
                <a:off x="4706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5" name="Line 52"/>
              <p:cNvSpPr>
                <a:spLocks noChangeShapeType="1"/>
              </p:cNvSpPr>
              <p:nvPr/>
            </p:nvSpPr>
            <p:spPr bwMode="auto">
              <a:xfrm>
                <a:off x="4795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6" name="Line 53"/>
              <p:cNvSpPr>
                <a:spLocks noChangeShapeType="1"/>
              </p:cNvSpPr>
              <p:nvPr/>
            </p:nvSpPr>
            <p:spPr bwMode="auto">
              <a:xfrm>
                <a:off x="4884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7" name="Line 54"/>
              <p:cNvSpPr>
                <a:spLocks noChangeShapeType="1"/>
              </p:cNvSpPr>
              <p:nvPr/>
            </p:nvSpPr>
            <p:spPr bwMode="auto">
              <a:xfrm>
                <a:off x="4973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8" name="Line 55"/>
              <p:cNvSpPr>
                <a:spLocks noChangeShapeType="1"/>
              </p:cNvSpPr>
              <p:nvPr/>
            </p:nvSpPr>
            <p:spPr bwMode="auto">
              <a:xfrm>
                <a:off x="5062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9" name="Line 56"/>
              <p:cNvSpPr>
                <a:spLocks noChangeShapeType="1"/>
              </p:cNvSpPr>
              <p:nvPr/>
            </p:nvSpPr>
            <p:spPr bwMode="auto">
              <a:xfrm>
                <a:off x="5151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0" name="Line 57"/>
              <p:cNvSpPr>
                <a:spLocks noChangeShapeType="1"/>
              </p:cNvSpPr>
              <p:nvPr/>
            </p:nvSpPr>
            <p:spPr bwMode="auto">
              <a:xfrm>
                <a:off x="5240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1" name="Line 58"/>
              <p:cNvSpPr>
                <a:spLocks noChangeShapeType="1"/>
              </p:cNvSpPr>
              <p:nvPr/>
            </p:nvSpPr>
            <p:spPr bwMode="auto">
              <a:xfrm>
                <a:off x="5329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2" name="Line 59"/>
              <p:cNvSpPr>
                <a:spLocks noChangeShapeType="1"/>
              </p:cNvSpPr>
              <p:nvPr/>
            </p:nvSpPr>
            <p:spPr bwMode="auto">
              <a:xfrm>
                <a:off x="5418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3" name="Line 60"/>
              <p:cNvSpPr>
                <a:spLocks noChangeShapeType="1"/>
              </p:cNvSpPr>
              <p:nvPr/>
            </p:nvSpPr>
            <p:spPr bwMode="auto">
              <a:xfrm>
                <a:off x="5507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4" name="Line 61"/>
              <p:cNvSpPr>
                <a:spLocks noChangeShapeType="1"/>
              </p:cNvSpPr>
              <p:nvPr/>
            </p:nvSpPr>
            <p:spPr bwMode="auto">
              <a:xfrm>
                <a:off x="5595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5" name="Line 62"/>
              <p:cNvSpPr>
                <a:spLocks noChangeShapeType="1"/>
              </p:cNvSpPr>
              <p:nvPr/>
            </p:nvSpPr>
            <p:spPr bwMode="auto">
              <a:xfrm>
                <a:off x="5684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6" name="Line 63"/>
              <p:cNvSpPr>
                <a:spLocks noChangeShapeType="1"/>
              </p:cNvSpPr>
              <p:nvPr/>
            </p:nvSpPr>
            <p:spPr bwMode="auto">
              <a:xfrm>
                <a:off x="5773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7" name="Line 64"/>
              <p:cNvSpPr>
                <a:spLocks noChangeShapeType="1"/>
              </p:cNvSpPr>
              <p:nvPr/>
            </p:nvSpPr>
            <p:spPr bwMode="auto">
              <a:xfrm>
                <a:off x="5862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8" name="Line 65"/>
              <p:cNvSpPr>
                <a:spLocks noChangeShapeType="1"/>
              </p:cNvSpPr>
              <p:nvPr/>
            </p:nvSpPr>
            <p:spPr bwMode="auto">
              <a:xfrm>
                <a:off x="5951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9" name="Line 66"/>
              <p:cNvSpPr>
                <a:spLocks noChangeShapeType="1"/>
              </p:cNvSpPr>
              <p:nvPr/>
            </p:nvSpPr>
            <p:spPr bwMode="auto">
              <a:xfrm>
                <a:off x="6040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0" name="Line 67"/>
              <p:cNvSpPr>
                <a:spLocks noChangeShapeType="1"/>
              </p:cNvSpPr>
              <p:nvPr/>
            </p:nvSpPr>
            <p:spPr bwMode="auto">
              <a:xfrm>
                <a:off x="6129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1" name="Line 68"/>
              <p:cNvSpPr>
                <a:spLocks noChangeShapeType="1"/>
              </p:cNvSpPr>
              <p:nvPr/>
            </p:nvSpPr>
            <p:spPr bwMode="auto">
              <a:xfrm>
                <a:off x="6218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2" name="Line 69"/>
              <p:cNvSpPr>
                <a:spLocks noChangeShapeType="1"/>
              </p:cNvSpPr>
              <p:nvPr/>
            </p:nvSpPr>
            <p:spPr bwMode="auto">
              <a:xfrm>
                <a:off x="6307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3" name="Line 70"/>
              <p:cNvSpPr>
                <a:spLocks noChangeShapeType="1"/>
              </p:cNvSpPr>
              <p:nvPr/>
            </p:nvSpPr>
            <p:spPr bwMode="auto">
              <a:xfrm>
                <a:off x="6396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4" name="Line 71"/>
              <p:cNvSpPr>
                <a:spLocks noChangeShapeType="1"/>
              </p:cNvSpPr>
              <p:nvPr/>
            </p:nvSpPr>
            <p:spPr bwMode="auto">
              <a:xfrm>
                <a:off x="6484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5" name="Line 138"/>
              <p:cNvSpPr>
                <a:spLocks noChangeShapeType="1"/>
              </p:cNvSpPr>
              <p:nvPr/>
            </p:nvSpPr>
            <p:spPr bwMode="auto">
              <a:xfrm>
                <a:off x="706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6" name="Line 139"/>
              <p:cNvSpPr>
                <a:spLocks noChangeShapeType="1"/>
              </p:cNvSpPr>
              <p:nvPr/>
            </p:nvSpPr>
            <p:spPr bwMode="auto">
              <a:xfrm>
                <a:off x="795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7" name="Line 140"/>
              <p:cNvSpPr>
                <a:spLocks noChangeShapeType="1"/>
              </p:cNvSpPr>
              <p:nvPr/>
            </p:nvSpPr>
            <p:spPr bwMode="auto">
              <a:xfrm>
                <a:off x="884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8" name="Line 141"/>
              <p:cNvSpPr>
                <a:spLocks noChangeShapeType="1"/>
              </p:cNvSpPr>
              <p:nvPr/>
            </p:nvSpPr>
            <p:spPr bwMode="auto">
              <a:xfrm>
                <a:off x="973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9" name="Line 142"/>
              <p:cNvSpPr>
                <a:spLocks noChangeShapeType="1"/>
              </p:cNvSpPr>
              <p:nvPr/>
            </p:nvSpPr>
            <p:spPr bwMode="auto">
              <a:xfrm>
                <a:off x="1062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0" name="Line 143"/>
              <p:cNvSpPr>
                <a:spLocks noChangeShapeType="1"/>
              </p:cNvSpPr>
              <p:nvPr/>
            </p:nvSpPr>
            <p:spPr bwMode="auto">
              <a:xfrm>
                <a:off x="1150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1" name="Line 144"/>
              <p:cNvSpPr>
                <a:spLocks noChangeShapeType="1"/>
              </p:cNvSpPr>
              <p:nvPr/>
            </p:nvSpPr>
            <p:spPr bwMode="auto">
              <a:xfrm>
                <a:off x="1239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2" name="Line 145"/>
              <p:cNvSpPr>
                <a:spLocks noChangeShapeType="1"/>
              </p:cNvSpPr>
              <p:nvPr/>
            </p:nvSpPr>
            <p:spPr bwMode="auto">
              <a:xfrm>
                <a:off x="1328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3" name="Line 146"/>
              <p:cNvSpPr>
                <a:spLocks noChangeShapeType="1"/>
              </p:cNvSpPr>
              <p:nvPr/>
            </p:nvSpPr>
            <p:spPr bwMode="auto">
              <a:xfrm>
                <a:off x="1417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4" name="Line 147"/>
              <p:cNvSpPr>
                <a:spLocks noChangeShapeType="1"/>
              </p:cNvSpPr>
              <p:nvPr/>
            </p:nvSpPr>
            <p:spPr bwMode="auto">
              <a:xfrm>
                <a:off x="1506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5" name="Line 148"/>
              <p:cNvSpPr>
                <a:spLocks noChangeShapeType="1"/>
              </p:cNvSpPr>
              <p:nvPr/>
            </p:nvSpPr>
            <p:spPr bwMode="auto">
              <a:xfrm>
                <a:off x="1595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6" name="Line 149"/>
              <p:cNvSpPr>
                <a:spLocks noChangeShapeType="1"/>
              </p:cNvSpPr>
              <p:nvPr/>
            </p:nvSpPr>
            <p:spPr bwMode="auto">
              <a:xfrm>
                <a:off x="1684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7" name="Line 150"/>
              <p:cNvSpPr>
                <a:spLocks noChangeShapeType="1"/>
              </p:cNvSpPr>
              <p:nvPr/>
            </p:nvSpPr>
            <p:spPr bwMode="auto">
              <a:xfrm>
                <a:off x="1773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8" name="Line 151"/>
              <p:cNvSpPr>
                <a:spLocks noChangeShapeType="1"/>
              </p:cNvSpPr>
              <p:nvPr/>
            </p:nvSpPr>
            <p:spPr bwMode="auto">
              <a:xfrm>
                <a:off x="1862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9" name="Line 152"/>
              <p:cNvSpPr>
                <a:spLocks noChangeShapeType="1"/>
              </p:cNvSpPr>
              <p:nvPr/>
            </p:nvSpPr>
            <p:spPr bwMode="auto">
              <a:xfrm>
                <a:off x="1951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0" name="Line 153"/>
              <p:cNvSpPr>
                <a:spLocks noChangeShapeType="1"/>
              </p:cNvSpPr>
              <p:nvPr/>
            </p:nvSpPr>
            <p:spPr bwMode="auto">
              <a:xfrm>
                <a:off x="2039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1" name="Line 154"/>
              <p:cNvSpPr>
                <a:spLocks noChangeShapeType="1"/>
              </p:cNvSpPr>
              <p:nvPr/>
            </p:nvSpPr>
            <p:spPr bwMode="auto">
              <a:xfrm>
                <a:off x="2128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2" name="Line 155"/>
              <p:cNvSpPr>
                <a:spLocks noChangeShapeType="1"/>
              </p:cNvSpPr>
              <p:nvPr/>
            </p:nvSpPr>
            <p:spPr bwMode="auto">
              <a:xfrm>
                <a:off x="2217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3" name="Line 156"/>
              <p:cNvSpPr>
                <a:spLocks noChangeShapeType="1"/>
              </p:cNvSpPr>
              <p:nvPr/>
            </p:nvSpPr>
            <p:spPr bwMode="auto">
              <a:xfrm>
                <a:off x="2306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4" name="Line 157"/>
              <p:cNvSpPr>
                <a:spLocks noChangeShapeType="1"/>
              </p:cNvSpPr>
              <p:nvPr/>
            </p:nvSpPr>
            <p:spPr bwMode="auto">
              <a:xfrm>
                <a:off x="2395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5" name="Line 158"/>
              <p:cNvSpPr>
                <a:spLocks noChangeShapeType="1"/>
              </p:cNvSpPr>
              <p:nvPr/>
            </p:nvSpPr>
            <p:spPr bwMode="auto">
              <a:xfrm>
                <a:off x="2484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6" name="Line 159"/>
              <p:cNvSpPr>
                <a:spLocks noChangeShapeType="1"/>
              </p:cNvSpPr>
              <p:nvPr/>
            </p:nvSpPr>
            <p:spPr bwMode="auto">
              <a:xfrm>
                <a:off x="2573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7" name="Line 160"/>
              <p:cNvSpPr>
                <a:spLocks noChangeShapeType="1"/>
              </p:cNvSpPr>
              <p:nvPr/>
            </p:nvSpPr>
            <p:spPr bwMode="auto">
              <a:xfrm>
                <a:off x="2662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8" name="Line 161"/>
              <p:cNvSpPr>
                <a:spLocks noChangeShapeType="1"/>
              </p:cNvSpPr>
              <p:nvPr/>
            </p:nvSpPr>
            <p:spPr bwMode="auto">
              <a:xfrm>
                <a:off x="2751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9" name="Line 162"/>
              <p:cNvSpPr>
                <a:spLocks noChangeShapeType="1"/>
              </p:cNvSpPr>
              <p:nvPr/>
            </p:nvSpPr>
            <p:spPr bwMode="auto">
              <a:xfrm>
                <a:off x="2840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0" name="Line 163"/>
              <p:cNvSpPr>
                <a:spLocks noChangeShapeType="1"/>
              </p:cNvSpPr>
              <p:nvPr/>
            </p:nvSpPr>
            <p:spPr bwMode="auto">
              <a:xfrm>
                <a:off x="2928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1" name="Line 164"/>
              <p:cNvSpPr>
                <a:spLocks noChangeShapeType="1"/>
              </p:cNvSpPr>
              <p:nvPr/>
            </p:nvSpPr>
            <p:spPr bwMode="auto">
              <a:xfrm>
                <a:off x="3017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2" name="Line 165"/>
              <p:cNvSpPr>
                <a:spLocks noChangeShapeType="1"/>
              </p:cNvSpPr>
              <p:nvPr/>
            </p:nvSpPr>
            <p:spPr bwMode="auto">
              <a:xfrm>
                <a:off x="3106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3" name="Line 166"/>
              <p:cNvSpPr>
                <a:spLocks noChangeShapeType="1"/>
              </p:cNvSpPr>
              <p:nvPr/>
            </p:nvSpPr>
            <p:spPr bwMode="auto">
              <a:xfrm>
                <a:off x="3195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4" name="Line 167"/>
              <p:cNvSpPr>
                <a:spLocks noChangeShapeType="1"/>
              </p:cNvSpPr>
              <p:nvPr/>
            </p:nvSpPr>
            <p:spPr bwMode="auto">
              <a:xfrm>
                <a:off x="3284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5" name="Line 168"/>
              <p:cNvSpPr>
                <a:spLocks noChangeShapeType="1"/>
              </p:cNvSpPr>
              <p:nvPr/>
            </p:nvSpPr>
            <p:spPr bwMode="auto">
              <a:xfrm>
                <a:off x="3373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6" name="Line 169"/>
              <p:cNvSpPr>
                <a:spLocks noChangeShapeType="1"/>
              </p:cNvSpPr>
              <p:nvPr/>
            </p:nvSpPr>
            <p:spPr bwMode="auto">
              <a:xfrm>
                <a:off x="3462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7" name="Line 170"/>
              <p:cNvSpPr>
                <a:spLocks noChangeShapeType="1"/>
              </p:cNvSpPr>
              <p:nvPr/>
            </p:nvSpPr>
            <p:spPr bwMode="auto">
              <a:xfrm>
                <a:off x="3551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8" name="Line 171"/>
              <p:cNvSpPr>
                <a:spLocks noChangeShapeType="1"/>
              </p:cNvSpPr>
              <p:nvPr/>
            </p:nvSpPr>
            <p:spPr bwMode="auto">
              <a:xfrm>
                <a:off x="3640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9" name="Line 172"/>
              <p:cNvSpPr>
                <a:spLocks noChangeShapeType="1"/>
              </p:cNvSpPr>
              <p:nvPr/>
            </p:nvSpPr>
            <p:spPr bwMode="auto">
              <a:xfrm>
                <a:off x="3729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0" name="Line 173"/>
              <p:cNvSpPr>
                <a:spLocks noChangeShapeType="1"/>
              </p:cNvSpPr>
              <p:nvPr/>
            </p:nvSpPr>
            <p:spPr bwMode="auto">
              <a:xfrm>
                <a:off x="3817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1" name="Line 174"/>
              <p:cNvSpPr>
                <a:spLocks noChangeShapeType="1"/>
              </p:cNvSpPr>
              <p:nvPr/>
            </p:nvSpPr>
            <p:spPr bwMode="auto">
              <a:xfrm>
                <a:off x="3906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2" name="Line 175"/>
              <p:cNvSpPr>
                <a:spLocks noChangeShapeType="1"/>
              </p:cNvSpPr>
              <p:nvPr/>
            </p:nvSpPr>
            <p:spPr bwMode="auto">
              <a:xfrm>
                <a:off x="3995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3" name="Line 176"/>
              <p:cNvSpPr>
                <a:spLocks noChangeShapeType="1"/>
              </p:cNvSpPr>
              <p:nvPr/>
            </p:nvSpPr>
            <p:spPr bwMode="auto">
              <a:xfrm>
                <a:off x="4084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4" name="Line 177"/>
              <p:cNvSpPr>
                <a:spLocks noChangeShapeType="1"/>
              </p:cNvSpPr>
              <p:nvPr/>
            </p:nvSpPr>
            <p:spPr bwMode="auto">
              <a:xfrm>
                <a:off x="4173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5" name="Line 178"/>
              <p:cNvSpPr>
                <a:spLocks noChangeShapeType="1"/>
              </p:cNvSpPr>
              <p:nvPr/>
            </p:nvSpPr>
            <p:spPr bwMode="auto">
              <a:xfrm>
                <a:off x="4262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6" name="Line 179"/>
              <p:cNvSpPr>
                <a:spLocks noChangeShapeType="1"/>
              </p:cNvSpPr>
              <p:nvPr/>
            </p:nvSpPr>
            <p:spPr bwMode="auto">
              <a:xfrm>
                <a:off x="4351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7" name="Line 180"/>
              <p:cNvSpPr>
                <a:spLocks noChangeShapeType="1"/>
              </p:cNvSpPr>
              <p:nvPr/>
            </p:nvSpPr>
            <p:spPr bwMode="auto">
              <a:xfrm>
                <a:off x="4440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8" name="Line 181"/>
              <p:cNvSpPr>
                <a:spLocks noChangeShapeType="1"/>
              </p:cNvSpPr>
              <p:nvPr/>
            </p:nvSpPr>
            <p:spPr bwMode="auto">
              <a:xfrm>
                <a:off x="4529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9" name="Line 182"/>
              <p:cNvSpPr>
                <a:spLocks noChangeShapeType="1"/>
              </p:cNvSpPr>
              <p:nvPr/>
            </p:nvSpPr>
            <p:spPr bwMode="auto">
              <a:xfrm>
                <a:off x="4618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0" name="Line 183"/>
              <p:cNvSpPr>
                <a:spLocks noChangeShapeType="1"/>
              </p:cNvSpPr>
              <p:nvPr/>
            </p:nvSpPr>
            <p:spPr bwMode="auto">
              <a:xfrm>
                <a:off x="4706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1" name="Line 184"/>
              <p:cNvSpPr>
                <a:spLocks noChangeShapeType="1"/>
              </p:cNvSpPr>
              <p:nvPr/>
            </p:nvSpPr>
            <p:spPr bwMode="auto">
              <a:xfrm>
                <a:off x="4795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2" name="Line 185"/>
              <p:cNvSpPr>
                <a:spLocks noChangeShapeType="1"/>
              </p:cNvSpPr>
              <p:nvPr/>
            </p:nvSpPr>
            <p:spPr bwMode="auto">
              <a:xfrm>
                <a:off x="4884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3" name="Line 186"/>
              <p:cNvSpPr>
                <a:spLocks noChangeShapeType="1"/>
              </p:cNvSpPr>
              <p:nvPr/>
            </p:nvSpPr>
            <p:spPr bwMode="auto">
              <a:xfrm>
                <a:off x="4973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4" name="Line 187"/>
              <p:cNvSpPr>
                <a:spLocks noChangeShapeType="1"/>
              </p:cNvSpPr>
              <p:nvPr/>
            </p:nvSpPr>
            <p:spPr bwMode="auto">
              <a:xfrm>
                <a:off x="5062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5" name="Line 188"/>
              <p:cNvSpPr>
                <a:spLocks noChangeShapeType="1"/>
              </p:cNvSpPr>
              <p:nvPr/>
            </p:nvSpPr>
            <p:spPr bwMode="auto">
              <a:xfrm>
                <a:off x="5151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6" name="Line 189"/>
              <p:cNvSpPr>
                <a:spLocks noChangeShapeType="1"/>
              </p:cNvSpPr>
              <p:nvPr/>
            </p:nvSpPr>
            <p:spPr bwMode="auto">
              <a:xfrm>
                <a:off x="5240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7" name="Line 190"/>
              <p:cNvSpPr>
                <a:spLocks noChangeShapeType="1"/>
              </p:cNvSpPr>
              <p:nvPr/>
            </p:nvSpPr>
            <p:spPr bwMode="auto">
              <a:xfrm>
                <a:off x="5329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8" name="Line 191"/>
              <p:cNvSpPr>
                <a:spLocks noChangeShapeType="1"/>
              </p:cNvSpPr>
              <p:nvPr/>
            </p:nvSpPr>
            <p:spPr bwMode="auto">
              <a:xfrm>
                <a:off x="5418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9" name="Line 192"/>
              <p:cNvSpPr>
                <a:spLocks noChangeShapeType="1"/>
              </p:cNvSpPr>
              <p:nvPr/>
            </p:nvSpPr>
            <p:spPr bwMode="auto">
              <a:xfrm>
                <a:off x="5507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0" name="Line 193"/>
              <p:cNvSpPr>
                <a:spLocks noChangeShapeType="1"/>
              </p:cNvSpPr>
              <p:nvPr/>
            </p:nvSpPr>
            <p:spPr bwMode="auto">
              <a:xfrm>
                <a:off x="5595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1" name="Line 194"/>
              <p:cNvSpPr>
                <a:spLocks noChangeShapeType="1"/>
              </p:cNvSpPr>
              <p:nvPr/>
            </p:nvSpPr>
            <p:spPr bwMode="auto">
              <a:xfrm>
                <a:off x="5684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2" name="Line 195"/>
              <p:cNvSpPr>
                <a:spLocks noChangeShapeType="1"/>
              </p:cNvSpPr>
              <p:nvPr/>
            </p:nvSpPr>
            <p:spPr bwMode="auto">
              <a:xfrm>
                <a:off x="5773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3" name="Line 196"/>
              <p:cNvSpPr>
                <a:spLocks noChangeShapeType="1"/>
              </p:cNvSpPr>
              <p:nvPr/>
            </p:nvSpPr>
            <p:spPr bwMode="auto">
              <a:xfrm>
                <a:off x="5862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4" name="Line 197"/>
              <p:cNvSpPr>
                <a:spLocks noChangeShapeType="1"/>
              </p:cNvSpPr>
              <p:nvPr/>
            </p:nvSpPr>
            <p:spPr bwMode="auto">
              <a:xfrm>
                <a:off x="5951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5" name="Line 198"/>
              <p:cNvSpPr>
                <a:spLocks noChangeShapeType="1"/>
              </p:cNvSpPr>
              <p:nvPr/>
            </p:nvSpPr>
            <p:spPr bwMode="auto">
              <a:xfrm>
                <a:off x="6040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6" name="Line 199"/>
              <p:cNvSpPr>
                <a:spLocks noChangeShapeType="1"/>
              </p:cNvSpPr>
              <p:nvPr/>
            </p:nvSpPr>
            <p:spPr bwMode="auto">
              <a:xfrm>
                <a:off x="6129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7" name="Line 200"/>
              <p:cNvSpPr>
                <a:spLocks noChangeShapeType="1"/>
              </p:cNvSpPr>
              <p:nvPr/>
            </p:nvSpPr>
            <p:spPr bwMode="auto">
              <a:xfrm>
                <a:off x="6218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8" name="Line 201"/>
              <p:cNvSpPr>
                <a:spLocks noChangeShapeType="1"/>
              </p:cNvSpPr>
              <p:nvPr/>
            </p:nvSpPr>
            <p:spPr bwMode="auto">
              <a:xfrm>
                <a:off x="6307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9" name="Line 202"/>
              <p:cNvSpPr>
                <a:spLocks noChangeShapeType="1"/>
              </p:cNvSpPr>
              <p:nvPr/>
            </p:nvSpPr>
            <p:spPr bwMode="auto">
              <a:xfrm>
                <a:off x="6396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10" name="Line 203"/>
              <p:cNvSpPr>
                <a:spLocks noChangeShapeType="1"/>
              </p:cNvSpPr>
              <p:nvPr/>
            </p:nvSpPr>
            <p:spPr bwMode="auto">
              <a:xfrm>
                <a:off x="6484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2411" name="Group 269"/>
              <p:cNvGrpSpPr>
                <a:grpSpLocks/>
              </p:cNvGrpSpPr>
              <p:nvPr/>
            </p:nvGrpSpPr>
            <p:grpSpPr bwMode="auto">
              <a:xfrm>
                <a:off x="722313" y="8266113"/>
                <a:ext cx="571500" cy="571500"/>
                <a:chOff x="455" y="5207"/>
                <a:chExt cx="360" cy="360"/>
              </a:xfrm>
            </p:grpSpPr>
            <p:sp>
              <p:nvSpPr>
                <p:cNvPr id="52412" name="Freeform 228"/>
                <p:cNvSpPr>
                  <a:spLocks/>
                </p:cNvSpPr>
                <p:nvPr/>
              </p:nvSpPr>
              <p:spPr bwMode="auto">
                <a:xfrm>
                  <a:off x="45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13"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grpSp>
          <p:nvGrpSpPr>
            <p:cNvPr id="52239" name="Group 266"/>
            <p:cNvGrpSpPr>
              <a:grpSpLocks/>
            </p:cNvGrpSpPr>
            <p:nvPr/>
          </p:nvGrpSpPr>
          <p:grpSpPr bwMode="auto">
            <a:xfrm>
              <a:off x="5503863" y="4711700"/>
              <a:ext cx="962025" cy="1139825"/>
              <a:chOff x="3467" y="2093"/>
              <a:chExt cx="606" cy="718"/>
            </a:xfrm>
          </p:grpSpPr>
          <p:sp>
            <p:nvSpPr>
              <p:cNvPr id="52243"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4"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5"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6"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7"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8"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9"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0"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1"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2"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3"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4"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5"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2256"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7"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8"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9"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0"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1"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2"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3"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4"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5"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6"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7"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8"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9"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2270"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1"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72"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3"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4"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5"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6"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7"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8"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2240" name="Text Box 270"/>
            <p:cNvSpPr txBox="1">
              <a:spLocks noChangeArrowheads="1"/>
            </p:cNvSpPr>
            <p:nvPr/>
          </p:nvSpPr>
          <p:spPr bwMode="auto">
            <a:xfrm>
              <a:off x="679450" y="6054725"/>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52241"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2"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2228" name="Text Box 269"/>
          <p:cNvSpPr txBox="1">
            <a:spLocks noChangeArrowheads="1"/>
          </p:cNvSpPr>
          <p:nvPr/>
        </p:nvSpPr>
        <p:spPr bwMode="auto">
          <a:xfrm>
            <a:off x="855663" y="1387475"/>
            <a:ext cx="530860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盗難・紛失が確定していない場合も、必ず報告窓口に連絡し、指示に従うこと。</a:t>
            </a:r>
          </a:p>
          <a:p>
            <a:pPr eaLnBrk="1" hangingPunct="1">
              <a:spcBef>
                <a:spcPct val="0"/>
              </a:spcBef>
              <a:buFontTx/>
              <a:buNone/>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u="sng" dirty="0">
                <a:solidFill>
                  <a:schemeClr val="bg1"/>
                </a:solidFill>
                <a:latin typeface="Meiryo UI" panose="020B0604030504040204" pitchFamily="50" charset="-128"/>
                <a:ea typeface="Meiryo UI" panose="020B0604030504040204" pitchFamily="50" charset="-128"/>
              </a:rPr>
              <a:t>遠隔ロックや遠隔データ消去</a:t>
            </a:r>
            <a:r>
              <a:rPr lang="ja-JP" altLang="en-US" sz="2400" b="1" dirty="0">
                <a:solidFill>
                  <a:schemeClr val="bg1"/>
                </a:solidFill>
                <a:latin typeface="Meiryo UI" panose="020B0604030504040204" pitchFamily="50" charset="-128"/>
                <a:ea typeface="Meiryo UI" panose="020B0604030504040204" pitchFamily="50" charset="-128"/>
              </a:rPr>
              <a:t>等の</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endParaRPr lang="ja-JP" altLang="en-US" sz="12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　セキュリティ機能が利用できる場合は、実施すること。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b="1" dirty="0">
                <a:solidFill>
                  <a:schemeClr val="bg1"/>
                </a:solidFill>
                <a:latin typeface="Meiryo UI" panose="020B0604030504040204" pitchFamily="50" charset="-128"/>
                <a:ea typeface="Meiryo UI" panose="020B0604030504040204" pitchFamily="50" charset="-128"/>
              </a:rPr>
              <a:t>　　（組織で予め手順が定められている場合は、</a:t>
            </a:r>
            <a:endParaRPr lang="en-US" altLang="ja-JP" sz="16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b="1" dirty="0">
                <a:solidFill>
                  <a:schemeClr val="bg1"/>
                </a:solidFill>
                <a:latin typeface="Meiryo UI" panose="020B0604030504040204" pitchFamily="50" charset="-128"/>
                <a:ea typeface="Meiryo UI" panose="020B0604030504040204" pitchFamily="50" charset="-128"/>
              </a:rPr>
              <a:t>　　　当該手順に従うこと。）</a:t>
            </a:r>
          </a:p>
        </p:txBody>
      </p:sp>
      <p:sp>
        <p:nvSpPr>
          <p:cNvPr id="52229" name="Text Box 129"/>
          <p:cNvSpPr txBox="1">
            <a:spLocks noChangeArrowheads="1"/>
          </p:cNvSpPr>
          <p:nvPr/>
        </p:nvSpPr>
        <p:spPr bwMode="auto">
          <a:xfrm>
            <a:off x="3457575" y="2845141"/>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
        <p:nvSpPr>
          <p:cNvPr id="52230" name="Text Box 272"/>
          <p:cNvSpPr txBox="1">
            <a:spLocks noChangeArrowheads="1"/>
          </p:cNvSpPr>
          <p:nvPr/>
        </p:nvSpPr>
        <p:spPr bwMode="auto">
          <a:xfrm>
            <a:off x="1331913" y="8391208"/>
            <a:ext cx="50577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900" b="1" dirty="0">
                <a:latin typeface="Meiryo UI" panose="020B0604030504040204" pitchFamily="50" charset="-128"/>
                <a:ea typeface="Meiryo UI" panose="020B0604030504040204" pitchFamily="50" charset="-128"/>
              </a:rPr>
              <a:t>遠隔ロック、遠隔データ消去：</a:t>
            </a:r>
          </a:p>
          <a:p>
            <a:pPr eaLnBrk="1" hangingPunct="1">
              <a:spcBef>
                <a:spcPct val="0"/>
              </a:spcBef>
              <a:buFontTx/>
              <a:buNone/>
            </a:pPr>
            <a:r>
              <a:rPr lang="ja-JP" altLang="en-US" sz="900" dirty="0">
                <a:latin typeface="Meiryo UI" panose="020B0604030504040204" pitchFamily="50" charset="-128"/>
                <a:ea typeface="Meiryo UI" panose="020B0604030504040204" pitchFamily="50" charset="-128"/>
              </a:rPr>
              <a:t>パソコンやスマートフォンの管理ツール（</a:t>
            </a:r>
            <a:r>
              <a:rPr lang="en-US" altLang="ja-JP" sz="900" dirty="0">
                <a:latin typeface="Meiryo UI" panose="020B0604030504040204" pitchFamily="50" charset="-128"/>
                <a:ea typeface="Meiryo UI" panose="020B0604030504040204" pitchFamily="50" charset="-128"/>
              </a:rPr>
              <a:t>MDM</a:t>
            </a:r>
            <a:r>
              <a:rPr lang="ja-JP" altLang="en-US" sz="900" dirty="0">
                <a:latin typeface="Meiryo UI" panose="020B0604030504040204" pitchFamily="50" charset="-128"/>
                <a:ea typeface="Meiryo UI" panose="020B0604030504040204" pitchFamily="50" charset="-128"/>
              </a:rPr>
              <a:t>）や通信事業者のサービスにより、ネットワークを通じて端末を利用できないようにしたり、端末に保存された情報を抹消したりする（機能の）こと。</a:t>
            </a:r>
            <a:endParaRPr lang="en-US" altLang="ja-JP" sz="900" dirty="0">
              <a:latin typeface="Meiryo UI" panose="020B0604030504040204" pitchFamily="50" charset="-128"/>
              <a:ea typeface="Meiryo UI" panose="020B0604030504040204" pitchFamily="50"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4F9DDBE5-87F2-425E-BE0F-A9380718386E}"/>
              </a:ext>
            </a:extLst>
          </p:cNvPr>
          <p:cNvSpPr/>
          <p:nvPr/>
        </p:nvSpPr>
        <p:spPr bwMode="auto">
          <a:xfrm>
            <a:off x="741575" y="6264756"/>
            <a:ext cx="1866709" cy="464884"/>
          </a:xfrm>
          <a:prstGeom prst="ellipse">
            <a:avLst/>
          </a:prstGeom>
          <a:solidFill>
            <a:srgbClr val="F7D2B7"/>
          </a:solidFill>
          <a:ln>
            <a:noFill/>
          </a:ln>
          <a:extLst/>
        </p:spPr>
        <p:txBody>
          <a:bodyPr rtlCol="0" anchor="ctr"/>
          <a:lstStyle/>
          <a:p>
            <a:pPr algn="ctr"/>
            <a:endParaRPr kumimoji="1" lang="ja-JP" altLang="en-US">
              <a:ln>
                <a:solidFill>
                  <a:srgbClr val="FF9966"/>
                </a:solidFill>
              </a:ln>
              <a:solidFill>
                <a:srgbClr val="FF9966"/>
              </a:solidFill>
              <a:latin typeface="Meiryo UI" panose="020B0604030504040204" pitchFamily="50" charset="-128"/>
              <a:ea typeface="Meiryo UI" panose="020B0604030504040204" pitchFamily="50" charset="-128"/>
            </a:endParaRPr>
          </a:p>
        </p:txBody>
      </p:sp>
      <p:sp>
        <p:nvSpPr>
          <p:cNvPr id="51210" name="Freeform 5"/>
          <p:cNvSpPr>
            <a:spLocks/>
          </p:cNvSpPr>
          <p:nvPr/>
        </p:nvSpPr>
        <p:spPr bwMode="auto">
          <a:xfrm>
            <a:off x="0" y="415018"/>
            <a:ext cx="6219825" cy="457200"/>
          </a:xfrm>
          <a:custGeom>
            <a:avLst/>
            <a:gdLst>
              <a:gd name="T0" fmla="*/ 0 w 3918"/>
              <a:gd name="T1" fmla="*/ 0 h 288"/>
              <a:gd name="T2" fmla="*/ 0 w 3918"/>
              <a:gd name="T3" fmla="*/ 2147483646 h 288"/>
              <a:gd name="T4" fmla="*/ 2147483646 w 3918"/>
              <a:gd name="T5" fmla="*/ 2147483646 h 288"/>
              <a:gd name="T6" fmla="*/ 2147483646 w 3918"/>
              <a:gd name="T7" fmla="*/ 2147483646 h 288"/>
              <a:gd name="T8" fmla="*/ 2147483646 w 3918"/>
              <a:gd name="T9" fmla="*/ 2147483646 h 288"/>
              <a:gd name="T10" fmla="*/ 2147483646 w 3918"/>
              <a:gd name="T11" fmla="*/ 0 h 288"/>
              <a:gd name="T12" fmla="*/ 0 w 3918"/>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8" h="288">
                <a:moveTo>
                  <a:pt x="0" y="0"/>
                </a:moveTo>
                <a:lnTo>
                  <a:pt x="0" y="288"/>
                </a:lnTo>
                <a:lnTo>
                  <a:pt x="492" y="288"/>
                </a:lnTo>
                <a:lnTo>
                  <a:pt x="660" y="108"/>
                </a:lnTo>
                <a:lnTo>
                  <a:pt x="3918" y="108"/>
                </a:lnTo>
                <a:lnTo>
                  <a:pt x="3918" y="0"/>
                </a:lnTo>
                <a:lnTo>
                  <a:pt x="0"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11" name="Freeform 6"/>
          <p:cNvSpPr>
            <a:spLocks/>
          </p:cNvSpPr>
          <p:nvPr/>
        </p:nvSpPr>
        <p:spPr bwMode="auto">
          <a:xfrm>
            <a:off x="180975" y="7130354"/>
            <a:ext cx="5731670" cy="1862372"/>
          </a:xfrm>
          <a:custGeom>
            <a:avLst/>
            <a:gdLst>
              <a:gd name="T0" fmla="*/ 2147483646 w 3606"/>
              <a:gd name="T1" fmla="*/ 2147483646 h 1142"/>
              <a:gd name="T2" fmla="*/ 0 w 3606"/>
              <a:gd name="T3" fmla="*/ 2147483646 h 1142"/>
              <a:gd name="T4" fmla="*/ 0 w 3606"/>
              <a:gd name="T5" fmla="*/ 0 h 1142"/>
              <a:gd name="T6" fmla="*/ 2147483646 w 3606"/>
              <a:gd name="T7" fmla="*/ 0 h 1142"/>
              <a:gd name="T8" fmla="*/ 2147483646 w 3606"/>
              <a:gd name="T9" fmla="*/ 2147483646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CF62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dirty="0">
              <a:latin typeface="Meiryo UI" panose="020B0604030504040204" pitchFamily="50" charset="-128"/>
              <a:ea typeface="Meiryo UI" panose="020B0604030504040204" pitchFamily="50" charset="-128"/>
            </a:endParaRPr>
          </a:p>
        </p:txBody>
      </p:sp>
      <p:sp>
        <p:nvSpPr>
          <p:cNvPr id="51213" name="Freeform 8"/>
          <p:cNvSpPr>
            <a:spLocks/>
          </p:cNvSpPr>
          <p:nvPr/>
        </p:nvSpPr>
        <p:spPr bwMode="auto">
          <a:xfrm>
            <a:off x="96838" y="1313543"/>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2"/>
                </a:moveTo>
                <a:lnTo>
                  <a:pt x="3624" y="1012"/>
                </a:lnTo>
                <a:lnTo>
                  <a:pt x="3622" y="1030"/>
                </a:lnTo>
                <a:lnTo>
                  <a:pt x="3618" y="1048"/>
                </a:lnTo>
                <a:lnTo>
                  <a:pt x="3608" y="1064"/>
                </a:lnTo>
                <a:lnTo>
                  <a:pt x="3596" y="1076"/>
                </a:lnTo>
                <a:lnTo>
                  <a:pt x="3582" y="1088"/>
                </a:lnTo>
                <a:lnTo>
                  <a:pt x="3566" y="1096"/>
                </a:lnTo>
                <a:lnTo>
                  <a:pt x="3548" y="1102"/>
                </a:lnTo>
                <a:lnTo>
                  <a:pt x="3528" y="1104"/>
                </a:lnTo>
                <a:lnTo>
                  <a:pt x="96" y="1104"/>
                </a:lnTo>
                <a:lnTo>
                  <a:pt x="78" y="1102"/>
                </a:lnTo>
                <a:lnTo>
                  <a:pt x="60" y="1096"/>
                </a:lnTo>
                <a:lnTo>
                  <a:pt x="44" y="1088"/>
                </a:lnTo>
                <a:lnTo>
                  <a:pt x="30" y="1076"/>
                </a:lnTo>
                <a:lnTo>
                  <a:pt x="18" y="1064"/>
                </a:lnTo>
                <a:lnTo>
                  <a:pt x="8" y="1048"/>
                </a:lnTo>
                <a:lnTo>
                  <a:pt x="2" y="1030"/>
                </a:lnTo>
                <a:lnTo>
                  <a:pt x="0" y="1012"/>
                </a:lnTo>
                <a:lnTo>
                  <a:pt x="0" y="90"/>
                </a:lnTo>
                <a:lnTo>
                  <a:pt x="2" y="72"/>
                </a:lnTo>
                <a:lnTo>
                  <a:pt x="8" y="54"/>
                </a:lnTo>
                <a:lnTo>
                  <a:pt x="18" y="40"/>
                </a:lnTo>
                <a:lnTo>
                  <a:pt x="30" y="26"/>
                </a:lnTo>
                <a:lnTo>
                  <a:pt x="44" y="14"/>
                </a:lnTo>
                <a:lnTo>
                  <a:pt x="60" y="6"/>
                </a:lnTo>
                <a:lnTo>
                  <a:pt x="78" y="2"/>
                </a:lnTo>
                <a:lnTo>
                  <a:pt x="96" y="0"/>
                </a:lnTo>
                <a:lnTo>
                  <a:pt x="3528" y="0"/>
                </a:lnTo>
                <a:lnTo>
                  <a:pt x="3548" y="2"/>
                </a:lnTo>
                <a:lnTo>
                  <a:pt x="3566" y="6"/>
                </a:lnTo>
                <a:lnTo>
                  <a:pt x="3582" y="14"/>
                </a:lnTo>
                <a:lnTo>
                  <a:pt x="3596" y="26"/>
                </a:lnTo>
                <a:lnTo>
                  <a:pt x="3608" y="40"/>
                </a:lnTo>
                <a:lnTo>
                  <a:pt x="3618" y="54"/>
                </a:lnTo>
                <a:lnTo>
                  <a:pt x="3622" y="72"/>
                </a:lnTo>
                <a:lnTo>
                  <a:pt x="3624" y="90"/>
                </a:lnTo>
                <a:lnTo>
                  <a:pt x="3624" y="1012"/>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1214" name="Group 115"/>
          <p:cNvGrpSpPr>
            <a:grpSpLocks/>
          </p:cNvGrpSpPr>
          <p:nvPr/>
        </p:nvGrpSpPr>
        <p:grpSpPr bwMode="auto">
          <a:xfrm>
            <a:off x="4983163" y="2780393"/>
            <a:ext cx="733425" cy="809625"/>
            <a:chOff x="3139" y="1728"/>
            <a:chExt cx="462" cy="510"/>
          </a:xfrm>
        </p:grpSpPr>
        <p:sp>
          <p:nvSpPr>
            <p:cNvPr id="51308" name="Freeform 75"/>
            <p:cNvSpPr>
              <a:spLocks/>
            </p:cNvSpPr>
            <p:nvPr/>
          </p:nvSpPr>
          <p:spPr bwMode="auto">
            <a:xfrm>
              <a:off x="3253" y="1728"/>
              <a:ext cx="348" cy="348"/>
            </a:xfrm>
            <a:custGeom>
              <a:avLst/>
              <a:gdLst>
                <a:gd name="T0" fmla="*/ 348 w 348"/>
                <a:gd name="T1" fmla="*/ 174 h 348"/>
                <a:gd name="T2" fmla="*/ 346 w 348"/>
                <a:gd name="T3" fmla="*/ 208 h 348"/>
                <a:gd name="T4" fmla="*/ 334 w 348"/>
                <a:gd name="T5" fmla="*/ 240 h 348"/>
                <a:gd name="T6" fmla="*/ 318 w 348"/>
                <a:gd name="T7" fmla="*/ 270 h 348"/>
                <a:gd name="T8" fmla="*/ 298 w 348"/>
                <a:gd name="T9" fmla="*/ 296 h 348"/>
                <a:gd name="T10" fmla="*/ 272 w 348"/>
                <a:gd name="T11" fmla="*/ 318 h 348"/>
                <a:gd name="T12" fmla="*/ 242 w 348"/>
                <a:gd name="T13" fmla="*/ 334 h 348"/>
                <a:gd name="T14" fmla="*/ 210 w 348"/>
                <a:gd name="T15" fmla="*/ 344 h 348"/>
                <a:gd name="T16" fmla="*/ 174 w 348"/>
                <a:gd name="T17" fmla="*/ 348 h 348"/>
                <a:gd name="T18" fmla="*/ 156 w 348"/>
                <a:gd name="T19" fmla="*/ 346 h 348"/>
                <a:gd name="T20" fmla="*/ 122 w 348"/>
                <a:gd name="T21" fmla="*/ 340 h 348"/>
                <a:gd name="T22" fmla="*/ 92 w 348"/>
                <a:gd name="T23" fmla="*/ 326 h 348"/>
                <a:gd name="T24" fmla="*/ 64 w 348"/>
                <a:gd name="T25" fmla="*/ 308 h 348"/>
                <a:gd name="T26" fmla="*/ 40 w 348"/>
                <a:gd name="T27" fmla="*/ 284 h 348"/>
                <a:gd name="T28" fmla="*/ 22 w 348"/>
                <a:gd name="T29" fmla="*/ 256 h 348"/>
                <a:gd name="T30" fmla="*/ 8 w 348"/>
                <a:gd name="T31" fmla="*/ 224 h 348"/>
                <a:gd name="T32" fmla="*/ 2 w 348"/>
                <a:gd name="T33" fmla="*/ 190 h 348"/>
                <a:gd name="T34" fmla="*/ 0 w 348"/>
                <a:gd name="T35" fmla="*/ 174 h 348"/>
                <a:gd name="T36" fmla="*/ 4 w 348"/>
                <a:gd name="T37" fmla="*/ 138 h 348"/>
                <a:gd name="T38" fmla="*/ 14 w 348"/>
                <a:gd name="T39" fmla="*/ 106 h 348"/>
                <a:gd name="T40" fmla="*/ 30 w 348"/>
                <a:gd name="T41" fmla="*/ 76 h 348"/>
                <a:gd name="T42" fmla="*/ 52 w 348"/>
                <a:gd name="T43" fmla="*/ 50 h 348"/>
                <a:gd name="T44" fmla="*/ 78 w 348"/>
                <a:gd name="T45" fmla="*/ 28 h 348"/>
                <a:gd name="T46" fmla="*/ 106 w 348"/>
                <a:gd name="T47" fmla="*/ 12 h 348"/>
                <a:gd name="T48" fmla="*/ 140 w 348"/>
                <a:gd name="T49" fmla="*/ 2 h 348"/>
                <a:gd name="T50" fmla="*/ 174 w 348"/>
                <a:gd name="T51" fmla="*/ 0 h 348"/>
                <a:gd name="T52" fmla="*/ 192 w 348"/>
                <a:gd name="T53" fmla="*/ 0 h 348"/>
                <a:gd name="T54" fmla="*/ 226 w 348"/>
                <a:gd name="T55" fmla="*/ 6 h 348"/>
                <a:gd name="T56" fmla="*/ 258 w 348"/>
                <a:gd name="T57" fmla="*/ 20 h 348"/>
                <a:gd name="T58" fmla="*/ 286 w 348"/>
                <a:gd name="T59" fmla="*/ 38 h 348"/>
                <a:gd name="T60" fmla="*/ 308 w 348"/>
                <a:gd name="T61" fmla="*/ 62 h 348"/>
                <a:gd name="T62" fmla="*/ 328 w 348"/>
                <a:gd name="T63" fmla="*/ 90 h 348"/>
                <a:gd name="T64" fmla="*/ 340 w 348"/>
                <a:gd name="T65" fmla="*/ 122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0"/>
                  </a:lnTo>
                  <a:lnTo>
                    <a:pt x="346" y="208"/>
                  </a:lnTo>
                  <a:lnTo>
                    <a:pt x="340" y="224"/>
                  </a:lnTo>
                  <a:lnTo>
                    <a:pt x="334" y="240"/>
                  </a:lnTo>
                  <a:lnTo>
                    <a:pt x="328" y="256"/>
                  </a:lnTo>
                  <a:lnTo>
                    <a:pt x="318" y="270"/>
                  </a:lnTo>
                  <a:lnTo>
                    <a:pt x="308" y="284"/>
                  </a:lnTo>
                  <a:lnTo>
                    <a:pt x="298" y="296"/>
                  </a:lnTo>
                  <a:lnTo>
                    <a:pt x="286" y="308"/>
                  </a:lnTo>
                  <a:lnTo>
                    <a:pt x="272" y="318"/>
                  </a:lnTo>
                  <a:lnTo>
                    <a:pt x="258" y="326"/>
                  </a:lnTo>
                  <a:lnTo>
                    <a:pt x="242" y="334"/>
                  </a:lnTo>
                  <a:lnTo>
                    <a:pt x="226" y="340"/>
                  </a:lnTo>
                  <a:lnTo>
                    <a:pt x="210" y="344"/>
                  </a:lnTo>
                  <a:lnTo>
                    <a:pt x="192" y="346"/>
                  </a:lnTo>
                  <a:lnTo>
                    <a:pt x="174" y="348"/>
                  </a:lnTo>
                  <a:lnTo>
                    <a:pt x="156" y="346"/>
                  </a:lnTo>
                  <a:lnTo>
                    <a:pt x="140" y="344"/>
                  </a:lnTo>
                  <a:lnTo>
                    <a:pt x="122" y="340"/>
                  </a:lnTo>
                  <a:lnTo>
                    <a:pt x="106" y="334"/>
                  </a:lnTo>
                  <a:lnTo>
                    <a:pt x="92" y="326"/>
                  </a:lnTo>
                  <a:lnTo>
                    <a:pt x="78" y="318"/>
                  </a:lnTo>
                  <a:lnTo>
                    <a:pt x="64" y="308"/>
                  </a:lnTo>
                  <a:lnTo>
                    <a:pt x="52" y="296"/>
                  </a:lnTo>
                  <a:lnTo>
                    <a:pt x="40" y="284"/>
                  </a:lnTo>
                  <a:lnTo>
                    <a:pt x="30" y="270"/>
                  </a:lnTo>
                  <a:lnTo>
                    <a:pt x="22" y="256"/>
                  </a:lnTo>
                  <a:lnTo>
                    <a:pt x="14" y="240"/>
                  </a:lnTo>
                  <a:lnTo>
                    <a:pt x="8" y="224"/>
                  </a:lnTo>
                  <a:lnTo>
                    <a:pt x="4" y="208"/>
                  </a:lnTo>
                  <a:lnTo>
                    <a:pt x="2" y="190"/>
                  </a:lnTo>
                  <a:lnTo>
                    <a:pt x="0" y="174"/>
                  </a:lnTo>
                  <a:lnTo>
                    <a:pt x="2" y="156"/>
                  </a:lnTo>
                  <a:lnTo>
                    <a:pt x="4" y="138"/>
                  </a:lnTo>
                  <a:lnTo>
                    <a:pt x="8" y="122"/>
                  </a:lnTo>
                  <a:lnTo>
                    <a:pt x="14" y="106"/>
                  </a:lnTo>
                  <a:lnTo>
                    <a:pt x="22" y="90"/>
                  </a:lnTo>
                  <a:lnTo>
                    <a:pt x="30" y="76"/>
                  </a:lnTo>
                  <a:lnTo>
                    <a:pt x="40" y="62"/>
                  </a:lnTo>
                  <a:lnTo>
                    <a:pt x="52" y="50"/>
                  </a:lnTo>
                  <a:lnTo>
                    <a:pt x="64" y="38"/>
                  </a:lnTo>
                  <a:lnTo>
                    <a:pt x="78" y="28"/>
                  </a:lnTo>
                  <a:lnTo>
                    <a:pt x="92" y="20"/>
                  </a:lnTo>
                  <a:lnTo>
                    <a:pt x="106" y="12"/>
                  </a:lnTo>
                  <a:lnTo>
                    <a:pt x="122" y="6"/>
                  </a:lnTo>
                  <a:lnTo>
                    <a:pt x="140" y="2"/>
                  </a:lnTo>
                  <a:lnTo>
                    <a:pt x="156" y="0"/>
                  </a:lnTo>
                  <a:lnTo>
                    <a:pt x="174" y="0"/>
                  </a:lnTo>
                  <a:lnTo>
                    <a:pt x="192" y="0"/>
                  </a:lnTo>
                  <a:lnTo>
                    <a:pt x="210" y="2"/>
                  </a:lnTo>
                  <a:lnTo>
                    <a:pt x="226" y="6"/>
                  </a:lnTo>
                  <a:lnTo>
                    <a:pt x="242" y="12"/>
                  </a:lnTo>
                  <a:lnTo>
                    <a:pt x="258" y="20"/>
                  </a:lnTo>
                  <a:lnTo>
                    <a:pt x="272" y="28"/>
                  </a:lnTo>
                  <a:lnTo>
                    <a:pt x="286" y="38"/>
                  </a:lnTo>
                  <a:lnTo>
                    <a:pt x="298" y="50"/>
                  </a:lnTo>
                  <a:lnTo>
                    <a:pt x="308" y="62"/>
                  </a:lnTo>
                  <a:lnTo>
                    <a:pt x="318" y="76"/>
                  </a:lnTo>
                  <a:lnTo>
                    <a:pt x="328" y="90"/>
                  </a:lnTo>
                  <a:lnTo>
                    <a:pt x="334" y="106"/>
                  </a:lnTo>
                  <a:lnTo>
                    <a:pt x="340" y="122"/>
                  </a:lnTo>
                  <a:lnTo>
                    <a:pt x="346" y="138"/>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51309" name="Freeform 76"/>
            <p:cNvSpPr>
              <a:spLocks/>
            </p:cNvSpPr>
            <p:nvPr/>
          </p:nvSpPr>
          <p:spPr bwMode="auto">
            <a:xfrm>
              <a:off x="3139" y="2082"/>
              <a:ext cx="156" cy="156"/>
            </a:xfrm>
            <a:custGeom>
              <a:avLst/>
              <a:gdLst>
                <a:gd name="T0" fmla="*/ 156 w 156"/>
                <a:gd name="T1" fmla="*/ 78 h 156"/>
                <a:gd name="T2" fmla="*/ 156 w 156"/>
                <a:gd name="T3" fmla="*/ 78 h 156"/>
                <a:gd name="T4" fmla="*/ 156 w 156"/>
                <a:gd name="T5" fmla="*/ 92 h 156"/>
                <a:gd name="T6" fmla="*/ 150 w 156"/>
                <a:gd name="T7" fmla="*/ 108 h 156"/>
                <a:gd name="T8" fmla="*/ 144 w 156"/>
                <a:gd name="T9" fmla="*/ 120 h 156"/>
                <a:gd name="T10" fmla="*/ 134 w 156"/>
                <a:gd name="T11" fmla="*/ 132 h 156"/>
                <a:gd name="T12" fmla="*/ 122 w 156"/>
                <a:gd name="T13" fmla="*/ 142 h 156"/>
                <a:gd name="T14" fmla="*/ 108 w 156"/>
                <a:gd name="T15" fmla="*/ 150 h 156"/>
                <a:gd name="T16" fmla="*/ 94 w 156"/>
                <a:gd name="T17" fmla="*/ 154 h 156"/>
                <a:gd name="T18" fmla="*/ 78 w 156"/>
                <a:gd name="T19" fmla="*/ 156 h 156"/>
                <a:gd name="T20" fmla="*/ 78 w 156"/>
                <a:gd name="T21" fmla="*/ 156 h 156"/>
                <a:gd name="T22" fmla="*/ 62 w 156"/>
                <a:gd name="T23" fmla="*/ 154 h 156"/>
                <a:gd name="T24" fmla="*/ 48 w 156"/>
                <a:gd name="T25" fmla="*/ 150 h 156"/>
                <a:gd name="T26" fmla="*/ 36 w 156"/>
                <a:gd name="T27" fmla="*/ 142 h 156"/>
                <a:gd name="T28" fmla="*/ 24 w 156"/>
                <a:gd name="T29" fmla="*/ 132 h 156"/>
                <a:gd name="T30" fmla="*/ 14 w 156"/>
                <a:gd name="T31" fmla="*/ 120 h 156"/>
                <a:gd name="T32" fmla="*/ 6 w 156"/>
                <a:gd name="T33" fmla="*/ 108 h 156"/>
                <a:gd name="T34" fmla="*/ 2 w 156"/>
                <a:gd name="T35" fmla="*/ 92 h 156"/>
                <a:gd name="T36" fmla="*/ 0 w 156"/>
                <a:gd name="T37" fmla="*/ 78 h 156"/>
                <a:gd name="T38" fmla="*/ 0 w 156"/>
                <a:gd name="T39" fmla="*/ 78 h 156"/>
                <a:gd name="T40" fmla="*/ 2 w 156"/>
                <a:gd name="T41" fmla="*/ 62 h 156"/>
                <a:gd name="T42" fmla="*/ 6 w 156"/>
                <a:gd name="T43" fmla="*/ 46 h 156"/>
                <a:gd name="T44" fmla="*/ 14 w 156"/>
                <a:gd name="T45" fmla="*/ 34 h 156"/>
                <a:gd name="T46" fmla="*/ 24 w 156"/>
                <a:gd name="T47" fmla="*/ 22 h 156"/>
                <a:gd name="T48" fmla="*/ 36 w 156"/>
                <a:gd name="T49" fmla="*/ 12 h 156"/>
                <a:gd name="T50" fmla="*/ 48 w 156"/>
                <a:gd name="T51" fmla="*/ 6 h 156"/>
                <a:gd name="T52" fmla="*/ 62 w 156"/>
                <a:gd name="T53" fmla="*/ 0 h 156"/>
                <a:gd name="T54" fmla="*/ 78 w 156"/>
                <a:gd name="T55" fmla="*/ 0 h 156"/>
                <a:gd name="T56" fmla="*/ 78 w 156"/>
                <a:gd name="T57" fmla="*/ 0 h 156"/>
                <a:gd name="T58" fmla="*/ 94 w 156"/>
                <a:gd name="T59" fmla="*/ 0 h 156"/>
                <a:gd name="T60" fmla="*/ 108 w 156"/>
                <a:gd name="T61" fmla="*/ 6 h 156"/>
                <a:gd name="T62" fmla="*/ 122 w 156"/>
                <a:gd name="T63" fmla="*/ 12 h 156"/>
                <a:gd name="T64" fmla="*/ 134 w 156"/>
                <a:gd name="T65" fmla="*/ 22 h 156"/>
                <a:gd name="T66" fmla="*/ 144 w 156"/>
                <a:gd name="T67" fmla="*/ 34 h 156"/>
                <a:gd name="T68" fmla="*/ 150 w 156"/>
                <a:gd name="T69" fmla="*/ 46 h 156"/>
                <a:gd name="T70" fmla="*/ 156 w 156"/>
                <a:gd name="T71" fmla="*/ 62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2"/>
                  </a:lnTo>
                  <a:lnTo>
                    <a:pt x="150" y="108"/>
                  </a:lnTo>
                  <a:lnTo>
                    <a:pt x="144" y="120"/>
                  </a:lnTo>
                  <a:lnTo>
                    <a:pt x="134" y="132"/>
                  </a:lnTo>
                  <a:lnTo>
                    <a:pt x="122" y="142"/>
                  </a:lnTo>
                  <a:lnTo>
                    <a:pt x="108" y="150"/>
                  </a:lnTo>
                  <a:lnTo>
                    <a:pt x="94" y="154"/>
                  </a:lnTo>
                  <a:lnTo>
                    <a:pt x="78" y="156"/>
                  </a:lnTo>
                  <a:lnTo>
                    <a:pt x="62" y="154"/>
                  </a:lnTo>
                  <a:lnTo>
                    <a:pt x="48" y="150"/>
                  </a:lnTo>
                  <a:lnTo>
                    <a:pt x="36" y="142"/>
                  </a:lnTo>
                  <a:lnTo>
                    <a:pt x="24" y="132"/>
                  </a:lnTo>
                  <a:lnTo>
                    <a:pt x="14" y="120"/>
                  </a:lnTo>
                  <a:lnTo>
                    <a:pt x="6" y="108"/>
                  </a:lnTo>
                  <a:lnTo>
                    <a:pt x="2" y="92"/>
                  </a:lnTo>
                  <a:lnTo>
                    <a:pt x="0" y="78"/>
                  </a:lnTo>
                  <a:lnTo>
                    <a:pt x="2" y="62"/>
                  </a:lnTo>
                  <a:lnTo>
                    <a:pt x="6" y="46"/>
                  </a:lnTo>
                  <a:lnTo>
                    <a:pt x="14" y="34"/>
                  </a:lnTo>
                  <a:lnTo>
                    <a:pt x="24" y="22"/>
                  </a:lnTo>
                  <a:lnTo>
                    <a:pt x="36" y="12"/>
                  </a:lnTo>
                  <a:lnTo>
                    <a:pt x="48" y="6"/>
                  </a:lnTo>
                  <a:lnTo>
                    <a:pt x="62" y="0"/>
                  </a:lnTo>
                  <a:lnTo>
                    <a:pt x="78" y="0"/>
                  </a:lnTo>
                  <a:lnTo>
                    <a:pt x="94" y="0"/>
                  </a:lnTo>
                  <a:lnTo>
                    <a:pt x="108" y="6"/>
                  </a:lnTo>
                  <a:lnTo>
                    <a:pt x="122" y="12"/>
                  </a:lnTo>
                  <a:lnTo>
                    <a:pt x="134" y="22"/>
                  </a:lnTo>
                  <a:lnTo>
                    <a:pt x="144" y="34"/>
                  </a:lnTo>
                  <a:lnTo>
                    <a:pt x="150" y="46"/>
                  </a:lnTo>
                  <a:lnTo>
                    <a:pt x="156" y="62"/>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1215" name="Group 114"/>
          <p:cNvGrpSpPr>
            <a:grpSpLocks/>
          </p:cNvGrpSpPr>
          <p:nvPr/>
        </p:nvGrpSpPr>
        <p:grpSpPr bwMode="auto">
          <a:xfrm>
            <a:off x="5100638" y="735693"/>
            <a:ext cx="806450" cy="771525"/>
            <a:chOff x="3213" y="440"/>
            <a:chExt cx="508" cy="486"/>
          </a:xfrm>
        </p:grpSpPr>
        <p:sp>
          <p:nvSpPr>
            <p:cNvPr id="51286" name="Freeform 92"/>
            <p:cNvSpPr>
              <a:spLocks/>
            </p:cNvSpPr>
            <p:nvPr/>
          </p:nvSpPr>
          <p:spPr bwMode="auto">
            <a:xfrm>
              <a:off x="3303" y="440"/>
              <a:ext cx="62" cy="48"/>
            </a:xfrm>
            <a:custGeom>
              <a:avLst/>
              <a:gdLst>
                <a:gd name="T0" fmla="*/ 52 w 62"/>
                <a:gd name="T1" fmla="*/ 16 h 48"/>
                <a:gd name="T2" fmla="*/ 52 w 62"/>
                <a:gd name="T3" fmla="*/ 16 h 48"/>
                <a:gd name="T4" fmla="*/ 58 w 62"/>
                <a:gd name="T5" fmla="*/ 28 h 48"/>
                <a:gd name="T6" fmla="*/ 62 w 62"/>
                <a:gd name="T7" fmla="*/ 40 h 48"/>
                <a:gd name="T8" fmla="*/ 62 w 62"/>
                <a:gd name="T9" fmla="*/ 40 h 48"/>
                <a:gd name="T10" fmla="*/ 60 w 62"/>
                <a:gd name="T11" fmla="*/ 46 h 48"/>
                <a:gd name="T12" fmla="*/ 56 w 62"/>
                <a:gd name="T13" fmla="*/ 48 h 48"/>
                <a:gd name="T14" fmla="*/ 56 w 62"/>
                <a:gd name="T15" fmla="*/ 48 h 48"/>
                <a:gd name="T16" fmla="*/ 40 w 62"/>
                <a:gd name="T17" fmla="*/ 44 h 48"/>
                <a:gd name="T18" fmla="*/ 32 w 62"/>
                <a:gd name="T19" fmla="*/ 40 h 48"/>
                <a:gd name="T20" fmla="*/ 24 w 62"/>
                <a:gd name="T21" fmla="*/ 40 h 48"/>
                <a:gd name="T22" fmla="*/ 24 w 62"/>
                <a:gd name="T23" fmla="*/ 40 h 48"/>
                <a:gd name="T24" fmla="*/ 18 w 62"/>
                <a:gd name="T25" fmla="*/ 38 h 48"/>
                <a:gd name="T26" fmla="*/ 10 w 62"/>
                <a:gd name="T27" fmla="*/ 34 h 48"/>
                <a:gd name="T28" fmla="*/ 4 w 62"/>
                <a:gd name="T29" fmla="*/ 30 h 48"/>
                <a:gd name="T30" fmla="*/ 0 w 62"/>
                <a:gd name="T31" fmla="*/ 26 h 48"/>
                <a:gd name="T32" fmla="*/ 0 w 62"/>
                <a:gd name="T33" fmla="*/ 26 h 48"/>
                <a:gd name="T34" fmla="*/ 0 w 62"/>
                <a:gd name="T35" fmla="*/ 20 h 48"/>
                <a:gd name="T36" fmla="*/ 2 w 62"/>
                <a:gd name="T37" fmla="*/ 14 h 48"/>
                <a:gd name="T38" fmla="*/ 2 w 62"/>
                <a:gd name="T39" fmla="*/ 14 h 48"/>
                <a:gd name="T40" fmla="*/ 6 w 62"/>
                <a:gd name="T41" fmla="*/ 10 h 48"/>
                <a:gd name="T42" fmla="*/ 10 w 62"/>
                <a:gd name="T43" fmla="*/ 6 h 48"/>
                <a:gd name="T44" fmla="*/ 16 w 62"/>
                <a:gd name="T45" fmla="*/ 2 h 48"/>
                <a:gd name="T46" fmla="*/ 22 w 62"/>
                <a:gd name="T47" fmla="*/ 0 h 48"/>
                <a:gd name="T48" fmla="*/ 22 w 62"/>
                <a:gd name="T49" fmla="*/ 0 h 48"/>
                <a:gd name="T50" fmla="*/ 30 w 62"/>
                <a:gd name="T51" fmla="*/ 2 h 48"/>
                <a:gd name="T52" fmla="*/ 38 w 62"/>
                <a:gd name="T53" fmla="*/ 4 h 48"/>
                <a:gd name="T54" fmla="*/ 46 w 62"/>
                <a:gd name="T55" fmla="*/ 10 h 48"/>
                <a:gd name="T56" fmla="*/ 52 w 62"/>
                <a:gd name="T57" fmla="*/ 16 h 48"/>
                <a:gd name="T58" fmla="*/ 52 w 62"/>
                <a:gd name="T59" fmla="*/ 16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48">
                  <a:moveTo>
                    <a:pt x="52" y="16"/>
                  </a:moveTo>
                  <a:lnTo>
                    <a:pt x="52" y="16"/>
                  </a:lnTo>
                  <a:lnTo>
                    <a:pt x="58" y="28"/>
                  </a:lnTo>
                  <a:lnTo>
                    <a:pt x="62" y="40"/>
                  </a:lnTo>
                  <a:lnTo>
                    <a:pt x="60" y="46"/>
                  </a:lnTo>
                  <a:lnTo>
                    <a:pt x="56" y="48"/>
                  </a:lnTo>
                  <a:lnTo>
                    <a:pt x="40" y="44"/>
                  </a:lnTo>
                  <a:lnTo>
                    <a:pt x="32" y="40"/>
                  </a:lnTo>
                  <a:lnTo>
                    <a:pt x="24" y="40"/>
                  </a:lnTo>
                  <a:lnTo>
                    <a:pt x="18" y="38"/>
                  </a:lnTo>
                  <a:lnTo>
                    <a:pt x="10" y="34"/>
                  </a:lnTo>
                  <a:lnTo>
                    <a:pt x="4" y="30"/>
                  </a:lnTo>
                  <a:lnTo>
                    <a:pt x="0" y="26"/>
                  </a:lnTo>
                  <a:lnTo>
                    <a:pt x="0" y="20"/>
                  </a:lnTo>
                  <a:lnTo>
                    <a:pt x="2" y="14"/>
                  </a:lnTo>
                  <a:lnTo>
                    <a:pt x="6" y="10"/>
                  </a:lnTo>
                  <a:lnTo>
                    <a:pt x="10" y="6"/>
                  </a:lnTo>
                  <a:lnTo>
                    <a:pt x="16" y="2"/>
                  </a:lnTo>
                  <a:lnTo>
                    <a:pt x="22" y="0"/>
                  </a:lnTo>
                  <a:lnTo>
                    <a:pt x="30" y="2"/>
                  </a:lnTo>
                  <a:lnTo>
                    <a:pt x="38" y="4"/>
                  </a:lnTo>
                  <a:lnTo>
                    <a:pt x="46" y="10"/>
                  </a:lnTo>
                  <a:lnTo>
                    <a:pt x="52" y="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7" name="Freeform 93"/>
            <p:cNvSpPr>
              <a:spLocks/>
            </p:cNvSpPr>
            <p:nvPr/>
          </p:nvSpPr>
          <p:spPr bwMode="auto">
            <a:xfrm>
              <a:off x="3315" y="452"/>
              <a:ext cx="36" cy="20"/>
            </a:xfrm>
            <a:custGeom>
              <a:avLst/>
              <a:gdLst>
                <a:gd name="T0" fmla="*/ 34 w 36"/>
                <a:gd name="T1" fmla="*/ 14 h 20"/>
                <a:gd name="T2" fmla="*/ 36 w 36"/>
                <a:gd name="T3" fmla="*/ 20 h 20"/>
                <a:gd name="T4" fmla="*/ 36 w 36"/>
                <a:gd name="T5" fmla="*/ 20 h 20"/>
                <a:gd name="T6" fmla="*/ 20 w 36"/>
                <a:gd name="T7" fmla="*/ 18 h 20"/>
                <a:gd name="T8" fmla="*/ 4 w 36"/>
                <a:gd name="T9" fmla="*/ 14 h 20"/>
                <a:gd name="T10" fmla="*/ 4 w 36"/>
                <a:gd name="T11" fmla="*/ 14 h 20"/>
                <a:gd name="T12" fmla="*/ 0 w 36"/>
                <a:gd name="T13" fmla="*/ 10 h 20"/>
                <a:gd name="T14" fmla="*/ 0 w 36"/>
                <a:gd name="T15" fmla="*/ 8 h 20"/>
                <a:gd name="T16" fmla="*/ 0 w 36"/>
                <a:gd name="T17" fmla="*/ 6 h 20"/>
                <a:gd name="T18" fmla="*/ 0 w 36"/>
                <a:gd name="T19" fmla="*/ 6 h 20"/>
                <a:gd name="T20" fmla="*/ 6 w 36"/>
                <a:gd name="T21" fmla="*/ 2 h 20"/>
                <a:gd name="T22" fmla="*/ 12 w 36"/>
                <a:gd name="T23" fmla="*/ 0 h 20"/>
                <a:gd name="T24" fmla="*/ 12 w 36"/>
                <a:gd name="T25" fmla="*/ 0 h 20"/>
                <a:gd name="T26" fmla="*/ 18 w 36"/>
                <a:gd name="T27" fmla="*/ 0 h 20"/>
                <a:gd name="T28" fmla="*/ 24 w 36"/>
                <a:gd name="T29" fmla="*/ 4 h 20"/>
                <a:gd name="T30" fmla="*/ 34 w 36"/>
                <a:gd name="T31" fmla="*/ 14 h 20"/>
                <a:gd name="T32" fmla="*/ 34 w 36"/>
                <a:gd name="T33" fmla="*/ 1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20">
                  <a:moveTo>
                    <a:pt x="34" y="14"/>
                  </a:moveTo>
                  <a:lnTo>
                    <a:pt x="36" y="20"/>
                  </a:lnTo>
                  <a:lnTo>
                    <a:pt x="20" y="18"/>
                  </a:lnTo>
                  <a:lnTo>
                    <a:pt x="4" y="14"/>
                  </a:lnTo>
                  <a:lnTo>
                    <a:pt x="0" y="10"/>
                  </a:lnTo>
                  <a:lnTo>
                    <a:pt x="0" y="8"/>
                  </a:lnTo>
                  <a:lnTo>
                    <a:pt x="0" y="6"/>
                  </a:lnTo>
                  <a:lnTo>
                    <a:pt x="6" y="2"/>
                  </a:lnTo>
                  <a:lnTo>
                    <a:pt x="12" y="0"/>
                  </a:lnTo>
                  <a:lnTo>
                    <a:pt x="18" y="0"/>
                  </a:lnTo>
                  <a:lnTo>
                    <a:pt x="24" y="4"/>
                  </a:lnTo>
                  <a:lnTo>
                    <a:pt x="34" y="14"/>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8" name="Freeform 94"/>
            <p:cNvSpPr>
              <a:spLocks/>
            </p:cNvSpPr>
            <p:nvPr/>
          </p:nvSpPr>
          <p:spPr bwMode="auto">
            <a:xfrm>
              <a:off x="3213" y="478"/>
              <a:ext cx="508" cy="448"/>
            </a:xfrm>
            <a:custGeom>
              <a:avLst/>
              <a:gdLst>
                <a:gd name="T0" fmla="*/ 370 w 508"/>
                <a:gd name="T1" fmla="*/ 32 h 448"/>
                <a:gd name="T2" fmla="*/ 390 w 508"/>
                <a:gd name="T3" fmla="*/ 32 h 448"/>
                <a:gd name="T4" fmla="*/ 436 w 508"/>
                <a:gd name="T5" fmla="*/ 42 h 448"/>
                <a:gd name="T6" fmla="*/ 488 w 508"/>
                <a:gd name="T7" fmla="*/ 44 h 448"/>
                <a:gd name="T8" fmla="*/ 508 w 508"/>
                <a:gd name="T9" fmla="*/ 68 h 448"/>
                <a:gd name="T10" fmla="*/ 496 w 508"/>
                <a:gd name="T11" fmla="*/ 90 h 448"/>
                <a:gd name="T12" fmla="*/ 460 w 508"/>
                <a:gd name="T13" fmla="*/ 144 h 448"/>
                <a:gd name="T14" fmla="*/ 466 w 508"/>
                <a:gd name="T15" fmla="*/ 222 h 448"/>
                <a:gd name="T16" fmla="*/ 498 w 508"/>
                <a:gd name="T17" fmla="*/ 236 h 448"/>
                <a:gd name="T18" fmla="*/ 502 w 508"/>
                <a:gd name="T19" fmla="*/ 266 h 448"/>
                <a:gd name="T20" fmla="*/ 482 w 508"/>
                <a:gd name="T21" fmla="*/ 284 h 448"/>
                <a:gd name="T22" fmla="*/ 496 w 508"/>
                <a:gd name="T23" fmla="*/ 304 h 448"/>
                <a:gd name="T24" fmla="*/ 486 w 508"/>
                <a:gd name="T25" fmla="*/ 330 h 448"/>
                <a:gd name="T26" fmla="*/ 452 w 508"/>
                <a:gd name="T27" fmla="*/ 338 h 448"/>
                <a:gd name="T28" fmla="*/ 430 w 508"/>
                <a:gd name="T29" fmla="*/ 338 h 448"/>
                <a:gd name="T30" fmla="*/ 406 w 508"/>
                <a:gd name="T31" fmla="*/ 330 h 448"/>
                <a:gd name="T32" fmla="*/ 406 w 508"/>
                <a:gd name="T33" fmla="*/ 366 h 448"/>
                <a:gd name="T34" fmla="*/ 420 w 508"/>
                <a:gd name="T35" fmla="*/ 402 h 448"/>
                <a:gd name="T36" fmla="*/ 398 w 508"/>
                <a:gd name="T37" fmla="*/ 432 h 448"/>
                <a:gd name="T38" fmla="*/ 332 w 508"/>
                <a:gd name="T39" fmla="*/ 446 h 448"/>
                <a:gd name="T40" fmla="*/ 232 w 508"/>
                <a:gd name="T41" fmla="*/ 430 h 448"/>
                <a:gd name="T42" fmla="*/ 210 w 508"/>
                <a:gd name="T43" fmla="*/ 414 h 448"/>
                <a:gd name="T44" fmla="*/ 232 w 508"/>
                <a:gd name="T45" fmla="*/ 378 h 448"/>
                <a:gd name="T46" fmla="*/ 334 w 508"/>
                <a:gd name="T47" fmla="*/ 368 h 448"/>
                <a:gd name="T48" fmla="*/ 370 w 508"/>
                <a:gd name="T49" fmla="*/ 390 h 448"/>
                <a:gd name="T50" fmla="*/ 358 w 508"/>
                <a:gd name="T51" fmla="*/ 412 h 448"/>
                <a:gd name="T52" fmla="*/ 302 w 508"/>
                <a:gd name="T53" fmla="*/ 424 h 448"/>
                <a:gd name="T54" fmla="*/ 268 w 508"/>
                <a:gd name="T55" fmla="*/ 414 h 448"/>
                <a:gd name="T56" fmla="*/ 264 w 508"/>
                <a:gd name="T57" fmla="*/ 402 h 448"/>
                <a:gd name="T58" fmla="*/ 304 w 508"/>
                <a:gd name="T59" fmla="*/ 388 h 448"/>
                <a:gd name="T60" fmla="*/ 324 w 508"/>
                <a:gd name="T61" fmla="*/ 396 h 448"/>
                <a:gd name="T62" fmla="*/ 306 w 508"/>
                <a:gd name="T63" fmla="*/ 398 h 448"/>
                <a:gd name="T64" fmla="*/ 276 w 508"/>
                <a:gd name="T65" fmla="*/ 406 h 448"/>
                <a:gd name="T66" fmla="*/ 324 w 508"/>
                <a:gd name="T67" fmla="*/ 414 h 448"/>
                <a:gd name="T68" fmla="*/ 360 w 508"/>
                <a:gd name="T69" fmla="*/ 396 h 448"/>
                <a:gd name="T70" fmla="*/ 320 w 508"/>
                <a:gd name="T71" fmla="*/ 378 h 448"/>
                <a:gd name="T72" fmla="*/ 234 w 508"/>
                <a:gd name="T73" fmla="*/ 390 h 448"/>
                <a:gd name="T74" fmla="*/ 222 w 508"/>
                <a:gd name="T75" fmla="*/ 414 h 448"/>
                <a:gd name="T76" fmla="*/ 296 w 508"/>
                <a:gd name="T77" fmla="*/ 436 h 448"/>
                <a:gd name="T78" fmla="*/ 388 w 508"/>
                <a:gd name="T79" fmla="*/ 426 h 448"/>
                <a:gd name="T80" fmla="*/ 412 w 508"/>
                <a:gd name="T81" fmla="*/ 396 h 448"/>
                <a:gd name="T82" fmla="*/ 396 w 508"/>
                <a:gd name="T83" fmla="*/ 372 h 448"/>
                <a:gd name="T84" fmla="*/ 326 w 508"/>
                <a:gd name="T85" fmla="*/ 356 h 448"/>
                <a:gd name="T86" fmla="*/ 206 w 508"/>
                <a:gd name="T87" fmla="*/ 360 h 448"/>
                <a:gd name="T88" fmla="*/ 110 w 508"/>
                <a:gd name="T89" fmla="*/ 368 h 448"/>
                <a:gd name="T90" fmla="*/ 2 w 508"/>
                <a:gd name="T91" fmla="*/ 382 h 448"/>
                <a:gd name="T92" fmla="*/ 2 w 508"/>
                <a:gd name="T93" fmla="*/ 372 h 448"/>
                <a:gd name="T94" fmla="*/ 80 w 508"/>
                <a:gd name="T95" fmla="*/ 362 h 448"/>
                <a:gd name="T96" fmla="*/ 260 w 508"/>
                <a:gd name="T97" fmla="*/ 346 h 448"/>
                <a:gd name="T98" fmla="*/ 270 w 508"/>
                <a:gd name="T99" fmla="*/ 280 h 448"/>
                <a:gd name="T100" fmla="*/ 204 w 508"/>
                <a:gd name="T101" fmla="*/ 282 h 448"/>
                <a:gd name="T102" fmla="*/ 130 w 508"/>
                <a:gd name="T103" fmla="*/ 264 h 448"/>
                <a:gd name="T104" fmla="*/ 90 w 508"/>
                <a:gd name="T105" fmla="*/ 232 h 448"/>
                <a:gd name="T106" fmla="*/ 70 w 508"/>
                <a:gd name="T107" fmla="*/ 186 h 448"/>
                <a:gd name="T108" fmla="*/ 86 w 508"/>
                <a:gd name="T109" fmla="*/ 114 h 448"/>
                <a:gd name="T110" fmla="*/ 130 w 508"/>
                <a:gd name="T111" fmla="*/ 58 h 448"/>
                <a:gd name="T112" fmla="*/ 208 w 508"/>
                <a:gd name="T113" fmla="*/ 12 h 448"/>
                <a:gd name="T114" fmla="*/ 314 w 508"/>
                <a:gd name="T115" fmla="*/ 4 h 4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8" h="448">
                  <a:moveTo>
                    <a:pt x="330" y="8"/>
                  </a:moveTo>
                  <a:lnTo>
                    <a:pt x="330" y="8"/>
                  </a:lnTo>
                  <a:lnTo>
                    <a:pt x="352" y="18"/>
                  </a:lnTo>
                  <a:lnTo>
                    <a:pt x="370" y="32"/>
                  </a:lnTo>
                  <a:lnTo>
                    <a:pt x="376" y="38"/>
                  </a:lnTo>
                  <a:lnTo>
                    <a:pt x="380" y="36"/>
                  </a:lnTo>
                  <a:lnTo>
                    <a:pt x="386" y="34"/>
                  </a:lnTo>
                  <a:lnTo>
                    <a:pt x="390" y="32"/>
                  </a:lnTo>
                  <a:lnTo>
                    <a:pt x="396" y="30"/>
                  </a:lnTo>
                  <a:lnTo>
                    <a:pt x="410" y="32"/>
                  </a:lnTo>
                  <a:lnTo>
                    <a:pt x="424" y="36"/>
                  </a:lnTo>
                  <a:lnTo>
                    <a:pt x="436" y="42"/>
                  </a:lnTo>
                  <a:lnTo>
                    <a:pt x="446" y="52"/>
                  </a:lnTo>
                  <a:lnTo>
                    <a:pt x="468" y="46"/>
                  </a:lnTo>
                  <a:lnTo>
                    <a:pt x="478" y="44"/>
                  </a:lnTo>
                  <a:lnTo>
                    <a:pt x="488" y="44"/>
                  </a:lnTo>
                  <a:lnTo>
                    <a:pt x="496" y="48"/>
                  </a:lnTo>
                  <a:lnTo>
                    <a:pt x="502" y="52"/>
                  </a:lnTo>
                  <a:lnTo>
                    <a:pt x="506" y="60"/>
                  </a:lnTo>
                  <a:lnTo>
                    <a:pt x="508" y="68"/>
                  </a:lnTo>
                  <a:lnTo>
                    <a:pt x="508" y="74"/>
                  </a:lnTo>
                  <a:lnTo>
                    <a:pt x="504" y="80"/>
                  </a:lnTo>
                  <a:lnTo>
                    <a:pt x="496" y="90"/>
                  </a:lnTo>
                  <a:lnTo>
                    <a:pt x="478" y="98"/>
                  </a:lnTo>
                  <a:lnTo>
                    <a:pt x="458" y="102"/>
                  </a:lnTo>
                  <a:lnTo>
                    <a:pt x="456" y="104"/>
                  </a:lnTo>
                  <a:lnTo>
                    <a:pt x="460" y="144"/>
                  </a:lnTo>
                  <a:lnTo>
                    <a:pt x="462" y="186"/>
                  </a:lnTo>
                  <a:lnTo>
                    <a:pt x="462" y="196"/>
                  </a:lnTo>
                  <a:lnTo>
                    <a:pt x="462" y="206"/>
                  </a:lnTo>
                  <a:lnTo>
                    <a:pt x="466" y="222"/>
                  </a:lnTo>
                  <a:lnTo>
                    <a:pt x="476" y="222"/>
                  </a:lnTo>
                  <a:lnTo>
                    <a:pt x="484" y="224"/>
                  </a:lnTo>
                  <a:lnTo>
                    <a:pt x="492" y="228"/>
                  </a:lnTo>
                  <a:lnTo>
                    <a:pt x="498" y="236"/>
                  </a:lnTo>
                  <a:lnTo>
                    <a:pt x="502" y="240"/>
                  </a:lnTo>
                  <a:lnTo>
                    <a:pt x="504" y="244"/>
                  </a:lnTo>
                  <a:lnTo>
                    <a:pt x="504" y="256"/>
                  </a:lnTo>
                  <a:lnTo>
                    <a:pt x="502" y="266"/>
                  </a:lnTo>
                  <a:lnTo>
                    <a:pt x="498" y="276"/>
                  </a:lnTo>
                  <a:lnTo>
                    <a:pt x="494" y="278"/>
                  </a:lnTo>
                  <a:lnTo>
                    <a:pt x="490" y="282"/>
                  </a:lnTo>
                  <a:lnTo>
                    <a:pt x="482" y="284"/>
                  </a:lnTo>
                  <a:lnTo>
                    <a:pt x="488" y="290"/>
                  </a:lnTo>
                  <a:lnTo>
                    <a:pt x="492" y="296"/>
                  </a:lnTo>
                  <a:lnTo>
                    <a:pt x="496" y="304"/>
                  </a:lnTo>
                  <a:lnTo>
                    <a:pt x="496" y="314"/>
                  </a:lnTo>
                  <a:lnTo>
                    <a:pt x="494" y="324"/>
                  </a:lnTo>
                  <a:lnTo>
                    <a:pt x="486" y="330"/>
                  </a:lnTo>
                  <a:lnTo>
                    <a:pt x="478" y="334"/>
                  </a:lnTo>
                  <a:lnTo>
                    <a:pt x="468" y="334"/>
                  </a:lnTo>
                  <a:lnTo>
                    <a:pt x="458" y="334"/>
                  </a:lnTo>
                  <a:lnTo>
                    <a:pt x="452" y="338"/>
                  </a:lnTo>
                  <a:lnTo>
                    <a:pt x="446" y="342"/>
                  </a:lnTo>
                  <a:lnTo>
                    <a:pt x="442" y="342"/>
                  </a:lnTo>
                  <a:lnTo>
                    <a:pt x="438" y="342"/>
                  </a:lnTo>
                  <a:lnTo>
                    <a:pt x="430" y="338"/>
                  </a:lnTo>
                  <a:lnTo>
                    <a:pt x="426" y="330"/>
                  </a:lnTo>
                  <a:lnTo>
                    <a:pt x="422" y="322"/>
                  </a:lnTo>
                  <a:lnTo>
                    <a:pt x="406" y="330"/>
                  </a:lnTo>
                  <a:lnTo>
                    <a:pt x="392" y="338"/>
                  </a:lnTo>
                  <a:lnTo>
                    <a:pt x="384" y="356"/>
                  </a:lnTo>
                  <a:lnTo>
                    <a:pt x="396" y="360"/>
                  </a:lnTo>
                  <a:lnTo>
                    <a:pt x="406" y="366"/>
                  </a:lnTo>
                  <a:lnTo>
                    <a:pt x="414" y="374"/>
                  </a:lnTo>
                  <a:lnTo>
                    <a:pt x="420" y="384"/>
                  </a:lnTo>
                  <a:lnTo>
                    <a:pt x="422" y="394"/>
                  </a:lnTo>
                  <a:lnTo>
                    <a:pt x="420" y="402"/>
                  </a:lnTo>
                  <a:lnTo>
                    <a:pt x="418" y="412"/>
                  </a:lnTo>
                  <a:lnTo>
                    <a:pt x="412" y="420"/>
                  </a:lnTo>
                  <a:lnTo>
                    <a:pt x="406" y="428"/>
                  </a:lnTo>
                  <a:lnTo>
                    <a:pt x="398" y="432"/>
                  </a:lnTo>
                  <a:lnTo>
                    <a:pt x="380" y="440"/>
                  </a:lnTo>
                  <a:lnTo>
                    <a:pt x="368" y="444"/>
                  </a:lnTo>
                  <a:lnTo>
                    <a:pt x="356" y="446"/>
                  </a:lnTo>
                  <a:lnTo>
                    <a:pt x="332" y="446"/>
                  </a:lnTo>
                  <a:lnTo>
                    <a:pt x="306" y="448"/>
                  </a:lnTo>
                  <a:lnTo>
                    <a:pt x="280" y="446"/>
                  </a:lnTo>
                  <a:lnTo>
                    <a:pt x="254" y="440"/>
                  </a:lnTo>
                  <a:lnTo>
                    <a:pt x="232" y="430"/>
                  </a:lnTo>
                  <a:lnTo>
                    <a:pt x="220" y="424"/>
                  </a:lnTo>
                  <a:lnTo>
                    <a:pt x="214" y="420"/>
                  </a:lnTo>
                  <a:lnTo>
                    <a:pt x="210" y="414"/>
                  </a:lnTo>
                  <a:lnTo>
                    <a:pt x="212" y="402"/>
                  </a:lnTo>
                  <a:lnTo>
                    <a:pt x="216" y="394"/>
                  </a:lnTo>
                  <a:lnTo>
                    <a:pt x="224" y="386"/>
                  </a:lnTo>
                  <a:lnTo>
                    <a:pt x="232" y="378"/>
                  </a:lnTo>
                  <a:lnTo>
                    <a:pt x="244" y="374"/>
                  </a:lnTo>
                  <a:lnTo>
                    <a:pt x="256" y="372"/>
                  </a:lnTo>
                  <a:lnTo>
                    <a:pt x="282" y="368"/>
                  </a:lnTo>
                  <a:lnTo>
                    <a:pt x="334" y="368"/>
                  </a:lnTo>
                  <a:lnTo>
                    <a:pt x="344" y="370"/>
                  </a:lnTo>
                  <a:lnTo>
                    <a:pt x="354" y="374"/>
                  </a:lnTo>
                  <a:lnTo>
                    <a:pt x="364" y="380"/>
                  </a:lnTo>
                  <a:lnTo>
                    <a:pt x="368" y="384"/>
                  </a:lnTo>
                  <a:lnTo>
                    <a:pt x="370" y="390"/>
                  </a:lnTo>
                  <a:lnTo>
                    <a:pt x="370" y="394"/>
                  </a:lnTo>
                  <a:lnTo>
                    <a:pt x="370" y="398"/>
                  </a:lnTo>
                  <a:lnTo>
                    <a:pt x="366" y="406"/>
                  </a:lnTo>
                  <a:lnTo>
                    <a:pt x="358" y="412"/>
                  </a:lnTo>
                  <a:lnTo>
                    <a:pt x="352" y="418"/>
                  </a:lnTo>
                  <a:lnTo>
                    <a:pt x="336" y="422"/>
                  </a:lnTo>
                  <a:lnTo>
                    <a:pt x="318" y="424"/>
                  </a:lnTo>
                  <a:lnTo>
                    <a:pt x="302" y="424"/>
                  </a:lnTo>
                  <a:lnTo>
                    <a:pt x="284" y="424"/>
                  </a:lnTo>
                  <a:lnTo>
                    <a:pt x="276" y="420"/>
                  </a:lnTo>
                  <a:lnTo>
                    <a:pt x="272" y="418"/>
                  </a:lnTo>
                  <a:lnTo>
                    <a:pt x="268" y="414"/>
                  </a:lnTo>
                  <a:lnTo>
                    <a:pt x="264" y="408"/>
                  </a:lnTo>
                  <a:lnTo>
                    <a:pt x="264" y="406"/>
                  </a:lnTo>
                  <a:lnTo>
                    <a:pt x="264" y="402"/>
                  </a:lnTo>
                  <a:lnTo>
                    <a:pt x="270" y="398"/>
                  </a:lnTo>
                  <a:lnTo>
                    <a:pt x="274" y="396"/>
                  </a:lnTo>
                  <a:lnTo>
                    <a:pt x="286" y="390"/>
                  </a:lnTo>
                  <a:lnTo>
                    <a:pt x="304" y="388"/>
                  </a:lnTo>
                  <a:lnTo>
                    <a:pt x="312" y="388"/>
                  </a:lnTo>
                  <a:lnTo>
                    <a:pt x="322" y="390"/>
                  </a:lnTo>
                  <a:lnTo>
                    <a:pt x="324" y="392"/>
                  </a:lnTo>
                  <a:lnTo>
                    <a:pt x="324" y="396"/>
                  </a:lnTo>
                  <a:lnTo>
                    <a:pt x="320" y="400"/>
                  </a:lnTo>
                  <a:lnTo>
                    <a:pt x="316" y="400"/>
                  </a:lnTo>
                  <a:lnTo>
                    <a:pt x="310" y="400"/>
                  </a:lnTo>
                  <a:lnTo>
                    <a:pt x="306" y="398"/>
                  </a:lnTo>
                  <a:lnTo>
                    <a:pt x="290" y="400"/>
                  </a:lnTo>
                  <a:lnTo>
                    <a:pt x="282" y="402"/>
                  </a:lnTo>
                  <a:lnTo>
                    <a:pt x="276" y="406"/>
                  </a:lnTo>
                  <a:lnTo>
                    <a:pt x="278" y="410"/>
                  </a:lnTo>
                  <a:lnTo>
                    <a:pt x="282" y="412"/>
                  </a:lnTo>
                  <a:lnTo>
                    <a:pt x="304" y="414"/>
                  </a:lnTo>
                  <a:lnTo>
                    <a:pt x="324" y="414"/>
                  </a:lnTo>
                  <a:lnTo>
                    <a:pt x="334" y="412"/>
                  </a:lnTo>
                  <a:lnTo>
                    <a:pt x="344" y="408"/>
                  </a:lnTo>
                  <a:lnTo>
                    <a:pt x="352" y="404"/>
                  </a:lnTo>
                  <a:lnTo>
                    <a:pt x="360" y="396"/>
                  </a:lnTo>
                  <a:lnTo>
                    <a:pt x="358" y="390"/>
                  </a:lnTo>
                  <a:lnTo>
                    <a:pt x="354" y="386"/>
                  </a:lnTo>
                  <a:lnTo>
                    <a:pt x="344" y="382"/>
                  </a:lnTo>
                  <a:lnTo>
                    <a:pt x="332" y="380"/>
                  </a:lnTo>
                  <a:lnTo>
                    <a:pt x="320" y="378"/>
                  </a:lnTo>
                  <a:lnTo>
                    <a:pt x="276" y="380"/>
                  </a:lnTo>
                  <a:lnTo>
                    <a:pt x="254" y="382"/>
                  </a:lnTo>
                  <a:lnTo>
                    <a:pt x="244" y="386"/>
                  </a:lnTo>
                  <a:lnTo>
                    <a:pt x="234" y="390"/>
                  </a:lnTo>
                  <a:lnTo>
                    <a:pt x="224" y="400"/>
                  </a:lnTo>
                  <a:lnTo>
                    <a:pt x="220" y="406"/>
                  </a:lnTo>
                  <a:lnTo>
                    <a:pt x="222" y="414"/>
                  </a:lnTo>
                  <a:lnTo>
                    <a:pt x="238" y="424"/>
                  </a:lnTo>
                  <a:lnTo>
                    <a:pt x="256" y="430"/>
                  </a:lnTo>
                  <a:lnTo>
                    <a:pt x="276" y="434"/>
                  </a:lnTo>
                  <a:lnTo>
                    <a:pt x="296" y="436"/>
                  </a:lnTo>
                  <a:lnTo>
                    <a:pt x="322" y="436"/>
                  </a:lnTo>
                  <a:lnTo>
                    <a:pt x="348" y="436"/>
                  </a:lnTo>
                  <a:lnTo>
                    <a:pt x="362" y="434"/>
                  </a:lnTo>
                  <a:lnTo>
                    <a:pt x="374" y="430"/>
                  </a:lnTo>
                  <a:lnTo>
                    <a:pt x="388" y="426"/>
                  </a:lnTo>
                  <a:lnTo>
                    <a:pt x="398" y="420"/>
                  </a:lnTo>
                  <a:lnTo>
                    <a:pt x="404" y="416"/>
                  </a:lnTo>
                  <a:lnTo>
                    <a:pt x="408" y="408"/>
                  </a:lnTo>
                  <a:lnTo>
                    <a:pt x="412" y="396"/>
                  </a:lnTo>
                  <a:lnTo>
                    <a:pt x="410" y="388"/>
                  </a:lnTo>
                  <a:lnTo>
                    <a:pt x="406" y="382"/>
                  </a:lnTo>
                  <a:lnTo>
                    <a:pt x="402" y="376"/>
                  </a:lnTo>
                  <a:lnTo>
                    <a:pt x="396" y="372"/>
                  </a:lnTo>
                  <a:lnTo>
                    <a:pt x="372" y="364"/>
                  </a:lnTo>
                  <a:lnTo>
                    <a:pt x="348" y="358"/>
                  </a:lnTo>
                  <a:lnTo>
                    <a:pt x="326" y="356"/>
                  </a:lnTo>
                  <a:lnTo>
                    <a:pt x="304" y="356"/>
                  </a:lnTo>
                  <a:lnTo>
                    <a:pt x="280" y="356"/>
                  </a:lnTo>
                  <a:lnTo>
                    <a:pt x="254" y="356"/>
                  </a:lnTo>
                  <a:lnTo>
                    <a:pt x="206" y="360"/>
                  </a:lnTo>
                  <a:lnTo>
                    <a:pt x="180" y="362"/>
                  </a:lnTo>
                  <a:lnTo>
                    <a:pt x="158" y="364"/>
                  </a:lnTo>
                  <a:lnTo>
                    <a:pt x="134" y="368"/>
                  </a:lnTo>
                  <a:lnTo>
                    <a:pt x="110" y="368"/>
                  </a:lnTo>
                  <a:lnTo>
                    <a:pt x="56" y="374"/>
                  </a:lnTo>
                  <a:lnTo>
                    <a:pt x="4" y="384"/>
                  </a:lnTo>
                  <a:lnTo>
                    <a:pt x="2" y="382"/>
                  </a:lnTo>
                  <a:lnTo>
                    <a:pt x="0" y="378"/>
                  </a:lnTo>
                  <a:lnTo>
                    <a:pt x="0" y="376"/>
                  </a:lnTo>
                  <a:lnTo>
                    <a:pt x="2" y="372"/>
                  </a:lnTo>
                  <a:lnTo>
                    <a:pt x="22" y="370"/>
                  </a:lnTo>
                  <a:lnTo>
                    <a:pt x="42" y="368"/>
                  </a:lnTo>
                  <a:lnTo>
                    <a:pt x="62" y="364"/>
                  </a:lnTo>
                  <a:lnTo>
                    <a:pt x="80" y="362"/>
                  </a:lnTo>
                  <a:lnTo>
                    <a:pt x="126" y="358"/>
                  </a:lnTo>
                  <a:lnTo>
                    <a:pt x="170" y="354"/>
                  </a:lnTo>
                  <a:lnTo>
                    <a:pt x="216" y="348"/>
                  </a:lnTo>
                  <a:lnTo>
                    <a:pt x="260" y="346"/>
                  </a:lnTo>
                  <a:lnTo>
                    <a:pt x="268" y="328"/>
                  </a:lnTo>
                  <a:lnTo>
                    <a:pt x="280" y="310"/>
                  </a:lnTo>
                  <a:lnTo>
                    <a:pt x="302" y="278"/>
                  </a:lnTo>
                  <a:lnTo>
                    <a:pt x="270" y="280"/>
                  </a:lnTo>
                  <a:lnTo>
                    <a:pt x="238" y="282"/>
                  </a:lnTo>
                  <a:lnTo>
                    <a:pt x="228" y="284"/>
                  </a:lnTo>
                  <a:lnTo>
                    <a:pt x="216" y="282"/>
                  </a:lnTo>
                  <a:lnTo>
                    <a:pt x="204" y="282"/>
                  </a:lnTo>
                  <a:lnTo>
                    <a:pt x="192" y="280"/>
                  </a:lnTo>
                  <a:lnTo>
                    <a:pt x="160" y="276"/>
                  </a:lnTo>
                  <a:lnTo>
                    <a:pt x="144" y="272"/>
                  </a:lnTo>
                  <a:lnTo>
                    <a:pt x="130" y="264"/>
                  </a:lnTo>
                  <a:lnTo>
                    <a:pt x="118" y="258"/>
                  </a:lnTo>
                  <a:lnTo>
                    <a:pt x="108" y="252"/>
                  </a:lnTo>
                  <a:lnTo>
                    <a:pt x="98" y="242"/>
                  </a:lnTo>
                  <a:lnTo>
                    <a:pt x="90" y="232"/>
                  </a:lnTo>
                  <a:lnTo>
                    <a:pt x="82" y="222"/>
                  </a:lnTo>
                  <a:lnTo>
                    <a:pt x="76" y="210"/>
                  </a:lnTo>
                  <a:lnTo>
                    <a:pt x="72" y="200"/>
                  </a:lnTo>
                  <a:lnTo>
                    <a:pt x="70" y="186"/>
                  </a:lnTo>
                  <a:lnTo>
                    <a:pt x="72" y="168"/>
                  </a:lnTo>
                  <a:lnTo>
                    <a:pt x="74" y="148"/>
                  </a:lnTo>
                  <a:lnTo>
                    <a:pt x="78" y="130"/>
                  </a:lnTo>
                  <a:lnTo>
                    <a:pt x="82" y="122"/>
                  </a:lnTo>
                  <a:lnTo>
                    <a:pt x="86" y="114"/>
                  </a:lnTo>
                  <a:lnTo>
                    <a:pt x="96" y="98"/>
                  </a:lnTo>
                  <a:lnTo>
                    <a:pt x="106" y="82"/>
                  </a:lnTo>
                  <a:lnTo>
                    <a:pt x="118" y="70"/>
                  </a:lnTo>
                  <a:lnTo>
                    <a:pt x="130" y="58"/>
                  </a:lnTo>
                  <a:lnTo>
                    <a:pt x="146" y="46"/>
                  </a:lnTo>
                  <a:lnTo>
                    <a:pt x="160" y="36"/>
                  </a:lnTo>
                  <a:lnTo>
                    <a:pt x="192" y="18"/>
                  </a:lnTo>
                  <a:lnTo>
                    <a:pt x="208" y="12"/>
                  </a:lnTo>
                  <a:lnTo>
                    <a:pt x="226" y="8"/>
                  </a:lnTo>
                  <a:lnTo>
                    <a:pt x="260" y="0"/>
                  </a:lnTo>
                  <a:lnTo>
                    <a:pt x="296" y="2"/>
                  </a:lnTo>
                  <a:lnTo>
                    <a:pt x="314" y="4"/>
                  </a:lnTo>
                  <a:lnTo>
                    <a:pt x="330"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9" name="Freeform 95"/>
            <p:cNvSpPr>
              <a:spLocks/>
            </p:cNvSpPr>
            <p:nvPr/>
          </p:nvSpPr>
          <p:spPr bwMode="auto">
            <a:xfrm>
              <a:off x="3239" y="486"/>
              <a:ext cx="68" cy="38"/>
            </a:xfrm>
            <a:custGeom>
              <a:avLst/>
              <a:gdLst>
                <a:gd name="T0" fmla="*/ 68 w 68"/>
                <a:gd name="T1" fmla="*/ 24 h 38"/>
                <a:gd name="T2" fmla="*/ 68 w 68"/>
                <a:gd name="T3" fmla="*/ 24 h 38"/>
                <a:gd name="T4" fmla="*/ 68 w 68"/>
                <a:gd name="T5" fmla="*/ 26 h 38"/>
                <a:gd name="T6" fmla="*/ 66 w 68"/>
                <a:gd name="T7" fmla="*/ 30 h 38"/>
                <a:gd name="T8" fmla="*/ 64 w 68"/>
                <a:gd name="T9" fmla="*/ 32 h 38"/>
                <a:gd name="T10" fmla="*/ 62 w 68"/>
                <a:gd name="T11" fmla="*/ 32 h 38"/>
                <a:gd name="T12" fmla="*/ 62 w 68"/>
                <a:gd name="T13" fmla="*/ 32 h 38"/>
                <a:gd name="T14" fmla="*/ 48 w 68"/>
                <a:gd name="T15" fmla="*/ 36 h 38"/>
                <a:gd name="T16" fmla="*/ 32 w 68"/>
                <a:gd name="T17" fmla="*/ 38 h 38"/>
                <a:gd name="T18" fmla="*/ 18 w 68"/>
                <a:gd name="T19" fmla="*/ 38 h 38"/>
                <a:gd name="T20" fmla="*/ 12 w 68"/>
                <a:gd name="T21" fmla="*/ 38 h 38"/>
                <a:gd name="T22" fmla="*/ 4 w 68"/>
                <a:gd name="T23" fmla="*/ 36 h 38"/>
                <a:gd name="T24" fmla="*/ 4 w 68"/>
                <a:gd name="T25" fmla="*/ 36 h 38"/>
                <a:gd name="T26" fmla="*/ 2 w 68"/>
                <a:gd name="T27" fmla="*/ 32 h 38"/>
                <a:gd name="T28" fmla="*/ 0 w 68"/>
                <a:gd name="T29" fmla="*/ 28 h 38"/>
                <a:gd name="T30" fmla="*/ 0 w 68"/>
                <a:gd name="T31" fmla="*/ 22 h 38"/>
                <a:gd name="T32" fmla="*/ 2 w 68"/>
                <a:gd name="T33" fmla="*/ 18 h 38"/>
                <a:gd name="T34" fmla="*/ 2 w 68"/>
                <a:gd name="T35" fmla="*/ 18 h 38"/>
                <a:gd name="T36" fmla="*/ 6 w 68"/>
                <a:gd name="T37" fmla="*/ 10 h 38"/>
                <a:gd name="T38" fmla="*/ 12 w 68"/>
                <a:gd name="T39" fmla="*/ 6 h 38"/>
                <a:gd name="T40" fmla="*/ 20 w 68"/>
                <a:gd name="T41" fmla="*/ 2 h 38"/>
                <a:gd name="T42" fmla="*/ 30 w 68"/>
                <a:gd name="T43" fmla="*/ 0 h 38"/>
                <a:gd name="T44" fmla="*/ 30 w 68"/>
                <a:gd name="T45" fmla="*/ 0 h 38"/>
                <a:gd name="T46" fmla="*/ 42 w 68"/>
                <a:gd name="T47" fmla="*/ 2 h 38"/>
                <a:gd name="T48" fmla="*/ 52 w 68"/>
                <a:gd name="T49" fmla="*/ 6 h 38"/>
                <a:gd name="T50" fmla="*/ 60 w 68"/>
                <a:gd name="T51" fmla="*/ 14 h 38"/>
                <a:gd name="T52" fmla="*/ 68 w 68"/>
                <a:gd name="T53" fmla="*/ 24 h 38"/>
                <a:gd name="T54" fmla="*/ 68 w 68"/>
                <a:gd name="T55" fmla="*/ 24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38">
                  <a:moveTo>
                    <a:pt x="68" y="24"/>
                  </a:moveTo>
                  <a:lnTo>
                    <a:pt x="68" y="24"/>
                  </a:lnTo>
                  <a:lnTo>
                    <a:pt x="68" y="26"/>
                  </a:lnTo>
                  <a:lnTo>
                    <a:pt x="66" y="30"/>
                  </a:lnTo>
                  <a:lnTo>
                    <a:pt x="64" y="32"/>
                  </a:lnTo>
                  <a:lnTo>
                    <a:pt x="62" y="32"/>
                  </a:lnTo>
                  <a:lnTo>
                    <a:pt x="48" y="36"/>
                  </a:lnTo>
                  <a:lnTo>
                    <a:pt x="32" y="38"/>
                  </a:lnTo>
                  <a:lnTo>
                    <a:pt x="18" y="38"/>
                  </a:lnTo>
                  <a:lnTo>
                    <a:pt x="12" y="38"/>
                  </a:lnTo>
                  <a:lnTo>
                    <a:pt x="4" y="36"/>
                  </a:lnTo>
                  <a:lnTo>
                    <a:pt x="2" y="32"/>
                  </a:lnTo>
                  <a:lnTo>
                    <a:pt x="0" y="28"/>
                  </a:lnTo>
                  <a:lnTo>
                    <a:pt x="0" y="22"/>
                  </a:lnTo>
                  <a:lnTo>
                    <a:pt x="2" y="18"/>
                  </a:lnTo>
                  <a:lnTo>
                    <a:pt x="6" y="10"/>
                  </a:lnTo>
                  <a:lnTo>
                    <a:pt x="12" y="6"/>
                  </a:lnTo>
                  <a:lnTo>
                    <a:pt x="20" y="2"/>
                  </a:lnTo>
                  <a:lnTo>
                    <a:pt x="30" y="0"/>
                  </a:lnTo>
                  <a:lnTo>
                    <a:pt x="42" y="2"/>
                  </a:lnTo>
                  <a:lnTo>
                    <a:pt x="52" y="6"/>
                  </a:lnTo>
                  <a:lnTo>
                    <a:pt x="60" y="14"/>
                  </a:lnTo>
                  <a:lnTo>
                    <a:pt x="68" y="2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1290" name="Picture 9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81" y="478"/>
              <a:ext cx="33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1" name="Freeform 97"/>
            <p:cNvSpPr>
              <a:spLocks/>
            </p:cNvSpPr>
            <p:nvPr/>
          </p:nvSpPr>
          <p:spPr bwMode="auto">
            <a:xfrm>
              <a:off x="3249" y="498"/>
              <a:ext cx="40" cy="16"/>
            </a:xfrm>
            <a:custGeom>
              <a:avLst/>
              <a:gdLst>
                <a:gd name="T0" fmla="*/ 40 w 40"/>
                <a:gd name="T1" fmla="*/ 10 h 16"/>
                <a:gd name="T2" fmla="*/ 40 w 40"/>
                <a:gd name="T3" fmla="*/ 10 h 16"/>
                <a:gd name="T4" fmla="*/ 22 w 40"/>
                <a:gd name="T5" fmla="*/ 16 h 16"/>
                <a:gd name="T6" fmla="*/ 12 w 40"/>
                <a:gd name="T7" fmla="*/ 16 h 16"/>
                <a:gd name="T8" fmla="*/ 2 w 40"/>
                <a:gd name="T9" fmla="*/ 14 h 16"/>
                <a:gd name="T10" fmla="*/ 2 w 40"/>
                <a:gd name="T11" fmla="*/ 14 h 16"/>
                <a:gd name="T12" fmla="*/ 0 w 40"/>
                <a:gd name="T13" fmla="*/ 12 h 16"/>
                <a:gd name="T14" fmla="*/ 2 w 40"/>
                <a:gd name="T15" fmla="*/ 8 h 16"/>
                <a:gd name="T16" fmla="*/ 2 w 40"/>
                <a:gd name="T17" fmla="*/ 8 h 16"/>
                <a:gd name="T18" fmla="*/ 6 w 40"/>
                <a:gd name="T19" fmla="*/ 2 h 16"/>
                <a:gd name="T20" fmla="*/ 12 w 40"/>
                <a:gd name="T21" fmla="*/ 0 h 16"/>
                <a:gd name="T22" fmla="*/ 18 w 40"/>
                <a:gd name="T23" fmla="*/ 0 h 16"/>
                <a:gd name="T24" fmla="*/ 24 w 40"/>
                <a:gd name="T25" fmla="*/ 0 h 16"/>
                <a:gd name="T26" fmla="*/ 24 w 40"/>
                <a:gd name="T27" fmla="*/ 0 h 16"/>
                <a:gd name="T28" fmla="*/ 34 w 40"/>
                <a:gd name="T29" fmla="*/ 2 h 16"/>
                <a:gd name="T30" fmla="*/ 38 w 40"/>
                <a:gd name="T31" fmla="*/ 6 h 16"/>
                <a:gd name="T32" fmla="*/ 40 w 40"/>
                <a:gd name="T33" fmla="*/ 10 h 16"/>
                <a:gd name="T34" fmla="*/ 40 w 40"/>
                <a:gd name="T35" fmla="*/ 1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16">
                  <a:moveTo>
                    <a:pt x="40" y="10"/>
                  </a:moveTo>
                  <a:lnTo>
                    <a:pt x="40" y="10"/>
                  </a:lnTo>
                  <a:lnTo>
                    <a:pt x="22" y="16"/>
                  </a:lnTo>
                  <a:lnTo>
                    <a:pt x="12" y="16"/>
                  </a:lnTo>
                  <a:lnTo>
                    <a:pt x="2" y="14"/>
                  </a:lnTo>
                  <a:lnTo>
                    <a:pt x="0" y="12"/>
                  </a:lnTo>
                  <a:lnTo>
                    <a:pt x="2" y="8"/>
                  </a:lnTo>
                  <a:lnTo>
                    <a:pt x="6" y="2"/>
                  </a:lnTo>
                  <a:lnTo>
                    <a:pt x="12" y="0"/>
                  </a:lnTo>
                  <a:lnTo>
                    <a:pt x="18" y="0"/>
                  </a:lnTo>
                  <a:lnTo>
                    <a:pt x="24" y="0"/>
                  </a:lnTo>
                  <a:lnTo>
                    <a:pt x="34" y="2"/>
                  </a:lnTo>
                  <a:lnTo>
                    <a:pt x="38" y="6"/>
                  </a:lnTo>
                  <a:lnTo>
                    <a:pt x="40" y="10"/>
                  </a:lnTo>
                  <a:close/>
                </a:path>
              </a:pathLst>
            </a:custGeom>
            <a:solidFill>
              <a:srgbClr val="C6E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2" name="Freeform 98"/>
            <p:cNvSpPr>
              <a:spLocks/>
            </p:cNvSpPr>
            <p:nvPr/>
          </p:nvSpPr>
          <p:spPr bwMode="auto">
            <a:xfrm>
              <a:off x="3507" y="518"/>
              <a:ext cx="148" cy="64"/>
            </a:xfrm>
            <a:custGeom>
              <a:avLst/>
              <a:gdLst>
                <a:gd name="T0" fmla="*/ 142 w 148"/>
                <a:gd name="T1" fmla="*/ 16 h 64"/>
                <a:gd name="T2" fmla="*/ 142 w 148"/>
                <a:gd name="T3" fmla="*/ 16 h 64"/>
                <a:gd name="T4" fmla="*/ 146 w 148"/>
                <a:gd name="T5" fmla="*/ 22 h 64"/>
                <a:gd name="T6" fmla="*/ 148 w 148"/>
                <a:gd name="T7" fmla="*/ 26 h 64"/>
                <a:gd name="T8" fmla="*/ 148 w 148"/>
                <a:gd name="T9" fmla="*/ 28 h 64"/>
                <a:gd name="T10" fmla="*/ 148 w 148"/>
                <a:gd name="T11" fmla="*/ 28 h 64"/>
                <a:gd name="T12" fmla="*/ 142 w 148"/>
                <a:gd name="T13" fmla="*/ 32 h 64"/>
                <a:gd name="T14" fmla="*/ 136 w 148"/>
                <a:gd name="T15" fmla="*/ 32 h 64"/>
                <a:gd name="T16" fmla="*/ 136 w 148"/>
                <a:gd name="T17" fmla="*/ 32 h 64"/>
                <a:gd name="T18" fmla="*/ 70 w 148"/>
                <a:gd name="T19" fmla="*/ 50 h 64"/>
                <a:gd name="T20" fmla="*/ 36 w 148"/>
                <a:gd name="T21" fmla="*/ 58 h 64"/>
                <a:gd name="T22" fmla="*/ 2 w 148"/>
                <a:gd name="T23" fmla="*/ 64 h 64"/>
                <a:gd name="T24" fmla="*/ 2 w 148"/>
                <a:gd name="T25" fmla="*/ 64 h 64"/>
                <a:gd name="T26" fmla="*/ 0 w 148"/>
                <a:gd name="T27" fmla="*/ 58 h 64"/>
                <a:gd name="T28" fmla="*/ 0 w 148"/>
                <a:gd name="T29" fmla="*/ 52 h 64"/>
                <a:gd name="T30" fmla="*/ 2 w 148"/>
                <a:gd name="T31" fmla="*/ 42 h 64"/>
                <a:gd name="T32" fmla="*/ 2 w 148"/>
                <a:gd name="T33" fmla="*/ 42 h 64"/>
                <a:gd name="T34" fmla="*/ 10 w 148"/>
                <a:gd name="T35" fmla="*/ 32 h 64"/>
                <a:gd name="T36" fmla="*/ 20 w 148"/>
                <a:gd name="T37" fmla="*/ 26 h 64"/>
                <a:gd name="T38" fmla="*/ 32 w 148"/>
                <a:gd name="T39" fmla="*/ 22 h 64"/>
                <a:gd name="T40" fmla="*/ 44 w 148"/>
                <a:gd name="T41" fmla="*/ 20 h 64"/>
                <a:gd name="T42" fmla="*/ 44 w 148"/>
                <a:gd name="T43" fmla="*/ 20 h 64"/>
                <a:gd name="T44" fmla="*/ 56 w 148"/>
                <a:gd name="T45" fmla="*/ 22 h 64"/>
                <a:gd name="T46" fmla="*/ 66 w 148"/>
                <a:gd name="T47" fmla="*/ 28 h 64"/>
                <a:gd name="T48" fmla="*/ 66 w 148"/>
                <a:gd name="T49" fmla="*/ 28 h 64"/>
                <a:gd name="T50" fmla="*/ 70 w 148"/>
                <a:gd name="T51" fmla="*/ 26 h 64"/>
                <a:gd name="T52" fmla="*/ 72 w 148"/>
                <a:gd name="T53" fmla="*/ 22 h 64"/>
                <a:gd name="T54" fmla="*/ 74 w 148"/>
                <a:gd name="T55" fmla="*/ 18 h 64"/>
                <a:gd name="T56" fmla="*/ 78 w 148"/>
                <a:gd name="T57" fmla="*/ 16 h 64"/>
                <a:gd name="T58" fmla="*/ 78 w 148"/>
                <a:gd name="T59" fmla="*/ 16 h 64"/>
                <a:gd name="T60" fmla="*/ 86 w 148"/>
                <a:gd name="T61" fmla="*/ 8 h 64"/>
                <a:gd name="T62" fmla="*/ 96 w 148"/>
                <a:gd name="T63" fmla="*/ 2 h 64"/>
                <a:gd name="T64" fmla="*/ 106 w 148"/>
                <a:gd name="T65" fmla="*/ 0 h 64"/>
                <a:gd name="T66" fmla="*/ 118 w 148"/>
                <a:gd name="T67" fmla="*/ 2 h 64"/>
                <a:gd name="T68" fmla="*/ 118 w 148"/>
                <a:gd name="T69" fmla="*/ 2 h 64"/>
                <a:gd name="T70" fmla="*/ 126 w 148"/>
                <a:gd name="T71" fmla="*/ 4 h 64"/>
                <a:gd name="T72" fmla="*/ 132 w 148"/>
                <a:gd name="T73" fmla="*/ 8 h 64"/>
                <a:gd name="T74" fmla="*/ 142 w 148"/>
                <a:gd name="T75" fmla="*/ 16 h 64"/>
                <a:gd name="T76" fmla="*/ 142 w 148"/>
                <a:gd name="T77" fmla="*/ 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64">
                  <a:moveTo>
                    <a:pt x="142" y="16"/>
                  </a:moveTo>
                  <a:lnTo>
                    <a:pt x="142" y="16"/>
                  </a:lnTo>
                  <a:lnTo>
                    <a:pt x="146" y="22"/>
                  </a:lnTo>
                  <a:lnTo>
                    <a:pt x="148" y="26"/>
                  </a:lnTo>
                  <a:lnTo>
                    <a:pt x="148" y="28"/>
                  </a:lnTo>
                  <a:lnTo>
                    <a:pt x="142" y="32"/>
                  </a:lnTo>
                  <a:lnTo>
                    <a:pt x="136" y="32"/>
                  </a:lnTo>
                  <a:lnTo>
                    <a:pt x="70" y="50"/>
                  </a:lnTo>
                  <a:lnTo>
                    <a:pt x="36" y="58"/>
                  </a:lnTo>
                  <a:lnTo>
                    <a:pt x="2" y="64"/>
                  </a:lnTo>
                  <a:lnTo>
                    <a:pt x="0" y="58"/>
                  </a:lnTo>
                  <a:lnTo>
                    <a:pt x="0" y="52"/>
                  </a:lnTo>
                  <a:lnTo>
                    <a:pt x="2" y="42"/>
                  </a:lnTo>
                  <a:lnTo>
                    <a:pt x="10" y="32"/>
                  </a:lnTo>
                  <a:lnTo>
                    <a:pt x="20" y="26"/>
                  </a:lnTo>
                  <a:lnTo>
                    <a:pt x="32" y="22"/>
                  </a:lnTo>
                  <a:lnTo>
                    <a:pt x="44" y="20"/>
                  </a:lnTo>
                  <a:lnTo>
                    <a:pt x="56" y="22"/>
                  </a:lnTo>
                  <a:lnTo>
                    <a:pt x="66" y="28"/>
                  </a:lnTo>
                  <a:lnTo>
                    <a:pt x="70" y="26"/>
                  </a:lnTo>
                  <a:lnTo>
                    <a:pt x="72" y="22"/>
                  </a:lnTo>
                  <a:lnTo>
                    <a:pt x="74" y="18"/>
                  </a:lnTo>
                  <a:lnTo>
                    <a:pt x="78" y="16"/>
                  </a:lnTo>
                  <a:lnTo>
                    <a:pt x="86" y="8"/>
                  </a:lnTo>
                  <a:lnTo>
                    <a:pt x="96" y="2"/>
                  </a:lnTo>
                  <a:lnTo>
                    <a:pt x="106" y="0"/>
                  </a:lnTo>
                  <a:lnTo>
                    <a:pt x="118" y="2"/>
                  </a:lnTo>
                  <a:lnTo>
                    <a:pt x="126" y="4"/>
                  </a:lnTo>
                  <a:lnTo>
                    <a:pt x="132" y="8"/>
                  </a:lnTo>
                  <a:lnTo>
                    <a:pt x="142" y="1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3" name="Freeform 99"/>
            <p:cNvSpPr>
              <a:spLocks/>
            </p:cNvSpPr>
            <p:nvPr/>
          </p:nvSpPr>
          <p:spPr bwMode="auto">
            <a:xfrm>
              <a:off x="3631" y="530"/>
              <a:ext cx="80" cy="40"/>
            </a:xfrm>
            <a:custGeom>
              <a:avLst/>
              <a:gdLst>
                <a:gd name="T0" fmla="*/ 80 w 80"/>
                <a:gd name="T1" fmla="*/ 8 h 40"/>
                <a:gd name="T2" fmla="*/ 80 w 80"/>
                <a:gd name="T3" fmla="*/ 8 h 40"/>
                <a:gd name="T4" fmla="*/ 80 w 80"/>
                <a:gd name="T5" fmla="*/ 12 h 40"/>
                <a:gd name="T6" fmla="*/ 80 w 80"/>
                <a:gd name="T7" fmla="*/ 16 h 40"/>
                <a:gd name="T8" fmla="*/ 80 w 80"/>
                <a:gd name="T9" fmla="*/ 24 h 40"/>
                <a:gd name="T10" fmla="*/ 80 w 80"/>
                <a:gd name="T11" fmla="*/ 24 h 40"/>
                <a:gd name="T12" fmla="*/ 70 w 80"/>
                <a:gd name="T13" fmla="*/ 30 h 40"/>
                <a:gd name="T14" fmla="*/ 60 w 80"/>
                <a:gd name="T15" fmla="*/ 36 h 40"/>
                <a:gd name="T16" fmla="*/ 48 w 80"/>
                <a:gd name="T17" fmla="*/ 40 h 40"/>
                <a:gd name="T18" fmla="*/ 36 w 80"/>
                <a:gd name="T19" fmla="*/ 40 h 40"/>
                <a:gd name="T20" fmla="*/ 36 w 80"/>
                <a:gd name="T21" fmla="*/ 40 h 40"/>
                <a:gd name="T22" fmla="*/ 16 w 80"/>
                <a:gd name="T23" fmla="*/ 40 h 40"/>
                <a:gd name="T24" fmla="*/ 8 w 80"/>
                <a:gd name="T25" fmla="*/ 40 h 40"/>
                <a:gd name="T26" fmla="*/ 0 w 80"/>
                <a:gd name="T27" fmla="*/ 36 h 40"/>
                <a:gd name="T28" fmla="*/ 0 w 80"/>
                <a:gd name="T29" fmla="*/ 36 h 40"/>
                <a:gd name="T30" fmla="*/ 0 w 80"/>
                <a:gd name="T31" fmla="*/ 36 h 40"/>
                <a:gd name="T32" fmla="*/ 8 w 80"/>
                <a:gd name="T33" fmla="*/ 32 h 40"/>
                <a:gd name="T34" fmla="*/ 18 w 80"/>
                <a:gd name="T35" fmla="*/ 30 h 40"/>
                <a:gd name="T36" fmla="*/ 28 w 80"/>
                <a:gd name="T37" fmla="*/ 26 h 40"/>
                <a:gd name="T38" fmla="*/ 32 w 80"/>
                <a:gd name="T39" fmla="*/ 24 h 40"/>
                <a:gd name="T40" fmla="*/ 36 w 80"/>
                <a:gd name="T41" fmla="*/ 20 h 40"/>
                <a:gd name="T42" fmla="*/ 36 w 80"/>
                <a:gd name="T43" fmla="*/ 20 h 40"/>
                <a:gd name="T44" fmla="*/ 36 w 80"/>
                <a:gd name="T45" fmla="*/ 16 h 40"/>
                <a:gd name="T46" fmla="*/ 34 w 80"/>
                <a:gd name="T47" fmla="*/ 10 h 40"/>
                <a:gd name="T48" fmla="*/ 34 w 80"/>
                <a:gd name="T49" fmla="*/ 10 h 40"/>
                <a:gd name="T50" fmla="*/ 48 w 80"/>
                <a:gd name="T51" fmla="*/ 4 h 40"/>
                <a:gd name="T52" fmla="*/ 64 w 80"/>
                <a:gd name="T53" fmla="*/ 0 h 40"/>
                <a:gd name="T54" fmla="*/ 64 w 80"/>
                <a:gd name="T55" fmla="*/ 0 h 40"/>
                <a:gd name="T56" fmla="*/ 68 w 80"/>
                <a:gd name="T57" fmla="*/ 0 h 40"/>
                <a:gd name="T58" fmla="*/ 72 w 80"/>
                <a:gd name="T59" fmla="*/ 2 h 40"/>
                <a:gd name="T60" fmla="*/ 76 w 80"/>
                <a:gd name="T61" fmla="*/ 6 h 40"/>
                <a:gd name="T62" fmla="*/ 80 w 80"/>
                <a:gd name="T63" fmla="*/ 8 h 40"/>
                <a:gd name="T64" fmla="*/ 80 w 80"/>
                <a:gd name="T65" fmla="*/ 8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 h="40">
                  <a:moveTo>
                    <a:pt x="80" y="8"/>
                  </a:moveTo>
                  <a:lnTo>
                    <a:pt x="80" y="8"/>
                  </a:lnTo>
                  <a:lnTo>
                    <a:pt x="80" y="12"/>
                  </a:lnTo>
                  <a:lnTo>
                    <a:pt x="80" y="16"/>
                  </a:lnTo>
                  <a:lnTo>
                    <a:pt x="80" y="24"/>
                  </a:lnTo>
                  <a:lnTo>
                    <a:pt x="70" y="30"/>
                  </a:lnTo>
                  <a:lnTo>
                    <a:pt x="60" y="36"/>
                  </a:lnTo>
                  <a:lnTo>
                    <a:pt x="48" y="40"/>
                  </a:lnTo>
                  <a:lnTo>
                    <a:pt x="36" y="40"/>
                  </a:lnTo>
                  <a:lnTo>
                    <a:pt x="16" y="40"/>
                  </a:lnTo>
                  <a:lnTo>
                    <a:pt x="8" y="40"/>
                  </a:lnTo>
                  <a:lnTo>
                    <a:pt x="0" y="36"/>
                  </a:lnTo>
                  <a:lnTo>
                    <a:pt x="8" y="32"/>
                  </a:lnTo>
                  <a:lnTo>
                    <a:pt x="18" y="30"/>
                  </a:lnTo>
                  <a:lnTo>
                    <a:pt x="28" y="26"/>
                  </a:lnTo>
                  <a:lnTo>
                    <a:pt x="32" y="24"/>
                  </a:lnTo>
                  <a:lnTo>
                    <a:pt x="36" y="20"/>
                  </a:lnTo>
                  <a:lnTo>
                    <a:pt x="36" y="16"/>
                  </a:lnTo>
                  <a:lnTo>
                    <a:pt x="34" y="10"/>
                  </a:lnTo>
                  <a:lnTo>
                    <a:pt x="48" y="4"/>
                  </a:lnTo>
                  <a:lnTo>
                    <a:pt x="64" y="0"/>
                  </a:lnTo>
                  <a:lnTo>
                    <a:pt x="68" y="0"/>
                  </a:lnTo>
                  <a:lnTo>
                    <a:pt x="72" y="2"/>
                  </a:lnTo>
                  <a:lnTo>
                    <a:pt x="76" y="6"/>
                  </a:lnTo>
                  <a:lnTo>
                    <a:pt x="80"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4" name="Freeform 100"/>
            <p:cNvSpPr>
              <a:spLocks/>
            </p:cNvSpPr>
            <p:nvPr/>
          </p:nvSpPr>
          <p:spPr bwMode="auto">
            <a:xfrm>
              <a:off x="3523" y="570"/>
              <a:ext cx="138" cy="32"/>
            </a:xfrm>
            <a:custGeom>
              <a:avLst/>
              <a:gdLst>
                <a:gd name="T0" fmla="*/ 98 w 138"/>
                <a:gd name="T1" fmla="*/ 6 h 32"/>
                <a:gd name="T2" fmla="*/ 98 w 138"/>
                <a:gd name="T3" fmla="*/ 6 h 32"/>
                <a:gd name="T4" fmla="*/ 106 w 138"/>
                <a:gd name="T5" fmla="*/ 8 h 32"/>
                <a:gd name="T6" fmla="*/ 116 w 138"/>
                <a:gd name="T7" fmla="*/ 10 h 32"/>
                <a:gd name="T8" fmla="*/ 136 w 138"/>
                <a:gd name="T9" fmla="*/ 12 h 32"/>
                <a:gd name="T10" fmla="*/ 136 w 138"/>
                <a:gd name="T11" fmla="*/ 12 h 32"/>
                <a:gd name="T12" fmla="*/ 138 w 138"/>
                <a:gd name="T13" fmla="*/ 14 h 32"/>
                <a:gd name="T14" fmla="*/ 138 w 138"/>
                <a:gd name="T15" fmla="*/ 16 h 32"/>
                <a:gd name="T16" fmla="*/ 138 w 138"/>
                <a:gd name="T17" fmla="*/ 18 h 32"/>
                <a:gd name="T18" fmla="*/ 138 w 138"/>
                <a:gd name="T19" fmla="*/ 18 h 32"/>
                <a:gd name="T20" fmla="*/ 106 w 138"/>
                <a:gd name="T21" fmla="*/ 18 h 32"/>
                <a:gd name="T22" fmla="*/ 76 w 138"/>
                <a:gd name="T23" fmla="*/ 20 h 32"/>
                <a:gd name="T24" fmla="*/ 16 w 138"/>
                <a:gd name="T25" fmla="*/ 28 h 32"/>
                <a:gd name="T26" fmla="*/ 2 w 138"/>
                <a:gd name="T27" fmla="*/ 32 h 32"/>
                <a:gd name="T28" fmla="*/ 2 w 138"/>
                <a:gd name="T29" fmla="*/ 32 h 32"/>
                <a:gd name="T30" fmla="*/ 0 w 138"/>
                <a:gd name="T31" fmla="*/ 26 h 32"/>
                <a:gd name="T32" fmla="*/ 0 w 138"/>
                <a:gd name="T33" fmla="*/ 18 h 32"/>
                <a:gd name="T34" fmla="*/ 0 w 138"/>
                <a:gd name="T35" fmla="*/ 18 h 32"/>
                <a:gd name="T36" fmla="*/ 26 w 138"/>
                <a:gd name="T37" fmla="*/ 16 h 32"/>
                <a:gd name="T38" fmla="*/ 50 w 138"/>
                <a:gd name="T39" fmla="*/ 10 h 32"/>
                <a:gd name="T40" fmla="*/ 50 w 138"/>
                <a:gd name="T41" fmla="*/ 10 h 32"/>
                <a:gd name="T42" fmla="*/ 62 w 138"/>
                <a:gd name="T43" fmla="*/ 6 h 32"/>
                <a:gd name="T44" fmla="*/ 74 w 138"/>
                <a:gd name="T45" fmla="*/ 4 h 32"/>
                <a:gd name="T46" fmla="*/ 74 w 138"/>
                <a:gd name="T47" fmla="*/ 4 h 32"/>
                <a:gd name="T48" fmla="*/ 82 w 138"/>
                <a:gd name="T49" fmla="*/ 2 h 32"/>
                <a:gd name="T50" fmla="*/ 90 w 138"/>
                <a:gd name="T51" fmla="*/ 0 h 32"/>
                <a:gd name="T52" fmla="*/ 98 w 138"/>
                <a:gd name="T53" fmla="*/ 6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8" h="32">
                  <a:moveTo>
                    <a:pt x="98" y="6"/>
                  </a:moveTo>
                  <a:lnTo>
                    <a:pt x="98" y="6"/>
                  </a:lnTo>
                  <a:lnTo>
                    <a:pt x="106" y="8"/>
                  </a:lnTo>
                  <a:lnTo>
                    <a:pt x="116" y="10"/>
                  </a:lnTo>
                  <a:lnTo>
                    <a:pt x="136" y="12"/>
                  </a:lnTo>
                  <a:lnTo>
                    <a:pt x="138" y="14"/>
                  </a:lnTo>
                  <a:lnTo>
                    <a:pt x="138" y="16"/>
                  </a:lnTo>
                  <a:lnTo>
                    <a:pt x="138" y="18"/>
                  </a:lnTo>
                  <a:lnTo>
                    <a:pt x="106" y="18"/>
                  </a:lnTo>
                  <a:lnTo>
                    <a:pt x="76" y="20"/>
                  </a:lnTo>
                  <a:lnTo>
                    <a:pt x="16" y="28"/>
                  </a:lnTo>
                  <a:lnTo>
                    <a:pt x="2" y="32"/>
                  </a:lnTo>
                  <a:lnTo>
                    <a:pt x="0" y="26"/>
                  </a:lnTo>
                  <a:lnTo>
                    <a:pt x="0" y="18"/>
                  </a:lnTo>
                  <a:lnTo>
                    <a:pt x="26" y="16"/>
                  </a:lnTo>
                  <a:lnTo>
                    <a:pt x="50" y="10"/>
                  </a:lnTo>
                  <a:lnTo>
                    <a:pt x="62" y="6"/>
                  </a:lnTo>
                  <a:lnTo>
                    <a:pt x="74" y="4"/>
                  </a:lnTo>
                  <a:lnTo>
                    <a:pt x="82" y="2"/>
                  </a:lnTo>
                  <a:lnTo>
                    <a:pt x="90" y="0"/>
                  </a:lnTo>
                  <a:lnTo>
                    <a:pt x="98"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5" name="Freeform 101"/>
            <p:cNvSpPr>
              <a:spLocks/>
            </p:cNvSpPr>
            <p:nvPr/>
          </p:nvSpPr>
          <p:spPr bwMode="auto">
            <a:xfrm>
              <a:off x="3533" y="664"/>
              <a:ext cx="136" cy="58"/>
            </a:xfrm>
            <a:custGeom>
              <a:avLst/>
              <a:gdLst>
                <a:gd name="T0" fmla="*/ 132 w 136"/>
                <a:gd name="T1" fmla="*/ 0 h 58"/>
                <a:gd name="T2" fmla="*/ 132 w 136"/>
                <a:gd name="T3" fmla="*/ 0 h 58"/>
                <a:gd name="T4" fmla="*/ 132 w 136"/>
                <a:gd name="T5" fmla="*/ 12 h 58"/>
                <a:gd name="T6" fmla="*/ 134 w 136"/>
                <a:gd name="T7" fmla="*/ 24 h 58"/>
                <a:gd name="T8" fmla="*/ 136 w 136"/>
                <a:gd name="T9" fmla="*/ 40 h 58"/>
                <a:gd name="T10" fmla="*/ 136 w 136"/>
                <a:gd name="T11" fmla="*/ 40 h 58"/>
                <a:gd name="T12" fmla="*/ 130 w 136"/>
                <a:gd name="T13" fmla="*/ 44 h 58"/>
                <a:gd name="T14" fmla="*/ 124 w 136"/>
                <a:gd name="T15" fmla="*/ 48 h 58"/>
                <a:gd name="T16" fmla="*/ 124 w 136"/>
                <a:gd name="T17" fmla="*/ 48 h 58"/>
                <a:gd name="T18" fmla="*/ 112 w 136"/>
                <a:gd name="T19" fmla="*/ 46 h 58"/>
                <a:gd name="T20" fmla="*/ 100 w 136"/>
                <a:gd name="T21" fmla="*/ 46 h 58"/>
                <a:gd name="T22" fmla="*/ 88 w 136"/>
                <a:gd name="T23" fmla="*/ 50 h 58"/>
                <a:gd name="T24" fmla="*/ 84 w 136"/>
                <a:gd name="T25" fmla="*/ 52 h 58"/>
                <a:gd name="T26" fmla="*/ 78 w 136"/>
                <a:gd name="T27" fmla="*/ 58 h 58"/>
                <a:gd name="T28" fmla="*/ 78 w 136"/>
                <a:gd name="T29" fmla="*/ 58 h 58"/>
                <a:gd name="T30" fmla="*/ 60 w 136"/>
                <a:gd name="T31" fmla="*/ 52 h 58"/>
                <a:gd name="T32" fmla="*/ 40 w 136"/>
                <a:gd name="T33" fmla="*/ 46 h 58"/>
                <a:gd name="T34" fmla="*/ 4 w 136"/>
                <a:gd name="T35" fmla="*/ 30 h 58"/>
                <a:gd name="T36" fmla="*/ 4 w 136"/>
                <a:gd name="T37" fmla="*/ 30 h 58"/>
                <a:gd name="T38" fmla="*/ 2 w 136"/>
                <a:gd name="T39" fmla="*/ 26 h 58"/>
                <a:gd name="T40" fmla="*/ 0 w 136"/>
                <a:gd name="T41" fmla="*/ 20 h 58"/>
                <a:gd name="T42" fmla="*/ 0 w 136"/>
                <a:gd name="T43" fmla="*/ 8 h 58"/>
                <a:gd name="T44" fmla="*/ 0 w 136"/>
                <a:gd name="T45" fmla="*/ 8 h 58"/>
                <a:gd name="T46" fmla="*/ 66 w 136"/>
                <a:gd name="T47" fmla="*/ 2 h 58"/>
                <a:gd name="T48" fmla="*/ 98 w 136"/>
                <a:gd name="T49" fmla="*/ 0 h 58"/>
                <a:gd name="T50" fmla="*/ 132 w 136"/>
                <a:gd name="T51" fmla="*/ 0 h 58"/>
                <a:gd name="T52" fmla="*/ 132 w 136"/>
                <a:gd name="T53" fmla="*/ 0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 h="58">
                  <a:moveTo>
                    <a:pt x="132" y="0"/>
                  </a:moveTo>
                  <a:lnTo>
                    <a:pt x="132" y="0"/>
                  </a:lnTo>
                  <a:lnTo>
                    <a:pt x="132" y="12"/>
                  </a:lnTo>
                  <a:lnTo>
                    <a:pt x="134" y="24"/>
                  </a:lnTo>
                  <a:lnTo>
                    <a:pt x="136" y="40"/>
                  </a:lnTo>
                  <a:lnTo>
                    <a:pt x="130" y="44"/>
                  </a:lnTo>
                  <a:lnTo>
                    <a:pt x="124" y="48"/>
                  </a:lnTo>
                  <a:lnTo>
                    <a:pt x="112" y="46"/>
                  </a:lnTo>
                  <a:lnTo>
                    <a:pt x="100" y="46"/>
                  </a:lnTo>
                  <a:lnTo>
                    <a:pt x="88" y="50"/>
                  </a:lnTo>
                  <a:lnTo>
                    <a:pt x="84" y="52"/>
                  </a:lnTo>
                  <a:lnTo>
                    <a:pt x="78" y="58"/>
                  </a:lnTo>
                  <a:lnTo>
                    <a:pt x="60" y="52"/>
                  </a:lnTo>
                  <a:lnTo>
                    <a:pt x="40" y="46"/>
                  </a:lnTo>
                  <a:lnTo>
                    <a:pt x="4" y="30"/>
                  </a:lnTo>
                  <a:lnTo>
                    <a:pt x="2" y="26"/>
                  </a:lnTo>
                  <a:lnTo>
                    <a:pt x="0" y="20"/>
                  </a:lnTo>
                  <a:lnTo>
                    <a:pt x="0" y="8"/>
                  </a:lnTo>
                  <a:lnTo>
                    <a:pt x="66" y="2"/>
                  </a:lnTo>
                  <a:lnTo>
                    <a:pt x="98" y="0"/>
                  </a:lnTo>
                  <a:lnTo>
                    <a:pt x="132"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6" name="Freeform 102"/>
            <p:cNvSpPr>
              <a:spLocks/>
            </p:cNvSpPr>
            <p:nvPr/>
          </p:nvSpPr>
          <p:spPr bwMode="auto">
            <a:xfrm>
              <a:off x="3667" y="710"/>
              <a:ext cx="40" cy="46"/>
            </a:xfrm>
            <a:custGeom>
              <a:avLst/>
              <a:gdLst>
                <a:gd name="T0" fmla="*/ 38 w 40"/>
                <a:gd name="T1" fmla="*/ 10 h 46"/>
                <a:gd name="T2" fmla="*/ 38 w 40"/>
                <a:gd name="T3" fmla="*/ 10 h 46"/>
                <a:gd name="T4" fmla="*/ 40 w 40"/>
                <a:gd name="T5" fmla="*/ 16 h 46"/>
                <a:gd name="T6" fmla="*/ 40 w 40"/>
                <a:gd name="T7" fmla="*/ 24 h 46"/>
                <a:gd name="T8" fmla="*/ 36 w 40"/>
                <a:gd name="T9" fmla="*/ 36 h 46"/>
                <a:gd name="T10" fmla="*/ 36 w 40"/>
                <a:gd name="T11" fmla="*/ 36 h 46"/>
                <a:gd name="T12" fmla="*/ 32 w 40"/>
                <a:gd name="T13" fmla="*/ 40 h 46"/>
                <a:gd name="T14" fmla="*/ 26 w 40"/>
                <a:gd name="T15" fmla="*/ 44 h 46"/>
                <a:gd name="T16" fmla="*/ 12 w 40"/>
                <a:gd name="T17" fmla="*/ 46 h 46"/>
                <a:gd name="T18" fmla="*/ 10 w 40"/>
                <a:gd name="T19" fmla="*/ 44 h 46"/>
                <a:gd name="T20" fmla="*/ 10 w 40"/>
                <a:gd name="T21" fmla="*/ 44 h 46"/>
                <a:gd name="T22" fmla="*/ 8 w 40"/>
                <a:gd name="T23" fmla="*/ 36 h 46"/>
                <a:gd name="T24" fmla="*/ 8 w 40"/>
                <a:gd name="T25" fmla="*/ 26 h 46"/>
                <a:gd name="T26" fmla="*/ 4 w 40"/>
                <a:gd name="T27" fmla="*/ 18 h 46"/>
                <a:gd name="T28" fmla="*/ 0 w 40"/>
                <a:gd name="T29" fmla="*/ 10 h 46"/>
                <a:gd name="T30" fmla="*/ 0 w 40"/>
                <a:gd name="T31" fmla="*/ 10 h 46"/>
                <a:gd name="T32" fmla="*/ 2 w 40"/>
                <a:gd name="T33" fmla="*/ 6 h 46"/>
                <a:gd name="T34" fmla="*/ 6 w 40"/>
                <a:gd name="T35" fmla="*/ 2 h 46"/>
                <a:gd name="T36" fmla="*/ 6 w 40"/>
                <a:gd name="T37" fmla="*/ 2 h 46"/>
                <a:gd name="T38" fmla="*/ 16 w 40"/>
                <a:gd name="T39" fmla="*/ 0 h 46"/>
                <a:gd name="T40" fmla="*/ 24 w 40"/>
                <a:gd name="T41" fmla="*/ 0 h 46"/>
                <a:gd name="T42" fmla="*/ 32 w 40"/>
                <a:gd name="T43" fmla="*/ 4 h 46"/>
                <a:gd name="T44" fmla="*/ 36 w 40"/>
                <a:gd name="T45" fmla="*/ 6 h 46"/>
                <a:gd name="T46" fmla="*/ 38 w 40"/>
                <a:gd name="T47" fmla="*/ 10 h 46"/>
                <a:gd name="T48" fmla="*/ 38 w 40"/>
                <a:gd name="T49" fmla="*/ 10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46">
                  <a:moveTo>
                    <a:pt x="38" y="10"/>
                  </a:moveTo>
                  <a:lnTo>
                    <a:pt x="38" y="10"/>
                  </a:lnTo>
                  <a:lnTo>
                    <a:pt x="40" y="16"/>
                  </a:lnTo>
                  <a:lnTo>
                    <a:pt x="40" y="24"/>
                  </a:lnTo>
                  <a:lnTo>
                    <a:pt x="36" y="36"/>
                  </a:lnTo>
                  <a:lnTo>
                    <a:pt x="32" y="40"/>
                  </a:lnTo>
                  <a:lnTo>
                    <a:pt x="26" y="44"/>
                  </a:lnTo>
                  <a:lnTo>
                    <a:pt x="12" y="46"/>
                  </a:lnTo>
                  <a:lnTo>
                    <a:pt x="10" y="44"/>
                  </a:lnTo>
                  <a:lnTo>
                    <a:pt x="8" y="36"/>
                  </a:lnTo>
                  <a:lnTo>
                    <a:pt x="8" y="26"/>
                  </a:lnTo>
                  <a:lnTo>
                    <a:pt x="4" y="18"/>
                  </a:lnTo>
                  <a:lnTo>
                    <a:pt x="0" y="10"/>
                  </a:lnTo>
                  <a:lnTo>
                    <a:pt x="2" y="6"/>
                  </a:lnTo>
                  <a:lnTo>
                    <a:pt x="6" y="2"/>
                  </a:lnTo>
                  <a:lnTo>
                    <a:pt x="16" y="0"/>
                  </a:lnTo>
                  <a:lnTo>
                    <a:pt x="24" y="0"/>
                  </a:lnTo>
                  <a:lnTo>
                    <a:pt x="32" y="4"/>
                  </a:lnTo>
                  <a:lnTo>
                    <a:pt x="36" y="6"/>
                  </a:lnTo>
                  <a:lnTo>
                    <a:pt x="3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7" name="Freeform 103"/>
            <p:cNvSpPr>
              <a:spLocks/>
            </p:cNvSpPr>
            <p:nvPr/>
          </p:nvSpPr>
          <p:spPr bwMode="auto">
            <a:xfrm>
              <a:off x="3611" y="720"/>
              <a:ext cx="54" cy="44"/>
            </a:xfrm>
            <a:custGeom>
              <a:avLst/>
              <a:gdLst>
                <a:gd name="T0" fmla="*/ 38 w 54"/>
                <a:gd name="T1" fmla="*/ 0 h 44"/>
                <a:gd name="T2" fmla="*/ 38 w 54"/>
                <a:gd name="T3" fmla="*/ 0 h 44"/>
                <a:gd name="T4" fmla="*/ 46 w 54"/>
                <a:gd name="T5" fmla="*/ 2 h 44"/>
                <a:gd name="T6" fmla="*/ 50 w 54"/>
                <a:gd name="T7" fmla="*/ 4 h 44"/>
                <a:gd name="T8" fmla="*/ 52 w 54"/>
                <a:gd name="T9" fmla="*/ 8 h 44"/>
                <a:gd name="T10" fmla="*/ 52 w 54"/>
                <a:gd name="T11" fmla="*/ 8 h 44"/>
                <a:gd name="T12" fmla="*/ 54 w 54"/>
                <a:gd name="T13" fmla="*/ 16 h 44"/>
                <a:gd name="T14" fmla="*/ 54 w 54"/>
                <a:gd name="T15" fmla="*/ 26 h 44"/>
                <a:gd name="T16" fmla="*/ 54 w 54"/>
                <a:gd name="T17" fmla="*/ 26 h 44"/>
                <a:gd name="T18" fmla="*/ 54 w 54"/>
                <a:gd name="T19" fmla="*/ 30 h 44"/>
                <a:gd name="T20" fmla="*/ 50 w 54"/>
                <a:gd name="T21" fmla="*/ 34 h 44"/>
                <a:gd name="T22" fmla="*/ 42 w 54"/>
                <a:gd name="T23" fmla="*/ 40 h 44"/>
                <a:gd name="T24" fmla="*/ 42 w 54"/>
                <a:gd name="T25" fmla="*/ 40 h 44"/>
                <a:gd name="T26" fmla="*/ 26 w 54"/>
                <a:gd name="T27" fmla="*/ 44 h 44"/>
                <a:gd name="T28" fmla="*/ 18 w 54"/>
                <a:gd name="T29" fmla="*/ 44 h 44"/>
                <a:gd name="T30" fmla="*/ 10 w 54"/>
                <a:gd name="T31" fmla="*/ 40 h 44"/>
                <a:gd name="T32" fmla="*/ 10 w 54"/>
                <a:gd name="T33" fmla="*/ 40 h 44"/>
                <a:gd name="T34" fmla="*/ 4 w 54"/>
                <a:gd name="T35" fmla="*/ 34 h 44"/>
                <a:gd name="T36" fmla="*/ 2 w 54"/>
                <a:gd name="T37" fmla="*/ 28 h 44"/>
                <a:gd name="T38" fmla="*/ 0 w 54"/>
                <a:gd name="T39" fmla="*/ 24 h 44"/>
                <a:gd name="T40" fmla="*/ 0 w 54"/>
                <a:gd name="T41" fmla="*/ 24 h 44"/>
                <a:gd name="T42" fmla="*/ 4 w 54"/>
                <a:gd name="T43" fmla="*/ 12 h 44"/>
                <a:gd name="T44" fmla="*/ 8 w 54"/>
                <a:gd name="T45" fmla="*/ 8 h 44"/>
                <a:gd name="T46" fmla="*/ 14 w 54"/>
                <a:gd name="T47" fmla="*/ 4 h 44"/>
                <a:gd name="T48" fmla="*/ 14 w 54"/>
                <a:gd name="T49" fmla="*/ 4 h 44"/>
                <a:gd name="T50" fmla="*/ 20 w 54"/>
                <a:gd name="T51" fmla="*/ 2 h 44"/>
                <a:gd name="T52" fmla="*/ 26 w 54"/>
                <a:gd name="T53" fmla="*/ 0 h 44"/>
                <a:gd name="T54" fmla="*/ 38 w 54"/>
                <a:gd name="T55" fmla="*/ 0 h 44"/>
                <a:gd name="T56" fmla="*/ 38 w 54"/>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4" h="44">
                  <a:moveTo>
                    <a:pt x="38" y="0"/>
                  </a:moveTo>
                  <a:lnTo>
                    <a:pt x="38" y="0"/>
                  </a:lnTo>
                  <a:lnTo>
                    <a:pt x="46" y="2"/>
                  </a:lnTo>
                  <a:lnTo>
                    <a:pt x="50" y="4"/>
                  </a:lnTo>
                  <a:lnTo>
                    <a:pt x="52" y="8"/>
                  </a:lnTo>
                  <a:lnTo>
                    <a:pt x="54" y="16"/>
                  </a:lnTo>
                  <a:lnTo>
                    <a:pt x="54" y="26"/>
                  </a:lnTo>
                  <a:lnTo>
                    <a:pt x="54" y="30"/>
                  </a:lnTo>
                  <a:lnTo>
                    <a:pt x="50" y="34"/>
                  </a:lnTo>
                  <a:lnTo>
                    <a:pt x="42" y="40"/>
                  </a:lnTo>
                  <a:lnTo>
                    <a:pt x="26" y="44"/>
                  </a:lnTo>
                  <a:lnTo>
                    <a:pt x="18" y="44"/>
                  </a:lnTo>
                  <a:lnTo>
                    <a:pt x="10" y="40"/>
                  </a:lnTo>
                  <a:lnTo>
                    <a:pt x="4" y="34"/>
                  </a:lnTo>
                  <a:lnTo>
                    <a:pt x="2" y="28"/>
                  </a:lnTo>
                  <a:lnTo>
                    <a:pt x="0" y="24"/>
                  </a:lnTo>
                  <a:lnTo>
                    <a:pt x="4" y="12"/>
                  </a:lnTo>
                  <a:lnTo>
                    <a:pt x="8" y="8"/>
                  </a:lnTo>
                  <a:lnTo>
                    <a:pt x="14" y="4"/>
                  </a:lnTo>
                  <a:lnTo>
                    <a:pt x="20" y="2"/>
                  </a:lnTo>
                  <a:lnTo>
                    <a:pt x="26" y="0"/>
                  </a:lnTo>
                  <a:lnTo>
                    <a:pt x="3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8" name="Freeform 104"/>
            <p:cNvSpPr>
              <a:spLocks/>
            </p:cNvSpPr>
            <p:nvPr/>
          </p:nvSpPr>
          <p:spPr bwMode="auto">
            <a:xfrm>
              <a:off x="3485" y="752"/>
              <a:ext cx="128" cy="80"/>
            </a:xfrm>
            <a:custGeom>
              <a:avLst/>
              <a:gdLst>
                <a:gd name="T0" fmla="*/ 120 w 128"/>
                <a:gd name="T1" fmla="*/ 2 h 80"/>
                <a:gd name="T2" fmla="*/ 120 w 128"/>
                <a:gd name="T3" fmla="*/ 2 h 80"/>
                <a:gd name="T4" fmla="*/ 126 w 128"/>
                <a:gd name="T5" fmla="*/ 10 h 80"/>
                <a:gd name="T6" fmla="*/ 128 w 128"/>
                <a:gd name="T7" fmla="*/ 14 h 80"/>
                <a:gd name="T8" fmla="*/ 124 w 128"/>
                <a:gd name="T9" fmla="*/ 18 h 80"/>
                <a:gd name="T10" fmla="*/ 124 w 128"/>
                <a:gd name="T11" fmla="*/ 18 h 80"/>
                <a:gd name="T12" fmla="*/ 118 w 128"/>
                <a:gd name="T13" fmla="*/ 24 h 80"/>
                <a:gd name="T14" fmla="*/ 110 w 128"/>
                <a:gd name="T15" fmla="*/ 26 h 80"/>
                <a:gd name="T16" fmla="*/ 102 w 128"/>
                <a:gd name="T17" fmla="*/ 28 h 80"/>
                <a:gd name="T18" fmla="*/ 94 w 128"/>
                <a:gd name="T19" fmla="*/ 28 h 80"/>
                <a:gd name="T20" fmla="*/ 94 w 128"/>
                <a:gd name="T21" fmla="*/ 28 h 80"/>
                <a:gd name="T22" fmla="*/ 80 w 128"/>
                <a:gd name="T23" fmla="*/ 16 h 80"/>
                <a:gd name="T24" fmla="*/ 80 w 128"/>
                <a:gd name="T25" fmla="*/ 16 h 80"/>
                <a:gd name="T26" fmla="*/ 76 w 128"/>
                <a:gd name="T27" fmla="*/ 10 h 80"/>
                <a:gd name="T28" fmla="*/ 70 w 128"/>
                <a:gd name="T29" fmla="*/ 4 h 80"/>
                <a:gd name="T30" fmla="*/ 70 w 128"/>
                <a:gd name="T31" fmla="*/ 4 h 80"/>
                <a:gd name="T32" fmla="*/ 66 w 128"/>
                <a:gd name="T33" fmla="*/ 2 h 80"/>
                <a:gd name="T34" fmla="*/ 62 w 128"/>
                <a:gd name="T35" fmla="*/ 2 h 80"/>
                <a:gd name="T36" fmla="*/ 56 w 128"/>
                <a:gd name="T37" fmla="*/ 6 h 80"/>
                <a:gd name="T38" fmla="*/ 56 w 128"/>
                <a:gd name="T39" fmla="*/ 6 h 80"/>
                <a:gd name="T40" fmla="*/ 54 w 128"/>
                <a:gd name="T41" fmla="*/ 10 h 80"/>
                <a:gd name="T42" fmla="*/ 52 w 128"/>
                <a:gd name="T43" fmla="*/ 16 h 80"/>
                <a:gd name="T44" fmla="*/ 52 w 128"/>
                <a:gd name="T45" fmla="*/ 26 h 80"/>
                <a:gd name="T46" fmla="*/ 54 w 128"/>
                <a:gd name="T47" fmla="*/ 34 h 80"/>
                <a:gd name="T48" fmla="*/ 58 w 128"/>
                <a:gd name="T49" fmla="*/ 42 h 80"/>
                <a:gd name="T50" fmla="*/ 58 w 128"/>
                <a:gd name="T51" fmla="*/ 42 h 80"/>
                <a:gd name="T52" fmla="*/ 68 w 128"/>
                <a:gd name="T53" fmla="*/ 52 h 80"/>
                <a:gd name="T54" fmla="*/ 80 w 128"/>
                <a:gd name="T55" fmla="*/ 60 h 80"/>
                <a:gd name="T56" fmla="*/ 86 w 128"/>
                <a:gd name="T57" fmla="*/ 64 h 80"/>
                <a:gd name="T58" fmla="*/ 92 w 128"/>
                <a:gd name="T59" fmla="*/ 66 h 80"/>
                <a:gd name="T60" fmla="*/ 98 w 128"/>
                <a:gd name="T61" fmla="*/ 66 h 80"/>
                <a:gd name="T62" fmla="*/ 106 w 128"/>
                <a:gd name="T63" fmla="*/ 64 h 80"/>
                <a:gd name="T64" fmla="*/ 106 w 128"/>
                <a:gd name="T65" fmla="*/ 64 h 80"/>
                <a:gd name="T66" fmla="*/ 104 w 128"/>
                <a:gd name="T67" fmla="*/ 72 h 80"/>
                <a:gd name="T68" fmla="*/ 102 w 128"/>
                <a:gd name="T69" fmla="*/ 80 h 80"/>
                <a:gd name="T70" fmla="*/ 102 w 128"/>
                <a:gd name="T71" fmla="*/ 80 h 80"/>
                <a:gd name="T72" fmla="*/ 52 w 128"/>
                <a:gd name="T73" fmla="*/ 72 h 80"/>
                <a:gd name="T74" fmla="*/ 26 w 128"/>
                <a:gd name="T75" fmla="*/ 70 h 80"/>
                <a:gd name="T76" fmla="*/ 0 w 128"/>
                <a:gd name="T77" fmla="*/ 70 h 80"/>
                <a:gd name="T78" fmla="*/ 0 w 128"/>
                <a:gd name="T79" fmla="*/ 70 h 80"/>
                <a:gd name="T80" fmla="*/ 8 w 128"/>
                <a:gd name="T81" fmla="*/ 54 h 80"/>
                <a:gd name="T82" fmla="*/ 18 w 128"/>
                <a:gd name="T83" fmla="*/ 38 h 80"/>
                <a:gd name="T84" fmla="*/ 40 w 128"/>
                <a:gd name="T85" fmla="*/ 8 h 80"/>
                <a:gd name="T86" fmla="*/ 40 w 128"/>
                <a:gd name="T87" fmla="*/ 8 h 80"/>
                <a:gd name="T88" fmla="*/ 46 w 128"/>
                <a:gd name="T89" fmla="*/ 2 h 80"/>
                <a:gd name="T90" fmla="*/ 50 w 128"/>
                <a:gd name="T91" fmla="*/ 0 h 80"/>
                <a:gd name="T92" fmla="*/ 58 w 128"/>
                <a:gd name="T93" fmla="*/ 2 h 80"/>
                <a:gd name="T94" fmla="*/ 120 w 128"/>
                <a:gd name="T95" fmla="*/ 2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8" h="80">
                  <a:moveTo>
                    <a:pt x="120" y="2"/>
                  </a:moveTo>
                  <a:lnTo>
                    <a:pt x="120" y="2"/>
                  </a:lnTo>
                  <a:lnTo>
                    <a:pt x="126" y="10"/>
                  </a:lnTo>
                  <a:lnTo>
                    <a:pt x="128" y="14"/>
                  </a:lnTo>
                  <a:lnTo>
                    <a:pt x="124" y="18"/>
                  </a:lnTo>
                  <a:lnTo>
                    <a:pt x="118" y="24"/>
                  </a:lnTo>
                  <a:lnTo>
                    <a:pt x="110" y="26"/>
                  </a:lnTo>
                  <a:lnTo>
                    <a:pt x="102" y="28"/>
                  </a:lnTo>
                  <a:lnTo>
                    <a:pt x="94" y="28"/>
                  </a:lnTo>
                  <a:lnTo>
                    <a:pt x="80" y="16"/>
                  </a:lnTo>
                  <a:lnTo>
                    <a:pt x="76" y="10"/>
                  </a:lnTo>
                  <a:lnTo>
                    <a:pt x="70" y="4"/>
                  </a:lnTo>
                  <a:lnTo>
                    <a:pt x="66" y="2"/>
                  </a:lnTo>
                  <a:lnTo>
                    <a:pt x="62" y="2"/>
                  </a:lnTo>
                  <a:lnTo>
                    <a:pt x="56" y="6"/>
                  </a:lnTo>
                  <a:lnTo>
                    <a:pt x="54" y="10"/>
                  </a:lnTo>
                  <a:lnTo>
                    <a:pt x="52" y="16"/>
                  </a:lnTo>
                  <a:lnTo>
                    <a:pt x="52" y="26"/>
                  </a:lnTo>
                  <a:lnTo>
                    <a:pt x="54" y="34"/>
                  </a:lnTo>
                  <a:lnTo>
                    <a:pt x="58" y="42"/>
                  </a:lnTo>
                  <a:lnTo>
                    <a:pt x="68" y="52"/>
                  </a:lnTo>
                  <a:lnTo>
                    <a:pt x="80" y="60"/>
                  </a:lnTo>
                  <a:lnTo>
                    <a:pt x="86" y="64"/>
                  </a:lnTo>
                  <a:lnTo>
                    <a:pt x="92" y="66"/>
                  </a:lnTo>
                  <a:lnTo>
                    <a:pt x="98" y="66"/>
                  </a:lnTo>
                  <a:lnTo>
                    <a:pt x="106" y="64"/>
                  </a:lnTo>
                  <a:lnTo>
                    <a:pt x="104" y="72"/>
                  </a:lnTo>
                  <a:lnTo>
                    <a:pt x="102" y="80"/>
                  </a:lnTo>
                  <a:lnTo>
                    <a:pt x="52" y="72"/>
                  </a:lnTo>
                  <a:lnTo>
                    <a:pt x="26" y="70"/>
                  </a:lnTo>
                  <a:lnTo>
                    <a:pt x="0" y="70"/>
                  </a:lnTo>
                  <a:lnTo>
                    <a:pt x="8" y="54"/>
                  </a:lnTo>
                  <a:lnTo>
                    <a:pt x="18" y="38"/>
                  </a:lnTo>
                  <a:lnTo>
                    <a:pt x="40" y="8"/>
                  </a:lnTo>
                  <a:lnTo>
                    <a:pt x="46" y="2"/>
                  </a:lnTo>
                  <a:lnTo>
                    <a:pt x="50" y="0"/>
                  </a:lnTo>
                  <a:lnTo>
                    <a:pt x="58" y="2"/>
                  </a:lnTo>
                  <a:lnTo>
                    <a:pt x="12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99" name="Freeform 105"/>
            <p:cNvSpPr>
              <a:spLocks/>
            </p:cNvSpPr>
            <p:nvPr/>
          </p:nvSpPr>
          <p:spPr bwMode="auto">
            <a:xfrm>
              <a:off x="3667" y="764"/>
              <a:ext cx="32" cy="38"/>
            </a:xfrm>
            <a:custGeom>
              <a:avLst/>
              <a:gdLst>
                <a:gd name="T0" fmla="*/ 20 w 32"/>
                <a:gd name="T1" fmla="*/ 6 h 38"/>
                <a:gd name="T2" fmla="*/ 20 w 32"/>
                <a:gd name="T3" fmla="*/ 6 h 38"/>
                <a:gd name="T4" fmla="*/ 28 w 32"/>
                <a:gd name="T5" fmla="*/ 12 h 38"/>
                <a:gd name="T6" fmla="*/ 32 w 32"/>
                <a:gd name="T7" fmla="*/ 20 h 38"/>
                <a:gd name="T8" fmla="*/ 32 w 32"/>
                <a:gd name="T9" fmla="*/ 20 h 38"/>
                <a:gd name="T10" fmla="*/ 32 w 32"/>
                <a:gd name="T11" fmla="*/ 28 h 38"/>
                <a:gd name="T12" fmla="*/ 32 w 32"/>
                <a:gd name="T13" fmla="*/ 32 h 38"/>
                <a:gd name="T14" fmla="*/ 28 w 32"/>
                <a:gd name="T15" fmla="*/ 34 h 38"/>
                <a:gd name="T16" fmla="*/ 28 w 32"/>
                <a:gd name="T17" fmla="*/ 34 h 38"/>
                <a:gd name="T18" fmla="*/ 20 w 32"/>
                <a:gd name="T19" fmla="*/ 38 h 38"/>
                <a:gd name="T20" fmla="*/ 14 w 32"/>
                <a:gd name="T21" fmla="*/ 38 h 38"/>
                <a:gd name="T22" fmla="*/ 10 w 32"/>
                <a:gd name="T23" fmla="*/ 36 h 38"/>
                <a:gd name="T24" fmla="*/ 10 w 32"/>
                <a:gd name="T25" fmla="*/ 36 h 38"/>
                <a:gd name="T26" fmla="*/ 10 w 32"/>
                <a:gd name="T27" fmla="*/ 28 h 38"/>
                <a:gd name="T28" fmla="*/ 8 w 32"/>
                <a:gd name="T29" fmla="*/ 18 h 38"/>
                <a:gd name="T30" fmla="*/ 6 w 32"/>
                <a:gd name="T31" fmla="*/ 8 h 38"/>
                <a:gd name="T32" fmla="*/ 4 w 32"/>
                <a:gd name="T33" fmla="*/ 4 h 38"/>
                <a:gd name="T34" fmla="*/ 0 w 32"/>
                <a:gd name="T35" fmla="*/ 2 h 38"/>
                <a:gd name="T36" fmla="*/ 0 w 32"/>
                <a:gd name="T37" fmla="*/ 2 h 38"/>
                <a:gd name="T38" fmla="*/ 4 w 32"/>
                <a:gd name="T39" fmla="*/ 0 h 38"/>
                <a:gd name="T40" fmla="*/ 8 w 32"/>
                <a:gd name="T41" fmla="*/ 0 h 38"/>
                <a:gd name="T42" fmla="*/ 16 w 32"/>
                <a:gd name="T43" fmla="*/ 2 h 38"/>
                <a:gd name="T44" fmla="*/ 20 w 32"/>
                <a:gd name="T45" fmla="*/ 6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8">
                  <a:moveTo>
                    <a:pt x="20" y="6"/>
                  </a:moveTo>
                  <a:lnTo>
                    <a:pt x="20" y="6"/>
                  </a:lnTo>
                  <a:lnTo>
                    <a:pt x="28" y="12"/>
                  </a:lnTo>
                  <a:lnTo>
                    <a:pt x="32" y="20"/>
                  </a:lnTo>
                  <a:lnTo>
                    <a:pt x="32" y="28"/>
                  </a:lnTo>
                  <a:lnTo>
                    <a:pt x="32" y="32"/>
                  </a:lnTo>
                  <a:lnTo>
                    <a:pt x="28" y="34"/>
                  </a:lnTo>
                  <a:lnTo>
                    <a:pt x="20" y="38"/>
                  </a:lnTo>
                  <a:lnTo>
                    <a:pt x="14" y="38"/>
                  </a:lnTo>
                  <a:lnTo>
                    <a:pt x="10" y="36"/>
                  </a:lnTo>
                  <a:lnTo>
                    <a:pt x="10" y="28"/>
                  </a:lnTo>
                  <a:lnTo>
                    <a:pt x="8" y="18"/>
                  </a:lnTo>
                  <a:lnTo>
                    <a:pt x="6" y="8"/>
                  </a:lnTo>
                  <a:lnTo>
                    <a:pt x="4" y="4"/>
                  </a:lnTo>
                  <a:lnTo>
                    <a:pt x="0" y="2"/>
                  </a:lnTo>
                  <a:lnTo>
                    <a:pt x="4" y="0"/>
                  </a:lnTo>
                  <a:lnTo>
                    <a:pt x="8" y="0"/>
                  </a:lnTo>
                  <a:lnTo>
                    <a:pt x="16" y="2"/>
                  </a:lnTo>
                  <a:lnTo>
                    <a:pt x="20" y="6"/>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0" name="Freeform 106"/>
            <p:cNvSpPr>
              <a:spLocks/>
            </p:cNvSpPr>
            <p:nvPr/>
          </p:nvSpPr>
          <p:spPr bwMode="auto">
            <a:xfrm>
              <a:off x="3545" y="764"/>
              <a:ext cx="92" cy="42"/>
            </a:xfrm>
            <a:custGeom>
              <a:avLst/>
              <a:gdLst>
                <a:gd name="T0" fmla="*/ 42 w 92"/>
                <a:gd name="T1" fmla="*/ 26 h 42"/>
                <a:gd name="T2" fmla="*/ 42 w 92"/>
                <a:gd name="T3" fmla="*/ 26 h 42"/>
                <a:gd name="T4" fmla="*/ 52 w 92"/>
                <a:gd name="T5" fmla="*/ 24 h 42"/>
                <a:gd name="T6" fmla="*/ 62 w 92"/>
                <a:gd name="T7" fmla="*/ 22 h 42"/>
                <a:gd name="T8" fmla="*/ 70 w 92"/>
                <a:gd name="T9" fmla="*/ 16 h 42"/>
                <a:gd name="T10" fmla="*/ 76 w 92"/>
                <a:gd name="T11" fmla="*/ 8 h 42"/>
                <a:gd name="T12" fmla="*/ 76 w 92"/>
                <a:gd name="T13" fmla="*/ 8 h 42"/>
                <a:gd name="T14" fmla="*/ 84 w 92"/>
                <a:gd name="T15" fmla="*/ 10 h 42"/>
                <a:gd name="T16" fmla="*/ 88 w 92"/>
                <a:gd name="T17" fmla="*/ 10 h 42"/>
                <a:gd name="T18" fmla="*/ 92 w 92"/>
                <a:gd name="T19" fmla="*/ 10 h 42"/>
                <a:gd name="T20" fmla="*/ 92 w 92"/>
                <a:gd name="T21" fmla="*/ 10 h 42"/>
                <a:gd name="T22" fmla="*/ 92 w 92"/>
                <a:gd name="T23" fmla="*/ 14 h 42"/>
                <a:gd name="T24" fmla="*/ 88 w 92"/>
                <a:gd name="T25" fmla="*/ 18 h 42"/>
                <a:gd name="T26" fmla="*/ 82 w 92"/>
                <a:gd name="T27" fmla="*/ 26 h 42"/>
                <a:gd name="T28" fmla="*/ 82 w 92"/>
                <a:gd name="T29" fmla="*/ 26 h 42"/>
                <a:gd name="T30" fmla="*/ 76 w 92"/>
                <a:gd name="T31" fmla="*/ 32 h 42"/>
                <a:gd name="T32" fmla="*/ 70 w 92"/>
                <a:gd name="T33" fmla="*/ 36 h 42"/>
                <a:gd name="T34" fmla="*/ 56 w 92"/>
                <a:gd name="T35" fmla="*/ 40 h 42"/>
                <a:gd name="T36" fmla="*/ 42 w 92"/>
                <a:gd name="T37" fmla="*/ 42 h 42"/>
                <a:gd name="T38" fmla="*/ 28 w 92"/>
                <a:gd name="T39" fmla="*/ 40 h 42"/>
                <a:gd name="T40" fmla="*/ 28 w 92"/>
                <a:gd name="T41" fmla="*/ 40 h 42"/>
                <a:gd name="T42" fmla="*/ 20 w 92"/>
                <a:gd name="T43" fmla="*/ 34 h 42"/>
                <a:gd name="T44" fmla="*/ 10 w 92"/>
                <a:gd name="T45" fmla="*/ 28 h 42"/>
                <a:gd name="T46" fmla="*/ 4 w 92"/>
                <a:gd name="T47" fmla="*/ 18 h 42"/>
                <a:gd name="T48" fmla="*/ 2 w 92"/>
                <a:gd name="T49" fmla="*/ 14 h 42"/>
                <a:gd name="T50" fmla="*/ 0 w 92"/>
                <a:gd name="T51" fmla="*/ 10 h 42"/>
                <a:gd name="T52" fmla="*/ 0 w 92"/>
                <a:gd name="T53" fmla="*/ 10 h 42"/>
                <a:gd name="T54" fmla="*/ 0 w 92"/>
                <a:gd name="T55" fmla="*/ 4 h 42"/>
                <a:gd name="T56" fmla="*/ 2 w 92"/>
                <a:gd name="T57" fmla="*/ 2 h 42"/>
                <a:gd name="T58" fmla="*/ 4 w 92"/>
                <a:gd name="T59" fmla="*/ 0 h 42"/>
                <a:gd name="T60" fmla="*/ 4 w 92"/>
                <a:gd name="T61" fmla="*/ 0 h 42"/>
                <a:gd name="T62" fmla="*/ 22 w 92"/>
                <a:gd name="T63" fmla="*/ 16 h 42"/>
                <a:gd name="T64" fmla="*/ 30 w 92"/>
                <a:gd name="T65" fmla="*/ 24 h 42"/>
                <a:gd name="T66" fmla="*/ 36 w 92"/>
                <a:gd name="T67" fmla="*/ 26 h 42"/>
                <a:gd name="T68" fmla="*/ 42 w 92"/>
                <a:gd name="T69" fmla="*/ 26 h 42"/>
                <a:gd name="T70" fmla="*/ 42 w 92"/>
                <a:gd name="T71" fmla="*/ 26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42">
                  <a:moveTo>
                    <a:pt x="42" y="26"/>
                  </a:moveTo>
                  <a:lnTo>
                    <a:pt x="42" y="26"/>
                  </a:lnTo>
                  <a:lnTo>
                    <a:pt x="52" y="24"/>
                  </a:lnTo>
                  <a:lnTo>
                    <a:pt x="62" y="22"/>
                  </a:lnTo>
                  <a:lnTo>
                    <a:pt x="70" y="16"/>
                  </a:lnTo>
                  <a:lnTo>
                    <a:pt x="76" y="8"/>
                  </a:lnTo>
                  <a:lnTo>
                    <a:pt x="84" y="10"/>
                  </a:lnTo>
                  <a:lnTo>
                    <a:pt x="88" y="10"/>
                  </a:lnTo>
                  <a:lnTo>
                    <a:pt x="92" y="10"/>
                  </a:lnTo>
                  <a:lnTo>
                    <a:pt x="92" y="14"/>
                  </a:lnTo>
                  <a:lnTo>
                    <a:pt x="88" y="18"/>
                  </a:lnTo>
                  <a:lnTo>
                    <a:pt x="82" y="26"/>
                  </a:lnTo>
                  <a:lnTo>
                    <a:pt x="76" y="32"/>
                  </a:lnTo>
                  <a:lnTo>
                    <a:pt x="70" y="36"/>
                  </a:lnTo>
                  <a:lnTo>
                    <a:pt x="56" y="40"/>
                  </a:lnTo>
                  <a:lnTo>
                    <a:pt x="42" y="42"/>
                  </a:lnTo>
                  <a:lnTo>
                    <a:pt x="28" y="40"/>
                  </a:lnTo>
                  <a:lnTo>
                    <a:pt x="20" y="34"/>
                  </a:lnTo>
                  <a:lnTo>
                    <a:pt x="10" y="28"/>
                  </a:lnTo>
                  <a:lnTo>
                    <a:pt x="4" y="18"/>
                  </a:lnTo>
                  <a:lnTo>
                    <a:pt x="2" y="14"/>
                  </a:lnTo>
                  <a:lnTo>
                    <a:pt x="0" y="10"/>
                  </a:lnTo>
                  <a:lnTo>
                    <a:pt x="0" y="4"/>
                  </a:lnTo>
                  <a:lnTo>
                    <a:pt x="2" y="2"/>
                  </a:lnTo>
                  <a:lnTo>
                    <a:pt x="4" y="0"/>
                  </a:lnTo>
                  <a:lnTo>
                    <a:pt x="22" y="16"/>
                  </a:lnTo>
                  <a:lnTo>
                    <a:pt x="30" y="24"/>
                  </a:lnTo>
                  <a:lnTo>
                    <a:pt x="36" y="26"/>
                  </a:lnTo>
                  <a:lnTo>
                    <a:pt x="42" y="2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1" name="Freeform 107"/>
            <p:cNvSpPr>
              <a:spLocks/>
            </p:cNvSpPr>
            <p:nvPr/>
          </p:nvSpPr>
          <p:spPr bwMode="auto">
            <a:xfrm>
              <a:off x="3645" y="770"/>
              <a:ext cx="20" cy="42"/>
            </a:xfrm>
            <a:custGeom>
              <a:avLst/>
              <a:gdLst>
                <a:gd name="T0" fmla="*/ 12 w 20"/>
                <a:gd name="T1" fmla="*/ 0 h 42"/>
                <a:gd name="T2" fmla="*/ 12 w 20"/>
                <a:gd name="T3" fmla="*/ 0 h 42"/>
                <a:gd name="T4" fmla="*/ 16 w 20"/>
                <a:gd name="T5" fmla="*/ 4 h 42"/>
                <a:gd name="T6" fmla="*/ 18 w 20"/>
                <a:gd name="T7" fmla="*/ 6 h 42"/>
                <a:gd name="T8" fmla="*/ 20 w 20"/>
                <a:gd name="T9" fmla="*/ 16 h 42"/>
                <a:gd name="T10" fmla="*/ 20 w 20"/>
                <a:gd name="T11" fmla="*/ 26 h 42"/>
                <a:gd name="T12" fmla="*/ 18 w 20"/>
                <a:gd name="T13" fmla="*/ 34 h 42"/>
                <a:gd name="T14" fmla="*/ 18 w 20"/>
                <a:gd name="T15" fmla="*/ 34 h 42"/>
                <a:gd name="T16" fmla="*/ 12 w 20"/>
                <a:gd name="T17" fmla="*/ 40 h 42"/>
                <a:gd name="T18" fmla="*/ 8 w 20"/>
                <a:gd name="T19" fmla="*/ 42 h 42"/>
                <a:gd name="T20" fmla="*/ 6 w 20"/>
                <a:gd name="T21" fmla="*/ 40 h 42"/>
                <a:gd name="T22" fmla="*/ 6 w 20"/>
                <a:gd name="T23" fmla="*/ 40 h 42"/>
                <a:gd name="T24" fmla="*/ 2 w 20"/>
                <a:gd name="T25" fmla="*/ 34 h 42"/>
                <a:gd name="T26" fmla="*/ 2 w 20"/>
                <a:gd name="T27" fmla="*/ 30 h 42"/>
                <a:gd name="T28" fmla="*/ 0 w 20"/>
                <a:gd name="T29" fmla="*/ 18 h 42"/>
                <a:gd name="T30" fmla="*/ 0 w 20"/>
                <a:gd name="T31" fmla="*/ 18 h 42"/>
                <a:gd name="T32" fmla="*/ 2 w 20"/>
                <a:gd name="T33" fmla="*/ 14 h 42"/>
                <a:gd name="T34" fmla="*/ 4 w 20"/>
                <a:gd name="T35" fmla="*/ 10 h 42"/>
                <a:gd name="T36" fmla="*/ 6 w 20"/>
                <a:gd name="T37" fmla="*/ 8 h 42"/>
                <a:gd name="T38" fmla="*/ 6 w 20"/>
                <a:gd name="T39" fmla="*/ 4 h 42"/>
                <a:gd name="T40" fmla="*/ 6 w 20"/>
                <a:gd name="T41" fmla="*/ 4 h 42"/>
                <a:gd name="T42" fmla="*/ 10 w 20"/>
                <a:gd name="T43" fmla="*/ 2 h 42"/>
                <a:gd name="T44" fmla="*/ 12 w 20"/>
                <a:gd name="T45" fmla="*/ 0 h 42"/>
                <a:gd name="T46" fmla="*/ 12 w 20"/>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 h="42">
                  <a:moveTo>
                    <a:pt x="12" y="0"/>
                  </a:moveTo>
                  <a:lnTo>
                    <a:pt x="12" y="0"/>
                  </a:lnTo>
                  <a:lnTo>
                    <a:pt x="16" y="4"/>
                  </a:lnTo>
                  <a:lnTo>
                    <a:pt x="18" y="6"/>
                  </a:lnTo>
                  <a:lnTo>
                    <a:pt x="20" y="16"/>
                  </a:lnTo>
                  <a:lnTo>
                    <a:pt x="20" y="26"/>
                  </a:lnTo>
                  <a:lnTo>
                    <a:pt x="18" y="34"/>
                  </a:lnTo>
                  <a:lnTo>
                    <a:pt x="12" y="40"/>
                  </a:lnTo>
                  <a:lnTo>
                    <a:pt x="8" y="42"/>
                  </a:lnTo>
                  <a:lnTo>
                    <a:pt x="6" y="40"/>
                  </a:lnTo>
                  <a:lnTo>
                    <a:pt x="2" y="34"/>
                  </a:lnTo>
                  <a:lnTo>
                    <a:pt x="2" y="30"/>
                  </a:lnTo>
                  <a:lnTo>
                    <a:pt x="0" y="18"/>
                  </a:lnTo>
                  <a:lnTo>
                    <a:pt x="2" y="14"/>
                  </a:lnTo>
                  <a:lnTo>
                    <a:pt x="4" y="10"/>
                  </a:lnTo>
                  <a:lnTo>
                    <a:pt x="6" y="8"/>
                  </a:lnTo>
                  <a:lnTo>
                    <a:pt x="6" y="4"/>
                  </a:lnTo>
                  <a:lnTo>
                    <a:pt x="10" y="2"/>
                  </a:lnTo>
                  <a:lnTo>
                    <a:pt x="12" y="0"/>
                  </a:lnTo>
                  <a:close/>
                </a:path>
              </a:pathLst>
            </a:custGeom>
            <a:solidFill>
              <a:srgbClr val="326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2" name="Freeform 108"/>
            <p:cNvSpPr>
              <a:spLocks/>
            </p:cNvSpPr>
            <p:nvPr/>
          </p:nvSpPr>
          <p:spPr bwMode="auto">
            <a:xfrm>
              <a:off x="3247" y="866"/>
              <a:ext cx="146" cy="24"/>
            </a:xfrm>
            <a:custGeom>
              <a:avLst/>
              <a:gdLst>
                <a:gd name="T0" fmla="*/ 146 w 146"/>
                <a:gd name="T1" fmla="*/ 2 h 24"/>
                <a:gd name="T2" fmla="*/ 146 w 146"/>
                <a:gd name="T3" fmla="*/ 2 h 24"/>
                <a:gd name="T4" fmla="*/ 146 w 146"/>
                <a:gd name="T5" fmla="*/ 6 h 24"/>
                <a:gd name="T6" fmla="*/ 144 w 146"/>
                <a:gd name="T7" fmla="*/ 10 h 24"/>
                <a:gd name="T8" fmla="*/ 138 w 146"/>
                <a:gd name="T9" fmla="*/ 10 h 24"/>
                <a:gd name="T10" fmla="*/ 130 w 146"/>
                <a:gd name="T11" fmla="*/ 10 h 24"/>
                <a:gd name="T12" fmla="*/ 122 w 146"/>
                <a:gd name="T13" fmla="*/ 10 h 24"/>
                <a:gd name="T14" fmla="*/ 122 w 146"/>
                <a:gd name="T15" fmla="*/ 10 h 24"/>
                <a:gd name="T16" fmla="*/ 102 w 146"/>
                <a:gd name="T17" fmla="*/ 14 h 24"/>
                <a:gd name="T18" fmla="*/ 80 w 146"/>
                <a:gd name="T19" fmla="*/ 16 h 24"/>
                <a:gd name="T20" fmla="*/ 38 w 146"/>
                <a:gd name="T21" fmla="*/ 20 h 24"/>
                <a:gd name="T22" fmla="*/ 4 w 146"/>
                <a:gd name="T23" fmla="*/ 24 h 24"/>
                <a:gd name="T24" fmla="*/ 4 w 146"/>
                <a:gd name="T25" fmla="*/ 24 h 24"/>
                <a:gd name="T26" fmla="*/ 2 w 146"/>
                <a:gd name="T27" fmla="*/ 22 h 24"/>
                <a:gd name="T28" fmla="*/ 0 w 146"/>
                <a:gd name="T29" fmla="*/ 20 h 24"/>
                <a:gd name="T30" fmla="*/ 0 w 146"/>
                <a:gd name="T31" fmla="*/ 20 h 24"/>
                <a:gd name="T32" fmla="*/ 0 w 146"/>
                <a:gd name="T33" fmla="*/ 18 h 24"/>
                <a:gd name="T34" fmla="*/ 0 w 146"/>
                <a:gd name="T35" fmla="*/ 16 h 24"/>
                <a:gd name="T36" fmla="*/ 2 w 146"/>
                <a:gd name="T37" fmla="*/ 14 h 24"/>
                <a:gd name="T38" fmla="*/ 2 w 146"/>
                <a:gd name="T39" fmla="*/ 14 h 24"/>
                <a:gd name="T40" fmla="*/ 36 w 146"/>
                <a:gd name="T41" fmla="*/ 10 h 24"/>
                <a:gd name="T42" fmla="*/ 68 w 146"/>
                <a:gd name="T43" fmla="*/ 8 h 24"/>
                <a:gd name="T44" fmla="*/ 102 w 146"/>
                <a:gd name="T45" fmla="*/ 4 h 24"/>
                <a:gd name="T46" fmla="*/ 132 w 146"/>
                <a:gd name="T47" fmla="*/ 0 h 24"/>
                <a:gd name="T48" fmla="*/ 132 w 146"/>
                <a:gd name="T49" fmla="*/ 0 h 24"/>
                <a:gd name="T50" fmla="*/ 140 w 146"/>
                <a:gd name="T51" fmla="*/ 0 h 24"/>
                <a:gd name="T52" fmla="*/ 144 w 146"/>
                <a:gd name="T53" fmla="*/ 0 h 24"/>
                <a:gd name="T54" fmla="*/ 146 w 146"/>
                <a:gd name="T55" fmla="*/ 2 h 24"/>
                <a:gd name="T56" fmla="*/ 146 w 146"/>
                <a:gd name="T57" fmla="*/ 2 h 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4">
                  <a:moveTo>
                    <a:pt x="146" y="2"/>
                  </a:moveTo>
                  <a:lnTo>
                    <a:pt x="146" y="2"/>
                  </a:lnTo>
                  <a:lnTo>
                    <a:pt x="146" y="6"/>
                  </a:lnTo>
                  <a:lnTo>
                    <a:pt x="144" y="10"/>
                  </a:lnTo>
                  <a:lnTo>
                    <a:pt x="138" y="10"/>
                  </a:lnTo>
                  <a:lnTo>
                    <a:pt x="130" y="10"/>
                  </a:lnTo>
                  <a:lnTo>
                    <a:pt x="122" y="10"/>
                  </a:lnTo>
                  <a:lnTo>
                    <a:pt x="102" y="14"/>
                  </a:lnTo>
                  <a:lnTo>
                    <a:pt x="80" y="16"/>
                  </a:lnTo>
                  <a:lnTo>
                    <a:pt x="38" y="20"/>
                  </a:lnTo>
                  <a:lnTo>
                    <a:pt x="4" y="24"/>
                  </a:lnTo>
                  <a:lnTo>
                    <a:pt x="2" y="22"/>
                  </a:lnTo>
                  <a:lnTo>
                    <a:pt x="0" y="20"/>
                  </a:lnTo>
                  <a:lnTo>
                    <a:pt x="0" y="18"/>
                  </a:lnTo>
                  <a:lnTo>
                    <a:pt x="0" y="16"/>
                  </a:lnTo>
                  <a:lnTo>
                    <a:pt x="2" y="14"/>
                  </a:lnTo>
                  <a:lnTo>
                    <a:pt x="36" y="10"/>
                  </a:lnTo>
                  <a:lnTo>
                    <a:pt x="68" y="8"/>
                  </a:lnTo>
                  <a:lnTo>
                    <a:pt x="102" y="4"/>
                  </a:lnTo>
                  <a:lnTo>
                    <a:pt x="132" y="0"/>
                  </a:lnTo>
                  <a:lnTo>
                    <a:pt x="140" y="0"/>
                  </a:lnTo>
                  <a:lnTo>
                    <a:pt x="144" y="0"/>
                  </a:lnTo>
                  <a:lnTo>
                    <a:pt x="146" y="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3" name="Freeform 109"/>
            <p:cNvSpPr>
              <a:spLocks/>
            </p:cNvSpPr>
            <p:nvPr/>
          </p:nvSpPr>
          <p:spPr bwMode="auto">
            <a:xfrm>
              <a:off x="3299" y="898"/>
              <a:ext cx="80" cy="16"/>
            </a:xfrm>
            <a:custGeom>
              <a:avLst/>
              <a:gdLst>
                <a:gd name="T0" fmla="*/ 80 w 80"/>
                <a:gd name="T1" fmla="*/ 4 h 16"/>
                <a:gd name="T2" fmla="*/ 80 w 80"/>
                <a:gd name="T3" fmla="*/ 4 h 16"/>
                <a:gd name="T4" fmla="*/ 80 w 80"/>
                <a:gd name="T5" fmla="*/ 8 h 16"/>
                <a:gd name="T6" fmla="*/ 78 w 80"/>
                <a:gd name="T7" fmla="*/ 12 h 16"/>
                <a:gd name="T8" fmla="*/ 70 w 80"/>
                <a:gd name="T9" fmla="*/ 12 h 16"/>
                <a:gd name="T10" fmla="*/ 62 w 80"/>
                <a:gd name="T11" fmla="*/ 12 h 16"/>
                <a:gd name="T12" fmla="*/ 56 w 80"/>
                <a:gd name="T13" fmla="*/ 14 h 16"/>
                <a:gd name="T14" fmla="*/ 56 w 80"/>
                <a:gd name="T15" fmla="*/ 14 h 16"/>
                <a:gd name="T16" fmla="*/ 32 w 80"/>
                <a:gd name="T17" fmla="*/ 14 h 16"/>
                <a:gd name="T18" fmla="*/ 6 w 80"/>
                <a:gd name="T19" fmla="*/ 16 h 16"/>
                <a:gd name="T20" fmla="*/ 6 w 80"/>
                <a:gd name="T21" fmla="*/ 16 h 16"/>
                <a:gd name="T22" fmla="*/ 4 w 80"/>
                <a:gd name="T23" fmla="*/ 14 h 16"/>
                <a:gd name="T24" fmla="*/ 0 w 80"/>
                <a:gd name="T25" fmla="*/ 12 h 16"/>
                <a:gd name="T26" fmla="*/ 0 w 80"/>
                <a:gd name="T27" fmla="*/ 12 h 16"/>
                <a:gd name="T28" fmla="*/ 2 w 80"/>
                <a:gd name="T29" fmla="*/ 8 h 16"/>
                <a:gd name="T30" fmla="*/ 4 w 80"/>
                <a:gd name="T31" fmla="*/ 6 h 16"/>
                <a:gd name="T32" fmla="*/ 10 w 80"/>
                <a:gd name="T33" fmla="*/ 4 h 16"/>
                <a:gd name="T34" fmla="*/ 16 w 80"/>
                <a:gd name="T35" fmla="*/ 6 h 16"/>
                <a:gd name="T36" fmla="*/ 22 w 80"/>
                <a:gd name="T37" fmla="*/ 4 h 16"/>
                <a:gd name="T38" fmla="*/ 22 w 80"/>
                <a:gd name="T39" fmla="*/ 4 h 16"/>
                <a:gd name="T40" fmla="*/ 48 w 80"/>
                <a:gd name="T41" fmla="*/ 4 h 16"/>
                <a:gd name="T42" fmla="*/ 62 w 80"/>
                <a:gd name="T43" fmla="*/ 2 h 16"/>
                <a:gd name="T44" fmla="*/ 74 w 80"/>
                <a:gd name="T45" fmla="*/ 0 h 16"/>
                <a:gd name="T46" fmla="*/ 74 w 80"/>
                <a:gd name="T47" fmla="*/ 0 h 16"/>
                <a:gd name="T48" fmla="*/ 78 w 80"/>
                <a:gd name="T49" fmla="*/ 2 h 16"/>
                <a:gd name="T50" fmla="*/ 80 w 80"/>
                <a:gd name="T51" fmla="*/ 2 h 16"/>
                <a:gd name="T52" fmla="*/ 80 w 80"/>
                <a:gd name="T53" fmla="*/ 4 h 16"/>
                <a:gd name="T54" fmla="*/ 80 w 80"/>
                <a:gd name="T55" fmla="*/ 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6">
                  <a:moveTo>
                    <a:pt x="80" y="4"/>
                  </a:moveTo>
                  <a:lnTo>
                    <a:pt x="80" y="4"/>
                  </a:lnTo>
                  <a:lnTo>
                    <a:pt x="80" y="8"/>
                  </a:lnTo>
                  <a:lnTo>
                    <a:pt x="78" y="12"/>
                  </a:lnTo>
                  <a:lnTo>
                    <a:pt x="70" y="12"/>
                  </a:lnTo>
                  <a:lnTo>
                    <a:pt x="62" y="12"/>
                  </a:lnTo>
                  <a:lnTo>
                    <a:pt x="56" y="14"/>
                  </a:lnTo>
                  <a:lnTo>
                    <a:pt x="32" y="14"/>
                  </a:lnTo>
                  <a:lnTo>
                    <a:pt x="6" y="16"/>
                  </a:lnTo>
                  <a:lnTo>
                    <a:pt x="4" y="14"/>
                  </a:lnTo>
                  <a:lnTo>
                    <a:pt x="0" y="12"/>
                  </a:lnTo>
                  <a:lnTo>
                    <a:pt x="2" y="8"/>
                  </a:lnTo>
                  <a:lnTo>
                    <a:pt x="4" y="6"/>
                  </a:lnTo>
                  <a:lnTo>
                    <a:pt x="10" y="4"/>
                  </a:lnTo>
                  <a:lnTo>
                    <a:pt x="16" y="6"/>
                  </a:lnTo>
                  <a:lnTo>
                    <a:pt x="22" y="4"/>
                  </a:lnTo>
                  <a:lnTo>
                    <a:pt x="48" y="4"/>
                  </a:lnTo>
                  <a:lnTo>
                    <a:pt x="62" y="2"/>
                  </a:lnTo>
                  <a:lnTo>
                    <a:pt x="74" y="0"/>
                  </a:lnTo>
                  <a:lnTo>
                    <a:pt x="78" y="2"/>
                  </a:lnTo>
                  <a:lnTo>
                    <a:pt x="80" y="2"/>
                  </a:lnTo>
                  <a:lnTo>
                    <a:pt x="80"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4" name="Freeform 110"/>
            <p:cNvSpPr>
              <a:spLocks/>
            </p:cNvSpPr>
            <p:nvPr/>
          </p:nvSpPr>
          <p:spPr bwMode="auto">
            <a:xfrm>
              <a:off x="3543" y="606"/>
              <a:ext cx="46" cy="46"/>
            </a:xfrm>
            <a:custGeom>
              <a:avLst/>
              <a:gdLst>
                <a:gd name="T0" fmla="*/ 46 w 46"/>
                <a:gd name="T1" fmla="*/ 24 h 46"/>
                <a:gd name="T2" fmla="*/ 46 w 46"/>
                <a:gd name="T3" fmla="*/ 24 h 46"/>
                <a:gd name="T4" fmla="*/ 44 w 46"/>
                <a:gd name="T5" fmla="*/ 32 h 46"/>
                <a:gd name="T6" fmla="*/ 40 w 46"/>
                <a:gd name="T7" fmla="*/ 40 h 46"/>
                <a:gd name="T8" fmla="*/ 32 w 46"/>
                <a:gd name="T9" fmla="*/ 44 h 46"/>
                <a:gd name="T10" fmla="*/ 24 w 46"/>
                <a:gd name="T11" fmla="*/ 46 h 46"/>
                <a:gd name="T12" fmla="*/ 24 w 46"/>
                <a:gd name="T13" fmla="*/ 46 h 46"/>
                <a:gd name="T14" fmla="*/ 14 w 46"/>
                <a:gd name="T15" fmla="*/ 44 h 46"/>
                <a:gd name="T16" fmla="*/ 8 w 46"/>
                <a:gd name="T17" fmla="*/ 40 h 46"/>
                <a:gd name="T18" fmla="*/ 2 w 46"/>
                <a:gd name="T19" fmla="*/ 32 h 46"/>
                <a:gd name="T20" fmla="*/ 0 w 46"/>
                <a:gd name="T21" fmla="*/ 24 h 46"/>
                <a:gd name="T22" fmla="*/ 0 w 46"/>
                <a:gd name="T23" fmla="*/ 24 h 46"/>
                <a:gd name="T24" fmla="*/ 2 w 46"/>
                <a:gd name="T25" fmla="*/ 14 h 46"/>
                <a:gd name="T26" fmla="*/ 8 w 46"/>
                <a:gd name="T27" fmla="*/ 8 h 46"/>
                <a:gd name="T28" fmla="*/ 14 w 46"/>
                <a:gd name="T29" fmla="*/ 2 h 46"/>
                <a:gd name="T30" fmla="*/ 24 w 46"/>
                <a:gd name="T31" fmla="*/ 0 h 46"/>
                <a:gd name="T32" fmla="*/ 24 w 46"/>
                <a:gd name="T33" fmla="*/ 0 h 46"/>
                <a:gd name="T34" fmla="*/ 32 w 46"/>
                <a:gd name="T35" fmla="*/ 2 h 46"/>
                <a:gd name="T36" fmla="*/ 40 w 46"/>
                <a:gd name="T37" fmla="*/ 8 h 46"/>
                <a:gd name="T38" fmla="*/ 44 w 46"/>
                <a:gd name="T39" fmla="*/ 14 h 46"/>
                <a:gd name="T40" fmla="*/ 46 w 46"/>
                <a:gd name="T41" fmla="*/ 24 h 46"/>
                <a:gd name="T42" fmla="*/ 46 w 46"/>
                <a:gd name="T43" fmla="*/ 2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 h="46">
                  <a:moveTo>
                    <a:pt x="46" y="24"/>
                  </a:moveTo>
                  <a:lnTo>
                    <a:pt x="46" y="24"/>
                  </a:lnTo>
                  <a:lnTo>
                    <a:pt x="44" y="32"/>
                  </a:lnTo>
                  <a:lnTo>
                    <a:pt x="40" y="40"/>
                  </a:lnTo>
                  <a:lnTo>
                    <a:pt x="32" y="44"/>
                  </a:lnTo>
                  <a:lnTo>
                    <a:pt x="24" y="46"/>
                  </a:lnTo>
                  <a:lnTo>
                    <a:pt x="14" y="44"/>
                  </a:lnTo>
                  <a:lnTo>
                    <a:pt x="8" y="40"/>
                  </a:lnTo>
                  <a:lnTo>
                    <a:pt x="2" y="32"/>
                  </a:lnTo>
                  <a:lnTo>
                    <a:pt x="0" y="24"/>
                  </a:lnTo>
                  <a:lnTo>
                    <a:pt x="2" y="14"/>
                  </a:lnTo>
                  <a:lnTo>
                    <a:pt x="8" y="8"/>
                  </a:lnTo>
                  <a:lnTo>
                    <a:pt x="14" y="2"/>
                  </a:lnTo>
                  <a:lnTo>
                    <a:pt x="24" y="0"/>
                  </a:lnTo>
                  <a:lnTo>
                    <a:pt x="32" y="2"/>
                  </a:lnTo>
                  <a:lnTo>
                    <a:pt x="40" y="8"/>
                  </a:lnTo>
                  <a:lnTo>
                    <a:pt x="44" y="14"/>
                  </a:ln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5" name="Freeform 111"/>
            <p:cNvSpPr>
              <a:spLocks/>
            </p:cNvSpPr>
            <p:nvPr/>
          </p:nvSpPr>
          <p:spPr bwMode="auto">
            <a:xfrm>
              <a:off x="3633" y="602"/>
              <a:ext cx="32" cy="46"/>
            </a:xfrm>
            <a:custGeom>
              <a:avLst/>
              <a:gdLst>
                <a:gd name="T0" fmla="*/ 22 w 32"/>
                <a:gd name="T1" fmla="*/ 0 h 46"/>
                <a:gd name="T2" fmla="*/ 22 w 32"/>
                <a:gd name="T3" fmla="*/ 0 h 46"/>
                <a:gd name="T4" fmla="*/ 12 w 32"/>
                <a:gd name="T5" fmla="*/ 2 h 46"/>
                <a:gd name="T6" fmla="*/ 6 w 32"/>
                <a:gd name="T7" fmla="*/ 6 h 46"/>
                <a:gd name="T8" fmla="*/ 0 w 32"/>
                <a:gd name="T9" fmla="*/ 14 h 46"/>
                <a:gd name="T10" fmla="*/ 0 w 32"/>
                <a:gd name="T11" fmla="*/ 22 h 46"/>
                <a:gd name="T12" fmla="*/ 0 w 32"/>
                <a:gd name="T13" fmla="*/ 22 h 46"/>
                <a:gd name="T14" fmla="*/ 0 w 32"/>
                <a:gd name="T15" fmla="*/ 32 h 46"/>
                <a:gd name="T16" fmla="*/ 6 w 32"/>
                <a:gd name="T17" fmla="*/ 38 h 46"/>
                <a:gd name="T18" fmla="*/ 12 w 32"/>
                <a:gd name="T19" fmla="*/ 44 h 46"/>
                <a:gd name="T20" fmla="*/ 22 w 32"/>
                <a:gd name="T21" fmla="*/ 46 h 46"/>
                <a:gd name="T22" fmla="*/ 22 w 32"/>
                <a:gd name="T23" fmla="*/ 46 h 46"/>
                <a:gd name="T24" fmla="*/ 32 w 32"/>
                <a:gd name="T25" fmla="*/ 44 h 46"/>
                <a:gd name="T26" fmla="*/ 28 w 32"/>
                <a:gd name="T27" fmla="*/ 0 h 46"/>
                <a:gd name="T28" fmla="*/ 28 w 32"/>
                <a:gd name="T29" fmla="*/ 0 h 46"/>
                <a:gd name="T30" fmla="*/ 22 w 32"/>
                <a:gd name="T31" fmla="*/ 0 h 46"/>
                <a:gd name="T32" fmla="*/ 22 w 32"/>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46">
                  <a:moveTo>
                    <a:pt x="22" y="0"/>
                  </a:moveTo>
                  <a:lnTo>
                    <a:pt x="22" y="0"/>
                  </a:lnTo>
                  <a:lnTo>
                    <a:pt x="12" y="2"/>
                  </a:lnTo>
                  <a:lnTo>
                    <a:pt x="6" y="6"/>
                  </a:lnTo>
                  <a:lnTo>
                    <a:pt x="0" y="14"/>
                  </a:lnTo>
                  <a:lnTo>
                    <a:pt x="0" y="22"/>
                  </a:lnTo>
                  <a:lnTo>
                    <a:pt x="0" y="32"/>
                  </a:lnTo>
                  <a:lnTo>
                    <a:pt x="6" y="38"/>
                  </a:lnTo>
                  <a:lnTo>
                    <a:pt x="12" y="44"/>
                  </a:lnTo>
                  <a:lnTo>
                    <a:pt x="22" y="46"/>
                  </a:lnTo>
                  <a:lnTo>
                    <a:pt x="32" y="44"/>
                  </a:lnTo>
                  <a:lnTo>
                    <a:pt x="2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6" name="Freeform 112"/>
            <p:cNvSpPr>
              <a:spLocks/>
            </p:cNvSpPr>
            <p:nvPr/>
          </p:nvSpPr>
          <p:spPr bwMode="auto">
            <a:xfrm>
              <a:off x="3561" y="624"/>
              <a:ext cx="14" cy="16"/>
            </a:xfrm>
            <a:custGeom>
              <a:avLst/>
              <a:gdLst>
                <a:gd name="T0" fmla="*/ 14 w 14"/>
                <a:gd name="T1" fmla="*/ 8 h 16"/>
                <a:gd name="T2" fmla="*/ 14 w 14"/>
                <a:gd name="T3" fmla="*/ 8 h 16"/>
                <a:gd name="T4" fmla="*/ 14 w 14"/>
                <a:gd name="T5" fmla="*/ 10 h 16"/>
                <a:gd name="T6" fmla="*/ 12 w 14"/>
                <a:gd name="T7" fmla="*/ 12 h 16"/>
                <a:gd name="T8" fmla="*/ 10 w 14"/>
                <a:gd name="T9" fmla="*/ 14 h 16"/>
                <a:gd name="T10" fmla="*/ 6 w 14"/>
                <a:gd name="T11" fmla="*/ 16 h 16"/>
                <a:gd name="T12" fmla="*/ 6 w 14"/>
                <a:gd name="T13" fmla="*/ 16 h 16"/>
                <a:gd name="T14" fmla="*/ 4 w 14"/>
                <a:gd name="T15" fmla="*/ 14 h 16"/>
                <a:gd name="T16" fmla="*/ 2 w 14"/>
                <a:gd name="T17" fmla="*/ 12 h 16"/>
                <a:gd name="T18" fmla="*/ 0 w 14"/>
                <a:gd name="T19" fmla="*/ 10 h 16"/>
                <a:gd name="T20" fmla="*/ 0 w 14"/>
                <a:gd name="T21" fmla="*/ 8 h 16"/>
                <a:gd name="T22" fmla="*/ 0 w 14"/>
                <a:gd name="T23" fmla="*/ 8 h 16"/>
                <a:gd name="T24" fmla="*/ 0 w 14"/>
                <a:gd name="T25" fmla="*/ 4 h 16"/>
                <a:gd name="T26" fmla="*/ 2 w 14"/>
                <a:gd name="T27" fmla="*/ 2 h 16"/>
                <a:gd name="T28" fmla="*/ 4 w 14"/>
                <a:gd name="T29" fmla="*/ 0 h 16"/>
                <a:gd name="T30" fmla="*/ 6 w 14"/>
                <a:gd name="T31" fmla="*/ 0 h 16"/>
                <a:gd name="T32" fmla="*/ 6 w 14"/>
                <a:gd name="T33" fmla="*/ 0 h 16"/>
                <a:gd name="T34" fmla="*/ 10 w 14"/>
                <a:gd name="T35" fmla="*/ 0 h 16"/>
                <a:gd name="T36" fmla="*/ 12 w 14"/>
                <a:gd name="T37" fmla="*/ 2 h 16"/>
                <a:gd name="T38" fmla="*/ 14 w 14"/>
                <a:gd name="T39" fmla="*/ 4 h 16"/>
                <a:gd name="T40" fmla="*/ 14 w 14"/>
                <a:gd name="T41" fmla="*/ 8 h 16"/>
                <a:gd name="T42" fmla="*/ 14 w 14"/>
                <a:gd name="T43" fmla="*/ 8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 h="16">
                  <a:moveTo>
                    <a:pt x="14" y="8"/>
                  </a:moveTo>
                  <a:lnTo>
                    <a:pt x="14" y="8"/>
                  </a:lnTo>
                  <a:lnTo>
                    <a:pt x="14" y="10"/>
                  </a:lnTo>
                  <a:lnTo>
                    <a:pt x="12" y="12"/>
                  </a:lnTo>
                  <a:lnTo>
                    <a:pt x="10" y="14"/>
                  </a:lnTo>
                  <a:lnTo>
                    <a:pt x="6" y="16"/>
                  </a:lnTo>
                  <a:lnTo>
                    <a:pt x="4" y="14"/>
                  </a:lnTo>
                  <a:lnTo>
                    <a:pt x="2" y="12"/>
                  </a:lnTo>
                  <a:lnTo>
                    <a:pt x="0" y="10"/>
                  </a:lnTo>
                  <a:lnTo>
                    <a:pt x="0" y="8"/>
                  </a:lnTo>
                  <a:lnTo>
                    <a:pt x="0" y="4"/>
                  </a:lnTo>
                  <a:lnTo>
                    <a:pt x="2" y="2"/>
                  </a:lnTo>
                  <a:lnTo>
                    <a:pt x="4" y="0"/>
                  </a:lnTo>
                  <a:lnTo>
                    <a:pt x="6" y="0"/>
                  </a:lnTo>
                  <a:lnTo>
                    <a:pt x="10" y="0"/>
                  </a:lnTo>
                  <a:lnTo>
                    <a:pt x="12" y="2"/>
                  </a:lnTo>
                  <a:lnTo>
                    <a:pt x="14" y="4"/>
                  </a:lnTo>
                  <a:lnTo>
                    <a:pt x="14" y="8"/>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307" name="Freeform 113"/>
            <p:cNvSpPr>
              <a:spLocks/>
            </p:cNvSpPr>
            <p:nvPr/>
          </p:nvSpPr>
          <p:spPr bwMode="auto">
            <a:xfrm>
              <a:off x="3647" y="620"/>
              <a:ext cx="16" cy="14"/>
            </a:xfrm>
            <a:custGeom>
              <a:avLst/>
              <a:gdLst>
                <a:gd name="T0" fmla="*/ 16 w 16"/>
                <a:gd name="T1" fmla="*/ 6 h 14"/>
                <a:gd name="T2" fmla="*/ 16 w 16"/>
                <a:gd name="T3" fmla="*/ 6 h 14"/>
                <a:gd name="T4" fmla="*/ 14 w 16"/>
                <a:gd name="T5" fmla="*/ 10 h 14"/>
                <a:gd name="T6" fmla="*/ 14 w 16"/>
                <a:gd name="T7" fmla="*/ 12 h 14"/>
                <a:gd name="T8" fmla="*/ 10 w 16"/>
                <a:gd name="T9" fmla="*/ 14 h 14"/>
                <a:gd name="T10" fmla="*/ 8 w 16"/>
                <a:gd name="T11" fmla="*/ 14 h 14"/>
                <a:gd name="T12" fmla="*/ 8 w 16"/>
                <a:gd name="T13" fmla="*/ 14 h 14"/>
                <a:gd name="T14" fmla="*/ 4 w 16"/>
                <a:gd name="T15" fmla="*/ 14 h 14"/>
                <a:gd name="T16" fmla="*/ 2 w 16"/>
                <a:gd name="T17" fmla="*/ 12 h 14"/>
                <a:gd name="T18" fmla="*/ 0 w 16"/>
                <a:gd name="T19" fmla="*/ 10 h 14"/>
                <a:gd name="T20" fmla="*/ 0 w 16"/>
                <a:gd name="T21" fmla="*/ 6 h 14"/>
                <a:gd name="T22" fmla="*/ 0 w 16"/>
                <a:gd name="T23" fmla="*/ 6 h 14"/>
                <a:gd name="T24" fmla="*/ 0 w 16"/>
                <a:gd name="T25" fmla="*/ 4 h 14"/>
                <a:gd name="T26" fmla="*/ 2 w 16"/>
                <a:gd name="T27" fmla="*/ 2 h 14"/>
                <a:gd name="T28" fmla="*/ 4 w 16"/>
                <a:gd name="T29" fmla="*/ 0 h 14"/>
                <a:gd name="T30" fmla="*/ 8 w 16"/>
                <a:gd name="T31" fmla="*/ 0 h 14"/>
                <a:gd name="T32" fmla="*/ 8 w 16"/>
                <a:gd name="T33" fmla="*/ 0 h 14"/>
                <a:gd name="T34" fmla="*/ 10 w 16"/>
                <a:gd name="T35" fmla="*/ 0 h 14"/>
                <a:gd name="T36" fmla="*/ 14 w 16"/>
                <a:gd name="T37" fmla="*/ 2 h 14"/>
                <a:gd name="T38" fmla="*/ 14 w 16"/>
                <a:gd name="T39" fmla="*/ 4 h 14"/>
                <a:gd name="T40" fmla="*/ 16 w 16"/>
                <a:gd name="T41" fmla="*/ 6 h 14"/>
                <a:gd name="T42" fmla="*/ 16 w 16"/>
                <a:gd name="T43" fmla="*/ 6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 h="14">
                  <a:moveTo>
                    <a:pt x="16" y="6"/>
                  </a:moveTo>
                  <a:lnTo>
                    <a:pt x="16" y="6"/>
                  </a:lnTo>
                  <a:lnTo>
                    <a:pt x="14" y="10"/>
                  </a:lnTo>
                  <a:lnTo>
                    <a:pt x="14" y="12"/>
                  </a:lnTo>
                  <a:lnTo>
                    <a:pt x="10" y="14"/>
                  </a:lnTo>
                  <a:lnTo>
                    <a:pt x="8" y="14"/>
                  </a:lnTo>
                  <a:lnTo>
                    <a:pt x="4" y="14"/>
                  </a:lnTo>
                  <a:lnTo>
                    <a:pt x="2" y="12"/>
                  </a:lnTo>
                  <a:lnTo>
                    <a:pt x="0" y="10"/>
                  </a:lnTo>
                  <a:lnTo>
                    <a:pt x="0" y="6"/>
                  </a:lnTo>
                  <a:lnTo>
                    <a:pt x="0" y="4"/>
                  </a:lnTo>
                  <a:lnTo>
                    <a:pt x="2" y="2"/>
                  </a:lnTo>
                  <a:lnTo>
                    <a:pt x="4" y="0"/>
                  </a:lnTo>
                  <a:lnTo>
                    <a:pt x="8" y="0"/>
                  </a:lnTo>
                  <a:lnTo>
                    <a:pt x="10" y="0"/>
                  </a:lnTo>
                  <a:lnTo>
                    <a:pt x="14" y="2"/>
                  </a:lnTo>
                  <a:lnTo>
                    <a:pt x="14" y="4"/>
                  </a:lnTo>
                  <a:lnTo>
                    <a:pt x="16" y="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1216" name="グループ化 1"/>
          <p:cNvGrpSpPr>
            <a:grpSpLocks/>
          </p:cNvGrpSpPr>
          <p:nvPr/>
        </p:nvGrpSpPr>
        <p:grpSpPr bwMode="auto">
          <a:xfrm>
            <a:off x="115888" y="6859017"/>
            <a:ext cx="5791200" cy="0"/>
            <a:chOff x="73321" y="6973419"/>
            <a:chExt cx="5791200" cy="0"/>
          </a:xfrm>
        </p:grpSpPr>
        <p:sp>
          <p:nvSpPr>
            <p:cNvPr id="51220" name="Line 9"/>
            <p:cNvSpPr>
              <a:spLocks noChangeShapeType="1"/>
            </p:cNvSpPr>
            <p:nvPr/>
          </p:nvSpPr>
          <p:spPr bwMode="auto">
            <a:xfrm>
              <a:off x="73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1" name="Line 10"/>
            <p:cNvSpPr>
              <a:spLocks noChangeShapeType="1"/>
            </p:cNvSpPr>
            <p:nvPr/>
          </p:nvSpPr>
          <p:spPr bwMode="auto">
            <a:xfrm>
              <a:off x="162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2" name="Line 11"/>
            <p:cNvSpPr>
              <a:spLocks noChangeShapeType="1"/>
            </p:cNvSpPr>
            <p:nvPr/>
          </p:nvSpPr>
          <p:spPr bwMode="auto">
            <a:xfrm>
              <a:off x="251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3" name="Line 12"/>
            <p:cNvSpPr>
              <a:spLocks noChangeShapeType="1"/>
            </p:cNvSpPr>
            <p:nvPr/>
          </p:nvSpPr>
          <p:spPr bwMode="auto">
            <a:xfrm>
              <a:off x="340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4" name="Line 13"/>
            <p:cNvSpPr>
              <a:spLocks noChangeShapeType="1"/>
            </p:cNvSpPr>
            <p:nvPr/>
          </p:nvSpPr>
          <p:spPr bwMode="auto">
            <a:xfrm>
              <a:off x="428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5" name="Line 14"/>
            <p:cNvSpPr>
              <a:spLocks noChangeShapeType="1"/>
            </p:cNvSpPr>
            <p:nvPr/>
          </p:nvSpPr>
          <p:spPr bwMode="auto">
            <a:xfrm>
              <a:off x="517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6" name="Line 15"/>
            <p:cNvSpPr>
              <a:spLocks noChangeShapeType="1"/>
            </p:cNvSpPr>
            <p:nvPr/>
          </p:nvSpPr>
          <p:spPr bwMode="auto">
            <a:xfrm>
              <a:off x="606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7" name="Line 16"/>
            <p:cNvSpPr>
              <a:spLocks noChangeShapeType="1"/>
            </p:cNvSpPr>
            <p:nvPr/>
          </p:nvSpPr>
          <p:spPr bwMode="auto">
            <a:xfrm>
              <a:off x="695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8" name="Line 17"/>
            <p:cNvSpPr>
              <a:spLocks noChangeShapeType="1"/>
            </p:cNvSpPr>
            <p:nvPr/>
          </p:nvSpPr>
          <p:spPr bwMode="auto">
            <a:xfrm>
              <a:off x="784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29" name="Line 18"/>
            <p:cNvSpPr>
              <a:spLocks noChangeShapeType="1"/>
            </p:cNvSpPr>
            <p:nvPr/>
          </p:nvSpPr>
          <p:spPr bwMode="auto">
            <a:xfrm>
              <a:off x="873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0" name="Line 19"/>
            <p:cNvSpPr>
              <a:spLocks noChangeShapeType="1"/>
            </p:cNvSpPr>
            <p:nvPr/>
          </p:nvSpPr>
          <p:spPr bwMode="auto">
            <a:xfrm>
              <a:off x="962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1" name="Line 20"/>
            <p:cNvSpPr>
              <a:spLocks noChangeShapeType="1"/>
            </p:cNvSpPr>
            <p:nvPr/>
          </p:nvSpPr>
          <p:spPr bwMode="auto">
            <a:xfrm>
              <a:off x="1051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2" name="Line 21"/>
            <p:cNvSpPr>
              <a:spLocks noChangeShapeType="1"/>
            </p:cNvSpPr>
            <p:nvPr/>
          </p:nvSpPr>
          <p:spPr bwMode="auto">
            <a:xfrm>
              <a:off x="1140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3" name="Line 22"/>
            <p:cNvSpPr>
              <a:spLocks noChangeShapeType="1"/>
            </p:cNvSpPr>
            <p:nvPr/>
          </p:nvSpPr>
          <p:spPr bwMode="auto">
            <a:xfrm>
              <a:off x="1229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4" name="Line 23"/>
            <p:cNvSpPr>
              <a:spLocks noChangeShapeType="1"/>
            </p:cNvSpPr>
            <p:nvPr/>
          </p:nvSpPr>
          <p:spPr bwMode="auto">
            <a:xfrm>
              <a:off x="1317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5" name="Line 24"/>
            <p:cNvSpPr>
              <a:spLocks noChangeShapeType="1"/>
            </p:cNvSpPr>
            <p:nvPr/>
          </p:nvSpPr>
          <p:spPr bwMode="auto">
            <a:xfrm>
              <a:off x="1406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6" name="Line 25"/>
            <p:cNvSpPr>
              <a:spLocks noChangeShapeType="1"/>
            </p:cNvSpPr>
            <p:nvPr/>
          </p:nvSpPr>
          <p:spPr bwMode="auto">
            <a:xfrm>
              <a:off x="1495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7" name="Line 26"/>
            <p:cNvSpPr>
              <a:spLocks noChangeShapeType="1"/>
            </p:cNvSpPr>
            <p:nvPr/>
          </p:nvSpPr>
          <p:spPr bwMode="auto">
            <a:xfrm>
              <a:off x="1584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8" name="Line 27"/>
            <p:cNvSpPr>
              <a:spLocks noChangeShapeType="1"/>
            </p:cNvSpPr>
            <p:nvPr/>
          </p:nvSpPr>
          <p:spPr bwMode="auto">
            <a:xfrm>
              <a:off x="1673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39" name="Line 28"/>
            <p:cNvSpPr>
              <a:spLocks noChangeShapeType="1"/>
            </p:cNvSpPr>
            <p:nvPr/>
          </p:nvSpPr>
          <p:spPr bwMode="auto">
            <a:xfrm>
              <a:off x="1762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0" name="Line 29"/>
            <p:cNvSpPr>
              <a:spLocks noChangeShapeType="1"/>
            </p:cNvSpPr>
            <p:nvPr/>
          </p:nvSpPr>
          <p:spPr bwMode="auto">
            <a:xfrm>
              <a:off x="1851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1" name="Line 30"/>
            <p:cNvSpPr>
              <a:spLocks noChangeShapeType="1"/>
            </p:cNvSpPr>
            <p:nvPr/>
          </p:nvSpPr>
          <p:spPr bwMode="auto">
            <a:xfrm>
              <a:off x="1940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2" name="Line 31"/>
            <p:cNvSpPr>
              <a:spLocks noChangeShapeType="1"/>
            </p:cNvSpPr>
            <p:nvPr/>
          </p:nvSpPr>
          <p:spPr bwMode="auto">
            <a:xfrm>
              <a:off x="2029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3" name="Line 32"/>
            <p:cNvSpPr>
              <a:spLocks noChangeShapeType="1"/>
            </p:cNvSpPr>
            <p:nvPr/>
          </p:nvSpPr>
          <p:spPr bwMode="auto">
            <a:xfrm>
              <a:off x="2118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4" name="Line 33"/>
            <p:cNvSpPr>
              <a:spLocks noChangeShapeType="1"/>
            </p:cNvSpPr>
            <p:nvPr/>
          </p:nvSpPr>
          <p:spPr bwMode="auto">
            <a:xfrm>
              <a:off x="2206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5" name="Line 34"/>
            <p:cNvSpPr>
              <a:spLocks noChangeShapeType="1"/>
            </p:cNvSpPr>
            <p:nvPr/>
          </p:nvSpPr>
          <p:spPr bwMode="auto">
            <a:xfrm>
              <a:off x="2295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6" name="Line 35"/>
            <p:cNvSpPr>
              <a:spLocks noChangeShapeType="1"/>
            </p:cNvSpPr>
            <p:nvPr/>
          </p:nvSpPr>
          <p:spPr bwMode="auto">
            <a:xfrm>
              <a:off x="2384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7" name="Line 36"/>
            <p:cNvSpPr>
              <a:spLocks noChangeShapeType="1"/>
            </p:cNvSpPr>
            <p:nvPr/>
          </p:nvSpPr>
          <p:spPr bwMode="auto">
            <a:xfrm>
              <a:off x="2473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8" name="Line 37"/>
            <p:cNvSpPr>
              <a:spLocks noChangeShapeType="1"/>
            </p:cNvSpPr>
            <p:nvPr/>
          </p:nvSpPr>
          <p:spPr bwMode="auto">
            <a:xfrm>
              <a:off x="2562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49" name="Line 38"/>
            <p:cNvSpPr>
              <a:spLocks noChangeShapeType="1"/>
            </p:cNvSpPr>
            <p:nvPr/>
          </p:nvSpPr>
          <p:spPr bwMode="auto">
            <a:xfrm>
              <a:off x="2651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0" name="Line 39"/>
            <p:cNvSpPr>
              <a:spLocks noChangeShapeType="1"/>
            </p:cNvSpPr>
            <p:nvPr/>
          </p:nvSpPr>
          <p:spPr bwMode="auto">
            <a:xfrm>
              <a:off x="2740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1" name="Line 40"/>
            <p:cNvSpPr>
              <a:spLocks noChangeShapeType="1"/>
            </p:cNvSpPr>
            <p:nvPr/>
          </p:nvSpPr>
          <p:spPr bwMode="auto">
            <a:xfrm>
              <a:off x="2829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2" name="Line 41"/>
            <p:cNvSpPr>
              <a:spLocks noChangeShapeType="1"/>
            </p:cNvSpPr>
            <p:nvPr/>
          </p:nvSpPr>
          <p:spPr bwMode="auto">
            <a:xfrm>
              <a:off x="2918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3" name="Line 42"/>
            <p:cNvSpPr>
              <a:spLocks noChangeShapeType="1"/>
            </p:cNvSpPr>
            <p:nvPr/>
          </p:nvSpPr>
          <p:spPr bwMode="auto">
            <a:xfrm>
              <a:off x="3007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4" name="Line 43"/>
            <p:cNvSpPr>
              <a:spLocks noChangeShapeType="1"/>
            </p:cNvSpPr>
            <p:nvPr/>
          </p:nvSpPr>
          <p:spPr bwMode="auto">
            <a:xfrm>
              <a:off x="3095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5" name="Line 44"/>
            <p:cNvSpPr>
              <a:spLocks noChangeShapeType="1"/>
            </p:cNvSpPr>
            <p:nvPr/>
          </p:nvSpPr>
          <p:spPr bwMode="auto">
            <a:xfrm>
              <a:off x="3184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6" name="Line 45"/>
            <p:cNvSpPr>
              <a:spLocks noChangeShapeType="1"/>
            </p:cNvSpPr>
            <p:nvPr/>
          </p:nvSpPr>
          <p:spPr bwMode="auto">
            <a:xfrm>
              <a:off x="3273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7" name="Line 46"/>
            <p:cNvSpPr>
              <a:spLocks noChangeShapeType="1"/>
            </p:cNvSpPr>
            <p:nvPr/>
          </p:nvSpPr>
          <p:spPr bwMode="auto">
            <a:xfrm>
              <a:off x="3362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8" name="Line 47"/>
            <p:cNvSpPr>
              <a:spLocks noChangeShapeType="1"/>
            </p:cNvSpPr>
            <p:nvPr/>
          </p:nvSpPr>
          <p:spPr bwMode="auto">
            <a:xfrm>
              <a:off x="3451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59" name="Line 48"/>
            <p:cNvSpPr>
              <a:spLocks noChangeShapeType="1"/>
            </p:cNvSpPr>
            <p:nvPr/>
          </p:nvSpPr>
          <p:spPr bwMode="auto">
            <a:xfrm>
              <a:off x="3540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0" name="Line 49"/>
            <p:cNvSpPr>
              <a:spLocks noChangeShapeType="1"/>
            </p:cNvSpPr>
            <p:nvPr/>
          </p:nvSpPr>
          <p:spPr bwMode="auto">
            <a:xfrm>
              <a:off x="3629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1" name="Line 50"/>
            <p:cNvSpPr>
              <a:spLocks noChangeShapeType="1"/>
            </p:cNvSpPr>
            <p:nvPr/>
          </p:nvSpPr>
          <p:spPr bwMode="auto">
            <a:xfrm>
              <a:off x="3718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2" name="Line 51"/>
            <p:cNvSpPr>
              <a:spLocks noChangeShapeType="1"/>
            </p:cNvSpPr>
            <p:nvPr/>
          </p:nvSpPr>
          <p:spPr bwMode="auto">
            <a:xfrm>
              <a:off x="3807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3" name="Line 52"/>
            <p:cNvSpPr>
              <a:spLocks noChangeShapeType="1"/>
            </p:cNvSpPr>
            <p:nvPr/>
          </p:nvSpPr>
          <p:spPr bwMode="auto">
            <a:xfrm>
              <a:off x="3896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4" name="Line 53"/>
            <p:cNvSpPr>
              <a:spLocks noChangeShapeType="1"/>
            </p:cNvSpPr>
            <p:nvPr/>
          </p:nvSpPr>
          <p:spPr bwMode="auto">
            <a:xfrm>
              <a:off x="3984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5" name="Line 54"/>
            <p:cNvSpPr>
              <a:spLocks noChangeShapeType="1"/>
            </p:cNvSpPr>
            <p:nvPr/>
          </p:nvSpPr>
          <p:spPr bwMode="auto">
            <a:xfrm>
              <a:off x="4073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6" name="Line 55"/>
            <p:cNvSpPr>
              <a:spLocks noChangeShapeType="1"/>
            </p:cNvSpPr>
            <p:nvPr/>
          </p:nvSpPr>
          <p:spPr bwMode="auto">
            <a:xfrm>
              <a:off x="4162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7" name="Line 56"/>
            <p:cNvSpPr>
              <a:spLocks noChangeShapeType="1"/>
            </p:cNvSpPr>
            <p:nvPr/>
          </p:nvSpPr>
          <p:spPr bwMode="auto">
            <a:xfrm>
              <a:off x="4251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8" name="Line 57"/>
            <p:cNvSpPr>
              <a:spLocks noChangeShapeType="1"/>
            </p:cNvSpPr>
            <p:nvPr/>
          </p:nvSpPr>
          <p:spPr bwMode="auto">
            <a:xfrm>
              <a:off x="4340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69" name="Line 58"/>
            <p:cNvSpPr>
              <a:spLocks noChangeShapeType="1"/>
            </p:cNvSpPr>
            <p:nvPr/>
          </p:nvSpPr>
          <p:spPr bwMode="auto">
            <a:xfrm>
              <a:off x="4429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0" name="Line 59"/>
            <p:cNvSpPr>
              <a:spLocks noChangeShapeType="1"/>
            </p:cNvSpPr>
            <p:nvPr/>
          </p:nvSpPr>
          <p:spPr bwMode="auto">
            <a:xfrm>
              <a:off x="4518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1" name="Line 60"/>
            <p:cNvSpPr>
              <a:spLocks noChangeShapeType="1"/>
            </p:cNvSpPr>
            <p:nvPr/>
          </p:nvSpPr>
          <p:spPr bwMode="auto">
            <a:xfrm>
              <a:off x="4607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2" name="Line 61"/>
            <p:cNvSpPr>
              <a:spLocks noChangeShapeType="1"/>
            </p:cNvSpPr>
            <p:nvPr/>
          </p:nvSpPr>
          <p:spPr bwMode="auto">
            <a:xfrm>
              <a:off x="4696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3" name="Line 62"/>
            <p:cNvSpPr>
              <a:spLocks noChangeShapeType="1"/>
            </p:cNvSpPr>
            <p:nvPr/>
          </p:nvSpPr>
          <p:spPr bwMode="auto">
            <a:xfrm>
              <a:off x="4785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4" name="Line 63"/>
            <p:cNvSpPr>
              <a:spLocks noChangeShapeType="1"/>
            </p:cNvSpPr>
            <p:nvPr/>
          </p:nvSpPr>
          <p:spPr bwMode="auto">
            <a:xfrm>
              <a:off x="4873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5" name="Line 64"/>
            <p:cNvSpPr>
              <a:spLocks noChangeShapeType="1"/>
            </p:cNvSpPr>
            <p:nvPr/>
          </p:nvSpPr>
          <p:spPr bwMode="auto">
            <a:xfrm>
              <a:off x="4962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6" name="Line 65"/>
            <p:cNvSpPr>
              <a:spLocks noChangeShapeType="1"/>
            </p:cNvSpPr>
            <p:nvPr/>
          </p:nvSpPr>
          <p:spPr bwMode="auto">
            <a:xfrm>
              <a:off x="50517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7" name="Line 66"/>
            <p:cNvSpPr>
              <a:spLocks noChangeShapeType="1"/>
            </p:cNvSpPr>
            <p:nvPr/>
          </p:nvSpPr>
          <p:spPr bwMode="auto">
            <a:xfrm>
              <a:off x="51406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8" name="Line 67"/>
            <p:cNvSpPr>
              <a:spLocks noChangeShapeType="1"/>
            </p:cNvSpPr>
            <p:nvPr/>
          </p:nvSpPr>
          <p:spPr bwMode="auto">
            <a:xfrm>
              <a:off x="52295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79" name="Line 68"/>
            <p:cNvSpPr>
              <a:spLocks noChangeShapeType="1"/>
            </p:cNvSpPr>
            <p:nvPr/>
          </p:nvSpPr>
          <p:spPr bwMode="auto">
            <a:xfrm>
              <a:off x="53184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0" name="Line 69"/>
            <p:cNvSpPr>
              <a:spLocks noChangeShapeType="1"/>
            </p:cNvSpPr>
            <p:nvPr/>
          </p:nvSpPr>
          <p:spPr bwMode="auto">
            <a:xfrm>
              <a:off x="54073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1" name="Line 70"/>
            <p:cNvSpPr>
              <a:spLocks noChangeShapeType="1"/>
            </p:cNvSpPr>
            <p:nvPr/>
          </p:nvSpPr>
          <p:spPr bwMode="auto">
            <a:xfrm>
              <a:off x="54962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2" name="Line 71"/>
            <p:cNvSpPr>
              <a:spLocks noChangeShapeType="1"/>
            </p:cNvSpPr>
            <p:nvPr/>
          </p:nvSpPr>
          <p:spPr bwMode="auto">
            <a:xfrm>
              <a:off x="55851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3" name="Line 72"/>
            <p:cNvSpPr>
              <a:spLocks noChangeShapeType="1"/>
            </p:cNvSpPr>
            <p:nvPr/>
          </p:nvSpPr>
          <p:spPr bwMode="auto">
            <a:xfrm>
              <a:off x="56740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4" name="Line 73"/>
            <p:cNvSpPr>
              <a:spLocks noChangeShapeType="1"/>
            </p:cNvSpPr>
            <p:nvPr/>
          </p:nvSpPr>
          <p:spPr bwMode="auto">
            <a:xfrm>
              <a:off x="57629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85" name="Line 74"/>
            <p:cNvSpPr>
              <a:spLocks noChangeShapeType="1"/>
            </p:cNvSpPr>
            <p:nvPr/>
          </p:nvSpPr>
          <p:spPr bwMode="auto">
            <a:xfrm>
              <a:off x="5851821" y="6973419"/>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1217" name="Freeform 77"/>
          <p:cNvSpPr>
            <a:spLocks/>
          </p:cNvSpPr>
          <p:nvPr/>
        </p:nvSpPr>
        <p:spPr bwMode="auto">
          <a:xfrm>
            <a:off x="68262" y="6988020"/>
            <a:ext cx="4453200" cy="298800"/>
          </a:xfrm>
          <a:custGeom>
            <a:avLst/>
            <a:gdLst>
              <a:gd name="T0" fmla="*/ 2147483646 w 2178"/>
              <a:gd name="T1" fmla="*/ 2147483646 h 184"/>
              <a:gd name="T2" fmla="*/ 2147483646 w 2178"/>
              <a:gd name="T3" fmla="*/ 2147483646 h 184"/>
              <a:gd name="T4" fmla="*/ 2147483646 w 2178"/>
              <a:gd name="T5" fmla="*/ 2147483646 h 184"/>
              <a:gd name="T6" fmla="*/ 2147483646 w 2178"/>
              <a:gd name="T7" fmla="*/ 2147483646 h 184"/>
              <a:gd name="T8" fmla="*/ 2147483646 w 2178"/>
              <a:gd name="T9" fmla="*/ 2147483646 h 184"/>
              <a:gd name="T10" fmla="*/ 2147483646 w 2178"/>
              <a:gd name="T11" fmla="*/ 2147483646 h 184"/>
              <a:gd name="T12" fmla="*/ 2147483646 w 2178"/>
              <a:gd name="T13" fmla="*/ 2147483646 h 184"/>
              <a:gd name="T14" fmla="*/ 2147483646 w 2178"/>
              <a:gd name="T15" fmla="*/ 2147483646 h 184"/>
              <a:gd name="T16" fmla="*/ 2147483646 w 2178"/>
              <a:gd name="T17" fmla="*/ 2147483646 h 184"/>
              <a:gd name="T18" fmla="*/ 2147483646 w 2178"/>
              <a:gd name="T19" fmla="*/ 2147483646 h 184"/>
              <a:gd name="T20" fmla="*/ 2147483646 w 2178"/>
              <a:gd name="T21" fmla="*/ 2147483646 h 184"/>
              <a:gd name="T22" fmla="*/ 2147483646 w 2178"/>
              <a:gd name="T23" fmla="*/ 2147483646 h 184"/>
              <a:gd name="T24" fmla="*/ 2147483646 w 2178"/>
              <a:gd name="T25" fmla="*/ 2147483646 h 184"/>
              <a:gd name="T26" fmla="*/ 2147483646 w 2178"/>
              <a:gd name="T27" fmla="*/ 2147483646 h 184"/>
              <a:gd name="T28" fmla="*/ 2147483646 w 2178"/>
              <a:gd name="T29" fmla="*/ 2147483646 h 184"/>
              <a:gd name="T30" fmla="*/ 2147483646 w 2178"/>
              <a:gd name="T31" fmla="*/ 2147483646 h 184"/>
              <a:gd name="T32" fmla="*/ 2147483646 w 2178"/>
              <a:gd name="T33" fmla="*/ 2147483646 h 184"/>
              <a:gd name="T34" fmla="*/ 2147483646 w 2178"/>
              <a:gd name="T35" fmla="*/ 2147483646 h 184"/>
              <a:gd name="T36" fmla="*/ 0 w 2178"/>
              <a:gd name="T37" fmla="*/ 2147483646 h 184"/>
              <a:gd name="T38" fmla="*/ 0 w 2178"/>
              <a:gd name="T39" fmla="*/ 2147483646 h 184"/>
              <a:gd name="T40" fmla="*/ 0 w 2178"/>
              <a:gd name="T41" fmla="*/ 2147483646 h 184"/>
              <a:gd name="T42" fmla="*/ 0 w 2178"/>
              <a:gd name="T43" fmla="*/ 2147483646 h 184"/>
              <a:gd name="T44" fmla="*/ 0 w 2178"/>
              <a:gd name="T45" fmla="*/ 2147483646 h 184"/>
              <a:gd name="T46" fmla="*/ 2147483646 w 2178"/>
              <a:gd name="T47" fmla="*/ 2147483646 h 184"/>
              <a:gd name="T48" fmla="*/ 2147483646 w 2178"/>
              <a:gd name="T49" fmla="*/ 2147483646 h 184"/>
              <a:gd name="T50" fmla="*/ 2147483646 w 2178"/>
              <a:gd name="T51" fmla="*/ 2147483646 h 184"/>
              <a:gd name="T52" fmla="*/ 2147483646 w 2178"/>
              <a:gd name="T53" fmla="*/ 2147483646 h 184"/>
              <a:gd name="T54" fmla="*/ 2147483646 w 2178"/>
              <a:gd name="T55" fmla="*/ 2147483646 h 184"/>
              <a:gd name="T56" fmla="*/ 2147483646 w 2178"/>
              <a:gd name="T57" fmla="*/ 2147483646 h 184"/>
              <a:gd name="T58" fmla="*/ 2147483646 w 2178"/>
              <a:gd name="T59" fmla="*/ 0 h 184"/>
              <a:gd name="T60" fmla="*/ 2147483646 w 2178"/>
              <a:gd name="T61" fmla="*/ 0 h 184"/>
              <a:gd name="T62" fmla="*/ 2147483646 w 2178"/>
              <a:gd name="T63" fmla="*/ 0 h 184"/>
              <a:gd name="T64" fmla="*/ 2147483646 w 2178"/>
              <a:gd name="T65" fmla="*/ 2147483646 h 184"/>
              <a:gd name="T66" fmla="*/ 2147483646 w 2178"/>
              <a:gd name="T67" fmla="*/ 2147483646 h 184"/>
              <a:gd name="T68" fmla="*/ 2147483646 w 2178"/>
              <a:gd name="T69" fmla="*/ 2147483646 h 184"/>
              <a:gd name="T70" fmla="*/ 2147483646 w 2178"/>
              <a:gd name="T71" fmla="*/ 2147483646 h 184"/>
              <a:gd name="T72" fmla="*/ 2147483646 w 2178"/>
              <a:gd name="T73" fmla="*/ 2147483646 h 184"/>
              <a:gd name="T74" fmla="*/ 2147483646 w 2178"/>
              <a:gd name="T75" fmla="*/ 2147483646 h 184"/>
              <a:gd name="T76" fmla="*/ 2147483646 w 2178"/>
              <a:gd name="T77" fmla="*/ 2147483646 h 184"/>
              <a:gd name="T78" fmla="*/ 2147483646 w 2178"/>
              <a:gd name="T79" fmla="*/ 2147483646 h 184"/>
              <a:gd name="T80" fmla="*/ 2147483646 w 2178"/>
              <a:gd name="T81" fmla="*/ 2147483646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4">
                <a:moveTo>
                  <a:pt x="2178" y="130"/>
                </a:moveTo>
                <a:lnTo>
                  <a:pt x="2178" y="130"/>
                </a:lnTo>
                <a:lnTo>
                  <a:pt x="2176" y="142"/>
                </a:lnTo>
                <a:lnTo>
                  <a:pt x="2174" y="152"/>
                </a:lnTo>
                <a:lnTo>
                  <a:pt x="2168" y="160"/>
                </a:lnTo>
                <a:lnTo>
                  <a:pt x="2162" y="168"/>
                </a:lnTo>
                <a:lnTo>
                  <a:pt x="2156" y="174"/>
                </a:lnTo>
                <a:lnTo>
                  <a:pt x="2146" y="180"/>
                </a:lnTo>
                <a:lnTo>
                  <a:pt x="2138" y="182"/>
                </a:lnTo>
                <a:lnTo>
                  <a:pt x="2128" y="184"/>
                </a:lnTo>
                <a:lnTo>
                  <a:pt x="50" y="184"/>
                </a:lnTo>
                <a:lnTo>
                  <a:pt x="40" y="182"/>
                </a:lnTo>
                <a:lnTo>
                  <a:pt x="30" y="180"/>
                </a:lnTo>
                <a:lnTo>
                  <a:pt x="22" y="174"/>
                </a:lnTo>
                <a:lnTo>
                  <a:pt x="14" y="168"/>
                </a:lnTo>
                <a:lnTo>
                  <a:pt x="8" y="160"/>
                </a:lnTo>
                <a:lnTo>
                  <a:pt x="4" y="152"/>
                </a:lnTo>
                <a:lnTo>
                  <a:pt x="0" y="142"/>
                </a:lnTo>
                <a:lnTo>
                  <a:pt x="0" y="130"/>
                </a:lnTo>
                <a:lnTo>
                  <a:pt x="0" y="52"/>
                </a:lnTo>
                <a:lnTo>
                  <a:pt x="0" y="42"/>
                </a:lnTo>
                <a:lnTo>
                  <a:pt x="4" y="32"/>
                </a:lnTo>
                <a:lnTo>
                  <a:pt x="8" y="24"/>
                </a:lnTo>
                <a:lnTo>
                  <a:pt x="14" y="16"/>
                </a:lnTo>
                <a:lnTo>
                  <a:pt x="22" y="10"/>
                </a:lnTo>
                <a:lnTo>
                  <a:pt x="30" y="4"/>
                </a:lnTo>
                <a:lnTo>
                  <a:pt x="40" y="2"/>
                </a:lnTo>
                <a:lnTo>
                  <a:pt x="50" y="0"/>
                </a:lnTo>
                <a:lnTo>
                  <a:pt x="2128" y="0"/>
                </a:lnTo>
                <a:lnTo>
                  <a:pt x="2138" y="2"/>
                </a:lnTo>
                <a:lnTo>
                  <a:pt x="2146" y="4"/>
                </a:lnTo>
                <a:lnTo>
                  <a:pt x="2156" y="10"/>
                </a:lnTo>
                <a:lnTo>
                  <a:pt x="2162" y="16"/>
                </a:lnTo>
                <a:lnTo>
                  <a:pt x="2168" y="24"/>
                </a:lnTo>
                <a:lnTo>
                  <a:pt x="2174" y="32"/>
                </a:lnTo>
                <a:lnTo>
                  <a:pt x="2176" y="42"/>
                </a:lnTo>
                <a:lnTo>
                  <a:pt x="2178" y="52"/>
                </a:lnTo>
                <a:lnTo>
                  <a:pt x="2178" y="130"/>
                </a:lnTo>
                <a:close/>
              </a:path>
            </a:pathLst>
          </a:custGeom>
          <a:solidFill>
            <a:srgbClr val="CF6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1218" name="Text Box 117"/>
          <p:cNvSpPr txBox="1">
            <a:spLocks noChangeArrowheads="1"/>
          </p:cNvSpPr>
          <p:nvPr/>
        </p:nvSpPr>
        <p:spPr bwMode="auto">
          <a:xfrm>
            <a:off x="158745" y="6972659"/>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
        <p:nvSpPr>
          <p:cNvPr id="51219" name="Text Box 119"/>
          <p:cNvSpPr txBox="1">
            <a:spLocks noChangeArrowheads="1"/>
          </p:cNvSpPr>
          <p:nvPr/>
        </p:nvSpPr>
        <p:spPr bwMode="auto">
          <a:xfrm>
            <a:off x="17463" y="430893"/>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dirty="0">
                <a:latin typeface="Meiryo UI" panose="020B0604030504040204" pitchFamily="50" charset="-128"/>
                <a:ea typeface="Meiryo UI" panose="020B0604030504040204" pitchFamily="50" charset="-128"/>
              </a:rPr>
              <a:t>4</a:t>
            </a:r>
            <a:r>
              <a:rPr lang="ja-JP" altLang="en-US" sz="2100" b="1" dirty="0">
                <a:latin typeface="Meiryo UI" panose="020B0604030504040204" pitchFamily="50" charset="-128"/>
                <a:ea typeface="Meiryo UI" panose="020B0604030504040204" pitchFamily="50" charset="-128"/>
              </a:rPr>
              <a:t>章</a:t>
            </a:r>
            <a:r>
              <a:rPr lang="en-US" altLang="ja-JP" sz="2100" b="1" dirty="0">
                <a:latin typeface="Meiryo UI" panose="020B0604030504040204" pitchFamily="50" charset="-128"/>
                <a:ea typeface="Meiryo UI" panose="020B0604030504040204" pitchFamily="50" charset="-128"/>
              </a:rPr>
              <a:t>-7</a:t>
            </a:r>
          </a:p>
        </p:txBody>
      </p:sp>
      <p:sp>
        <p:nvSpPr>
          <p:cNvPr id="51208" name="Text Box 104"/>
          <p:cNvSpPr txBox="1">
            <a:spLocks noChangeArrowheads="1"/>
          </p:cNvSpPr>
          <p:nvPr/>
        </p:nvSpPr>
        <p:spPr bwMode="auto">
          <a:xfrm>
            <a:off x="209549" y="1362738"/>
            <a:ext cx="544417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画面の</a:t>
            </a:r>
            <a:r>
              <a:rPr lang="ja-JP" altLang="en-US" sz="2400" b="1" dirty="0">
                <a:solidFill>
                  <a:srgbClr val="FF0000"/>
                </a:solidFill>
                <a:latin typeface="Meiryo UI" panose="020B0604030504040204" pitchFamily="50" charset="-128"/>
                <a:ea typeface="Meiryo UI" panose="020B0604030504040204" pitchFamily="50" charset="-128"/>
              </a:rPr>
              <a:t>のぞき見等を防止</a:t>
            </a:r>
            <a:r>
              <a:rPr lang="ja-JP" altLang="en-US" sz="2400" b="1" dirty="0">
                <a:latin typeface="Meiryo UI" panose="020B0604030504040204" pitchFamily="50" charset="-128"/>
                <a:ea typeface="Meiryo UI" panose="020B0604030504040204" pitchFamily="50" charset="-128"/>
              </a:rPr>
              <a:t>できるよう</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dirty="0">
                <a:latin typeface="Meiryo UI" panose="020B0604030504040204" pitchFamily="50" charset="-128"/>
                <a:ea typeface="Meiryo UI" panose="020B0604030504040204" pitchFamily="50" charset="-128"/>
              </a:rPr>
              <a:t>実施場所を選定しよう。</a:t>
            </a:r>
            <a:endParaRPr lang="en-US" altLang="ja-JP" sz="2400" b="1"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6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400" b="1" u="sng" dirty="0">
                <a:solidFill>
                  <a:srgbClr val="FF0000"/>
                </a:solidFill>
                <a:latin typeface="Meiryo UI" panose="020B0604030504040204" pitchFamily="50" charset="-128"/>
                <a:ea typeface="Meiryo UI" panose="020B0604030504040204" pitchFamily="50" charset="-128"/>
              </a:rPr>
              <a:t>また、セキュリティ対策が施されている回線</a:t>
            </a:r>
            <a:r>
              <a:rPr lang="ja-JP" altLang="en-US" sz="2400" b="1" dirty="0">
                <a:latin typeface="Meiryo UI" panose="020B0604030504040204" pitchFamily="50" charset="-128"/>
                <a:ea typeface="Meiryo UI" panose="020B0604030504040204" pitchFamily="50" charset="-128"/>
              </a:rPr>
              <a:t>を利用して行いましょう！</a:t>
            </a:r>
          </a:p>
        </p:txBody>
      </p:sp>
      <p:sp>
        <p:nvSpPr>
          <p:cNvPr id="117" name="Text Box 109">
            <a:extLst>
              <a:ext uri="{FF2B5EF4-FFF2-40B4-BE49-F238E27FC236}">
                <a16:creationId xmlns:a16="http://schemas.microsoft.com/office/drawing/2014/main" id="{199D373B-1F2E-4644-8523-2466E23641A1}"/>
              </a:ext>
            </a:extLst>
          </p:cNvPr>
          <p:cNvSpPr txBox="1">
            <a:spLocks noChangeArrowheads="1"/>
          </p:cNvSpPr>
          <p:nvPr/>
        </p:nvSpPr>
        <p:spPr bwMode="auto">
          <a:xfrm>
            <a:off x="317260" y="7313367"/>
            <a:ext cx="5490771"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2021</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4</a:t>
            </a:r>
            <a:r>
              <a:rPr lang="ja-JP" altLang="en-US" sz="1200" dirty="0">
                <a:latin typeface="Meiryo UI" panose="020B0604030504040204" pitchFamily="50" charset="-128"/>
                <a:ea typeface="Meiryo UI" panose="020B0604030504040204" pitchFamily="50" charset="-128"/>
              </a:rPr>
              <a:t>月</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半分以上の委託元がテレワークに関する社内規定・規則・手順が守られていることを確認していないとの調査結果あり。</a:t>
            </a:r>
          </a:p>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　規定や手順が取り決められていても、遵守状況を確認できていないことにより、内部不正の機会の増加や、気づかないうちに規定に違反していることが原因でセキュリティインシデントが発生する恐れがある。</a:t>
            </a: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「ニューノーマルにおけるテレワークと</a:t>
            </a:r>
            <a:r>
              <a:rPr lang="en-US" altLang="ja-JP" sz="900" dirty="0">
                <a:latin typeface="Meiryo UI" panose="020B0604030504040204" pitchFamily="50" charset="-128"/>
                <a:ea typeface="Meiryo UI" panose="020B0604030504040204" pitchFamily="50" charset="-128"/>
              </a:rPr>
              <a:t>IT</a:t>
            </a:r>
            <a:r>
              <a:rPr lang="ja-JP" altLang="en-US" sz="900" dirty="0">
                <a:latin typeface="Meiryo UI" panose="020B0604030504040204" pitchFamily="50" charset="-128"/>
                <a:ea typeface="Meiryo UI" panose="020B0604030504040204" pitchFamily="50" charset="-128"/>
              </a:rPr>
              <a:t>サプライチェーンのセキュリティ実態調査」</a:t>
            </a:r>
            <a:endParaRPr lang="en-US" altLang="ja-JP" sz="9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（独立行政法人情報処理推進機構）</a:t>
            </a:r>
            <a:endParaRPr lang="en-US" altLang="ja-JP" sz="900" dirty="0">
              <a:latin typeface="Meiryo UI" panose="020B0604030504040204" pitchFamily="50" charset="-128"/>
              <a:ea typeface="Meiryo UI" panose="020B0604030504040204" pitchFamily="50" charset="-128"/>
            </a:endParaRPr>
          </a:p>
        </p:txBody>
      </p:sp>
      <p:sp>
        <p:nvSpPr>
          <p:cNvPr id="188" name="Freeform 7">
            <a:extLst>
              <a:ext uri="{FF2B5EF4-FFF2-40B4-BE49-F238E27FC236}">
                <a16:creationId xmlns:a16="http://schemas.microsoft.com/office/drawing/2014/main" id="{0EF47039-F3ED-46CF-81A4-48E445AD2150}"/>
              </a:ext>
            </a:extLst>
          </p:cNvPr>
          <p:cNvSpPr>
            <a:spLocks/>
          </p:cNvSpPr>
          <p:nvPr/>
        </p:nvSpPr>
        <p:spPr bwMode="auto">
          <a:xfrm>
            <a:off x="5641975" y="8750233"/>
            <a:ext cx="277813" cy="242493"/>
          </a:xfrm>
          <a:custGeom>
            <a:avLst/>
            <a:gdLst>
              <a:gd name="T0" fmla="*/ 2147483646 w 172"/>
              <a:gd name="T1" fmla="*/ 0 h 162"/>
              <a:gd name="T2" fmla="*/ 2147483646 w 172"/>
              <a:gd name="T3" fmla="*/ 2147483646 h 162"/>
              <a:gd name="T4" fmla="*/ 0 w 172"/>
              <a:gd name="T5" fmla="*/ 2147483646 h 162"/>
              <a:gd name="T6" fmla="*/ 2147483646 w 172"/>
              <a:gd name="T7" fmla="*/ 0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62">
                <a:moveTo>
                  <a:pt x="172" y="0"/>
                </a:moveTo>
                <a:lnTo>
                  <a:pt x="32" y="162"/>
                </a:lnTo>
                <a:lnTo>
                  <a:pt x="0" y="46"/>
                </a:lnTo>
                <a:lnTo>
                  <a:pt x="17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8" name="Text Box 120">
            <a:extLst>
              <a:ext uri="{FF2B5EF4-FFF2-40B4-BE49-F238E27FC236}">
                <a16:creationId xmlns:a16="http://schemas.microsoft.com/office/drawing/2014/main" id="{98690F08-04B3-4256-88D8-4B0FAB9F05FA}"/>
              </a:ext>
            </a:extLst>
          </p:cNvPr>
          <p:cNvSpPr txBox="1">
            <a:spLocks noChangeArrowheads="1"/>
          </p:cNvSpPr>
          <p:nvPr/>
        </p:nvSpPr>
        <p:spPr bwMode="auto">
          <a:xfrm>
            <a:off x="965300" y="717550"/>
            <a:ext cx="29995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テレワークを実施するときは</a:t>
            </a:r>
          </a:p>
        </p:txBody>
      </p:sp>
      <p:pic>
        <p:nvPicPr>
          <p:cNvPr id="6" name="図 5">
            <a:extLst>
              <a:ext uri="{FF2B5EF4-FFF2-40B4-BE49-F238E27FC236}">
                <a16:creationId xmlns:a16="http://schemas.microsoft.com/office/drawing/2014/main" id="{1C668F2F-8EE7-46E0-B166-52A4744BB7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002" y="4582405"/>
            <a:ext cx="1394137" cy="1240371"/>
          </a:xfrm>
          <a:prstGeom prst="rect">
            <a:avLst/>
          </a:prstGeom>
        </p:spPr>
      </p:pic>
      <p:grpSp>
        <p:nvGrpSpPr>
          <p:cNvPr id="13" name="グループ化 12">
            <a:extLst>
              <a:ext uri="{FF2B5EF4-FFF2-40B4-BE49-F238E27FC236}">
                <a16:creationId xmlns:a16="http://schemas.microsoft.com/office/drawing/2014/main" id="{5C1567EC-807C-480C-A0AF-A894402F01F6}"/>
              </a:ext>
            </a:extLst>
          </p:cNvPr>
          <p:cNvGrpSpPr/>
          <p:nvPr/>
        </p:nvGrpSpPr>
        <p:grpSpPr>
          <a:xfrm>
            <a:off x="2012331" y="3615777"/>
            <a:ext cx="3777282" cy="2503866"/>
            <a:chOff x="2012331" y="3615777"/>
            <a:chExt cx="3777282" cy="2503866"/>
          </a:xfrm>
        </p:grpSpPr>
        <p:pic>
          <p:nvPicPr>
            <p:cNvPr id="9" name="図 8">
              <a:extLst>
                <a:ext uri="{FF2B5EF4-FFF2-40B4-BE49-F238E27FC236}">
                  <a16:creationId xmlns:a16="http://schemas.microsoft.com/office/drawing/2014/main" id="{CCF0C0A9-9850-4035-AAA9-06DD17F4AFF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12331" y="3615777"/>
              <a:ext cx="3777282" cy="2503866"/>
            </a:xfrm>
            <a:prstGeom prst="rect">
              <a:avLst/>
            </a:prstGeom>
          </p:spPr>
        </p:pic>
        <p:grpSp>
          <p:nvGrpSpPr>
            <p:cNvPr id="125" name="グループ化 124">
              <a:extLst>
                <a:ext uri="{FF2B5EF4-FFF2-40B4-BE49-F238E27FC236}">
                  <a16:creationId xmlns:a16="http://schemas.microsoft.com/office/drawing/2014/main" id="{C209CC6B-B92F-4337-A912-8F4BF33D489F}"/>
                </a:ext>
              </a:extLst>
            </p:cNvPr>
            <p:cNvGrpSpPr/>
            <p:nvPr/>
          </p:nvGrpSpPr>
          <p:grpSpPr>
            <a:xfrm rot="916916">
              <a:off x="4116854" y="4462366"/>
              <a:ext cx="333673" cy="240077"/>
              <a:chOff x="3091815" y="3547964"/>
              <a:chExt cx="718821" cy="496373"/>
            </a:xfrm>
          </p:grpSpPr>
          <p:sp>
            <p:nvSpPr>
              <p:cNvPr id="126" name="正方形/長方形 125">
                <a:extLst>
                  <a:ext uri="{FF2B5EF4-FFF2-40B4-BE49-F238E27FC236}">
                    <a16:creationId xmlns:a16="http://schemas.microsoft.com/office/drawing/2014/main" id="{BA01A184-DB1F-4065-A5B5-4FC3F2E90F1B}"/>
                  </a:ext>
                </a:extLst>
              </p:cNvPr>
              <p:cNvSpPr/>
              <p:nvPr/>
            </p:nvSpPr>
            <p:spPr bwMode="auto">
              <a:xfrm>
                <a:off x="3112136" y="3556267"/>
                <a:ext cx="698500" cy="488070"/>
              </a:xfrm>
              <a:prstGeom prst="rect">
                <a:avLst/>
              </a:prstGeom>
              <a:solidFill>
                <a:srgbClr val="0070C0"/>
              </a:solidFill>
              <a:ln>
                <a:solidFill>
                  <a:schemeClr val="bg1"/>
                </a:solidFill>
              </a:ln>
              <a:ex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127" name="直線コネクタ 126">
                <a:extLst>
                  <a:ext uri="{FF2B5EF4-FFF2-40B4-BE49-F238E27FC236}">
                    <a16:creationId xmlns:a16="http://schemas.microsoft.com/office/drawing/2014/main" id="{59F4BE0A-EF0B-458D-B6A8-A6294670F504}"/>
                  </a:ext>
                </a:extLst>
              </p:cNvPr>
              <p:cNvCxnSpPr>
                <a:cxnSpLocks/>
              </p:cNvCxnSpPr>
              <p:nvPr/>
            </p:nvCxnSpPr>
            <p:spPr>
              <a:xfrm>
                <a:off x="3091815" y="3547964"/>
                <a:ext cx="375921" cy="251349"/>
              </a:xfrm>
              <a:prstGeom prst="line">
                <a:avLst/>
              </a:prstGeom>
              <a:ln w="19050">
                <a:solidFill>
                  <a:schemeClr val="bg1"/>
                </a:solidFill>
              </a:ln>
            </p:spPr>
            <p:style>
              <a:lnRef idx="1">
                <a:schemeClr val="accent5"/>
              </a:lnRef>
              <a:fillRef idx="0">
                <a:schemeClr val="accent5"/>
              </a:fillRef>
              <a:effectRef idx="0">
                <a:schemeClr val="accent5"/>
              </a:effectRef>
              <a:fontRef idx="minor">
                <a:schemeClr val="tx1"/>
              </a:fontRef>
            </p:style>
          </p:cxnSp>
          <p:cxnSp>
            <p:nvCxnSpPr>
              <p:cNvPr id="128" name="直線コネクタ 127">
                <a:extLst>
                  <a:ext uri="{FF2B5EF4-FFF2-40B4-BE49-F238E27FC236}">
                    <a16:creationId xmlns:a16="http://schemas.microsoft.com/office/drawing/2014/main" id="{DB1A30A2-D0C3-453B-981F-EAEE948151B4}"/>
                  </a:ext>
                </a:extLst>
              </p:cNvPr>
              <p:cNvCxnSpPr>
                <a:cxnSpLocks/>
              </p:cNvCxnSpPr>
              <p:nvPr/>
            </p:nvCxnSpPr>
            <p:spPr>
              <a:xfrm flipV="1">
                <a:off x="3461386" y="3562675"/>
                <a:ext cx="347663" cy="231281"/>
              </a:xfrm>
              <a:prstGeom prst="line">
                <a:avLst/>
              </a:prstGeom>
              <a:ln w="19050">
                <a:solidFill>
                  <a:schemeClr val="bg1"/>
                </a:solidFill>
              </a:ln>
            </p:spPr>
            <p:style>
              <a:lnRef idx="1">
                <a:schemeClr val="accent5"/>
              </a:lnRef>
              <a:fillRef idx="0">
                <a:schemeClr val="accent5"/>
              </a:fillRef>
              <a:effectRef idx="0">
                <a:schemeClr val="accent5"/>
              </a:effectRef>
              <a:fontRef idx="minor">
                <a:schemeClr val="tx1"/>
              </a:fontRef>
            </p:style>
          </p:cxnSp>
        </p:grpSp>
        <p:pic>
          <p:nvPicPr>
            <p:cNvPr id="129" name="図 128">
              <a:extLst>
                <a:ext uri="{FF2B5EF4-FFF2-40B4-BE49-F238E27FC236}">
                  <a16:creationId xmlns:a16="http://schemas.microsoft.com/office/drawing/2014/main" id="{16DA0887-ABDB-46EB-B041-C3D7B8F0A9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853962">
              <a:off x="3956270" y="4660924"/>
              <a:ext cx="315220" cy="299418"/>
            </a:xfrm>
            <a:prstGeom prst="rect">
              <a:avLst/>
            </a:prstGeom>
          </p:spPr>
        </p:pic>
      </p:grpSp>
      <p:pic>
        <p:nvPicPr>
          <p:cNvPr id="5" name="図 4">
            <a:extLst>
              <a:ext uri="{FF2B5EF4-FFF2-40B4-BE49-F238E27FC236}">
                <a16:creationId xmlns:a16="http://schemas.microsoft.com/office/drawing/2014/main" id="{99781DBA-B641-4667-A91E-A640765FDDE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0727" y="3125752"/>
            <a:ext cx="2081876" cy="3513166"/>
          </a:xfrm>
          <a:prstGeom prst="rect">
            <a:avLst/>
          </a:prstGeom>
        </p:spPr>
      </p:pic>
      <p:grpSp>
        <p:nvGrpSpPr>
          <p:cNvPr id="7" name="グループ化 6">
            <a:extLst>
              <a:ext uri="{FF2B5EF4-FFF2-40B4-BE49-F238E27FC236}">
                <a16:creationId xmlns:a16="http://schemas.microsoft.com/office/drawing/2014/main" id="{AF997993-4075-44A1-83E0-043D8F7F9C3C}"/>
              </a:ext>
            </a:extLst>
          </p:cNvPr>
          <p:cNvGrpSpPr/>
          <p:nvPr/>
        </p:nvGrpSpPr>
        <p:grpSpPr>
          <a:xfrm>
            <a:off x="4823160" y="4640713"/>
            <a:ext cx="1218250" cy="2000612"/>
            <a:chOff x="4924929" y="4582405"/>
            <a:chExt cx="1218250" cy="2000612"/>
          </a:xfrm>
        </p:grpSpPr>
        <p:sp>
          <p:nvSpPr>
            <p:cNvPr id="120" name="楕円 119">
              <a:extLst>
                <a:ext uri="{FF2B5EF4-FFF2-40B4-BE49-F238E27FC236}">
                  <a16:creationId xmlns:a16="http://schemas.microsoft.com/office/drawing/2014/main" id="{8A0A88A3-6366-43D7-8105-A68F58845453}"/>
                </a:ext>
              </a:extLst>
            </p:cNvPr>
            <p:cNvSpPr/>
            <p:nvPr/>
          </p:nvSpPr>
          <p:spPr bwMode="auto">
            <a:xfrm>
              <a:off x="4924929" y="6297132"/>
              <a:ext cx="1147951" cy="285885"/>
            </a:xfrm>
            <a:prstGeom prst="ellipse">
              <a:avLst/>
            </a:prstGeom>
            <a:solidFill>
              <a:srgbClr val="F7D2B7"/>
            </a:solidFill>
            <a:ln>
              <a:noFill/>
            </a:ln>
            <a:extLst/>
          </p:spPr>
          <p:txBody>
            <a:bodyPr rtlCol="0" anchor="ctr"/>
            <a:lstStyle/>
            <a:p>
              <a:pPr algn="ctr"/>
              <a:endParaRPr kumimoji="1" lang="ja-JP" altLang="en-US">
                <a:ln>
                  <a:solidFill>
                    <a:srgbClr val="FF9966"/>
                  </a:solidFill>
                </a:ln>
                <a:solidFill>
                  <a:srgbClr val="FF9966"/>
                </a:solidFill>
                <a:latin typeface="Meiryo UI" panose="020B0604030504040204" pitchFamily="50" charset="-128"/>
                <a:ea typeface="Meiryo UI" panose="020B0604030504040204" pitchFamily="50" charset="-128"/>
              </a:endParaRPr>
            </a:p>
          </p:txBody>
        </p:sp>
        <p:pic>
          <p:nvPicPr>
            <p:cNvPr id="121" name="図 120">
              <a:extLst>
                <a:ext uri="{FF2B5EF4-FFF2-40B4-BE49-F238E27FC236}">
                  <a16:creationId xmlns:a16="http://schemas.microsoft.com/office/drawing/2014/main" id="{090CCFA6-FC58-49EC-8BDA-0AAED48D7EA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47097" y="4582405"/>
              <a:ext cx="1196082" cy="1893796"/>
            </a:xfrm>
            <a:prstGeom prst="rect">
              <a:avLst/>
            </a:prstGeom>
          </p:spPr>
        </p:pic>
      </p:grpSp>
    </p:spTree>
    <p:extLst>
      <p:ext uri="{BB962C8B-B14F-4D97-AF65-F5344CB8AC3E}">
        <p14:creationId xmlns:p14="http://schemas.microsoft.com/office/powerpoint/2010/main" val="1030468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Rectangle 270"/>
          <p:cNvSpPr>
            <a:spLocks noChangeArrowheads="1"/>
          </p:cNvSpPr>
          <p:nvPr/>
        </p:nvSpPr>
        <p:spPr bwMode="auto">
          <a:xfrm>
            <a:off x="773113" y="6322184"/>
            <a:ext cx="554355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pPr>
            <a:r>
              <a:rPr lang="en-US" altLang="ja-JP" sz="900" dirty="0" err="1">
                <a:latin typeface="Meiryo UI" panose="020B0604030504040204" pitchFamily="50" charset="-128"/>
                <a:ea typeface="Meiryo UI" panose="020B0604030504040204" pitchFamily="50" charset="-128"/>
              </a:rPr>
              <a:t>P80</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8.1.3(3) </a:t>
            </a:r>
            <a:r>
              <a:rPr lang="ja-JP" altLang="en-US" sz="900" dirty="0">
                <a:latin typeface="Meiryo UI" panose="020B0604030504040204" pitchFamily="50" charset="-128"/>
                <a:ea typeface="Meiryo UI" panose="020B0604030504040204" pitchFamily="50" charset="-128"/>
              </a:rPr>
              <a:t>実施時における対策</a:t>
            </a:r>
          </a:p>
          <a:p>
            <a:pPr eaLnBrk="1" hangingPunct="1">
              <a:spcBef>
                <a:spcPct val="0"/>
              </a:spcBef>
              <a:buFontTx/>
              <a:buNone/>
            </a:pPr>
            <a:r>
              <a:rPr lang="en-US" altLang="ja-JP" sz="900" dirty="0">
                <a:latin typeface="Meiryo UI" panose="020B0604030504040204" pitchFamily="50" charset="-128"/>
                <a:ea typeface="Meiryo UI" panose="020B0604030504040204" pitchFamily="50" charset="-128"/>
              </a:rPr>
              <a:t>(b)</a:t>
            </a:r>
            <a:r>
              <a:rPr lang="ja-JP" altLang="en-US" sz="900" dirty="0">
                <a:latin typeface="Meiryo UI" panose="020B0604030504040204" pitchFamily="50" charset="-128"/>
                <a:ea typeface="Meiryo UI" panose="020B0604030504040204" pitchFamily="50" charset="-128"/>
              </a:rPr>
              <a:t>職員等は、画面ののぞき見や盗聴を防止できるようテレワークの実施場所を選定すること。また、自宅以外でテレワークを実施する場合には、離席時の盗難に注意すること。</a:t>
            </a:r>
          </a:p>
          <a:p>
            <a:pPr eaLnBrk="1" hangingPunct="1">
              <a:spcBef>
                <a:spcPct val="0"/>
              </a:spcBef>
              <a:buFontTx/>
              <a:buNone/>
            </a:pPr>
            <a:r>
              <a:rPr lang="en-US" altLang="ja-JP" sz="900" dirty="0">
                <a:latin typeface="Meiryo UI" panose="020B0604030504040204" pitchFamily="50" charset="-128"/>
                <a:ea typeface="Meiryo UI" panose="020B0604030504040204" pitchFamily="50" charset="-128"/>
              </a:rPr>
              <a:t>(c)</a:t>
            </a:r>
            <a:r>
              <a:rPr lang="ja-JP" altLang="en-US" sz="900" dirty="0">
                <a:latin typeface="Meiryo UI" panose="020B0604030504040204" pitchFamily="50" charset="-128"/>
                <a:ea typeface="Meiryo UI" panose="020B0604030504040204" pitchFamily="50" charset="-128"/>
              </a:rPr>
              <a:t> 職員等は、原則として情報セキュリティ対策の状況が定かではない又は不十分な機関等外通信回線を利用してテレワークを行わないこと。</a:t>
            </a:r>
            <a:endParaRPr lang="en-US" altLang="ja-JP" sz="900" dirty="0">
              <a:latin typeface="Meiryo UI" panose="020B0604030504040204" pitchFamily="50" charset="-128"/>
              <a:ea typeface="Meiryo UI" panose="020B0604030504040204" pitchFamily="50" charset="-128"/>
            </a:endParaRPr>
          </a:p>
        </p:txBody>
      </p:sp>
      <p:sp>
        <p:nvSpPr>
          <p:cNvPr id="52231" name="Rectangle 5"/>
          <p:cNvSpPr>
            <a:spLocks noChangeArrowheads="1"/>
          </p:cNvSpPr>
          <p:nvPr/>
        </p:nvSpPr>
        <p:spPr bwMode="auto">
          <a:xfrm>
            <a:off x="307975" y="449263"/>
            <a:ext cx="6210300" cy="171450"/>
          </a:xfrm>
          <a:prstGeom prst="rect">
            <a:avLst/>
          </a:prstGeom>
          <a:solidFill>
            <a:srgbClr val="80C2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232" name="Freeform 204"/>
          <p:cNvSpPr>
            <a:spLocks/>
          </p:cNvSpPr>
          <p:nvPr/>
        </p:nvSpPr>
        <p:spPr bwMode="auto">
          <a:xfrm>
            <a:off x="2011363" y="449263"/>
            <a:ext cx="3086100" cy="800100"/>
          </a:xfrm>
          <a:custGeom>
            <a:avLst/>
            <a:gdLst>
              <a:gd name="T0" fmla="*/ 0 w 1944"/>
              <a:gd name="T1" fmla="*/ 2147483646 h 504"/>
              <a:gd name="T2" fmla="*/ 2147483646 w 1944"/>
              <a:gd name="T3" fmla="*/ 0 h 504"/>
              <a:gd name="T4" fmla="*/ 2147483646 w 1944"/>
              <a:gd name="T5" fmla="*/ 2147483646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33" name="Rectangle 206"/>
          <p:cNvSpPr>
            <a:spLocks noChangeArrowheads="1"/>
          </p:cNvSpPr>
          <p:nvPr/>
        </p:nvSpPr>
        <p:spPr bwMode="auto">
          <a:xfrm>
            <a:off x="774700" y="1017588"/>
            <a:ext cx="5537200" cy="4776787"/>
          </a:xfrm>
          <a:prstGeom prst="rect">
            <a:avLst/>
          </a:prstGeom>
          <a:solidFill>
            <a:srgbClr val="0068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234" name="AutoShape 3"/>
          <p:cNvSpPr>
            <a:spLocks noChangeAspect="1" noChangeArrowheads="1" noTextEdit="1"/>
          </p:cNvSpPr>
          <p:nvPr/>
        </p:nvSpPr>
        <p:spPr bwMode="auto">
          <a:xfrm>
            <a:off x="300038" y="306388"/>
            <a:ext cx="6216650" cy="864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2235" name="グループ化 1"/>
          <p:cNvGrpSpPr>
            <a:grpSpLocks/>
          </p:cNvGrpSpPr>
          <p:nvPr/>
        </p:nvGrpSpPr>
        <p:grpSpPr bwMode="auto">
          <a:xfrm>
            <a:off x="754063" y="6057900"/>
            <a:ext cx="5791200" cy="0"/>
            <a:chOff x="706438" y="4818063"/>
            <a:chExt cx="5791200" cy="0"/>
          </a:xfrm>
        </p:grpSpPr>
        <p:sp>
          <p:nvSpPr>
            <p:cNvPr id="52433" name="Line 72"/>
            <p:cNvSpPr>
              <a:spLocks noChangeShapeType="1"/>
            </p:cNvSpPr>
            <p:nvPr/>
          </p:nvSpPr>
          <p:spPr bwMode="auto">
            <a:xfrm>
              <a:off x="706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4" name="Line 73"/>
            <p:cNvSpPr>
              <a:spLocks noChangeShapeType="1"/>
            </p:cNvSpPr>
            <p:nvPr/>
          </p:nvSpPr>
          <p:spPr bwMode="auto">
            <a:xfrm>
              <a:off x="795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5" name="Line 74"/>
            <p:cNvSpPr>
              <a:spLocks noChangeShapeType="1"/>
            </p:cNvSpPr>
            <p:nvPr/>
          </p:nvSpPr>
          <p:spPr bwMode="auto">
            <a:xfrm>
              <a:off x="884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6" name="Line 75"/>
            <p:cNvSpPr>
              <a:spLocks noChangeShapeType="1"/>
            </p:cNvSpPr>
            <p:nvPr/>
          </p:nvSpPr>
          <p:spPr bwMode="auto">
            <a:xfrm>
              <a:off x="973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7" name="Line 76"/>
            <p:cNvSpPr>
              <a:spLocks noChangeShapeType="1"/>
            </p:cNvSpPr>
            <p:nvPr/>
          </p:nvSpPr>
          <p:spPr bwMode="auto">
            <a:xfrm>
              <a:off x="1062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8" name="Line 77"/>
            <p:cNvSpPr>
              <a:spLocks noChangeShapeType="1"/>
            </p:cNvSpPr>
            <p:nvPr/>
          </p:nvSpPr>
          <p:spPr bwMode="auto">
            <a:xfrm>
              <a:off x="1150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9" name="Line 78"/>
            <p:cNvSpPr>
              <a:spLocks noChangeShapeType="1"/>
            </p:cNvSpPr>
            <p:nvPr/>
          </p:nvSpPr>
          <p:spPr bwMode="auto">
            <a:xfrm>
              <a:off x="1239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0" name="Line 79"/>
            <p:cNvSpPr>
              <a:spLocks noChangeShapeType="1"/>
            </p:cNvSpPr>
            <p:nvPr/>
          </p:nvSpPr>
          <p:spPr bwMode="auto">
            <a:xfrm>
              <a:off x="1328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1" name="Line 80"/>
            <p:cNvSpPr>
              <a:spLocks noChangeShapeType="1"/>
            </p:cNvSpPr>
            <p:nvPr/>
          </p:nvSpPr>
          <p:spPr bwMode="auto">
            <a:xfrm>
              <a:off x="1417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2" name="Line 81"/>
            <p:cNvSpPr>
              <a:spLocks noChangeShapeType="1"/>
            </p:cNvSpPr>
            <p:nvPr/>
          </p:nvSpPr>
          <p:spPr bwMode="auto">
            <a:xfrm>
              <a:off x="1506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3" name="Line 82"/>
            <p:cNvSpPr>
              <a:spLocks noChangeShapeType="1"/>
            </p:cNvSpPr>
            <p:nvPr/>
          </p:nvSpPr>
          <p:spPr bwMode="auto">
            <a:xfrm>
              <a:off x="1595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4" name="Line 83"/>
            <p:cNvSpPr>
              <a:spLocks noChangeShapeType="1"/>
            </p:cNvSpPr>
            <p:nvPr/>
          </p:nvSpPr>
          <p:spPr bwMode="auto">
            <a:xfrm>
              <a:off x="1684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5" name="Line 84"/>
            <p:cNvSpPr>
              <a:spLocks noChangeShapeType="1"/>
            </p:cNvSpPr>
            <p:nvPr/>
          </p:nvSpPr>
          <p:spPr bwMode="auto">
            <a:xfrm>
              <a:off x="1773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6" name="Line 85"/>
            <p:cNvSpPr>
              <a:spLocks noChangeShapeType="1"/>
            </p:cNvSpPr>
            <p:nvPr/>
          </p:nvSpPr>
          <p:spPr bwMode="auto">
            <a:xfrm>
              <a:off x="1862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7" name="Line 86"/>
            <p:cNvSpPr>
              <a:spLocks noChangeShapeType="1"/>
            </p:cNvSpPr>
            <p:nvPr/>
          </p:nvSpPr>
          <p:spPr bwMode="auto">
            <a:xfrm>
              <a:off x="1951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8" name="Line 87"/>
            <p:cNvSpPr>
              <a:spLocks noChangeShapeType="1"/>
            </p:cNvSpPr>
            <p:nvPr/>
          </p:nvSpPr>
          <p:spPr bwMode="auto">
            <a:xfrm>
              <a:off x="2039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49" name="Line 88"/>
            <p:cNvSpPr>
              <a:spLocks noChangeShapeType="1"/>
            </p:cNvSpPr>
            <p:nvPr/>
          </p:nvSpPr>
          <p:spPr bwMode="auto">
            <a:xfrm>
              <a:off x="2128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0" name="Line 89"/>
            <p:cNvSpPr>
              <a:spLocks noChangeShapeType="1"/>
            </p:cNvSpPr>
            <p:nvPr/>
          </p:nvSpPr>
          <p:spPr bwMode="auto">
            <a:xfrm>
              <a:off x="2217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1" name="Line 90"/>
            <p:cNvSpPr>
              <a:spLocks noChangeShapeType="1"/>
            </p:cNvSpPr>
            <p:nvPr/>
          </p:nvSpPr>
          <p:spPr bwMode="auto">
            <a:xfrm>
              <a:off x="2306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2" name="Line 91"/>
            <p:cNvSpPr>
              <a:spLocks noChangeShapeType="1"/>
            </p:cNvSpPr>
            <p:nvPr/>
          </p:nvSpPr>
          <p:spPr bwMode="auto">
            <a:xfrm>
              <a:off x="2395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3" name="Line 92"/>
            <p:cNvSpPr>
              <a:spLocks noChangeShapeType="1"/>
            </p:cNvSpPr>
            <p:nvPr/>
          </p:nvSpPr>
          <p:spPr bwMode="auto">
            <a:xfrm>
              <a:off x="2484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4" name="Line 93"/>
            <p:cNvSpPr>
              <a:spLocks noChangeShapeType="1"/>
            </p:cNvSpPr>
            <p:nvPr/>
          </p:nvSpPr>
          <p:spPr bwMode="auto">
            <a:xfrm>
              <a:off x="2573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5" name="Line 94"/>
            <p:cNvSpPr>
              <a:spLocks noChangeShapeType="1"/>
            </p:cNvSpPr>
            <p:nvPr/>
          </p:nvSpPr>
          <p:spPr bwMode="auto">
            <a:xfrm>
              <a:off x="2662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6" name="Line 95"/>
            <p:cNvSpPr>
              <a:spLocks noChangeShapeType="1"/>
            </p:cNvSpPr>
            <p:nvPr/>
          </p:nvSpPr>
          <p:spPr bwMode="auto">
            <a:xfrm>
              <a:off x="2751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7" name="Line 96"/>
            <p:cNvSpPr>
              <a:spLocks noChangeShapeType="1"/>
            </p:cNvSpPr>
            <p:nvPr/>
          </p:nvSpPr>
          <p:spPr bwMode="auto">
            <a:xfrm>
              <a:off x="2840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8" name="Line 97"/>
            <p:cNvSpPr>
              <a:spLocks noChangeShapeType="1"/>
            </p:cNvSpPr>
            <p:nvPr/>
          </p:nvSpPr>
          <p:spPr bwMode="auto">
            <a:xfrm>
              <a:off x="2928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59" name="Line 98"/>
            <p:cNvSpPr>
              <a:spLocks noChangeShapeType="1"/>
            </p:cNvSpPr>
            <p:nvPr/>
          </p:nvSpPr>
          <p:spPr bwMode="auto">
            <a:xfrm>
              <a:off x="3017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0" name="Line 99"/>
            <p:cNvSpPr>
              <a:spLocks noChangeShapeType="1"/>
            </p:cNvSpPr>
            <p:nvPr/>
          </p:nvSpPr>
          <p:spPr bwMode="auto">
            <a:xfrm>
              <a:off x="3106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1" name="Line 100"/>
            <p:cNvSpPr>
              <a:spLocks noChangeShapeType="1"/>
            </p:cNvSpPr>
            <p:nvPr/>
          </p:nvSpPr>
          <p:spPr bwMode="auto">
            <a:xfrm>
              <a:off x="3195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2" name="Line 101"/>
            <p:cNvSpPr>
              <a:spLocks noChangeShapeType="1"/>
            </p:cNvSpPr>
            <p:nvPr/>
          </p:nvSpPr>
          <p:spPr bwMode="auto">
            <a:xfrm>
              <a:off x="3284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3" name="Line 102"/>
            <p:cNvSpPr>
              <a:spLocks noChangeShapeType="1"/>
            </p:cNvSpPr>
            <p:nvPr/>
          </p:nvSpPr>
          <p:spPr bwMode="auto">
            <a:xfrm>
              <a:off x="3373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4" name="Line 103"/>
            <p:cNvSpPr>
              <a:spLocks noChangeShapeType="1"/>
            </p:cNvSpPr>
            <p:nvPr/>
          </p:nvSpPr>
          <p:spPr bwMode="auto">
            <a:xfrm>
              <a:off x="3462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5" name="Line 104"/>
            <p:cNvSpPr>
              <a:spLocks noChangeShapeType="1"/>
            </p:cNvSpPr>
            <p:nvPr/>
          </p:nvSpPr>
          <p:spPr bwMode="auto">
            <a:xfrm>
              <a:off x="3551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6" name="Line 105"/>
            <p:cNvSpPr>
              <a:spLocks noChangeShapeType="1"/>
            </p:cNvSpPr>
            <p:nvPr/>
          </p:nvSpPr>
          <p:spPr bwMode="auto">
            <a:xfrm>
              <a:off x="3640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7" name="Line 106"/>
            <p:cNvSpPr>
              <a:spLocks noChangeShapeType="1"/>
            </p:cNvSpPr>
            <p:nvPr/>
          </p:nvSpPr>
          <p:spPr bwMode="auto">
            <a:xfrm>
              <a:off x="3729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8" name="Line 107"/>
            <p:cNvSpPr>
              <a:spLocks noChangeShapeType="1"/>
            </p:cNvSpPr>
            <p:nvPr/>
          </p:nvSpPr>
          <p:spPr bwMode="auto">
            <a:xfrm>
              <a:off x="3817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69" name="Line 108"/>
            <p:cNvSpPr>
              <a:spLocks noChangeShapeType="1"/>
            </p:cNvSpPr>
            <p:nvPr/>
          </p:nvSpPr>
          <p:spPr bwMode="auto">
            <a:xfrm>
              <a:off x="3906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0" name="Line 109"/>
            <p:cNvSpPr>
              <a:spLocks noChangeShapeType="1"/>
            </p:cNvSpPr>
            <p:nvPr/>
          </p:nvSpPr>
          <p:spPr bwMode="auto">
            <a:xfrm>
              <a:off x="3995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1" name="Line 110"/>
            <p:cNvSpPr>
              <a:spLocks noChangeShapeType="1"/>
            </p:cNvSpPr>
            <p:nvPr/>
          </p:nvSpPr>
          <p:spPr bwMode="auto">
            <a:xfrm>
              <a:off x="4084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2" name="Line 111"/>
            <p:cNvSpPr>
              <a:spLocks noChangeShapeType="1"/>
            </p:cNvSpPr>
            <p:nvPr/>
          </p:nvSpPr>
          <p:spPr bwMode="auto">
            <a:xfrm>
              <a:off x="4173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3" name="Line 112"/>
            <p:cNvSpPr>
              <a:spLocks noChangeShapeType="1"/>
            </p:cNvSpPr>
            <p:nvPr/>
          </p:nvSpPr>
          <p:spPr bwMode="auto">
            <a:xfrm>
              <a:off x="4262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4" name="Line 113"/>
            <p:cNvSpPr>
              <a:spLocks noChangeShapeType="1"/>
            </p:cNvSpPr>
            <p:nvPr/>
          </p:nvSpPr>
          <p:spPr bwMode="auto">
            <a:xfrm>
              <a:off x="4351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5" name="Line 114"/>
            <p:cNvSpPr>
              <a:spLocks noChangeShapeType="1"/>
            </p:cNvSpPr>
            <p:nvPr/>
          </p:nvSpPr>
          <p:spPr bwMode="auto">
            <a:xfrm>
              <a:off x="4440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6" name="Line 115"/>
            <p:cNvSpPr>
              <a:spLocks noChangeShapeType="1"/>
            </p:cNvSpPr>
            <p:nvPr/>
          </p:nvSpPr>
          <p:spPr bwMode="auto">
            <a:xfrm>
              <a:off x="4529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7" name="Line 116"/>
            <p:cNvSpPr>
              <a:spLocks noChangeShapeType="1"/>
            </p:cNvSpPr>
            <p:nvPr/>
          </p:nvSpPr>
          <p:spPr bwMode="auto">
            <a:xfrm>
              <a:off x="4618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8" name="Line 117"/>
            <p:cNvSpPr>
              <a:spLocks noChangeShapeType="1"/>
            </p:cNvSpPr>
            <p:nvPr/>
          </p:nvSpPr>
          <p:spPr bwMode="auto">
            <a:xfrm>
              <a:off x="4706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79" name="Line 118"/>
            <p:cNvSpPr>
              <a:spLocks noChangeShapeType="1"/>
            </p:cNvSpPr>
            <p:nvPr/>
          </p:nvSpPr>
          <p:spPr bwMode="auto">
            <a:xfrm>
              <a:off x="4795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0" name="Line 119"/>
            <p:cNvSpPr>
              <a:spLocks noChangeShapeType="1"/>
            </p:cNvSpPr>
            <p:nvPr/>
          </p:nvSpPr>
          <p:spPr bwMode="auto">
            <a:xfrm>
              <a:off x="4884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1" name="Line 120"/>
            <p:cNvSpPr>
              <a:spLocks noChangeShapeType="1"/>
            </p:cNvSpPr>
            <p:nvPr/>
          </p:nvSpPr>
          <p:spPr bwMode="auto">
            <a:xfrm>
              <a:off x="4973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2" name="Line 121"/>
            <p:cNvSpPr>
              <a:spLocks noChangeShapeType="1"/>
            </p:cNvSpPr>
            <p:nvPr/>
          </p:nvSpPr>
          <p:spPr bwMode="auto">
            <a:xfrm>
              <a:off x="5062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3" name="Line 122"/>
            <p:cNvSpPr>
              <a:spLocks noChangeShapeType="1"/>
            </p:cNvSpPr>
            <p:nvPr/>
          </p:nvSpPr>
          <p:spPr bwMode="auto">
            <a:xfrm>
              <a:off x="5151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4" name="Line 123"/>
            <p:cNvSpPr>
              <a:spLocks noChangeShapeType="1"/>
            </p:cNvSpPr>
            <p:nvPr/>
          </p:nvSpPr>
          <p:spPr bwMode="auto">
            <a:xfrm>
              <a:off x="5240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5" name="Line 124"/>
            <p:cNvSpPr>
              <a:spLocks noChangeShapeType="1"/>
            </p:cNvSpPr>
            <p:nvPr/>
          </p:nvSpPr>
          <p:spPr bwMode="auto">
            <a:xfrm>
              <a:off x="5329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6" name="Line 125"/>
            <p:cNvSpPr>
              <a:spLocks noChangeShapeType="1"/>
            </p:cNvSpPr>
            <p:nvPr/>
          </p:nvSpPr>
          <p:spPr bwMode="auto">
            <a:xfrm>
              <a:off x="5418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7" name="Line 126"/>
            <p:cNvSpPr>
              <a:spLocks noChangeShapeType="1"/>
            </p:cNvSpPr>
            <p:nvPr/>
          </p:nvSpPr>
          <p:spPr bwMode="auto">
            <a:xfrm>
              <a:off x="5507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8" name="Line 127"/>
            <p:cNvSpPr>
              <a:spLocks noChangeShapeType="1"/>
            </p:cNvSpPr>
            <p:nvPr/>
          </p:nvSpPr>
          <p:spPr bwMode="auto">
            <a:xfrm>
              <a:off x="5595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89" name="Line 128"/>
            <p:cNvSpPr>
              <a:spLocks noChangeShapeType="1"/>
            </p:cNvSpPr>
            <p:nvPr/>
          </p:nvSpPr>
          <p:spPr bwMode="auto">
            <a:xfrm>
              <a:off x="56848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0" name="Line 129"/>
            <p:cNvSpPr>
              <a:spLocks noChangeShapeType="1"/>
            </p:cNvSpPr>
            <p:nvPr/>
          </p:nvSpPr>
          <p:spPr bwMode="auto">
            <a:xfrm>
              <a:off x="57737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1" name="Line 130"/>
            <p:cNvSpPr>
              <a:spLocks noChangeShapeType="1"/>
            </p:cNvSpPr>
            <p:nvPr/>
          </p:nvSpPr>
          <p:spPr bwMode="auto">
            <a:xfrm>
              <a:off x="58626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2" name="Line 131"/>
            <p:cNvSpPr>
              <a:spLocks noChangeShapeType="1"/>
            </p:cNvSpPr>
            <p:nvPr/>
          </p:nvSpPr>
          <p:spPr bwMode="auto">
            <a:xfrm>
              <a:off x="59515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3" name="Line 132"/>
            <p:cNvSpPr>
              <a:spLocks noChangeShapeType="1"/>
            </p:cNvSpPr>
            <p:nvPr/>
          </p:nvSpPr>
          <p:spPr bwMode="auto">
            <a:xfrm>
              <a:off x="60404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4" name="Line 133"/>
            <p:cNvSpPr>
              <a:spLocks noChangeShapeType="1"/>
            </p:cNvSpPr>
            <p:nvPr/>
          </p:nvSpPr>
          <p:spPr bwMode="auto">
            <a:xfrm>
              <a:off x="61293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5" name="Line 134"/>
            <p:cNvSpPr>
              <a:spLocks noChangeShapeType="1"/>
            </p:cNvSpPr>
            <p:nvPr/>
          </p:nvSpPr>
          <p:spPr bwMode="auto">
            <a:xfrm>
              <a:off x="62182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6" name="Line 135"/>
            <p:cNvSpPr>
              <a:spLocks noChangeShapeType="1"/>
            </p:cNvSpPr>
            <p:nvPr/>
          </p:nvSpPr>
          <p:spPr bwMode="auto">
            <a:xfrm>
              <a:off x="63071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7" name="Line 136"/>
            <p:cNvSpPr>
              <a:spLocks noChangeShapeType="1"/>
            </p:cNvSpPr>
            <p:nvPr/>
          </p:nvSpPr>
          <p:spPr bwMode="auto">
            <a:xfrm>
              <a:off x="63960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98" name="Line 137"/>
            <p:cNvSpPr>
              <a:spLocks noChangeShapeType="1"/>
            </p:cNvSpPr>
            <p:nvPr/>
          </p:nvSpPr>
          <p:spPr bwMode="auto">
            <a:xfrm>
              <a:off x="6484938" y="481806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52236" name="Group 267"/>
          <p:cNvGrpSpPr>
            <a:grpSpLocks/>
          </p:cNvGrpSpPr>
          <p:nvPr/>
        </p:nvGrpSpPr>
        <p:grpSpPr bwMode="auto">
          <a:xfrm>
            <a:off x="609600" y="5461000"/>
            <a:ext cx="5829300" cy="406400"/>
            <a:chOff x="399" y="2591"/>
            <a:chExt cx="3672" cy="256"/>
          </a:xfrm>
        </p:grpSpPr>
        <p:sp>
          <p:nvSpPr>
            <p:cNvPr id="52422" name="Freeform 207"/>
            <p:cNvSpPr>
              <a:spLocks/>
            </p:cNvSpPr>
            <p:nvPr/>
          </p:nvSpPr>
          <p:spPr bwMode="auto">
            <a:xfrm>
              <a:off x="603" y="2605"/>
              <a:ext cx="342" cy="72"/>
            </a:xfrm>
            <a:custGeom>
              <a:avLst/>
              <a:gdLst>
                <a:gd name="T0" fmla="*/ 342 w 342"/>
                <a:gd name="T1" fmla="*/ 22 h 72"/>
                <a:gd name="T2" fmla="*/ 342 w 342"/>
                <a:gd name="T3" fmla="*/ 22 h 72"/>
                <a:gd name="T4" fmla="*/ 340 w 342"/>
                <a:gd name="T5" fmla="*/ 14 h 72"/>
                <a:gd name="T6" fmla="*/ 336 w 342"/>
                <a:gd name="T7" fmla="*/ 6 h 72"/>
                <a:gd name="T8" fmla="*/ 328 w 342"/>
                <a:gd name="T9" fmla="*/ 2 h 72"/>
                <a:gd name="T10" fmla="*/ 320 w 342"/>
                <a:gd name="T11" fmla="*/ 0 h 72"/>
                <a:gd name="T12" fmla="*/ 22 w 342"/>
                <a:gd name="T13" fmla="*/ 0 h 72"/>
                <a:gd name="T14" fmla="*/ 22 w 342"/>
                <a:gd name="T15" fmla="*/ 0 h 72"/>
                <a:gd name="T16" fmla="*/ 14 w 342"/>
                <a:gd name="T17" fmla="*/ 2 h 72"/>
                <a:gd name="T18" fmla="*/ 6 w 342"/>
                <a:gd name="T19" fmla="*/ 6 h 72"/>
                <a:gd name="T20" fmla="*/ 2 w 342"/>
                <a:gd name="T21" fmla="*/ 14 h 72"/>
                <a:gd name="T22" fmla="*/ 0 w 342"/>
                <a:gd name="T23" fmla="*/ 22 h 72"/>
                <a:gd name="T24" fmla="*/ 0 w 342"/>
                <a:gd name="T25" fmla="*/ 72 h 72"/>
                <a:gd name="T26" fmla="*/ 342 w 342"/>
                <a:gd name="T27" fmla="*/ 72 h 72"/>
                <a:gd name="T28" fmla="*/ 342 w 342"/>
                <a:gd name="T29" fmla="*/ 22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72">
                  <a:moveTo>
                    <a:pt x="342" y="22"/>
                  </a:moveTo>
                  <a:lnTo>
                    <a:pt x="342" y="22"/>
                  </a:lnTo>
                  <a:lnTo>
                    <a:pt x="340" y="14"/>
                  </a:lnTo>
                  <a:lnTo>
                    <a:pt x="336" y="6"/>
                  </a:lnTo>
                  <a:lnTo>
                    <a:pt x="328" y="2"/>
                  </a:lnTo>
                  <a:lnTo>
                    <a:pt x="320" y="0"/>
                  </a:lnTo>
                  <a:lnTo>
                    <a:pt x="22" y="0"/>
                  </a:lnTo>
                  <a:lnTo>
                    <a:pt x="14" y="2"/>
                  </a:lnTo>
                  <a:lnTo>
                    <a:pt x="6" y="6"/>
                  </a:lnTo>
                  <a:lnTo>
                    <a:pt x="2" y="14"/>
                  </a:lnTo>
                  <a:lnTo>
                    <a:pt x="0" y="22"/>
                  </a:lnTo>
                  <a:lnTo>
                    <a:pt x="0" y="72"/>
                  </a:lnTo>
                  <a:lnTo>
                    <a:pt x="342" y="72"/>
                  </a:lnTo>
                  <a:lnTo>
                    <a:pt x="342" y="22"/>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3" name="Freeform 208"/>
            <p:cNvSpPr>
              <a:spLocks/>
            </p:cNvSpPr>
            <p:nvPr/>
          </p:nvSpPr>
          <p:spPr bwMode="auto">
            <a:xfrm>
              <a:off x="603" y="2677"/>
              <a:ext cx="342" cy="96"/>
            </a:xfrm>
            <a:custGeom>
              <a:avLst/>
              <a:gdLst>
                <a:gd name="T0" fmla="*/ 0 w 342"/>
                <a:gd name="T1" fmla="*/ 0 h 96"/>
                <a:gd name="T2" fmla="*/ 0 w 342"/>
                <a:gd name="T3" fmla="*/ 74 h 96"/>
                <a:gd name="T4" fmla="*/ 0 w 342"/>
                <a:gd name="T5" fmla="*/ 74 h 96"/>
                <a:gd name="T6" fmla="*/ 2 w 342"/>
                <a:gd name="T7" fmla="*/ 84 h 96"/>
                <a:gd name="T8" fmla="*/ 6 w 342"/>
                <a:gd name="T9" fmla="*/ 90 h 96"/>
                <a:gd name="T10" fmla="*/ 14 w 342"/>
                <a:gd name="T11" fmla="*/ 96 h 96"/>
                <a:gd name="T12" fmla="*/ 22 w 342"/>
                <a:gd name="T13" fmla="*/ 96 h 96"/>
                <a:gd name="T14" fmla="*/ 320 w 342"/>
                <a:gd name="T15" fmla="*/ 96 h 96"/>
                <a:gd name="T16" fmla="*/ 320 w 342"/>
                <a:gd name="T17" fmla="*/ 96 h 96"/>
                <a:gd name="T18" fmla="*/ 328 w 342"/>
                <a:gd name="T19" fmla="*/ 96 h 96"/>
                <a:gd name="T20" fmla="*/ 336 w 342"/>
                <a:gd name="T21" fmla="*/ 90 h 96"/>
                <a:gd name="T22" fmla="*/ 340 w 342"/>
                <a:gd name="T23" fmla="*/ 84 h 96"/>
                <a:gd name="T24" fmla="*/ 342 w 342"/>
                <a:gd name="T25" fmla="*/ 74 h 96"/>
                <a:gd name="T26" fmla="*/ 342 w 342"/>
                <a:gd name="T27" fmla="*/ 0 h 96"/>
                <a:gd name="T28" fmla="*/ 0 w 342"/>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96">
                  <a:moveTo>
                    <a:pt x="0" y="0"/>
                  </a:moveTo>
                  <a:lnTo>
                    <a:pt x="0" y="74"/>
                  </a:lnTo>
                  <a:lnTo>
                    <a:pt x="2" y="84"/>
                  </a:lnTo>
                  <a:lnTo>
                    <a:pt x="6" y="90"/>
                  </a:lnTo>
                  <a:lnTo>
                    <a:pt x="14" y="96"/>
                  </a:lnTo>
                  <a:lnTo>
                    <a:pt x="22" y="96"/>
                  </a:lnTo>
                  <a:lnTo>
                    <a:pt x="320" y="96"/>
                  </a:lnTo>
                  <a:lnTo>
                    <a:pt x="328" y="96"/>
                  </a:lnTo>
                  <a:lnTo>
                    <a:pt x="336" y="90"/>
                  </a:lnTo>
                  <a:lnTo>
                    <a:pt x="340" y="84"/>
                  </a:lnTo>
                  <a:lnTo>
                    <a:pt x="342" y="74"/>
                  </a:lnTo>
                  <a:lnTo>
                    <a:pt x="342"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4" name="Freeform 209"/>
            <p:cNvSpPr>
              <a:spLocks/>
            </p:cNvSpPr>
            <p:nvPr/>
          </p:nvSpPr>
          <p:spPr bwMode="auto">
            <a:xfrm>
              <a:off x="62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5" name="Freeform 210"/>
            <p:cNvSpPr>
              <a:spLocks/>
            </p:cNvSpPr>
            <p:nvPr/>
          </p:nvSpPr>
          <p:spPr bwMode="auto">
            <a:xfrm>
              <a:off x="695" y="2635"/>
              <a:ext cx="24" cy="24"/>
            </a:xfrm>
            <a:custGeom>
              <a:avLst/>
              <a:gdLst>
                <a:gd name="T0" fmla="*/ 24 w 24"/>
                <a:gd name="T1" fmla="*/ 12 h 24"/>
                <a:gd name="T2" fmla="*/ 24 w 24"/>
                <a:gd name="T3" fmla="*/ 12 h 24"/>
                <a:gd name="T4" fmla="*/ 24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4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4"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6" name="Freeform 211"/>
            <p:cNvSpPr>
              <a:spLocks/>
            </p:cNvSpPr>
            <p:nvPr/>
          </p:nvSpPr>
          <p:spPr bwMode="auto">
            <a:xfrm>
              <a:off x="821" y="2635"/>
              <a:ext cx="24" cy="24"/>
            </a:xfrm>
            <a:custGeom>
              <a:avLst/>
              <a:gdLst>
                <a:gd name="T0" fmla="*/ 24 w 24"/>
                <a:gd name="T1" fmla="*/ 12 h 24"/>
                <a:gd name="T2" fmla="*/ 24 w 24"/>
                <a:gd name="T3" fmla="*/ 12 h 24"/>
                <a:gd name="T4" fmla="*/ 22 w 24"/>
                <a:gd name="T5" fmla="*/ 18 h 24"/>
                <a:gd name="T6" fmla="*/ 20 w 24"/>
                <a:gd name="T7" fmla="*/ 22 h 24"/>
                <a:gd name="T8" fmla="*/ 16 w 24"/>
                <a:gd name="T9" fmla="*/ 24 h 24"/>
                <a:gd name="T10" fmla="*/ 12 w 24"/>
                <a:gd name="T11" fmla="*/ 24 h 24"/>
                <a:gd name="T12" fmla="*/ 12 w 24"/>
                <a:gd name="T13" fmla="*/ 24 h 24"/>
                <a:gd name="T14" fmla="*/ 8 w 24"/>
                <a:gd name="T15" fmla="*/ 24 h 24"/>
                <a:gd name="T16" fmla="*/ 4 w 24"/>
                <a:gd name="T17" fmla="*/ 22 h 24"/>
                <a:gd name="T18" fmla="*/ 0 w 24"/>
                <a:gd name="T19" fmla="*/ 18 h 24"/>
                <a:gd name="T20" fmla="*/ 0 w 24"/>
                <a:gd name="T21" fmla="*/ 12 h 24"/>
                <a:gd name="T22" fmla="*/ 0 w 24"/>
                <a:gd name="T23" fmla="*/ 12 h 24"/>
                <a:gd name="T24" fmla="*/ 0 w 24"/>
                <a:gd name="T25" fmla="*/ 8 h 24"/>
                <a:gd name="T26" fmla="*/ 4 w 24"/>
                <a:gd name="T27" fmla="*/ 4 h 24"/>
                <a:gd name="T28" fmla="*/ 8 w 24"/>
                <a:gd name="T29" fmla="*/ 2 h 24"/>
                <a:gd name="T30" fmla="*/ 12 w 24"/>
                <a:gd name="T31" fmla="*/ 0 h 24"/>
                <a:gd name="T32" fmla="*/ 12 w 24"/>
                <a:gd name="T33" fmla="*/ 0 h 24"/>
                <a:gd name="T34" fmla="*/ 16 w 24"/>
                <a:gd name="T35" fmla="*/ 2 h 24"/>
                <a:gd name="T36" fmla="*/ 20 w 24"/>
                <a:gd name="T37" fmla="*/ 4 h 24"/>
                <a:gd name="T38" fmla="*/ 22 w 24"/>
                <a:gd name="T39" fmla="*/ 8 h 24"/>
                <a:gd name="T40" fmla="*/ 24 w 24"/>
                <a:gd name="T41" fmla="*/ 12 h 24"/>
                <a:gd name="T42" fmla="*/ 24 w 24"/>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4">
                  <a:moveTo>
                    <a:pt x="24" y="12"/>
                  </a:moveTo>
                  <a:lnTo>
                    <a:pt x="24" y="12"/>
                  </a:lnTo>
                  <a:lnTo>
                    <a:pt x="22" y="18"/>
                  </a:lnTo>
                  <a:lnTo>
                    <a:pt x="20" y="22"/>
                  </a:lnTo>
                  <a:lnTo>
                    <a:pt x="16" y="24"/>
                  </a:lnTo>
                  <a:lnTo>
                    <a:pt x="12" y="24"/>
                  </a:lnTo>
                  <a:lnTo>
                    <a:pt x="8" y="24"/>
                  </a:lnTo>
                  <a:lnTo>
                    <a:pt x="4" y="22"/>
                  </a:lnTo>
                  <a:lnTo>
                    <a:pt x="0" y="18"/>
                  </a:lnTo>
                  <a:lnTo>
                    <a:pt x="0" y="12"/>
                  </a:lnTo>
                  <a:lnTo>
                    <a:pt x="0" y="8"/>
                  </a:lnTo>
                  <a:lnTo>
                    <a:pt x="4" y="4"/>
                  </a:lnTo>
                  <a:lnTo>
                    <a:pt x="8"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7" name="Freeform 212"/>
            <p:cNvSpPr>
              <a:spLocks/>
            </p:cNvSpPr>
            <p:nvPr/>
          </p:nvSpPr>
          <p:spPr bwMode="auto">
            <a:xfrm>
              <a:off x="891" y="2635"/>
              <a:ext cx="26" cy="24"/>
            </a:xfrm>
            <a:custGeom>
              <a:avLst/>
              <a:gdLst>
                <a:gd name="T0" fmla="*/ 26 w 26"/>
                <a:gd name="T1" fmla="*/ 12 h 24"/>
                <a:gd name="T2" fmla="*/ 26 w 26"/>
                <a:gd name="T3" fmla="*/ 12 h 24"/>
                <a:gd name="T4" fmla="*/ 24 w 26"/>
                <a:gd name="T5" fmla="*/ 18 h 24"/>
                <a:gd name="T6" fmla="*/ 22 w 26"/>
                <a:gd name="T7" fmla="*/ 22 h 24"/>
                <a:gd name="T8" fmla="*/ 18 w 26"/>
                <a:gd name="T9" fmla="*/ 24 h 24"/>
                <a:gd name="T10" fmla="*/ 12 w 26"/>
                <a:gd name="T11" fmla="*/ 24 h 24"/>
                <a:gd name="T12" fmla="*/ 12 w 26"/>
                <a:gd name="T13" fmla="*/ 24 h 24"/>
                <a:gd name="T14" fmla="*/ 8 w 26"/>
                <a:gd name="T15" fmla="*/ 24 h 24"/>
                <a:gd name="T16" fmla="*/ 4 w 26"/>
                <a:gd name="T17" fmla="*/ 22 h 24"/>
                <a:gd name="T18" fmla="*/ 2 w 26"/>
                <a:gd name="T19" fmla="*/ 18 h 24"/>
                <a:gd name="T20" fmla="*/ 0 w 26"/>
                <a:gd name="T21" fmla="*/ 12 h 24"/>
                <a:gd name="T22" fmla="*/ 0 w 26"/>
                <a:gd name="T23" fmla="*/ 12 h 24"/>
                <a:gd name="T24" fmla="*/ 2 w 26"/>
                <a:gd name="T25" fmla="*/ 8 h 24"/>
                <a:gd name="T26" fmla="*/ 4 w 26"/>
                <a:gd name="T27" fmla="*/ 4 h 24"/>
                <a:gd name="T28" fmla="*/ 8 w 26"/>
                <a:gd name="T29" fmla="*/ 2 h 24"/>
                <a:gd name="T30" fmla="*/ 12 w 26"/>
                <a:gd name="T31" fmla="*/ 0 h 24"/>
                <a:gd name="T32" fmla="*/ 12 w 26"/>
                <a:gd name="T33" fmla="*/ 0 h 24"/>
                <a:gd name="T34" fmla="*/ 18 w 26"/>
                <a:gd name="T35" fmla="*/ 2 h 24"/>
                <a:gd name="T36" fmla="*/ 22 w 26"/>
                <a:gd name="T37" fmla="*/ 4 h 24"/>
                <a:gd name="T38" fmla="*/ 24 w 26"/>
                <a:gd name="T39" fmla="*/ 8 h 24"/>
                <a:gd name="T40" fmla="*/ 26 w 26"/>
                <a:gd name="T41" fmla="*/ 12 h 24"/>
                <a:gd name="T42" fmla="*/ 26 w 26"/>
                <a:gd name="T43" fmla="*/ 12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4">
                  <a:moveTo>
                    <a:pt x="26" y="12"/>
                  </a:moveTo>
                  <a:lnTo>
                    <a:pt x="26" y="12"/>
                  </a:lnTo>
                  <a:lnTo>
                    <a:pt x="24" y="18"/>
                  </a:lnTo>
                  <a:lnTo>
                    <a:pt x="22" y="22"/>
                  </a:lnTo>
                  <a:lnTo>
                    <a:pt x="18" y="24"/>
                  </a:lnTo>
                  <a:lnTo>
                    <a:pt x="12" y="24"/>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28" name="Rectangle 213"/>
            <p:cNvSpPr>
              <a:spLocks noChangeArrowheads="1"/>
            </p:cNvSpPr>
            <p:nvPr/>
          </p:nvSpPr>
          <p:spPr bwMode="auto">
            <a:xfrm>
              <a:off x="755" y="2591"/>
              <a:ext cx="30"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52429" name="Freeform 214"/>
            <p:cNvSpPr>
              <a:spLocks/>
            </p:cNvSpPr>
            <p:nvPr/>
          </p:nvSpPr>
          <p:spPr bwMode="auto">
            <a:xfrm>
              <a:off x="995"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0" name="Freeform 215"/>
            <p:cNvSpPr>
              <a:spLocks/>
            </p:cNvSpPr>
            <p:nvPr/>
          </p:nvSpPr>
          <p:spPr bwMode="auto">
            <a:xfrm>
              <a:off x="1267"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1" name="Freeform 216"/>
            <p:cNvSpPr>
              <a:spLocks/>
            </p:cNvSpPr>
            <p:nvPr/>
          </p:nvSpPr>
          <p:spPr bwMode="auto">
            <a:xfrm>
              <a:off x="1539" y="2701"/>
              <a:ext cx="224" cy="80"/>
            </a:xfrm>
            <a:custGeom>
              <a:avLst/>
              <a:gdLst>
                <a:gd name="T0" fmla="*/ 224 w 224"/>
                <a:gd name="T1" fmla="*/ 58 h 80"/>
                <a:gd name="T2" fmla="*/ 224 w 224"/>
                <a:gd name="T3" fmla="*/ 58 h 80"/>
                <a:gd name="T4" fmla="*/ 224 w 224"/>
                <a:gd name="T5" fmla="*/ 66 h 80"/>
                <a:gd name="T6" fmla="*/ 218 w 224"/>
                <a:gd name="T7" fmla="*/ 74 h 80"/>
                <a:gd name="T8" fmla="*/ 210 w 224"/>
                <a:gd name="T9" fmla="*/ 78 h 80"/>
                <a:gd name="T10" fmla="*/ 202 w 224"/>
                <a:gd name="T11" fmla="*/ 80 h 80"/>
                <a:gd name="T12" fmla="*/ 24 w 224"/>
                <a:gd name="T13" fmla="*/ 80 h 80"/>
                <a:gd name="T14" fmla="*/ 24 w 224"/>
                <a:gd name="T15" fmla="*/ 80 h 80"/>
                <a:gd name="T16" fmla="*/ 14 w 224"/>
                <a:gd name="T17" fmla="*/ 78 h 80"/>
                <a:gd name="T18" fmla="*/ 8 w 224"/>
                <a:gd name="T19" fmla="*/ 74 h 80"/>
                <a:gd name="T20" fmla="*/ 2 w 224"/>
                <a:gd name="T21" fmla="*/ 66 h 80"/>
                <a:gd name="T22" fmla="*/ 0 w 224"/>
                <a:gd name="T23" fmla="*/ 58 h 80"/>
                <a:gd name="T24" fmla="*/ 0 w 224"/>
                <a:gd name="T25" fmla="*/ 24 h 80"/>
                <a:gd name="T26" fmla="*/ 0 w 224"/>
                <a:gd name="T27" fmla="*/ 24 h 80"/>
                <a:gd name="T28" fmla="*/ 2 w 224"/>
                <a:gd name="T29" fmla="*/ 14 h 80"/>
                <a:gd name="T30" fmla="*/ 8 w 224"/>
                <a:gd name="T31" fmla="*/ 8 h 80"/>
                <a:gd name="T32" fmla="*/ 14 w 224"/>
                <a:gd name="T33" fmla="*/ 2 h 80"/>
                <a:gd name="T34" fmla="*/ 24 w 224"/>
                <a:gd name="T35" fmla="*/ 0 h 80"/>
                <a:gd name="T36" fmla="*/ 202 w 224"/>
                <a:gd name="T37" fmla="*/ 0 h 80"/>
                <a:gd name="T38" fmla="*/ 202 w 224"/>
                <a:gd name="T39" fmla="*/ 0 h 80"/>
                <a:gd name="T40" fmla="*/ 210 w 224"/>
                <a:gd name="T41" fmla="*/ 2 h 80"/>
                <a:gd name="T42" fmla="*/ 218 w 224"/>
                <a:gd name="T43" fmla="*/ 8 h 80"/>
                <a:gd name="T44" fmla="*/ 224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4" y="66"/>
                  </a:lnTo>
                  <a:lnTo>
                    <a:pt x="218" y="74"/>
                  </a:lnTo>
                  <a:lnTo>
                    <a:pt x="210" y="78"/>
                  </a:lnTo>
                  <a:lnTo>
                    <a:pt x="202" y="80"/>
                  </a:lnTo>
                  <a:lnTo>
                    <a:pt x="24" y="80"/>
                  </a:lnTo>
                  <a:lnTo>
                    <a:pt x="14" y="78"/>
                  </a:lnTo>
                  <a:lnTo>
                    <a:pt x="8" y="74"/>
                  </a:lnTo>
                  <a:lnTo>
                    <a:pt x="2" y="66"/>
                  </a:lnTo>
                  <a:lnTo>
                    <a:pt x="0" y="58"/>
                  </a:lnTo>
                  <a:lnTo>
                    <a:pt x="0" y="24"/>
                  </a:lnTo>
                  <a:lnTo>
                    <a:pt x="2" y="14"/>
                  </a:lnTo>
                  <a:lnTo>
                    <a:pt x="8" y="8"/>
                  </a:lnTo>
                  <a:lnTo>
                    <a:pt x="14" y="2"/>
                  </a:lnTo>
                  <a:lnTo>
                    <a:pt x="24" y="0"/>
                  </a:lnTo>
                  <a:lnTo>
                    <a:pt x="202" y="0"/>
                  </a:lnTo>
                  <a:lnTo>
                    <a:pt x="210" y="2"/>
                  </a:lnTo>
                  <a:lnTo>
                    <a:pt x="218" y="8"/>
                  </a:lnTo>
                  <a:lnTo>
                    <a:pt x="224" y="14"/>
                  </a:lnTo>
                  <a:lnTo>
                    <a:pt x="224" y="24"/>
                  </a:lnTo>
                  <a:lnTo>
                    <a:pt x="224" y="58"/>
                  </a:lnTo>
                  <a:close/>
                </a:path>
              </a:pathLst>
            </a:custGeom>
            <a:solidFill>
              <a:srgbClr val="F6D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32" name="Rectangle 217"/>
            <p:cNvSpPr>
              <a:spLocks noChangeArrowheads="1"/>
            </p:cNvSpPr>
            <p:nvPr/>
          </p:nvSpPr>
          <p:spPr bwMode="auto">
            <a:xfrm>
              <a:off x="39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52237" name="Group 268"/>
          <p:cNvGrpSpPr>
            <a:grpSpLocks/>
          </p:cNvGrpSpPr>
          <p:nvPr/>
        </p:nvGrpSpPr>
        <p:grpSpPr bwMode="auto">
          <a:xfrm>
            <a:off x="2693988" y="735012"/>
            <a:ext cx="1584325" cy="276224"/>
            <a:chOff x="1669" y="515"/>
            <a:chExt cx="998" cy="174"/>
          </a:xfrm>
        </p:grpSpPr>
        <p:sp>
          <p:nvSpPr>
            <p:cNvPr id="52414" name="Rectangle 218"/>
            <p:cNvSpPr>
              <a:spLocks noChangeArrowheads="1"/>
            </p:cNvSpPr>
            <p:nvPr/>
          </p:nvSpPr>
          <p:spPr bwMode="auto">
            <a:xfrm>
              <a:off x="166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2415" name="Rectangle 219"/>
            <p:cNvSpPr>
              <a:spLocks noChangeArrowheads="1"/>
            </p:cNvSpPr>
            <p:nvPr/>
          </p:nvSpPr>
          <p:spPr bwMode="auto">
            <a:xfrm>
              <a:off x="178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52416" name="Rectangle 220"/>
            <p:cNvSpPr>
              <a:spLocks noChangeArrowheads="1"/>
            </p:cNvSpPr>
            <p:nvPr/>
          </p:nvSpPr>
          <p:spPr bwMode="auto">
            <a:xfrm>
              <a:off x="192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52417" name="Rectangle 221"/>
            <p:cNvSpPr>
              <a:spLocks noChangeArrowheads="1"/>
            </p:cNvSpPr>
            <p:nvPr/>
          </p:nvSpPr>
          <p:spPr bwMode="auto">
            <a:xfrm>
              <a:off x="2063"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52418" name="Rectangle 222"/>
            <p:cNvSpPr>
              <a:spLocks noChangeArrowheads="1"/>
            </p:cNvSpPr>
            <p:nvPr/>
          </p:nvSpPr>
          <p:spPr bwMode="auto">
            <a:xfrm>
              <a:off x="2203"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52419" name="Rectangle 223"/>
            <p:cNvSpPr>
              <a:spLocks noChangeArrowheads="1"/>
            </p:cNvSpPr>
            <p:nvPr/>
          </p:nvSpPr>
          <p:spPr bwMode="auto">
            <a:xfrm>
              <a:off x="232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52420" name="Rectangle 224"/>
            <p:cNvSpPr>
              <a:spLocks noChangeArrowheads="1"/>
            </p:cNvSpPr>
            <p:nvPr/>
          </p:nvSpPr>
          <p:spPr bwMode="auto">
            <a:xfrm>
              <a:off x="243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52421" name="Rectangle 225"/>
            <p:cNvSpPr>
              <a:spLocks noChangeArrowheads="1"/>
            </p:cNvSpPr>
            <p:nvPr/>
          </p:nvSpPr>
          <p:spPr bwMode="auto">
            <a:xfrm>
              <a:off x="252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grpSp>
        <p:nvGrpSpPr>
          <p:cNvPr id="52238" name="グループ化 3"/>
          <p:cNvGrpSpPr>
            <a:grpSpLocks/>
          </p:cNvGrpSpPr>
          <p:nvPr/>
        </p:nvGrpSpPr>
        <p:grpSpPr bwMode="auto">
          <a:xfrm>
            <a:off x="754063" y="8234363"/>
            <a:ext cx="5791200" cy="663575"/>
            <a:chOff x="706438" y="8266113"/>
            <a:chExt cx="5791200" cy="663575"/>
          </a:xfrm>
        </p:grpSpPr>
        <p:sp>
          <p:nvSpPr>
            <p:cNvPr id="52279" name="Line 6"/>
            <p:cNvSpPr>
              <a:spLocks noChangeShapeType="1"/>
            </p:cNvSpPr>
            <p:nvPr/>
          </p:nvSpPr>
          <p:spPr bwMode="auto">
            <a:xfrm>
              <a:off x="706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0" name="Line 7"/>
            <p:cNvSpPr>
              <a:spLocks noChangeShapeType="1"/>
            </p:cNvSpPr>
            <p:nvPr/>
          </p:nvSpPr>
          <p:spPr bwMode="auto">
            <a:xfrm>
              <a:off x="795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1" name="Line 8"/>
            <p:cNvSpPr>
              <a:spLocks noChangeShapeType="1"/>
            </p:cNvSpPr>
            <p:nvPr/>
          </p:nvSpPr>
          <p:spPr bwMode="auto">
            <a:xfrm>
              <a:off x="884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2" name="Line 9"/>
            <p:cNvSpPr>
              <a:spLocks noChangeShapeType="1"/>
            </p:cNvSpPr>
            <p:nvPr/>
          </p:nvSpPr>
          <p:spPr bwMode="auto">
            <a:xfrm>
              <a:off x="973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3" name="Line 10"/>
            <p:cNvSpPr>
              <a:spLocks noChangeShapeType="1"/>
            </p:cNvSpPr>
            <p:nvPr/>
          </p:nvSpPr>
          <p:spPr bwMode="auto">
            <a:xfrm>
              <a:off x="1062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4" name="Line 11"/>
            <p:cNvSpPr>
              <a:spLocks noChangeShapeType="1"/>
            </p:cNvSpPr>
            <p:nvPr/>
          </p:nvSpPr>
          <p:spPr bwMode="auto">
            <a:xfrm>
              <a:off x="1150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5" name="Line 12"/>
            <p:cNvSpPr>
              <a:spLocks noChangeShapeType="1"/>
            </p:cNvSpPr>
            <p:nvPr/>
          </p:nvSpPr>
          <p:spPr bwMode="auto">
            <a:xfrm>
              <a:off x="1239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6" name="Line 13"/>
            <p:cNvSpPr>
              <a:spLocks noChangeShapeType="1"/>
            </p:cNvSpPr>
            <p:nvPr/>
          </p:nvSpPr>
          <p:spPr bwMode="auto">
            <a:xfrm>
              <a:off x="1328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7" name="Line 14"/>
            <p:cNvSpPr>
              <a:spLocks noChangeShapeType="1"/>
            </p:cNvSpPr>
            <p:nvPr/>
          </p:nvSpPr>
          <p:spPr bwMode="auto">
            <a:xfrm>
              <a:off x="1417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8" name="Line 15"/>
            <p:cNvSpPr>
              <a:spLocks noChangeShapeType="1"/>
            </p:cNvSpPr>
            <p:nvPr/>
          </p:nvSpPr>
          <p:spPr bwMode="auto">
            <a:xfrm>
              <a:off x="1506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89" name="Line 16"/>
            <p:cNvSpPr>
              <a:spLocks noChangeShapeType="1"/>
            </p:cNvSpPr>
            <p:nvPr/>
          </p:nvSpPr>
          <p:spPr bwMode="auto">
            <a:xfrm>
              <a:off x="1595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0" name="Line 17"/>
            <p:cNvSpPr>
              <a:spLocks noChangeShapeType="1"/>
            </p:cNvSpPr>
            <p:nvPr/>
          </p:nvSpPr>
          <p:spPr bwMode="auto">
            <a:xfrm>
              <a:off x="1684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1" name="Line 18"/>
            <p:cNvSpPr>
              <a:spLocks noChangeShapeType="1"/>
            </p:cNvSpPr>
            <p:nvPr/>
          </p:nvSpPr>
          <p:spPr bwMode="auto">
            <a:xfrm>
              <a:off x="1773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2" name="Line 19"/>
            <p:cNvSpPr>
              <a:spLocks noChangeShapeType="1"/>
            </p:cNvSpPr>
            <p:nvPr/>
          </p:nvSpPr>
          <p:spPr bwMode="auto">
            <a:xfrm>
              <a:off x="1862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3" name="Line 20"/>
            <p:cNvSpPr>
              <a:spLocks noChangeShapeType="1"/>
            </p:cNvSpPr>
            <p:nvPr/>
          </p:nvSpPr>
          <p:spPr bwMode="auto">
            <a:xfrm>
              <a:off x="1951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4" name="Line 21"/>
            <p:cNvSpPr>
              <a:spLocks noChangeShapeType="1"/>
            </p:cNvSpPr>
            <p:nvPr/>
          </p:nvSpPr>
          <p:spPr bwMode="auto">
            <a:xfrm>
              <a:off x="2039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5" name="Line 22"/>
            <p:cNvSpPr>
              <a:spLocks noChangeShapeType="1"/>
            </p:cNvSpPr>
            <p:nvPr/>
          </p:nvSpPr>
          <p:spPr bwMode="auto">
            <a:xfrm>
              <a:off x="2128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6" name="Line 23"/>
            <p:cNvSpPr>
              <a:spLocks noChangeShapeType="1"/>
            </p:cNvSpPr>
            <p:nvPr/>
          </p:nvSpPr>
          <p:spPr bwMode="auto">
            <a:xfrm>
              <a:off x="2217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7" name="Line 24"/>
            <p:cNvSpPr>
              <a:spLocks noChangeShapeType="1"/>
            </p:cNvSpPr>
            <p:nvPr/>
          </p:nvSpPr>
          <p:spPr bwMode="auto">
            <a:xfrm>
              <a:off x="2306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8" name="Line 25"/>
            <p:cNvSpPr>
              <a:spLocks noChangeShapeType="1"/>
            </p:cNvSpPr>
            <p:nvPr/>
          </p:nvSpPr>
          <p:spPr bwMode="auto">
            <a:xfrm>
              <a:off x="2395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99" name="Line 26"/>
            <p:cNvSpPr>
              <a:spLocks noChangeShapeType="1"/>
            </p:cNvSpPr>
            <p:nvPr/>
          </p:nvSpPr>
          <p:spPr bwMode="auto">
            <a:xfrm>
              <a:off x="2484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0" name="Line 27"/>
            <p:cNvSpPr>
              <a:spLocks noChangeShapeType="1"/>
            </p:cNvSpPr>
            <p:nvPr/>
          </p:nvSpPr>
          <p:spPr bwMode="auto">
            <a:xfrm>
              <a:off x="2573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1" name="Line 28"/>
            <p:cNvSpPr>
              <a:spLocks noChangeShapeType="1"/>
            </p:cNvSpPr>
            <p:nvPr/>
          </p:nvSpPr>
          <p:spPr bwMode="auto">
            <a:xfrm>
              <a:off x="2662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2" name="Line 29"/>
            <p:cNvSpPr>
              <a:spLocks noChangeShapeType="1"/>
            </p:cNvSpPr>
            <p:nvPr/>
          </p:nvSpPr>
          <p:spPr bwMode="auto">
            <a:xfrm>
              <a:off x="2751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3" name="Line 30"/>
            <p:cNvSpPr>
              <a:spLocks noChangeShapeType="1"/>
            </p:cNvSpPr>
            <p:nvPr/>
          </p:nvSpPr>
          <p:spPr bwMode="auto">
            <a:xfrm>
              <a:off x="2840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4" name="Line 31"/>
            <p:cNvSpPr>
              <a:spLocks noChangeShapeType="1"/>
            </p:cNvSpPr>
            <p:nvPr/>
          </p:nvSpPr>
          <p:spPr bwMode="auto">
            <a:xfrm>
              <a:off x="2928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5" name="Line 32"/>
            <p:cNvSpPr>
              <a:spLocks noChangeShapeType="1"/>
            </p:cNvSpPr>
            <p:nvPr/>
          </p:nvSpPr>
          <p:spPr bwMode="auto">
            <a:xfrm>
              <a:off x="3017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6" name="Line 33"/>
            <p:cNvSpPr>
              <a:spLocks noChangeShapeType="1"/>
            </p:cNvSpPr>
            <p:nvPr/>
          </p:nvSpPr>
          <p:spPr bwMode="auto">
            <a:xfrm>
              <a:off x="3106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7" name="Line 34"/>
            <p:cNvSpPr>
              <a:spLocks noChangeShapeType="1"/>
            </p:cNvSpPr>
            <p:nvPr/>
          </p:nvSpPr>
          <p:spPr bwMode="auto">
            <a:xfrm>
              <a:off x="3195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8" name="Line 35"/>
            <p:cNvSpPr>
              <a:spLocks noChangeShapeType="1"/>
            </p:cNvSpPr>
            <p:nvPr/>
          </p:nvSpPr>
          <p:spPr bwMode="auto">
            <a:xfrm>
              <a:off x="3284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09" name="Line 36"/>
            <p:cNvSpPr>
              <a:spLocks noChangeShapeType="1"/>
            </p:cNvSpPr>
            <p:nvPr/>
          </p:nvSpPr>
          <p:spPr bwMode="auto">
            <a:xfrm>
              <a:off x="3373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0" name="Line 37"/>
            <p:cNvSpPr>
              <a:spLocks noChangeShapeType="1"/>
            </p:cNvSpPr>
            <p:nvPr/>
          </p:nvSpPr>
          <p:spPr bwMode="auto">
            <a:xfrm>
              <a:off x="3462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1" name="Line 38"/>
            <p:cNvSpPr>
              <a:spLocks noChangeShapeType="1"/>
            </p:cNvSpPr>
            <p:nvPr/>
          </p:nvSpPr>
          <p:spPr bwMode="auto">
            <a:xfrm>
              <a:off x="3551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2" name="Line 39"/>
            <p:cNvSpPr>
              <a:spLocks noChangeShapeType="1"/>
            </p:cNvSpPr>
            <p:nvPr/>
          </p:nvSpPr>
          <p:spPr bwMode="auto">
            <a:xfrm>
              <a:off x="3640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3" name="Line 40"/>
            <p:cNvSpPr>
              <a:spLocks noChangeShapeType="1"/>
            </p:cNvSpPr>
            <p:nvPr/>
          </p:nvSpPr>
          <p:spPr bwMode="auto">
            <a:xfrm>
              <a:off x="3729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4" name="Line 41"/>
            <p:cNvSpPr>
              <a:spLocks noChangeShapeType="1"/>
            </p:cNvSpPr>
            <p:nvPr/>
          </p:nvSpPr>
          <p:spPr bwMode="auto">
            <a:xfrm>
              <a:off x="3817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5" name="Line 42"/>
            <p:cNvSpPr>
              <a:spLocks noChangeShapeType="1"/>
            </p:cNvSpPr>
            <p:nvPr/>
          </p:nvSpPr>
          <p:spPr bwMode="auto">
            <a:xfrm>
              <a:off x="3906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6" name="Line 43"/>
            <p:cNvSpPr>
              <a:spLocks noChangeShapeType="1"/>
            </p:cNvSpPr>
            <p:nvPr/>
          </p:nvSpPr>
          <p:spPr bwMode="auto">
            <a:xfrm>
              <a:off x="3995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7" name="Line 44"/>
            <p:cNvSpPr>
              <a:spLocks noChangeShapeType="1"/>
            </p:cNvSpPr>
            <p:nvPr/>
          </p:nvSpPr>
          <p:spPr bwMode="auto">
            <a:xfrm>
              <a:off x="4084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8" name="Line 45"/>
            <p:cNvSpPr>
              <a:spLocks noChangeShapeType="1"/>
            </p:cNvSpPr>
            <p:nvPr/>
          </p:nvSpPr>
          <p:spPr bwMode="auto">
            <a:xfrm>
              <a:off x="4173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19" name="Line 46"/>
            <p:cNvSpPr>
              <a:spLocks noChangeShapeType="1"/>
            </p:cNvSpPr>
            <p:nvPr/>
          </p:nvSpPr>
          <p:spPr bwMode="auto">
            <a:xfrm>
              <a:off x="4262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0" name="Line 47"/>
            <p:cNvSpPr>
              <a:spLocks noChangeShapeType="1"/>
            </p:cNvSpPr>
            <p:nvPr/>
          </p:nvSpPr>
          <p:spPr bwMode="auto">
            <a:xfrm>
              <a:off x="4351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1" name="Line 48"/>
            <p:cNvSpPr>
              <a:spLocks noChangeShapeType="1"/>
            </p:cNvSpPr>
            <p:nvPr/>
          </p:nvSpPr>
          <p:spPr bwMode="auto">
            <a:xfrm>
              <a:off x="4440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2" name="Line 49"/>
            <p:cNvSpPr>
              <a:spLocks noChangeShapeType="1"/>
            </p:cNvSpPr>
            <p:nvPr/>
          </p:nvSpPr>
          <p:spPr bwMode="auto">
            <a:xfrm>
              <a:off x="4529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3" name="Line 50"/>
            <p:cNvSpPr>
              <a:spLocks noChangeShapeType="1"/>
            </p:cNvSpPr>
            <p:nvPr/>
          </p:nvSpPr>
          <p:spPr bwMode="auto">
            <a:xfrm>
              <a:off x="4618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4" name="Line 51"/>
            <p:cNvSpPr>
              <a:spLocks noChangeShapeType="1"/>
            </p:cNvSpPr>
            <p:nvPr/>
          </p:nvSpPr>
          <p:spPr bwMode="auto">
            <a:xfrm>
              <a:off x="4706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5" name="Line 52"/>
            <p:cNvSpPr>
              <a:spLocks noChangeShapeType="1"/>
            </p:cNvSpPr>
            <p:nvPr/>
          </p:nvSpPr>
          <p:spPr bwMode="auto">
            <a:xfrm>
              <a:off x="4795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6" name="Line 53"/>
            <p:cNvSpPr>
              <a:spLocks noChangeShapeType="1"/>
            </p:cNvSpPr>
            <p:nvPr/>
          </p:nvSpPr>
          <p:spPr bwMode="auto">
            <a:xfrm>
              <a:off x="4884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7" name="Line 54"/>
            <p:cNvSpPr>
              <a:spLocks noChangeShapeType="1"/>
            </p:cNvSpPr>
            <p:nvPr/>
          </p:nvSpPr>
          <p:spPr bwMode="auto">
            <a:xfrm>
              <a:off x="4973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8" name="Line 55"/>
            <p:cNvSpPr>
              <a:spLocks noChangeShapeType="1"/>
            </p:cNvSpPr>
            <p:nvPr/>
          </p:nvSpPr>
          <p:spPr bwMode="auto">
            <a:xfrm>
              <a:off x="5062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29" name="Line 56"/>
            <p:cNvSpPr>
              <a:spLocks noChangeShapeType="1"/>
            </p:cNvSpPr>
            <p:nvPr/>
          </p:nvSpPr>
          <p:spPr bwMode="auto">
            <a:xfrm>
              <a:off x="5151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0" name="Line 57"/>
            <p:cNvSpPr>
              <a:spLocks noChangeShapeType="1"/>
            </p:cNvSpPr>
            <p:nvPr/>
          </p:nvSpPr>
          <p:spPr bwMode="auto">
            <a:xfrm>
              <a:off x="5240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1" name="Line 58"/>
            <p:cNvSpPr>
              <a:spLocks noChangeShapeType="1"/>
            </p:cNvSpPr>
            <p:nvPr/>
          </p:nvSpPr>
          <p:spPr bwMode="auto">
            <a:xfrm>
              <a:off x="5329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2" name="Line 59"/>
            <p:cNvSpPr>
              <a:spLocks noChangeShapeType="1"/>
            </p:cNvSpPr>
            <p:nvPr/>
          </p:nvSpPr>
          <p:spPr bwMode="auto">
            <a:xfrm>
              <a:off x="5418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3" name="Line 60"/>
            <p:cNvSpPr>
              <a:spLocks noChangeShapeType="1"/>
            </p:cNvSpPr>
            <p:nvPr/>
          </p:nvSpPr>
          <p:spPr bwMode="auto">
            <a:xfrm>
              <a:off x="5507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4" name="Line 61"/>
            <p:cNvSpPr>
              <a:spLocks noChangeShapeType="1"/>
            </p:cNvSpPr>
            <p:nvPr/>
          </p:nvSpPr>
          <p:spPr bwMode="auto">
            <a:xfrm>
              <a:off x="5595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5" name="Line 62"/>
            <p:cNvSpPr>
              <a:spLocks noChangeShapeType="1"/>
            </p:cNvSpPr>
            <p:nvPr/>
          </p:nvSpPr>
          <p:spPr bwMode="auto">
            <a:xfrm>
              <a:off x="56848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6" name="Line 63"/>
            <p:cNvSpPr>
              <a:spLocks noChangeShapeType="1"/>
            </p:cNvSpPr>
            <p:nvPr/>
          </p:nvSpPr>
          <p:spPr bwMode="auto">
            <a:xfrm>
              <a:off x="57737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7" name="Line 64"/>
            <p:cNvSpPr>
              <a:spLocks noChangeShapeType="1"/>
            </p:cNvSpPr>
            <p:nvPr/>
          </p:nvSpPr>
          <p:spPr bwMode="auto">
            <a:xfrm>
              <a:off x="58626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8" name="Line 65"/>
            <p:cNvSpPr>
              <a:spLocks noChangeShapeType="1"/>
            </p:cNvSpPr>
            <p:nvPr/>
          </p:nvSpPr>
          <p:spPr bwMode="auto">
            <a:xfrm>
              <a:off x="59515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39" name="Line 66"/>
            <p:cNvSpPr>
              <a:spLocks noChangeShapeType="1"/>
            </p:cNvSpPr>
            <p:nvPr/>
          </p:nvSpPr>
          <p:spPr bwMode="auto">
            <a:xfrm>
              <a:off x="60404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0" name="Line 67"/>
            <p:cNvSpPr>
              <a:spLocks noChangeShapeType="1"/>
            </p:cNvSpPr>
            <p:nvPr/>
          </p:nvSpPr>
          <p:spPr bwMode="auto">
            <a:xfrm>
              <a:off x="61293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1" name="Line 68"/>
            <p:cNvSpPr>
              <a:spLocks noChangeShapeType="1"/>
            </p:cNvSpPr>
            <p:nvPr/>
          </p:nvSpPr>
          <p:spPr bwMode="auto">
            <a:xfrm>
              <a:off x="62182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2" name="Line 69"/>
            <p:cNvSpPr>
              <a:spLocks noChangeShapeType="1"/>
            </p:cNvSpPr>
            <p:nvPr/>
          </p:nvSpPr>
          <p:spPr bwMode="auto">
            <a:xfrm>
              <a:off x="63071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3" name="Line 70"/>
            <p:cNvSpPr>
              <a:spLocks noChangeShapeType="1"/>
            </p:cNvSpPr>
            <p:nvPr/>
          </p:nvSpPr>
          <p:spPr bwMode="auto">
            <a:xfrm>
              <a:off x="63960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4" name="Line 71"/>
            <p:cNvSpPr>
              <a:spLocks noChangeShapeType="1"/>
            </p:cNvSpPr>
            <p:nvPr/>
          </p:nvSpPr>
          <p:spPr bwMode="auto">
            <a:xfrm>
              <a:off x="6484938" y="8418513"/>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5" name="Line 138"/>
            <p:cNvSpPr>
              <a:spLocks noChangeShapeType="1"/>
            </p:cNvSpPr>
            <p:nvPr/>
          </p:nvSpPr>
          <p:spPr bwMode="auto">
            <a:xfrm>
              <a:off x="706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6" name="Line 139"/>
            <p:cNvSpPr>
              <a:spLocks noChangeShapeType="1"/>
            </p:cNvSpPr>
            <p:nvPr/>
          </p:nvSpPr>
          <p:spPr bwMode="auto">
            <a:xfrm>
              <a:off x="795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7" name="Line 140"/>
            <p:cNvSpPr>
              <a:spLocks noChangeShapeType="1"/>
            </p:cNvSpPr>
            <p:nvPr/>
          </p:nvSpPr>
          <p:spPr bwMode="auto">
            <a:xfrm>
              <a:off x="884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8" name="Line 141"/>
            <p:cNvSpPr>
              <a:spLocks noChangeShapeType="1"/>
            </p:cNvSpPr>
            <p:nvPr/>
          </p:nvSpPr>
          <p:spPr bwMode="auto">
            <a:xfrm>
              <a:off x="973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49" name="Line 142"/>
            <p:cNvSpPr>
              <a:spLocks noChangeShapeType="1"/>
            </p:cNvSpPr>
            <p:nvPr/>
          </p:nvSpPr>
          <p:spPr bwMode="auto">
            <a:xfrm>
              <a:off x="1062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0" name="Line 143"/>
            <p:cNvSpPr>
              <a:spLocks noChangeShapeType="1"/>
            </p:cNvSpPr>
            <p:nvPr/>
          </p:nvSpPr>
          <p:spPr bwMode="auto">
            <a:xfrm>
              <a:off x="1150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1" name="Line 144"/>
            <p:cNvSpPr>
              <a:spLocks noChangeShapeType="1"/>
            </p:cNvSpPr>
            <p:nvPr/>
          </p:nvSpPr>
          <p:spPr bwMode="auto">
            <a:xfrm>
              <a:off x="1239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2" name="Line 145"/>
            <p:cNvSpPr>
              <a:spLocks noChangeShapeType="1"/>
            </p:cNvSpPr>
            <p:nvPr/>
          </p:nvSpPr>
          <p:spPr bwMode="auto">
            <a:xfrm>
              <a:off x="1328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3" name="Line 146"/>
            <p:cNvSpPr>
              <a:spLocks noChangeShapeType="1"/>
            </p:cNvSpPr>
            <p:nvPr/>
          </p:nvSpPr>
          <p:spPr bwMode="auto">
            <a:xfrm>
              <a:off x="1417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4" name="Line 147"/>
            <p:cNvSpPr>
              <a:spLocks noChangeShapeType="1"/>
            </p:cNvSpPr>
            <p:nvPr/>
          </p:nvSpPr>
          <p:spPr bwMode="auto">
            <a:xfrm>
              <a:off x="1506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5" name="Line 148"/>
            <p:cNvSpPr>
              <a:spLocks noChangeShapeType="1"/>
            </p:cNvSpPr>
            <p:nvPr/>
          </p:nvSpPr>
          <p:spPr bwMode="auto">
            <a:xfrm>
              <a:off x="1595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6" name="Line 149"/>
            <p:cNvSpPr>
              <a:spLocks noChangeShapeType="1"/>
            </p:cNvSpPr>
            <p:nvPr/>
          </p:nvSpPr>
          <p:spPr bwMode="auto">
            <a:xfrm>
              <a:off x="1684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7" name="Line 150"/>
            <p:cNvSpPr>
              <a:spLocks noChangeShapeType="1"/>
            </p:cNvSpPr>
            <p:nvPr/>
          </p:nvSpPr>
          <p:spPr bwMode="auto">
            <a:xfrm>
              <a:off x="1773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8" name="Line 151"/>
            <p:cNvSpPr>
              <a:spLocks noChangeShapeType="1"/>
            </p:cNvSpPr>
            <p:nvPr/>
          </p:nvSpPr>
          <p:spPr bwMode="auto">
            <a:xfrm>
              <a:off x="1862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59" name="Line 152"/>
            <p:cNvSpPr>
              <a:spLocks noChangeShapeType="1"/>
            </p:cNvSpPr>
            <p:nvPr/>
          </p:nvSpPr>
          <p:spPr bwMode="auto">
            <a:xfrm>
              <a:off x="1951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0" name="Line 153"/>
            <p:cNvSpPr>
              <a:spLocks noChangeShapeType="1"/>
            </p:cNvSpPr>
            <p:nvPr/>
          </p:nvSpPr>
          <p:spPr bwMode="auto">
            <a:xfrm>
              <a:off x="2039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1" name="Line 154"/>
            <p:cNvSpPr>
              <a:spLocks noChangeShapeType="1"/>
            </p:cNvSpPr>
            <p:nvPr/>
          </p:nvSpPr>
          <p:spPr bwMode="auto">
            <a:xfrm>
              <a:off x="2128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2" name="Line 155"/>
            <p:cNvSpPr>
              <a:spLocks noChangeShapeType="1"/>
            </p:cNvSpPr>
            <p:nvPr/>
          </p:nvSpPr>
          <p:spPr bwMode="auto">
            <a:xfrm>
              <a:off x="2217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3" name="Line 156"/>
            <p:cNvSpPr>
              <a:spLocks noChangeShapeType="1"/>
            </p:cNvSpPr>
            <p:nvPr/>
          </p:nvSpPr>
          <p:spPr bwMode="auto">
            <a:xfrm>
              <a:off x="2306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4" name="Line 157"/>
            <p:cNvSpPr>
              <a:spLocks noChangeShapeType="1"/>
            </p:cNvSpPr>
            <p:nvPr/>
          </p:nvSpPr>
          <p:spPr bwMode="auto">
            <a:xfrm>
              <a:off x="2395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5" name="Line 158"/>
            <p:cNvSpPr>
              <a:spLocks noChangeShapeType="1"/>
            </p:cNvSpPr>
            <p:nvPr/>
          </p:nvSpPr>
          <p:spPr bwMode="auto">
            <a:xfrm>
              <a:off x="2484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6" name="Line 159"/>
            <p:cNvSpPr>
              <a:spLocks noChangeShapeType="1"/>
            </p:cNvSpPr>
            <p:nvPr/>
          </p:nvSpPr>
          <p:spPr bwMode="auto">
            <a:xfrm>
              <a:off x="2573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7" name="Line 160"/>
            <p:cNvSpPr>
              <a:spLocks noChangeShapeType="1"/>
            </p:cNvSpPr>
            <p:nvPr/>
          </p:nvSpPr>
          <p:spPr bwMode="auto">
            <a:xfrm>
              <a:off x="2662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8" name="Line 161"/>
            <p:cNvSpPr>
              <a:spLocks noChangeShapeType="1"/>
            </p:cNvSpPr>
            <p:nvPr/>
          </p:nvSpPr>
          <p:spPr bwMode="auto">
            <a:xfrm>
              <a:off x="2751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69" name="Line 162"/>
            <p:cNvSpPr>
              <a:spLocks noChangeShapeType="1"/>
            </p:cNvSpPr>
            <p:nvPr/>
          </p:nvSpPr>
          <p:spPr bwMode="auto">
            <a:xfrm>
              <a:off x="2840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0" name="Line 163"/>
            <p:cNvSpPr>
              <a:spLocks noChangeShapeType="1"/>
            </p:cNvSpPr>
            <p:nvPr/>
          </p:nvSpPr>
          <p:spPr bwMode="auto">
            <a:xfrm>
              <a:off x="2928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1" name="Line 164"/>
            <p:cNvSpPr>
              <a:spLocks noChangeShapeType="1"/>
            </p:cNvSpPr>
            <p:nvPr/>
          </p:nvSpPr>
          <p:spPr bwMode="auto">
            <a:xfrm>
              <a:off x="3017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2" name="Line 165"/>
            <p:cNvSpPr>
              <a:spLocks noChangeShapeType="1"/>
            </p:cNvSpPr>
            <p:nvPr/>
          </p:nvSpPr>
          <p:spPr bwMode="auto">
            <a:xfrm>
              <a:off x="3106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3" name="Line 166"/>
            <p:cNvSpPr>
              <a:spLocks noChangeShapeType="1"/>
            </p:cNvSpPr>
            <p:nvPr/>
          </p:nvSpPr>
          <p:spPr bwMode="auto">
            <a:xfrm>
              <a:off x="3195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4" name="Line 167"/>
            <p:cNvSpPr>
              <a:spLocks noChangeShapeType="1"/>
            </p:cNvSpPr>
            <p:nvPr/>
          </p:nvSpPr>
          <p:spPr bwMode="auto">
            <a:xfrm>
              <a:off x="3284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5" name="Line 168"/>
            <p:cNvSpPr>
              <a:spLocks noChangeShapeType="1"/>
            </p:cNvSpPr>
            <p:nvPr/>
          </p:nvSpPr>
          <p:spPr bwMode="auto">
            <a:xfrm>
              <a:off x="3373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6" name="Line 169"/>
            <p:cNvSpPr>
              <a:spLocks noChangeShapeType="1"/>
            </p:cNvSpPr>
            <p:nvPr/>
          </p:nvSpPr>
          <p:spPr bwMode="auto">
            <a:xfrm>
              <a:off x="3462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7" name="Line 170"/>
            <p:cNvSpPr>
              <a:spLocks noChangeShapeType="1"/>
            </p:cNvSpPr>
            <p:nvPr/>
          </p:nvSpPr>
          <p:spPr bwMode="auto">
            <a:xfrm>
              <a:off x="3551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8" name="Line 171"/>
            <p:cNvSpPr>
              <a:spLocks noChangeShapeType="1"/>
            </p:cNvSpPr>
            <p:nvPr/>
          </p:nvSpPr>
          <p:spPr bwMode="auto">
            <a:xfrm>
              <a:off x="3640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79" name="Line 172"/>
            <p:cNvSpPr>
              <a:spLocks noChangeShapeType="1"/>
            </p:cNvSpPr>
            <p:nvPr/>
          </p:nvSpPr>
          <p:spPr bwMode="auto">
            <a:xfrm>
              <a:off x="3729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0" name="Line 173"/>
            <p:cNvSpPr>
              <a:spLocks noChangeShapeType="1"/>
            </p:cNvSpPr>
            <p:nvPr/>
          </p:nvSpPr>
          <p:spPr bwMode="auto">
            <a:xfrm>
              <a:off x="3817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1" name="Line 174"/>
            <p:cNvSpPr>
              <a:spLocks noChangeShapeType="1"/>
            </p:cNvSpPr>
            <p:nvPr/>
          </p:nvSpPr>
          <p:spPr bwMode="auto">
            <a:xfrm>
              <a:off x="3906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2" name="Line 175"/>
            <p:cNvSpPr>
              <a:spLocks noChangeShapeType="1"/>
            </p:cNvSpPr>
            <p:nvPr/>
          </p:nvSpPr>
          <p:spPr bwMode="auto">
            <a:xfrm>
              <a:off x="3995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3" name="Line 176"/>
            <p:cNvSpPr>
              <a:spLocks noChangeShapeType="1"/>
            </p:cNvSpPr>
            <p:nvPr/>
          </p:nvSpPr>
          <p:spPr bwMode="auto">
            <a:xfrm>
              <a:off x="4084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4" name="Line 177"/>
            <p:cNvSpPr>
              <a:spLocks noChangeShapeType="1"/>
            </p:cNvSpPr>
            <p:nvPr/>
          </p:nvSpPr>
          <p:spPr bwMode="auto">
            <a:xfrm>
              <a:off x="4173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5" name="Line 178"/>
            <p:cNvSpPr>
              <a:spLocks noChangeShapeType="1"/>
            </p:cNvSpPr>
            <p:nvPr/>
          </p:nvSpPr>
          <p:spPr bwMode="auto">
            <a:xfrm>
              <a:off x="4262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6" name="Line 179"/>
            <p:cNvSpPr>
              <a:spLocks noChangeShapeType="1"/>
            </p:cNvSpPr>
            <p:nvPr/>
          </p:nvSpPr>
          <p:spPr bwMode="auto">
            <a:xfrm>
              <a:off x="4351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7" name="Line 180"/>
            <p:cNvSpPr>
              <a:spLocks noChangeShapeType="1"/>
            </p:cNvSpPr>
            <p:nvPr/>
          </p:nvSpPr>
          <p:spPr bwMode="auto">
            <a:xfrm>
              <a:off x="4440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8" name="Line 181"/>
            <p:cNvSpPr>
              <a:spLocks noChangeShapeType="1"/>
            </p:cNvSpPr>
            <p:nvPr/>
          </p:nvSpPr>
          <p:spPr bwMode="auto">
            <a:xfrm>
              <a:off x="4529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89" name="Line 182"/>
            <p:cNvSpPr>
              <a:spLocks noChangeShapeType="1"/>
            </p:cNvSpPr>
            <p:nvPr/>
          </p:nvSpPr>
          <p:spPr bwMode="auto">
            <a:xfrm>
              <a:off x="4618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0" name="Line 183"/>
            <p:cNvSpPr>
              <a:spLocks noChangeShapeType="1"/>
            </p:cNvSpPr>
            <p:nvPr/>
          </p:nvSpPr>
          <p:spPr bwMode="auto">
            <a:xfrm>
              <a:off x="4706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1" name="Line 184"/>
            <p:cNvSpPr>
              <a:spLocks noChangeShapeType="1"/>
            </p:cNvSpPr>
            <p:nvPr/>
          </p:nvSpPr>
          <p:spPr bwMode="auto">
            <a:xfrm>
              <a:off x="4795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2" name="Line 185"/>
            <p:cNvSpPr>
              <a:spLocks noChangeShapeType="1"/>
            </p:cNvSpPr>
            <p:nvPr/>
          </p:nvSpPr>
          <p:spPr bwMode="auto">
            <a:xfrm>
              <a:off x="4884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3" name="Line 186"/>
            <p:cNvSpPr>
              <a:spLocks noChangeShapeType="1"/>
            </p:cNvSpPr>
            <p:nvPr/>
          </p:nvSpPr>
          <p:spPr bwMode="auto">
            <a:xfrm>
              <a:off x="4973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4" name="Line 187"/>
            <p:cNvSpPr>
              <a:spLocks noChangeShapeType="1"/>
            </p:cNvSpPr>
            <p:nvPr/>
          </p:nvSpPr>
          <p:spPr bwMode="auto">
            <a:xfrm>
              <a:off x="5062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5" name="Line 188"/>
            <p:cNvSpPr>
              <a:spLocks noChangeShapeType="1"/>
            </p:cNvSpPr>
            <p:nvPr/>
          </p:nvSpPr>
          <p:spPr bwMode="auto">
            <a:xfrm>
              <a:off x="5151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6" name="Line 189"/>
            <p:cNvSpPr>
              <a:spLocks noChangeShapeType="1"/>
            </p:cNvSpPr>
            <p:nvPr/>
          </p:nvSpPr>
          <p:spPr bwMode="auto">
            <a:xfrm>
              <a:off x="5240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7" name="Line 190"/>
            <p:cNvSpPr>
              <a:spLocks noChangeShapeType="1"/>
            </p:cNvSpPr>
            <p:nvPr/>
          </p:nvSpPr>
          <p:spPr bwMode="auto">
            <a:xfrm>
              <a:off x="5329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8" name="Line 191"/>
            <p:cNvSpPr>
              <a:spLocks noChangeShapeType="1"/>
            </p:cNvSpPr>
            <p:nvPr/>
          </p:nvSpPr>
          <p:spPr bwMode="auto">
            <a:xfrm>
              <a:off x="5418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399" name="Line 192"/>
            <p:cNvSpPr>
              <a:spLocks noChangeShapeType="1"/>
            </p:cNvSpPr>
            <p:nvPr/>
          </p:nvSpPr>
          <p:spPr bwMode="auto">
            <a:xfrm>
              <a:off x="5507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0" name="Line 193"/>
            <p:cNvSpPr>
              <a:spLocks noChangeShapeType="1"/>
            </p:cNvSpPr>
            <p:nvPr/>
          </p:nvSpPr>
          <p:spPr bwMode="auto">
            <a:xfrm>
              <a:off x="5595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1" name="Line 194"/>
            <p:cNvSpPr>
              <a:spLocks noChangeShapeType="1"/>
            </p:cNvSpPr>
            <p:nvPr/>
          </p:nvSpPr>
          <p:spPr bwMode="auto">
            <a:xfrm>
              <a:off x="56848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2" name="Line 195"/>
            <p:cNvSpPr>
              <a:spLocks noChangeShapeType="1"/>
            </p:cNvSpPr>
            <p:nvPr/>
          </p:nvSpPr>
          <p:spPr bwMode="auto">
            <a:xfrm>
              <a:off x="57737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3" name="Line 196"/>
            <p:cNvSpPr>
              <a:spLocks noChangeShapeType="1"/>
            </p:cNvSpPr>
            <p:nvPr/>
          </p:nvSpPr>
          <p:spPr bwMode="auto">
            <a:xfrm>
              <a:off x="58626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4" name="Line 197"/>
            <p:cNvSpPr>
              <a:spLocks noChangeShapeType="1"/>
            </p:cNvSpPr>
            <p:nvPr/>
          </p:nvSpPr>
          <p:spPr bwMode="auto">
            <a:xfrm>
              <a:off x="59515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5" name="Line 198"/>
            <p:cNvSpPr>
              <a:spLocks noChangeShapeType="1"/>
            </p:cNvSpPr>
            <p:nvPr/>
          </p:nvSpPr>
          <p:spPr bwMode="auto">
            <a:xfrm>
              <a:off x="60404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6" name="Line 199"/>
            <p:cNvSpPr>
              <a:spLocks noChangeShapeType="1"/>
            </p:cNvSpPr>
            <p:nvPr/>
          </p:nvSpPr>
          <p:spPr bwMode="auto">
            <a:xfrm>
              <a:off x="61293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7" name="Line 200"/>
            <p:cNvSpPr>
              <a:spLocks noChangeShapeType="1"/>
            </p:cNvSpPr>
            <p:nvPr/>
          </p:nvSpPr>
          <p:spPr bwMode="auto">
            <a:xfrm>
              <a:off x="62182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8" name="Line 201"/>
            <p:cNvSpPr>
              <a:spLocks noChangeShapeType="1"/>
            </p:cNvSpPr>
            <p:nvPr/>
          </p:nvSpPr>
          <p:spPr bwMode="auto">
            <a:xfrm>
              <a:off x="63071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09" name="Line 202"/>
            <p:cNvSpPr>
              <a:spLocks noChangeShapeType="1"/>
            </p:cNvSpPr>
            <p:nvPr/>
          </p:nvSpPr>
          <p:spPr bwMode="auto">
            <a:xfrm>
              <a:off x="63960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10" name="Line 203"/>
            <p:cNvSpPr>
              <a:spLocks noChangeShapeType="1"/>
            </p:cNvSpPr>
            <p:nvPr/>
          </p:nvSpPr>
          <p:spPr bwMode="auto">
            <a:xfrm>
              <a:off x="6484938" y="8929688"/>
              <a:ext cx="12700" cy="0"/>
            </a:xfrm>
            <a:prstGeom prst="line">
              <a:avLst/>
            </a:prstGeom>
            <a:noFill/>
            <a:ln w="34925">
              <a:solidFill>
                <a:srgbClr val="91A9D7"/>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52411" name="Group 269"/>
            <p:cNvGrpSpPr>
              <a:grpSpLocks/>
            </p:cNvGrpSpPr>
            <p:nvPr/>
          </p:nvGrpSpPr>
          <p:grpSpPr bwMode="auto">
            <a:xfrm>
              <a:off x="722313" y="8266113"/>
              <a:ext cx="571500" cy="571500"/>
              <a:chOff x="455" y="5207"/>
              <a:chExt cx="360" cy="360"/>
            </a:xfrm>
          </p:grpSpPr>
          <p:sp>
            <p:nvSpPr>
              <p:cNvPr id="52412" name="Freeform 228"/>
              <p:cNvSpPr>
                <a:spLocks/>
              </p:cNvSpPr>
              <p:nvPr/>
            </p:nvSpPr>
            <p:spPr bwMode="auto">
              <a:xfrm>
                <a:off x="455" y="5207"/>
                <a:ext cx="360" cy="360"/>
              </a:xfrm>
              <a:custGeom>
                <a:avLst/>
                <a:gdLst>
                  <a:gd name="T0" fmla="*/ 360 w 360"/>
                  <a:gd name="T1" fmla="*/ 180 h 360"/>
                  <a:gd name="T2" fmla="*/ 358 w 360"/>
                  <a:gd name="T3" fmla="*/ 216 h 360"/>
                  <a:gd name="T4" fmla="*/ 346 w 360"/>
                  <a:gd name="T5" fmla="*/ 250 h 360"/>
                  <a:gd name="T6" fmla="*/ 330 w 360"/>
                  <a:gd name="T7" fmla="*/ 280 h 360"/>
                  <a:gd name="T8" fmla="*/ 308 w 360"/>
                  <a:gd name="T9" fmla="*/ 308 h 360"/>
                  <a:gd name="T10" fmla="*/ 282 w 360"/>
                  <a:gd name="T11" fmla="*/ 330 h 360"/>
                  <a:gd name="T12" fmla="*/ 250 w 360"/>
                  <a:gd name="T13" fmla="*/ 346 h 360"/>
                  <a:gd name="T14" fmla="*/ 216 w 360"/>
                  <a:gd name="T15" fmla="*/ 356 h 360"/>
                  <a:gd name="T16" fmla="*/ 180 w 360"/>
                  <a:gd name="T17" fmla="*/ 360 h 360"/>
                  <a:gd name="T18" fmla="*/ 162 w 360"/>
                  <a:gd name="T19" fmla="*/ 360 h 360"/>
                  <a:gd name="T20" fmla="*/ 126 w 360"/>
                  <a:gd name="T21" fmla="*/ 352 h 360"/>
                  <a:gd name="T22" fmla="*/ 94 w 360"/>
                  <a:gd name="T23" fmla="*/ 338 h 360"/>
                  <a:gd name="T24" fmla="*/ 66 w 360"/>
                  <a:gd name="T25" fmla="*/ 318 h 360"/>
                  <a:gd name="T26" fmla="*/ 40 w 360"/>
                  <a:gd name="T27" fmla="*/ 294 h 360"/>
                  <a:gd name="T28" fmla="*/ 22 w 360"/>
                  <a:gd name="T29" fmla="*/ 266 h 360"/>
                  <a:gd name="T30" fmla="*/ 8 w 360"/>
                  <a:gd name="T31" fmla="*/ 234 h 360"/>
                  <a:gd name="T32" fmla="*/ 0 w 360"/>
                  <a:gd name="T33" fmla="*/ 198 h 360"/>
                  <a:gd name="T34" fmla="*/ 0 w 360"/>
                  <a:gd name="T35" fmla="*/ 180 h 360"/>
                  <a:gd name="T36" fmla="*/ 4 w 360"/>
                  <a:gd name="T37" fmla="*/ 144 h 360"/>
                  <a:gd name="T38" fmla="*/ 14 w 360"/>
                  <a:gd name="T39" fmla="*/ 110 h 360"/>
                  <a:gd name="T40" fmla="*/ 30 w 360"/>
                  <a:gd name="T41" fmla="*/ 78 h 360"/>
                  <a:gd name="T42" fmla="*/ 52 w 360"/>
                  <a:gd name="T43" fmla="*/ 52 h 360"/>
                  <a:gd name="T44" fmla="*/ 80 w 360"/>
                  <a:gd name="T45" fmla="*/ 30 h 360"/>
                  <a:gd name="T46" fmla="*/ 110 w 360"/>
                  <a:gd name="T47" fmla="*/ 14 h 360"/>
                  <a:gd name="T48" fmla="*/ 144 w 360"/>
                  <a:gd name="T49" fmla="*/ 2 h 360"/>
                  <a:gd name="T50" fmla="*/ 180 w 360"/>
                  <a:gd name="T51" fmla="*/ 0 h 360"/>
                  <a:gd name="T52" fmla="*/ 198 w 360"/>
                  <a:gd name="T53" fmla="*/ 0 h 360"/>
                  <a:gd name="T54" fmla="*/ 234 w 360"/>
                  <a:gd name="T55" fmla="*/ 8 h 360"/>
                  <a:gd name="T56" fmla="*/ 266 w 360"/>
                  <a:gd name="T57" fmla="*/ 20 h 360"/>
                  <a:gd name="T58" fmla="*/ 296 w 360"/>
                  <a:gd name="T59" fmla="*/ 40 h 360"/>
                  <a:gd name="T60" fmla="*/ 320 w 360"/>
                  <a:gd name="T61" fmla="*/ 64 h 360"/>
                  <a:gd name="T62" fmla="*/ 338 w 360"/>
                  <a:gd name="T63" fmla="*/ 94 h 360"/>
                  <a:gd name="T64" fmla="*/ 352 w 360"/>
                  <a:gd name="T65" fmla="*/ 126 h 360"/>
                  <a:gd name="T66" fmla="*/ 360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360">
                    <a:moveTo>
                      <a:pt x="360" y="180"/>
                    </a:moveTo>
                    <a:lnTo>
                      <a:pt x="360" y="180"/>
                    </a:lnTo>
                    <a:lnTo>
                      <a:pt x="360" y="198"/>
                    </a:lnTo>
                    <a:lnTo>
                      <a:pt x="358" y="216"/>
                    </a:lnTo>
                    <a:lnTo>
                      <a:pt x="352" y="234"/>
                    </a:lnTo>
                    <a:lnTo>
                      <a:pt x="346" y="250"/>
                    </a:lnTo>
                    <a:lnTo>
                      <a:pt x="338" y="266"/>
                    </a:lnTo>
                    <a:lnTo>
                      <a:pt x="330" y="280"/>
                    </a:lnTo>
                    <a:lnTo>
                      <a:pt x="320" y="294"/>
                    </a:lnTo>
                    <a:lnTo>
                      <a:pt x="308" y="308"/>
                    </a:lnTo>
                    <a:lnTo>
                      <a:pt x="296" y="318"/>
                    </a:lnTo>
                    <a:lnTo>
                      <a:pt x="282" y="330"/>
                    </a:lnTo>
                    <a:lnTo>
                      <a:pt x="266" y="338"/>
                    </a:lnTo>
                    <a:lnTo>
                      <a:pt x="250" y="346"/>
                    </a:lnTo>
                    <a:lnTo>
                      <a:pt x="234" y="352"/>
                    </a:lnTo>
                    <a:lnTo>
                      <a:pt x="216" y="356"/>
                    </a:lnTo>
                    <a:lnTo>
                      <a:pt x="198" y="360"/>
                    </a:lnTo>
                    <a:lnTo>
                      <a:pt x="180" y="360"/>
                    </a:lnTo>
                    <a:lnTo>
                      <a:pt x="162" y="360"/>
                    </a:lnTo>
                    <a:lnTo>
                      <a:pt x="144" y="356"/>
                    </a:lnTo>
                    <a:lnTo>
                      <a:pt x="126" y="352"/>
                    </a:lnTo>
                    <a:lnTo>
                      <a:pt x="110" y="346"/>
                    </a:lnTo>
                    <a:lnTo>
                      <a:pt x="94" y="338"/>
                    </a:lnTo>
                    <a:lnTo>
                      <a:pt x="80" y="330"/>
                    </a:lnTo>
                    <a:lnTo>
                      <a:pt x="66" y="318"/>
                    </a:lnTo>
                    <a:lnTo>
                      <a:pt x="52" y="308"/>
                    </a:lnTo>
                    <a:lnTo>
                      <a:pt x="40" y="294"/>
                    </a:lnTo>
                    <a:lnTo>
                      <a:pt x="30" y="280"/>
                    </a:lnTo>
                    <a:lnTo>
                      <a:pt x="22" y="266"/>
                    </a:lnTo>
                    <a:lnTo>
                      <a:pt x="14" y="250"/>
                    </a:lnTo>
                    <a:lnTo>
                      <a:pt x="8" y="234"/>
                    </a:lnTo>
                    <a:lnTo>
                      <a:pt x="4" y="216"/>
                    </a:lnTo>
                    <a:lnTo>
                      <a:pt x="0" y="198"/>
                    </a:lnTo>
                    <a:lnTo>
                      <a:pt x="0" y="180"/>
                    </a:lnTo>
                    <a:lnTo>
                      <a:pt x="0" y="162"/>
                    </a:lnTo>
                    <a:lnTo>
                      <a:pt x="4" y="144"/>
                    </a:lnTo>
                    <a:lnTo>
                      <a:pt x="8" y="126"/>
                    </a:lnTo>
                    <a:lnTo>
                      <a:pt x="14" y="110"/>
                    </a:lnTo>
                    <a:lnTo>
                      <a:pt x="22" y="94"/>
                    </a:lnTo>
                    <a:lnTo>
                      <a:pt x="30" y="78"/>
                    </a:lnTo>
                    <a:lnTo>
                      <a:pt x="40" y="64"/>
                    </a:lnTo>
                    <a:lnTo>
                      <a:pt x="52" y="52"/>
                    </a:lnTo>
                    <a:lnTo>
                      <a:pt x="66" y="40"/>
                    </a:lnTo>
                    <a:lnTo>
                      <a:pt x="80" y="30"/>
                    </a:lnTo>
                    <a:lnTo>
                      <a:pt x="94" y="20"/>
                    </a:lnTo>
                    <a:lnTo>
                      <a:pt x="110" y="14"/>
                    </a:lnTo>
                    <a:lnTo>
                      <a:pt x="126" y="8"/>
                    </a:lnTo>
                    <a:lnTo>
                      <a:pt x="144" y="2"/>
                    </a:lnTo>
                    <a:lnTo>
                      <a:pt x="162" y="0"/>
                    </a:lnTo>
                    <a:lnTo>
                      <a:pt x="180" y="0"/>
                    </a:lnTo>
                    <a:lnTo>
                      <a:pt x="198" y="0"/>
                    </a:lnTo>
                    <a:lnTo>
                      <a:pt x="216" y="2"/>
                    </a:lnTo>
                    <a:lnTo>
                      <a:pt x="234" y="8"/>
                    </a:lnTo>
                    <a:lnTo>
                      <a:pt x="250" y="14"/>
                    </a:lnTo>
                    <a:lnTo>
                      <a:pt x="266" y="20"/>
                    </a:lnTo>
                    <a:lnTo>
                      <a:pt x="282" y="30"/>
                    </a:lnTo>
                    <a:lnTo>
                      <a:pt x="296" y="40"/>
                    </a:lnTo>
                    <a:lnTo>
                      <a:pt x="308" y="52"/>
                    </a:lnTo>
                    <a:lnTo>
                      <a:pt x="320" y="64"/>
                    </a:lnTo>
                    <a:lnTo>
                      <a:pt x="330" y="78"/>
                    </a:lnTo>
                    <a:lnTo>
                      <a:pt x="338" y="94"/>
                    </a:lnTo>
                    <a:lnTo>
                      <a:pt x="346" y="110"/>
                    </a:lnTo>
                    <a:lnTo>
                      <a:pt x="352" y="126"/>
                    </a:lnTo>
                    <a:lnTo>
                      <a:pt x="358" y="144"/>
                    </a:lnTo>
                    <a:lnTo>
                      <a:pt x="360" y="162"/>
                    </a:lnTo>
                    <a:lnTo>
                      <a:pt x="360" y="18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413" name="Rectangle 229"/>
              <p:cNvSpPr>
                <a:spLocks noChangeArrowheads="1"/>
              </p:cNvSpPr>
              <p:nvPr/>
            </p:nvSpPr>
            <p:spPr bwMode="auto">
              <a:xfrm>
                <a:off x="475" y="535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grpSp>
        <p:nvGrpSpPr>
          <p:cNvPr id="52239" name="Group 266"/>
          <p:cNvGrpSpPr>
            <a:grpSpLocks/>
          </p:cNvGrpSpPr>
          <p:nvPr/>
        </p:nvGrpSpPr>
        <p:grpSpPr bwMode="auto">
          <a:xfrm>
            <a:off x="5503863" y="4999112"/>
            <a:ext cx="962025" cy="1139825"/>
            <a:chOff x="3467" y="2093"/>
            <a:chExt cx="606" cy="718"/>
          </a:xfrm>
        </p:grpSpPr>
        <p:sp>
          <p:nvSpPr>
            <p:cNvPr id="52243" name="Freeform 230"/>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24 w 144"/>
                <a:gd name="T9" fmla="*/ 28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18">
                  <a:moveTo>
                    <a:pt x="24" y="28"/>
                  </a:moveTo>
                  <a:lnTo>
                    <a:pt x="0" y="212"/>
                  </a:lnTo>
                  <a:lnTo>
                    <a:pt x="144" y="218"/>
                  </a:lnTo>
                  <a:lnTo>
                    <a:pt x="112" y="0"/>
                  </a:lnTo>
                  <a:lnTo>
                    <a:pt x="24"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4" name="Freeform 231"/>
            <p:cNvSpPr>
              <a:spLocks/>
            </p:cNvSpPr>
            <p:nvPr/>
          </p:nvSpPr>
          <p:spPr bwMode="auto">
            <a:xfrm>
              <a:off x="3739" y="2351"/>
              <a:ext cx="144" cy="218"/>
            </a:xfrm>
            <a:custGeom>
              <a:avLst/>
              <a:gdLst>
                <a:gd name="T0" fmla="*/ 24 w 144"/>
                <a:gd name="T1" fmla="*/ 28 h 218"/>
                <a:gd name="T2" fmla="*/ 0 w 144"/>
                <a:gd name="T3" fmla="*/ 212 h 218"/>
                <a:gd name="T4" fmla="*/ 144 w 144"/>
                <a:gd name="T5" fmla="*/ 218 h 218"/>
                <a:gd name="T6" fmla="*/ 112 w 144"/>
                <a:gd name="T7" fmla="*/ 0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18">
                  <a:moveTo>
                    <a:pt x="24" y="28"/>
                  </a:moveTo>
                  <a:lnTo>
                    <a:pt x="0" y="212"/>
                  </a:lnTo>
                  <a:lnTo>
                    <a:pt x="144" y="21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5" name="Freeform 232"/>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116 w 446"/>
                <a:gd name="T83" fmla="*/ 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lnTo>
                    <a:pt x="116"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6" name="Freeform 233"/>
            <p:cNvSpPr>
              <a:spLocks/>
            </p:cNvSpPr>
            <p:nvPr/>
          </p:nvSpPr>
          <p:spPr bwMode="auto">
            <a:xfrm>
              <a:off x="3585" y="2191"/>
              <a:ext cx="446" cy="258"/>
            </a:xfrm>
            <a:custGeom>
              <a:avLst/>
              <a:gdLst>
                <a:gd name="T0" fmla="*/ 116 w 446"/>
                <a:gd name="T1" fmla="*/ 0 h 258"/>
                <a:gd name="T2" fmla="*/ 116 w 446"/>
                <a:gd name="T3" fmla="*/ 0 h 258"/>
                <a:gd name="T4" fmla="*/ 88 w 446"/>
                <a:gd name="T5" fmla="*/ 34 h 258"/>
                <a:gd name="T6" fmla="*/ 62 w 446"/>
                <a:gd name="T7" fmla="*/ 72 h 258"/>
                <a:gd name="T8" fmla="*/ 36 w 446"/>
                <a:gd name="T9" fmla="*/ 114 h 258"/>
                <a:gd name="T10" fmla="*/ 24 w 446"/>
                <a:gd name="T11" fmla="*/ 136 h 258"/>
                <a:gd name="T12" fmla="*/ 14 w 446"/>
                <a:gd name="T13" fmla="*/ 158 h 258"/>
                <a:gd name="T14" fmla="*/ 6 w 446"/>
                <a:gd name="T15" fmla="*/ 178 h 258"/>
                <a:gd name="T16" fmla="*/ 0 w 446"/>
                <a:gd name="T17" fmla="*/ 198 h 258"/>
                <a:gd name="T18" fmla="*/ 0 w 446"/>
                <a:gd name="T19" fmla="*/ 216 h 258"/>
                <a:gd name="T20" fmla="*/ 0 w 446"/>
                <a:gd name="T21" fmla="*/ 222 h 258"/>
                <a:gd name="T22" fmla="*/ 2 w 446"/>
                <a:gd name="T23" fmla="*/ 230 h 258"/>
                <a:gd name="T24" fmla="*/ 6 w 446"/>
                <a:gd name="T25" fmla="*/ 236 h 258"/>
                <a:gd name="T26" fmla="*/ 10 w 446"/>
                <a:gd name="T27" fmla="*/ 242 h 258"/>
                <a:gd name="T28" fmla="*/ 16 w 446"/>
                <a:gd name="T29" fmla="*/ 246 h 258"/>
                <a:gd name="T30" fmla="*/ 24 w 446"/>
                <a:gd name="T31" fmla="*/ 248 h 258"/>
                <a:gd name="T32" fmla="*/ 24 w 446"/>
                <a:gd name="T33" fmla="*/ 248 h 258"/>
                <a:gd name="T34" fmla="*/ 42 w 446"/>
                <a:gd name="T35" fmla="*/ 254 h 258"/>
                <a:gd name="T36" fmla="*/ 62 w 446"/>
                <a:gd name="T37" fmla="*/ 256 h 258"/>
                <a:gd name="T38" fmla="*/ 84 w 446"/>
                <a:gd name="T39" fmla="*/ 258 h 258"/>
                <a:gd name="T40" fmla="*/ 106 w 446"/>
                <a:gd name="T41" fmla="*/ 258 h 258"/>
                <a:gd name="T42" fmla="*/ 156 w 446"/>
                <a:gd name="T43" fmla="*/ 256 h 258"/>
                <a:gd name="T44" fmla="*/ 206 w 446"/>
                <a:gd name="T45" fmla="*/ 252 h 258"/>
                <a:gd name="T46" fmla="*/ 296 w 446"/>
                <a:gd name="T47" fmla="*/ 240 h 258"/>
                <a:gd name="T48" fmla="*/ 352 w 446"/>
                <a:gd name="T49" fmla="*/ 232 h 258"/>
                <a:gd name="T50" fmla="*/ 352 w 446"/>
                <a:gd name="T51" fmla="*/ 232 h 258"/>
                <a:gd name="T52" fmla="*/ 368 w 446"/>
                <a:gd name="T53" fmla="*/ 230 h 258"/>
                <a:gd name="T54" fmla="*/ 384 w 446"/>
                <a:gd name="T55" fmla="*/ 224 h 258"/>
                <a:gd name="T56" fmla="*/ 400 w 446"/>
                <a:gd name="T57" fmla="*/ 214 h 258"/>
                <a:gd name="T58" fmla="*/ 416 w 446"/>
                <a:gd name="T59" fmla="*/ 204 h 258"/>
                <a:gd name="T60" fmla="*/ 430 w 446"/>
                <a:gd name="T61" fmla="*/ 192 h 258"/>
                <a:gd name="T62" fmla="*/ 440 w 446"/>
                <a:gd name="T63" fmla="*/ 180 h 258"/>
                <a:gd name="T64" fmla="*/ 444 w 446"/>
                <a:gd name="T65" fmla="*/ 168 h 258"/>
                <a:gd name="T66" fmla="*/ 446 w 446"/>
                <a:gd name="T67" fmla="*/ 164 h 258"/>
                <a:gd name="T68" fmla="*/ 446 w 446"/>
                <a:gd name="T69" fmla="*/ 158 h 258"/>
                <a:gd name="T70" fmla="*/ 446 w 446"/>
                <a:gd name="T71" fmla="*/ 158 h 258"/>
                <a:gd name="T72" fmla="*/ 442 w 446"/>
                <a:gd name="T73" fmla="*/ 150 h 258"/>
                <a:gd name="T74" fmla="*/ 436 w 446"/>
                <a:gd name="T75" fmla="*/ 140 h 258"/>
                <a:gd name="T76" fmla="*/ 418 w 446"/>
                <a:gd name="T77" fmla="*/ 120 h 258"/>
                <a:gd name="T78" fmla="*/ 396 w 446"/>
                <a:gd name="T79" fmla="*/ 98 h 258"/>
                <a:gd name="T80" fmla="*/ 292 w 446"/>
                <a:gd name="T81" fmla="*/ 22 h 2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6" h="258">
                  <a:moveTo>
                    <a:pt x="116" y="0"/>
                  </a:moveTo>
                  <a:lnTo>
                    <a:pt x="116" y="0"/>
                  </a:lnTo>
                  <a:lnTo>
                    <a:pt x="88" y="34"/>
                  </a:lnTo>
                  <a:lnTo>
                    <a:pt x="62" y="72"/>
                  </a:lnTo>
                  <a:lnTo>
                    <a:pt x="36" y="114"/>
                  </a:lnTo>
                  <a:lnTo>
                    <a:pt x="24" y="136"/>
                  </a:lnTo>
                  <a:lnTo>
                    <a:pt x="14" y="158"/>
                  </a:lnTo>
                  <a:lnTo>
                    <a:pt x="6" y="178"/>
                  </a:lnTo>
                  <a:lnTo>
                    <a:pt x="0" y="198"/>
                  </a:lnTo>
                  <a:lnTo>
                    <a:pt x="0" y="216"/>
                  </a:lnTo>
                  <a:lnTo>
                    <a:pt x="0" y="222"/>
                  </a:lnTo>
                  <a:lnTo>
                    <a:pt x="2" y="230"/>
                  </a:lnTo>
                  <a:lnTo>
                    <a:pt x="6" y="236"/>
                  </a:lnTo>
                  <a:lnTo>
                    <a:pt x="10" y="242"/>
                  </a:lnTo>
                  <a:lnTo>
                    <a:pt x="16" y="246"/>
                  </a:lnTo>
                  <a:lnTo>
                    <a:pt x="24" y="248"/>
                  </a:lnTo>
                  <a:lnTo>
                    <a:pt x="42" y="254"/>
                  </a:lnTo>
                  <a:lnTo>
                    <a:pt x="62" y="256"/>
                  </a:lnTo>
                  <a:lnTo>
                    <a:pt x="84" y="258"/>
                  </a:lnTo>
                  <a:lnTo>
                    <a:pt x="106" y="258"/>
                  </a:lnTo>
                  <a:lnTo>
                    <a:pt x="156" y="256"/>
                  </a:lnTo>
                  <a:lnTo>
                    <a:pt x="206" y="252"/>
                  </a:lnTo>
                  <a:lnTo>
                    <a:pt x="296" y="240"/>
                  </a:lnTo>
                  <a:lnTo>
                    <a:pt x="352" y="232"/>
                  </a:lnTo>
                  <a:lnTo>
                    <a:pt x="368" y="230"/>
                  </a:lnTo>
                  <a:lnTo>
                    <a:pt x="384" y="224"/>
                  </a:lnTo>
                  <a:lnTo>
                    <a:pt x="400" y="214"/>
                  </a:lnTo>
                  <a:lnTo>
                    <a:pt x="416" y="204"/>
                  </a:lnTo>
                  <a:lnTo>
                    <a:pt x="430" y="192"/>
                  </a:lnTo>
                  <a:lnTo>
                    <a:pt x="440" y="180"/>
                  </a:lnTo>
                  <a:lnTo>
                    <a:pt x="444" y="168"/>
                  </a:lnTo>
                  <a:lnTo>
                    <a:pt x="446" y="164"/>
                  </a:lnTo>
                  <a:lnTo>
                    <a:pt x="446" y="158"/>
                  </a:lnTo>
                  <a:lnTo>
                    <a:pt x="442" y="150"/>
                  </a:lnTo>
                  <a:lnTo>
                    <a:pt x="436" y="140"/>
                  </a:lnTo>
                  <a:lnTo>
                    <a:pt x="418" y="120"/>
                  </a:lnTo>
                  <a:lnTo>
                    <a:pt x="396" y="98"/>
                  </a:lnTo>
                  <a:lnTo>
                    <a:pt x="29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7" name="Freeform 234"/>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4 w 190"/>
                <a:gd name="T101" fmla="*/ 98 h 2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lnTo>
                    <a:pt x="4" y="98"/>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8" name="Freeform 235"/>
            <p:cNvSpPr>
              <a:spLocks/>
            </p:cNvSpPr>
            <p:nvPr/>
          </p:nvSpPr>
          <p:spPr bwMode="auto">
            <a:xfrm>
              <a:off x="3837" y="2131"/>
              <a:ext cx="190" cy="216"/>
            </a:xfrm>
            <a:custGeom>
              <a:avLst/>
              <a:gdLst>
                <a:gd name="T0" fmla="*/ 4 w 190"/>
                <a:gd name="T1" fmla="*/ 98 h 216"/>
                <a:gd name="T2" fmla="*/ 4 w 190"/>
                <a:gd name="T3" fmla="*/ 98 h 216"/>
                <a:gd name="T4" fmla="*/ 12 w 190"/>
                <a:gd name="T5" fmla="*/ 80 h 216"/>
                <a:gd name="T6" fmla="*/ 34 w 190"/>
                <a:gd name="T7" fmla="*/ 42 h 216"/>
                <a:gd name="T8" fmla="*/ 46 w 190"/>
                <a:gd name="T9" fmla="*/ 22 h 216"/>
                <a:gd name="T10" fmla="*/ 58 w 190"/>
                <a:gd name="T11" fmla="*/ 8 h 216"/>
                <a:gd name="T12" fmla="*/ 64 w 190"/>
                <a:gd name="T13" fmla="*/ 4 h 216"/>
                <a:gd name="T14" fmla="*/ 68 w 190"/>
                <a:gd name="T15" fmla="*/ 0 h 216"/>
                <a:gd name="T16" fmla="*/ 72 w 190"/>
                <a:gd name="T17" fmla="*/ 0 h 216"/>
                <a:gd name="T18" fmla="*/ 76 w 190"/>
                <a:gd name="T19" fmla="*/ 4 h 216"/>
                <a:gd name="T20" fmla="*/ 76 w 190"/>
                <a:gd name="T21" fmla="*/ 4 h 216"/>
                <a:gd name="T22" fmla="*/ 84 w 190"/>
                <a:gd name="T23" fmla="*/ 14 h 216"/>
                <a:gd name="T24" fmla="*/ 88 w 190"/>
                <a:gd name="T25" fmla="*/ 28 h 216"/>
                <a:gd name="T26" fmla="*/ 96 w 190"/>
                <a:gd name="T27" fmla="*/ 58 h 216"/>
                <a:gd name="T28" fmla="*/ 100 w 190"/>
                <a:gd name="T29" fmla="*/ 82 h 216"/>
                <a:gd name="T30" fmla="*/ 100 w 190"/>
                <a:gd name="T31" fmla="*/ 92 h 216"/>
                <a:gd name="T32" fmla="*/ 100 w 190"/>
                <a:gd name="T33" fmla="*/ 92 h 216"/>
                <a:gd name="T34" fmla="*/ 116 w 190"/>
                <a:gd name="T35" fmla="*/ 102 h 216"/>
                <a:gd name="T36" fmla="*/ 130 w 190"/>
                <a:gd name="T37" fmla="*/ 112 h 216"/>
                <a:gd name="T38" fmla="*/ 148 w 190"/>
                <a:gd name="T39" fmla="*/ 126 h 216"/>
                <a:gd name="T40" fmla="*/ 164 w 190"/>
                <a:gd name="T41" fmla="*/ 142 h 216"/>
                <a:gd name="T42" fmla="*/ 180 w 190"/>
                <a:gd name="T43" fmla="*/ 160 h 216"/>
                <a:gd name="T44" fmla="*/ 184 w 190"/>
                <a:gd name="T45" fmla="*/ 168 h 216"/>
                <a:gd name="T46" fmla="*/ 188 w 190"/>
                <a:gd name="T47" fmla="*/ 178 h 216"/>
                <a:gd name="T48" fmla="*/ 190 w 190"/>
                <a:gd name="T49" fmla="*/ 186 h 216"/>
                <a:gd name="T50" fmla="*/ 190 w 190"/>
                <a:gd name="T51" fmla="*/ 196 h 216"/>
                <a:gd name="T52" fmla="*/ 190 w 190"/>
                <a:gd name="T53" fmla="*/ 196 h 216"/>
                <a:gd name="T54" fmla="*/ 188 w 190"/>
                <a:gd name="T55" fmla="*/ 204 h 216"/>
                <a:gd name="T56" fmla="*/ 182 w 190"/>
                <a:gd name="T57" fmla="*/ 210 h 216"/>
                <a:gd name="T58" fmla="*/ 172 w 190"/>
                <a:gd name="T59" fmla="*/ 214 h 216"/>
                <a:gd name="T60" fmla="*/ 160 w 190"/>
                <a:gd name="T61" fmla="*/ 216 h 216"/>
                <a:gd name="T62" fmla="*/ 146 w 190"/>
                <a:gd name="T63" fmla="*/ 216 h 216"/>
                <a:gd name="T64" fmla="*/ 132 w 190"/>
                <a:gd name="T65" fmla="*/ 214 h 216"/>
                <a:gd name="T66" fmla="*/ 116 w 190"/>
                <a:gd name="T67" fmla="*/ 212 h 216"/>
                <a:gd name="T68" fmla="*/ 100 w 190"/>
                <a:gd name="T69" fmla="*/ 208 h 216"/>
                <a:gd name="T70" fmla="*/ 82 w 190"/>
                <a:gd name="T71" fmla="*/ 202 h 216"/>
                <a:gd name="T72" fmla="*/ 66 w 190"/>
                <a:gd name="T73" fmla="*/ 194 h 216"/>
                <a:gd name="T74" fmla="*/ 50 w 190"/>
                <a:gd name="T75" fmla="*/ 186 h 216"/>
                <a:gd name="T76" fmla="*/ 36 w 190"/>
                <a:gd name="T77" fmla="*/ 174 h 216"/>
                <a:gd name="T78" fmla="*/ 24 w 190"/>
                <a:gd name="T79" fmla="*/ 164 h 216"/>
                <a:gd name="T80" fmla="*/ 14 w 190"/>
                <a:gd name="T81" fmla="*/ 150 h 216"/>
                <a:gd name="T82" fmla="*/ 8 w 190"/>
                <a:gd name="T83" fmla="*/ 136 h 216"/>
                <a:gd name="T84" fmla="*/ 4 w 190"/>
                <a:gd name="T85" fmla="*/ 122 h 216"/>
                <a:gd name="T86" fmla="*/ 4 w 190"/>
                <a:gd name="T87" fmla="*/ 122 h 216"/>
                <a:gd name="T88" fmla="*/ 0 w 190"/>
                <a:gd name="T89" fmla="*/ 96 h 216"/>
                <a:gd name="T90" fmla="*/ 0 w 190"/>
                <a:gd name="T91" fmla="*/ 84 h 216"/>
                <a:gd name="T92" fmla="*/ 2 w 190"/>
                <a:gd name="T93" fmla="*/ 80 h 216"/>
                <a:gd name="T94" fmla="*/ 6 w 190"/>
                <a:gd name="T95" fmla="*/ 82 h 216"/>
                <a:gd name="T96" fmla="*/ 12 w 190"/>
                <a:gd name="T97" fmla="*/ 96 h 216"/>
                <a:gd name="T98" fmla="*/ 16 w 190"/>
                <a:gd name="T99" fmla="*/ 106 h 2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0" h="216">
                  <a:moveTo>
                    <a:pt x="4" y="98"/>
                  </a:moveTo>
                  <a:lnTo>
                    <a:pt x="4" y="98"/>
                  </a:lnTo>
                  <a:lnTo>
                    <a:pt x="12" y="80"/>
                  </a:lnTo>
                  <a:lnTo>
                    <a:pt x="34" y="42"/>
                  </a:lnTo>
                  <a:lnTo>
                    <a:pt x="46" y="22"/>
                  </a:lnTo>
                  <a:lnTo>
                    <a:pt x="58" y="8"/>
                  </a:lnTo>
                  <a:lnTo>
                    <a:pt x="64" y="4"/>
                  </a:lnTo>
                  <a:lnTo>
                    <a:pt x="68" y="0"/>
                  </a:lnTo>
                  <a:lnTo>
                    <a:pt x="72" y="0"/>
                  </a:lnTo>
                  <a:lnTo>
                    <a:pt x="76" y="4"/>
                  </a:lnTo>
                  <a:lnTo>
                    <a:pt x="84" y="14"/>
                  </a:lnTo>
                  <a:lnTo>
                    <a:pt x="88" y="28"/>
                  </a:lnTo>
                  <a:lnTo>
                    <a:pt x="96" y="58"/>
                  </a:lnTo>
                  <a:lnTo>
                    <a:pt x="100" y="82"/>
                  </a:lnTo>
                  <a:lnTo>
                    <a:pt x="100" y="92"/>
                  </a:lnTo>
                  <a:lnTo>
                    <a:pt x="116" y="102"/>
                  </a:lnTo>
                  <a:lnTo>
                    <a:pt x="130" y="112"/>
                  </a:lnTo>
                  <a:lnTo>
                    <a:pt x="148" y="126"/>
                  </a:lnTo>
                  <a:lnTo>
                    <a:pt x="164" y="142"/>
                  </a:lnTo>
                  <a:lnTo>
                    <a:pt x="180" y="160"/>
                  </a:lnTo>
                  <a:lnTo>
                    <a:pt x="184" y="168"/>
                  </a:lnTo>
                  <a:lnTo>
                    <a:pt x="188" y="178"/>
                  </a:lnTo>
                  <a:lnTo>
                    <a:pt x="190" y="186"/>
                  </a:lnTo>
                  <a:lnTo>
                    <a:pt x="190" y="196"/>
                  </a:lnTo>
                  <a:lnTo>
                    <a:pt x="188" y="204"/>
                  </a:lnTo>
                  <a:lnTo>
                    <a:pt x="182" y="210"/>
                  </a:lnTo>
                  <a:lnTo>
                    <a:pt x="172" y="214"/>
                  </a:lnTo>
                  <a:lnTo>
                    <a:pt x="160" y="216"/>
                  </a:lnTo>
                  <a:lnTo>
                    <a:pt x="146" y="216"/>
                  </a:lnTo>
                  <a:lnTo>
                    <a:pt x="132" y="214"/>
                  </a:lnTo>
                  <a:lnTo>
                    <a:pt x="116" y="212"/>
                  </a:lnTo>
                  <a:lnTo>
                    <a:pt x="100" y="208"/>
                  </a:lnTo>
                  <a:lnTo>
                    <a:pt x="82" y="202"/>
                  </a:lnTo>
                  <a:lnTo>
                    <a:pt x="66" y="194"/>
                  </a:lnTo>
                  <a:lnTo>
                    <a:pt x="50" y="186"/>
                  </a:lnTo>
                  <a:lnTo>
                    <a:pt x="36" y="174"/>
                  </a:lnTo>
                  <a:lnTo>
                    <a:pt x="24" y="164"/>
                  </a:lnTo>
                  <a:lnTo>
                    <a:pt x="14" y="150"/>
                  </a:lnTo>
                  <a:lnTo>
                    <a:pt x="8" y="136"/>
                  </a:lnTo>
                  <a:lnTo>
                    <a:pt x="4" y="122"/>
                  </a:lnTo>
                  <a:lnTo>
                    <a:pt x="0" y="96"/>
                  </a:lnTo>
                  <a:lnTo>
                    <a:pt x="0" y="84"/>
                  </a:lnTo>
                  <a:lnTo>
                    <a:pt x="2" y="80"/>
                  </a:lnTo>
                  <a:lnTo>
                    <a:pt x="6" y="82"/>
                  </a:lnTo>
                  <a:lnTo>
                    <a:pt x="12" y="96"/>
                  </a:lnTo>
                  <a:lnTo>
                    <a:pt x="16" y="1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49" name="Freeform 236"/>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6 w 62"/>
                <a:gd name="T39" fmla="*/ 52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lnTo>
                    <a:pt x="6" y="5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0" name="Freeform 237"/>
            <p:cNvSpPr>
              <a:spLocks/>
            </p:cNvSpPr>
            <p:nvPr/>
          </p:nvSpPr>
          <p:spPr bwMode="auto">
            <a:xfrm>
              <a:off x="3735" y="2093"/>
              <a:ext cx="62" cy="66"/>
            </a:xfrm>
            <a:custGeom>
              <a:avLst/>
              <a:gdLst>
                <a:gd name="T0" fmla="*/ 6 w 62"/>
                <a:gd name="T1" fmla="*/ 52 h 66"/>
                <a:gd name="T2" fmla="*/ 6 w 62"/>
                <a:gd name="T3" fmla="*/ 52 h 66"/>
                <a:gd name="T4" fmla="*/ 10 w 62"/>
                <a:gd name="T5" fmla="*/ 42 h 66"/>
                <a:gd name="T6" fmla="*/ 22 w 62"/>
                <a:gd name="T7" fmla="*/ 18 h 66"/>
                <a:gd name="T8" fmla="*/ 30 w 62"/>
                <a:gd name="T9" fmla="*/ 8 h 66"/>
                <a:gd name="T10" fmla="*/ 40 w 62"/>
                <a:gd name="T11" fmla="*/ 2 h 66"/>
                <a:gd name="T12" fmla="*/ 44 w 62"/>
                <a:gd name="T13" fmla="*/ 0 h 66"/>
                <a:gd name="T14" fmla="*/ 48 w 62"/>
                <a:gd name="T15" fmla="*/ 0 h 66"/>
                <a:gd name="T16" fmla="*/ 52 w 62"/>
                <a:gd name="T17" fmla="*/ 4 h 66"/>
                <a:gd name="T18" fmla="*/ 56 w 62"/>
                <a:gd name="T19" fmla="*/ 8 h 66"/>
                <a:gd name="T20" fmla="*/ 56 w 62"/>
                <a:gd name="T21" fmla="*/ 8 h 66"/>
                <a:gd name="T22" fmla="*/ 62 w 62"/>
                <a:gd name="T23" fmla="*/ 18 h 66"/>
                <a:gd name="T24" fmla="*/ 62 w 62"/>
                <a:gd name="T25" fmla="*/ 28 h 66"/>
                <a:gd name="T26" fmla="*/ 60 w 62"/>
                <a:gd name="T27" fmla="*/ 36 h 66"/>
                <a:gd name="T28" fmla="*/ 56 w 62"/>
                <a:gd name="T29" fmla="*/ 42 h 66"/>
                <a:gd name="T30" fmla="*/ 50 w 62"/>
                <a:gd name="T31" fmla="*/ 48 h 66"/>
                <a:gd name="T32" fmla="*/ 44 w 62"/>
                <a:gd name="T33" fmla="*/ 52 h 66"/>
                <a:gd name="T34" fmla="*/ 38 w 62"/>
                <a:gd name="T35" fmla="*/ 54 h 66"/>
                <a:gd name="T36" fmla="*/ 0 w 62"/>
                <a:gd name="T37" fmla="*/ 66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6">
                  <a:moveTo>
                    <a:pt x="6" y="52"/>
                  </a:moveTo>
                  <a:lnTo>
                    <a:pt x="6" y="52"/>
                  </a:lnTo>
                  <a:lnTo>
                    <a:pt x="10" y="42"/>
                  </a:lnTo>
                  <a:lnTo>
                    <a:pt x="22" y="18"/>
                  </a:lnTo>
                  <a:lnTo>
                    <a:pt x="30" y="8"/>
                  </a:lnTo>
                  <a:lnTo>
                    <a:pt x="40" y="2"/>
                  </a:lnTo>
                  <a:lnTo>
                    <a:pt x="44" y="0"/>
                  </a:lnTo>
                  <a:lnTo>
                    <a:pt x="48" y="0"/>
                  </a:lnTo>
                  <a:lnTo>
                    <a:pt x="52" y="4"/>
                  </a:lnTo>
                  <a:lnTo>
                    <a:pt x="56" y="8"/>
                  </a:lnTo>
                  <a:lnTo>
                    <a:pt x="62" y="18"/>
                  </a:lnTo>
                  <a:lnTo>
                    <a:pt x="62" y="28"/>
                  </a:lnTo>
                  <a:lnTo>
                    <a:pt x="60" y="36"/>
                  </a:lnTo>
                  <a:lnTo>
                    <a:pt x="56" y="42"/>
                  </a:lnTo>
                  <a:lnTo>
                    <a:pt x="50" y="48"/>
                  </a:lnTo>
                  <a:lnTo>
                    <a:pt x="44" y="52"/>
                  </a:lnTo>
                  <a:lnTo>
                    <a:pt x="38" y="54"/>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1" name="Freeform 238"/>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240 w 240"/>
                <a:gd name="T101" fmla="*/ 96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lnTo>
                    <a:pt x="240" y="96"/>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2" name="Freeform 239"/>
            <p:cNvSpPr>
              <a:spLocks/>
            </p:cNvSpPr>
            <p:nvPr/>
          </p:nvSpPr>
          <p:spPr bwMode="auto">
            <a:xfrm>
              <a:off x="3543" y="2143"/>
              <a:ext cx="240" cy="280"/>
            </a:xfrm>
            <a:custGeom>
              <a:avLst/>
              <a:gdLst>
                <a:gd name="T0" fmla="*/ 240 w 240"/>
                <a:gd name="T1" fmla="*/ 96 h 280"/>
                <a:gd name="T2" fmla="*/ 240 w 240"/>
                <a:gd name="T3" fmla="*/ 96 h 280"/>
                <a:gd name="T4" fmla="*/ 236 w 240"/>
                <a:gd name="T5" fmla="*/ 122 h 280"/>
                <a:gd name="T6" fmla="*/ 228 w 240"/>
                <a:gd name="T7" fmla="*/ 152 h 280"/>
                <a:gd name="T8" fmla="*/ 216 w 240"/>
                <a:gd name="T9" fmla="*/ 184 h 280"/>
                <a:gd name="T10" fmla="*/ 208 w 240"/>
                <a:gd name="T11" fmla="*/ 200 h 280"/>
                <a:gd name="T12" fmla="*/ 198 w 240"/>
                <a:gd name="T13" fmla="*/ 218 h 280"/>
                <a:gd name="T14" fmla="*/ 188 w 240"/>
                <a:gd name="T15" fmla="*/ 232 h 280"/>
                <a:gd name="T16" fmla="*/ 174 w 240"/>
                <a:gd name="T17" fmla="*/ 246 h 280"/>
                <a:gd name="T18" fmla="*/ 158 w 240"/>
                <a:gd name="T19" fmla="*/ 258 h 280"/>
                <a:gd name="T20" fmla="*/ 140 w 240"/>
                <a:gd name="T21" fmla="*/ 268 h 280"/>
                <a:gd name="T22" fmla="*/ 120 w 240"/>
                <a:gd name="T23" fmla="*/ 274 h 280"/>
                <a:gd name="T24" fmla="*/ 98 w 240"/>
                <a:gd name="T25" fmla="*/ 278 h 280"/>
                <a:gd name="T26" fmla="*/ 98 w 240"/>
                <a:gd name="T27" fmla="*/ 278 h 280"/>
                <a:gd name="T28" fmla="*/ 66 w 240"/>
                <a:gd name="T29" fmla="*/ 272 h 280"/>
                <a:gd name="T30" fmla="*/ 42 w 240"/>
                <a:gd name="T31" fmla="*/ 270 h 280"/>
                <a:gd name="T32" fmla="*/ 34 w 240"/>
                <a:gd name="T33" fmla="*/ 270 h 280"/>
                <a:gd name="T34" fmla="*/ 28 w 240"/>
                <a:gd name="T35" fmla="*/ 272 h 280"/>
                <a:gd name="T36" fmla="*/ 28 w 240"/>
                <a:gd name="T37" fmla="*/ 272 h 280"/>
                <a:gd name="T38" fmla="*/ 16 w 240"/>
                <a:gd name="T39" fmla="*/ 280 h 280"/>
                <a:gd name="T40" fmla="*/ 16 w 240"/>
                <a:gd name="T41" fmla="*/ 280 h 280"/>
                <a:gd name="T42" fmla="*/ 10 w 240"/>
                <a:gd name="T43" fmla="*/ 272 h 280"/>
                <a:gd name="T44" fmla="*/ 6 w 240"/>
                <a:gd name="T45" fmla="*/ 262 h 280"/>
                <a:gd name="T46" fmla="*/ 2 w 240"/>
                <a:gd name="T47" fmla="*/ 248 h 280"/>
                <a:gd name="T48" fmla="*/ 0 w 240"/>
                <a:gd name="T49" fmla="*/ 232 h 280"/>
                <a:gd name="T50" fmla="*/ 0 w 240"/>
                <a:gd name="T51" fmla="*/ 214 h 280"/>
                <a:gd name="T52" fmla="*/ 4 w 240"/>
                <a:gd name="T53" fmla="*/ 194 h 280"/>
                <a:gd name="T54" fmla="*/ 8 w 240"/>
                <a:gd name="T55" fmla="*/ 184 h 280"/>
                <a:gd name="T56" fmla="*/ 12 w 240"/>
                <a:gd name="T57" fmla="*/ 174 h 280"/>
                <a:gd name="T58" fmla="*/ 12 w 240"/>
                <a:gd name="T59" fmla="*/ 174 h 280"/>
                <a:gd name="T60" fmla="*/ 24 w 240"/>
                <a:gd name="T61" fmla="*/ 154 h 280"/>
                <a:gd name="T62" fmla="*/ 34 w 240"/>
                <a:gd name="T63" fmla="*/ 140 h 280"/>
                <a:gd name="T64" fmla="*/ 50 w 240"/>
                <a:gd name="T65" fmla="*/ 120 h 280"/>
                <a:gd name="T66" fmla="*/ 60 w 240"/>
                <a:gd name="T67" fmla="*/ 110 h 280"/>
                <a:gd name="T68" fmla="*/ 64 w 240"/>
                <a:gd name="T69" fmla="*/ 108 h 280"/>
                <a:gd name="T70" fmla="*/ 64 w 240"/>
                <a:gd name="T71" fmla="*/ 108 h 280"/>
                <a:gd name="T72" fmla="*/ 60 w 240"/>
                <a:gd name="T73" fmla="*/ 90 h 280"/>
                <a:gd name="T74" fmla="*/ 58 w 240"/>
                <a:gd name="T75" fmla="*/ 50 h 280"/>
                <a:gd name="T76" fmla="*/ 58 w 240"/>
                <a:gd name="T77" fmla="*/ 30 h 280"/>
                <a:gd name="T78" fmla="*/ 58 w 240"/>
                <a:gd name="T79" fmla="*/ 12 h 280"/>
                <a:gd name="T80" fmla="*/ 60 w 240"/>
                <a:gd name="T81" fmla="*/ 6 h 280"/>
                <a:gd name="T82" fmla="*/ 64 w 240"/>
                <a:gd name="T83" fmla="*/ 2 h 280"/>
                <a:gd name="T84" fmla="*/ 66 w 240"/>
                <a:gd name="T85" fmla="*/ 0 h 280"/>
                <a:gd name="T86" fmla="*/ 72 w 240"/>
                <a:gd name="T87" fmla="*/ 0 h 280"/>
                <a:gd name="T88" fmla="*/ 72 w 240"/>
                <a:gd name="T89" fmla="*/ 0 h 280"/>
                <a:gd name="T90" fmla="*/ 82 w 240"/>
                <a:gd name="T91" fmla="*/ 8 h 280"/>
                <a:gd name="T92" fmla="*/ 92 w 240"/>
                <a:gd name="T93" fmla="*/ 16 h 280"/>
                <a:gd name="T94" fmla="*/ 112 w 240"/>
                <a:gd name="T95" fmla="*/ 40 h 280"/>
                <a:gd name="T96" fmla="*/ 128 w 240"/>
                <a:gd name="T97" fmla="*/ 60 h 280"/>
                <a:gd name="T98" fmla="*/ 136 w 240"/>
                <a:gd name="T99" fmla="*/ 70 h 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0" h="280">
                  <a:moveTo>
                    <a:pt x="240" y="96"/>
                  </a:moveTo>
                  <a:lnTo>
                    <a:pt x="240" y="96"/>
                  </a:lnTo>
                  <a:lnTo>
                    <a:pt x="236" y="122"/>
                  </a:lnTo>
                  <a:lnTo>
                    <a:pt x="228" y="152"/>
                  </a:lnTo>
                  <a:lnTo>
                    <a:pt x="216" y="184"/>
                  </a:lnTo>
                  <a:lnTo>
                    <a:pt x="208" y="200"/>
                  </a:lnTo>
                  <a:lnTo>
                    <a:pt x="198" y="218"/>
                  </a:lnTo>
                  <a:lnTo>
                    <a:pt x="188" y="232"/>
                  </a:lnTo>
                  <a:lnTo>
                    <a:pt x="174" y="246"/>
                  </a:lnTo>
                  <a:lnTo>
                    <a:pt x="158" y="258"/>
                  </a:lnTo>
                  <a:lnTo>
                    <a:pt x="140" y="268"/>
                  </a:lnTo>
                  <a:lnTo>
                    <a:pt x="120" y="274"/>
                  </a:lnTo>
                  <a:lnTo>
                    <a:pt x="98" y="278"/>
                  </a:lnTo>
                  <a:lnTo>
                    <a:pt x="66" y="272"/>
                  </a:lnTo>
                  <a:lnTo>
                    <a:pt x="42" y="270"/>
                  </a:lnTo>
                  <a:lnTo>
                    <a:pt x="34" y="270"/>
                  </a:lnTo>
                  <a:lnTo>
                    <a:pt x="28" y="272"/>
                  </a:lnTo>
                  <a:lnTo>
                    <a:pt x="16" y="280"/>
                  </a:lnTo>
                  <a:lnTo>
                    <a:pt x="10" y="272"/>
                  </a:lnTo>
                  <a:lnTo>
                    <a:pt x="6" y="262"/>
                  </a:lnTo>
                  <a:lnTo>
                    <a:pt x="2" y="248"/>
                  </a:lnTo>
                  <a:lnTo>
                    <a:pt x="0" y="232"/>
                  </a:lnTo>
                  <a:lnTo>
                    <a:pt x="0" y="214"/>
                  </a:lnTo>
                  <a:lnTo>
                    <a:pt x="4" y="194"/>
                  </a:lnTo>
                  <a:lnTo>
                    <a:pt x="8" y="184"/>
                  </a:lnTo>
                  <a:lnTo>
                    <a:pt x="12" y="174"/>
                  </a:lnTo>
                  <a:lnTo>
                    <a:pt x="24" y="154"/>
                  </a:lnTo>
                  <a:lnTo>
                    <a:pt x="34" y="140"/>
                  </a:lnTo>
                  <a:lnTo>
                    <a:pt x="50" y="120"/>
                  </a:lnTo>
                  <a:lnTo>
                    <a:pt x="60" y="110"/>
                  </a:lnTo>
                  <a:lnTo>
                    <a:pt x="64" y="108"/>
                  </a:lnTo>
                  <a:lnTo>
                    <a:pt x="60" y="90"/>
                  </a:lnTo>
                  <a:lnTo>
                    <a:pt x="58" y="50"/>
                  </a:lnTo>
                  <a:lnTo>
                    <a:pt x="58" y="30"/>
                  </a:lnTo>
                  <a:lnTo>
                    <a:pt x="58" y="12"/>
                  </a:lnTo>
                  <a:lnTo>
                    <a:pt x="60" y="6"/>
                  </a:lnTo>
                  <a:lnTo>
                    <a:pt x="64" y="2"/>
                  </a:lnTo>
                  <a:lnTo>
                    <a:pt x="66" y="0"/>
                  </a:lnTo>
                  <a:lnTo>
                    <a:pt x="72" y="0"/>
                  </a:lnTo>
                  <a:lnTo>
                    <a:pt x="82" y="8"/>
                  </a:lnTo>
                  <a:lnTo>
                    <a:pt x="92" y="16"/>
                  </a:lnTo>
                  <a:lnTo>
                    <a:pt x="112" y="40"/>
                  </a:lnTo>
                  <a:lnTo>
                    <a:pt x="128" y="60"/>
                  </a:lnTo>
                  <a:lnTo>
                    <a:pt x="13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3" name="Freeform 240"/>
            <p:cNvSpPr>
              <a:spLocks noEditPoints="1"/>
            </p:cNvSpPr>
            <p:nvPr/>
          </p:nvSpPr>
          <p:spPr bwMode="auto">
            <a:xfrm>
              <a:off x="3467" y="2093"/>
              <a:ext cx="606" cy="718"/>
            </a:xfrm>
            <a:custGeom>
              <a:avLst/>
              <a:gdLst>
                <a:gd name="T0" fmla="*/ 574 w 606"/>
                <a:gd name="T1" fmla="*/ 108 h 718"/>
                <a:gd name="T2" fmla="*/ 522 w 606"/>
                <a:gd name="T3" fmla="*/ 162 h 718"/>
                <a:gd name="T4" fmla="*/ 470 w 606"/>
                <a:gd name="T5" fmla="*/ 116 h 718"/>
                <a:gd name="T6" fmla="*/ 424 w 606"/>
                <a:gd name="T7" fmla="*/ 38 h 718"/>
                <a:gd name="T8" fmla="*/ 372 w 606"/>
                <a:gd name="T9" fmla="*/ 102 h 718"/>
                <a:gd name="T10" fmla="*/ 326 w 606"/>
                <a:gd name="T11" fmla="*/ 18 h 718"/>
                <a:gd name="T12" fmla="*/ 276 w 606"/>
                <a:gd name="T13" fmla="*/ 28 h 718"/>
                <a:gd name="T14" fmla="*/ 240 w 606"/>
                <a:gd name="T15" fmla="*/ 12 h 718"/>
                <a:gd name="T16" fmla="*/ 214 w 606"/>
                <a:gd name="T17" fmla="*/ 80 h 718"/>
                <a:gd name="T18" fmla="*/ 136 w 606"/>
                <a:gd name="T19" fmla="*/ 56 h 718"/>
                <a:gd name="T20" fmla="*/ 80 w 606"/>
                <a:gd name="T21" fmla="*/ 240 h 718"/>
                <a:gd name="T22" fmla="*/ 12 w 606"/>
                <a:gd name="T23" fmla="*/ 216 h 718"/>
                <a:gd name="T24" fmla="*/ 2 w 606"/>
                <a:gd name="T25" fmla="*/ 262 h 718"/>
                <a:gd name="T26" fmla="*/ 70 w 606"/>
                <a:gd name="T27" fmla="*/ 250 h 718"/>
                <a:gd name="T28" fmla="*/ 76 w 606"/>
                <a:gd name="T29" fmla="*/ 336 h 718"/>
                <a:gd name="T30" fmla="*/ 76 w 606"/>
                <a:gd name="T31" fmla="*/ 420 h 718"/>
                <a:gd name="T32" fmla="*/ 138 w 606"/>
                <a:gd name="T33" fmla="*/ 476 h 718"/>
                <a:gd name="T34" fmla="*/ 200 w 606"/>
                <a:gd name="T35" fmla="*/ 510 h 718"/>
                <a:gd name="T36" fmla="*/ 146 w 606"/>
                <a:gd name="T37" fmla="*/ 556 h 718"/>
                <a:gd name="T38" fmla="*/ 32 w 606"/>
                <a:gd name="T39" fmla="*/ 518 h 718"/>
                <a:gd name="T40" fmla="*/ 18 w 606"/>
                <a:gd name="T41" fmla="*/ 590 h 718"/>
                <a:gd name="T42" fmla="*/ 72 w 606"/>
                <a:gd name="T43" fmla="*/ 554 h 718"/>
                <a:gd name="T44" fmla="*/ 172 w 606"/>
                <a:gd name="T45" fmla="*/ 606 h 718"/>
                <a:gd name="T46" fmla="*/ 248 w 606"/>
                <a:gd name="T47" fmla="*/ 608 h 718"/>
                <a:gd name="T48" fmla="*/ 168 w 606"/>
                <a:gd name="T49" fmla="*/ 636 h 718"/>
                <a:gd name="T50" fmla="*/ 190 w 606"/>
                <a:gd name="T51" fmla="*/ 700 h 718"/>
                <a:gd name="T52" fmla="*/ 280 w 606"/>
                <a:gd name="T53" fmla="*/ 668 h 718"/>
                <a:gd name="T54" fmla="*/ 304 w 606"/>
                <a:gd name="T55" fmla="*/ 618 h 718"/>
                <a:gd name="T56" fmla="*/ 380 w 606"/>
                <a:gd name="T57" fmla="*/ 700 h 718"/>
                <a:gd name="T58" fmla="*/ 466 w 606"/>
                <a:gd name="T59" fmla="*/ 706 h 718"/>
                <a:gd name="T60" fmla="*/ 360 w 606"/>
                <a:gd name="T61" fmla="*/ 634 h 718"/>
                <a:gd name="T62" fmla="*/ 436 w 606"/>
                <a:gd name="T63" fmla="*/ 536 h 718"/>
                <a:gd name="T64" fmla="*/ 448 w 606"/>
                <a:gd name="T65" fmla="*/ 462 h 718"/>
                <a:gd name="T66" fmla="*/ 522 w 606"/>
                <a:gd name="T67" fmla="*/ 426 h 718"/>
                <a:gd name="T68" fmla="*/ 578 w 606"/>
                <a:gd name="T69" fmla="*/ 340 h 718"/>
                <a:gd name="T70" fmla="*/ 466 w 606"/>
                <a:gd name="T71" fmla="*/ 300 h 718"/>
                <a:gd name="T72" fmla="*/ 422 w 606"/>
                <a:gd name="T73" fmla="*/ 334 h 718"/>
                <a:gd name="T74" fmla="*/ 330 w 606"/>
                <a:gd name="T75" fmla="*/ 342 h 718"/>
                <a:gd name="T76" fmla="*/ 306 w 606"/>
                <a:gd name="T77" fmla="*/ 396 h 718"/>
                <a:gd name="T78" fmla="*/ 314 w 606"/>
                <a:gd name="T79" fmla="*/ 340 h 718"/>
                <a:gd name="T80" fmla="*/ 160 w 606"/>
                <a:gd name="T81" fmla="*/ 318 h 718"/>
                <a:gd name="T82" fmla="*/ 82 w 606"/>
                <a:gd name="T83" fmla="*/ 290 h 718"/>
                <a:gd name="T84" fmla="*/ 138 w 606"/>
                <a:gd name="T85" fmla="*/ 128 h 718"/>
                <a:gd name="T86" fmla="*/ 194 w 606"/>
                <a:gd name="T87" fmla="*/ 114 h 718"/>
                <a:gd name="T88" fmla="*/ 248 w 606"/>
                <a:gd name="T89" fmla="*/ 158 h 718"/>
                <a:gd name="T90" fmla="*/ 320 w 606"/>
                <a:gd name="T91" fmla="*/ 182 h 718"/>
                <a:gd name="T92" fmla="*/ 372 w 606"/>
                <a:gd name="T93" fmla="*/ 174 h 718"/>
                <a:gd name="T94" fmla="*/ 438 w 606"/>
                <a:gd name="T95" fmla="*/ 140 h 718"/>
                <a:gd name="T96" fmla="*/ 396 w 606"/>
                <a:gd name="T97" fmla="*/ 110 h 718"/>
                <a:gd name="T98" fmla="*/ 456 w 606"/>
                <a:gd name="T99" fmla="*/ 74 h 718"/>
                <a:gd name="T100" fmla="*/ 482 w 606"/>
                <a:gd name="T101" fmla="*/ 152 h 718"/>
                <a:gd name="T102" fmla="*/ 552 w 606"/>
                <a:gd name="T103" fmla="*/ 248 h 718"/>
                <a:gd name="T104" fmla="*/ 540 w 606"/>
                <a:gd name="T105" fmla="*/ 296 h 718"/>
                <a:gd name="T106" fmla="*/ 558 w 606"/>
                <a:gd name="T107" fmla="*/ 210 h 718"/>
                <a:gd name="T108" fmla="*/ 604 w 606"/>
                <a:gd name="T109" fmla="*/ 152 h 718"/>
                <a:gd name="T110" fmla="*/ 426 w 606"/>
                <a:gd name="T111" fmla="*/ 372 h 718"/>
                <a:gd name="T112" fmla="*/ 212 w 606"/>
                <a:gd name="T113" fmla="*/ 378 h 718"/>
                <a:gd name="T114" fmla="*/ 172 w 606"/>
                <a:gd name="T115" fmla="*/ 416 h 718"/>
                <a:gd name="T116" fmla="*/ 166 w 606"/>
                <a:gd name="T117" fmla="*/ 448 h 7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6" h="718">
                  <a:moveTo>
                    <a:pt x="604" y="140"/>
                  </a:moveTo>
                  <a:lnTo>
                    <a:pt x="604" y="140"/>
                  </a:lnTo>
                  <a:lnTo>
                    <a:pt x="592" y="140"/>
                  </a:lnTo>
                  <a:lnTo>
                    <a:pt x="584" y="142"/>
                  </a:lnTo>
                  <a:lnTo>
                    <a:pt x="564" y="144"/>
                  </a:lnTo>
                  <a:lnTo>
                    <a:pt x="542" y="152"/>
                  </a:lnTo>
                  <a:lnTo>
                    <a:pt x="548" y="140"/>
                  </a:lnTo>
                  <a:lnTo>
                    <a:pt x="556" y="128"/>
                  </a:lnTo>
                  <a:lnTo>
                    <a:pt x="574" y="108"/>
                  </a:lnTo>
                  <a:lnTo>
                    <a:pt x="576" y="106"/>
                  </a:lnTo>
                  <a:lnTo>
                    <a:pt x="574" y="104"/>
                  </a:lnTo>
                  <a:lnTo>
                    <a:pt x="572" y="100"/>
                  </a:lnTo>
                  <a:lnTo>
                    <a:pt x="568" y="98"/>
                  </a:lnTo>
                  <a:lnTo>
                    <a:pt x="566" y="100"/>
                  </a:lnTo>
                  <a:lnTo>
                    <a:pt x="540" y="130"/>
                  </a:lnTo>
                  <a:lnTo>
                    <a:pt x="530" y="146"/>
                  </a:lnTo>
                  <a:lnTo>
                    <a:pt x="522" y="162"/>
                  </a:lnTo>
                  <a:lnTo>
                    <a:pt x="520" y="162"/>
                  </a:lnTo>
                  <a:lnTo>
                    <a:pt x="504" y="154"/>
                  </a:lnTo>
                  <a:lnTo>
                    <a:pt x="490" y="144"/>
                  </a:lnTo>
                  <a:lnTo>
                    <a:pt x="480" y="138"/>
                  </a:lnTo>
                  <a:lnTo>
                    <a:pt x="474" y="134"/>
                  </a:lnTo>
                  <a:lnTo>
                    <a:pt x="470" y="130"/>
                  </a:lnTo>
                  <a:lnTo>
                    <a:pt x="472" y="124"/>
                  </a:lnTo>
                  <a:lnTo>
                    <a:pt x="470" y="116"/>
                  </a:lnTo>
                  <a:lnTo>
                    <a:pt x="468" y="104"/>
                  </a:lnTo>
                  <a:lnTo>
                    <a:pt x="464" y="62"/>
                  </a:lnTo>
                  <a:lnTo>
                    <a:pt x="462" y="54"/>
                  </a:lnTo>
                  <a:lnTo>
                    <a:pt x="460" y="44"/>
                  </a:lnTo>
                  <a:lnTo>
                    <a:pt x="456" y="36"/>
                  </a:lnTo>
                  <a:lnTo>
                    <a:pt x="448" y="28"/>
                  </a:lnTo>
                  <a:lnTo>
                    <a:pt x="440" y="30"/>
                  </a:lnTo>
                  <a:lnTo>
                    <a:pt x="432" y="34"/>
                  </a:lnTo>
                  <a:lnTo>
                    <a:pt x="424" y="38"/>
                  </a:lnTo>
                  <a:lnTo>
                    <a:pt x="418" y="46"/>
                  </a:lnTo>
                  <a:lnTo>
                    <a:pt x="400" y="74"/>
                  </a:lnTo>
                  <a:lnTo>
                    <a:pt x="386" y="104"/>
                  </a:lnTo>
                  <a:lnTo>
                    <a:pt x="384" y="110"/>
                  </a:lnTo>
                  <a:lnTo>
                    <a:pt x="382" y="112"/>
                  </a:lnTo>
                  <a:lnTo>
                    <a:pt x="380" y="114"/>
                  </a:lnTo>
                  <a:lnTo>
                    <a:pt x="376" y="108"/>
                  </a:lnTo>
                  <a:lnTo>
                    <a:pt x="372" y="102"/>
                  </a:lnTo>
                  <a:lnTo>
                    <a:pt x="366" y="92"/>
                  </a:lnTo>
                  <a:lnTo>
                    <a:pt x="360" y="84"/>
                  </a:lnTo>
                  <a:lnTo>
                    <a:pt x="344" y="72"/>
                  </a:lnTo>
                  <a:lnTo>
                    <a:pt x="326" y="62"/>
                  </a:lnTo>
                  <a:lnTo>
                    <a:pt x="308" y="54"/>
                  </a:lnTo>
                  <a:lnTo>
                    <a:pt x="316" y="46"/>
                  </a:lnTo>
                  <a:lnTo>
                    <a:pt x="322" y="38"/>
                  </a:lnTo>
                  <a:lnTo>
                    <a:pt x="326" y="28"/>
                  </a:lnTo>
                  <a:lnTo>
                    <a:pt x="326" y="18"/>
                  </a:lnTo>
                  <a:lnTo>
                    <a:pt x="324" y="8"/>
                  </a:lnTo>
                  <a:lnTo>
                    <a:pt x="320" y="4"/>
                  </a:lnTo>
                  <a:lnTo>
                    <a:pt x="316" y="0"/>
                  </a:lnTo>
                  <a:lnTo>
                    <a:pt x="310" y="0"/>
                  </a:lnTo>
                  <a:lnTo>
                    <a:pt x="304" y="0"/>
                  </a:lnTo>
                  <a:lnTo>
                    <a:pt x="294" y="4"/>
                  </a:lnTo>
                  <a:lnTo>
                    <a:pt x="286" y="10"/>
                  </a:lnTo>
                  <a:lnTo>
                    <a:pt x="280" y="20"/>
                  </a:lnTo>
                  <a:lnTo>
                    <a:pt x="276" y="28"/>
                  </a:lnTo>
                  <a:lnTo>
                    <a:pt x="272" y="22"/>
                  </a:lnTo>
                  <a:lnTo>
                    <a:pt x="268" y="16"/>
                  </a:lnTo>
                  <a:lnTo>
                    <a:pt x="264" y="12"/>
                  </a:lnTo>
                  <a:lnTo>
                    <a:pt x="258" y="10"/>
                  </a:lnTo>
                  <a:lnTo>
                    <a:pt x="252" y="8"/>
                  </a:lnTo>
                  <a:lnTo>
                    <a:pt x="246" y="10"/>
                  </a:lnTo>
                  <a:lnTo>
                    <a:pt x="240" y="12"/>
                  </a:lnTo>
                  <a:lnTo>
                    <a:pt x="234" y="16"/>
                  </a:lnTo>
                  <a:lnTo>
                    <a:pt x="230" y="22"/>
                  </a:lnTo>
                  <a:lnTo>
                    <a:pt x="228" y="28"/>
                  </a:lnTo>
                  <a:lnTo>
                    <a:pt x="230" y="36"/>
                  </a:lnTo>
                  <a:lnTo>
                    <a:pt x="236" y="46"/>
                  </a:lnTo>
                  <a:lnTo>
                    <a:pt x="242" y="52"/>
                  </a:lnTo>
                  <a:lnTo>
                    <a:pt x="250" y="58"/>
                  </a:lnTo>
                  <a:lnTo>
                    <a:pt x="232" y="68"/>
                  </a:lnTo>
                  <a:lnTo>
                    <a:pt x="214" y="80"/>
                  </a:lnTo>
                  <a:lnTo>
                    <a:pt x="204" y="92"/>
                  </a:lnTo>
                  <a:lnTo>
                    <a:pt x="198" y="104"/>
                  </a:lnTo>
                  <a:lnTo>
                    <a:pt x="176" y="78"/>
                  </a:lnTo>
                  <a:lnTo>
                    <a:pt x="154" y="52"/>
                  </a:lnTo>
                  <a:lnTo>
                    <a:pt x="148" y="50"/>
                  </a:lnTo>
                  <a:lnTo>
                    <a:pt x="144" y="50"/>
                  </a:lnTo>
                  <a:lnTo>
                    <a:pt x="140" y="52"/>
                  </a:lnTo>
                  <a:lnTo>
                    <a:pt x="136" y="56"/>
                  </a:lnTo>
                  <a:lnTo>
                    <a:pt x="132" y="68"/>
                  </a:lnTo>
                  <a:lnTo>
                    <a:pt x="130" y="80"/>
                  </a:lnTo>
                  <a:lnTo>
                    <a:pt x="128" y="102"/>
                  </a:lnTo>
                  <a:lnTo>
                    <a:pt x="128" y="152"/>
                  </a:lnTo>
                  <a:lnTo>
                    <a:pt x="124" y="156"/>
                  </a:lnTo>
                  <a:lnTo>
                    <a:pt x="100" y="198"/>
                  </a:lnTo>
                  <a:lnTo>
                    <a:pt x="90" y="218"/>
                  </a:lnTo>
                  <a:lnTo>
                    <a:pt x="82" y="240"/>
                  </a:lnTo>
                  <a:lnTo>
                    <a:pt x="80" y="240"/>
                  </a:lnTo>
                  <a:lnTo>
                    <a:pt x="54" y="222"/>
                  </a:lnTo>
                  <a:lnTo>
                    <a:pt x="42" y="214"/>
                  </a:lnTo>
                  <a:lnTo>
                    <a:pt x="28" y="208"/>
                  </a:lnTo>
                  <a:lnTo>
                    <a:pt x="18" y="206"/>
                  </a:lnTo>
                  <a:lnTo>
                    <a:pt x="12" y="204"/>
                  </a:lnTo>
                  <a:lnTo>
                    <a:pt x="8" y="208"/>
                  </a:lnTo>
                  <a:lnTo>
                    <a:pt x="10" y="212"/>
                  </a:lnTo>
                  <a:lnTo>
                    <a:pt x="12" y="216"/>
                  </a:lnTo>
                  <a:lnTo>
                    <a:pt x="26" y="218"/>
                  </a:lnTo>
                  <a:lnTo>
                    <a:pt x="38" y="224"/>
                  </a:lnTo>
                  <a:lnTo>
                    <a:pt x="48" y="230"/>
                  </a:lnTo>
                  <a:lnTo>
                    <a:pt x="58" y="238"/>
                  </a:lnTo>
                  <a:lnTo>
                    <a:pt x="32" y="248"/>
                  </a:lnTo>
                  <a:lnTo>
                    <a:pt x="8" y="258"/>
                  </a:lnTo>
                  <a:lnTo>
                    <a:pt x="4" y="260"/>
                  </a:lnTo>
                  <a:lnTo>
                    <a:pt x="2" y="262"/>
                  </a:lnTo>
                  <a:lnTo>
                    <a:pt x="0" y="266"/>
                  </a:lnTo>
                  <a:lnTo>
                    <a:pt x="4" y="270"/>
                  </a:lnTo>
                  <a:lnTo>
                    <a:pt x="8" y="272"/>
                  </a:lnTo>
                  <a:lnTo>
                    <a:pt x="24" y="264"/>
                  </a:lnTo>
                  <a:lnTo>
                    <a:pt x="34" y="260"/>
                  </a:lnTo>
                  <a:lnTo>
                    <a:pt x="44" y="256"/>
                  </a:lnTo>
                  <a:lnTo>
                    <a:pt x="60" y="252"/>
                  </a:lnTo>
                  <a:lnTo>
                    <a:pt x="70" y="250"/>
                  </a:lnTo>
                  <a:lnTo>
                    <a:pt x="78" y="252"/>
                  </a:lnTo>
                  <a:lnTo>
                    <a:pt x="74" y="268"/>
                  </a:lnTo>
                  <a:lnTo>
                    <a:pt x="72" y="286"/>
                  </a:lnTo>
                  <a:lnTo>
                    <a:pt x="72" y="298"/>
                  </a:lnTo>
                  <a:lnTo>
                    <a:pt x="74" y="310"/>
                  </a:lnTo>
                  <a:lnTo>
                    <a:pt x="80" y="320"/>
                  </a:lnTo>
                  <a:lnTo>
                    <a:pt x="90" y="326"/>
                  </a:lnTo>
                  <a:lnTo>
                    <a:pt x="76" y="336"/>
                  </a:lnTo>
                  <a:lnTo>
                    <a:pt x="62" y="350"/>
                  </a:lnTo>
                  <a:lnTo>
                    <a:pt x="58" y="356"/>
                  </a:lnTo>
                  <a:lnTo>
                    <a:pt x="54" y="364"/>
                  </a:lnTo>
                  <a:lnTo>
                    <a:pt x="52" y="372"/>
                  </a:lnTo>
                  <a:lnTo>
                    <a:pt x="50" y="380"/>
                  </a:lnTo>
                  <a:lnTo>
                    <a:pt x="50" y="386"/>
                  </a:lnTo>
                  <a:lnTo>
                    <a:pt x="52" y="392"/>
                  </a:lnTo>
                  <a:lnTo>
                    <a:pt x="58" y="404"/>
                  </a:lnTo>
                  <a:lnTo>
                    <a:pt x="66" y="412"/>
                  </a:lnTo>
                  <a:lnTo>
                    <a:pt x="76" y="420"/>
                  </a:lnTo>
                  <a:lnTo>
                    <a:pt x="86" y="424"/>
                  </a:lnTo>
                  <a:lnTo>
                    <a:pt x="96" y="428"/>
                  </a:lnTo>
                  <a:lnTo>
                    <a:pt x="106" y="428"/>
                  </a:lnTo>
                  <a:lnTo>
                    <a:pt x="116" y="428"/>
                  </a:lnTo>
                  <a:lnTo>
                    <a:pt x="118" y="440"/>
                  </a:lnTo>
                  <a:lnTo>
                    <a:pt x="124" y="452"/>
                  </a:lnTo>
                  <a:lnTo>
                    <a:pt x="130" y="464"/>
                  </a:lnTo>
                  <a:lnTo>
                    <a:pt x="138" y="476"/>
                  </a:lnTo>
                  <a:lnTo>
                    <a:pt x="144" y="480"/>
                  </a:lnTo>
                  <a:lnTo>
                    <a:pt x="150" y="484"/>
                  </a:lnTo>
                  <a:lnTo>
                    <a:pt x="156" y="486"/>
                  </a:lnTo>
                  <a:lnTo>
                    <a:pt x="162" y="488"/>
                  </a:lnTo>
                  <a:lnTo>
                    <a:pt x="176" y="488"/>
                  </a:lnTo>
                  <a:lnTo>
                    <a:pt x="190" y="486"/>
                  </a:lnTo>
                  <a:lnTo>
                    <a:pt x="198" y="482"/>
                  </a:lnTo>
                  <a:lnTo>
                    <a:pt x="208" y="478"/>
                  </a:lnTo>
                  <a:lnTo>
                    <a:pt x="200" y="510"/>
                  </a:lnTo>
                  <a:lnTo>
                    <a:pt x="198" y="526"/>
                  </a:lnTo>
                  <a:lnTo>
                    <a:pt x="200" y="542"/>
                  </a:lnTo>
                  <a:lnTo>
                    <a:pt x="194" y="546"/>
                  </a:lnTo>
                  <a:lnTo>
                    <a:pt x="188" y="552"/>
                  </a:lnTo>
                  <a:lnTo>
                    <a:pt x="182" y="556"/>
                  </a:lnTo>
                  <a:lnTo>
                    <a:pt x="174" y="558"/>
                  </a:lnTo>
                  <a:lnTo>
                    <a:pt x="166" y="560"/>
                  </a:lnTo>
                  <a:lnTo>
                    <a:pt x="160" y="560"/>
                  </a:lnTo>
                  <a:lnTo>
                    <a:pt x="146" y="556"/>
                  </a:lnTo>
                  <a:lnTo>
                    <a:pt x="136" y="550"/>
                  </a:lnTo>
                  <a:lnTo>
                    <a:pt x="126" y="542"/>
                  </a:lnTo>
                  <a:lnTo>
                    <a:pt x="106" y="522"/>
                  </a:lnTo>
                  <a:lnTo>
                    <a:pt x="94" y="514"/>
                  </a:lnTo>
                  <a:lnTo>
                    <a:pt x="82" y="510"/>
                  </a:lnTo>
                  <a:lnTo>
                    <a:pt x="68" y="508"/>
                  </a:lnTo>
                  <a:lnTo>
                    <a:pt x="52" y="508"/>
                  </a:lnTo>
                  <a:lnTo>
                    <a:pt x="46" y="510"/>
                  </a:lnTo>
                  <a:lnTo>
                    <a:pt x="38" y="514"/>
                  </a:lnTo>
                  <a:lnTo>
                    <a:pt x="32" y="518"/>
                  </a:lnTo>
                  <a:lnTo>
                    <a:pt x="26" y="524"/>
                  </a:lnTo>
                  <a:lnTo>
                    <a:pt x="12" y="542"/>
                  </a:lnTo>
                  <a:lnTo>
                    <a:pt x="8" y="552"/>
                  </a:lnTo>
                  <a:lnTo>
                    <a:pt x="4" y="564"/>
                  </a:lnTo>
                  <a:lnTo>
                    <a:pt x="4" y="572"/>
                  </a:lnTo>
                  <a:lnTo>
                    <a:pt x="6" y="580"/>
                  </a:lnTo>
                  <a:lnTo>
                    <a:pt x="12" y="586"/>
                  </a:lnTo>
                  <a:lnTo>
                    <a:pt x="18" y="590"/>
                  </a:lnTo>
                  <a:lnTo>
                    <a:pt x="26" y="596"/>
                  </a:lnTo>
                  <a:lnTo>
                    <a:pt x="32" y="598"/>
                  </a:lnTo>
                  <a:lnTo>
                    <a:pt x="36" y="598"/>
                  </a:lnTo>
                  <a:lnTo>
                    <a:pt x="42" y="594"/>
                  </a:lnTo>
                  <a:lnTo>
                    <a:pt x="48" y="590"/>
                  </a:lnTo>
                  <a:lnTo>
                    <a:pt x="56" y="578"/>
                  </a:lnTo>
                  <a:lnTo>
                    <a:pt x="62" y="566"/>
                  </a:lnTo>
                  <a:lnTo>
                    <a:pt x="70" y="554"/>
                  </a:lnTo>
                  <a:lnTo>
                    <a:pt x="72" y="554"/>
                  </a:lnTo>
                  <a:lnTo>
                    <a:pt x="76" y="554"/>
                  </a:lnTo>
                  <a:lnTo>
                    <a:pt x="78" y="562"/>
                  </a:lnTo>
                  <a:lnTo>
                    <a:pt x="84" y="570"/>
                  </a:lnTo>
                  <a:lnTo>
                    <a:pt x="96" y="584"/>
                  </a:lnTo>
                  <a:lnTo>
                    <a:pt x="112" y="596"/>
                  </a:lnTo>
                  <a:lnTo>
                    <a:pt x="128" y="604"/>
                  </a:lnTo>
                  <a:lnTo>
                    <a:pt x="142" y="606"/>
                  </a:lnTo>
                  <a:lnTo>
                    <a:pt x="156" y="608"/>
                  </a:lnTo>
                  <a:lnTo>
                    <a:pt x="172" y="606"/>
                  </a:lnTo>
                  <a:lnTo>
                    <a:pt x="186" y="602"/>
                  </a:lnTo>
                  <a:lnTo>
                    <a:pt x="198" y="598"/>
                  </a:lnTo>
                  <a:lnTo>
                    <a:pt x="212" y="590"/>
                  </a:lnTo>
                  <a:lnTo>
                    <a:pt x="222" y="582"/>
                  </a:lnTo>
                  <a:lnTo>
                    <a:pt x="232" y="570"/>
                  </a:lnTo>
                  <a:lnTo>
                    <a:pt x="244" y="572"/>
                  </a:lnTo>
                  <a:lnTo>
                    <a:pt x="250" y="572"/>
                  </a:lnTo>
                  <a:lnTo>
                    <a:pt x="258" y="576"/>
                  </a:lnTo>
                  <a:lnTo>
                    <a:pt x="248" y="608"/>
                  </a:lnTo>
                  <a:lnTo>
                    <a:pt x="246" y="614"/>
                  </a:lnTo>
                  <a:lnTo>
                    <a:pt x="244" y="618"/>
                  </a:lnTo>
                  <a:lnTo>
                    <a:pt x="242" y="620"/>
                  </a:lnTo>
                  <a:lnTo>
                    <a:pt x="230" y="620"/>
                  </a:lnTo>
                  <a:lnTo>
                    <a:pt x="216" y="620"/>
                  </a:lnTo>
                  <a:lnTo>
                    <a:pt x="200" y="624"/>
                  </a:lnTo>
                  <a:lnTo>
                    <a:pt x="184" y="628"/>
                  </a:lnTo>
                  <a:lnTo>
                    <a:pt x="168" y="636"/>
                  </a:lnTo>
                  <a:lnTo>
                    <a:pt x="154" y="646"/>
                  </a:lnTo>
                  <a:lnTo>
                    <a:pt x="148" y="654"/>
                  </a:lnTo>
                  <a:lnTo>
                    <a:pt x="146" y="664"/>
                  </a:lnTo>
                  <a:lnTo>
                    <a:pt x="146" y="676"/>
                  </a:lnTo>
                  <a:lnTo>
                    <a:pt x="148" y="686"/>
                  </a:lnTo>
                  <a:lnTo>
                    <a:pt x="158" y="694"/>
                  </a:lnTo>
                  <a:lnTo>
                    <a:pt x="168" y="698"/>
                  </a:lnTo>
                  <a:lnTo>
                    <a:pt x="178" y="700"/>
                  </a:lnTo>
                  <a:lnTo>
                    <a:pt x="190" y="700"/>
                  </a:lnTo>
                  <a:lnTo>
                    <a:pt x="210" y="696"/>
                  </a:lnTo>
                  <a:lnTo>
                    <a:pt x="220" y="692"/>
                  </a:lnTo>
                  <a:lnTo>
                    <a:pt x="230" y="688"/>
                  </a:lnTo>
                  <a:lnTo>
                    <a:pt x="250" y="684"/>
                  </a:lnTo>
                  <a:lnTo>
                    <a:pt x="258" y="680"/>
                  </a:lnTo>
                  <a:lnTo>
                    <a:pt x="268" y="676"/>
                  </a:lnTo>
                  <a:lnTo>
                    <a:pt x="274" y="674"/>
                  </a:lnTo>
                  <a:lnTo>
                    <a:pt x="280" y="668"/>
                  </a:lnTo>
                  <a:lnTo>
                    <a:pt x="284" y="664"/>
                  </a:lnTo>
                  <a:lnTo>
                    <a:pt x="286" y="658"/>
                  </a:lnTo>
                  <a:lnTo>
                    <a:pt x="292" y="644"/>
                  </a:lnTo>
                  <a:lnTo>
                    <a:pt x="294" y="630"/>
                  </a:lnTo>
                  <a:lnTo>
                    <a:pt x="298" y="612"/>
                  </a:lnTo>
                  <a:lnTo>
                    <a:pt x="300" y="604"/>
                  </a:lnTo>
                  <a:lnTo>
                    <a:pt x="304" y="596"/>
                  </a:lnTo>
                  <a:lnTo>
                    <a:pt x="304" y="606"/>
                  </a:lnTo>
                  <a:lnTo>
                    <a:pt x="304" y="618"/>
                  </a:lnTo>
                  <a:lnTo>
                    <a:pt x="302" y="638"/>
                  </a:lnTo>
                  <a:lnTo>
                    <a:pt x="302" y="654"/>
                  </a:lnTo>
                  <a:lnTo>
                    <a:pt x="304" y="662"/>
                  </a:lnTo>
                  <a:lnTo>
                    <a:pt x="310" y="668"/>
                  </a:lnTo>
                  <a:lnTo>
                    <a:pt x="332" y="682"/>
                  </a:lnTo>
                  <a:lnTo>
                    <a:pt x="344" y="686"/>
                  </a:lnTo>
                  <a:lnTo>
                    <a:pt x="356" y="690"/>
                  </a:lnTo>
                  <a:lnTo>
                    <a:pt x="380" y="700"/>
                  </a:lnTo>
                  <a:lnTo>
                    <a:pt x="392" y="704"/>
                  </a:lnTo>
                  <a:lnTo>
                    <a:pt x="404" y="708"/>
                  </a:lnTo>
                  <a:lnTo>
                    <a:pt x="428" y="716"/>
                  </a:lnTo>
                  <a:lnTo>
                    <a:pt x="440" y="718"/>
                  </a:lnTo>
                  <a:lnTo>
                    <a:pt x="454" y="718"/>
                  </a:lnTo>
                  <a:lnTo>
                    <a:pt x="460" y="714"/>
                  </a:lnTo>
                  <a:lnTo>
                    <a:pt x="464" y="710"/>
                  </a:lnTo>
                  <a:lnTo>
                    <a:pt x="466" y="706"/>
                  </a:lnTo>
                  <a:lnTo>
                    <a:pt x="466" y="700"/>
                  </a:lnTo>
                  <a:lnTo>
                    <a:pt x="466" y="694"/>
                  </a:lnTo>
                  <a:lnTo>
                    <a:pt x="464" y="682"/>
                  </a:lnTo>
                  <a:lnTo>
                    <a:pt x="458" y="670"/>
                  </a:lnTo>
                  <a:lnTo>
                    <a:pt x="450" y="660"/>
                  </a:lnTo>
                  <a:lnTo>
                    <a:pt x="430" y="650"/>
                  </a:lnTo>
                  <a:lnTo>
                    <a:pt x="408" y="640"/>
                  </a:lnTo>
                  <a:lnTo>
                    <a:pt x="386" y="636"/>
                  </a:lnTo>
                  <a:lnTo>
                    <a:pt x="362" y="634"/>
                  </a:lnTo>
                  <a:lnTo>
                    <a:pt x="360" y="634"/>
                  </a:lnTo>
                  <a:lnTo>
                    <a:pt x="366" y="592"/>
                  </a:lnTo>
                  <a:lnTo>
                    <a:pt x="368" y="590"/>
                  </a:lnTo>
                  <a:lnTo>
                    <a:pt x="394" y="584"/>
                  </a:lnTo>
                  <a:lnTo>
                    <a:pt x="406" y="580"/>
                  </a:lnTo>
                  <a:lnTo>
                    <a:pt x="416" y="574"/>
                  </a:lnTo>
                  <a:lnTo>
                    <a:pt x="424" y="566"/>
                  </a:lnTo>
                  <a:lnTo>
                    <a:pt x="430" y="558"/>
                  </a:lnTo>
                  <a:lnTo>
                    <a:pt x="434" y="548"/>
                  </a:lnTo>
                  <a:lnTo>
                    <a:pt x="436" y="536"/>
                  </a:lnTo>
                  <a:lnTo>
                    <a:pt x="432" y="498"/>
                  </a:lnTo>
                  <a:lnTo>
                    <a:pt x="428" y="478"/>
                  </a:lnTo>
                  <a:lnTo>
                    <a:pt x="422" y="460"/>
                  </a:lnTo>
                  <a:lnTo>
                    <a:pt x="436" y="454"/>
                  </a:lnTo>
                  <a:lnTo>
                    <a:pt x="438" y="458"/>
                  </a:lnTo>
                  <a:lnTo>
                    <a:pt x="442" y="458"/>
                  </a:lnTo>
                  <a:lnTo>
                    <a:pt x="448" y="462"/>
                  </a:lnTo>
                  <a:lnTo>
                    <a:pt x="456" y="464"/>
                  </a:lnTo>
                  <a:lnTo>
                    <a:pt x="462" y="464"/>
                  </a:lnTo>
                  <a:lnTo>
                    <a:pt x="466" y="464"/>
                  </a:lnTo>
                  <a:lnTo>
                    <a:pt x="478" y="464"/>
                  </a:lnTo>
                  <a:lnTo>
                    <a:pt x="488" y="460"/>
                  </a:lnTo>
                  <a:lnTo>
                    <a:pt x="498" y="454"/>
                  </a:lnTo>
                  <a:lnTo>
                    <a:pt x="506" y="446"/>
                  </a:lnTo>
                  <a:lnTo>
                    <a:pt x="516" y="438"/>
                  </a:lnTo>
                  <a:lnTo>
                    <a:pt x="522" y="426"/>
                  </a:lnTo>
                  <a:lnTo>
                    <a:pt x="530" y="404"/>
                  </a:lnTo>
                  <a:lnTo>
                    <a:pt x="542" y="400"/>
                  </a:lnTo>
                  <a:lnTo>
                    <a:pt x="554" y="396"/>
                  </a:lnTo>
                  <a:lnTo>
                    <a:pt x="564" y="390"/>
                  </a:lnTo>
                  <a:lnTo>
                    <a:pt x="574" y="380"/>
                  </a:lnTo>
                  <a:lnTo>
                    <a:pt x="578" y="372"/>
                  </a:lnTo>
                  <a:lnTo>
                    <a:pt x="580" y="360"/>
                  </a:lnTo>
                  <a:lnTo>
                    <a:pt x="580" y="350"/>
                  </a:lnTo>
                  <a:lnTo>
                    <a:pt x="578" y="340"/>
                  </a:lnTo>
                  <a:lnTo>
                    <a:pt x="574" y="330"/>
                  </a:lnTo>
                  <a:lnTo>
                    <a:pt x="568" y="322"/>
                  </a:lnTo>
                  <a:lnTo>
                    <a:pt x="562" y="316"/>
                  </a:lnTo>
                  <a:lnTo>
                    <a:pt x="556" y="308"/>
                  </a:lnTo>
                  <a:lnTo>
                    <a:pt x="538" y="300"/>
                  </a:lnTo>
                  <a:lnTo>
                    <a:pt x="520" y="294"/>
                  </a:lnTo>
                  <a:lnTo>
                    <a:pt x="498" y="292"/>
                  </a:lnTo>
                  <a:lnTo>
                    <a:pt x="478" y="296"/>
                  </a:lnTo>
                  <a:lnTo>
                    <a:pt x="466" y="300"/>
                  </a:lnTo>
                  <a:lnTo>
                    <a:pt x="458" y="306"/>
                  </a:lnTo>
                  <a:lnTo>
                    <a:pt x="448" y="312"/>
                  </a:lnTo>
                  <a:lnTo>
                    <a:pt x="440" y="318"/>
                  </a:lnTo>
                  <a:lnTo>
                    <a:pt x="438" y="322"/>
                  </a:lnTo>
                  <a:lnTo>
                    <a:pt x="434" y="328"/>
                  </a:lnTo>
                  <a:lnTo>
                    <a:pt x="432" y="332"/>
                  </a:lnTo>
                  <a:lnTo>
                    <a:pt x="428" y="334"/>
                  </a:lnTo>
                  <a:lnTo>
                    <a:pt x="424" y="336"/>
                  </a:lnTo>
                  <a:lnTo>
                    <a:pt x="422" y="334"/>
                  </a:lnTo>
                  <a:lnTo>
                    <a:pt x="420" y="330"/>
                  </a:lnTo>
                  <a:lnTo>
                    <a:pt x="416" y="328"/>
                  </a:lnTo>
                  <a:lnTo>
                    <a:pt x="406" y="328"/>
                  </a:lnTo>
                  <a:lnTo>
                    <a:pt x="396" y="328"/>
                  </a:lnTo>
                  <a:lnTo>
                    <a:pt x="376" y="330"/>
                  </a:lnTo>
                  <a:lnTo>
                    <a:pt x="364" y="332"/>
                  </a:lnTo>
                  <a:lnTo>
                    <a:pt x="352" y="334"/>
                  </a:lnTo>
                  <a:lnTo>
                    <a:pt x="340" y="336"/>
                  </a:lnTo>
                  <a:lnTo>
                    <a:pt x="330" y="342"/>
                  </a:lnTo>
                  <a:lnTo>
                    <a:pt x="332" y="354"/>
                  </a:lnTo>
                  <a:lnTo>
                    <a:pt x="336" y="368"/>
                  </a:lnTo>
                  <a:lnTo>
                    <a:pt x="338" y="380"/>
                  </a:lnTo>
                  <a:lnTo>
                    <a:pt x="342" y="394"/>
                  </a:lnTo>
                  <a:lnTo>
                    <a:pt x="340" y="396"/>
                  </a:lnTo>
                  <a:lnTo>
                    <a:pt x="322" y="398"/>
                  </a:lnTo>
                  <a:lnTo>
                    <a:pt x="314" y="398"/>
                  </a:lnTo>
                  <a:lnTo>
                    <a:pt x="306" y="396"/>
                  </a:lnTo>
                  <a:lnTo>
                    <a:pt x="308" y="388"/>
                  </a:lnTo>
                  <a:lnTo>
                    <a:pt x="310" y="380"/>
                  </a:lnTo>
                  <a:lnTo>
                    <a:pt x="314" y="374"/>
                  </a:lnTo>
                  <a:lnTo>
                    <a:pt x="316" y="366"/>
                  </a:lnTo>
                  <a:lnTo>
                    <a:pt x="316" y="358"/>
                  </a:lnTo>
                  <a:lnTo>
                    <a:pt x="320" y="350"/>
                  </a:lnTo>
                  <a:lnTo>
                    <a:pt x="320" y="348"/>
                  </a:lnTo>
                  <a:lnTo>
                    <a:pt x="318" y="344"/>
                  </a:lnTo>
                  <a:lnTo>
                    <a:pt x="314" y="340"/>
                  </a:lnTo>
                  <a:lnTo>
                    <a:pt x="288" y="340"/>
                  </a:lnTo>
                  <a:lnTo>
                    <a:pt x="274" y="342"/>
                  </a:lnTo>
                  <a:lnTo>
                    <a:pt x="262" y="344"/>
                  </a:lnTo>
                  <a:lnTo>
                    <a:pt x="204" y="346"/>
                  </a:lnTo>
                  <a:lnTo>
                    <a:pt x="192" y="332"/>
                  </a:lnTo>
                  <a:lnTo>
                    <a:pt x="182" y="326"/>
                  </a:lnTo>
                  <a:lnTo>
                    <a:pt x="172" y="322"/>
                  </a:lnTo>
                  <a:lnTo>
                    <a:pt x="160" y="318"/>
                  </a:lnTo>
                  <a:lnTo>
                    <a:pt x="150" y="316"/>
                  </a:lnTo>
                  <a:lnTo>
                    <a:pt x="138" y="316"/>
                  </a:lnTo>
                  <a:lnTo>
                    <a:pt x="126" y="316"/>
                  </a:lnTo>
                  <a:lnTo>
                    <a:pt x="104" y="322"/>
                  </a:lnTo>
                  <a:lnTo>
                    <a:pt x="98" y="318"/>
                  </a:lnTo>
                  <a:lnTo>
                    <a:pt x="92" y="314"/>
                  </a:lnTo>
                  <a:lnTo>
                    <a:pt x="86" y="310"/>
                  </a:lnTo>
                  <a:lnTo>
                    <a:pt x="82" y="304"/>
                  </a:lnTo>
                  <a:lnTo>
                    <a:pt x="82" y="290"/>
                  </a:lnTo>
                  <a:lnTo>
                    <a:pt x="90" y="256"/>
                  </a:lnTo>
                  <a:lnTo>
                    <a:pt x="100" y="224"/>
                  </a:lnTo>
                  <a:lnTo>
                    <a:pt x="116" y="194"/>
                  </a:lnTo>
                  <a:lnTo>
                    <a:pt x="134" y="164"/>
                  </a:lnTo>
                  <a:lnTo>
                    <a:pt x="136" y="164"/>
                  </a:lnTo>
                  <a:lnTo>
                    <a:pt x="138" y="162"/>
                  </a:lnTo>
                  <a:lnTo>
                    <a:pt x="140" y="158"/>
                  </a:lnTo>
                  <a:lnTo>
                    <a:pt x="138" y="128"/>
                  </a:lnTo>
                  <a:lnTo>
                    <a:pt x="138" y="98"/>
                  </a:lnTo>
                  <a:lnTo>
                    <a:pt x="140" y="88"/>
                  </a:lnTo>
                  <a:lnTo>
                    <a:pt x="140" y="80"/>
                  </a:lnTo>
                  <a:lnTo>
                    <a:pt x="142" y="70"/>
                  </a:lnTo>
                  <a:lnTo>
                    <a:pt x="146" y="62"/>
                  </a:lnTo>
                  <a:lnTo>
                    <a:pt x="150" y="64"/>
                  </a:lnTo>
                  <a:lnTo>
                    <a:pt x="172" y="90"/>
                  </a:lnTo>
                  <a:lnTo>
                    <a:pt x="194" y="114"/>
                  </a:lnTo>
                  <a:lnTo>
                    <a:pt x="192" y="132"/>
                  </a:lnTo>
                  <a:lnTo>
                    <a:pt x="188" y="142"/>
                  </a:lnTo>
                  <a:lnTo>
                    <a:pt x="186" y="150"/>
                  </a:lnTo>
                  <a:lnTo>
                    <a:pt x="188" y="154"/>
                  </a:lnTo>
                  <a:lnTo>
                    <a:pt x="190" y="156"/>
                  </a:lnTo>
                  <a:lnTo>
                    <a:pt x="198" y="160"/>
                  </a:lnTo>
                  <a:lnTo>
                    <a:pt x="248" y="158"/>
                  </a:lnTo>
                  <a:lnTo>
                    <a:pt x="298" y="156"/>
                  </a:lnTo>
                  <a:lnTo>
                    <a:pt x="302" y="160"/>
                  </a:lnTo>
                  <a:lnTo>
                    <a:pt x="310" y="162"/>
                  </a:lnTo>
                  <a:lnTo>
                    <a:pt x="316" y="164"/>
                  </a:lnTo>
                  <a:lnTo>
                    <a:pt x="324" y="168"/>
                  </a:lnTo>
                  <a:lnTo>
                    <a:pt x="330" y="170"/>
                  </a:lnTo>
                  <a:lnTo>
                    <a:pt x="328" y="174"/>
                  </a:lnTo>
                  <a:lnTo>
                    <a:pt x="324" y="178"/>
                  </a:lnTo>
                  <a:lnTo>
                    <a:pt x="320" y="182"/>
                  </a:lnTo>
                  <a:lnTo>
                    <a:pt x="320" y="186"/>
                  </a:lnTo>
                  <a:lnTo>
                    <a:pt x="326" y="192"/>
                  </a:lnTo>
                  <a:lnTo>
                    <a:pt x="330" y="196"/>
                  </a:lnTo>
                  <a:lnTo>
                    <a:pt x="334" y="200"/>
                  </a:lnTo>
                  <a:lnTo>
                    <a:pt x="336" y="202"/>
                  </a:lnTo>
                  <a:lnTo>
                    <a:pt x="342" y="204"/>
                  </a:lnTo>
                  <a:lnTo>
                    <a:pt x="356" y="188"/>
                  </a:lnTo>
                  <a:lnTo>
                    <a:pt x="372" y="174"/>
                  </a:lnTo>
                  <a:lnTo>
                    <a:pt x="392" y="176"/>
                  </a:lnTo>
                  <a:lnTo>
                    <a:pt x="412" y="174"/>
                  </a:lnTo>
                  <a:lnTo>
                    <a:pt x="420" y="174"/>
                  </a:lnTo>
                  <a:lnTo>
                    <a:pt x="426" y="172"/>
                  </a:lnTo>
                  <a:lnTo>
                    <a:pt x="432" y="168"/>
                  </a:lnTo>
                  <a:lnTo>
                    <a:pt x="436" y="162"/>
                  </a:lnTo>
                  <a:lnTo>
                    <a:pt x="438" y="150"/>
                  </a:lnTo>
                  <a:lnTo>
                    <a:pt x="438" y="140"/>
                  </a:lnTo>
                  <a:lnTo>
                    <a:pt x="432" y="132"/>
                  </a:lnTo>
                  <a:lnTo>
                    <a:pt x="426" y="126"/>
                  </a:lnTo>
                  <a:lnTo>
                    <a:pt x="410" y="120"/>
                  </a:lnTo>
                  <a:lnTo>
                    <a:pt x="406" y="118"/>
                  </a:lnTo>
                  <a:lnTo>
                    <a:pt x="400" y="116"/>
                  </a:lnTo>
                  <a:lnTo>
                    <a:pt x="396" y="114"/>
                  </a:lnTo>
                  <a:lnTo>
                    <a:pt x="396" y="112"/>
                  </a:lnTo>
                  <a:lnTo>
                    <a:pt x="396" y="110"/>
                  </a:lnTo>
                  <a:lnTo>
                    <a:pt x="412" y="76"/>
                  </a:lnTo>
                  <a:lnTo>
                    <a:pt x="422" y="60"/>
                  </a:lnTo>
                  <a:lnTo>
                    <a:pt x="434" y="46"/>
                  </a:lnTo>
                  <a:lnTo>
                    <a:pt x="440" y="42"/>
                  </a:lnTo>
                  <a:lnTo>
                    <a:pt x="444" y="42"/>
                  </a:lnTo>
                  <a:lnTo>
                    <a:pt x="446" y="42"/>
                  </a:lnTo>
                  <a:lnTo>
                    <a:pt x="450" y="50"/>
                  </a:lnTo>
                  <a:lnTo>
                    <a:pt x="454" y="58"/>
                  </a:lnTo>
                  <a:lnTo>
                    <a:pt x="456" y="74"/>
                  </a:lnTo>
                  <a:lnTo>
                    <a:pt x="458" y="92"/>
                  </a:lnTo>
                  <a:lnTo>
                    <a:pt x="460" y="110"/>
                  </a:lnTo>
                  <a:lnTo>
                    <a:pt x="460" y="116"/>
                  </a:lnTo>
                  <a:lnTo>
                    <a:pt x="460" y="124"/>
                  </a:lnTo>
                  <a:lnTo>
                    <a:pt x="460" y="132"/>
                  </a:lnTo>
                  <a:lnTo>
                    <a:pt x="462" y="138"/>
                  </a:lnTo>
                  <a:lnTo>
                    <a:pt x="472" y="146"/>
                  </a:lnTo>
                  <a:lnTo>
                    <a:pt x="482" y="152"/>
                  </a:lnTo>
                  <a:lnTo>
                    <a:pt x="498" y="162"/>
                  </a:lnTo>
                  <a:lnTo>
                    <a:pt x="514" y="172"/>
                  </a:lnTo>
                  <a:lnTo>
                    <a:pt x="528" y="184"/>
                  </a:lnTo>
                  <a:lnTo>
                    <a:pt x="536" y="192"/>
                  </a:lnTo>
                  <a:lnTo>
                    <a:pt x="540" y="200"/>
                  </a:lnTo>
                  <a:lnTo>
                    <a:pt x="546" y="208"/>
                  </a:lnTo>
                  <a:lnTo>
                    <a:pt x="550" y="218"/>
                  </a:lnTo>
                  <a:lnTo>
                    <a:pt x="552" y="228"/>
                  </a:lnTo>
                  <a:lnTo>
                    <a:pt x="554" y="238"/>
                  </a:lnTo>
                  <a:lnTo>
                    <a:pt x="552" y="248"/>
                  </a:lnTo>
                  <a:lnTo>
                    <a:pt x="552" y="258"/>
                  </a:lnTo>
                  <a:lnTo>
                    <a:pt x="548" y="268"/>
                  </a:lnTo>
                  <a:lnTo>
                    <a:pt x="544" y="276"/>
                  </a:lnTo>
                  <a:lnTo>
                    <a:pt x="540" y="280"/>
                  </a:lnTo>
                  <a:lnTo>
                    <a:pt x="536" y="284"/>
                  </a:lnTo>
                  <a:lnTo>
                    <a:pt x="534" y="290"/>
                  </a:lnTo>
                  <a:lnTo>
                    <a:pt x="534" y="292"/>
                  </a:lnTo>
                  <a:lnTo>
                    <a:pt x="536" y="294"/>
                  </a:lnTo>
                  <a:lnTo>
                    <a:pt x="540" y="296"/>
                  </a:lnTo>
                  <a:lnTo>
                    <a:pt x="544" y="296"/>
                  </a:lnTo>
                  <a:lnTo>
                    <a:pt x="550" y="286"/>
                  </a:lnTo>
                  <a:lnTo>
                    <a:pt x="556" y="278"/>
                  </a:lnTo>
                  <a:lnTo>
                    <a:pt x="560" y="266"/>
                  </a:lnTo>
                  <a:lnTo>
                    <a:pt x="564" y="256"/>
                  </a:lnTo>
                  <a:lnTo>
                    <a:pt x="564" y="244"/>
                  </a:lnTo>
                  <a:lnTo>
                    <a:pt x="564" y="232"/>
                  </a:lnTo>
                  <a:lnTo>
                    <a:pt x="562" y="222"/>
                  </a:lnTo>
                  <a:lnTo>
                    <a:pt x="558" y="210"/>
                  </a:lnTo>
                  <a:lnTo>
                    <a:pt x="554" y="200"/>
                  </a:lnTo>
                  <a:lnTo>
                    <a:pt x="548" y="190"/>
                  </a:lnTo>
                  <a:lnTo>
                    <a:pt x="532" y="172"/>
                  </a:lnTo>
                  <a:lnTo>
                    <a:pt x="536" y="170"/>
                  </a:lnTo>
                  <a:lnTo>
                    <a:pt x="550" y="162"/>
                  </a:lnTo>
                  <a:lnTo>
                    <a:pt x="566" y="156"/>
                  </a:lnTo>
                  <a:lnTo>
                    <a:pt x="584" y="154"/>
                  </a:lnTo>
                  <a:lnTo>
                    <a:pt x="600" y="152"/>
                  </a:lnTo>
                  <a:lnTo>
                    <a:pt x="604" y="152"/>
                  </a:lnTo>
                  <a:lnTo>
                    <a:pt x="606" y="148"/>
                  </a:lnTo>
                  <a:lnTo>
                    <a:pt x="606" y="146"/>
                  </a:lnTo>
                  <a:lnTo>
                    <a:pt x="604" y="140"/>
                  </a:lnTo>
                  <a:close/>
                  <a:moveTo>
                    <a:pt x="430" y="348"/>
                  </a:moveTo>
                  <a:lnTo>
                    <a:pt x="430" y="348"/>
                  </a:lnTo>
                  <a:lnTo>
                    <a:pt x="434" y="366"/>
                  </a:lnTo>
                  <a:lnTo>
                    <a:pt x="444" y="382"/>
                  </a:lnTo>
                  <a:lnTo>
                    <a:pt x="434" y="376"/>
                  </a:lnTo>
                  <a:lnTo>
                    <a:pt x="426" y="372"/>
                  </a:lnTo>
                  <a:lnTo>
                    <a:pt x="416" y="368"/>
                  </a:lnTo>
                  <a:lnTo>
                    <a:pt x="408" y="362"/>
                  </a:lnTo>
                  <a:lnTo>
                    <a:pt x="418" y="352"/>
                  </a:lnTo>
                  <a:lnTo>
                    <a:pt x="422" y="348"/>
                  </a:lnTo>
                  <a:lnTo>
                    <a:pt x="426" y="346"/>
                  </a:lnTo>
                  <a:lnTo>
                    <a:pt x="430" y="348"/>
                  </a:lnTo>
                  <a:close/>
                  <a:moveTo>
                    <a:pt x="206" y="372"/>
                  </a:moveTo>
                  <a:lnTo>
                    <a:pt x="206" y="372"/>
                  </a:lnTo>
                  <a:lnTo>
                    <a:pt x="212" y="378"/>
                  </a:lnTo>
                  <a:lnTo>
                    <a:pt x="216" y="382"/>
                  </a:lnTo>
                  <a:lnTo>
                    <a:pt x="206" y="390"/>
                  </a:lnTo>
                  <a:lnTo>
                    <a:pt x="200" y="396"/>
                  </a:lnTo>
                  <a:lnTo>
                    <a:pt x="194" y="398"/>
                  </a:lnTo>
                  <a:lnTo>
                    <a:pt x="200" y="386"/>
                  </a:lnTo>
                  <a:lnTo>
                    <a:pt x="204" y="380"/>
                  </a:lnTo>
                  <a:lnTo>
                    <a:pt x="206" y="372"/>
                  </a:lnTo>
                  <a:close/>
                  <a:moveTo>
                    <a:pt x="172" y="416"/>
                  </a:moveTo>
                  <a:lnTo>
                    <a:pt x="172" y="416"/>
                  </a:lnTo>
                  <a:lnTo>
                    <a:pt x="170" y="422"/>
                  </a:lnTo>
                  <a:lnTo>
                    <a:pt x="166" y="426"/>
                  </a:lnTo>
                  <a:lnTo>
                    <a:pt x="166" y="432"/>
                  </a:lnTo>
                  <a:lnTo>
                    <a:pt x="166" y="434"/>
                  </a:lnTo>
                  <a:lnTo>
                    <a:pt x="168" y="436"/>
                  </a:lnTo>
                  <a:lnTo>
                    <a:pt x="176" y="444"/>
                  </a:lnTo>
                  <a:lnTo>
                    <a:pt x="172" y="448"/>
                  </a:lnTo>
                  <a:lnTo>
                    <a:pt x="166" y="448"/>
                  </a:lnTo>
                  <a:lnTo>
                    <a:pt x="162" y="444"/>
                  </a:lnTo>
                  <a:lnTo>
                    <a:pt x="160" y="438"/>
                  </a:lnTo>
                  <a:lnTo>
                    <a:pt x="156" y="428"/>
                  </a:lnTo>
                  <a:lnTo>
                    <a:pt x="154" y="420"/>
                  </a:lnTo>
                  <a:lnTo>
                    <a:pt x="158" y="422"/>
                  </a:lnTo>
                  <a:lnTo>
                    <a:pt x="164" y="420"/>
                  </a:lnTo>
                  <a:lnTo>
                    <a:pt x="172" y="41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4" name="Freeform 241"/>
            <p:cNvSpPr>
              <a:spLocks/>
            </p:cNvSpPr>
            <p:nvPr/>
          </p:nvSpPr>
          <p:spPr bwMode="auto">
            <a:xfrm>
              <a:off x="3753" y="2105"/>
              <a:ext cx="30" cy="42"/>
            </a:xfrm>
            <a:custGeom>
              <a:avLst/>
              <a:gdLst>
                <a:gd name="T0" fmla="*/ 30 w 30"/>
                <a:gd name="T1" fmla="*/ 4 h 42"/>
                <a:gd name="T2" fmla="*/ 30 w 30"/>
                <a:gd name="T3" fmla="*/ 4 h 42"/>
                <a:gd name="T4" fmla="*/ 28 w 30"/>
                <a:gd name="T5" fmla="*/ 12 h 42"/>
                <a:gd name="T6" fmla="*/ 26 w 30"/>
                <a:gd name="T7" fmla="*/ 20 h 42"/>
                <a:gd name="T8" fmla="*/ 22 w 30"/>
                <a:gd name="T9" fmla="*/ 26 h 42"/>
                <a:gd name="T10" fmla="*/ 16 w 30"/>
                <a:gd name="T11" fmla="*/ 32 h 42"/>
                <a:gd name="T12" fmla="*/ 16 w 30"/>
                <a:gd name="T13" fmla="*/ 32 h 42"/>
                <a:gd name="T14" fmla="*/ 14 w 30"/>
                <a:gd name="T15" fmla="*/ 36 h 42"/>
                <a:gd name="T16" fmla="*/ 16 w 30"/>
                <a:gd name="T17" fmla="*/ 38 h 42"/>
                <a:gd name="T18" fmla="*/ 20 w 30"/>
                <a:gd name="T19" fmla="*/ 42 h 42"/>
                <a:gd name="T20" fmla="*/ 20 w 30"/>
                <a:gd name="T21" fmla="*/ 42 h 42"/>
                <a:gd name="T22" fmla="*/ 14 w 30"/>
                <a:gd name="T23" fmla="*/ 42 h 42"/>
                <a:gd name="T24" fmla="*/ 10 w 30"/>
                <a:gd name="T25" fmla="*/ 42 h 42"/>
                <a:gd name="T26" fmla="*/ 0 w 30"/>
                <a:gd name="T27" fmla="*/ 40 h 42"/>
                <a:gd name="T28" fmla="*/ 0 w 30"/>
                <a:gd name="T29" fmla="*/ 40 h 42"/>
                <a:gd name="T30" fmla="*/ 0 w 30"/>
                <a:gd name="T31" fmla="*/ 32 h 42"/>
                <a:gd name="T32" fmla="*/ 0 w 30"/>
                <a:gd name="T33" fmla="*/ 24 h 42"/>
                <a:gd name="T34" fmla="*/ 6 w 30"/>
                <a:gd name="T35" fmla="*/ 10 h 42"/>
                <a:gd name="T36" fmla="*/ 6 w 30"/>
                <a:gd name="T37" fmla="*/ 10 h 42"/>
                <a:gd name="T38" fmla="*/ 10 w 30"/>
                <a:gd name="T39" fmla="*/ 4 h 42"/>
                <a:gd name="T40" fmla="*/ 16 w 30"/>
                <a:gd name="T41" fmla="*/ 2 h 42"/>
                <a:gd name="T42" fmla="*/ 22 w 30"/>
                <a:gd name="T43" fmla="*/ 0 h 42"/>
                <a:gd name="T44" fmla="*/ 28 w 30"/>
                <a:gd name="T45" fmla="*/ 0 h 42"/>
                <a:gd name="T46" fmla="*/ 30 w 30"/>
                <a:gd name="T47" fmla="*/ 4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42">
                  <a:moveTo>
                    <a:pt x="30" y="4"/>
                  </a:moveTo>
                  <a:lnTo>
                    <a:pt x="30" y="4"/>
                  </a:lnTo>
                  <a:lnTo>
                    <a:pt x="28" y="12"/>
                  </a:lnTo>
                  <a:lnTo>
                    <a:pt x="26" y="20"/>
                  </a:lnTo>
                  <a:lnTo>
                    <a:pt x="22" y="26"/>
                  </a:lnTo>
                  <a:lnTo>
                    <a:pt x="16" y="32"/>
                  </a:lnTo>
                  <a:lnTo>
                    <a:pt x="14" y="36"/>
                  </a:lnTo>
                  <a:lnTo>
                    <a:pt x="16" y="38"/>
                  </a:lnTo>
                  <a:lnTo>
                    <a:pt x="20" y="42"/>
                  </a:lnTo>
                  <a:lnTo>
                    <a:pt x="14" y="42"/>
                  </a:lnTo>
                  <a:lnTo>
                    <a:pt x="10" y="42"/>
                  </a:lnTo>
                  <a:lnTo>
                    <a:pt x="0" y="40"/>
                  </a:lnTo>
                  <a:lnTo>
                    <a:pt x="0" y="32"/>
                  </a:lnTo>
                  <a:lnTo>
                    <a:pt x="0" y="24"/>
                  </a:lnTo>
                  <a:lnTo>
                    <a:pt x="6" y="10"/>
                  </a:lnTo>
                  <a:lnTo>
                    <a:pt x="10" y="4"/>
                  </a:lnTo>
                  <a:lnTo>
                    <a:pt x="16" y="2"/>
                  </a:lnTo>
                  <a:lnTo>
                    <a:pt x="22" y="0"/>
                  </a:lnTo>
                  <a:lnTo>
                    <a:pt x="28" y="0"/>
                  </a:lnTo>
                  <a:lnTo>
                    <a:pt x="30" y="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5" name="Freeform 242"/>
            <p:cNvSpPr>
              <a:spLocks/>
            </p:cNvSpPr>
            <p:nvPr/>
          </p:nvSpPr>
          <p:spPr bwMode="auto">
            <a:xfrm>
              <a:off x="3707" y="2115"/>
              <a:ext cx="34" cy="30"/>
            </a:xfrm>
            <a:custGeom>
              <a:avLst/>
              <a:gdLst>
                <a:gd name="T0" fmla="*/ 34 w 34"/>
                <a:gd name="T1" fmla="*/ 28 h 30"/>
                <a:gd name="T2" fmla="*/ 34 w 34"/>
                <a:gd name="T3" fmla="*/ 30 h 30"/>
                <a:gd name="T4" fmla="*/ 34 w 34"/>
                <a:gd name="T5" fmla="*/ 30 h 30"/>
                <a:gd name="T6" fmla="*/ 28 w 34"/>
                <a:gd name="T7" fmla="*/ 30 h 30"/>
                <a:gd name="T8" fmla="*/ 22 w 34"/>
                <a:gd name="T9" fmla="*/ 28 h 30"/>
                <a:gd name="T10" fmla="*/ 12 w 34"/>
                <a:gd name="T11" fmla="*/ 24 h 30"/>
                <a:gd name="T12" fmla="*/ 12 w 34"/>
                <a:gd name="T13" fmla="*/ 24 h 30"/>
                <a:gd name="T14" fmla="*/ 4 w 34"/>
                <a:gd name="T15" fmla="*/ 16 h 30"/>
                <a:gd name="T16" fmla="*/ 0 w 34"/>
                <a:gd name="T17" fmla="*/ 12 h 30"/>
                <a:gd name="T18" fmla="*/ 0 w 34"/>
                <a:gd name="T19" fmla="*/ 8 h 30"/>
                <a:gd name="T20" fmla="*/ 0 w 34"/>
                <a:gd name="T21" fmla="*/ 8 h 30"/>
                <a:gd name="T22" fmla="*/ 4 w 34"/>
                <a:gd name="T23" fmla="*/ 2 h 30"/>
                <a:gd name="T24" fmla="*/ 8 w 34"/>
                <a:gd name="T25" fmla="*/ 0 h 30"/>
                <a:gd name="T26" fmla="*/ 8 w 34"/>
                <a:gd name="T27" fmla="*/ 0 h 30"/>
                <a:gd name="T28" fmla="*/ 14 w 34"/>
                <a:gd name="T29" fmla="*/ 0 h 30"/>
                <a:gd name="T30" fmla="*/ 20 w 34"/>
                <a:gd name="T31" fmla="*/ 2 h 30"/>
                <a:gd name="T32" fmla="*/ 22 w 34"/>
                <a:gd name="T33" fmla="*/ 4 h 30"/>
                <a:gd name="T34" fmla="*/ 26 w 34"/>
                <a:gd name="T35" fmla="*/ 8 h 30"/>
                <a:gd name="T36" fmla="*/ 28 w 34"/>
                <a:gd name="T37" fmla="*/ 18 h 30"/>
                <a:gd name="T38" fmla="*/ 34 w 34"/>
                <a:gd name="T39" fmla="*/ 28 h 30"/>
                <a:gd name="T40" fmla="*/ 34 w 34"/>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0">
                  <a:moveTo>
                    <a:pt x="34" y="28"/>
                  </a:moveTo>
                  <a:lnTo>
                    <a:pt x="34" y="30"/>
                  </a:lnTo>
                  <a:lnTo>
                    <a:pt x="28" y="30"/>
                  </a:lnTo>
                  <a:lnTo>
                    <a:pt x="22" y="28"/>
                  </a:lnTo>
                  <a:lnTo>
                    <a:pt x="12" y="24"/>
                  </a:lnTo>
                  <a:lnTo>
                    <a:pt x="4" y="16"/>
                  </a:lnTo>
                  <a:lnTo>
                    <a:pt x="0" y="12"/>
                  </a:lnTo>
                  <a:lnTo>
                    <a:pt x="0" y="8"/>
                  </a:lnTo>
                  <a:lnTo>
                    <a:pt x="4" y="2"/>
                  </a:lnTo>
                  <a:lnTo>
                    <a:pt x="8" y="0"/>
                  </a:lnTo>
                  <a:lnTo>
                    <a:pt x="14" y="0"/>
                  </a:lnTo>
                  <a:lnTo>
                    <a:pt x="20" y="2"/>
                  </a:lnTo>
                  <a:lnTo>
                    <a:pt x="22" y="4"/>
                  </a:lnTo>
                  <a:lnTo>
                    <a:pt x="26" y="8"/>
                  </a:lnTo>
                  <a:lnTo>
                    <a:pt x="28" y="18"/>
                  </a:lnTo>
                  <a:lnTo>
                    <a:pt x="34" y="28"/>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2256" name="Picture 24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5" y="2151"/>
              <a:ext cx="13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7" name="Freeform 244"/>
            <p:cNvSpPr>
              <a:spLocks/>
            </p:cNvSpPr>
            <p:nvPr/>
          </p:nvSpPr>
          <p:spPr bwMode="auto">
            <a:xfrm>
              <a:off x="3665" y="2159"/>
              <a:ext cx="70" cy="82"/>
            </a:xfrm>
            <a:custGeom>
              <a:avLst/>
              <a:gdLst>
                <a:gd name="T0" fmla="*/ 70 w 70"/>
                <a:gd name="T1" fmla="*/ 0 h 82"/>
                <a:gd name="T2" fmla="*/ 70 w 70"/>
                <a:gd name="T3" fmla="*/ 0 h 82"/>
                <a:gd name="T4" fmla="*/ 58 w 70"/>
                <a:gd name="T5" fmla="*/ 24 h 82"/>
                <a:gd name="T6" fmla="*/ 52 w 70"/>
                <a:gd name="T7" fmla="*/ 36 h 82"/>
                <a:gd name="T8" fmla="*/ 50 w 70"/>
                <a:gd name="T9" fmla="*/ 50 h 82"/>
                <a:gd name="T10" fmla="*/ 50 w 70"/>
                <a:gd name="T11" fmla="*/ 78 h 82"/>
                <a:gd name="T12" fmla="*/ 50 w 70"/>
                <a:gd name="T13" fmla="*/ 78 h 82"/>
                <a:gd name="T14" fmla="*/ 38 w 70"/>
                <a:gd name="T15" fmla="*/ 80 h 82"/>
                <a:gd name="T16" fmla="*/ 26 w 70"/>
                <a:gd name="T17" fmla="*/ 80 h 82"/>
                <a:gd name="T18" fmla="*/ 12 w 70"/>
                <a:gd name="T19" fmla="*/ 80 h 82"/>
                <a:gd name="T20" fmla="*/ 0 w 70"/>
                <a:gd name="T21" fmla="*/ 82 h 82"/>
                <a:gd name="T22" fmla="*/ 0 w 70"/>
                <a:gd name="T23" fmla="*/ 82 h 82"/>
                <a:gd name="T24" fmla="*/ 0 w 70"/>
                <a:gd name="T25" fmla="*/ 78 h 82"/>
                <a:gd name="T26" fmla="*/ 2 w 70"/>
                <a:gd name="T27" fmla="*/ 74 h 82"/>
                <a:gd name="T28" fmla="*/ 4 w 70"/>
                <a:gd name="T29" fmla="*/ 66 h 82"/>
                <a:gd name="T30" fmla="*/ 4 w 70"/>
                <a:gd name="T31" fmla="*/ 66 h 82"/>
                <a:gd name="T32" fmla="*/ 8 w 70"/>
                <a:gd name="T33" fmla="*/ 52 h 82"/>
                <a:gd name="T34" fmla="*/ 12 w 70"/>
                <a:gd name="T35" fmla="*/ 38 h 82"/>
                <a:gd name="T36" fmla="*/ 20 w 70"/>
                <a:gd name="T37" fmla="*/ 28 h 82"/>
                <a:gd name="T38" fmla="*/ 26 w 70"/>
                <a:gd name="T39" fmla="*/ 22 h 82"/>
                <a:gd name="T40" fmla="*/ 32 w 70"/>
                <a:gd name="T41" fmla="*/ 18 h 82"/>
                <a:gd name="T42" fmla="*/ 32 w 70"/>
                <a:gd name="T43" fmla="*/ 18 h 82"/>
                <a:gd name="T44" fmla="*/ 50 w 70"/>
                <a:gd name="T45" fmla="*/ 8 h 82"/>
                <a:gd name="T46" fmla="*/ 70 w 70"/>
                <a:gd name="T47" fmla="*/ 0 h 82"/>
                <a:gd name="T48" fmla="*/ 70 w 70"/>
                <a:gd name="T49" fmla="*/ 0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82">
                  <a:moveTo>
                    <a:pt x="70" y="0"/>
                  </a:moveTo>
                  <a:lnTo>
                    <a:pt x="70" y="0"/>
                  </a:lnTo>
                  <a:lnTo>
                    <a:pt x="58" y="24"/>
                  </a:lnTo>
                  <a:lnTo>
                    <a:pt x="52" y="36"/>
                  </a:lnTo>
                  <a:lnTo>
                    <a:pt x="50" y="50"/>
                  </a:lnTo>
                  <a:lnTo>
                    <a:pt x="50" y="78"/>
                  </a:lnTo>
                  <a:lnTo>
                    <a:pt x="38" y="80"/>
                  </a:lnTo>
                  <a:lnTo>
                    <a:pt x="26" y="80"/>
                  </a:lnTo>
                  <a:lnTo>
                    <a:pt x="12" y="80"/>
                  </a:lnTo>
                  <a:lnTo>
                    <a:pt x="0" y="82"/>
                  </a:lnTo>
                  <a:lnTo>
                    <a:pt x="0" y="78"/>
                  </a:lnTo>
                  <a:lnTo>
                    <a:pt x="2" y="74"/>
                  </a:lnTo>
                  <a:lnTo>
                    <a:pt x="4" y="66"/>
                  </a:lnTo>
                  <a:lnTo>
                    <a:pt x="8" y="52"/>
                  </a:lnTo>
                  <a:lnTo>
                    <a:pt x="12" y="38"/>
                  </a:lnTo>
                  <a:lnTo>
                    <a:pt x="20" y="28"/>
                  </a:lnTo>
                  <a:lnTo>
                    <a:pt x="26" y="22"/>
                  </a:lnTo>
                  <a:lnTo>
                    <a:pt x="32" y="18"/>
                  </a:lnTo>
                  <a:lnTo>
                    <a:pt x="50" y="8"/>
                  </a:lnTo>
                  <a:lnTo>
                    <a:pt x="70"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8" name="Freeform 245"/>
            <p:cNvSpPr>
              <a:spLocks/>
            </p:cNvSpPr>
            <p:nvPr/>
          </p:nvSpPr>
          <p:spPr bwMode="auto">
            <a:xfrm>
              <a:off x="3829" y="2219"/>
              <a:ext cx="66" cy="38"/>
            </a:xfrm>
            <a:custGeom>
              <a:avLst/>
              <a:gdLst>
                <a:gd name="T0" fmla="*/ 64 w 66"/>
                <a:gd name="T1" fmla="*/ 14 h 38"/>
                <a:gd name="T2" fmla="*/ 64 w 66"/>
                <a:gd name="T3" fmla="*/ 14 h 38"/>
                <a:gd name="T4" fmla="*/ 66 w 66"/>
                <a:gd name="T5" fmla="*/ 18 h 38"/>
                <a:gd name="T6" fmla="*/ 66 w 66"/>
                <a:gd name="T7" fmla="*/ 22 h 38"/>
                <a:gd name="T8" fmla="*/ 64 w 66"/>
                <a:gd name="T9" fmla="*/ 30 h 38"/>
                <a:gd name="T10" fmla="*/ 64 w 66"/>
                <a:gd name="T11" fmla="*/ 30 h 38"/>
                <a:gd name="T12" fmla="*/ 58 w 66"/>
                <a:gd name="T13" fmla="*/ 36 h 38"/>
                <a:gd name="T14" fmla="*/ 50 w 66"/>
                <a:gd name="T15" fmla="*/ 38 h 38"/>
                <a:gd name="T16" fmla="*/ 34 w 66"/>
                <a:gd name="T17" fmla="*/ 38 h 38"/>
                <a:gd name="T18" fmla="*/ 34 w 66"/>
                <a:gd name="T19" fmla="*/ 38 h 38"/>
                <a:gd name="T20" fmla="*/ 22 w 66"/>
                <a:gd name="T21" fmla="*/ 38 h 38"/>
                <a:gd name="T22" fmla="*/ 16 w 66"/>
                <a:gd name="T23" fmla="*/ 38 h 38"/>
                <a:gd name="T24" fmla="*/ 12 w 66"/>
                <a:gd name="T25" fmla="*/ 34 h 38"/>
                <a:gd name="T26" fmla="*/ 12 w 66"/>
                <a:gd name="T27" fmla="*/ 34 h 38"/>
                <a:gd name="T28" fmla="*/ 8 w 66"/>
                <a:gd name="T29" fmla="*/ 32 h 38"/>
                <a:gd name="T30" fmla="*/ 6 w 66"/>
                <a:gd name="T31" fmla="*/ 30 h 38"/>
                <a:gd name="T32" fmla="*/ 0 w 66"/>
                <a:gd name="T33" fmla="*/ 26 h 38"/>
                <a:gd name="T34" fmla="*/ 0 w 66"/>
                <a:gd name="T35" fmla="*/ 26 h 38"/>
                <a:gd name="T36" fmla="*/ 14 w 66"/>
                <a:gd name="T37" fmla="*/ 24 h 38"/>
                <a:gd name="T38" fmla="*/ 20 w 66"/>
                <a:gd name="T39" fmla="*/ 22 h 38"/>
                <a:gd name="T40" fmla="*/ 24 w 66"/>
                <a:gd name="T41" fmla="*/ 18 h 38"/>
                <a:gd name="T42" fmla="*/ 24 w 66"/>
                <a:gd name="T43" fmla="*/ 18 h 38"/>
                <a:gd name="T44" fmla="*/ 24 w 66"/>
                <a:gd name="T45" fmla="*/ 8 h 38"/>
                <a:gd name="T46" fmla="*/ 22 w 66"/>
                <a:gd name="T47" fmla="*/ 2 h 38"/>
                <a:gd name="T48" fmla="*/ 22 w 66"/>
                <a:gd name="T49" fmla="*/ 2 h 38"/>
                <a:gd name="T50" fmla="*/ 26 w 66"/>
                <a:gd name="T51" fmla="*/ 0 h 38"/>
                <a:gd name="T52" fmla="*/ 30 w 66"/>
                <a:gd name="T53" fmla="*/ 0 h 38"/>
                <a:gd name="T54" fmla="*/ 38 w 66"/>
                <a:gd name="T55" fmla="*/ 2 h 38"/>
                <a:gd name="T56" fmla="*/ 38 w 66"/>
                <a:gd name="T57" fmla="*/ 2 h 38"/>
                <a:gd name="T58" fmla="*/ 52 w 66"/>
                <a:gd name="T59" fmla="*/ 6 h 38"/>
                <a:gd name="T60" fmla="*/ 58 w 66"/>
                <a:gd name="T61" fmla="*/ 10 h 38"/>
                <a:gd name="T62" fmla="*/ 64 w 66"/>
                <a:gd name="T63" fmla="*/ 14 h 38"/>
                <a:gd name="T64" fmla="*/ 64 w 66"/>
                <a:gd name="T65" fmla="*/ 14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38">
                  <a:moveTo>
                    <a:pt x="64" y="14"/>
                  </a:moveTo>
                  <a:lnTo>
                    <a:pt x="64" y="14"/>
                  </a:lnTo>
                  <a:lnTo>
                    <a:pt x="66" y="18"/>
                  </a:lnTo>
                  <a:lnTo>
                    <a:pt x="66" y="22"/>
                  </a:lnTo>
                  <a:lnTo>
                    <a:pt x="64" y="30"/>
                  </a:lnTo>
                  <a:lnTo>
                    <a:pt x="58" y="36"/>
                  </a:lnTo>
                  <a:lnTo>
                    <a:pt x="50" y="38"/>
                  </a:lnTo>
                  <a:lnTo>
                    <a:pt x="34" y="38"/>
                  </a:lnTo>
                  <a:lnTo>
                    <a:pt x="22" y="38"/>
                  </a:lnTo>
                  <a:lnTo>
                    <a:pt x="16" y="38"/>
                  </a:lnTo>
                  <a:lnTo>
                    <a:pt x="12" y="34"/>
                  </a:lnTo>
                  <a:lnTo>
                    <a:pt x="8" y="32"/>
                  </a:lnTo>
                  <a:lnTo>
                    <a:pt x="6" y="30"/>
                  </a:lnTo>
                  <a:lnTo>
                    <a:pt x="0" y="26"/>
                  </a:lnTo>
                  <a:lnTo>
                    <a:pt x="14" y="24"/>
                  </a:lnTo>
                  <a:lnTo>
                    <a:pt x="20" y="22"/>
                  </a:lnTo>
                  <a:lnTo>
                    <a:pt x="24" y="18"/>
                  </a:lnTo>
                  <a:lnTo>
                    <a:pt x="24" y="8"/>
                  </a:lnTo>
                  <a:lnTo>
                    <a:pt x="22" y="2"/>
                  </a:lnTo>
                  <a:lnTo>
                    <a:pt x="26" y="0"/>
                  </a:lnTo>
                  <a:lnTo>
                    <a:pt x="30" y="0"/>
                  </a:lnTo>
                  <a:lnTo>
                    <a:pt x="38" y="2"/>
                  </a:lnTo>
                  <a:lnTo>
                    <a:pt x="52" y="6"/>
                  </a:lnTo>
                  <a:lnTo>
                    <a:pt x="58" y="10"/>
                  </a:lnTo>
                  <a:lnTo>
                    <a:pt x="64" y="14"/>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59" name="Freeform 246"/>
            <p:cNvSpPr>
              <a:spLocks/>
            </p:cNvSpPr>
            <p:nvPr/>
          </p:nvSpPr>
          <p:spPr bwMode="auto">
            <a:xfrm>
              <a:off x="3791" y="2245"/>
              <a:ext cx="28" cy="8"/>
            </a:xfrm>
            <a:custGeom>
              <a:avLst/>
              <a:gdLst>
                <a:gd name="T0" fmla="*/ 28 w 28"/>
                <a:gd name="T1" fmla="*/ 0 h 8"/>
                <a:gd name="T2" fmla="*/ 28 w 28"/>
                <a:gd name="T3" fmla="*/ 0 h 8"/>
                <a:gd name="T4" fmla="*/ 20 w 28"/>
                <a:gd name="T5" fmla="*/ 6 h 8"/>
                <a:gd name="T6" fmla="*/ 16 w 28"/>
                <a:gd name="T7" fmla="*/ 8 h 8"/>
                <a:gd name="T8" fmla="*/ 12 w 28"/>
                <a:gd name="T9" fmla="*/ 6 h 8"/>
                <a:gd name="T10" fmla="*/ 0 w 28"/>
                <a:gd name="T11" fmla="*/ 2 h 8"/>
                <a:gd name="T12" fmla="*/ 0 w 28"/>
                <a:gd name="T13" fmla="*/ 2 h 8"/>
                <a:gd name="T14" fmla="*/ 10 w 28"/>
                <a:gd name="T15" fmla="*/ 0 h 8"/>
                <a:gd name="T16" fmla="*/ 22 w 28"/>
                <a:gd name="T17" fmla="*/ 0 h 8"/>
                <a:gd name="T18" fmla="*/ 28 w 2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8">
                  <a:moveTo>
                    <a:pt x="28" y="0"/>
                  </a:moveTo>
                  <a:lnTo>
                    <a:pt x="28" y="0"/>
                  </a:lnTo>
                  <a:lnTo>
                    <a:pt x="20" y="6"/>
                  </a:lnTo>
                  <a:lnTo>
                    <a:pt x="16" y="8"/>
                  </a:lnTo>
                  <a:lnTo>
                    <a:pt x="12" y="6"/>
                  </a:lnTo>
                  <a:lnTo>
                    <a:pt x="0" y="2"/>
                  </a:lnTo>
                  <a:lnTo>
                    <a:pt x="10" y="0"/>
                  </a:lnTo>
                  <a:lnTo>
                    <a:pt x="22" y="0"/>
                  </a:lnTo>
                  <a:lnTo>
                    <a:pt x="28" y="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0" name="Freeform 247"/>
            <p:cNvSpPr>
              <a:spLocks/>
            </p:cNvSpPr>
            <p:nvPr/>
          </p:nvSpPr>
          <p:spPr bwMode="auto">
            <a:xfrm>
              <a:off x="3707" y="2261"/>
              <a:ext cx="56" cy="42"/>
            </a:xfrm>
            <a:custGeom>
              <a:avLst/>
              <a:gdLst>
                <a:gd name="T0" fmla="*/ 52 w 56"/>
                <a:gd name="T1" fmla="*/ 14 h 42"/>
                <a:gd name="T2" fmla="*/ 52 w 56"/>
                <a:gd name="T3" fmla="*/ 14 h 42"/>
                <a:gd name="T4" fmla="*/ 56 w 56"/>
                <a:gd name="T5" fmla="*/ 18 h 42"/>
                <a:gd name="T6" fmla="*/ 56 w 56"/>
                <a:gd name="T7" fmla="*/ 20 h 42"/>
                <a:gd name="T8" fmla="*/ 56 w 56"/>
                <a:gd name="T9" fmla="*/ 24 h 42"/>
                <a:gd name="T10" fmla="*/ 56 w 56"/>
                <a:gd name="T11" fmla="*/ 24 h 42"/>
                <a:gd name="T12" fmla="*/ 52 w 56"/>
                <a:gd name="T13" fmla="*/ 34 h 42"/>
                <a:gd name="T14" fmla="*/ 50 w 56"/>
                <a:gd name="T15" fmla="*/ 38 h 42"/>
                <a:gd name="T16" fmla="*/ 48 w 56"/>
                <a:gd name="T17" fmla="*/ 42 h 42"/>
                <a:gd name="T18" fmla="*/ 48 w 56"/>
                <a:gd name="T19" fmla="*/ 42 h 42"/>
                <a:gd name="T20" fmla="*/ 40 w 56"/>
                <a:gd name="T21" fmla="*/ 42 h 42"/>
                <a:gd name="T22" fmla="*/ 32 w 56"/>
                <a:gd name="T23" fmla="*/ 40 h 42"/>
                <a:gd name="T24" fmla="*/ 16 w 56"/>
                <a:gd name="T25" fmla="*/ 34 h 42"/>
                <a:gd name="T26" fmla="*/ 16 w 56"/>
                <a:gd name="T27" fmla="*/ 34 h 42"/>
                <a:gd name="T28" fmla="*/ 6 w 56"/>
                <a:gd name="T29" fmla="*/ 30 h 42"/>
                <a:gd name="T30" fmla="*/ 2 w 56"/>
                <a:gd name="T31" fmla="*/ 26 h 42"/>
                <a:gd name="T32" fmla="*/ 0 w 56"/>
                <a:gd name="T33" fmla="*/ 20 h 42"/>
                <a:gd name="T34" fmla="*/ 0 w 56"/>
                <a:gd name="T35" fmla="*/ 20 h 42"/>
                <a:gd name="T36" fmla="*/ 2 w 56"/>
                <a:gd name="T37" fmla="*/ 16 h 42"/>
                <a:gd name="T38" fmla="*/ 2 w 56"/>
                <a:gd name="T39" fmla="*/ 14 h 42"/>
                <a:gd name="T40" fmla="*/ 2 w 56"/>
                <a:gd name="T41" fmla="*/ 10 h 42"/>
                <a:gd name="T42" fmla="*/ 6 w 56"/>
                <a:gd name="T43" fmla="*/ 8 h 42"/>
                <a:gd name="T44" fmla="*/ 6 w 56"/>
                <a:gd name="T45" fmla="*/ 8 h 42"/>
                <a:gd name="T46" fmla="*/ 6 w 56"/>
                <a:gd name="T47" fmla="*/ 2 h 42"/>
                <a:gd name="T48" fmla="*/ 10 w 56"/>
                <a:gd name="T49" fmla="*/ 0 h 42"/>
                <a:gd name="T50" fmla="*/ 10 w 56"/>
                <a:gd name="T51" fmla="*/ 0 h 42"/>
                <a:gd name="T52" fmla="*/ 52 w 56"/>
                <a:gd name="T53" fmla="*/ 14 h 42"/>
                <a:gd name="T54" fmla="*/ 52 w 56"/>
                <a:gd name="T55" fmla="*/ 14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42">
                  <a:moveTo>
                    <a:pt x="52" y="14"/>
                  </a:moveTo>
                  <a:lnTo>
                    <a:pt x="52" y="14"/>
                  </a:lnTo>
                  <a:lnTo>
                    <a:pt x="56" y="18"/>
                  </a:lnTo>
                  <a:lnTo>
                    <a:pt x="56" y="20"/>
                  </a:lnTo>
                  <a:lnTo>
                    <a:pt x="56" y="24"/>
                  </a:lnTo>
                  <a:lnTo>
                    <a:pt x="52" y="34"/>
                  </a:lnTo>
                  <a:lnTo>
                    <a:pt x="50" y="38"/>
                  </a:lnTo>
                  <a:lnTo>
                    <a:pt x="48" y="42"/>
                  </a:lnTo>
                  <a:lnTo>
                    <a:pt x="40" y="42"/>
                  </a:lnTo>
                  <a:lnTo>
                    <a:pt x="32" y="40"/>
                  </a:lnTo>
                  <a:lnTo>
                    <a:pt x="16" y="34"/>
                  </a:lnTo>
                  <a:lnTo>
                    <a:pt x="6" y="30"/>
                  </a:lnTo>
                  <a:lnTo>
                    <a:pt x="2" y="26"/>
                  </a:lnTo>
                  <a:lnTo>
                    <a:pt x="0" y="20"/>
                  </a:lnTo>
                  <a:lnTo>
                    <a:pt x="2" y="16"/>
                  </a:lnTo>
                  <a:lnTo>
                    <a:pt x="2" y="14"/>
                  </a:lnTo>
                  <a:lnTo>
                    <a:pt x="2" y="10"/>
                  </a:lnTo>
                  <a:lnTo>
                    <a:pt x="6" y="8"/>
                  </a:lnTo>
                  <a:lnTo>
                    <a:pt x="6" y="2"/>
                  </a:lnTo>
                  <a:lnTo>
                    <a:pt x="10" y="0"/>
                  </a:lnTo>
                  <a:lnTo>
                    <a:pt x="52"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1" name="Freeform 248"/>
            <p:cNvSpPr>
              <a:spLocks/>
            </p:cNvSpPr>
            <p:nvPr/>
          </p:nvSpPr>
          <p:spPr bwMode="auto">
            <a:xfrm>
              <a:off x="3785" y="2303"/>
              <a:ext cx="32" cy="24"/>
            </a:xfrm>
            <a:custGeom>
              <a:avLst/>
              <a:gdLst>
                <a:gd name="T0" fmla="*/ 30 w 32"/>
                <a:gd name="T1" fmla="*/ 10 h 24"/>
                <a:gd name="T2" fmla="*/ 30 w 32"/>
                <a:gd name="T3" fmla="*/ 10 h 24"/>
                <a:gd name="T4" fmla="*/ 32 w 32"/>
                <a:gd name="T5" fmla="*/ 16 h 24"/>
                <a:gd name="T6" fmla="*/ 32 w 32"/>
                <a:gd name="T7" fmla="*/ 22 h 24"/>
                <a:gd name="T8" fmla="*/ 32 w 32"/>
                <a:gd name="T9" fmla="*/ 22 h 24"/>
                <a:gd name="T10" fmla="*/ 30 w 32"/>
                <a:gd name="T11" fmla="*/ 24 h 24"/>
                <a:gd name="T12" fmla="*/ 26 w 32"/>
                <a:gd name="T13" fmla="*/ 24 h 24"/>
                <a:gd name="T14" fmla="*/ 26 w 32"/>
                <a:gd name="T15" fmla="*/ 24 h 24"/>
                <a:gd name="T16" fmla="*/ 24 w 32"/>
                <a:gd name="T17" fmla="*/ 20 h 24"/>
                <a:gd name="T18" fmla="*/ 22 w 32"/>
                <a:gd name="T19" fmla="*/ 16 h 24"/>
                <a:gd name="T20" fmla="*/ 20 w 32"/>
                <a:gd name="T21" fmla="*/ 12 h 24"/>
                <a:gd name="T22" fmla="*/ 18 w 32"/>
                <a:gd name="T23" fmla="*/ 12 h 24"/>
                <a:gd name="T24" fmla="*/ 14 w 32"/>
                <a:gd name="T25" fmla="*/ 12 h 24"/>
                <a:gd name="T26" fmla="*/ 14 w 32"/>
                <a:gd name="T27" fmla="*/ 12 h 24"/>
                <a:gd name="T28" fmla="*/ 12 w 32"/>
                <a:gd name="T29" fmla="*/ 14 h 24"/>
                <a:gd name="T30" fmla="*/ 12 w 32"/>
                <a:gd name="T31" fmla="*/ 18 h 24"/>
                <a:gd name="T32" fmla="*/ 10 w 32"/>
                <a:gd name="T33" fmla="*/ 22 h 24"/>
                <a:gd name="T34" fmla="*/ 8 w 32"/>
                <a:gd name="T35" fmla="*/ 24 h 24"/>
                <a:gd name="T36" fmla="*/ 8 w 32"/>
                <a:gd name="T37" fmla="*/ 24 h 24"/>
                <a:gd name="T38" fmla="*/ 4 w 32"/>
                <a:gd name="T39" fmla="*/ 24 h 24"/>
                <a:gd name="T40" fmla="*/ 2 w 32"/>
                <a:gd name="T41" fmla="*/ 22 h 24"/>
                <a:gd name="T42" fmla="*/ 0 w 32"/>
                <a:gd name="T43" fmla="*/ 18 h 24"/>
                <a:gd name="T44" fmla="*/ 0 w 32"/>
                <a:gd name="T45" fmla="*/ 18 h 24"/>
                <a:gd name="T46" fmla="*/ 2 w 32"/>
                <a:gd name="T47" fmla="*/ 8 h 24"/>
                <a:gd name="T48" fmla="*/ 6 w 32"/>
                <a:gd name="T49" fmla="*/ 4 h 24"/>
                <a:gd name="T50" fmla="*/ 8 w 32"/>
                <a:gd name="T51" fmla="*/ 2 h 24"/>
                <a:gd name="T52" fmla="*/ 8 w 32"/>
                <a:gd name="T53" fmla="*/ 2 h 24"/>
                <a:gd name="T54" fmla="*/ 14 w 32"/>
                <a:gd name="T55" fmla="*/ 0 h 24"/>
                <a:gd name="T56" fmla="*/ 22 w 32"/>
                <a:gd name="T57" fmla="*/ 0 h 24"/>
                <a:gd name="T58" fmla="*/ 26 w 32"/>
                <a:gd name="T59" fmla="*/ 4 h 24"/>
                <a:gd name="T60" fmla="*/ 30 w 32"/>
                <a:gd name="T61" fmla="*/ 10 h 24"/>
                <a:gd name="T62" fmla="*/ 30 w 32"/>
                <a:gd name="T63" fmla="*/ 1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24">
                  <a:moveTo>
                    <a:pt x="30" y="10"/>
                  </a:moveTo>
                  <a:lnTo>
                    <a:pt x="30" y="10"/>
                  </a:lnTo>
                  <a:lnTo>
                    <a:pt x="32" y="16"/>
                  </a:lnTo>
                  <a:lnTo>
                    <a:pt x="32" y="22"/>
                  </a:lnTo>
                  <a:lnTo>
                    <a:pt x="30" y="24"/>
                  </a:lnTo>
                  <a:lnTo>
                    <a:pt x="26" y="24"/>
                  </a:lnTo>
                  <a:lnTo>
                    <a:pt x="24" y="20"/>
                  </a:lnTo>
                  <a:lnTo>
                    <a:pt x="22" y="16"/>
                  </a:lnTo>
                  <a:lnTo>
                    <a:pt x="20" y="12"/>
                  </a:lnTo>
                  <a:lnTo>
                    <a:pt x="18" y="12"/>
                  </a:lnTo>
                  <a:lnTo>
                    <a:pt x="14" y="12"/>
                  </a:lnTo>
                  <a:lnTo>
                    <a:pt x="12" y="14"/>
                  </a:lnTo>
                  <a:lnTo>
                    <a:pt x="12" y="18"/>
                  </a:lnTo>
                  <a:lnTo>
                    <a:pt x="10" y="22"/>
                  </a:lnTo>
                  <a:lnTo>
                    <a:pt x="8" y="24"/>
                  </a:lnTo>
                  <a:lnTo>
                    <a:pt x="4" y="24"/>
                  </a:lnTo>
                  <a:lnTo>
                    <a:pt x="2" y="22"/>
                  </a:lnTo>
                  <a:lnTo>
                    <a:pt x="0" y="18"/>
                  </a:lnTo>
                  <a:lnTo>
                    <a:pt x="2" y="8"/>
                  </a:lnTo>
                  <a:lnTo>
                    <a:pt x="6" y="4"/>
                  </a:lnTo>
                  <a:lnTo>
                    <a:pt x="8" y="2"/>
                  </a:lnTo>
                  <a:lnTo>
                    <a:pt x="14" y="0"/>
                  </a:lnTo>
                  <a:lnTo>
                    <a:pt x="22" y="0"/>
                  </a:lnTo>
                  <a:lnTo>
                    <a:pt x="26" y="4"/>
                  </a:lnTo>
                  <a:lnTo>
                    <a:pt x="3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2" name="Freeform 249"/>
            <p:cNvSpPr>
              <a:spLocks/>
            </p:cNvSpPr>
            <p:nvPr/>
          </p:nvSpPr>
          <p:spPr bwMode="auto">
            <a:xfrm>
              <a:off x="3741" y="2309"/>
              <a:ext cx="28" cy="22"/>
            </a:xfrm>
            <a:custGeom>
              <a:avLst/>
              <a:gdLst>
                <a:gd name="T0" fmla="*/ 28 w 28"/>
                <a:gd name="T1" fmla="*/ 14 h 22"/>
                <a:gd name="T2" fmla="*/ 28 w 28"/>
                <a:gd name="T3" fmla="*/ 14 h 22"/>
                <a:gd name="T4" fmla="*/ 28 w 28"/>
                <a:gd name="T5" fmla="*/ 18 h 22"/>
                <a:gd name="T6" fmla="*/ 26 w 28"/>
                <a:gd name="T7" fmla="*/ 20 h 22"/>
                <a:gd name="T8" fmla="*/ 26 w 28"/>
                <a:gd name="T9" fmla="*/ 20 h 22"/>
                <a:gd name="T10" fmla="*/ 22 w 28"/>
                <a:gd name="T11" fmla="*/ 20 h 22"/>
                <a:gd name="T12" fmla="*/ 20 w 28"/>
                <a:gd name="T13" fmla="*/ 20 h 22"/>
                <a:gd name="T14" fmla="*/ 18 w 28"/>
                <a:gd name="T15" fmla="*/ 14 h 22"/>
                <a:gd name="T16" fmla="*/ 14 w 28"/>
                <a:gd name="T17" fmla="*/ 12 h 22"/>
                <a:gd name="T18" fmla="*/ 12 w 28"/>
                <a:gd name="T19" fmla="*/ 12 h 22"/>
                <a:gd name="T20" fmla="*/ 10 w 28"/>
                <a:gd name="T21" fmla="*/ 14 h 22"/>
                <a:gd name="T22" fmla="*/ 10 w 28"/>
                <a:gd name="T23" fmla="*/ 14 h 22"/>
                <a:gd name="T24" fmla="*/ 10 w 28"/>
                <a:gd name="T25" fmla="*/ 18 h 22"/>
                <a:gd name="T26" fmla="*/ 6 w 28"/>
                <a:gd name="T27" fmla="*/ 22 h 22"/>
                <a:gd name="T28" fmla="*/ 6 w 28"/>
                <a:gd name="T29" fmla="*/ 22 h 22"/>
                <a:gd name="T30" fmla="*/ 4 w 28"/>
                <a:gd name="T31" fmla="*/ 20 h 22"/>
                <a:gd name="T32" fmla="*/ 2 w 28"/>
                <a:gd name="T33" fmla="*/ 18 h 22"/>
                <a:gd name="T34" fmla="*/ 0 w 28"/>
                <a:gd name="T35" fmla="*/ 14 h 22"/>
                <a:gd name="T36" fmla="*/ 0 w 28"/>
                <a:gd name="T37" fmla="*/ 14 h 22"/>
                <a:gd name="T38" fmla="*/ 0 w 28"/>
                <a:gd name="T39" fmla="*/ 10 h 22"/>
                <a:gd name="T40" fmla="*/ 2 w 28"/>
                <a:gd name="T41" fmla="*/ 6 h 22"/>
                <a:gd name="T42" fmla="*/ 8 w 28"/>
                <a:gd name="T43" fmla="*/ 2 h 22"/>
                <a:gd name="T44" fmla="*/ 8 w 28"/>
                <a:gd name="T45" fmla="*/ 2 h 22"/>
                <a:gd name="T46" fmla="*/ 14 w 28"/>
                <a:gd name="T47" fmla="*/ 0 h 22"/>
                <a:gd name="T48" fmla="*/ 20 w 28"/>
                <a:gd name="T49" fmla="*/ 0 h 22"/>
                <a:gd name="T50" fmla="*/ 20 w 28"/>
                <a:gd name="T51" fmla="*/ 0 h 22"/>
                <a:gd name="T52" fmla="*/ 26 w 28"/>
                <a:gd name="T53" fmla="*/ 6 h 22"/>
                <a:gd name="T54" fmla="*/ 28 w 28"/>
                <a:gd name="T55" fmla="*/ 14 h 22"/>
                <a:gd name="T56" fmla="*/ 28 w 28"/>
                <a:gd name="T57" fmla="*/ 14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 h="22">
                  <a:moveTo>
                    <a:pt x="28" y="14"/>
                  </a:moveTo>
                  <a:lnTo>
                    <a:pt x="28" y="14"/>
                  </a:lnTo>
                  <a:lnTo>
                    <a:pt x="28" y="18"/>
                  </a:lnTo>
                  <a:lnTo>
                    <a:pt x="26" y="20"/>
                  </a:lnTo>
                  <a:lnTo>
                    <a:pt x="22" y="20"/>
                  </a:lnTo>
                  <a:lnTo>
                    <a:pt x="20" y="20"/>
                  </a:lnTo>
                  <a:lnTo>
                    <a:pt x="18" y="14"/>
                  </a:lnTo>
                  <a:lnTo>
                    <a:pt x="14" y="12"/>
                  </a:lnTo>
                  <a:lnTo>
                    <a:pt x="12" y="12"/>
                  </a:lnTo>
                  <a:lnTo>
                    <a:pt x="10" y="14"/>
                  </a:lnTo>
                  <a:lnTo>
                    <a:pt x="10" y="18"/>
                  </a:lnTo>
                  <a:lnTo>
                    <a:pt x="6" y="22"/>
                  </a:lnTo>
                  <a:lnTo>
                    <a:pt x="4" y="20"/>
                  </a:lnTo>
                  <a:lnTo>
                    <a:pt x="2" y="18"/>
                  </a:lnTo>
                  <a:lnTo>
                    <a:pt x="0" y="14"/>
                  </a:lnTo>
                  <a:lnTo>
                    <a:pt x="0" y="10"/>
                  </a:lnTo>
                  <a:lnTo>
                    <a:pt x="2" y="6"/>
                  </a:lnTo>
                  <a:lnTo>
                    <a:pt x="8" y="2"/>
                  </a:lnTo>
                  <a:lnTo>
                    <a:pt x="14" y="0"/>
                  </a:lnTo>
                  <a:lnTo>
                    <a:pt x="20" y="0"/>
                  </a:lnTo>
                  <a:lnTo>
                    <a:pt x="26" y="6"/>
                  </a:lnTo>
                  <a:lnTo>
                    <a:pt x="28" y="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3" name="Freeform 250"/>
            <p:cNvSpPr>
              <a:spLocks/>
            </p:cNvSpPr>
            <p:nvPr/>
          </p:nvSpPr>
          <p:spPr bwMode="auto">
            <a:xfrm>
              <a:off x="3717" y="2327"/>
              <a:ext cx="134" cy="48"/>
            </a:xfrm>
            <a:custGeom>
              <a:avLst/>
              <a:gdLst>
                <a:gd name="T0" fmla="*/ 130 w 134"/>
                <a:gd name="T1" fmla="*/ 6 h 48"/>
                <a:gd name="T2" fmla="*/ 130 w 134"/>
                <a:gd name="T3" fmla="*/ 6 h 48"/>
                <a:gd name="T4" fmla="*/ 132 w 134"/>
                <a:gd name="T5" fmla="*/ 10 h 48"/>
                <a:gd name="T6" fmla="*/ 134 w 134"/>
                <a:gd name="T7" fmla="*/ 14 h 48"/>
                <a:gd name="T8" fmla="*/ 134 w 134"/>
                <a:gd name="T9" fmla="*/ 24 h 48"/>
                <a:gd name="T10" fmla="*/ 134 w 134"/>
                <a:gd name="T11" fmla="*/ 24 h 48"/>
                <a:gd name="T12" fmla="*/ 132 w 134"/>
                <a:gd name="T13" fmla="*/ 30 h 48"/>
                <a:gd name="T14" fmla="*/ 126 w 134"/>
                <a:gd name="T15" fmla="*/ 36 h 48"/>
                <a:gd name="T16" fmla="*/ 120 w 134"/>
                <a:gd name="T17" fmla="*/ 40 h 48"/>
                <a:gd name="T18" fmla="*/ 114 w 134"/>
                <a:gd name="T19" fmla="*/ 42 h 48"/>
                <a:gd name="T20" fmla="*/ 100 w 134"/>
                <a:gd name="T21" fmla="*/ 38 h 48"/>
                <a:gd name="T22" fmla="*/ 100 w 134"/>
                <a:gd name="T23" fmla="*/ 38 h 48"/>
                <a:gd name="T24" fmla="*/ 96 w 134"/>
                <a:gd name="T25" fmla="*/ 34 h 48"/>
                <a:gd name="T26" fmla="*/ 94 w 134"/>
                <a:gd name="T27" fmla="*/ 30 h 48"/>
                <a:gd name="T28" fmla="*/ 92 w 134"/>
                <a:gd name="T29" fmla="*/ 26 h 48"/>
                <a:gd name="T30" fmla="*/ 88 w 134"/>
                <a:gd name="T31" fmla="*/ 24 h 48"/>
                <a:gd name="T32" fmla="*/ 88 w 134"/>
                <a:gd name="T33" fmla="*/ 24 h 48"/>
                <a:gd name="T34" fmla="*/ 66 w 134"/>
                <a:gd name="T35" fmla="*/ 26 h 48"/>
                <a:gd name="T36" fmla="*/ 56 w 134"/>
                <a:gd name="T37" fmla="*/ 28 h 48"/>
                <a:gd name="T38" fmla="*/ 44 w 134"/>
                <a:gd name="T39" fmla="*/ 30 h 48"/>
                <a:gd name="T40" fmla="*/ 44 w 134"/>
                <a:gd name="T41" fmla="*/ 30 h 48"/>
                <a:gd name="T42" fmla="*/ 42 w 134"/>
                <a:gd name="T43" fmla="*/ 32 h 48"/>
                <a:gd name="T44" fmla="*/ 42 w 134"/>
                <a:gd name="T45" fmla="*/ 34 h 48"/>
                <a:gd name="T46" fmla="*/ 40 w 134"/>
                <a:gd name="T47" fmla="*/ 40 h 48"/>
                <a:gd name="T48" fmla="*/ 40 w 134"/>
                <a:gd name="T49" fmla="*/ 40 h 48"/>
                <a:gd name="T50" fmla="*/ 30 w 134"/>
                <a:gd name="T51" fmla="*/ 46 h 48"/>
                <a:gd name="T52" fmla="*/ 26 w 134"/>
                <a:gd name="T53" fmla="*/ 48 h 48"/>
                <a:gd name="T54" fmla="*/ 20 w 134"/>
                <a:gd name="T55" fmla="*/ 48 h 48"/>
                <a:gd name="T56" fmla="*/ 20 w 134"/>
                <a:gd name="T57" fmla="*/ 48 h 48"/>
                <a:gd name="T58" fmla="*/ 16 w 134"/>
                <a:gd name="T59" fmla="*/ 46 h 48"/>
                <a:gd name="T60" fmla="*/ 12 w 134"/>
                <a:gd name="T61" fmla="*/ 46 h 48"/>
                <a:gd name="T62" fmla="*/ 12 w 134"/>
                <a:gd name="T63" fmla="*/ 46 h 48"/>
                <a:gd name="T64" fmla="*/ 8 w 134"/>
                <a:gd name="T65" fmla="*/ 42 h 48"/>
                <a:gd name="T66" fmla="*/ 4 w 134"/>
                <a:gd name="T67" fmla="*/ 38 h 48"/>
                <a:gd name="T68" fmla="*/ 0 w 134"/>
                <a:gd name="T69" fmla="*/ 34 h 48"/>
                <a:gd name="T70" fmla="*/ 0 w 134"/>
                <a:gd name="T71" fmla="*/ 28 h 48"/>
                <a:gd name="T72" fmla="*/ 0 w 134"/>
                <a:gd name="T73" fmla="*/ 28 h 48"/>
                <a:gd name="T74" fmla="*/ 0 w 134"/>
                <a:gd name="T75" fmla="*/ 20 h 48"/>
                <a:gd name="T76" fmla="*/ 4 w 134"/>
                <a:gd name="T77" fmla="*/ 14 h 48"/>
                <a:gd name="T78" fmla="*/ 10 w 134"/>
                <a:gd name="T79" fmla="*/ 10 h 48"/>
                <a:gd name="T80" fmla="*/ 16 w 134"/>
                <a:gd name="T81" fmla="*/ 6 h 48"/>
                <a:gd name="T82" fmla="*/ 16 w 134"/>
                <a:gd name="T83" fmla="*/ 6 h 48"/>
                <a:gd name="T84" fmla="*/ 24 w 134"/>
                <a:gd name="T85" fmla="*/ 8 h 48"/>
                <a:gd name="T86" fmla="*/ 30 w 134"/>
                <a:gd name="T87" fmla="*/ 10 h 48"/>
                <a:gd name="T88" fmla="*/ 36 w 134"/>
                <a:gd name="T89" fmla="*/ 12 h 48"/>
                <a:gd name="T90" fmla="*/ 40 w 134"/>
                <a:gd name="T91" fmla="*/ 18 h 48"/>
                <a:gd name="T92" fmla="*/ 40 w 134"/>
                <a:gd name="T93" fmla="*/ 18 h 48"/>
                <a:gd name="T94" fmla="*/ 48 w 134"/>
                <a:gd name="T95" fmla="*/ 16 h 48"/>
                <a:gd name="T96" fmla="*/ 56 w 134"/>
                <a:gd name="T97" fmla="*/ 14 h 48"/>
                <a:gd name="T98" fmla="*/ 74 w 134"/>
                <a:gd name="T99" fmla="*/ 14 h 48"/>
                <a:gd name="T100" fmla="*/ 84 w 134"/>
                <a:gd name="T101" fmla="*/ 12 h 48"/>
                <a:gd name="T102" fmla="*/ 92 w 134"/>
                <a:gd name="T103" fmla="*/ 10 h 48"/>
                <a:gd name="T104" fmla="*/ 100 w 134"/>
                <a:gd name="T105" fmla="*/ 8 h 48"/>
                <a:gd name="T106" fmla="*/ 106 w 134"/>
                <a:gd name="T107" fmla="*/ 2 h 48"/>
                <a:gd name="T108" fmla="*/ 106 w 134"/>
                <a:gd name="T109" fmla="*/ 2 h 48"/>
                <a:gd name="T110" fmla="*/ 112 w 134"/>
                <a:gd name="T111" fmla="*/ 0 h 48"/>
                <a:gd name="T112" fmla="*/ 120 w 134"/>
                <a:gd name="T113" fmla="*/ 2 h 48"/>
                <a:gd name="T114" fmla="*/ 124 w 134"/>
                <a:gd name="T115" fmla="*/ 4 h 48"/>
                <a:gd name="T116" fmla="*/ 130 w 134"/>
                <a:gd name="T117" fmla="*/ 6 h 48"/>
                <a:gd name="T118" fmla="*/ 130 w 134"/>
                <a:gd name="T119" fmla="*/ 6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4" h="48">
                  <a:moveTo>
                    <a:pt x="130" y="6"/>
                  </a:moveTo>
                  <a:lnTo>
                    <a:pt x="130" y="6"/>
                  </a:lnTo>
                  <a:lnTo>
                    <a:pt x="132" y="10"/>
                  </a:lnTo>
                  <a:lnTo>
                    <a:pt x="134" y="14"/>
                  </a:lnTo>
                  <a:lnTo>
                    <a:pt x="134" y="24"/>
                  </a:lnTo>
                  <a:lnTo>
                    <a:pt x="132" y="30"/>
                  </a:lnTo>
                  <a:lnTo>
                    <a:pt x="126" y="36"/>
                  </a:lnTo>
                  <a:lnTo>
                    <a:pt x="120" y="40"/>
                  </a:lnTo>
                  <a:lnTo>
                    <a:pt x="114" y="42"/>
                  </a:lnTo>
                  <a:lnTo>
                    <a:pt x="100" y="38"/>
                  </a:lnTo>
                  <a:lnTo>
                    <a:pt x="96" y="34"/>
                  </a:lnTo>
                  <a:lnTo>
                    <a:pt x="94" y="30"/>
                  </a:lnTo>
                  <a:lnTo>
                    <a:pt x="92" y="26"/>
                  </a:lnTo>
                  <a:lnTo>
                    <a:pt x="88" y="24"/>
                  </a:lnTo>
                  <a:lnTo>
                    <a:pt x="66" y="26"/>
                  </a:lnTo>
                  <a:lnTo>
                    <a:pt x="56" y="28"/>
                  </a:lnTo>
                  <a:lnTo>
                    <a:pt x="44" y="30"/>
                  </a:lnTo>
                  <a:lnTo>
                    <a:pt x="42" y="32"/>
                  </a:lnTo>
                  <a:lnTo>
                    <a:pt x="42" y="34"/>
                  </a:lnTo>
                  <a:lnTo>
                    <a:pt x="40" y="40"/>
                  </a:lnTo>
                  <a:lnTo>
                    <a:pt x="30" y="46"/>
                  </a:lnTo>
                  <a:lnTo>
                    <a:pt x="26" y="48"/>
                  </a:lnTo>
                  <a:lnTo>
                    <a:pt x="20" y="48"/>
                  </a:lnTo>
                  <a:lnTo>
                    <a:pt x="16" y="46"/>
                  </a:lnTo>
                  <a:lnTo>
                    <a:pt x="12" y="46"/>
                  </a:lnTo>
                  <a:lnTo>
                    <a:pt x="8" y="42"/>
                  </a:lnTo>
                  <a:lnTo>
                    <a:pt x="4" y="38"/>
                  </a:lnTo>
                  <a:lnTo>
                    <a:pt x="0" y="34"/>
                  </a:lnTo>
                  <a:lnTo>
                    <a:pt x="0" y="28"/>
                  </a:lnTo>
                  <a:lnTo>
                    <a:pt x="0" y="20"/>
                  </a:lnTo>
                  <a:lnTo>
                    <a:pt x="4" y="14"/>
                  </a:lnTo>
                  <a:lnTo>
                    <a:pt x="10" y="10"/>
                  </a:lnTo>
                  <a:lnTo>
                    <a:pt x="16" y="6"/>
                  </a:lnTo>
                  <a:lnTo>
                    <a:pt x="24" y="8"/>
                  </a:lnTo>
                  <a:lnTo>
                    <a:pt x="30" y="10"/>
                  </a:lnTo>
                  <a:lnTo>
                    <a:pt x="36" y="12"/>
                  </a:lnTo>
                  <a:lnTo>
                    <a:pt x="40" y="18"/>
                  </a:lnTo>
                  <a:lnTo>
                    <a:pt x="48" y="16"/>
                  </a:lnTo>
                  <a:lnTo>
                    <a:pt x="56" y="14"/>
                  </a:lnTo>
                  <a:lnTo>
                    <a:pt x="74" y="14"/>
                  </a:lnTo>
                  <a:lnTo>
                    <a:pt x="84" y="12"/>
                  </a:lnTo>
                  <a:lnTo>
                    <a:pt x="92" y="10"/>
                  </a:lnTo>
                  <a:lnTo>
                    <a:pt x="100" y="8"/>
                  </a:lnTo>
                  <a:lnTo>
                    <a:pt x="106" y="2"/>
                  </a:lnTo>
                  <a:lnTo>
                    <a:pt x="112" y="0"/>
                  </a:lnTo>
                  <a:lnTo>
                    <a:pt x="120" y="2"/>
                  </a:lnTo>
                  <a:lnTo>
                    <a:pt x="124" y="4"/>
                  </a:lnTo>
                  <a:lnTo>
                    <a:pt x="130"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4" name="Freeform 251"/>
            <p:cNvSpPr>
              <a:spLocks/>
            </p:cNvSpPr>
            <p:nvPr/>
          </p:nvSpPr>
          <p:spPr bwMode="auto">
            <a:xfrm>
              <a:off x="3821" y="2339"/>
              <a:ext cx="18" cy="16"/>
            </a:xfrm>
            <a:custGeom>
              <a:avLst/>
              <a:gdLst>
                <a:gd name="T0" fmla="*/ 18 w 18"/>
                <a:gd name="T1" fmla="*/ 4 h 16"/>
                <a:gd name="T2" fmla="*/ 18 w 18"/>
                <a:gd name="T3" fmla="*/ 4 h 16"/>
                <a:gd name="T4" fmla="*/ 18 w 18"/>
                <a:gd name="T5" fmla="*/ 10 h 16"/>
                <a:gd name="T6" fmla="*/ 12 w 18"/>
                <a:gd name="T7" fmla="*/ 16 h 16"/>
                <a:gd name="T8" fmla="*/ 12 w 18"/>
                <a:gd name="T9" fmla="*/ 16 h 16"/>
                <a:gd name="T10" fmla="*/ 8 w 18"/>
                <a:gd name="T11" fmla="*/ 16 h 16"/>
                <a:gd name="T12" fmla="*/ 2 w 18"/>
                <a:gd name="T13" fmla="*/ 14 h 16"/>
                <a:gd name="T14" fmla="*/ 2 w 18"/>
                <a:gd name="T15" fmla="*/ 14 h 16"/>
                <a:gd name="T16" fmla="*/ 0 w 18"/>
                <a:gd name="T17" fmla="*/ 12 h 16"/>
                <a:gd name="T18" fmla="*/ 0 w 18"/>
                <a:gd name="T19" fmla="*/ 8 h 16"/>
                <a:gd name="T20" fmla="*/ 0 w 18"/>
                <a:gd name="T21" fmla="*/ 8 h 16"/>
                <a:gd name="T22" fmla="*/ 2 w 18"/>
                <a:gd name="T23" fmla="*/ 4 h 16"/>
                <a:gd name="T24" fmla="*/ 4 w 18"/>
                <a:gd name="T25" fmla="*/ 2 h 16"/>
                <a:gd name="T26" fmla="*/ 10 w 18"/>
                <a:gd name="T27" fmla="*/ 0 h 16"/>
                <a:gd name="T28" fmla="*/ 10 w 18"/>
                <a:gd name="T29" fmla="*/ 0 h 16"/>
                <a:gd name="T30" fmla="*/ 14 w 18"/>
                <a:gd name="T31" fmla="*/ 2 h 16"/>
                <a:gd name="T32" fmla="*/ 18 w 18"/>
                <a:gd name="T33" fmla="*/ 4 h 16"/>
                <a:gd name="T34" fmla="*/ 18 w 18"/>
                <a:gd name="T35" fmla="*/ 4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16">
                  <a:moveTo>
                    <a:pt x="18" y="4"/>
                  </a:moveTo>
                  <a:lnTo>
                    <a:pt x="18" y="4"/>
                  </a:lnTo>
                  <a:lnTo>
                    <a:pt x="18" y="10"/>
                  </a:lnTo>
                  <a:lnTo>
                    <a:pt x="12" y="16"/>
                  </a:lnTo>
                  <a:lnTo>
                    <a:pt x="8" y="16"/>
                  </a:lnTo>
                  <a:lnTo>
                    <a:pt x="2" y="14"/>
                  </a:lnTo>
                  <a:lnTo>
                    <a:pt x="0" y="12"/>
                  </a:lnTo>
                  <a:lnTo>
                    <a:pt x="0" y="8"/>
                  </a:lnTo>
                  <a:lnTo>
                    <a:pt x="2" y="4"/>
                  </a:lnTo>
                  <a:lnTo>
                    <a:pt x="4" y="2"/>
                  </a:lnTo>
                  <a:lnTo>
                    <a:pt x="10" y="0"/>
                  </a:lnTo>
                  <a:lnTo>
                    <a:pt x="14" y="2"/>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5" name="Freeform 252"/>
            <p:cNvSpPr>
              <a:spLocks/>
            </p:cNvSpPr>
            <p:nvPr/>
          </p:nvSpPr>
          <p:spPr bwMode="auto">
            <a:xfrm>
              <a:off x="3727" y="2345"/>
              <a:ext cx="20" cy="18"/>
            </a:xfrm>
            <a:custGeom>
              <a:avLst/>
              <a:gdLst>
                <a:gd name="T0" fmla="*/ 20 w 20"/>
                <a:gd name="T1" fmla="*/ 4 h 18"/>
                <a:gd name="T2" fmla="*/ 20 w 20"/>
                <a:gd name="T3" fmla="*/ 4 h 18"/>
                <a:gd name="T4" fmla="*/ 20 w 20"/>
                <a:gd name="T5" fmla="*/ 8 h 18"/>
                <a:gd name="T6" fmla="*/ 20 w 20"/>
                <a:gd name="T7" fmla="*/ 12 h 18"/>
                <a:gd name="T8" fmla="*/ 18 w 20"/>
                <a:gd name="T9" fmla="*/ 16 h 18"/>
                <a:gd name="T10" fmla="*/ 14 w 20"/>
                <a:gd name="T11" fmla="*/ 18 h 18"/>
                <a:gd name="T12" fmla="*/ 14 w 20"/>
                <a:gd name="T13" fmla="*/ 18 h 18"/>
                <a:gd name="T14" fmla="*/ 6 w 20"/>
                <a:gd name="T15" fmla="*/ 18 h 18"/>
                <a:gd name="T16" fmla="*/ 2 w 20"/>
                <a:gd name="T17" fmla="*/ 16 h 18"/>
                <a:gd name="T18" fmla="*/ 0 w 20"/>
                <a:gd name="T19" fmla="*/ 14 h 18"/>
                <a:gd name="T20" fmla="*/ 0 w 20"/>
                <a:gd name="T21" fmla="*/ 14 h 18"/>
                <a:gd name="T22" fmla="*/ 2 w 20"/>
                <a:gd name="T23" fmla="*/ 8 h 18"/>
                <a:gd name="T24" fmla="*/ 4 w 20"/>
                <a:gd name="T25" fmla="*/ 4 h 18"/>
                <a:gd name="T26" fmla="*/ 4 w 20"/>
                <a:gd name="T27" fmla="*/ 4 h 18"/>
                <a:gd name="T28" fmla="*/ 8 w 20"/>
                <a:gd name="T29" fmla="*/ 2 h 18"/>
                <a:gd name="T30" fmla="*/ 12 w 20"/>
                <a:gd name="T31" fmla="*/ 0 h 18"/>
                <a:gd name="T32" fmla="*/ 16 w 20"/>
                <a:gd name="T33" fmla="*/ 2 h 18"/>
                <a:gd name="T34" fmla="*/ 20 w 20"/>
                <a:gd name="T35" fmla="*/ 4 h 18"/>
                <a:gd name="T36" fmla="*/ 20 w 20"/>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18">
                  <a:moveTo>
                    <a:pt x="20" y="4"/>
                  </a:moveTo>
                  <a:lnTo>
                    <a:pt x="20" y="4"/>
                  </a:lnTo>
                  <a:lnTo>
                    <a:pt x="20" y="8"/>
                  </a:lnTo>
                  <a:lnTo>
                    <a:pt x="20" y="12"/>
                  </a:lnTo>
                  <a:lnTo>
                    <a:pt x="18" y="16"/>
                  </a:lnTo>
                  <a:lnTo>
                    <a:pt x="14" y="18"/>
                  </a:lnTo>
                  <a:lnTo>
                    <a:pt x="6" y="18"/>
                  </a:lnTo>
                  <a:lnTo>
                    <a:pt x="2" y="16"/>
                  </a:lnTo>
                  <a:lnTo>
                    <a:pt x="0" y="14"/>
                  </a:lnTo>
                  <a:lnTo>
                    <a:pt x="2" y="8"/>
                  </a:lnTo>
                  <a:lnTo>
                    <a:pt x="4" y="4"/>
                  </a:lnTo>
                  <a:lnTo>
                    <a:pt x="8" y="2"/>
                  </a:lnTo>
                  <a:lnTo>
                    <a:pt x="12" y="0"/>
                  </a:lnTo>
                  <a:lnTo>
                    <a:pt x="16" y="2"/>
                  </a:lnTo>
                  <a:lnTo>
                    <a:pt x="2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6" name="Freeform 253"/>
            <p:cNvSpPr>
              <a:spLocks/>
            </p:cNvSpPr>
            <p:nvPr/>
          </p:nvSpPr>
          <p:spPr bwMode="auto">
            <a:xfrm>
              <a:off x="3763" y="2375"/>
              <a:ext cx="46" cy="32"/>
            </a:xfrm>
            <a:custGeom>
              <a:avLst/>
              <a:gdLst>
                <a:gd name="T0" fmla="*/ 12 w 46"/>
                <a:gd name="T1" fmla="*/ 4 h 32"/>
                <a:gd name="T2" fmla="*/ 12 w 46"/>
                <a:gd name="T3" fmla="*/ 4 h 32"/>
                <a:gd name="T4" fmla="*/ 12 w 46"/>
                <a:gd name="T5" fmla="*/ 8 h 32"/>
                <a:gd name="T6" fmla="*/ 12 w 46"/>
                <a:gd name="T7" fmla="*/ 12 h 32"/>
                <a:gd name="T8" fmla="*/ 16 w 46"/>
                <a:gd name="T9" fmla="*/ 16 h 32"/>
                <a:gd name="T10" fmla="*/ 20 w 46"/>
                <a:gd name="T11" fmla="*/ 20 h 32"/>
                <a:gd name="T12" fmla="*/ 20 w 46"/>
                <a:gd name="T13" fmla="*/ 20 h 32"/>
                <a:gd name="T14" fmla="*/ 24 w 46"/>
                <a:gd name="T15" fmla="*/ 20 h 32"/>
                <a:gd name="T16" fmla="*/ 28 w 46"/>
                <a:gd name="T17" fmla="*/ 18 h 32"/>
                <a:gd name="T18" fmla="*/ 28 w 46"/>
                <a:gd name="T19" fmla="*/ 18 h 32"/>
                <a:gd name="T20" fmla="*/ 30 w 46"/>
                <a:gd name="T21" fmla="*/ 16 h 32"/>
                <a:gd name="T22" fmla="*/ 30 w 46"/>
                <a:gd name="T23" fmla="*/ 12 h 32"/>
                <a:gd name="T24" fmla="*/ 32 w 46"/>
                <a:gd name="T25" fmla="*/ 6 h 32"/>
                <a:gd name="T26" fmla="*/ 36 w 46"/>
                <a:gd name="T27" fmla="*/ 0 h 32"/>
                <a:gd name="T28" fmla="*/ 38 w 46"/>
                <a:gd name="T29" fmla="*/ 0 h 32"/>
                <a:gd name="T30" fmla="*/ 42 w 46"/>
                <a:gd name="T31" fmla="*/ 0 h 32"/>
                <a:gd name="T32" fmla="*/ 42 w 46"/>
                <a:gd name="T33" fmla="*/ 0 h 32"/>
                <a:gd name="T34" fmla="*/ 44 w 46"/>
                <a:gd name="T35" fmla="*/ 4 h 32"/>
                <a:gd name="T36" fmla="*/ 46 w 46"/>
                <a:gd name="T37" fmla="*/ 8 h 32"/>
                <a:gd name="T38" fmla="*/ 46 w 46"/>
                <a:gd name="T39" fmla="*/ 8 h 32"/>
                <a:gd name="T40" fmla="*/ 42 w 46"/>
                <a:gd name="T41" fmla="*/ 16 h 32"/>
                <a:gd name="T42" fmla="*/ 38 w 46"/>
                <a:gd name="T43" fmla="*/ 22 h 32"/>
                <a:gd name="T44" fmla="*/ 32 w 46"/>
                <a:gd name="T45" fmla="*/ 28 h 32"/>
                <a:gd name="T46" fmla="*/ 26 w 46"/>
                <a:gd name="T47" fmla="*/ 32 h 32"/>
                <a:gd name="T48" fmla="*/ 26 w 46"/>
                <a:gd name="T49" fmla="*/ 32 h 32"/>
                <a:gd name="T50" fmla="*/ 20 w 46"/>
                <a:gd name="T51" fmla="*/ 32 h 32"/>
                <a:gd name="T52" fmla="*/ 16 w 46"/>
                <a:gd name="T53" fmla="*/ 30 h 32"/>
                <a:gd name="T54" fmla="*/ 8 w 46"/>
                <a:gd name="T55" fmla="*/ 24 h 32"/>
                <a:gd name="T56" fmla="*/ 8 w 46"/>
                <a:gd name="T57" fmla="*/ 24 h 32"/>
                <a:gd name="T58" fmla="*/ 2 w 46"/>
                <a:gd name="T59" fmla="*/ 14 h 32"/>
                <a:gd name="T60" fmla="*/ 0 w 46"/>
                <a:gd name="T61" fmla="*/ 8 h 32"/>
                <a:gd name="T62" fmla="*/ 0 w 46"/>
                <a:gd name="T63" fmla="*/ 4 h 32"/>
                <a:gd name="T64" fmla="*/ 0 w 46"/>
                <a:gd name="T65" fmla="*/ 4 h 32"/>
                <a:gd name="T66" fmla="*/ 4 w 46"/>
                <a:gd name="T67" fmla="*/ 0 h 32"/>
                <a:gd name="T68" fmla="*/ 6 w 46"/>
                <a:gd name="T69" fmla="*/ 0 h 32"/>
                <a:gd name="T70" fmla="*/ 10 w 46"/>
                <a:gd name="T71" fmla="*/ 0 h 32"/>
                <a:gd name="T72" fmla="*/ 12 w 46"/>
                <a:gd name="T73" fmla="*/ 4 h 32"/>
                <a:gd name="T74" fmla="*/ 12 w 46"/>
                <a:gd name="T75" fmla="*/ 4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6" h="32">
                  <a:moveTo>
                    <a:pt x="12" y="4"/>
                  </a:moveTo>
                  <a:lnTo>
                    <a:pt x="12" y="4"/>
                  </a:lnTo>
                  <a:lnTo>
                    <a:pt x="12" y="8"/>
                  </a:lnTo>
                  <a:lnTo>
                    <a:pt x="12" y="12"/>
                  </a:lnTo>
                  <a:lnTo>
                    <a:pt x="16" y="16"/>
                  </a:lnTo>
                  <a:lnTo>
                    <a:pt x="20" y="20"/>
                  </a:lnTo>
                  <a:lnTo>
                    <a:pt x="24" y="20"/>
                  </a:lnTo>
                  <a:lnTo>
                    <a:pt x="28" y="18"/>
                  </a:lnTo>
                  <a:lnTo>
                    <a:pt x="30" y="16"/>
                  </a:lnTo>
                  <a:lnTo>
                    <a:pt x="30" y="12"/>
                  </a:lnTo>
                  <a:lnTo>
                    <a:pt x="32" y="6"/>
                  </a:lnTo>
                  <a:lnTo>
                    <a:pt x="36" y="0"/>
                  </a:lnTo>
                  <a:lnTo>
                    <a:pt x="38" y="0"/>
                  </a:lnTo>
                  <a:lnTo>
                    <a:pt x="42" y="0"/>
                  </a:lnTo>
                  <a:lnTo>
                    <a:pt x="44" y="4"/>
                  </a:lnTo>
                  <a:lnTo>
                    <a:pt x="46" y="8"/>
                  </a:lnTo>
                  <a:lnTo>
                    <a:pt x="42" y="16"/>
                  </a:lnTo>
                  <a:lnTo>
                    <a:pt x="38" y="22"/>
                  </a:lnTo>
                  <a:lnTo>
                    <a:pt x="32" y="28"/>
                  </a:lnTo>
                  <a:lnTo>
                    <a:pt x="26" y="32"/>
                  </a:lnTo>
                  <a:lnTo>
                    <a:pt x="20" y="32"/>
                  </a:lnTo>
                  <a:lnTo>
                    <a:pt x="16" y="30"/>
                  </a:lnTo>
                  <a:lnTo>
                    <a:pt x="8" y="24"/>
                  </a:lnTo>
                  <a:lnTo>
                    <a:pt x="2" y="14"/>
                  </a:lnTo>
                  <a:lnTo>
                    <a:pt x="0" y="8"/>
                  </a:lnTo>
                  <a:lnTo>
                    <a:pt x="0" y="4"/>
                  </a:lnTo>
                  <a:lnTo>
                    <a:pt x="4" y="0"/>
                  </a:lnTo>
                  <a:lnTo>
                    <a:pt x="6" y="0"/>
                  </a:lnTo>
                  <a:lnTo>
                    <a:pt x="10" y="0"/>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7" name="Freeform 254"/>
            <p:cNvSpPr>
              <a:spLocks/>
            </p:cNvSpPr>
            <p:nvPr/>
          </p:nvSpPr>
          <p:spPr bwMode="auto">
            <a:xfrm>
              <a:off x="3909" y="2399"/>
              <a:ext cx="126" cy="146"/>
            </a:xfrm>
            <a:custGeom>
              <a:avLst/>
              <a:gdLst>
                <a:gd name="T0" fmla="*/ 106 w 126"/>
                <a:gd name="T1" fmla="*/ 10 h 146"/>
                <a:gd name="T2" fmla="*/ 122 w 126"/>
                <a:gd name="T3" fmla="*/ 30 h 146"/>
                <a:gd name="T4" fmla="*/ 126 w 126"/>
                <a:gd name="T5" fmla="*/ 56 h 146"/>
                <a:gd name="T6" fmla="*/ 122 w 126"/>
                <a:gd name="T7" fmla="*/ 64 h 146"/>
                <a:gd name="T8" fmla="*/ 114 w 126"/>
                <a:gd name="T9" fmla="*/ 76 h 146"/>
                <a:gd name="T10" fmla="*/ 106 w 126"/>
                <a:gd name="T11" fmla="*/ 80 h 146"/>
                <a:gd name="T12" fmla="*/ 92 w 126"/>
                <a:gd name="T13" fmla="*/ 84 h 146"/>
                <a:gd name="T14" fmla="*/ 82 w 126"/>
                <a:gd name="T15" fmla="*/ 86 h 146"/>
                <a:gd name="T16" fmla="*/ 80 w 126"/>
                <a:gd name="T17" fmla="*/ 88 h 146"/>
                <a:gd name="T18" fmla="*/ 74 w 126"/>
                <a:gd name="T19" fmla="*/ 98 h 146"/>
                <a:gd name="T20" fmla="*/ 68 w 126"/>
                <a:gd name="T21" fmla="*/ 118 h 146"/>
                <a:gd name="T22" fmla="*/ 62 w 126"/>
                <a:gd name="T23" fmla="*/ 126 h 146"/>
                <a:gd name="T24" fmla="*/ 58 w 126"/>
                <a:gd name="T25" fmla="*/ 132 h 146"/>
                <a:gd name="T26" fmla="*/ 44 w 126"/>
                <a:gd name="T27" fmla="*/ 142 h 146"/>
                <a:gd name="T28" fmla="*/ 22 w 126"/>
                <a:gd name="T29" fmla="*/ 146 h 146"/>
                <a:gd name="T30" fmla="*/ 6 w 126"/>
                <a:gd name="T31" fmla="*/ 144 h 146"/>
                <a:gd name="T32" fmla="*/ 38 w 126"/>
                <a:gd name="T33" fmla="*/ 120 h 146"/>
                <a:gd name="T34" fmla="*/ 42 w 126"/>
                <a:gd name="T35" fmla="*/ 118 h 146"/>
                <a:gd name="T36" fmla="*/ 46 w 126"/>
                <a:gd name="T37" fmla="*/ 116 h 146"/>
                <a:gd name="T38" fmla="*/ 50 w 126"/>
                <a:gd name="T39" fmla="*/ 96 h 146"/>
                <a:gd name="T40" fmla="*/ 48 w 126"/>
                <a:gd name="T41" fmla="*/ 88 h 146"/>
                <a:gd name="T42" fmla="*/ 42 w 126"/>
                <a:gd name="T43" fmla="*/ 82 h 146"/>
                <a:gd name="T44" fmla="*/ 40 w 126"/>
                <a:gd name="T45" fmla="*/ 82 h 146"/>
                <a:gd name="T46" fmla="*/ 20 w 126"/>
                <a:gd name="T47" fmla="*/ 76 h 146"/>
                <a:gd name="T48" fmla="*/ 4 w 126"/>
                <a:gd name="T49" fmla="*/ 60 h 146"/>
                <a:gd name="T50" fmla="*/ 0 w 126"/>
                <a:gd name="T51" fmla="*/ 50 h 146"/>
                <a:gd name="T52" fmla="*/ 2 w 126"/>
                <a:gd name="T53" fmla="*/ 32 h 146"/>
                <a:gd name="T54" fmla="*/ 6 w 126"/>
                <a:gd name="T55" fmla="*/ 24 h 146"/>
                <a:gd name="T56" fmla="*/ 16 w 126"/>
                <a:gd name="T57" fmla="*/ 14 h 146"/>
                <a:gd name="T58" fmla="*/ 42 w 126"/>
                <a:gd name="T59" fmla="*/ 2 h 146"/>
                <a:gd name="T60" fmla="*/ 58 w 126"/>
                <a:gd name="T61" fmla="*/ 0 h 146"/>
                <a:gd name="T62" fmla="*/ 84 w 126"/>
                <a:gd name="T63" fmla="*/ 0 h 146"/>
                <a:gd name="T64" fmla="*/ 106 w 126"/>
                <a:gd name="T65" fmla="*/ 1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46">
                  <a:moveTo>
                    <a:pt x="106" y="10"/>
                  </a:moveTo>
                  <a:lnTo>
                    <a:pt x="106" y="10"/>
                  </a:lnTo>
                  <a:lnTo>
                    <a:pt x="116" y="20"/>
                  </a:lnTo>
                  <a:lnTo>
                    <a:pt x="122" y="30"/>
                  </a:lnTo>
                  <a:lnTo>
                    <a:pt x="126" y="42"/>
                  </a:lnTo>
                  <a:lnTo>
                    <a:pt x="126" y="56"/>
                  </a:lnTo>
                  <a:lnTo>
                    <a:pt x="122" y="64"/>
                  </a:lnTo>
                  <a:lnTo>
                    <a:pt x="118" y="70"/>
                  </a:lnTo>
                  <a:lnTo>
                    <a:pt x="114" y="76"/>
                  </a:lnTo>
                  <a:lnTo>
                    <a:pt x="106" y="80"/>
                  </a:lnTo>
                  <a:lnTo>
                    <a:pt x="100" y="82"/>
                  </a:lnTo>
                  <a:lnTo>
                    <a:pt x="92" y="84"/>
                  </a:lnTo>
                  <a:lnTo>
                    <a:pt x="86" y="84"/>
                  </a:lnTo>
                  <a:lnTo>
                    <a:pt x="82" y="86"/>
                  </a:lnTo>
                  <a:lnTo>
                    <a:pt x="80" y="88"/>
                  </a:lnTo>
                  <a:lnTo>
                    <a:pt x="76" y="92"/>
                  </a:lnTo>
                  <a:lnTo>
                    <a:pt x="74" y="98"/>
                  </a:lnTo>
                  <a:lnTo>
                    <a:pt x="72" y="108"/>
                  </a:lnTo>
                  <a:lnTo>
                    <a:pt x="68" y="118"/>
                  </a:lnTo>
                  <a:lnTo>
                    <a:pt x="66" y="122"/>
                  </a:lnTo>
                  <a:lnTo>
                    <a:pt x="62" y="126"/>
                  </a:lnTo>
                  <a:lnTo>
                    <a:pt x="58" y="132"/>
                  </a:lnTo>
                  <a:lnTo>
                    <a:pt x="50" y="138"/>
                  </a:lnTo>
                  <a:lnTo>
                    <a:pt x="44" y="142"/>
                  </a:lnTo>
                  <a:lnTo>
                    <a:pt x="36" y="144"/>
                  </a:lnTo>
                  <a:lnTo>
                    <a:pt x="22" y="146"/>
                  </a:lnTo>
                  <a:lnTo>
                    <a:pt x="6" y="144"/>
                  </a:lnTo>
                  <a:lnTo>
                    <a:pt x="38" y="120"/>
                  </a:lnTo>
                  <a:lnTo>
                    <a:pt x="42" y="118"/>
                  </a:lnTo>
                  <a:lnTo>
                    <a:pt x="46" y="116"/>
                  </a:lnTo>
                  <a:lnTo>
                    <a:pt x="46" y="106"/>
                  </a:lnTo>
                  <a:lnTo>
                    <a:pt x="50" y="96"/>
                  </a:lnTo>
                  <a:lnTo>
                    <a:pt x="50" y="92"/>
                  </a:lnTo>
                  <a:lnTo>
                    <a:pt x="48" y="88"/>
                  </a:lnTo>
                  <a:lnTo>
                    <a:pt x="46" y="84"/>
                  </a:lnTo>
                  <a:lnTo>
                    <a:pt x="42" y="82"/>
                  </a:lnTo>
                  <a:lnTo>
                    <a:pt x="40" y="82"/>
                  </a:lnTo>
                  <a:lnTo>
                    <a:pt x="30" y="80"/>
                  </a:lnTo>
                  <a:lnTo>
                    <a:pt x="20" y="76"/>
                  </a:lnTo>
                  <a:lnTo>
                    <a:pt x="10" y="68"/>
                  </a:lnTo>
                  <a:lnTo>
                    <a:pt x="4" y="60"/>
                  </a:lnTo>
                  <a:lnTo>
                    <a:pt x="0" y="50"/>
                  </a:lnTo>
                  <a:lnTo>
                    <a:pt x="0" y="42"/>
                  </a:lnTo>
                  <a:lnTo>
                    <a:pt x="2" y="32"/>
                  </a:lnTo>
                  <a:lnTo>
                    <a:pt x="6" y="24"/>
                  </a:lnTo>
                  <a:lnTo>
                    <a:pt x="10" y="18"/>
                  </a:lnTo>
                  <a:lnTo>
                    <a:pt x="16" y="14"/>
                  </a:lnTo>
                  <a:lnTo>
                    <a:pt x="28" y="6"/>
                  </a:lnTo>
                  <a:lnTo>
                    <a:pt x="42" y="2"/>
                  </a:lnTo>
                  <a:lnTo>
                    <a:pt x="58" y="0"/>
                  </a:lnTo>
                  <a:lnTo>
                    <a:pt x="70" y="0"/>
                  </a:lnTo>
                  <a:lnTo>
                    <a:pt x="84" y="0"/>
                  </a:lnTo>
                  <a:lnTo>
                    <a:pt x="94" y="4"/>
                  </a:lnTo>
                  <a:lnTo>
                    <a:pt x="106" y="1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8" name="Freeform 255"/>
            <p:cNvSpPr>
              <a:spLocks/>
            </p:cNvSpPr>
            <p:nvPr/>
          </p:nvSpPr>
          <p:spPr bwMode="auto">
            <a:xfrm>
              <a:off x="3529" y="2421"/>
              <a:ext cx="144" cy="148"/>
            </a:xfrm>
            <a:custGeom>
              <a:avLst/>
              <a:gdLst>
                <a:gd name="T0" fmla="*/ 122 w 144"/>
                <a:gd name="T1" fmla="*/ 12 h 148"/>
                <a:gd name="T2" fmla="*/ 132 w 144"/>
                <a:gd name="T3" fmla="*/ 24 h 148"/>
                <a:gd name="T4" fmla="*/ 132 w 144"/>
                <a:gd name="T5" fmla="*/ 38 h 148"/>
                <a:gd name="T6" fmla="*/ 122 w 144"/>
                <a:gd name="T7" fmla="*/ 64 h 148"/>
                <a:gd name="T8" fmla="*/ 102 w 144"/>
                <a:gd name="T9" fmla="*/ 80 h 148"/>
                <a:gd name="T10" fmla="*/ 96 w 144"/>
                <a:gd name="T11" fmla="*/ 80 h 148"/>
                <a:gd name="T12" fmla="*/ 90 w 144"/>
                <a:gd name="T13" fmla="*/ 84 h 148"/>
                <a:gd name="T14" fmla="*/ 86 w 144"/>
                <a:gd name="T15" fmla="*/ 82 h 148"/>
                <a:gd name="T16" fmla="*/ 80 w 144"/>
                <a:gd name="T17" fmla="*/ 86 h 148"/>
                <a:gd name="T18" fmla="*/ 82 w 144"/>
                <a:gd name="T19" fmla="*/ 100 h 148"/>
                <a:gd name="T20" fmla="*/ 94 w 144"/>
                <a:gd name="T21" fmla="*/ 124 h 148"/>
                <a:gd name="T22" fmla="*/ 104 w 144"/>
                <a:gd name="T23" fmla="*/ 132 h 148"/>
                <a:gd name="T24" fmla="*/ 116 w 144"/>
                <a:gd name="T25" fmla="*/ 130 h 148"/>
                <a:gd name="T26" fmla="*/ 126 w 144"/>
                <a:gd name="T27" fmla="*/ 124 h 148"/>
                <a:gd name="T28" fmla="*/ 144 w 144"/>
                <a:gd name="T29" fmla="*/ 134 h 148"/>
                <a:gd name="T30" fmla="*/ 132 w 144"/>
                <a:gd name="T31" fmla="*/ 142 h 148"/>
                <a:gd name="T32" fmla="*/ 108 w 144"/>
                <a:gd name="T33" fmla="*/ 148 h 148"/>
                <a:gd name="T34" fmla="*/ 92 w 144"/>
                <a:gd name="T35" fmla="*/ 148 h 148"/>
                <a:gd name="T36" fmla="*/ 80 w 144"/>
                <a:gd name="T37" fmla="*/ 136 h 148"/>
                <a:gd name="T38" fmla="*/ 72 w 144"/>
                <a:gd name="T39" fmla="*/ 124 h 148"/>
                <a:gd name="T40" fmla="*/ 66 w 144"/>
                <a:gd name="T41" fmla="*/ 92 h 148"/>
                <a:gd name="T42" fmla="*/ 62 w 144"/>
                <a:gd name="T43" fmla="*/ 88 h 148"/>
                <a:gd name="T44" fmla="*/ 48 w 144"/>
                <a:gd name="T45" fmla="*/ 86 h 148"/>
                <a:gd name="T46" fmla="*/ 34 w 144"/>
                <a:gd name="T47" fmla="*/ 88 h 148"/>
                <a:gd name="T48" fmla="*/ 28 w 144"/>
                <a:gd name="T49" fmla="*/ 86 h 148"/>
                <a:gd name="T50" fmla="*/ 12 w 144"/>
                <a:gd name="T51" fmla="*/ 76 h 148"/>
                <a:gd name="T52" fmla="*/ 0 w 144"/>
                <a:gd name="T53" fmla="*/ 60 h 148"/>
                <a:gd name="T54" fmla="*/ 0 w 144"/>
                <a:gd name="T55" fmla="*/ 54 h 148"/>
                <a:gd name="T56" fmla="*/ 4 w 144"/>
                <a:gd name="T57" fmla="*/ 36 h 148"/>
                <a:gd name="T58" fmla="*/ 20 w 144"/>
                <a:gd name="T59" fmla="*/ 18 h 148"/>
                <a:gd name="T60" fmla="*/ 28 w 144"/>
                <a:gd name="T61" fmla="*/ 14 h 148"/>
                <a:gd name="T62" fmla="*/ 56 w 144"/>
                <a:gd name="T63" fmla="*/ 2 h 148"/>
                <a:gd name="T64" fmla="*/ 98 w 144"/>
                <a:gd name="T65" fmla="*/ 2 h 148"/>
                <a:gd name="T66" fmla="*/ 110 w 144"/>
                <a:gd name="T67" fmla="*/ 6 h 148"/>
                <a:gd name="T68" fmla="*/ 122 w 144"/>
                <a:gd name="T69" fmla="*/ 1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8">
                  <a:moveTo>
                    <a:pt x="122" y="12"/>
                  </a:moveTo>
                  <a:lnTo>
                    <a:pt x="122" y="12"/>
                  </a:lnTo>
                  <a:lnTo>
                    <a:pt x="130" y="16"/>
                  </a:lnTo>
                  <a:lnTo>
                    <a:pt x="132" y="24"/>
                  </a:lnTo>
                  <a:lnTo>
                    <a:pt x="132" y="38"/>
                  </a:lnTo>
                  <a:lnTo>
                    <a:pt x="128" y="52"/>
                  </a:lnTo>
                  <a:lnTo>
                    <a:pt x="122" y="64"/>
                  </a:lnTo>
                  <a:lnTo>
                    <a:pt x="112" y="72"/>
                  </a:lnTo>
                  <a:lnTo>
                    <a:pt x="102" y="80"/>
                  </a:lnTo>
                  <a:lnTo>
                    <a:pt x="96" y="80"/>
                  </a:lnTo>
                  <a:lnTo>
                    <a:pt x="92" y="82"/>
                  </a:lnTo>
                  <a:lnTo>
                    <a:pt x="90" y="84"/>
                  </a:lnTo>
                  <a:lnTo>
                    <a:pt x="86" y="82"/>
                  </a:lnTo>
                  <a:lnTo>
                    <a:pt x="82" y="82"/>
                  </a:lnTo>
                  <a:lnTo>
                    <a:pt x="80" y="86"/>
                  </a:lnTo>
                  <a:lnTo>
                    <a:pt x="82" y="100"/>
                  </a:lnTo>
                  <a:lnTo>
                    <a:pt x="86" y="112"/>
                  </a:lnTo>
                  <a:lnTo>
                    <a:pt x="94" y="124"/>
                  </a:lnTo>
                  <a:lnTo>
                    <a:pt x="104" y="132"/>
                  </a:lnTo>
                  <a:lnTo>
                    <a:pt x="110" y="132"/>
                  </a:lnTo>
                  <a:lnTo>
                    <a:pt x="116" y="130"/>
                  </a:lnTo>
                  <a:lnTo>
                    <a:pt x="126" y="124"/>
                  </a:lnTo>
                  <a:lnTo>
                    <a:pt x="136" y="128"/>
                  </a:lnTo>
                  <a:lnTo>
                    <a:pt x="144" y="134"/>
                  </a:lnTo>
                  <a:lnTo>
                    <a:pt x="132" y="142"/>
                  </a:lnTo>
                  <a:lnTo>
                    <a:pt x="120" y="146"/>
                  </a:lnTo>
                  <a:lnTo>
                    <a:pt x="108" y="148"/>
                  </a:lnTo>
                  <a:lnTo>
                    <a:pt x="92" y="148"/>
                  </a:lnTo>
                  <a:lnTo>
                    <a:pt x="86" y="142"/>
                  </a:lnTo>
                  <a:lnTo>
                    <a:pt x="80" y="136"/>
                  </a:lnTo>
                  <a:lnTo>
                    <a:pt x="76" y="130"/>
                  </a:lnTo>
                  <a:lnTo>
                    <a:pt x="72" y="124"/>
                  </a:lnTo>
                  <a:lnTo>
                    <a:pt x="68" y="108"/>
                  </a:lnTo>
                  <a:lnTo>
                    <a:pt x="66" y="92"/>
                  </a:lnTo>
                  <a:lnTo>
                    <a:pt x="62" y="88"/>
                  </a:lnTo>
                  <a:lnTo>
                    <a:pt x="58" y="86"/>
                  </a:lnTo>
                  <a:lnTo>
                    <a:pt x="48" y="86"/>
                  </a:lnTo>
                  <a:lnTo>
                    <a:pt x="38" y="88"/>
                  </a:lnTo>
                  <a:lnTo>
                    <a:pt x="34" y="88"/>
                  </a:lnTo>
                  <a:lnTo>
                    <a:pt x="28" y="86"/>
                  </a:lnTo>
                  <a:lnTo>
                    <a:pt x="20" y="82"/>
                  </a:lnTo>
                  <a:lnTo>
                    <a:pt x="12" y="76"/>
                  </a:lnTo>
                  <a:lnTo>
                    <a:pt x="4" y="70"/>
                  </a:lnTo>
                  <a:lnTo>
                    <a:pt x="0" y="60"/>
                  </a:lnTo>
                  <a:lnTo>
                    <a:pt x="0" y="54"/>
                  </a:lnTo>
                  <a:lnTo>
                    <a:pt x="0" y="48"/>
                  </a:lnTo>
                  <a:lnTo>
                    <a:pt x="4" y="36"/>
                  </a:lnTo>
                  <a:lnTo>
                    <a:pt x="12" y="28"/>
                  </a:lnTo>
                  <a:lnTo>
                    <a:pt x="20" y="18"/>
                  </a:lnTo>
                  <a:lnTo>
                    <a:pt x="28" y="14"/>
                  </a:lnTo>
                  <a:lnTo>
                    <a:pt x="38" y="8"/>
                  </a:lnTo>
                  <a:lnTo>
                    <a:pt x="56" y="2"/>
                  </a:lnTo>
                  <a:lnTo>
                    <a:pt x="78" y="0"/>
                  </a:lnTo>
                  <a:lnTo>
                    <a:pt x="98" y="2"/>
                  </a:lnTo>
                  <a:lnTo>
                    <a:pt x="110" y="6"/>
                  </a:lnTo>
                  <a:lnTo>
                    <a:pt x="122"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69" name="Freeform 256"/>
            <p:cNvSpPr>
              <a:spLocks/>
            </p:cNvSpPr>
            <p:nvPr/>
          </p:nvSpPr>
          <p:spPr bwMode="auto">
            <a:xfrm>
              <a:off x="3931" y="2423"/>
              <a:ext cx="52" cy="40"/>
            </a:xfrm>
            <a:custGeom>
              <a:avLst/>
              <a:gdLst>
                <a:gd name="T0" fmla="*/ 46 w 52"/>
                <a:gd name="T1" fmla="*/ 4 h 40"/>
                <a:gd name="T2" fmla="*/ 46 w 52"/>
                <a:gd name="T3" fmla="*/ 4 h 40"/>
                <a:gd name="T4" fmla="*/ 50 w 52"/>
                <a:gd name="T5" fmla="*/ 12 h 40"/>
                <a:gd name="T6" fmla="*/ 52 w 52"/>
                <a:gd name="T7" fmla="*/ 20 h 40"/>
                <a:gd name="T8" fmla="*/ 52 w 52"/>
                <a:gd name="T9" fmla="*/ 20 h 40"/>
                <a:gd name="T10" fmla="*/ 46 w 52"/>
                <a:gd name="T11" fmla="*/ 32 h 40"/>
                <a:gd name="T12" fmla="*/ 42 w 52"/>
                <a:gd name="T13" fmla="*/ 36 h 40"/>
                <a:gd name="T14" fmla="*/ 36 w 52"/>
                <a:gd name="T15" fmla="*/ 40 h 40"/>
                <a:gd name="T16" fmla="*/ 36 w 52"/>
                <a:gd name="T17" fmla="*/ 40 h 40"/>
                <a:gd name="T18" fmla="*/ 32 w 52"/>
                <a:gd name="T19" fmla="*/ 38 h 40"/>
                <a:gd name="T20" fmla="*/ 32 w 52"/>
                <a:gd name="T21" fmla="*/ 38 h 40"/>
                <a:gd name="T22" fmla="*/ 30 w 52"/>
                <a:gd name="T23" fmla="*/ 32 h 40"/>
                <a:gd name="T24" fmla="*/ 30 w 52"/>
                <a:gd name="T25" fmla="*/ 32 h 40"/>
                <a:gd name="T26" fmla="*/ 30 w 52"/>
                <a:gd name="T27" fmla="*/ 30 h 40"/>
                <a:gd name="T28" fmla="*/ 34 w 52"/>
                <a:gd name="T29" fmla="*/ 28 h 40"/>
                <a:gd name="T30" fmla="*/ 36 w 52"/>
                <a:gd name="T31" fmla="*/ 24 h 40"/>
                <a:gd name="T32" fmla="*/ 38 w 52"/>
                <a:gd name="T33" fmla="*/ 22 h 40"/>
                <a:gd name="T34" fmla="*/ 38 w 52"/>
                <a:gd name="T35" fmla="*/ 22 h 40"/>
                <a:gd name="T36" fmla="*/ 40 w 52"/>
                <a:gd name="T37" fmla="*/ 18 h 40"/>
                <a:gd name="T38" fmla="*/ 40 w 52"/>
                <a:gd name="T39" fmla="*/ 14 h 40"/>
                <a:gd name="T40" fmla="*/ 40 w 52"/>
                <a:gd name="T41" fmla="*/ 14 h 40"/>
                <a:gd name="T42" fmla="*/ 36 w 52"/>
                <a:gd name="T43" fmla="*/ 12 h 40"/>
                <a:gd name="T44" fmla="*/ 32 w 52"/>
                <a:gd name="T45" fmla="*/ 12 h 40"/>
                <a:gd name="T46" fmla="*/ 24 w 52"/>
                <a:gd name="T47" fmla="*/ 12 h 40"/>
                <a:gd name="T48" fmla="*/ 24 w 52"/>
                <a:gd name="T49" fmla="*/ 12 h 40"/>
                <a:gd name="T50" fmla="*/ 16 w 52"/>
                <a:gd name="T51" fmla="*/ 16 h 40"/>
                <a:gd name="T52" fmla="*/ 10 w 52"/>
                <a:gd name="T53" fmla="*/ 20 h 40"/>
                <a:gd name="T54" fmla="*/ 6 w 52"/>
                <a:gd name="T55" fmla="*/ 24 h 40"/>
                <a:gd name="T56" fmla="*/ 6 w 52"/>
                <a:gd name="T57" fmla="*/ 24 h 40"/>
                <a:gd name="T58" fmla="*/ 4 w 52"/>
                <a:gd name="T59" fmla="*/ 22 h 40"/>
                <a:gd name="T60" fmla="*/ 0 w 52"/>
                <a:gd name="T61" fmla="*/ 18 h 40"/>
                <a:gd name="T62" fmla="*/ 0 w 52"/>
                <a:gd name="T63" fmla="*/ 14 h 40"/>
                <a:gd name="T64" fmla="*/ 0 w 52"/>
                <a:gd name="T65" fmla="*/ 14 h 40"/>
                <a:gd name="T66" fmla="*/ 10 w 52"/>
                <a:gd name="T67" fmla="*/ 6 h 40"/>
                <a:gd name="T68" fmla="*/ 22 w 52"/>
                <a:gd name="T69" fmla="*/ 2 h 40"/>
                <a:gd name="T70" fmla="*/ 28 w 52"/>
                <a:gd name="T71" fmla="*/ 0 h 40"/>
                <a:gd name="T72" fmla="*/ 34 w 52"/>
                <a:gd name="T73" fmla="*/ 0 h 40"/>
                <a:gd name="T74" fmla="*/ 40 w 52"/>
                <a:gd name="T75" fmla="*/ 2 h 40"/>
                <a:gd name="T76" fmla="*/ 46 w 52"/>
                <a:gd name="T77" fmla="*/ 4 h 40"/>
                <a:gd name="T78" fmla="*/ 46 w 52"/>
                <a:gd name="T79" fmla="*/ 4 h 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40">
                  <a:moveTo>
                    <a:pt x="46" y="4"/>
                  </a:moveTo>
                  <a:lnTo>
                    <a:pt x="46" y="4"/>
                  </a:lnTo>
                  <a:lnTo>
                    <a:pt x="50" y="12"/>
                  </a:lnTo>
                  <a:lnTo>
                    <a:pt x="52" y="20"/>
                  </a:lnTo>
                  <a:lnTo>
                    <a:pt x="46" y="32"/>
                  </a:lnTo>
                  <a:lnTo>
                    <a:pt x="42" y="36"/>
                  </a:lnTo>
                  <a:lnTo>
                    <a:pt x="36" y="40"/>
                  </a:lnTo>
                  <a:lnTo>
                    <a:pt x="32" y="38"/>
                  </a:lnTo>
                  <a:lnTo>
                    <a:pt x="30" y="32"/>
                  </a:lnTo>
                  <a:lnTo>
                    <a:pt x="30" y="30"/>
                  </a:lnTo>
                  <a:lnTo>
                    <a:pt x="34" y="28"/>
                  </a:lnTo>
                  <a:lnTo>
                    <a:pt x="36" y="24"/>
                  </a:lnTo>
                  <a:lnTo>
                    <a:pt x="38" y="22"/>
                  </a:lnTo>
                  <a:lnTo>
                    <a:pt x="40" y="18"/>
                  </a:lnTo>
                  <a:lnTo>
                    <a:pt x="40" y="14"/>
                  </a:lnTo>
                  <a:lnTo>
                    <a:pt x="36" y="12"/>
                  </a:lnTo>
                  <a:lnTo>
                    <a:pt x="32" y="12"/>
                  </a:lnTo>
                  <a:lnTo>
                    <a:pt x="24" y="12"/>
                  </a:lnTo>
                  <a:lnTo>
                    <a:pt x="16" y="16"/>
                  </a:lnTo>
                  <a:lnTo>
                    <a:pt x="10" y="20"/>
                  </a:lnTo>
                  <a:lnTo>
                    <a:pt x="6" y="24"/>
                  </a:lnTo>
                  <a:lnTo>
                    <a:pt x="4" y="22"/>
                  </a:lnTo>
                  <a:lnTo>
                    <a:pt x="0" y="18"/>
                  </a:lnTo>
                  <a:lnTo>
                    <a:pt x="0" y="14"/>
                  </a:lnTo>
                  <a:lnTo>
                    <a:pt x="10" y="6"/>
                  </a:lnTo>
                  <a:lnTo>
                    <a:pt x="22" y="2"/>
                  </a:lnTo>
                  <a:lnTo>
                    <a:pt x="28" y="0"/>
                  </a:lnTo>
                  <a:lnTo>
                    <a:pt x="34" y="0"/>
                  </a:lnTo>
                  <a:lnTo>
                    <a:pt x="40" y="2"/>
                  </a:lnTo>
                  <a:lnTo>
                    <a:pt x="4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52270" name="Picture 25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 y="242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1" name="Picture 2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7" y="2435"/>
              <a:ext cx="14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72" name="Freeform 259"/>
            <p:cNvSpPr>
              <a:spLocks/>
            </p:cNvSpPr>
            <p:nvPr/>
          </p:nvSpPr>
          <p:spPr bwMode="auto">
            <a:xfrm>
              <a:off x="3587" y="2445"/>
              <a:ext cx="50" cy="40"/>
            </a:xfrm>
            <a:custGeom>
              <a:avLst/>
              <a:gdLst>
                <a:gd name="T0" fmla="*/ 50 w 50"/>
                <a:gd name="T1" fmla="*/ 10 h 40"/>
                <a:gd name="T2" fmla="*/ 50 w 50"/>
                <a:gd name="T3" fmla="*/ 10 h 40"/>
                <a:gd name="T4" fmla="*/ 50 w 50"/>
                <a:gd name="T5" fmla="*/ 14 h 40"/>
                <a:gd name="T6" fmla="*/ 46 w 50"/>
                <a:gd name="T7" fmla="*/ 16 h 40"/>
                <a:gd name="T8" fmla="*/ 46 w 50"/>
                <a:gd name="T9" fmla="*/ 16 h 40"/>
                <a:gd name="T10" fmla="*/ 40 w 50"/>
                <a:gd name="T11" fmla="*/ 14 h 40"/>
                <a:gd name="T12" fmla="*/ 32 w 50"/>
                <a:gd name="T13" fmla="*/ 12 h 40"/>
                <a:gd name="T14" fmla="*/ 24 w 50"/>
                <a:gd name="T15" fmla="*/ 12 h 40"/>
                <a:gd name="T16" fmla="*/ 18 w 50"/>
                <a:gd name="T17" fmla="*/ 14 h 40"/>
                <a:gd name="T18" fmla="*/ 18 w 50"/>
                <a:gd name="T19" fmla="*/ 14 h 40"/>
                <a:gd name="T20" fmla="*/ 12 w 50"/>
                <a:gd name="T21" fmla="*/ 18 h 40"/>
                <a:gd name="T22" fmla="*/ 12 w 50"/>
                <a:gd name="T23" fmla="*/ 22 h 40"/>
                <a:gd name="T24" fmla="*/ 10 w 50"/>
                <a:gd name="T25" fmla="*/ 24 h 40"/>
                <a:gd name="T26" fmla="*/ 10 w 50"/>
                <a:gd name="T27" fmla="*/ 24 h 40"/>
                <a:gd name="T28" fmla="*/ 16 w 50"/>
                <a:gd name="T29" fmla="*/ 28 h 40"/>
                <a:gd name="T30" fmla="*/ 22 w 50"/>
                <a:gd name="T31" fmla="*/ 30 h 40"/>
                <a:gd name="T32" fmla="*/ 28 w 50"/>
                <a:gd name="T33" fmla="*/ 30 h 40"/>
                <a:gd name="T34" fmla="*/ 34 w 50"/>
                <a:gd name="T35" fmla="*/ 28 h 40"/>
                <a:gd name="T36" fmla="*/ 34 w 50"/>
                <a:gd name="T37" fmla="*/ 28 h 40"/>
                <a:gd name="T38" fmla="*/ 38 w 50"/>
                <a:gd name="T39" fmla="*/ 30 h 40"/>
                <a:gd name="T40" fmla="*/ 42 w 50"/>
                <a:gd name="T41" fmla="*/ 32 h 40"/>
                <a:gd name="T42" fmla="*/ 42 w 50"/>
                <a:gd name="T43" fmla="*/ 32 h 40"/>
                <a:gd name="T44" fmla="*/ 42 w 50"/>
                <a:gd name="T45" fmla="*/ 36 h 40"/>
                <a:gd name="T46" fmla="*/ 40 w 50"/>
                <a:gd name="T47" fmla="*/ 38 h 40"/>
                <a:gd name="T48" fmla="*/ 36 w 50"/>
                <a:gd name="T49" fmla="*/ 40 h 40"/>
                <a:gd name="T50" fmla="*/ 36 w 50"/>
                <a:gd name="T51" fmla="*/ 40 h 40"/>
                <a:gd name="T52" fmla="*/ 26 w 50"/>
                <a:gd name="T53" fmla="*/ 40 h 40"/>
                <a:gd name="T54" fmla="*/ 16 w 50"/>
                <a:gd name="T55" fmla="*/ 40 h 40"/>
                <a:gd name="T56" fmla="*/ 8 w 50"/>
                <a:gd name="T57" fmla="*/ 36 h 40"/>
                <a:gd name="T58" fmla="*/ 4 w 50"/>
                <a:gd name="T59" fmla="*/ 32 h 40"/>
                <a:gd name="T60" fmla="*/ 0 w 50"/>
                <a:gd name="T61" fmla="*/ 28 h 40"/>
                <a:gd name="T62" fmla="*/ 0 w 50"/>
                <a:gd name="T63" fmla="*/ 28 h 40"/>
                <a:gd name="T64" fmla="*/ 0 w 50"/>
                <a:gd name="T65" fmla="*/ 22 h 40"/>
                <a:gd name="T66" fmla="*/ 0 w 50"/>
                <a:gd name="T67" fmla="*/ 14 h 40"/>
                <a:gd name="T68" fmla="*/ 0 w 50"/>
                <a:gd name="T69" fmla="*/ 14 h 40"/>
                <a:gd name="T70" fmla="*/ 8 w 50"/>
                <a:gd name="T71" fmla="*/ 8 h 40"/>
                <a:gd name="T72" fmla="*/ 16 w 50"/>
                <a:gd name="T73" fmla="*/ 2 h 40"/>
                <a:gd name="T74" fmla="*/ 26 w 50"/>
                <a:gd name="T75" fmla="*/ 0 h 40"/>
                <a:gd name="T76" fmla="*/ 36 w 50"/>
                <a:gd name="T77" fmla="*/ 2 h 40"/>
                <a:gd name="T78" fmla="*/ 36 w 50"/>
                <a:gd name="T79" fmla="*/ 2 h 40"/>
                <a:gd name="T80" fmla="*/ 44 w 50"/>
                <a:gd name="T81" fmla="*/ 4 h 40"/>
                <a:gd name="T82" fmla="*/ 48 w 50"/>
                <a:gd name="T83" fmla="*/ 6 h 40"/>
                <a:gd name="T84" fmla="*/ 50 w 50"/>
                <a:gd name="T85" fmla="*/ 10 h 40"/>
                <a:gd name="T86" fmla="*/ 50 w 50"/>
                <a:gd name="T87" fmla="*/ 1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40">
                  <a:moveTo>
                    <a:pt x="50" y="10"/>
                  </a:moveTo>
                  <a:lnTo>
                    <a:pt x="50" y="10"/>
                  </a:lnTo>
                  <a:lnTo>
                    <a:pt x="50" y="14"/>
                  </a:lnTo>
                  <a:lnTo>
                    <a:pt x="46" y="16"/>
                  </a:lnTo>
                  <a:lnTo>
                    <a:pt x="40" y="14"/>
                  </a:lnTo>
                  <a:lnTo>
                    <a:pt x="32" y="12"/>
                  </a:lnTo>
                  <a:lnTo>
                    <a:pt x="24" y="12"/>
                  </a:lnTo>
                  <a:lnTo>
                    <a:pt x="18" y="14"/>
                  </a:lnTo>
                  <a:lnTo>
                    <a:pt x="12" y="18"/>
                  </a:lnTo>
                  <a:lnTo>
                    <a:pt x="12" y="22"/>
                  </a:lnTo>
                  <a:lnTo>
                    <a:pt x="10" y="24"/>
                  </a:lnTo>
                  <a:lnTo>
                    <a:pt x="16" y="28"/>
                  </a:lnTo>
                  <a:lnTo>
                    <a:pt x="22" y="30"/>
                  </a:lnTo>
                  <a:lnTo>
                    <a:pt x="28" y="30"/>
                  </a:lnTo>
                  <a:lnTo>
                    <a:pt x="34" y="28"/>
                  </a:lnTo>
                  <a:lnTo>
                    <a:pt x="38" y="30"/>
                  </a:lnTo>
                  <a:lnTo>
                    <a:pt x="42" y="32"/>
                  </a:lnTo>
                  <a:lnTo>
                    <a:pt x="42" y="36"/>
                  </a:lnTo>
                  <a:lnTo>
                    <a:pt x="40" y="38"/>
                  </a:lnTo>
                  <a:lnTo>
                    <a:pt x="36" y="40"/>
                  </a:lnTo>
                  <a:lnTo>
                    <a:pt x="26" y="40"/>
                  </a:lnTo>
                  <a:lnTo>
                    <a:pt x="16" y="40"/>
                  </a:lnTo>
                  <a:lnTo>
                    <a:pt x="8" y="36"/>
                  </a:lnTo>
                  <a:lnTo>
                    <a:pt x="4" y="32"/>
                  </a:lnTo>
                  <a:lnTo>
                    <a:pt x="0" y="28"/>
                  </a:lnTo>
                  <a:lnTo>
                    <a:pt x="0" y="22"/>
                  </a:lnTo>
                  <a:lnTo>
                    <a:pt x="0" y="14"/>
                  </a:lnTo>
                  <a:lnTo>
                    <a:pt x="8" y="8"/>
                  </a:lnTo>
                  <a:lnTo>
                    <a:pt x="16" y="2"/>
                  </a:lnTo>
                  <a:lnTo>
                    <a:pt x="26" y="0"/>
                  </a:lnTo>
                  <a:lnTo>
                    <a:pt x="36" y="2"/>
                  </a:lnTo>
                  <a:lnTo>
                    <a:pt x="44" y="4"/>
                  </a:lnTo>
                  <a:lnTo>
                    <a:pt x="48" y="6"/>
                  </a:lnTo>
                  <a:lnTo>
                    <a:pt x="5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3" name="Freeform 260"/>
            <p:cNvSpPr>
              <a:spLocks/>
            </p:cNvSpPr>
            <p:nvPr/>
          </p:nvSpPr>
          <p:spPr bwMode="auto">
            <a:xfrm>
              <a:off x="3731" y="2501"/>
              <a:ext cx="126" cy="34"/>
            </a:xfrm>
            <a:custGeom>
              <a:avLst/>
              <a:gdLst>
                <a:gd name="T0" fmla="*/ 126 w 126"/>
                <a:gd name="T1" fmla="*/ 2 h 34"/>
                <a:gd name="T2" fmla="*/ 126 w 126"/>
                <a:gd name="T3" fmla="*/ 2 h 34"/>
                <a:gd name="T4" fmla="*/ 124 w 126"/>
                <a:gd name="T5" fmla="*/ 16 h 34"/>
                <a:gd name="T6" fmla="*/ 120 w 126"/>
                <a:gd name="T7" fmla="*/ 22 h 34"/>
                <a:gd name="T8" fmla="*/ 114 w 126"/>
                <a:gd name="T9" fmla="*/ 24 h 34"/>
                <a:gd name="T10" fmla="*/ 114 w 126"/>
                <a:gd name="T11" fmla="*/ 24 h 34"/>
                <a:gd name="T12" fmla="*/ 92 w 126"/>
                <a:gd name="T13" fmla="*/ 30 h 34"/>
                <a:gd name="T14" fmla="*/ 70 w 126"/>
                <a:gd name="T15" fmla="*/ 32 h 34"/>
                <a:gd name="T16" fmla="*/ 46 w 126"/>
                <a:gd name="T17" fmla="*/ 34 h 34"/>
                <a:gd name="T18" fmla="*/ 22 w 126"/>
                <a:gd name="T19" fmla="*/ 32 h 34"/>
                <a:gd name="T20" fmla="*/ 22 w 126"/>
                <a:gd name="T21" fmla="*/ 32 h 34"/>
                <a:gd name="T22" fmla="*/ 8 w 126"/>
                <a:gd name="T23" fmla="*/ 28 h 34"/>
                <a:gd name="T24" fmla="*/ 2 w 126"/>
                <a:gd name="T25" fmla="*/ 22 h 34"/>
                <a:gd name="T26" fmla="*/ 2 w 126"/>
                <a:gd name="T27" fmla="*/ 20 h 34"/>
                <a:gd name="T28" fmla="*/ 0 w 126"/>
                <a:gd name="T29" fmla="*/ 16 h 34"/>
                <a:gd name="T30" fmla="*/ 0 w 126"/>
                <a:gd name="T31" fmla="*/ 16 h 34"/>
                <a:gd name="T32" fmla="*/ 2 w 126"/>
                <a:gd name="T33" fmla="*/ 8 h 34"/>
                <a:gd name="T34" fmla="*/ 4 w 126"/>
                <a:gd name="T35" fmla="*/ 4 h 34"/>
                <a:gd name="T36" fmla="*/ 6 w 126"/>
                <a:gd name="T37" fmla="*/ 2 h 34"/>
                <a:gd name="T38" fmla="*/ 6 w 126"/>
                <a:gd name="T39" fmla="*/ 2 h 34"/>
                <a:gd name="T40" fmla="*/ 42 w 126"/>
                <a:gd name="T41" fmla="*/ 2 h 34"/>
                <a:gd name="T42" fmla="*/ 60 w 126"/>
                <a:gd name="T43" fmla="*/ 2 h 34"/>
                <a:gd name="T44" fmla="*/ 80 w 126"/>
                <a:gd name="T45" fmla="*/ 2 h 34"/>
                <a:gd name="T46" fmla="*/ 80 w 126"/>
                <a:gd name="T47" fmla="*/ 2 h 34"/>
                <a:gd name="T48" fmla="*/ 104 w 126"/>
                <a:gd name="T49" fmla="*/ 0 h 34"/>
                <a:gd name="T50" fmla="*/ 126 w 126"/>
                <a:gd name="T51" fmla="*/ 0 h 34"/>
                <a:gd name="T52" fmla="*/ 126 w 126"/>
                <a:gd name="T53" fmla="*/ 2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6" h="34">
                  <a:moveTo>
                    <a:pt x="126" y="2"/>
                  </a:moveTo>
                  <a:lnTo>
                    <a:pt x="126" y="2"/>
                  </a:lnTo>
                  <a:lnTo>
                    <a:pt x="124" y="16"/>
                  </a:lnTo>
                  <a:lnTo>
                    <a:pt x="120" y="22"/>
                  </a:lnTo>
                  <a:lnTo>
                    <a:pt x="114" y="24"/>
                  </a:lnTo>
                  <a:lnTo>
                    <a:pt x="92" y="30"/>
                  </a:lnTo>
                  <a:lnTo>
                    <a:pt x="70" y="32"/>
                  </a:lnTo>
                  <a:lnTo>
                    <a:pt x="46" y="34"/>
                  </a:lnTo>
                  <a:lnTo>
                    <a:pt x="22" y="32"/>
                  </a:lnTo>
                  <a:lnTo>
                    <a:pt x="8" y="28"/>
                  </a:lnTo>
                  <a:lnTo>
                    <a:pt x="2" y="22"/>
                  </a:lnTo>
                  <a:lnTo>
                    <a:pt x="2" y="20"/>
                  </a:lnTo>
                  <a:lnTo>
                    <a:pt x="0" y="16"/>
                  </a:lnTo>
                  <a:lnTo>
                    <a:pt x="2" y="8"/>
                  </a:lnTo>
                  <a:lnTo>
                    <a:pt x="4" y="4"/>
                  </a:lnTo>
                  <a:lnTo>
                    <a:pt x="6" y="2"/>
                  </a:lnTo>
                  <a:lnTo>
                    <a:pt x="42" y="2"/>
                  </a:lnTo>
                  <a:lnTo>
                    <a:pt x="60" y="2"/>
                  </a:lnTo>
                  <a:lnTo>
                    <a:pt x="80" y="2"/>
                  </a:lnTo>
                  <a:lnTo>
                    <a:pt x="104" y="0"/>
                  </a:lnTo>
                  <a:lnTo>
                    <a:pt x="126" y="0"/>
                  </a:lnTo>
                  <a:lnTo>
                    <a:pt x="126"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4" name="Freeform 261"/>
            <p:cNvSpPr>
              <a:spLocks/>
            </p:cNvSpPr>
            <p:nvPr/>
          </p:nvSpPr>
          <p:spPr bwMode="auto">
            <a:xfrm>
              <a:off x="3747" y="2511"/>
              <a:ext cx="12" cy="12"/>
            </a:xfrm>
            <a:custGeom>
              <a:avLst/>
              <a:gdLst>
                <a:gd name="T0" fmla="*/ 12 w 12"/>
                <a:gd name="T1" fmla="*/ 6 h 12"/>
                <a:gd name="T2" fmla="*/ 12 w 12"/>
                <a:gd name="T3" fmla="*/ 6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4 h 12"/>
                <a:gd name="T20" fmla="*/ 0 w 12"/>
                <a:gd name="T21" fmla="*/ 2 h 12"/>
                <a:gd name="T22" fmla="*/ 4 w 12"/>
                <a:gd name="T23" fmla="*/ 0 h 12"/>
                <a:gd name="T24" fmla="*/ 4 w 12"/>
                <a:gd name="T25" fmla="*/ 0 h 12"/>
                <a:gd name="T26" fmla="*/ 8 w 12"/>
                <a:gd name="T27" fmla="*/ 2 h 12"/>
                <a:gd name="T28" fmla="*/ 12 w 12"/>
                <a:gd name="T29" fmla="*/ 6 h 12"/>
                <a:gd name="T30" fmla="*/ 12 w 12"/>
                <a:gd name="T31" fmla="*/ 6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 h="12">
                  <a:moveTo>
                    <a:pt x="12" y="6"/>
                  </a:moveTo>
                  <a:lnTo>
                    <a:pt x="12" y="6"/>
                  </a:lnTo>
                  <a:lnTo>
                    <a:pt x="10" y="10"/>
                  </a:lnTo>
                  <a:lnTo>
                    <a:pt x="6" y="12"/>
                  </a:lnTo>
                  <a:lnTo>
                    <a:pt x="4" y="12"/>
                  </a:lnTo>
                  <a:lnTo>
                    <a:pt x="2" y="10"/>
                  </a:lnTo>
                  <a:lnTo>
                    <a:pt x="0" y="6"/>
                  </a:lnTo>
                  <a:lnTo>
                    <a:pt x="0" y="4"/>
                  </a:lnTo>
                  <a:lnTo>
                    <a:pt x="0" y="2"/>
                  </a:lnTo>
                  <a:lnTo>
                    <a:pt x="4" y="0"/>
                  </a:lnTo>
                  <a:lnTo>
                    <a:pt x="8" y="2"/>
                  </a:lnTo>
                  <a:lnTo>
                    <a:pt x="12" y="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5" name="Freeform 262"/>
            <p:cNvSpPr>
              <a:spLocks/>
            </p:cNvSpPr>
            <p:nvPr/>
          </p:nvSpPr>
          <p:spPr bwMode="auto">
            <a:xfrm>
              <a:off x="3827" y="2513"/>
              <a:ext cx="12" cy="10"/>
            </a:xfrm>
            <a:custGeom>
              <a:avLst/>
              <a:gdLst>
                <a:gd name="T0" fmla="*/ 12 w 12"/>
                <a:gd name="T1" fmla="*/ 4 h 10"/>
                <a:gd name="T2" fmla="*/ 12 w 12"/>
                <a:gd name="T3" fmla="*/ 4 h 10"/>
                <a:gd name="T4" fmla="*/ 12 w 12"/>
                <a:gd name="T5" fmla="*/ 8 h 10"/>
                <a:gd name="T6" fmla="*/ 10 w 12"/>
                <a:gd name="T7" fmla="*/ 10 h 10"/>
                <a:gd name="T8" fmla="*/ 10 w 12"/>
                <a:gd name="T9" fmla="*/ 10 h 10"/>
                <a:gd name="T10" fmla="*/ 4 w 12"/>
                <a:gd name="T11" fmla="*/ 10 h 10"/>
                <a:gd name="T12" fmla="*/ 2 w 12"/>
                <a:gd name="T13" fmla="*/ 6 h 10"/>
                <a:gd name="T14" fmla="*/ 2 w 12"/>
                <a:gd name="T15" fmla="*/ 6 h 10"/>
                <a:gd name="T16" fmla="*/ 0 w 12"/>
                <a:gd name="T17" fmla="*/ 2 h 10"/>
                <a:gd name="T18" fmla="*/ 2 w 12"/>
                <a:gd name="T19" fmla="*/ 2 h 10"/>
                <a:gd name="T20" fmla="*/ 6 w 12"/>
                <a:gd name="T21" fmla="*/ 0 h 10"/>
                <a:gd name="T22" fmla="*/ 6 w 12"/>
                <a:gd name="T23" fmla="*/ 0 h 10"/>
                <a:gd name="T24" fmla="*/ 10 w 12"/>
                <a:gd name="T25" fmla="*/ 2 h 10"/>
                <a:gd name="T26" fmla="*/ 12 w 12"/>
                <a:gd name="T27" fmla="*/ 4 h 10"/>
                <a:gd name="T28" fmla="*/ 12 w 12"/>
                <a:gd name="T29" fmla="*/ 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0">
                  <a:moveTo>
                    <a:pt x="12" y="4"/>
                  </a:moveTo>
                  <a:lnTo>
                    <a:pt x="12" y="4"/>
                  </a:lnTo>
                  <a:lnTo>
                    <a:pt x="12" y="8"/>
                  </a:lnTo>
                  <a:lnTo>
                    <a:pt x="10" y="10"/>
                  </a:lnTo>
                  <a:lnTo>
                    <a:pt x="4" y="10"/>
                  </a:lnTo>
                  <a:lnTo>
                    <a:pt x="2" y="6"/>
                  </a:lnTo>
                  <a:lnTo>
                    <a:pt x="0" y="2"/>
                  </a:lnTo>
                  <a:lnTo>
                    <a:pt x="2" y="2"/>
                  </a:lnTo>
                  <a:lnTo>
                    <a:pt x="6" y="0"/>
                  </a:lnTo>
                  <a:lnTo>
                    <a:pt x="10" y="2"/>
                  </a:lnTo>
                  <a:lnTo>
                    <a:pt x="12"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6" name="Freeform 263"/>
            <p:cNvSpPr>
              <a:spLocks/>
            </p:cNvSpPr>
            <p:nvPr/>
          </p:nvSpPr>
          <p:spPr bwMode="auto">
            <a:xfrm>
              <a:off x="3683" y="2543"/>
              <a:ext cx="204" cy="56"/>
            </a:xfrm>
            <a:custGeom>
              <a:avLst/>
              <a:gdLst>
                <a:gd name="T0" fmla="*/ 150 w 204"/>
                <a:gd name="T1" fmla="*/ 12 h 56"/>
                <a:gd name="T2" fmla="*/ 150 w 204"/>
                <a:gd name="T3" fmla="*/ 12 h 56"/>
                <a:gd name="T4" fmla="*/ 156 w 204"/>
                <a:gd name="T5" fmla="*/ 20 h 56"/>
                <a:gd name="T6" fmla="*/ 162 w 204"/>
                <a:gd name="T7" fmla="*/ 26 h 56"/>
                <a:gd name="T8" fmla="*/ 162 w 204"/>
                <a:gd name="T9" fmla="*/ 26 h 56"/>
                <a:gd name="T10" fmla="*/ 180 w 204"/>
                <a:gd name="T11" fmla="*/ 22 h 56"/>
                <a:gd name="T12" fmla="*/ 196 w 204"/>
                <a:gd name="T13" fmla="*/ 16 h 56"/>
                <a:gd name="T14" fmla="*/ 196 w 204"/>
                <a:gd name="T15" fmla="*/ 16 h 56"/>
                <a:gd name="T16" fmla="*/ 200 w 204"/>
                <a:gd name="T17" fmla="*/ 30 h 56"/>
                <a:gd name="T18" fmla="*/ 204 w 204"/>
                <a:gd name="T19" fmla="*/ 46 h 56"/>
                <a:gd name="T20" fmla="*/ 204 w 204"/>
                <a:gd name="T21" fmla="*/ 46 h 56"/>
                <a:gd name="T22" fmla="*/ 174 w 204"/>
                <a:gd name="T23" fmla="*/ 52 h 56"/>
                <a:gd name="T24" fmla="*/ 144 w 204"/>
                <a:gd name="T25" fmla="*/ 56 h 56"/>
                <a:gd name="T26" fmla="*/ 112 w 204"/>
                <a:gd name="T27" fmla="*/ 56 h 56"/>
                <a:gd name="T28" fmla="*/ 80 w 204"/>
                <a:gd name="T29" fmla="*/ 56 h 56"/>
                <a:gd name="T30" fmla="*/ 80 w 204"/>
                <a:gd name="T31" fmla="*/ 56 h 56"/>
                <a:gd name="T32" fmla="*/ 54 w 204"/>
                <a:gd name="T33" fmla="*/ 54 h 56"/>
                <a:gd name="T34" fmla="*/ 42 w 204"/>
                <a:gd name="T35" fmla="*/ 54 h 56"/>
                <a:gd name="T36" fmla="*/ 28 w 204"/>
                <a:gd name="T37" fmla="*/ 52 h 56"/>
                <a:gd name="T38" fmla="*/ 28 w 204"/>
                <a:gd name="T39" fmla="*/ 52 h 56"/>
                <a:gd name="T40" fmla="*/ 14 w 204"/>
                <a:gd name="T41" fmla="*/ 50 h 56"/>
                <a:gd name="T42" fmla="*/ 6 w 204"/>
                <a:gd name="T43" fmla="*/ 50 h 56"/>
                <a:gd name="T44" fmla="*/ 0 w 204"/>
                <a:gd name="T45" fmla="*/ 48 h 56"/>
                <a:gd name="T46" fmla="*/ 0 w 204"/>
                <a:gd name="T47" fmla="*/ 48 h 56"/>
                <a:gd name="T48" fmla="*/ 0 w 204"/>
                <a:gd name="T49" fmla="*/ 42 h 56"/>
                <a:gd name="T50" fmla="*/ 4 w 204"/>
                <a:gd name="T51" fmla="*/ 34 h 56"/>
                <a:gd name="T52" fmla="*/ 6 w 204"/>
                <a:gd name="T53" fmla="*/ 28 h 56"/>
                <a:gd name="T54" fmla="*/ 4 w 204"/>
                <a:gd name="T55" fmla="*/ 24 h 56"/>
                <a:gd name="T56" fmla="*/ 2 w 204"/>
                <a:gd name="T57" fmla="*/ 20 h 56"/>
                <a:gd name="T58" fmla="*/ 2 w 204"/>
                <a:gd name="T59" fmla="*/ 20 h 56"/>
                <a:gd name="T60" fmla="*/ 8 w 204"/>
                <a:gd name="T61" fmla="*/ 20 h 56"/>
                <a:gd name="T62" fmla="*/ 12 w 204"/>
                <a:gd name="T63" fmla="*/ 22 h 56"/>
                <a:gd name="T64" fmla="*/ 18 w 204"/>
                <a:gd name="T65" fmla="*/ 24 h 56"/>
                <a:gd name="T66" fmla="*/ 24 w 204"/>
                <a:gd name="T67" fmla="*/ 26 h 56"/>
                <a:gd name="T68" fmla="*/ 24 w 204"/>
                <a:gd name="T69" fmla="*/ 26 h 56"/>
                <a:gd name="T70" fmla="*/ 42 w 204"/>
                <a:gd name="T71" fmla="*/ 32 h 56"/>
                <a:gd name="T72" fmla="*/ 64 w 204"/>
                <a:gd name="T73" fmla="*/ 34 h 56"/>
                <a:gd name="T74" fmla="*/ 64 w 204"/>
                <a:gd name="T75" fmla="*/ 34 h 56"/>
                <a:gd name="T76" fmla="*/ 66 w 204"/>
                <a:gd name="T77" fmla="*/ 32 h 56"/>
                <a:gd name="T78" fmla="*/ 68 w 204"/>
                <a:gd name="T79" fmla="*/ 26 h 56"/>
                <a:gd name="T80" fmla="*/ 68 w 204"/>
                <a:gd name="T81" fmla="*/ 22 h 56"/>
                <a:gd name="T82" fmla="*/ 70 w 204"/>
                <a:gd name="T83" fmla="*/ 18 h 56"/>
                <a:gd name="T84" fmla="*/ 70 w 204"/>
                <a:gd name="T85" fmla="*/ 18 h 56"/>
                <a:gd name="T86" fmla="*/ 72 w 204"/>
                <a:gd name="T87" fmla="*/ 10 h 56"/>
                <a:gd name="T88" fmla="*/ 74 w 204"/>
                <a:gd name="T89" fmla="*/ 6 h 56"/>
                <a:gd name="T90" fmla="*/ 76 w 204"/>
                <a:gd name="T91" fmla="*/ 4 h 56"/>
                <a:gd name="T92" fmla="*/ 76 w 204"/>
                <a:gd name="T93" fmla="*/ 4 h 56"/>
                <a:gd name="T94" fmla="*/ 94 w 204"/>
                <a:gd name="T95" fmla="*/ 4 h 56"/>
                <a:gd name="T96" fmla="*/ 110 w 204"/>
                <a:gd name="T97" fmla="*/ 4 h 56"/>
                <a:gd name="T98" fmla="*/ 144 w 204"/>
                <a:gd name="T99" fmla="*/ 0 h 56"/>
                <a:gd name="T100" fmla="*/ 150 w 204"/>
                <a:gd name="T101" fmla="*/ 12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4" h="56">
                  <a:moveTo>
                    <a:pt x="150" y="12"/>
                  </a:moveTo>
                  <a:lnTo>
                    <a:pt x="150" y="12"/>
                  </a:lnTo>
                  <a:lnTo>
                    <a:pt x="156" y="20"/>
                  </a:lnTo>
                  <a:lnTo>
                    <a:pt x="162" y="26"/>
                  </a:lnTo>
                  <a:lnTo>
                    <a:pt x="180" y="22"/>
                  </a:lnTo>
                  <a:lnTo>
                    <a:pt x="196" y="16"/>
                  </a:lnTo>
                  <a:lnTo>
                    <a:pt x="200" y="30"/>
                  </a:lnTo>
                  <a:lnTo>
                    <a:pt x="204" y="46"/>
                  </a:lnTo>
                  <a:lnTo>
                    <a:pt x="174" y="52"/>
                  </a:lnTo>
                  <a:lnTo>
                    <a:pt x="144" y="56"/>
                  </a:lnTo>
                  <a:lnTo>
                    <a:pt x="112" y="56"/>
                  </a:lnTo>
                  <a:lnTo>
                    <a:pt x="80" y="56"/>
                  </a:lnTo>
                  <a:lnTo>
                    <a:pt x="54" y="54"/>
                  </a:lnTo>
                  <a:lnTo>
                    <a:pt x="42" y="54"/>
                  </a:lnTo>
                  <a:lnTo>
                    <a:pt x="28" y="52"/>
                  </a:lnTo>
                  <a:lnTo>
                    <a:pt x="14" y="50"/>
                  </a:lnTo>
                  <a:lnTo>
                    <a:pt x="6" y="50"/>
                  </a:lnTo>
                  <a:lnTo>
                    <a:pt x="0" y="48"/>
                  </a:lnTo>
                  <a:lnTo>
                    <a:pt x="0" y="42"/>
                  </a:lnTo>
                  <a:lnTo>
                    <a:pt x="4" y="34"/>
                  </a:lnTo>
                  <a:lnTo>
                    <a:pt x="6" y="28"/>
                  </a:lnTo>
                  <a:lnTo>
                    <a:pt x="4" y="24"/>
                  </a:lnTo>
                  <a:lnTo>
                    <a:pt x="2" y="20"/>
                  </a:lnTo>
                  <a:lnTo>
                    <a:pt x="8" y="20"/>
                  </a:lnTo>
                  <a:lnTo>
                    <a:pt x="12" y="22"/>
                  </a:lnTo>
                  <a:lnTo>
                    <a:pt x="18" y="24"/>
                  </a:lnTo>
                  <a:lnTo>
                    <a:pt x="24" y="26"/>
                  </a:lnTo>
                  <a:lnTo>
                    <a:pt x="42" y="32"/>
                  </a:lnTo>
                  <a:lnTo>
                    <a:pt x="64" y="34"/>
                  </a:lnTo>
                  <a:lnTo>
                    <a:pt x="66" y="32"/>
                  </a:lnTo>
                  <a:lnTo>
                    <a:pt x="68" y="26"/>
                  </a:lnTo>
                  <a:lnTo>
                    <a:pt x="68" y="22"/>
                  </a:lnTo>
                  <a:lnTo>
                    <a:pt x="70" y="18"/>
                  </a:lnTo>
                  <a:lnTo>
                    <a:pt x="72" y="10"/>
                  </a:lnTo>
                  <a:lnTo>
                    <a:pt x="74" y="6"/>
                  </a:lnTo>
                  <a:lnTo>
                    <a:pt x="76" y="4"/>
                  </a:lnTo>
                  <a:lnTo>
                    <a:pt x="94" y="4"/>
                  </a:lnTo>
                  <a:lnTo>
                    <a:pt x="110" y="4"/>
                  </a:lnTo>
                  <a:lnTo>
                    <a:pt x="144" y="0"/>
                  </a:lnTo>
                  <a:lnTo>
                    <a:pt x="150" y="1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7" name="Freeform 264"/>
            <p:cNvSpPr>
              <a:spLocks/>
            </p:cNvSpPr>
            <p:nvPr/>
          </p:nvSpPr>
          <p:spPr bwMode="auto">
            <a:xfrm>
              <a:off x="3625" y="2603"/>
              <a:ext cx="298" cy="196"/>
            </a:xfrm>
            <a:custGeom>
              <a:avLst/>
              <a:gdLst>
                <a:gd name="T0" fmla="*/ 266 w 298"/>
                <a:gd name="T1" fmla="*/ 14 h 196"/>
                <a:gd name="T2" fmla="*/ 254 w 298"/>
                <a:gd name="T3" fmla="*/ 52 h 196"/>
                <a:gd name="T4" fmla="*/ 230 w 298"/>
                <a:gd name="T5" fmla="*/ 64 h 196"/>
                <a:gd name="T6" fmla="*/ 198 w 298"/>
                <a:gd name="T7" fmla="*/ 72 h 196"/>
                <a:gd name="T8" fmla="*/ 194 w 298"/>
                <a:gd name="T9" fmla="*/ 94 h 196"/>
                <a:gd name="T10" fmla="*/ 188 w 298"/>
                <a:gd name="T11" fmla="*/ 128 h 196"/>
                <a:gd name="T12" fmla="*/ 190 w 298"/>
                <a:gd name="T13" fmla="*/ 134 h 196"/>
                <a:gd name="T14" fmla="*/ 220 w 298"/>
                <a:gd name="T15" fmla="*/ 138 h 196"/>
                <a:gd name="T16" fmla="*/ 286 w 298"/>
                <a:gd name="T17" fmla="*/ 160 h 196"/>
                <a:gd name="T18" fmla="*/ 296 w 298"/>
                <a:gd name="T19" fmla="*/ 182 h 196"/>
                <a:gd name="T20" fmla="*/ 292 w 298"/>
                <a:gd name="T21" fmla="*/ 196 h 196"/>
                <a:gd name="T22" fmla="*/ 278 w 298"/>
                <a:gd name="T23" fmla="*/ 196 h 196"/>
                <a:gd name="T24" fmla="*/ 238 w 298"/>
                <a:gd name="T25" fmla="*/ 184 h 196"/>
                <a:gd name="T26" fmla="*/ 200 w 298"/>
                <a:gd name="T27" fmla="*/ 170 h 196"/>
                <a:gd name="T28" fmla="*/ 162 w 298"/>
                <a:gd name="T29" fmla="*/ 152 h 196"/>
                <a:gd name="T30" fmla="*/ 156 w 298"/>
                <a:gd name="T31" fmla="*/ 116 h 196"/>
                <a:gd name="T32" fmla="*/ 158 w 298"/>
                <a:gd name="T33" fmla="*/ 72 h 196"/>
                <a:gd name="T34" fmla="*/ 152 w 298"/>
                <a:gd name="T35" fmla="*/ 64 h 196"/>
                <a:gd name="T36" fmla="*/ 140 w 298"/>
                <a:gd name="T37" fmla="*/ 68 h 196"/>
                <a:gd name="T38" fmla="*/ 132 w 298"/>
                <a:gd name="T39" fmla="*/ 90 h 196"/>
                <a:gd name="T40" fmla="*/ 122 w 298"/>
                <a:gd name="T41" fmla="*/ 126 h 196"/>
                <a:gd name="T42" fmla="*/ 110 w 298"/>
                <a:gd name="T43" fmla="*/ 152 h 196"/>
                <a:gd name="T44" fmla="*/ 86 w 298"/>
                <a:gd name="T45" fmla="*/ 162 h 196"/>
                <a:gd name="T46" fmla="*/ 12 w 298"/>
                <a:gd name="T47" fmla="*/ 178 h 196"/>
                <a:gd name="T48" fmla="*/ 2 w 298"/>
                <a:gd name="T49" fmla="*/ 174 h 196"/>
                <a:gd name="T50" fmla="*/ 0 w 298"/>
                <a:gd name="T51" fmla="*/ 160 h 196"/>
                <a:gd name="T52" fmla="*/ 2 w 298"/>
                <a:gd name="T53" fmla="*/ 148 h 196"/>
                <a:gd name="T54" fmla="*/ 50 w 298"/>
                <a:gd name="T55" fmla="*/ 124 h 196"/>
                <a:gd name="T56" fmla="*/ 82 w 298"/>
                <a:gd name="T57" fmla="*/ 122 h 196"/>
                <a:gd name="T58" fmla="*/ 96 w 298"/>
                <a:gd name="T59" fmla="*/ 122 h 196"/>
                <a:gd name="T60" fmla="*/ 98 w 298"/>
                <a:gd name="T61" fmla="*/ 108 h 196"/>
                <a:gd name="T62" fmla="*/ 112 w 298"/>
                <a:gd name="T63" fmla="*/ 62 h 196"/>
                <a:gd name="T64" fmla="*/ 106 w 298"/>
                <a:gd name="T65" fmla="*/ 54 h 196"/>
                <a:gd name="T66" fmla="*/ 74 w 298"/>
                <a:gd name="T67" fmla="*/ 48 h 196"/>
                <a:gd name="T68" fmla="*/ 54 w 298"/>
                <a:gd name="T69" fmla="*/ 32 h 196"/>
                <a:gd name="T70" fmla="*/ 52 w 298"/>
                <a:gd name="T71" fmla="*/ 16 h 196"/>
                <a:gd name="T72" fmla="*/ 60 w 298"/>
                <a:gd name="T73" fmla="*/ 4 h 196"/>
                <a:gd name="T74" fmla="*/ 116 w 298"/>
                <a:gd name="T75" fmla="*/ 8 h 196"/>
                <a:gd name="T76" fmla="*/ 120 w 298"/>
                <a:gd name="T77" fmla="*/ 8 h 196"/>
                <a:gd name="T78" fmla="*/ 150 w 298"/>
                <a:gd name="T79" fmla="*/ 10 h 196"/>
                <a:gd name="T80" fmla="*/ 232 w 298"/>
                <a:gd name="T81" fmla="*/ 6 h 196"/>
                <a:gd name="T82" fmla="*/ 256 w 298"/>
                <a:gd name="T83" fmla="*/ 2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196">
                  <a:moveTo>
                    <a:pt x="264" y="2"/>
                  </a:moveTo>
                  <a:lnTo>
                    <a:pt x="264" y="2"/>
                  </a:lnTo>
                  <a:lnTo>
                    <a:pt x="266" y="14"/>
                  </a:lnTo>
                  <a:lnTo>
                    <a:pt x="264" y="28"/>
                  </a:lnTo>
                  <a:lnTo>
                    <a:pt x="262" y="40"/>
                  </a:lnTo>
                  <a:lnTo>
                    <a:pt x="254" y="52"/>
                  </a:lnTo>
                  <a:lnTo>
                    <a:pt x="242" y="60"/>
                  </a:lnTo>
                  <a:lnTo>
                    <a:pt x="230" y="64"/>
                  </a:lnTo>
                  <a:lnTo>
                    <a:pt x="202" y="70"/>
                  </a:lnTo>
                  <a:lnTo>
                    <a:pt x="198" y="72"/>
                  </a:lnTo>
                  <a:lnTo>
                    <a:pt x="196" y="76"/>
                  </a:lnTo>
                  <a:lnTo>
                    <a:pt x="194" y="84"/>
                  </a:lnTo>
                  <a:lnTo>
                    <a:pt x="194" y="94"/>
                  </a:lnTo>
                  <a:lnTo>
                    <a:pt x="192" y="104"/>
                  </a:lnTo>
                  <a:lnTo>
                    <a:pt x="188" y="128"/>
                  </a:lnTo>
                  <a:lnTo>
                    <a:pt x="188" y="130"/>
                  </a:lnTo>
                  <a:lnTo>
                    <a:pt x="190" y="134"/>
                  </a:lnTo>
                  <a:lnTo>
                    <a:pt x="194" y="136"/>
                  </a:lnTo>
                  <a:lnTo>
                    <a:pt x="220" y="138"/>
                  </a:lnTo>
                  <a:lnTo>
                    <a:pt x="242" y="142"/>
                  </a:lnTo>
                  <a:lnTo>
                    <a:pt x="266" y="148"/>
                  </a:lnTo>
                  <a:lnTo>
                    <a:pt x="286" y="160"/>
                  </a:lnTo>
                  <a:lnTo>
                    <a:pt x="296" y="178"/>
                  </a:lnTo>
                  <a:lnTo>
                    <a:pt x="296" y="182"/>
                  </a:lnTo>
                  <a:lnTo>
                    <a:pt x="298" y="188"/>
                  </a:lnTo>
                  <a:lnTo>
                    <a:pt x="296" y="192"/>
                  </a:lnTo>
                  <a:lnTo>
                    <a:pt x="292" y="196"/>
                  </a:lnTo>
                  <a:lnTo>
                    <a:pt x="286" y="196"/>
                  </a:lnTo>
                  <a:lnTo>
                    <a:pt x="278" y="196"/>
                  </a:lnTo>
                  <a:lnTo>
                    <a:pt x="264" y="192"/>
                  </a:lnTo>
                  <a:lnTo>
                    <a:pt x="252" y="188"/>
                  </a:lnTo>
                  <a:lnTo>
                    <a:pt x="238" y="184"/>
                  </a:lnTo>
                  <a:lnTo>
                    <a:pt x="218" y="176"/>
                  </a:lnTo>
                  <a:lnTo>
                    <a:pt x="200" y="170"/>
                  </a:lnTo>
                  <a:lnTo>
                    <a:pt x="180" y="162"/>
                  </a:lnTo>
                  <a:lnTo>
                    <a:pt x="162" y="152"/>
                  </a:lnTo>
                  <a:lnTo>
                    <a:pt x="158" y="144"/>
                  </a:lnTo>
                  <a:lnTo>
                    <a:pt x="156" y="134"/>
                  </a:lnTo>
                  <a:lnTo>
                    <a:pt x="156" y="116"/>
                  </a:lnTo>
                  <a:lnTo>
                    <a:pt x="158" y="110"/>
                  </a:lnTo>
                  <a:lnTo>
                    <a:pt x="158" y="72"/>
                  </a:lnTo>
                  <a:lnTo>
                    <a:pt x="156" y="68"/>
                  </a:lnTo>
                  <a:lnTo>
                    <a:pt x="152" y="64"/>
                  </a:lnTo>
                  <a:lnTo>
                    <a:pt x="144" y="66"/>
                  </a:lnTo>
                  <a:lnTo>
                    <a:pt x="140" y="68"/>
                  </a:lnTo>
                  <a:lnTo>
                    <a:pt x="136" y="72"/>
                  </a:lnTo>
                  <a:lnTo>
                    <a:pt x="134" y="78"/>
                  </a:lnTo>
                  <a:lnTo>
                    <a:pt x="132" y="90"/>
                  </a:lnTo>
                  <a:lnTo>
                    <a:pt x="128" y="102"/>
                  </a:lnTo>
                  <a:lnTo>
                    <a:pt x="122" y="126"/>
                  </a:lnTo>
                  <a:lnTo>
                    <a:pt x="116" y="148"/>
                  </a:lnTo>
                  <a:lnTo>
                    <a:pt x="110" y="152"/>
                  </a:lnTo>
                  <a:lnTo>
                    <a:pt x="102" y="156"/>
                  </a:lnTo>
                  <a:lnTo>
                    <a:pt x="86" y="162"/>
                  </a:lnTo>
                  <a:lnTo>
                    <a:pt x="50" y="172"/>
                  </a:lnTo>
                  <a:lnTo>
                    <a:pt x="32" y="178"/>
                  </a:lnTo>
                  <a:lnTo>
                    <a:pt x="12" y="178"/>
                  </a:lnTo>
                  <a:lnTo>
                    <a:pt x="8" y="176"/>
                  </a:lnTo>
                  <a:lnTo>
                    <a:pt x="2" y="174"/>
                  </a:lnTo>
                  <a:lnTo>
                    <a:pt x="0" y="168"/>
                  </a:lnTo>
                  <a:lnTo>
                    <a:pt x="0" y="160"/>
                  </a:lnTo>
                  <a:lnTo>
                    <a:pt x="0" y="154"/>
                  </a:lnTo>
                  <a:lnTo>
                    <a:pt x="2" y="148"/>
                  </a:lnTo>
                  <a:lnTo>
                    <a:pt x="12" y="138"/>
                  </a:lnTo>
                  <a:lnTo>
                    <a:pt x="24" y="132"/>
                  </a:lnTo>
                  <a:lnTo>
                    <a:pt x="50" y="124"/>
                  </a:lnTo>
                  <a:lnTo>
                    <a:pt x="72" y="122"/>
                  </a:lnTo>
                  <a:lnTo>
                    <a:pt x="82" y="122"/>
                  </a:lnTo>
                  <a:lnTo>
                    <a:pt x="92" y="126"/>
                  </a:lnTo>
                  <a:lnTo>
                    <a:pt x="96" y="122"/>
                  </a:lnTo>
                  <a:lnTo>
                    <a:pt x="96" y="118"/>
                  </a:lnTo>
                  <a:lnTo>
                    <a:pt x="98" y="112"/>
                  </a:lnTo>
                  <a:lnTo>
                    <a:pt x="98" y="108"/>
                  </a:lnTo>
                  <a:lnTo>
                    <a:pt x="106" y="84"/>
                  </a:lnTo>
                  <a:lnTo>
                    <a:pt x="112" y="62"/>
                  </a:lnTo>
                  <a:lnTo>
                    <a:pt x="110" y="56"/>
                  </a:lnTo>
                  <a:lnTo>
                    <a:pt x="106" y="54"/>
                  </a:lnTo>
                  <a:lnTo>
                    <a:pt x="96" y="50"/>
                  </a:lnTo>
                  <a:lnTo>
                    <a:pt x="84" y="50"/>
                  </a:lnTo>
                  <a:lnTo>
                    <a:pt x="74" y="48"/>
                  </a:lnTo>
                  <a:lnTo>
                    <a:pt x="62" y="42"/>
                  </a:lnTo>
                  <a:lnTo>
                    <a:pt x="54" y="32"/>
                  </a:lnTo>
                  <a:lnTo>
                    <a:pt x="52" y="26"/>
                  </a:lnTo>
                  <a:lnTo>
                    <a:pt x="52" y="16"/>
                  </a:lnTo>
                  <a:lnTo>
                    <a:pt x="52" y="8"/>
                  </a:lnTo>
                  <a:lnTo>
                    <a:pt x="56" y="2"/>
                  </a:lnTo>
                  <a:lnTo>
                    <a:pt x="60" y="4"/>
                  </a:lnTo>
                  <a:lnTo>
                    <a:pt x="88" y="6"/>
                  </a:lnTo>
                  <a:lnTo>
                    <a:pt x="116" y="8"/>
                  </a:lnTo>
                  <a:lnTo>
                    <a:pt x="118" y="8"/>
                  </a:lnTo>
                  <a:lnTo>
                    <a:pt x="120" y="8"/>
                  </a:lnTo>
                  <a:lnTo>
                    <a:pt x="122" y="8"/>
                  </a:lnTo>
                  <a:lnTo>
                    <a:pt x="150" y="10"/>
                  </a:lnTo>
                  <a:lnTo>
                    <a:pt x="178" y="10"/>
                  </a:lnTo>
                  <a:lnTo>
                    <a:pt x="206" y="8"/>
                  </a:lnTo>
                  <a:lnTo>
                    <a:pt x="232" y="6"/>
                  </a:lnTo>
                  <a:lnTo>
                    <a:pt x="248" y="4"/>
                  </a:lnTo>
                  <a:lnTo>
                    <a:pt x="256" y="2"/>
                  </a:lnTo>
                  <a:lnTo>
                    <a:pt x="264" y="0"/>
                  </a:lnTo>
                  <a:lnTo>
                    <a:pt x="264" y="2"/>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78" name="Freeform 265"/>
            <p:cNvSpPr>
              <a:spLocks/>
            </p:cNvSpPr>
            <p:nvPr/>
          </p:nvSpPr>
          <p:spPr bwMode="auto">
            <a:xfrm>
              <a:off x="3483" y="2613"/>
              <a:ext cx="202" cy="74"/>
            </a:xfrm>
            <a:custGeom>
              <a:avLst/>
              <a:gdLst>
                <a:gd name="T0" fmla="*/ 104 w 202"/>
                <a:gd name="T1" fmla="*/ 32 h 74"/>
                <a:gd name="T2" fmla="*/ 104 w 202"/>
                <a:gd name="T3" fmla="*/ 32 h 74"/>
                <a:gd name="T4" fmla="*/ 118 w 202"/>
                <a:gd name="T5" fmla="*/ 42 h 74"/>
                <a:gd name="T6" fmla="*/ 134 w 202"/>
                <a:gd name="T7" fmla="*/ 50 h 74"/>
                <a:gd name="T8" fmla="*/ 142 w 202"/>
                <a:gd name="T9" fmla="*/ 50 h 74"/>
                <a:gd name="T10" fmla="*/ 150 w 202"/>
                <a:gd name="T11" fmla="*/ 52 h 74"/>
                <a:gd name="T12" fmla="*/ 158 w 202"/>
                <a:gd name="T13" fmla="*/ 50 h 74"/>
                <a:gd name="T14" fmla="*/ 168 w 202"/>
                <a:gd name="T15" fmla="*/ 48 h 74"/>
                <a:gd name="T16" fmla="*/ 168 w 202"/>
                <a:gd name="T17" fmla="*/ 48 h 74"/>
                <a:gd name="T18" fmla="*/ 178 w 202"/>
                <a:gd name="T19" fmla="*/ 42 h 74"/>
                <a:gd name="T20" fmla="*/ 188 w 202"/>
                <a:gd name="T21" fmla="*/ 32 h 74"/>
                <a:gd name="T22" fmla="*/ 188 w 202"/>
                <a:gd name="T23" fmla="*/ 32 h 74"/>
                <a:gd name="T24" fmla="*/ 194 w 202"/>
                <a:gd name="T25" fmla="*/ 36 h 74"/>
                <a:gd name="T26" fmla="*/ 200 w 202"/>
                <a:gd name="T27" fmla="*/ 42 h 74"/>
                <a:gd name="T28" fmla="*/ 200 w 202"/>
                <a:gd name="T29" fmla="*/ 42 h 74"/>
                <a:gd name="T30" fmla="*/ 202 w 202"/>
                <a:gd name="T31" fmla="*/ 44 h 74"/>
                <a:gd name="T32" fmla="*/ 202 w 202"/>
                <a:gd name="T33" fmla="*/ 44 h 74"/>
                <a:gd name="T34" fmla="*/ 202 w 202"/>
                <a:gd name="T35" fmla="*/ 46 h 74"/>
                <a:gd name="T36" fmla="*/ 202 w 202"/>
                <a:gd name="T37" fmla="*/ 46 h 74"/>
                <a:gd name="T38" fmla="*/ 194 w 202"/>
                <a:gd name="T39" fmla="*/ 54 h 74"/>
                <a:gd name="T40" fmla="*/ 186 w 202"/>
                <a:gd name="T41" fmla="*/ 62 h 74"/>
                <a:gd name="T42" fmla="*/ 176 w 202"/>
                <a:gd name="T43" fmla="*/ 66 h 74"/>
                <a:gd name="T44" fmla="*/ 166 w 202"/>
                <a:gd name="T45" fmla="*/ 70 h 74"/>
                <a:gd name="T46" fmla="*/ 156 w 202"/>
                <a:gd name="T47" fmla="*/ 74 h 74"/>
                <a:gd name="T48" fmla="*/ 144 w 202"/>
                <a:gd name="T49" fmla="*/ 74 h 74"/>
                <a:gd name="T50" fmla="*/ 122 w 202"/>
                <a:gd name="T51" fmla="*/ 74 h 74"/>
                <a:gd name="T52" fmla="*/ 122 w 202"/>
                <a:gd name="T53" fmla="*/ 74 h 74"/>
                <a:gd name="T54" fmla="*/ 104 w 202"/>
                <a:gd name="T55" fmla="*/ 68 h 74"/>
                <a:gd name="T56" fmla="*/ 88 w 202"/>
                <a:gd name="T57" fmla="*/ 56 h 74"/>
                <a:gd name="T58" fmla="*/ 82 w 202"/>
                <a:gd name="T59" fmla="*/ 50 h 74"/>
                <a:gd name="T60" fmla="*/ 76 w 202"/>
                <a:gd name="T61" fmla="*/ 44 h 74"/>
                <a:gd name="T62" fmla="*/ 72 w 202"/>
                <a:gd name="T63" fmla="*/ 36 h 74"/>
                <a:gd name="T64" fmla="*/ 68 w 202"/>
                <a:gd name="T65" fmla="*/ 26 h 74"/>
                <a:gd name="T66" fmla="*/ 68 w 202"/>
                <a:gd name="T67" fmla="*/ 26 h 74"/>
                <a:gd name="T68" fmla="*/ 64 w 202"/>
                <a:gd name="T69" fmla="*/ 24 h 74"/>
                <a:gd name="T70" fmla="*/ 60 w 202"/>
                <a:gd name="T71" fmla="*/ 22 h 74"/>
                <a:gd name="T72" fmla="*/ 52 w 202"/>
                <a:gd name="T73" fmla="*/ 20 h 74"/>
                <a:gd name="T74" fmla="*/ 52 w 202"/>
                <a:gd name="T75" fmla="*/ 20 h 74"/>
                <a:gd name="T76" fmla="*/ 46 w 202"/>
                <a:gd name="T77" fmla="*/ 24 h 74"/>
                <a:gd name="T78" fmla="*/ 40 w 202"/>
                <a:gd name="T79" fmla="*/ 30 h 74"/>
                <a:gd name="T80" fmla="*/ 34 w 202"/>
                <a:gd name="T81" fmla="*/ 42 h 74"/>
                <a:gd name="T82" fmla="*/ 28 w 202"/>
                <a:gd name="T83" fmla="*/ 56 h 74"/>
                <a:gd name="T84" fmla="*/ 24 w 202"/>
                <a:gd name="T85" fmla="*/ 60 h 74"/>
                <a:gd name="T86" fmla="*/ 18 w 202"/>
                <a:gd name="T87" fmla="*/ 66 h 74"/>
                <a:gd name="T88" fmla="*/ 18 w 202"/>
                <a:gd name="T89" fmla="*/ 66 h 74"/>
                <a:gd name="T90" fmla="*/ 12 w 202"/>
                <a:gd name="T91" fmla="*/ 64 h 74"/>
                <a:gd name="T92" fmla="*/ 8 w 202"/>
                <a:gd name="T93" fmla="*/ 62 h 74"/>
                <a:gd name="T94" fmla="*/ 4 w 202"/>
                <a:gd name="T95" fmla="*/ 58 h 74"/>
                <a:gd name="T96" fmla="*/ 0 w 202"/>
                <a:gd name="T97" fmla="*/ 54 h 74"/>
                <a:gd name="T98" fmla="*/ 0 w 202"/>
                <a:gd name="T99" fmla="*/ 54 h 74"/>
                <a:gd name="T100" fmla="*/ 0 w 202"/>
                <a:gd name="T101" fmla="*/ 46 h 74"/>
                <a:gd name="T102" fmla="*/ 2 w 202"/>
                <a:gd name="T103" fmla="*/ 38 h 74"/>
                <a:gd name="T104" fmla="*/ 6 w 202"/>
                <a:gd name="T105" fmla="*/ 32 h 74"/>
                <a:gd name="T106" fmla="*/ 10 w 202"/>
                <a:gd name="T107" fmla="*/ 26 h 74"/>
                <a:gd name="T108" fmla="*/ 20 w 202"/>
                <a:gd name="T109" fmla="*/ 14 h 74"/>
                <a:gd name="T110" fmla="*/ 32 w 202"/>
                <a:gd name="T111" fmla="*/ 4 h 74"/>
                <a:gd name="T112" fmla="*/ 32 w 202"/>
                <a:gd name="T113" fmla="*/ 4 h 74"/>
                <a:gd name="T114" fmla="*/ 38 w 202"/>
                <a:gd name="T115" fmla="*/ 0 h 74"/>
                <a:gd name="T116" fmla="*/ 44 w 202"/>
                <a:gd name="T117" fmla="*/ 0 h 74"/>
                <a:gd name="T118" fmla="*/ 58 w 202"/>
                <a:gd name="T119" fmla="*/ 0 h 74"/>
                <a:gd name="T120" fmla="*/ 70 w 202"/>
                <a:gd name="T121" fmla="*/ 4 h 74"/>
                <a:gd name="T122" fmla="*/ 82 w 202"/>
                <a:gd name="T123" fmla="*/ 10 h 74"/>
                <a:gd name="T124" fmla="*/ 104 w 202"/>
                <a:gd name="T125" fmla="*/ 32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 h="74">
                  <a:moveTo>
                    <a:pt x="104" y="32"/>
                  </a:moveTo>
                  <a:lnTo>
                    <a:pt x="104" y="32"/>
                  </a:lnTo>
                  <a:lnTo>
                    <a:pt x="118" y="42"/>
                  </a:lnTo>
                  <a:lnTo>
                    <a:pt x="134" y="50"/>
                  </a:lnTo>
                  <a:lnTo>
                    <a:pt x="142" y="50"/>
                  </a:lnTo>
                  <a:lnTo>
                    <a:pt x="150" y="52"/>
                  </a:lnTo>
                  <a:lnTo>
                    <a:pt x="158" y="50"/>
                  </a:lnTo>
                  <a:lnTo>
                    <a:pt x="168" y="48"/>
                  </a:lnTo>
                  <a:lnTo>
                    <a:pt x="178" y="42"/>
                  </a:lnTo>
                  <a:lnTo>
                    <a:pt x="188" y="32"/>
                  </a:lnTo>
                  <a:lnTo>
                    <a:pt x="194" y="36"/>
                  </a:lnTo>
                  <a:lnTo>
                    <a:pt x="200" y="42"/>
                  </a:lnTo>
                  <a:lnTo>
                    <a:pt x="202" y="44"/>
                  </a:lnTo>
                  <a:lnTo>
                    <a:pt x="202" y="46"/>
                  </a:lnTo>
                  <a:lnTo>
                    <a:pt x="194" y="54"/>
                  </a:lnTo>
                  <a:lnTo>
                    <a:pt x="186" y="62"/>
                  </a:lnTo>
                  <a:lnTo>
                    <a:pt x="176" y="66"/>
                  </a:lnTo>
                  <a:lnTo>
                    <a:pt x="166" y="70"/>
                  </a:lnTo>
                  <a:lnTo>
                    <a:pt x="156" y="74"/>
                  </a:lnTo>
                  <a:lnTo>
                    <a:pt x="144" y="74"/>
                  </a:lnTo>
                  <a:lnTo>
                    <a:pt x="122" y="74"/>
                  </a:lnTo>
                  <a:lnTo>
                    <a:pt x="104" y="68"/>
                  </a:lnTo>
                  <a:lnTo>
                    <a:pt x="88" y="56"/>
                  </a:lnTo>
                  <a:lnTo>
                    <a:pt x="82" y="50"/>
                  </a:lnTo>
                  <a:lnTo>
                    <a:pt x="76" y="44"/>
                  </a:lnTo>
                  <a:lnTo>
                    <a:pt x="72" y="36"/>
                  </a:lnTo>
                  <a:lnTo>
                    <a:pt x="68" y="26"/>
                  </a:lnTo>
                  <a:lnTo>
                    <a:pt x="64" y="24"/>
                  </a:lnTo>
                  <a:lnTo>
                    <a:pt x="60" y="22"/>
                  </a:lnTo>
                  <a:lnTo>
                    <a:pt x="52" y="20"/>
                  </a:lnTo>
                  <a:lnTo>
                    <a:pt x="46" y="24"/>
                  </a:lnTo>
                  <a:lnTo>
                    <a:pt x="40" y="30"/>
                  </a:lnTo>
                  <a:lnTo>
                    <a:pt x="34" y="42"/>
                  </a:lnTo>
                  <a:lnTo>
                    <a:pt x="28" y="56"/>
                  </a:lnTo>
                  <a:lnTo>
                    <a:pt x="24" y="60"/>
                  </a:lnTo>
                  <a:lnTo>
                    <a:pt x="18" y="66"/>
                  </a:lnTo>
                  <a:lnTo>
                    <a:pt x="12" y="64"/>
                  </a:lnTo>
                  <a:lnTo>
                    <a:pt x="8" y="62"/>
                  </a:lnTo>
                  <a:lnTo>
                    <a:pt x="4" y="58"/>
                  </a:lnTo>
                  <a:lnTo>
                    <a:pt x="0" y="54"/>
                  </a:lnTo>
                  <a:lnTo>
                    <a:pt x="0" y="46"/>
                  </a:lnTo>
                  <a:lnTo>
                    <a:pt x="2" y="38"/>
                  </a:lnTo>
                  <a:lnTo>
                    <a:pt x="6" y="32"/>
                  </a:lnTo>
                  <a:lnTo>
                    <a:pt x="10" y="26"/>
                  </a:lnTo>
                  <a:lnTo>
                    <a:pt x="20" y="14"/>
                  </a:lnTo>
                  <a:lnTo>
                    <a:pt x="32" y="4"/>
                  </a:lnTo>
                  <a:lnTo>
                    <a:pt x="38" y="0"/>
                  </a:lnTo>
                  <a:lnTo>
                    <a:pt x="44" y="0"/>
                  </a:lnTo>
                  <a:lnTo>
                    <a:pt x="58" y="0"/>
                  </a:lnTo>
                  <a:lnTo>
                    <a:pt x="70" y="4"/>
                  </a:lnTo>
                  <a:lnTo>
                    <a:pt x="82" y="10"/>
                  </a:lnTo>
                  <a:lnTo>
                    <a:pt x="104" y="3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52240" name="Text Box 270"/>
          <p:cNvSpPr txBox="1">
            <a:spLocks noChangeArrowheads="1"/>
          </p:cNvSpPr>
          <p:nvPr/>
        </p:nvSpPr>
        <p:spPr bwMode="auto">
          <a:xfrm>
            <a:off x="679450" y="6054725"/>
            <a:ext cx="5018398"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pic>
        <p:nvPicPr>
          <p:cNvPr id="52241" name="Picture 22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00400" y="312738"/>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2" name="Freeform 227"/>
          <p:cNvSpPr>
            <a:spLocks/>
          </p:cNvSpPr>
          <p:nvPr/>
        </p:nvSpPr>
        <p:spPr bwMode="auto">
          <a:xfrm>
            <a:off x="3227388" y="322263"/>
            <a:ext cx="342900" cy="342900"/>
          </a:xfrm>
          <a:custGeom>
            <a:avLst/>
            <a:gdLst>
              <a:gd name="T0" fmla="*/ 2147483646 w 216"/>
              <a:gd name="T1" fmla="*/ 2147483646 h 216"/>
              <a:gd name="T2" fmla="*/ 2147483646 w 216"/>
              <a:gd name="T3" fmla="*/ 2147483646 h 216"/>
              <a:gd name="T4" fmla="*/ 2147483646 w 216"/>
              <a:gd name="T5" fmla="*/ 2147483646 h 216"/>
              <a:gd name="T6" fmla="*/ 2147483646 w 216"/>
              <a:gd name="T7" fmla="*/ 2147483646 h 216"/>
              <a:gd name="T8" fmla="*/ 2147483646 w 216"/>
              <a:gd name="T9" fmla="*/ 2147483646 h 216"/>
              <a:gd name="T10" fmla="*/ 2147483646 w 216"/>
              <a:gd name="T11" fmla="*/ 2147483646 h 216"/>
              <a:gd name="T12" fmla="*/ 2147483646 w 216"/>
              <a:gd name="T13" fmla="*/ 2147483646 h 216"/>
              <a:gd name="T14" fmla="*/ 2147483646 w 216"/>
              <a:gd name="T15" fmla="*/ 2147483646 h 216"/>
              <a:gd name="T16" fmla="*/ 2147483646 w 216"/>
              <a:gd name="T17" fmla="*/ 2147483646 h 216"/>
              <a:gd name="T18" fmla="*/ 2147483646 w 216"/>
              <a:gd name="T19" fmla="*/ 2147483646 h 216"/>
              <a:gd name="T20" fmla="*/ 2147483646 w 216"/>
              <a:gd name="T21" fmla="*/ 2147483646 h 216"/>
              <a:gd name="T22" fmla="*/ 2147483646 w 216"/>
              <a:gd name="T23" fmla="*/ 2147483646 h 216"/>
              <a:gd name="T24" fmla="*/ 2147483646 w 216"/>
              <a:gd name="T25" fmla="*/ 2147483646 h 216"/>
              <a:gd name="T26" fmla="*/ 2147483646 w 216"/>
              <a:gd name="T27" fmla="*/ 2147483646 h 216"/>
              <a:gd name="T28" fmla="*/ 2147483646 w 216"/>
              <a:gd name="T29" fmla="*/ 2147483646 h 216"/>
              <a:gd name="T30" fmla="*/ 2147483646 w 216"/>
              <a:gd name="T31" fmla="*/ 2147483646 h 216"/>
              <a:gd name="T32" fmla="*/ 2147483646 w 216"/>
              <a:gd name="T33" fmla="*/ 2147483646 h 216"/>
              <a:gd name="T34" fmla="*/ 2147483646 w 216"/>
              <a:gd name="T35" fmla="*/ 2147483646 h 216"/>
              <a:gd name="T36" fmla="*/ 0 w 216"/>
              <a:gd name="T37" fmla="*/ 2147483646 h 216"/>
              <a:gd name="T38" fmla="*/ 0 w 216"/>
              <a:gd name="T39" fmla="*/ 2147483646 h 216"/>
              <a:gd name="T40" fmla="*/ 2147483646 w 216"/>
              <a:gd name="T41" fmla="*/ 2147483646 h 216"/>
              <a:gd name="T42" fmla="*/ 2147483646 w 216"/>
              <a:gd name="T43" fmla="*/ 2147483646 h 216"/>
              <a:gd name="T44" fmla="*/ 2147483646 w 216"/>
              <a:gd name="T45" fmla="*/ 2147483646 h 216"/>
              <a:gd name="T46" fmla="*/ 2147483646 w 216"/>
              <a:gd name="T47" fmla="*/ 2147483646 h 216"/>
              <a:gd name="T48" fmla="*/ 2147483646 w 216"/>
              <a:gd name="T49" fmla="*/ 2147483646 h 216"/>
              <a:gd name="T50" fmla="*/ 2147483646 w 216"/>
              <a:gd name="T51" fmla="*/ 2147483646 h 216"/>
              <a:gd name="T52" fmla="*/ 2147483646 w 216"/>
              <a:gd name="T53" fmla="*/ 2147483646 h 216"/>
              <a:gd name="T54" fmla="*/ 2147483646 w 216"/>
              <a:gd name="T55" fmla="*/ 0 h 216"/>
              <a:gd name="T56" fmla="*/ 2147483646 w 216"/>
              <a:gd name="T57" fmla="*/ 0 h 216"/>
              <a:gd name="T58" fmla="*/ 2147483646 w 216"/>
              <a:gd name="T59" fmla="*/ 2147483646 h 216"/>
              <a:gd name="T60" fmla="*/ 2147483646 w 216"/>
              <a:gd name="T61" fmla="*/ 2147483646 h 216"/>
              <a:gd name="T62" fmla="*/ 2147483646 w 216"/>
              <a:gd name="T63" fmla="*/ 2147483646 h 216"/>
              <a:gd name="T64" fmla="*/ 2147483646 w 216"/>
              <a:gd name="T65" fmla="*/ 2147483646 h 216"/>
              <a:gd name="T66" fmla="*/ 2147483646 w 216"/>
              <a:gd name="T67" fmla="*/ 2147483646 h 216"/>
              <a:gd name="T68" fmla="*/ 2147483646 w 216"/>
              <a:gd name="T69" fmla="*/ 2147483646 h 216"/>
              <a:gd name="T70" fmla="*/ 2147483646 w 216"/>
              <a:gd name="T71" fmla="*/ 2147483646 h 216"/>
              <a:gd name="T72" fmla="*/ 2147483646 w 216"/>
              <a:gd name="T73" fmla="*/ 2147483646 h 216"/>
              <a:gd name="T74" fmla="*/ 2147483646 w 216"/>
              <a:gd name="T75" fmla="*/ 2147483646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4" y="130"/>
                </a:lnTo>
                <a:lnTo>
                  <a:pt x="208" y="150"/>
                </a:lnTo>
                <a:lnTo>
                  <a:pt x="198" y="168"/>
                </a:lnTo>
                <a:lnTo>
                  <a:pt x="184" y="184"/>
                </a:lnTo>
                <a:lnTo>
                  <a:pt x="168" y="198"/>
                </a:lnTo>
                <a:lnTo>
                  <a:pt x="150" y="208"/>
                </a:lnTo>
                <a:lnTo>
                  <a:pt x="130" y="214"/>
                </a:lnTo>
                <a:lnTo>
                  <a:pt x="108" y="216"/>
                </a:lnTo>
                <a:lnTo>
                  <a:pt x="86" y="214"/>
                </a:lnTo>
                <a:lnTo>
                  <a:pt x="66" y="208"/>
                </a:lnTo>
                <a:lnTo>
                  <a:pt x="48" y="198"/>
                </a:lnTo>
                <a:lnTo>
                  <a:pt x="32" y="184"/>
                </a:lnTo>
                <a:lnTo>
                  <a:pt x="18" y="168"/>
                </a:lnTo>
                <a:lnTo>
                  <a:pt x="8" y="150"/>
                </a:lnTo>
                <a:lnTo>
                  <a:pt x="2" y="130"/>
                </a:lnTo>
                <a:lnTo>
                  <a:pt x="0" y="108"/>
                </a:lnTo>
                <a:lnTo>
                  <a:pt x="2" y="86"/>
                </a:lnTo>
                <a:lnTo>
                  <a:pt x="8" y="66"/>
                </a:lnTo>
                <a:lnTo>
                  <a:pt x="18" y="48"/>
                </a:lnTo>
                <a:lnTo>
                  <a:pt x="32" y="32"/>
                </a:lnTo>
                <a:lnTo>
                  <a:pt x="48" y="18"/>
                </a:lnTo>
                <a:lnTo>
                  <a:pt x="66" y="8"/>
                </a:lnTo>
                <a:lnTo>
                  <a:pt x="86" y="2"/>
                </a:lnTo>
                <a:lnTo>
                  <a:pt x="108" y="0"/>
                </a:lnTo>
                <a:lnTo>
                  <a:pt x="130" y="2"/>
                </a:lnTo>
                <a:lnTo>
                  <a:pt x="150" y="8"/>
                </a:lnTo>
                <a:lnTo>
                  <a:pt x="168" y="18"/>
                </a:lnTo>
                <a:lnTo>
                  <a:pt x="184" y="32"/>
                </a:lnTo>
                <a:lnTo>
                  <a:pt x="198" y="48"/>
                </a:lnTo>
                <a:lnTo>
                  <a:pt x="208" y="66"/>
                </a:lnTo>
                <a:lnTo>
                  <a:pt x="214"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52228" name="Text Box 269"/>
          <p:cNvSpPr txBox="1">
            <a:spLocks noChangeArrowheads="1"/>
          </p:cNvSpPr>
          <p:nvPr/>
        </p:nvSpPr>
        <p:spPr bwMode="auto">
          <a:xfrm>
            <a:off x="842963" y="1035075"/>
            <a:ext cx="53086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pPr>
            <a:r>
              <a:rPr lang="ja-JP" altLang="en-US" sz="2400" b="1" dirty="0">
                <a:solidFill>
                  <a:schemeClr val="bg1"/>
                </a:solidFill>
                <a:latin typeface="Meiryo UI" panose="020B0604030504040204" pitchFamily="50" charset="-128"/>
                <a:ea typeface="Meiryo UI" panose="020B0604030504040204" pitchFamily="50" charset="-128"/>
              </a:rPr>
              <a:t>画面の</a:t>
            </a:r>
            <a:r>
              <a:rPr lang="ja-JP" altLang="en-US" sz="2400" b="1" u="sng" dirty="0">
                <a:solidFill>
                  <a:schemeClr val="bg1"/>
                </a:solidFill>
                <a:latin typeface="Meiryo UI" panose="020B0604030504040204" pitchFamily="50" charset="-128"/>
                <a:ea typeface="Meiryo UI" panose="020B0604030504040204" pitchFamily="50" charset="-128"/>
              </a:rPr>
              <a:t>のぞき見</a:t>
            </a:r>
            <a:r>
              <a:rPr lang="ja-JP" altLang="en-US" sz="2400" b="1" dirty="0">
                <a:solidFill>
                  <a:schemeClr val="bg1"/>
                </a:solidFill>
                <a:latin typeface="Meiryo UI" panose="020B0604030504040204" pitchFamily="50" charset="-128"/>
                <a:ea typeface="Meiryo UI" panose="020B0604030504040204" pitchFamily="50" charset="-128"/>
              </a:rPr>
              <a:t>や</a:t>
            </a:r>
            <a:r>
              <a:rPr lang="ja-JP" altLang="en-US" sz="2400" b="1" u="sng" dirty="0">
                <a:solidFill>
                  <a:schemeClr val="bg1"/>
                </a:solidFill>
                <a:latin typeface="Meiryo UI" panose="020B0604030504040204" pitchFamily="50" charset="-128"/>
                <a:ea typeface="Meiryo UI" panose="020B0604030504040204" pitchFamily="50" charset="-128"/>
              </a:rPr>
              <a:t>盗み聞き</a:t>
            </a:r>
            <a:r>
              <a:rPr lang="ja-JP" altLang="en-US" sz="2400" b="1" dirty="0">
                <a:solidFill>
                  <a:schemeClr val="bg1"/>
                </a:solidFill>
                <a:latin typeface="Meiryo UI" panose="020B0604030504040204" pitchFamily="50" charset="-128"/>
                <a:ea typeface="Meiryo UI" panose="020B0604030504040204" pitchFamily="50" charset="-128"/>
              </a:rPr>
              <a:t>を防止できるように</a:t>
            </a:r>
            <a:r>
              <a:rPr lang="ja-JP" altLang="en-US" sz="2400" b="1" u="sng" dirty="0">
                <a:solidFill>
                  <a:schemeClr val="bg1"/>
                </a:solidFill>
                <a:latin typeface="Meiryo UI" panose="020B0604030504040204" pitchFamily="50" charset="-128"/>
                <a:ea typeface="Meiryo UI" panose="020B0604030504040204" pitchFamily="50" charset="-128"/>
              </a:rPr>
              <a:t>プライバシーフィルターやイヤホン</a:t>
            </a:r>
            <a:r>
              <a:rPr lang="ja-JP" altLang="en-US" sz="2400" b="1" dirty="0">
                <a:solidFill>
                  <a:schemeClr val="bg1"/>
                </a:solidFill>
                <a:latin typeface="Meiryo UI" panose="020B0604030504040204" pitchFamily="50" charset="-128"/>
                <a:ea typeface="Meiryo UI" panose="020B0604030504040204" pitchFamily="50" charset="-128"/>
              </a:rPr>
              <a:t>を活用したり、テレワークの実施場所も選定すること。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r>
              <a:rPr lang="ja-JP" altLang="en-US" sz="2400" b="1" dirty="0">
                <a:solidFill>
                  <a:schemeClr val="bg1"/>
                </a:solidFill>
                <a:latin typeface="Meiryo UI" panose="020B0604030504040204" pitchFamily="50" charset="-128"/>
                <a:ea typeface="Meiryo UI" panose="020B0604030504040204" pitchFamily="50" charset="-128"/>
              </a:rPr>
              <a:t>　また、自宅以外でテレワークを実施する</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r>
              <a:rPr lang="ja-JP" altLang="en-US" sz="2400" b="1" dirty="0">
                <a:solidFill>
                  <a:schemeClr val="bg1"/>
                </a:solidFill>
                <a:latin typeface="Meiryo UI" panose="020B0604030504040204" pitchFamily="50" charset="-128"/>
                <a:ea typeface="Meiryo UI" panose="020B0604030504040204" pitchFamily="50" charset="-128"/>
              </a:rPr>
              <a:t>　時は、離席時の</a:t>
            </a:r>
            <a:r>
              <a:rPr lang="ja-JP" altLang="en-US" sz="2400" b="1" u="sng" dirty="0">
                <a:solidFill>
                  <a:schemeClr val="bg1"/>
                </a:solidFill>
                <a:latin typeface="Meiryo UI" panose="020B0604030504040204" pitchFamily="50" charset="-128"/>
                <a:ea typeface="Meiryo UI" panose="020B0604030504040204" pitchFamily="50" charset="-128"/>
              </a:rPr>
              <a:t>盗難</a:t>
            </a:r>
            <a:r>
              <a:rPr lang="ja-JP" altLang="en-US" sz="2400" b="1" dirty="0">
                <a:solidFill>
                  <a:schemeClr val="bg1"/>
                </a:solidFill>
                <a:latin typeface="Meiryo UI" panose="020B0604030504040204" pitchFamily="50" charset="-128"/>
                <a:ea typeface="Meiryo UI" panose="020B0604030504040204" pitchFamily="50" charset="-128"/>
              </a:rPr>
              <a:t>に注意すること。</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ja-JP" altLang="en-US"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pPr>
            <a:r>
              <a:rPr lang="ja-JP" altLang="en-US" sz="2400" b="1" u="sng" dirty="0">
                <a:solidFill>
                  <a:schemeClr val="bg1"/>
                </a:solidFill>
                <a:latin typeface="Meiryo UI" panose="020B0604030504040204" pitchFamily="50" charset="-128"/>
                <a:ea typeface="Meiryo UI" panose="020B0604030504040204" pitchFamily="50" charset="-128"/>
              </a:rPr>
              <a:t>公衆無線</a:t>
            </a:r>
            <a:r>
              <a:rPr lang="en-US" altLang="ja-JP" sz="2400" b="1" u="sng" dirty="0">
                <a:solidFill>
                  <a:schemeClr val="bg1"/>
                </a:solidFill>
                <a:latin typeface="Meiryo UI" panose="020B0604030504040204" pitchFamily="50" charset="-128"/>
                <a:ea typeface="Meiryo UI" panose="020B0604030504040204" pitchFamily="50" charset="-128"/>
              </a:rPr>
              <a:t>LAN</a:t>
            </a:r>
            <a:r>
              <a:rPr lang="ja-JP" altLang="en-US" sz="2400" b="1" dirty="0">
                <a:solidFill>
                  <a:schemeClr val="bg1"/>
                </a:solidFill>
                <a:latin typeface="Meiryo UI" panose="020B0604030504040204" pitchFamily="50" charset="-128"/>
                <a:ea typeface="Meiryo UI" panose="020B0604030504040204" pitchFamily="50" charset="-128"/>
              </a:rPr>
              <a:t>等の利用については、</a:t>
            </a:r>
            <a:endParaRPr lang="en-US" altLang="ja-JP" sz="2400" b="1" dirty="0">
              <a:solidFill>
                <a:schemeClr val="bg1"/>
              </a:solidFill>
              <a:latin typeface="Meiryo UI" panose="020B0604030504040204" pitchFamily="50" charset="-128"/>
              <a:ea typeface="Meiryo UI" panose="020B0604030504040204" pitchFamily="50" charset="-128"/>
            </a:endParaRPr>
          </a:p>
          <a:p>
            <a:pPr marL="0" indent="0" eaLnBrk="1" hangingPunct="1">
              <a:spcBef>
                <a:spcPct val="0"/>
              </a:spcBef>
              <a:buNone/>
            </a:pPr>
            <a:endParaRPr lang="en-US" altLang="ja-JP" sz="1400" b="1" dirty="0">
              <a:solidFill>
                <a:schemeClr val="bg1"/>
              </a:solidFill>
              <a:latin typeface="Meiryo UI" panose="020B0604030504040204" pitchFamily="50" charset="-128"/>
              <a:ea typeface="Meiryo UI" panose="020B0604030504040204" pitchFamily="50" charset="-128"/>
            </a:endParaRPr>
          </a:p>
          <a:p>
            <a:pPr marL="180000" indent="0" eaLnBrk="1" hangingPunct="1">
              <a:spcBef>
                <a:spcPct val="0"/>
              </a:spcBef>
              <a:buNone/>
            </a:pPr>
            <a:r>
              <a:rPr lang="ja-JP" altLang="en-US" sz="2400" b="1" dirty="0">
                <a:solidFill>
                  <a:schemeClr val="bg1"/>
                </a:solidFill>
                <a:latin typeface="Meiryo UI" panose="020B0604030504040204" pitchFamily="50" charset="-128"/>
                <a:ea typeface="Meiryo UI" panose="020B0604030504040204" pitchFamily="50" charset="-128"/>
              </a:rPr>
              <a:t>各機関の情報セキュリティポリシーにおいて</a:t>
            </a:r>
            <a:r>
              <a:rPr lang="ja-JP" altLang="en-US" sz="2400" b="1" u="sng" dirty="0">
                <a:solidFill>
                  <a:schemeClr val="bg1"/>
                </a:solidFill>
                <a:latin typeface="Meiryo UI" panose="020B0604030504040204" pitchFamily="50" charset="-128"/>
                <a:ea typeface="Meiryo UI" panose="020B0604030504040204" pitchFamily="50" charset="-128"/>
              </a:rPr>
              <a:t>利用が認められている回線</a:t>
            </a:r>
            <a:r>
              <a:rPr lang="ja-JP" altLang="en-US" sz="2400" b="1" dirty="0">
                <a:solidFill>
                  <a:schemeClr val="bg1"/>
                </a:solidFill>
                <a:latin typeface="Meiryo UI" panose="020B0604030504040204" pitchFamily="50" charset="-128"/>
                <a:ea typeface="Meiryo UI" panose="020B0604030504040204" pitchFamily="50" charset="-128"/>
              </a:rPr>
              <a:t>であるか確認すること。</a:t>
            </a:r>
            <a:endParaRPr lang="ja-JP" altLang="en-US" sz="1600" b="1" dirty="0">
              <a:solidFill>
                <a:schemeClr val="bg1"/>
              </a:solidFill>
              <a:latin typeface="Meiryo UI" panose="020B0604030504040204" pitchFamily="50" charset="-128"/>
              <a:ea typeface="Meiryo UI" panose="020B0604030504040204" pitchFamily="50" charset="-128"/>
            </a:endParaRPr>
          </a:p>
        </p:txBody>
      </p:sp>
      <p:sp>
        <p:nvSpPr>
          <p:cNvPr id="52230" name="Text Box 272"/>
          <p:cNvSpPr txBox="1">
            <a:spLocks noChangeArrowheads="1"/>
          </p:cNvSpPr>
          <p:nvPr/>
        </p:nvSpPr>
        <p:spPr bwMode="auto">
          <a:xfrm>
            <a:off x="1331913" y="8433901"/>
            <a:ext cx="5057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900" b="1" dirty="0">
                <a:latin typeface="Meiryo UI" panose="020B0604030504040204" pitchFamily="50" charset="-128"/>
                <a:ea typeface="Meiryo UI" panose="020B0604030504040204" pitchFamily="50" charset="-128"/>
              </a:rPr>
              <a:t>公衆無線</a:t>
            </a:r>
            <a:r>
              <a:rPr lang="en-US" altLang="ja-JP" sz="900" b="1" dirty="0">
                <a:latin typeface="Meiryo UI" panose="020B0604030504040204" pitchFamily="50" charset="-128"/>
                <a:ea typeface="Meiryo UI" panose="020B0604030504040204" pitchFamily="50" charset="-128"/>
              </a:rPr>
              <a:t>LAN</a:t>
            </a:r>
            <a:r>
              <a:rPr lang="ja-JP" altLang="en-US" sz="900" b="1" dirty="0">
                <a:latin typeface="Meiryo UI" panose="020B0604030504040204" pitchFamily="50" charset="-128"/>
                <a:ea typeface="Meiryo UI" panose="020B0604030504040204" pitchFamily="50" charset="-128"/>
              </a:rPr>
              <a:t>：</a:t>
            </a:r>
            <a:endParaRPr lang="en-US" altLang="ja-JP" sz="9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900" dirty="0">
                <a:latin typeface="Meiryo UI" panose="020B0604030504040204" pitchFamily="50" charset="-128"/>
                <a:ea typeface="Meiryo UI" panose="020B0604030504040204" pitchFamily="50" charset="-128"/>
              </a:rPr>
              <a:t>ホテル等の施設や町中で提供される無線</a:t>
            </a:r>
            <a:r>
              <a:rPr lang="en-US" altLang="ja-JP" sz="900" dirty="0">
                <a:latin typeface="Meiryo UI" panose="020B0604030504040204" pitchFamily="50" charset="-128"/>
                <a:ea typeface="Meiryo UI" panose="020B0604030504040204" pitchFamily="50" charset="-128"/>
              </a:rPr>
              <a:t>LAN</a:t>
            </a:r>
            <a:r>
              <a:rPr lang="ja-JP" altLang="en-US" sz="900" dirty="0">
                <a:latin typeface="Meiryo UI" panose="020B0604030504040204" pitchFamily="50" charset="-128"/>
                <a:ea typeface="Meiryo UI" panose="020B0604030504040204" pitchFamily="50" charset="-128"/>
              </a:rPr>
              <a:t>サービス。一般的に、フリー</a:t>
            </a:r>
            <a:r>
              <a:rPr lang="en-US" altLang="ja-JP" sz="900" dirty="0">
                <a:latin typeface="Meiryo UI" panose="020B0604030504040204" pitchFamily="50" charset="-128"/>
                <a:ea typeface="Meiryo UI" panose="020B0604030504040204" pitchFamily="50" charset="-128"/>
              </a:rPr>
              <a:t>Wi-Fi</a:t>
            </a:r>
            <a:r>
              <a:rPr lang="ja-JP" altLang="en-US" sz="900" dirty="0" err="1">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無料</a:t>
            </a:r>
            <a:r>
              <a:rPr lang="en-US" altLang="ja-JP" sz="900" dirty="0">
                <a:latin typeface="Meiryo UI" panose="020B0604030504040204" pitchFamily="50" charset="-128"/>
                <a:ea typeface="Meiryo UI" panose="020B0604030504040204" pitchFamily="50" charset="-128"/>
              </a:rPr>
              <a:t>Wi-Fi</a:t>
            </a:r>
            <a:r>
              <a:rPr lang="ja-JP" altLang="en-US" sz="900" dirty="0">
                <a:latin typeface="Meiryo UI" panose="020B0604030504040204" pitchFamily="50" charset="-128"/>
                <a:ea typeface="Meiryo UI" panose="020B0604030504040204" pitchFamily="50" charset="-128"/>
              </a:rPr>
              <a:t>などと呼ばれる。</a:t>
            </a:r>
            <a:endParaRPr lang="en-US" altLang="ja-JP" sz="900" dirty="0">
              <a:latin typeface="Meiryo UI" panose="020B0604030504040204" pitchFamily="50" charset="-128"/>
              <a:ea typeface="Meiryo UI" panose="020B0604030504040204" pitchFamily="50" charset="-128"/>
            </a:endParaRPr>
          </a:p>
        </p:txBody>
      </p:sp>
      <p:sp>
        <p:nvSpPr>
          <p:cNvPr id="276" name="Text Box 129">
            <a:extLst>
              <a:ext uri="{FF2B5EF4-FFF2-40B4-BE49-F238E27FC236}">
                <a16:creationId xmlns:a16="http://schemas.microsoft.com/office/drawing/2014/main" id="{8C3A20B5-1C25-46A8-A53F-D1CE9212C983}"/>
              </a:ext>
            </a:extLst>
          </p:cNvPr>
          <p:cNvSpPr txBox="1">
            <a:spLocks noChangeArrowheads="1"/>
          </p:cNvSpPr>
          <p:nvPr/>
        </p:nvSpPr>
        <p:spPr bwMode="auto">
          <a:xfrm>
            <a:off x="2097061" y="3953969"/>
            <a:ext cx="1403350" cy="25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Tree>
    <p:extLst>
      <p:ext uri="{BB962C8B-B14F-4D97-AF65-F5344CB8AC3E}">
        <p14:creationId xmlns:p14="http://schemas.microsoft.com/office/powerpoint/2010/main" val="3032045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3FBA9CC-B7EB-47C0-8C2E-2D47ACE58C70}"/>
              </a:ext>
            </a:extLst>
          </p:cNvPr>
          <p:cNvPicPr>
            <a:picLocks noChangeAspect="1"/>
          </p:cNvPicPr>
          <p:nvPr/>
        </p:nvPicPr>
        <p:blipFill>
          <a:blip r:embed="rId2"/>
          <a:stretch>
            <a:fillRect/>
          </a:stretch>
        </p:blipFill>
        <p:spPr>
          <a:xfrm>
            <a:off x="0" y="-23644"/>
            <a:ext cx="6624486" cy="9288462"/>
          </a:xfrm>
          <a:prstGeom prst="rect">
            <a:avLst/>
          </a:prstGeom>
        </p:spPr>
      </p:pic>
      <p:sp>
        <p:nvSpPr>
          <p:cNvPr id="53251" name="Text Box 125"/>
          <p:cNvSpPr txBox="1">
            <a:spLocks noChangeArrowheads="1"/>
          </p:cNvSpPr>
          <p:nvPr/>
        </p:nvSpPr>
        <p:spPr bwMode="auto">
          <a:xfrm>
            <a:off x="396875" y="306388"/>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dirty="0">
                <a:latin typeface="Meiryo UI" panose="020B0604030504040204" pitchFamily="50" charset="-128"/>
                <a:ea typeface="Meiryo UI" panose="020B0604030504040204" pitchFamily="50" charset="-128"/>
              </a:rPr>
              <a:t>4</a:t>
            </a:r>
            <a:r>
              <a:rPr lang="ja-JP" altLang="en-US" sz="2100" b="1" dirty="0">
                <a:latin typeface="Meiryo UI" panose="020B0604030504040204" pitchFamily="50" charset="-128"/>
                <a:ea typeface="Meiryo UI" panose="020B0604030504040204" pitchFamily="50" charset="-128"/>
              </a:rPr>
              <a:t>章</a:t>
            </a:r>
            <a:r>
              <a:rPr lang="en-US" altLang="ja-JP" sz="2100" b="1" dirty="0">
                <a:latin typeface="Meiryo UI" panose="020B0604030504040204" pitchFamily="50" charset="-128"/>
                <a:ea typeface="Meiryo UI" panose="020B0604030504040204" pitchFamily="50" charset="-128"/>
              </a:rPr>
              <a:t>-8</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D3449C-AABE-41CF-A276-0526574A1DA0}"/>
              </a:ext>
            </a:extLst>
          </p:cNvPr>
          <p:cNvPicPr>
            <a:picLocks noChangeAspect="1"/>
          </p:cNvPicPr>
          <p:nvPr/>
        </p:nvPicPr>
        <p:blipFill>
          <a:blip r:embed="rId2"/>
          <a:stretch>
            <a:fillRect/>
          </a:stretch>
        </p:blipFill>
        <p:spPr>
          <a:xfrm>
            <a:off x="207102" y="0"/>
            <a:ext cx="6273274" cy="8966142"/>
          </a:xfrm>
          <a:prstGeom prst="rect">
            <a:avLst/>
          </a:prstGeom>
        </p:spPr>
      </p:pic>
      <p:sp>
        <p:nvSpPr>
          <p:cNvPr id="5" name="Text Box 269"/>
          <p:cNvSpPr txBox="1">
            <a:spLocks noChangeArrowheads="1"/>
          </p:cNvSpPr>
          <p:nvPr/>
        </p:nvSpPr>
        <p:spPr bwMode="auto">
          <a:xfrm>
            <a:off x="1929328" y="4804238"/>
            <a:ext cx="46796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2563" indent="-182563">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marL="0" lvl="1" indent="0" eaLnBrk="1" hangingPunct="1">
              <a:spcBef>
                <a:spcPct val="0"/>
              </a:spcBef>
              <a:buFontTx/>
              <a:buNone/>
              <a:defRPr/>
            </a:pPr>
            <a:r>
              <a:rPr lang="ja-JP" altLang="en-US" sz="800" dirty="0">
                <a:latin typeface="Meiryo UI" panose="020B0604030504040204" pitchFamily="50" charset="-128"/>
                <a:ea typeface="Meiryo UI" panose="020B0604030504040204" pitchFamily="50" charset="-128"/>
              </a:rPr>
              <a:t>ＣＳＩＲＴとは</a:t>
            </a:r>
            <a:endParaRPr lang="en-US" altLang="ja-JP" sz="800" dirty="0">
              <a:latin typeface="Meiryo UI" panose="020B0604030504040204" pitchFamily="50" charset="-128"/>
              <a:ea typeface="Meiryo UI" panose="020B0604030504040204" pitchFamily="50" charset="-128"/>
            </a:endParaRPr>
          </a:p>
          <a:p>
            <a:pPr marL="0" lvl="1" indent="0" eaLnBrk="1" hangingPunct="1">
              <a:spcBef>
                <a:spcPct val="0"/>
              </a:spcBef>
              <a:buFontTx/>
              <a:buNone/>
              <a:defRPr/>
            </a:pPr>
            <a:r>
              <a:rPr lang="ja-JP" altLang="en-US" sz="800" dirty="0">
                <a:latin typeface="Meiryo UI" panose="020B0604030504040204" pitchFamily="50" charset="-128"/>
                <a:ea typeface="Meiryo UI" panose="020B0604030504040204" pitchFamily="50" charset="-128"/>
              </a:rPr>
              <a:t>　</a:t>
            </a:r>
            <a:r>
              <a:rPr lang="ja-JP" altLang="en-US" sz="800" dirty="0">
                <a:uFill>
                  <a:solidFill>
                    <a:srgbClr val="FF0000"/>
                  </a:solidFill>
                </a:uFill>
                <a:latin typeface="Meiryo UI" panose="020B0604030504040204" pitchFamily="50" charset="-128"/>
                <a:ea typeface="Meiryo UI" panose="020B0604030504040204" pitchFamily="50" charset="-128"/>
              </a:rPr>
              <a:t>最高情報セキュリティ責任者等の幹部の指揮の下、情報セキュリティインシデントへの対処を一元的に管理し、発生した事案を正確に把握し、被害拡大防止、復旧、再発防止等を迅速かつ的確に行う機能を有する体制</a:t>
            </a:r>
            <a:endParaRPr lang="en-US" altLang="ja-JP" sz="800" dirty="0">
              <a:latin typeface="Meiryo UI" panose="020B0604030504040204" pitchFamily="50" charset="-128"/>
              <a:ea typeface="Meiryo UI" panose="020B0604030504040204" pitchFamily="50" charset="-128"/>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323850" y="233126"/>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■付録</a:t>
            </a:r>
          </a:p>
        </p:txBody>
      </p:sp>
      <p:sp>
        <p:nvSpPr>
          <p:cNvPr id="55299" name="Text Box 3"/>
          <p:cNvSpPr txBox="1">
            <a:spLocks noChangeArrowheads="1"/>
          </p:cNvSpPr>
          <p:nvPr/>
        </p:nvSpPr>
        <p:spPr bwMode="auto">
          <a:xfrm>
            <a:off x="323850" y="706082"/>
            <a:ext cx="23352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400" b="1" dirty="0">
                <a:latin typeface="Meiryo UI" panose="020B0604030504040204" pitchFamily="50" charset="-128"/>
                <a:ea typeface="Meiryo UI" panose="020B0604030504040204" pitchFamily="50" charset="-128"/>
              </a:rPr>
              <a:t>1</a:t>
            </a:r>
            <a:r>
              <a:rPr lang="ja-JP" altLang="en-US" sz="1400" b="1" dirty="0">
                <a:latin typeface="Meiryo UI" panose="020B0604030504040204" pitchFamily="50" charset="-128"/>
                <a:ea typeface="Meiryo UI" panose="020B0604030504040204" pitchFamily="50" charset="-128"/>
              </a:rPr>
              <a:t>　情報の格付区分について</a:t>
            </a:r>
          </a:p>
        </p:txBody>
      </p:sp>
      <p:sp>
        <p:nvSpPr>
          <p:cNvPr id="55300" name="Rectangle 8"/>
          <p:cNvSpPr>
            <a:spLocks noChangeArrowheads="1"/>
          </p:cNvSpPr>
          <p:nvPr/>
        </p:nvSpPr>
        <p:spPr bwMode="auto">
          <a:xfrm>
            <a:off x="396875" y="1138083"/>
            <a:ext cx="19607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a:latin typeface="Meiryo UI" panose="020B0604030504040204" pitchFamily="50" charset="-128"/>
                <a:ea typeface="Meiryo UI" panose="020B0604030504040204" pitchFamily="50" charset="-128"/>
                <a:cs typeface="Times New Roman" panose="02020603050405020304" pitchFamily="18" charset="0"/>
              </a:rPr>
              <a:t>●機密性についての格付の定義</a:t>
            </a:r>
            <a:endParaRPr lang="ja-JP" altLang="en-US" sz="1800">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59401" name="Group 9"/>
          <p:cNvGraphicFramePr>
            <a:graphicFrameLocks noGrp="1"/>
          </p:cNvGraphicFramePr>
          <p:nvPr>
            <p:extLst>
              <p:ext uri="{D42A27DB-BD31-4B8C-83A1-F6EECF244321}">
                <p14:modId xmlns:p14="http://schemas.microsoft.com/office/powerpoint/2010/main" val="2106295474"/>
              </p:ext>
            </p:extLst>
          </p:nvPr>
        </p:nvGraphicFramePr>
        <p:xfrm>
          <a:off x="396874" y="1356443"/>
          <a:ext cx="5760045" cy="3566898"/>
        </p:xfrm>
        <a:graphic>
          <a:graphicData uri="http://schemas.openxmlformats.org/drawingml/2006/table">
            <a:tbl>
              <a:tblPr/>
              <a:tblGrid>
                <a:gridCol w="1093192">
                  <a:extLst>
                    <a:ext uri="{9D8B030D-6E8A-4147-A177-3AD203B41FA5}">
                      <a16:colId xmlns:a16="http://schemas.microsoft.com/office/drawing/2014/main" val="20000"/>
                    </a:ext>
                  </a:extLst>
                </a:gridCol>
                <a:gridCol w="4666853">
                  <a:extLst>
                    <a:ext uri="{9D8B030D-6E8A-4147-A177-3AD203B41FA5}">
                      <a16:colId xmlns:a16="http://schemas.microsoft.com/office/drawing/2014/main" val="20001"/>
                    </a:ext>
                  </a:extLst>
                </a:gridCol>
              </a:tblGrid>
              <a:tr h="244524">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格付の区分</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分類の基準</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機密性３情報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国の行政機関における業務で取り扱う情報のうち、行政文書の管理に関するガイドライン（平成</a:t>
                      </a:r>
                      <a:r>
                        <a:rPr kumimoji="1" lang="en-US"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23</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年４月１日内閣総理大臣決定。以下「文書管理ガイドライン」という。）に定める秘密文書としての取り扱いを要する情報</a:t>
                      </a:r>
                      <a:endParaRPr kumimoji="1" lang="ja-JP" altLang="en-US" sz="1000" b="0" i="0" u="none" strike="sngStrike" cap="none" normalizeH="0" baseline="0" dirty="0">
                        <a:ln>
                          <a:noFill/>
                        </a:ln>
                        <a:solidFill>
                          <a:srgbClr val="FF0000"/>
                        </a:solidFill>
                        <a:effectLst/>
                        <a:latin typeface="Meiryo UI" panose="020B0604030504040204" pitchFamily="50" charset="-128"/>
                        <a:ea typeface="Meiryo UI" panose="020B0604030504040204" pitchFamily="50" charset="-128"/>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独立行政法人及び指定法人における業務で取り扱う情報のうち、上記に準ずる情報</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750">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機密性２情報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国の行政機関における業務で取り扱う情報のうち、行政機関の保有する情報の公開に関する法律（平成</a:t>
                      </a:r>
                      <a:r>
                        <a:rPr kumimoji="1" lang="en-US"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11</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年法律第</a:t>
                      </a:r>
                      <a:r>
                        <a:rPr kumimoji="1" lang="en-US"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42</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号。以下「情報公開法」という。）第５条各号における不開示情報に該当すると判断される蓋然性の高い情報を含む情報であって、「機密性３情報」以外の情報</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独立行政法人における業務で取り扱う情報のうち、独立行政法人等の保有する情報の公開に関する法律（平成</a:t>
                      </a:r>
                      <a:r>
                        <a:rPr kumimoji="1" lang="en-US"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13</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年法律第</a:t>
                      </a:r>
                      <a:r>
                        <a:rPr kumimoji="1" lang="en-US"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140</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号。以下「独法等情報公開法」という。）第５条各号における不開示情報に該当すると判断される蓋然性の高い情報を含む情報であって、「機密性３情報」以外の情報。また、指定法人のうち、独法等情報公開法の別表第一に掲げられる法人（以下「別表指定法人」という。）についても同様とする。</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別表指定法人以外の指定法人における業務で取り扱う情報のうち、上記に準ずる情報</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9">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機密性１情報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国の行政機関における業務で取り扱う情報のうち、情報公開法第５条各号における不開示情報に該当すると判断される蓋然性の高い情報を含まない情報</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独立行政法人又は別表指定法人における業務で取り扱う情報のうち、独法等情報公開法第５条各号における不開示情報に該当すると判断される蓋然性の高い情報を含まない情報</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別表指定法人以外の指定法人における業務で取り扱う情報のうち、上記に準ずる情報</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5318" name="Rectangle 26"/>
          <p:cNvSpPr>
            <a:spLocks noChangeArrowheads="1"/>
          </p:cNvSpPr>
          <p:nvPr/>
        </p:nvSpPr>
        <p:spPr bwMode="auto">
          <a:xfrm>
            <a:off x="396875" y="4917558"/>
            <a:ext cx="360868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なお、機密性２情報及び機密性３情報を「要機密情報」という。</a:t>
            </a:r>
            <a:endParaRPr lang="ja-JP" altLang="en-US" sz="600" dirty="0">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59419" name="Group 27"/>
          <p:cNvGraphicFramePr>
            <a:graphicFrameLocks noGrp="1"/>
          </p:cNvGraphicFramePr>
          <p:nvPr>
            <p:extLst>
              <p:ext uri="{D42A27DB-BD31-4B8C-83A1-F6EECF244321}">
                <p14:modId xmlns:p14="http://schemas.microsoft.com/office/powerpoint/2010/main" val="3408898544"/>
              </p:ext>
            </p:extLst>
          </p:nvPr>
        </p:nvGraphicFramePr>
        <p:xfrm>
          <a:off x="396280" y="5589675"/>
          <a:ext cx="5760639" cy="1190625"/>
        </p:xfrm>
        <a:graphic>
          <a:graphicData uri="http://schemas.openxmlformats.org/drawingml/2006/table">
            <a:tbl>
              <a:tblPr/>
              <a:tblGrid>
                <a:gridCol w="1093785">
                  <a:extLst>
                    <a:ext uri="{9D8B030D-6E8A-4147-A177-3AD203B41FA5}">
                      <a16:colId xmlns:a16="http://schemas.microsoft.com/office/drawing/2014/main" val="20000"/>
                    </a:ext>
                  </a:extLst>
                </a:gridCol>
                <a:gridCol w="4666854">
                  <a:extLst>
                    <a:ext uri="{9D8B030D-6E8A-4147-A177-3AD203B41FA5}">
                      <a16:colId xmlns:a16="http://schemas.microsoft.com/office/drawing/2014/main" val="20001"/>
                    </a:ext>
                  </a:extLst>
                </a:gridCol>
              </a:tblGrid>
              <a:tr h="24460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格付の区分</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分類の基準</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41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完全性２情報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業務で取り扱う情報（書面を除く。）のうち、改ざん、</a:t>
                      </a:r>
                      <a:r>
                        <a:rPr kumimoji="1" lang="ja-JP" altLang="en-US" sz="1000" b="0" i="0" u="none" strike="noStrike" cap="none" normalizeH="0" baseline="0" dirty="0" err="1">
                          <a:ln>
                            <a:noFill/>
                          </a:ln>
                          <a:solidFill>
                            <a:schemeClr val="tx1"/>
                          </a:solidFill>
                          <a:effectLst/>
                          <a:latin typeface="Meiryo UI" panose="020B0604030504040204" pitchFamily="50" charset="-128"/>
                          <a:ea typeface="Meiryo UI" panose="020B0604030504040204" pitchFamily="50" charset="-128"/>
                          <a:cs typeface="Times New Roman" pitchFamily="18" charset="0"/>
                        </a:rPr>
                        <a:t>誤びゅう</a:t>
                      </a: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又は破損により、国民の権利が侵害され又は業務の適切な遂行に支障（軽微なものを除く。）を及ぼすおそれがある情報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60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完全性１情報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完全性２情報以外の情報（書面を除く。）</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5333" name="Rectangle 41"/>
          <p:cNvSpPr>
            <a:spLocks noChangeArrowheads="1"/>
          </p:cNvSpPr>
          <p:nvPr/>
        </p:nvSpPr>
        <p:spPr bwMode="auto">
          <a:xfrm>
            <a:off x="396875" y="7171386"/>
            <a:ext cx="19607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●可用性についての格付の定義</a:t>
            </a:r>
            <a:endParaRPr lang="ja-JP" altLang="en-US" sz="1800" dirty="0">
              <a:latin typeface="Meiryo UI" panose="020B0604030504040204" pitchFamily="50" charset="-128"/>
              <a:ea typeface="Meiryo UI" panose="020B0604030504040204" pitchFamily="50" charset="-128"/>
              <a:cs typeface="Times New Roman" panose="02020603050405020304" pitchFamily="18" charset="0"/>
            </a:endParaRPr>
          </a:p>
        </p:txBody>
      </p:sp>
      <p:graphicFrame>
        <p:nvGraphicFramePr>
          <p:cNvPr id="59434" name="Group 42"/>
          <p:cNvGraphicFramePr>
            <a:graphicFrameLocks noGrp="1"/>
          </p:cNvGraphicFramePr>
          <p:nvPr>
            <p:extLst>
              <p:ext uri="{D42A27DB-BD31-4B8C-83A1-F6EECF244321}">
                <p14:modId xmlns:p14="http://schemas.microsoft.com/office/powerpoint/2010/main" val="2125739724"/>
              </p:ext>
            </p:extLst>
          </p:nvPr>
        </p:nvGraphicFramePr>
        <p:xfrm>
          <a:off x="396875" y="7434899"/>
          <a:ext cx="5760044" cy="1190625"/>
        </p:xfrm>
        <a:graphic>
          <a:graphicData uri="http://schemas.openxmlformats.org/drawingml/2006/table">
            <a:tbl>
              <a:tblPr/>
              <a:tblGrid>
                <a:gridCol w="1093191">
                  <a:extLst>
                    <a:ext uri="{9D8B030D-6E8A-4147-A177-3AD203B41FA5}">
                      <a16:colId xmlns:a16="http://schemas.microsoft.com/office/drawing/2014/main" val="20000"/>
                    </a:ext>
                  </a:extLst>
                </a:gridCol>
                <a:gridCol w="4666853">
                  <a:extLst>
                    <a:ext uri="{9D8B030D-6E8A-4147-A177-3AD203B41FA5}">
                      <a16:colId xmlns:a16="http://schemas.microsoft.com/office/drawing/2014/main" val="20001"/>
                    </a:ext>
                  </a:extLst>
                </a:gridCol>
              </a:tblGrid>
              <a:tr h="24460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格付の区分</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Times New Roman" pitchFamily="18" charset="0"/>
                        </a:rPr>
                        <a:t>分類の基準</a:t>
                      </a:r>
                      <a:endParaRPr kumimoji="1" lang="ja-JP" altLang="en-US" sz="1800" b="0"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41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可用性２情報</a:t>
                      </a:r>
                      <a:endParaRPr kumimoji="1" lang="ja-JP" altLang="en-US" sz="1800" b="0"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業務で取り扱う情報（書面を除く。）のうち、その滅失、紛失又は当該情報が利用不可能であることにより、国民の権利が侵害され又は業務の安定的な遂行に支障（軽微なものを除く。）を及ぼすおそれがある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605">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可用性１情報</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pitchFamily="34" charset="0"/>
                          <a:ea typeface="ＭＳ Ｐゴシック" pitchFamily="50" charset="-128"/>
                        </a:defRPr>
                      </a:lvl1pPr>
                      <a:lvl2pPr>
                        <a:spcBef>
                          <a:spcPct val="20000"/>
                        </a:spcBef>
                        <a:defRPr kumimoji="1" sz="2400">
                          <a:solidFill>
                            <a:schemeClr val="tx1"/>
                          </a:solidFill>
                          <a:latin typeface="Arial" pitchFamily="34" charset="0"/>
                          <a:ea typeface="ＭＳ Ｐゴシック" pitchFamily="50" charset="-128"/>
                        </a:defRPr>
                      </a:lvl2pPr>
                      <a:lvl3pPr>
                        <a:spcBef>
                          <a:spcPct val="20000"/>
                        </a:spcBef>
                        <a:defRPr kumimoji="1" sz="2000">
                          <a:solidFill>
                            <a:schemeClr val="tx1"/>
                          </a:solidFill>
                          <a:latin typeface="Arial" pitchFamily="34" charset="0"/>
                          <a:ea typeface="ＭＳ Ｐゴシック" pitchFamily="50" charset="-128"/>
                        </a:defRPr>
                      </a:lvl3pPr>
                      <a:lvl4pPr>
                        <a:spcBef>
                          <a:spcPct val="20000"/>
                        </a:spcBef>
                        <a:defRPr kumimoji="1">
                          <a:solidFill>
                            <a:schemeClr val="tx1"/>
                          </a:solidFill>
                          <a:latin typeface="Arial" pitchFamily="34" charset="0"/>
                          <a:ea typeface="ＭＳ Ｐゴシック" pitchFamily="50" charset="-128"/>
                        </a:defRPr>
                      </a:lvl4pPr>
                      <a:lvl5pPr>
                        <a:spcBef>
                          <a:spcPct val="20000"/>
                        </a:spcBef>
                        <a:defRPr kumimoji="1">
                          <a:solidFill>
                            <a:schemeClr val="tx1"/>
                          </a:solidFill>
                          <a:latin typeface="Arial" pitchFamily="34" charset="0"/>
                          <a:ea typeface="ＭＳ Ｐゴシック" pitchFamily="50" charset="-128"/>
                        </a:defRPr>
                      </a:lvl5pPr>
                      <a:lvl6pPr eaLnBrk="0" fontAlgn="base" hangingPunct="0">
                        <a:spcBef>
                          <a:spcPct val="20000"/>
                        </a:spcBef>
                        <a:spcAft>
                          <a:spcPct val="0"/>
                        </a:spcAft>
                        <a:defRPr kumimoji="1">
                          <a:solidFill>
                            <a:schemeClr val="tx1"/>
                          </a:solidFill>
                          <a:latin typeface="Arial" pitchFamily="34" charset="0"/>
                          <a:ea typeface="ＭＳ Ｐゴシック" pitchFamily="50" charset="-128"/>
                        </a:defRPr>
                      </a:lvl6pPr>
                      <a:lvl7pPr eaLnBrk="0" fontAlgn="base" hangingPunct="0">
                        <a:spcBef>
                          <a:spcPct val="20000"/>
                        </a:spcBef>
                        <a:spcAft>
                          <a:spcPct val="0"/>
                        </a:spcAft>
                        <a:defRPr kumimoji="1">
                          <a:solidFill>
                            <a:schemeClr val="tx1"/>
                          </a:solidFill>
                          <a:latin typeface="Arial" pitchFamily="34" charset="0"/>
                          <a:ea typeface="ＭＳ Ｐゴシック" pitchFamily="50" charset="-128"/>
                        </a:defRPr>
                      </a:lvl7pPr>
                      <a:lvl8pPr eaLnBrk="0" fontAlgn="base" hangingPunct="0">
                        <a:spcBef>
                          <a:spcPct val="20000"/>
                        </a:spcBef>
                        <a:spcAft>
                          <a:spcPct val="0"/>
                        </a:spcAft>
                        <a:defRPr kumimoji="1">
                          <a:solidFill>
                            <a:schemeClr val="tx1"/>
                          </a:solidFill>
                          <a:latin typeface="Arial" pitchFamily="34" charset="0"/>
                          <a:ea typeface="ＭＳ Ｐゴシック" pitchFamily="50" charset="-128"/>
                        </a:defRPr>
                      </a:lvl8pPr>
                      <a:lvl9pPr eaLnBrk="0" fontAlgn="base" hangingPunct="0">
                        <a:spcBef>
                          <a:spcPct val="20000"/>
                        </a:spcBef>
                        <a:spcAft>
                          <a:spcPct val="0"/>
                        </a:spcAft>
                        <a:defRPr kumimoji="1">
                          <a:solidFill>
                            <a:schemeClr val="tx1"/>
                          </a:solidFill>
                          <a:latin typeface="Arial"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rPr>
                        <a:t>可用性２情報以外の情報（書面を除く。）</a:t>
                      </a: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Times New Roman" pitchFamily="18" charset="0"/>
                      </a:endParaRPr>
                    </a:p>
                  </a:txBody>
                  <a:tcPr marT="45744" marB="457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5348" name="Rectangle 56"/>
          <p:cNvSpPr>
            <a:spLocks noChangeArrowheads="1"/>
          </p:cNvSpPr>
          <p:nvPr/>
        </p:nvSpPr>
        <p:spPr bwMode="auto">
          <a:xfrm>
            <a:off x="447676" y="8871745"/>
            <a:ext cx="58320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　また、その情報が要機密情報、要保全情報及び要安定情報に一つでも該当する場合は「要保護情報」という。</a:t>
            </a:r>
            <a:r>
              <a:rPr lang="ja-JP" altLang="en-US" sz="600" dirty="0">
                <a:latin typeface="Meiryo UI" panose="020B0604030504040204" pitchFamily="50" charset="-128"/>
                <a:ea typeface="Meiryo UI" panose="020B0604030504040204" pitchFamily="50" charset="-128"/>
                <a:cs typeface="Times New Roman" panose="02020603050405020304" pitchFamily="18" charset="0"/>
              </a:rPr>
              <a:t> </a:t>
            </a:r>
            <a:endParaRPr lang="ja-JP" altLang="en-US" sz="18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1" name="Rectangle 26"/>
          <p:cNvSpPr>
            <a:spLocks noChangeArrowheads="1"/>
          </p:cNvSpPr>
          <p:nvPr/>
        </p:nvSpPr>
        <p:spPr bwMode="auto">
          <a:xfrm>
            <a:off x="396875" y="5339545"/>
            <a:ext cx="19607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●完全性についての格付の定義</a:t>
            </a:r>
            <a:endParaRPr lang="ja-JP" altLang="en-US" sz="18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12" name="Rectangle 41"/>
          <p:cNvSpPr>
            <a:spLocks noChangeArrowheads="1"/>
          </p:cNvSpPr>
          <p:nvPr/>
        </p:nvSpPr>
        <p:spPr bwMode="auto">
          <a:xfrm>
            <a:off x="396875" y="6784625"/>
            <a:ext cx="26035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なお、完全性２情報を「要保全情報」という。</a:t>
            </a:r>
          </a:p>
        </p:txBody>
      </p:sp>
      <p:sp>
        <p:nvSpPr>
          <p:cNvPr id="14" name="Rectangle 41"/>
          <p:cNvSpPr>
            <a:spLocks noChangeArrowheads="1"/>
          </p:cNvSpPr>
          <p:nvPr/>
        </p:nvSpPr>
        <p:spPr bwMode="auto">
          <a:xfrm>
            <a:off x="396875" y="8625524"/>
            <a:ext cx="26035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33350">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cs typeface="Times New Roman" panose="02020603050405020304" pitchFamily="18" charset="0"/>
              </a:rPr>
              <a:t>なお、可用性２情報を「要安定情報」という。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0" name="図 137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07457" y="4988925"/>
            <a:ext cx="2770287" cy="3958324"/>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6640" y="597268"/>
            <a:ext cx="2916560" cy="4037477"/>
          </a:xfrm>
          <a:prstGeom prst="rect">
            <a:avLst/>
          </a:prstGeom>
        </p:spPr>
      </p:pic>
      <p:sp>
        <p:nvSpPr>
          <p:cNvPr id="56322" name="Text Box 3"/>
          <p:cNvSpPr txBox="1">
            <a:spLocks noChangeArrowheads="1"/>
          </p:cNvSpPr>
          <p:nvPr/>
        </p:nvSpPr>
        <p:spPr bwMode="auto">
          <a:xfrm>
            <a:off x="323850" y="450850"/>
            <a:ext cx="16605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400" b="1" dirty="0">
                <a:latin typeface="Meiryo UI" panose="020B0604030504040204" pitchFamily="50" charset="-128"/>
                <a:ea typeface="Meiryo UI" panose="020B0604030504040204" pitchFamily="50" charset="-128"/>
              </a:rPr>
              <a:t>2</a:t>
            </a:r>
            <a:r>
              <a:rPr lang="ja-JP" altLang="en-US" sz="1400" b="1" dirty="0">
                <a:latin typeface="Meiryo UI" panose="020B0604030504040204" pitchFamily="50" charset="-128"/>
                <a:ea typeface="Meiryo UI" panose="020B0604030504040204" pitchFamily="50" charset="-128"/>
              </a:rPr>
              <a:t>　水飲み場型攻撃</a:t>
            </a:r>
          </a:p>
        </p:txBody>
      </p:sp>
      <p:sp>
        <p:nvSpPr>
          <p:cNvPr id="56323" name="Text Box 3"/>
          <p:cNvSpPr txBox="1">
            <a:spLocks noChangeArrowheads="1"/>
          </p:cNvSpPr>
          <p:nvPr/>
        </p:nvSpPr>
        <p:spPr bwMode="auto">
          <a:xfrm>
            <a:off x="323850" y="4694238"/>
            <a:ext cx="17843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400" b="1" dirty="0">
                <a:latin typeface="Meiryo UI" panose="020B0604030504040204" pitchFamily="50" charset="-128"/>
                <a:ea typeface="Meiryo UI" panose="020B0604030504040204" pitchFamily="50" charset="-128"/>
              </a:rPr>
              <a:t>3</a:t>
            </a:r>
            <a:r>
              <a:rPr lang="ja-JP" altLang="en-US" sz="1400" b="1" dirty="0">
                <a:latin typeface="Meiryo UI" panose="020B0604030504040204" pitchFamily="50" charset="-128"/>
                <a:ea typeface="Meiryo UI" panose="020B0604030504040204" pitchFamily="50" charset="-128"/>
              </a:rPr>
              <a:t>　標的型メール攻撃</a:t>
            </a:r>
          </a:p>
        </p:txBody>
      </p:sp>
      <p:grpSp>
        <p:nvGrpSpPr>
          <p:cNvPr id="10" name="グループ化 9">
            <a:extLst>
              <a:ext uri="{FF2B5EF4-FFF2-40B4-BE49-F238E27FC236}">
                <a16:creationId xmlns:a16="http://schemas.microsoft.com/office/drawing/2014/main" id="{715EA453-C073-4C6F-BB2B-710DD47C1A02}"/>
              </a:ext>
            </a:extLst>
          </p:cNvPr>
          <p:cNvGrpSpPr/>
          <p:nvPr/>
        </p:nvGrpSpPr>
        <p:grpSpPr>
          <a:xfrm>
            <a:off x="382583" y="738337"/>
            <a:ext cx="3180193" cy="1900445"/>
            <a:chOff x="382583" y="738337"/>
            <a:chExt cx="3180193" cy="1900445"/>
          </a:xfrm>
        </p:grpSpPr>
        <p:sp>
          <p:nvSpPr>
            <p:cNvPr id="1388" name="Rectangle 82"/>
            <p:cNvSpPr>
              <a:spLocks noChangeArrowheads="1"/>
            </p:cNvSpPr>
            <p:nvPr/>
          </p:nvSpPr>
          <p:spPr bwMode="auto">
            <a:xfrm>
              <a:off x="468288" y="2007077"/>
              <a:ext cx="7175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＜最近の事例＞</a:t>
              </a:r>
              <a:endParaRPr kumimoji="0" lang="ja-JP"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p:txBody>
        </p:sp>
        <p:sp>
          <p:nvSpPr>
            <p:cNvPr id="24" name="正方形/長方形 23"/>
            <p:cNvSpPr/>
            <p:nvPr/>
          </p:nvSpPr>
          <p:spPr>
            <a:xfrm>
              <a:off x="579166" y="2091949"/>
              <a:ext cx="2942532" cy="507831"/>
            </a:xfrm>
            <a:prstGeom prst="rect">
              <a:avLst/>
            </a:prstGeom>
          </p:spPr>
          <p:txBody>
            <a:bodyPr wrap="square">
              <a:spAutoFit/>
            </a:bodyPr>
            <a:lstStyle/>
            <a:p>
              <a:pPr marL="108000" lvl="0" indent="-108000">
                <a:buFont typeface="Arial" panose="020B0604020202020204" pitchFamily="34" charset="0"/>
                <a:buChar char="•"/>
              </a:pPr>
              <a:r>
                <a:rPr kumimoji="0" lang="ja-JP" altLang="ja-JP" sz="900" dirty="0">
                  <a:solidFill>
                    <a:srgbClr val="000000"/>
                  </a:solidFill>
                  <a:latin typeface="Meiryo UI" panose="020B0604030504040204" pitchFamily="50" charset="-128"/>
                  <a:ea typeface="Meiryo UI" panose="020B0604030504040204" pitchFamily="50" charset="-128"/>
                </a:rPr>
                <a:t>2013</a:t>
              </a:r>
              <a:r>
                <a:rPr kumimoji="0" lang="ja-JP" altLang="en-US" sz="900" dirty="0">
                  <a:solidFill>
                    <a:srgbClr val="000000"/>
                  </a:solidFill>
                  <a:latin typeface="Meiryo UI" panose="020B0604030504040204" pitchFamily="50" charset="-128"/>
                  <a:ea typeface="Meiryo UI" panose="020B0604030504040204" pitchFamily="50" charset="-128"/>
                </a:rPr>
                <a:t>年８月～９月　中央省庁や大手企業の少なくとも</a:t>
              </a:r>
              <a:r>
                <a:rPr kumimoji="0" lang="en-US" altLang="ja-JP" sz="900" dirty="0">
                  <a:solidFill>
                    <a:srgbClr val="000000"/>
                  </a:solidFill>
                  <a:latin typeface="Meiryo UI" panose="020B0604030504040204" pitchFamily="50" charset="-128"/>
                  <a:ea typeface="Meiryo UI" panose="020B0604030504040204" pitchFamily="50" charset="-128"/>
                </a:rPr>
                <a:t>20</a:t>
              </a:r>
              <a:r>
                <a:rPr kumimoji="0" lang="ja-JP" altLang="en-US" sz="900" dirty="0">
                  <a:solidFill>
                    <a:srgbClr val="000000"/>
                  </a:solidFill>
                  <a:latin typeface="Meiryo UI" panose="020B0604030504040204" pitchFamily="50" charset="-128"/>
                  <a:ea typeface="Meiryo UI" panose="020B0604030504040204" pitchFamily="50" charset="-128"/>
                </a:rPr>
                <a:t>機関を狙った標的型サイバー攻撃（標的組織の</a:t>
              </a:r>
              <a:r>
                <a:rPr kumimoji="0" lang="en-US" altLang="ja-JP" sz="900" dirty="0">
                  <a:solidFill>
                    <a:srgbClr val="000000"/>
                  </a:solidFill>
                  <a:latin typeface="Meiryo UI" panose="020B0604030504040204" pitchFamily="50" charset="-128"/>
                  <a:ea typeface="Meiryo UI" panose="020B0604030504040204" pitchFamily="50" charset="-128"/>
                </a:rPr>
                <a:t>IP</a:t>
              </a:r>
              <a:r>
                <a:rPr kumimoji="0" lang="ja-JP" altLang="en-US" sz="900" dirty="0">
                  <a:solidFill>
                    <a:srgbClr val="000000"/>
                  </a:solidFill>
                  <a:latin typeface="Meiryo UI" panose="020B0604030504040204" pitchFamily="50" charset="-128"/>
                  <a:ea typeface="Meiryo UI" panose="020B0604030504040204" pitchFamily="50" charset="-128"/>
                </a:rPr>
                <a:t>アドレスからのサイト閲覧者だけが感染するもの）が発生</a:t>
              </a:r>
              <a:endParaRPr kumimoji="0" lang="ja-JP" altLang="ja-JP" sz="2000" dirty="0">
                <a:latin typeface="Meiryo UI" panose="020B0604030504040204" pitchFamily="50" charset="-128"/>
                <a:ea typeface="Meiryo UI" panose="020B0604030504040204" pitchFamily="50" charset="-128"/>
              </a:endParaRPr>
            </a:p>
          </p:txBody>
        </p:sp>
        <p:sp>
          <p:nvSpPr>
            <p:cNvPr id="25" name="正方形/長方形 24"/>
            <p:cNvSpPr/>
            <p:nvPr/>
          </p:nvSpPr>
          <p:spPr>
            <a:xfrm>
              <a:off x="382583" y="977751"/>
              <a:ext cx="3168000" cy="1015663"/>
            </a:xfrm>
            <a:prstGeom prst="rect">
              <a:avLst/>
            </a:prstGeom>
          </p:spPr>
          <p:txBody>
            <a:bodyPr wrap="square">
              <a:spAutoFit/>
            </a:bodyPr>
            <a:lstStyle/>
            <a:p>
              <a:pPr marL="171450" indent="-171450">
                <a:buFont typeface="Wingdings" panose="05000000000000000000" pitchFamily="2" charset="2"/>
                <a:buChar char="l"/>
              </a:pPr>
              <a:r>
                <a:rPr lang="ja-JP" altLang="en-US" sz="1000" dirty="0">
                  <a:latin typeface="Meiryo UI" panose="020B0604030504040204" pitchFamily="50" charset="-128"/>
                  <a:ea typeface="Meiryo UI" panose="020B0604030504040204" pitchFamily="50" charset="-128"/>
                </a:rPr>
                <a:t>標的組織がよく閲覧する</a:t>
              </a:r>
              <a:r>
                <a:rPr lang="en-US" altLang="ja-JP" sz="1000" dirty="0">
                  <a:latin typeface="Meiryo UI" panose="020B0604030504040204" pitchFamily="50" charset="-128"/>
                  <a:ea typeface="Meiryo UI" panose="020B0604030504040204" pitchFamily="50" charset="-128"/>
                </a:rPr>
                <a:t>web</a:t>
              </a:r>
              <a:r>
                <a:rPr lang="ja-JP" altLang="en-US" sz="1000" dirty="0">
                  <a:latin typeface="Meiryo UI" panose="020B0604030504040204" pitchFamily="50" charset="-128"/>
                  <a:ea typeface="Meiryo UI" panose="020B0604030504040204" pitchFamily="50" charset="-128"/>
                </a:rPr>
                <a:t>サイトを改ざんし、閲覧した端末を不正プログラムに感染させる。</a:t>
              </a:r>
              <a:endParaRPr lang="en-US" altLang="ja-JP" sz="10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l"/>
              </a:pPr>
              <a:r>
                <a:rPr lang="ja-JP" altLang="en-US" sz="1000" dirty="0">
                  <a:latin typeface="Meiryo UI" panose="020B0604030504040204" pitchFamily="50" charset="-128"/>
                  <a:ea typeface="Meiryo UI" panose="020B0604030504040204" pitchFamily="50" charset="-128"/>
                </a:rPr>
                <a:t>ブラウザの未知の脆弱性を悪用した攻撃</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ゼロデイ攻撃</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の場合もあり、未然防止は困難。</a:t>
              </a:r>
              <a:endParaRPr lang="en-US" altLang="ja-JP" sz="10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l"/>
              </a:pPr>
              <a:r>
                <a:rPr lang="ja-JP" altLang="en-US" sz="1000" dirty="0">
                  <a:latin typeface="Meiryo UI" panose="020B0604030504040204" pitchFamily="50" charset="-128"/>
                  <a:ea typeface="Meiryo UI" panose="020B0604030504040204" pitchFamily="50" charset="-128"/>
                </a:rPr>
                <a:t>不正プログラムを遠隔操作して内部侵入を繰り返し、重要情報の窃取・破壊等を実施。</a:t>
              </a:r>
            </a:p>
          </p:txBody>
        </p:sp>
        <p:grpSp>
          <p:nvGrpSpPr>
            <p:cNvPr id="3" name="グループ化 2">
              <a:extLst>
                <a:ext uri="{FF2B5EF4-FFF2-40B4-BE49-F238E27FC236}">
                  <a16:creationId xmlns:a16="http://schemas.microsoft.com/office/drawing/2014/main" id="{8C374B73-59B6-4522-A23B-A96C105AF560}"/>
                </a:ext>
              </a:extLst>
            </p:cNvPr>
            <p:cNvGrpSpPr/>
            <p:nvPr/>
          </p:nvGrpSpPr>
          <p:grpSpPr>
            <a:xfrm>
              <a:off x="394776" y="738337"/>
              <a:ext cx="3168000" cy="1900445"/>
              <a:chOff x="394776" y="738337"/>
              <a:chExt cx="3168000" cy="1900445"/>
            </a:xfrm>
          </p:grpSpPr>
          <p:sp>
            <p:nvSpPr>
              <p:cNvPr id="23" name="角丸四角形 22"/>
              <p:cNvSpPr/>
              <p:nvPr/>
            </p:nvSpPr>
            <p:spPr>
              <a:xfrm>
                <a:off x="394776" y="850990"/>
                <a:ext cx="3168000" cy="1787792"/>
              </a:xfrm>
              <a:prstGeom prst="roundRect">
                <a:avLst>
                  <a:gd name="adj" fmla="val 8558"/>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22" name="角丸四角形 21"/>
              <p:cNvSpPr/>
              <p:nvPr/>
            </p:nvSpPr>
            <p:spPr>
              <a:xfrm>
                <a:off x="589243" y="738337"/>
                <a:ext cx="997720" cy="20996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Meiryo UI" panose="020B0604030504040204" pitchFamily="50" charset="-128"/>
                    <a:ea typeface="Meiryo UI" panose="020B0604030504040204" pitchFamily="50" charset="-128"/>
                  </a:rPr>
                  <a:t>脅威の概要</a:t>
                </a:r>
              </a:p>
            </p:txBody>
          </p:sp>
        </p:grpSp>
      </p:grpSp>
      <p:grpSp>
        <p:nvGrpSpPr>
          <p:cNvPr id="12" name="グループ化 11">
            <a:extLst>
              <a:ext uri="{FF2B5EF4-FFF2-40B4-BE49-F238E27FC236}">
                <a16:creationId xmlns:a16="http://schemas.microsoft.com/office/drawing/2014/main" id="{EBAAD282-A524-4BEF-B04F-A4AE621D783B}"/>
              </a:ext>
            </a:extLst>
          </p:cNvPr>
          <p:cNvGrpSpPr/>
          <p:nvPr/>
        </p:nvGrpSpPr>
        <p:grpSpPr>
          <a:xfrm>
            <a:off x="382583" y="5086817"/>
            <a:ext cx="3181555" cy="1900445"/>
            <a:chOff x="382583" y="5086817"/>
            <a:chExt cx="3181555" cy="1900445"/>
          </a:xfrm>
        </p:grpSpPr>
        <p:grpSp>
          <p:nvGrpSpPr>
            <p:cNvPr id="5" name="グループ化 4">
              <a:extLst>
                <a:ext uri="{FF2B5EF4-FFF2-40B4-BE49-F238E27FC236}">
                  <a16:creationId xmlns:a16="http://schemas.microsoft.com/office/drawing/2014/main" id="{7D1E23E8-8BF7-4B0B-9D0F-79F05D3BDE86}"/>
                </a:ext>
              </a:extLst>
            </p:cNvPr>
            <p:cNvGrpSpPr/>
            <p:nvPr/>
          </p:nvGrpSpPr>
          <p:grpSpPr>
            <a:xfrm>
              <a:off x="394776" y="5086817"/>
              <a:ext cx="3168000" cy="1900445"/>
              <a:chOff x="394776" y="5086817"/>
              <a:chExt cx="3168000" cy="1900445"/>
            </a:xfrm>
          </p:grpSpPr>
          <p:sp>
            <p:nvSpPr>
              <p:cNvPr id="1174" name="角丸四角形 1173"/>
              <p:cNvSpPr/>
              <p:nvPr/>
            </p:nvSpPr>
            <p:spPr>
              <a:xfrm>
                <a:off x="394776" y="5199470"/>
                <a:ext cx="3168000" cy="1787792"/>
              </a:xfrm>
              <a:prstGeom prst="roundRect">
                <a:avLst>
                  <a:gd name="adj" fmla="val 8558"/>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175" name="角丸四角形 1174"/>
              <p:cNvSpPr/>
              <p:nvPr/>
            </p:nvSpPr>
            <p:spPr>
              <a:xfrm>
                <a:off x="589243" y="5086817"/>
                <a:ext cx="997720" cy="20996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Meiryo UI" panose="020B0604030504040204" pitchFamily="50" charset="-128"/>
                    <a:ea typeface="Meiryo UI" panose="020B0604030504040204" pitchFamily="50" charset="-128"/>
                  </a:rPr>
                  <a:t>脅威の概要</a:t>
                </a:r>
              </a:p>
            </p:txBody>
          </p:sp>
        </p:grpSp>
        <p:sp>
          <p:nvSpPr>
            <p:cNvPr id="1376" name="テキスト ボックス 1375"/>
            <p:cNvSpPr txBox="1"/>
            <p:nvPr/>
          </p:nvSpPr>
          <p:spPr>
            <a:xfrm>
              <a:off x="382583" y="5308116"/>
              <a:ext cx="3168000" cy="1061829"/>
            </a:xfrm>
            <a:prstGeom prst="rect">
              <a:avLst/>
            </a:prstGeom>
            <a:noFill/>
          </p:spPr>
          <p:txBody>
            <a:bodyPr wrap="square" rtlCol="0">
              <a:spAutoFit/>
            </a:bodyPr>
            <a:lstStyle/>
            <a:p>
              <a:pPr marL="171450" indent="-171450">
                <a:buFont typeface="Wingdings" panose="05000000000000000000" pitchFamily="2" charset="2"/>
                <a:buChar char="l"/>
              </a:pPr>
              <a:r>
                <a:rPr lang="ja-JP" altLang="en-US" sz="1050" dirty="0">
                  <a:latin typeface="Meiryo UI" panose="020B0604030504040204" pitchFamily="50" charset="-128"/>
                  <a:ea typeface="Meiryo UI" panose="020B0604030504040204" pitchFamily="50" charset="-128"/>
                </a:rPr>
                <a:t>特定の組織を狙って職員等になりすましたメールを送付し、添付ファイルや</a:t>
              </a:r>
              <a:r>
                <a:rPr lang="en-US" altLang="ja-JP" sz="1050" dirty="0">
                  <a:latin typeface="Meiryo UI" panose="020B0604030504040204" pitchFamily="50" charset="-128"/>
                  <a:ea typeface="Meiryo UI" panose="020B0604030504040204" pitchFamily="50" charset="-128"/>
                </a:rPr>
                <a:t>URL</a:t>
              </a:r>
              <a:r>
                <a:rPr lang="ja-JP" altLang="en-US" sz="1050" dirty="0">
                  <a:latin typeface="Meiryo UI" panose="020B0604030504040204" pitchFamily="50" charset="-128"/>
                  <a:ea typeface="Meiryo UI" panose="020B0604030504040204" pitchFamily="50" charset="-128"/>
                </a:rPr>
                <a:t>を開かせることによって不正プログラムに感染させる。</a:t>
              </a:r>
            </a:p>
            <a:p>
              <a:pPr marL="171450" indent="-171450">
                <a:buFont typeface="Wingdings" panose="05000000000000000000" pitchFamily="2" charset="2"/>
                <a:buChar char="l"/>
              </a:pPr>
              <a:r>
                <a:rPr lang="ja-JP" altLang="en-US" sz="1050" dirty="0">
                  <a:latin typeface="Meiryo UI" panose="020B0604030504040204" pitchFamily="50" charset="-128"/>
                  <a:ea typeface="Meiryo UI" panose="020B0604030504040204" pitchFamily="50" charset="-128"/>
                </a:rPr>
                <a:t>不正プログラムを遠隔操作して内部侵入を繰り返し、重要情報の窃取・破壊等を実施。</a:t>
              </a:r>
            </a:p>
            <a:p>
              <a:pPr marL="171450" indent="-171450">
                <a:buFont typeface="Wingdings" panose="05000000000000000000" pitchFamily="2" charset="2"/>
                <a:buChar char="l"/>
              </a:pPr>
              <a:endParaRPr kumimoji="1" lang="ja-JP" altLang="en-US" sz="1050" dirty="0">
                <a:latin typeface="Meiryo UI" panose="020B0604030504040204" pitchFamily="50" charset="-128"/>
                <a:ea typeface="Meiryo UI" panose="020B0604030504040204" pitchFamily="50" charset="-128"/>
              </a:endParaRPr>
            </a:p>
          </p:txBody>
        </p:sp>
        <p:sp>
          <p:nvSpPr>
            <p:cNvPr id="1180" name="Rectangle 883"/>
            <p:cNvSpPr>
              <a:spLocks noChangeArrowheads="1"/>
            </p:cNvSpPr>
            <p:nvPr/>
          </p:nvSpPr>
          <p:spPr bwMode="auto">
            <a:xfrm>
              <a:off x="468288" y="6305255"/>
              <a:ext cx="7181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＜最近の</a:t>
              </a:r>
              <a:r>
                <a:rPr kumimoji="0" lang="ja-JP" altLang="ja-JP" sz="800" b="0" i="0" u="none" strike="noStrike" cap="none" normalizeH="0" baseline="0" dirty="0">
                  <a:ln>
                    <a:noFill/>
                  </a:ln>
                  <a:effectLst/>
                  <a:latin typeface="Meiryo UI" panose="020B0604030504040204" pitchFamily="50" charset="-128"/>
                  <a:ea typeface="Meiryo UI" panose="020B0604030504040204" pitchFamily="50" charset="-128"/>
                </a:rPr>
                <a:t>事例</a:t>
              </a:r>
              <a:r>
                <a:rPr kumimoji="0" lang="ja-JP" altLang="ja-JP" sz="8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a:t>
              </a:r>
              <a:endParaRPr kumimoji="0" lang="ja-JP" altLang="ja-JP"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p:txBody>
        </p:sp>
        <p:sp>
          <p:nvSpPr>
            <p:cNvPr id="1377" name="テキスト ボックス 1376"/>
            <p:cNvSpPr txBox="1"/>
            <p:nvPr/>
          </p:nvSpPr>
          <p:spPr>
            <a:xfrm>
              <a:off x="579166" y="6406064"/>
              <a:ext cx="2984972" cy="461665"/>
            </a:xfrm>
            <a:prstGeom prst="rect">
              <a:avLst/>
            </a:prstGeom>
            <a:noFill/>
          </p:spPr>
          <p:txBody>
            <a:bodyPr wrap="square" rtlCol="0">
              <a:spAutoFit/>
            </a:bodyPr>
            <a:lstStyle/>
            <a:p>
              <a:pPr marL="108000" indent="-108000" eaLnBrk="1" hangingPunct="1">
                <a:buFont typeface="Arial" panose="020B0604020202020204" pitchFamily="34" charset="0"/>
                <a:buChar char="•"/>
                <a:defRPr/>
              </a:pPr>
              <a:r>
                <a:rPr lang="en-US" altLang="ja-JP" sz="800" dirty="0">
                  <a:latin typeface="Meiryo UI" panose="020B0604030504040204" pitchFamily="50" charset="-128"/>
                  <a:ea typeface="Meiryo UI" panose="020B0604030504040204" pitchFamily="50" charset="-128"/>
                </a:rPr>
                <a:t>2015</a:t>
              </a:r>
              <a:r>
                <a:rPr lang="ja-JP" altLang="en-US" sz="800" dirty="0">
                  <a:latin typeface="Meiryo UI" panose="020B0604030504040204" pitchFamily="50" charset="-128"/>
                  <a:ea typeface="Meiryo UI" panose="020B0604030504040204" pitchFamily="50" charset="-128"/>
                </a:rPr>
                <a:t>年５月　〇〇機構に対して</a:t>
              </a:r>
              <a:r>
                <a:rPr lang="en-US" altLang="ja-JP" sz="800" dirty="0">
                  <a:latin typeface="Meiryo UI" panose="020B0604030504040204" pitchFamily="50" charset="-128"/>
                  <a:ea typeface="Meiryo UI" panose="020B0604030504040204" pitchFamily="50" charset="-128"/>
                </a:rPr>
                <a:t>4</a:t>
              </a:r>
              <a:r>
                <a:rPr lang="ja-JP" altLang="en-US" sz="800" dirty="0">
                  <a:latin typeface="Meiryo UI" panose="020B0604030504040204" pitchFamily="50" charset="-128"/>
                  <a:ea typeface="Meiryo UI" panose="020B0604030504040204" pitchFamily="50" charset="-128"/>
                </a:rPr>
                <a:t>度にわたる執ような標的型メール攻撃が行われ、</a:t>
              </a:r>
              <a:r>
                <a:rPr lang="en-US" altLang="ja-JP" sz="800" dirty="0">
                  <a:latin typeface="Meiryo UI" panose="020B0604030504040204" pitchFamily="50" charset="-128"/>
                  <a:ea typeface="Meiryo UI" panose="020B0604030504040204" pitchFamily="50" charset="-128"/>
                </a:rPr>
                <a:t>31</a:t>
              </a:r>
              <a:r>
                <a:rPr lang="ja-JP" altLang="en-US" sz="800" dirty="0">
                  <a:latin typeface="Meiryo UI" panose="020B0604030504040204" pitchFamily="50" charset="-128"/>
                  <a:ea typeface="Meiryo UI" panose="020B0604030504040204" pitchFamily="50" charset="-128"/>
                </a:rPr>
                <a:t>台の端末が不正プログラムに感染し、</a:t>
              </a:r>
              <a:r>
                <a:rPr lang="en-US" altLang="ja-JP" sz="800" dirty="0">
                  <a:latin typeface="Meiryo UI" panose="020B0604030504040204" pitchFamily="50" charset="-128"/>
                  <a:ea typeface="Meiryo UI" panose="020B0604030504040204" pitchFamily="50" charset="-128"/>
                </a:rPr>
                <a:t>125</a:t>
              </a:r>
              <a:r>
                <a:rPr lang="ja-JP" altLang="en-US" sz="800" dirty="0">
                  <a:latin typeface="Meiryo UI" panose="020B0604030504040204" pitchFamily="50" charset="-128"/>
                  <a:ea typeface="Meiryo UI" panose="020B0604030504040204" pitchFamily="50" charset="-128"/>
                </a:rPr>
                <a:t>万件の個人情報が流出するという事案が発生</a:t>
              </a:r>
            </a:p>
          </p:txBody>
        </p:sp>
      </p:grpSp>
      <p:grpSp>
        <p:nvGrpSpPr>
          <p:cNvPr id="13" name="グループ化 12">
            <a:extLst>
              <a:ext uri="{FF2B5EF4-FFF2-40B4-BE49-F238E27FC236}">
                <a16:creationId xmlns:a16="http://schemas.microsoft.com/office/drawing/2014/main" id="{14550F94-9910-40F7-BF57-13706CA540EE}"/>
              </a:ext>
            </a:extLst>
          </p:cNvPr>
          <p:cNvGrpSpPr/>
          <p:nvPr/>
        </p:nvGrpSpPr>
        <p:grpSpPr>
          <a:xfrm>
            <a:off x="382583" y="7045113"/>
            <a:ext cx="3180193" cy="1804849"/>
            <a:chOff x="382583" y="7045113"/>
            <a:chExt cx="3180193" cy="1804849"/>
          </a:xfrm>
        </p:grpSpPr>
        <p:grpSp>
          <p:nvGrpSpPr>
            <p:cNvPr id="9" name="グループ化 8">
              <a:extLst>
                <a:ext uri="{FF2B5EF4-FFF2-40B4-BE49-F238E27FC236}">
                  <a16:creationId xmlns:a16="http://schemas.microsoft.com/office/drawing/2014/main" id="{3B1C02C7-E5D4-4731-9F27-E68BAC2E2B0E}"/>
                </a:ext>
              </a:extLst>
            </p:cNvPr>
            <p:cNvGrpSpPr/>
            <p:nvPr/>
          </p:nvGrpSpPr>
          <p:grpSpPr>
            <a:xfrm>
              <a:off x="394776" y="7045113"/>
              <a:ext cx="3168000" cy="1804849"/>
              <a:chOff x="394776" y="7045113"/>
              <a:chExt cx="3168000" cy="1804849"/>
            </a:xfrm>
          </p:grpSpPr>
          <p:sp>
            <p:nvSpPr>
              <p:cNvPr id="1172" name="角丸四角形 1171"/>
              <p:cNvSpPr/>
              <p:nvPr/>
            </p:nvSpPr>
            <p:spPr>
              <a:xfrm>
                <a:off x="394776" y="7157765"/>
                <a:ext cx="3168000" cy="1692197"/>
              </a:xfrm>
              <a:prstGeom prst="roundRect">
                <a:avLst>
                  <a:gd name="adj" fmla="val 1007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173" name="角丸四角形 1172"/>
              <p:cNvSpPr/>
              <p:nvPr/>
            </p:nvSpPr>
            <p:spPr>
              <a:xfrm>
                <a:off x="589243" y="7045113"/>
                <a:ext cx="997720" cy="20996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Meiryo UI" panose="020B0604030504040204" pitchFamily="50" charset="-128"/>
                    <a:ea typeface="Meiryo UI" panose="020B0604030504040204" pitchFamily="50" charset="-128"/>
                  </a:rPr>
                  <a:t>主な対策</a:t>
                </a:r>
              </a:p>
            </p:txBody>
          </p:sp>
        </p:grpSp>
        <p:sp>
          <p:nvSpPr>
            <p:cNvPr id="1182" name="Rectangle 893"/>
            <p:cNvSpPr>
              <a:spLocks noChangeArrowheads="1"/>
            </p:cNvSpPr>
            <p:nvPr/>
          </p:nvSpPr>
          <p:spPr bwMode="auto">
            <a:xfrm>
              <a:off x="468288" y="8299177"/>
              <a:ext cx="223619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effectLst/>
                  <a:latin typeface="Meiryo UI" panose="020B0604030504040204" pitchFamily="50" charset="-128"/>
                  <a:ea typeface="Meiryo UI" panose="020B0604030504040204" pitchFamily="50" charset="-128"/>
                </a:rPr>
                <a:t>＜統一基準群（</a:t>
              </a:r>
              <a:r>
                <a:rPr kumimoji="0" lang="ja-JP" altLang="en-US" sz="800" dirty="0">
                  <a:latin typeface="Meiryo UI" panose="020B0604030504040204" pitchFamily="50" charset="-128"/>
                  <a:ea typeface="Meiryo UI" panose="020B0604030504040204" pitchFamily="50" charset="-128"/>
                </a:rPr>
                <a:t>令和</a:t>
              </a:r>
              <a:r>
                <a:rPr kumimoji="0" lang="en-US" altLang="ja-JP" sz="800" dirty="0">
                  <a:latin typeface="Meiryo UI" panose="020B0604030504040204" pitchFamily="50" charset="-128"/>
                  <a:ea typeface="Meiryo UI" panose="020B0604030504040204" pitchFamily="50" charset="-128"/>
                </a:rPr>
                <a:t>5</a:t>
              </a:r>
              <a:r>
                <a:rPr kumimoji="0" lang="ja-JP" altLang="en-US" sz="800" b="0" i="0" u="none" strike="noStrike" cap="none" normalizeH="0" baseline="0" dirty="0">
                  <a:ln>
                    <a:noFill/>
                  </a:ln>
                  <a:effectLst/>
                  <a:latin typeface="Meiryo UI" panose="020B0604030504040204" pitchFamily="50" charset="-128"/>
                  <a:ea typeface="Meiryo UI" panose="020B0604030504040204" pitchFamily="50" charset="-128"/>
                </a:rPr>
                <a:t>年度版）における対策事項＞</a:t>
              </a:r>
              <a:endParaRPr kumimoji="0" lang="ja-JP" altLang="ja-JP" sz="18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378" name="テキスト ボックス 1377"/>
            <p:cNvSpPr txBox="1"/>
            <p:nvPr/>
          </p:nvSpPr>
          <p:spPr>
            <a:xfrm>
              <a:off x="382583" y="7247037"/>
              <a:ext cx="3168000" cy="1061829"/>
            </a:xfrm>
            <a:prstGeom prst="rect">
              <a:avLst/>
            </a:prstGeom>
            <a:noFill/>
          </p:spPr>
          <p:txBody>
            <a:bodyPr wrap="square" rtlCol="0">
              <a:spAutoFit/>
            </a:bodyPr>
            <a:lstStyle/>
            <a:p>
              <a:pPr marL="171450" indent="-171450">
                <a:buFont typeface="Wingdings" panose="05000000000000000000" pitchFamily="2" charset="2"/>
                <a:buChar char="l"/>
              </a:pPr>
              <a:r>
                <a:rPr lang="ja-JP" altLang="en-US" sz="1050" dirty="0">
                  <a:latin typeface="Meiryo UI" panose="020B0604030504040204" pitchFamily="50" charset="-128"/>
                  <a:ea typeface="Meiryo UI" panose="020B0604030504040204" pitchFamily="50" charset="-128"/>
                </a:rPr>
                <a:t>不審なメールを検出する仕組みの整備、対応能力を向上する（送信ドメイン認証技術の活用、教育・訓練 等）。</a:t>
              </a:r>
            </a:p>
            <a:p>
              <a:pPr marL="171450" indent="-171450">
                <a:buFont typeface="Wingdings" panose="05000000000000000000" pitchFamily="2" charset="2"/>
                <a:buChar char="l"/>
              </a:pPr>
              <a:r>
                <a:rPr lang="ja-JP" altLang="en-US" sz="1050" dirty="0">
                  <a:latin typeface="Meiryo UI" panose="020B0604030504040204" pitchFamily="50" charset="-128"/>
                  <a:ea typeface="Meiryo UI" panose="020B0604030504040204" pitchFamily="50" charset="-128"/>
                </a:rPr>
                <a:t>感染防止を目的とした入口対策のほか、遠隔操作による攻撃の早期検知等を目的とした内部対策を実施する。</a:t>
              </a:r>
            </a:p>
          </p:txBody>
        </p:sp>
      </p:grpSp>
      <p:sp>
        <p:nvSpPr>
          <p:cNvPr id="1379" name="テキスト ボックス 1378"/>
          <p:cNvSpPr txBox="1"/>
          <p:nvPr/>
        </p:nvSpPr>
        <p:spPr>
          <a:xfrm>
            <a:off x="579166" y="8371185"/>
            <a:ext cx="3400233" cy="461665"/>
          </a:xfrm>
          <a:prstGeom prst="rect">
            <a:avLst/>
          </a:prstGeom>
          <a:noFill/>
        </p:spPr>
        <p:txBody>
          <a:bodyPr wrap="square" rtlCol="0">
            <a:spAutoFit/>
          </a:bodyPr>
          <a:lstStyle/>
          <a:p>
            <a:pPr marL="108000" lvl="0" indent="-108000">
              <a:buFont typeface="Arial" panose="020B0604020202020204" pitchFamily="34" charset="0"/>
              <a:buChar char="•"/>
            </a:pPr>
            <a:r>
              <a:rPr kumimoji="0" lang="en-US" altLang="ja-JP" sz="800" dirty="0">
                <a:solidFill>
                  <a:srgbClr val="000000"/>
                </a:solidFill>
                <a:latin typeface="Meiryo UI" panose="020B0604030504040204" pitchFamily="50" charset="-128"/>
                <a:ea typeface="Meiryo UI" panose="020B0604030504040204" pitchFamily="50" charset="-128"/>
              </a:rPr>
              <a:t>6.2.2</a:t>
            </a:r>
            <a:r>
              <a:rPr kumimoji="0" lang="ja-JP" altLang="en-US" sz="800" dirty="0">
                <a:solidFill>
                  <a:srgbClr val="000000"/>
                </a:solidFill>
                <a:latin typeface="Meiryo UI" panose="020B0604030504040204" pitchFamily="50" charset="-128"/>
                <a:ea typeface="Meiryo UI" panose="020B0604030504040204" pitchFamily="50" charset="-128"/>
              </a:rPr>
              <a:t>　電子メール</a:t>
            </a:r>
            <a:endParaRPr kumimoji="0" lang="en-US" altLang="ja-JP" sz="800" dirty="0">
              <a:solidFill>
                <a:srgbClr val="000000"/>
              </a:solidFill>
              <a:latin typeface="Meiryo UI" panose="020B0604030504040204" pitchFamily="50" charset="-128"/>
              <a:ea typeface="Meiryo UI" panose="020B0604030504040204" pitchFamily="50" charset="-128"/>
            </a:endParaRPr>
          </a:p>
          <a:p>
            <a:pPr marL="108000" lvl="0" indent="-108000">
              <a:buFont typeface="Arial" panose="020B0604020202020204" pitchFamily="34" charset="0"/>
              <a:buChar char="•"/>
            </a:pPr>
            <a:r>
              <a:rPr kumimoji="0" lang="en-US" altLang="ja-JP" sz="800" dirty="0">
                <a:solidFill>
                  <a:srgbClr val="000000"/>
                </a:solidFill>
                <a:latin typeface="Meiryo UI" panose="020B0604030504040204" pitchFamily="50" charset="-128"/>
                <a:ea typeface="Meiryo UI" panose="020B0604030504040204" pitchFamily="50" charset="-128"/>
              </a:rPr>
              <a:t>7.</a:t>
            </a:r>
            <a:r>
              <a:rPr kumimoji="0" lang="ja-JP" altLang="ja-JP" sz="800" dirty="0">
                <a:solidFill>
                  <a:srgbClr val="000000"/>
                </a:solidFill>
                <a:latin typeface="Meiryo UI" panose="020B0604030504040204" pitchFamily="50" charset="-128"/>
                <a:ea typeface="Meiryo UI" panose="020B0604030504040204" pitchFamily="50" charset="-128"/>
              </a:rPr>
              <a:t>2.</a:t>
            </a:r>
            <a:r>
              <a:rPr kumimoji="0" lang="en-US" altLang="ja-JP" sz="800" dirty="0">
                <a:solidFill>
                  <a:srgbClr val="000000"/>
                </a:solidFill>
                <a:latin typeface="Meiryo UI" panose="020B0604030504040204" pitchFamily="50" charset="-128"/>
                <a:ea typeface="Meiryo UI" panose="020B0604030504040204" pitchFamily="50" charset="-128"/>
              </a:rPr>
              <a:t>1</a:t>
            </a:r>
            <a:r>
              <a:rPr kumimoji="0" lang="ja-JP" altLang="en-US" sz="800" dirty="0">
                <a:solidFill>
                  <a:srgbClr val="000000"/>
                </a:solidFill>
                <a:latin typeface="Meiryo UI" panose="020B0604030504040204" pitchFamily="50" charset="-128"/>
                <a:ea typeface="Meiryo UI" panose="020B0604030504040204" pitchFamily="50" charset="-128"/>
              </a:rPr>
              <a:t>　ソフトウェアに関する脆弱性対策</a:t>
            </a:r>
            <a:endParaRPr kumimoji="0" lang="en-US" altLang="ja-JP" sz="800" dirty="0">
              <a:solidFill>
                <a:srgbClr val="000000"/>
              </a:solidFill>
              <a:latin typeface="Meiryo UI" panose="020B0604030504040204" pitchFamily="50" charset="-128"/>
              <a:ea typeface="Meiryo UI" panose="020B0604030504040204" pitchFamily="50" charset="-128"/>
            </a:endParaRPr>
          </a:p>
          <a:p>
            <a:pPr marL="108000" indent="-108000">
              <a:buFont typeface="Arial" panose="020B0604020202020204" pitchFamily="34" charset="0"/>
              <a:buChar char="•"/>
            </a:pPr>
            <a:r>
              <a:rPr kumimoji="0" lang="en-US" altLang="ja-JP" sz="800" dirty="0">
                <a:solidFill>
                  <a:srgbClr val="000000"/>
                </a:solidFill>
                <a:latin typeface="Meiryo UI" panose="020B0604030504040204" pitchFamily="50" charset="-128"/>
                <a:ea typeface="Meiryo UI" panose="020B0604030504040204" pitchFamily="50" charset="-128"/>
              </a:rPr>
              <a:t>7.</a:t>
            </a:r>
            <a:r>
              <a:rPr kumimoji="0" lang="ja-JP" altLang="ja-JP" sz="800" dirty="0">
                <a:solidFill>
                  <a:srgbClr val="000000"/>
                </a:solidFill>
                <a:latin typeface="Meiryo UI" panose="020B0604030504040204" pitchFamily="50" charset="-128"/>
                <a:ea typeface="Meiryo UI" panose="020B0604030504040204" pitchFamily="50" charset="-128"/>
              </a:rPr>
              <a:t>2.</a:t>
            </a:r>
            <a:r>
              <a:rPr kumimoji="0" lang="en-US" altLang="ja-JP" sz="800" dirty="0">
                <a:solidFill>
                  <a:srgbClr val="000000"/>
                </a:solidFill>
                <a:latin typeface="Meiryo UI" panose="020B0604030504040204" pitchFamily="50" charset="-128"/>
                <a:ea typeface="Meiryo UI" panose="020B0604030504040204" pitchFamily="50" charset="-128"/>
              </a:rPr>
              <a:t>4</a:t>
            </a:r>
            <a:r>
              <a:rPr kumimoji="0" lang="ja-JP" altLang="en-US" sz="800" dirty="0">
                <a:solidFill>
                  <a:srgbClr val="000000"/>
                </a:solidFill>
                <a:latin typeface="Meiryo UI" panose="020B0604030504040204" pitchFamily="50" charset="-128"/>
                <a:ea typeface="Meiryo UI" panose="020B0604030504040204" pitchFamily="50" charset="-128"/>
              </a:rPr>
              <a:t>　標的型攻撃対策　等</a:t>
            </a:r>
            <a:endParaRPr kumimoji="0" lang="en-US" altLang="ja-JP" sz="800" dirty="0">
              <a:solidFill>
                <a:srgbClr val="000000"/>
              </a:solidFill>
              <a:latin typeface="Meiryo UI" panose="020B0604030504040204" pitchFamily="50" charset="-128"/>
              <a:ea typeface="Meiryo UI" panose="020B0604030504040204" pitchFamily="50" charset="-128"/>
            </a:endParaRPr>
          </a:p>
        </p:txBody>
      </p:sp>
      <p:grpSp>
        <p:nvGrpSpPr>
          <p:cNvPr id="11" name="グループ化 10">
            <a:extLst>
              <a:ext uri="{FF2B5EF4-FFF2-40B4-BE49-F238E27FC236}">
                <a16:creationId xmlns:a16="http://schemas.microsoft.com/office/drawing/2014/main" id="{8451645D-3523-436E-B706-A78FCF10333B}"/>
              </a:ext>
            </a:extLst>
          </p:cNvPr>
          <p:cNvGrpSpPr/>
          <p:nvPr/>
        </p:nvGrpSpPr>
        <p:grpSpPr>
          <a:xfrm>
            <a:off x="382583" y="2696633"/>
            <a:ext cx="3180193" cy="1524213"/>
            <a:chOff x="382583" y="2696633"/>
            <a:chExt cx="3180193" cy="1524213"/>
          </a:xfrm>
        </p:grpSpPr>
        <p:grpSp>
          <p:nvGrpSpPr>
            <p:cNvPr id="4" name="グループ化 3">
              <a:extLst>
                <a:ext uri="{FF2B5EF4-FFF2-40B4-BE49-F238E27FC236}">
                  <a16:creationId xmlns:a16="http://schemas.microsoft.com/office/drawing/2014/main" id="{4D1CE54E-4007-4498-833E-DB189F2F9691}"/>
                </a:ext>
              </a:extLst>
            </p:cNvPr>
            <p:cNvGrpSpPr/>
            <p:nvPr/>
          </p:nvGrpSpPr>
          <p:grpSpPr>
            <a:xfrm>
              <a:off x="394776" y="2696633"/>
              <a:ext cx="3168000" cy="1524213"/>
              <a:chOff x="394776" y="2696633"/>
              <a:chExt cx="3168000" cy="1524213"/>
            </a:xfrm>
          </p:grpSpPr>
          <p:sp>
            <p:nvSpPr>
              <p:cNvPr id="1166" name="角丸四角形 1165"/>
              <p:cNvSpPr/>
              <p:nvPr/>
            </p:nvSpPr>
            <p:spPr>
              <a:xfrm>
                <a:off x="394776" y="2809286"/>
                <a:ext cx="3168000" cy="1411560"/>
              </a:xfrm>
              <a:prstGeom prst="roundRect">
                <a:avLst>
                  <a:gd name="adj" fmla="val 1113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1167" name="角丸四角形 1166"/>
              <p:cNvSpPr/>
              <p:nvPr/>
            </p:nvSpPr>
            <p:spPr>
              <a:xfrm>
                <a:off x="589243" y="2696633"/>
                <a:ext cx="997720" cy="20996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Meiryo UI" panose="020B0604030504040204" pitchFamily="50" charset="-128"/>
                    <a:ea typeface="Meiryo UI" panose="020B0604030504040204" pitchFamily="50" charset="-128"/>
                  </a:rPr>
                  <a:t>主な対策</a:t>
                </a:r>
              </a:p>
            </p:txBody>
          </p:sp>
        </p:grpSp>
        <p:sp>
          <p:nvSpPr>
            <p:cNvPr id="1176" name="正方形/長方形 1175"/>
            <p:cNvSpPr/>
            <p:nvPr/>
          </p:nvSpPr>
          <p:spPr>
            <a:xfrm>
              <a:off x="382583" y="2890957"/>
              <a:ext cx="3168000" cy="553998"/>
            </a:xfrm>
            <a:prstGeom prst="rect">
              <a:avLst/>
            </a:prstGeom>
          </p:spPr>
          <p:txBody>
            <a:bodyPr wrap="square">
              <a:spAutoFit/>
            </a:bodyPr>
            <a:lstStyle/>
            <a:p>
              <a:pPr marL="171450" indent="-171450">
                <a:buFont typeface="Wingdings" panose="05000000000000000000" pitchFamily="2" charset="2"/>
                <a:buChar char="l"/>
              </a:pPr>
              <a:r>
                <a:rPr lang="ja-JP" altLang="en-US" sz="1000" dirty="0">
                  <a:latin typeface="Meiryo UI" panose="020B0604030504040204" pitchFamily="50" charset="-128"/>
                  <a:ea typeface="Meiryo UI" panose="020B0604030504040204" pitchFamily="50" charset="-128"/>
                </a:rPr>
                <a:t>感染の未然防止は困難であるため、組織内部へ侵入されることを前提に内部対策を実施。</a:t>
              </a:r>
              <a:endParaRPr lang="en-US" altLang="ja-JP" sz="1000"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l"/>
              </a:pPr>
              <a:r>
                <a:rPr lang="ja-JP" altLang="en-US" sz="1000" dirty="0">
                  <a:latin typeface="Meiryo UI" panose="020B0604030504040204" pitchFamily="50" charset="-128"/>
                  <a:ea typeface="Meiryo UI" panose="020B0604030504040204" pitchFamily="50" charset="-128"/>
                </a:rPr>
                <a:t>内部対策としては、以下があげられる。</a:t>
              </a:r>
              <a:endParaRPr lang="en-US" altLang="ja-JP" sz="10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579166" y="3398858"/>
              <a:ext cx="2503712" cy="507831"/>
            </a:xfrm>
            <a:prstGeom prst="rect">
              <a:avLst/>
            </a:prstGeom>
            <a:noFill/>
          </p:spPr>
          <p:txBody>
            <a:bodyPr wrap="square" rtlCol="0">
              <a:spAutoFit/>
            </a:bodyPr>
            <a:lstStyle/>
            <a:p>
              <a:pPr marL="108000" indent="-108000">
                <a:buFont typeface="Arial" panose="020B0604020202020204" pitchFamily="34" charset="0"/>
                <a:buChar char="•"/>
              </a:pPr>
              <a:r>
                <a:rPr lang="ja-JP" altLang="en-US" sz="900" dirty="0">
                  <a:latin typeface="Meiryo UI" panose="020B0604030504040204" pitchFamily="50" charset="-128"/>
                  <a:ea typeface="Meiryo UI" panose="020B0604030504040204" pitchFamily="50" charset="-128"/>
                </a:rPr>
                <a:t>内部に侵入した攻撃を早期検知して対処</a:t>
              </a:r>
              <a:endParaRPr lang="en-US" altLang="ja-JP" sz="900" dirty="0">
                <a:latin typeface="Meiryo UI" panose="020B0604030504040204" pitchFamily="50" charset="-128"/>
                <a:ea typeface="Meiryo UI" panose="020B0604030504040204" pitchFamily="50" charset="-128"/>
              </a:endParaRPr>
            </a:p>
            <a:p>
              <a:pPr marL="108000" indent="-108000">
                <a:buFont typeface="Arial" panose="020B0604020202020204" pitchFamily="34" charset="0"/>
                <a:buChar char="•"/>
              </a:pPr>
              <a:r>
                <a:rPr lang="ja-JP" altLang="en-US" sz="900" dirty="0">
                  <a:latin typeface="Meiryo UI" panose="020B0604030504040204" pitchFamily="50" charset="-128"/>
                  <a:ea typeface="Meiryo UI" panose="020B0604030504040204" pitchFamily="50" charset="-128"/>
                </a:rPr>
                <a:t>侵入範囲の拡大の困難度を上げる</a:t>
              </a:r>
              <a:endParaRPr lang="en-US" altLang="ja-JP" sz="900" dirty="0">
                <a:latin typeface="Meiryo UI" panose="020B0604030504040204" pitchFamily="50" charset="-128"/>
                <a:ea typeface="Meiryo UI" panose="020B0604030504040204" pitchFamily="50" charset="-128"/>
              </a:endParaRPr>
            </a:p>
            <a:p>
              <a:pPr marL="108000" indent="-108000">
                <a:buFont typeface="Arial" panose="020B0604020202020204" pitchFamily="34" charset="0"/>
                <a:buChar char="•"/>
              </a:pPr>
              <a:r>
                <a:rPr lang="ja-JP" altLang="en-US" sz="900" dirty="0">
                  <a:latin typeface="Meiryo UI" panose="020B0604030504040204" pitchFamily="50" charset="-128"/>
                  <a:ea typeface="Meiryo UI" panose="020B0604030504040204" pitchFamily="50" charset="-128"/>
                </a:rPr>
                <a:t>外部との不正通信を検知して対処</a:t>
              </a:r>
              <a:endParaRPr kumimoji="1" lang="ja-JP" altLang="en-US" sz="9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468288" y="3868355"/>
              <a:ext cx="2570186" cy="215444"/>
            </a:xfrm>
            <a:prstGeom prst="rect">
              <a:avLst/>
            </a:prstGeom>
            <a:noFill/>
          </p:spPr>
          <p:txBody>
            <a:bodyPr wrap="square" rtlCol="0">
              <a:spAutoFit/>
            </a:bodyPr>
            <a:lstStyle/>
            <a:p>
              <a:r>
                <a:rPr kumimoji="1" lang="en-US" altLang="ja-JP" sz="800" dirty="0">
                  <a:latin typeface="Meiryo UI" panose="020B0604030504040204" pitchFamily="50" charset="-128"/>
                  <a:ea typeface="Meiryo UI" panose="020B0604030504040204" pitchFamily="50" charset="-128"/>
                </a:rPr>
                <a:t>&lt;</a:t>
              </a:r>
              <a:r>
                <a:rPr kumimoji="1" lang="ja-JP" altLang="en-US" sz="800" dirty="0">
                  <a:latin typeface="Meiryo UI" panose="020B0604030504040204" pitchFamily="50" charset="-128"/>
                  <a:ea typeface="Meiryo UI" panose="020B0604030504040204" pitchFamily="50" charset="-128"/>
                </a:rPr>
                <a:t>統一基準群</a:t>
              </a:r>
              <a:r>
                <a:rPr kumimoji="1" lang="en-US" altLang="ja-JP" sz="800" dirty="0">
                  <a:latin typeface="Meiryo UI" panose="020B0604030504040204" pitchFamily="50" charset="-128"/>
                  <a:ea typeface="Meiryo UI" panose="020B0604030504040204" pitchFamily="50" charset="-128"/>
                </a:rPr>
                <a:t>(</a:t>
              </a:r>
              <a:r>
                <a:rPr kumimoji="1" lang="ja-JP" altLang="en-US" sz="800" dirty="0">
                  <a:latin typeface="Meiryo UI" panose="020B0604030504040204" pitchFamily="50" charset="-128"/>
                  <a:ea typeface="Meiryo UI" panose="020B0604030504040204" pitchFamily="50" charset="-128"/>
                </a:rPr>
                <a:t>令和</a:t>
              </a:r>
              <a:r>
                <a:rPr lang="en-US" altLang="ja-JP" sz="800" dirty="0">
                  <a:latin typeface="Meiryo UI" panose="020B0604030504040204" pitchFamily="50" charset="-128"/>
                  <a:ea typeface="Meiryo UI" panose="020B0604030504040204" pitchFamily="50" charset="-128"/>
                </a:rPr>
                <a:t>5</a:t>
              </a:r>
              <a:r>
                <a:rPr kumimoji="1" lang="ja-JP" altLang="en-US" sz="800" dirty="0">
                  <a:latin typeface="Meiryo UI" panose="020B0604030504040204" pitchFamily="50" charset="-128"/>
                  <a:ea typeface="Meiryo UI" panose="020B0604030504040204" pitchFamily="50" charset="-128"/>
                </a:rPr>
                <a:t>年度版</a:t>
              </a:r>
              <a:r>
                <a:rPr kumimoji="1" lang="en-US" altLang="ja-JP" sz="800" dirty="0">
                  <a:latin typeface="Meiryo UI" panose="020B0604030504040204" pitchFamily="50" charset="-128"/>
                  <a:ea typeface="Meiryo UI" panose="020B0604030504040204" pitchFamily="50" charset="-128"/>
                </a:rPr>
                <a:t>)</a:t>
              </a:r>
              <a:r>
                <a:rPr kumimoji="1" lang="ja-JP" altLang="en-US" sz="800" dirty="0">
                  <a:latin typeface="Meiryo UI" panose="020B0604030504040204" pitchFamily="50" charset="-128"/>
                  <a:ea typeface="Meiryo UI" panose="020B0604030504040204" pitchFamily="50" charset="-128"/>
                </a:rPr>
                <a:t>における対策事項</a:t>
              </a:r>
              <a:r>
                <a:rPr kumimoji="1" lang="en-US" altLang="ja-JP" sz="800" dirty="0">
                  <a:latin typeface="Meiryo UI" panose="020B0604030504040204" pitchFamily="50" charset="-128"/>
                  <a:ea typeface="Meiryo UI" panose="020B0604030504040204" pitchFamily="50" charset="-128"/>
                </a:rPr>
                <a:t>&gt;</a:t>
              </a:r>
            </a:p>
          </p:txBody>
        </p:sp>
        <p:sp>
          <p:nvSpPr>
            <p:cNvPr id="6" name="テキスト ボックス 5"/>
            <p:cNvSpPr txBox="1"/>
            <p:nvPr/>
          </p:nvSpPr>
          <p:spPr>
            <a:xfrm>
              <a:off x="579166" y="4003081"/>
              <a:ext cx="1944216" cy="215444"/>
            </a:xfrm>
            <a:prstGeom prst="rect">
              <a:avLst/>
            </a:prstGeom>
            <a:noFill/>
          </p:spPr>
          <p:txBody>
            <a:bodyPr wrap="square" rtlCol="0">
              <a:spAutoFit/>
            </a:bodyPr>
            <a:lstStyle/>
            <a:p>
              <a:pPr marL="108000" indent="-108000">
                <a:buFont typeface="Arial" panose="020B0604020202020204" pitchFamily="34" charset="0"/>
                <a:buChar char="•"/>
              </a:pPr>
              <a:r>
                <a:rPr lang="en-US" altLang="ja-JP" sz="800" dirty="0">
                  <a:latin typeface="Meiryo UI" panose="020B0604030504040204" pitchFamily="50" charset="-128"/>
                  <a:ea typeface="Meiryo UI" panose="020B0604030504040204" pitchFamily="50" charset="-128"/>
                </a:rPr>
                <a:t>7.2.4</a:t>
              </a:r>
              <a:r>
                <a:rPr lang="ja-JP" altLang="en-US" sz="800" dirty="0">
                  <a:latin typeface="Meiryo UI" panose="020B0604030504040204" pitchFamily="50" charset="-128"/>
                  <a:ea typeface="Meiryo UI" panose="020B0604030504040204" pitchFamily="50" charset="-128"/>
                </a:rPr>
                <a:t>　標的型攻撃対策　等</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メモ頁"/>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5150" y="306388"/>
            <a:ext cx="58801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F2B1D72-527B-4BFB-AC51-651674C2A9FE}"/>
              </a:ext>
            </a:extLst>
          </p:cNvPr>
          <p:cNvPicPr>
            <a:picLocks noChangeAspect="1"/>
          </p:cNvPicPr>
          <p:nvPr/>
        </p:nvPicPr>
        <p:blipFill>
          <a:blip r:embed="rId2"/>
          <a:stretch>
            <a:fillRect/>
          </a:stretch>
        </p:blipFill>
        <p:spPr>
          <a:xfrm>
            <a:off x="-1" y="0"/>
            <a:ext cx="6563789" cy="92535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descr="1章扉レイアウト"/>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375" y="234950"/>
            <a:ext cx="6473825" cy="949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4"/>
          <p:cNvSpPr txBox="1">
            <a:spLocks noChangeArrowheads="1"/>
          </p:cNvSpPr>
          <p:nvPr/>
        </p:nvSpPr>
        <p:spPr bwMode="auto">
          <a:xfrm>
            <a:off x="1260475" y="306388"/>
            <a:ext cx="1877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4400" dirty="0">
                <a:latin typeface="Meiryo UI" panose="020B0604030504040204" pitchFamily="50" charset="-128"/>
                <a:ea typeface="Meiryo UI" panose="020B0604030504040204" pitchFamily="50" charset="-128"/>
              </a:rPr>
              <a:t>第１章</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43EC956-26CB-4CC7-8EA7-DA22F4E5A12E}"/>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3377166"/>
            <a:ext cx="6126286" cy="3751743"/>
          </a:xfrm>
          <a:prstGeom prst="rect">
            <a:avLst/>
          </a:prstGeom>
        </p:spPr>
      </p:pic>
      <p:sp>
        <p:nvSpPr>
          <p:cNvPr id="10242" name="Freeform 5"/>
          <p:cNvSpPr>
            <a:spLocks/>
          </p:cNvSpPr>
          <p:nvPr/>
        </p:nvSpPr>
        <p:spPr bwMode="auto">
          <a:xfrm>
            <a:off x="103188" y="1273175"/>
            <a:ext cx="5753100" cy="1752600"/>
          </a:xfrm>
          <a:custGeom>
            <a:avLst/>
            <a:gdLst>
              <a:gd name="T0" fmla="*/ 2147483646 w 3624"/>
              <a:gd name="T1" fmla="*/ 2147483646 h 1104"/>
              <a:gd name="T2" fmla="*/ 2147483646 w 3624"/>
              <a:gd name="T3" fmla="*/ 2147483646 h 1104"/>
              <a:gd name="T4" fmla="*/ 2147483646 w 3624"/>
              <a:gd name="T5" fmla="*/ 2147483646 h 1104"/>
              <a:gd name="T6" fmla="*/ 2147483646 w 3624"/>
              <a:gd name="T7" fmla="*/ 2147483646 h 1104"/>
              <a:gd name="T8" fmla="*/ 2147483646 w 3624"/>
              <a:gd name="T9" fmla="*/ 2147483646 h 1104"/>
              <a:gd name="T10" fmla="*/ 2147483646 w 3624"/>
              <a:gd name="T11" fmla="*/ 2147483646 h 1104"/>
              <a:gd name="T12" fmla="*/ 2147483646 w 3624"/>
              <a:gd name="T13" fmla="*/ 2147483646 h 1104"/>
              <a:gd name="T14" fmla="*/ 2147483646 w 3624"/>
              <a:gd name="T15" fmla="*/ 2147483646 h 1104"/>
              <a:gd name="T16" fmla="*/ 2147483646 w 3624"/>
              <a:gd name="T17" fmla="*/ 2147483646 h 1104"/>
              <a:gd name="T18" fmla="*/ 2147483646 w 3624"/>
              <a:gd name="T19" fmla="*/ 2147483646 h 1104"/>
              <a:gd name="T20" fmla="*/ 2147483646 w 3624"/>
              <a:gd name="T21" fmla="*/ 2147483646 h 1104"/>
              <a:gd name="T22" fmla="*/ 2147483646 w 3624"/>
              <a:gd name="T23" fmla="*/ 2147483646 h 1104"/>
              <a:gd name="T24" fmla="*/ 2147483646 w 3624"/>
              <a:gd name="T25" fmla="*/ 2147483646 h 1104"/>
              <a:gd name="T26" fmla="*/ 2147483646 w 3624"/>
              <a:gd name="T27" fmla="*/ 2147483646 h 1104"/>
              <a:gd name="T28" fmla="*/ 2147483646 w 3624"/>
              <a:gd name="T29" fmla="*/ 2147483646 h 1104"/>
              <a:gd name="T30" fmla="*/ 2147483646 w 3624"/>
              <a:gd name="T31" fmla="*/ 2147483646 h 1104"/>
              <a:gd name="T32" fmla="*/ 2147483646 w 3624"/>
              <a:gd name="T33" fmla="*/ 2147483646 h 1104"/>
              <a:gd name="T34" fmla="*/ 2147483646 w 3624"/>
              <a:gd name="T35" fmla="*/ 2147483646 h 1104"/>
              <a:gd name="T36" fmla="*/ 2147483646 w 3624"/>
              <a:gd name="T37" fmla="*/ 2147483646 h 1104"/>
              <a:gd name="T38" fmla="*/ 0 w 3624"/>
              <a:gd name="T39" fmla="*/ 2147483646 h 1104"/>
              <a:gd name="T40" fmla="*/ 0 w 3624"/>
              <a:gd name="T41" fmla="*/ 2147483646 h 1104"/>
              <a:gd name="T42" fmla="*/ 0 w 3624"/>
              <a:gd name="T43" fmla="*/ 2147483646 h 1104"/>
              <a:gd name="T44" fmla="*/ 2147483646 w 3624"/>
              <a:gd name="T45" fmla="*/ 2147483646 h 1104"/>
              <a:gd name="T46" fmla="*/ 2147483646 w 3624"/>
              <a:gd name="T47" fmla="*/ 2147483646 h 1104"/>
              <a:gd name="T48" fmla="*/ 2147483646 w 3624"/>
              <a:gd name="T49" fmla="*/ 2147483646 h 1104"/>
              <a:gd name="T50" fmla="*/ 2147483646 w 3624"/>
              <a:gd name="T51" fmla="*/ 2147483646 h 1104"/>
              <a:gd name="T52" fmla="*/ 2147483646 w 3624"/>
              <a:gd name="T53" fmla="*/ 2147483646 h 1104"/>
              <a:gd name="T54" fmla="*/ 2147483646 w 3624"/>
              <a:gd name="T55" fmla="*/ 2147483646 h 1104"/>
              <a:gd name="T56" fmla="*/ 2147483646 w 3624"/>
              <a:gd name="T57" fmla="*/ 2147483646 h 1104"/>
              <a:gd name="T58" fmla="*/ 2147483646 w 3624"/>
              <a:gd name="T59" fmla="*/ 0 h 1104"/>
              <a:gd name="T60" fmla="*/ 2147483646 w 3624"/>
              <a:gd name="T61" fmla="*/ 0 h 1104"/>
              <a:gd name="T62" fmla="*/ 2147483646 w 3624"/>
              <a:gd name="T63" fmla="*/ 0 h 1104"/>
              <a:gd name="T64" fmla="*/ 2147483646 w 3624"/>
              <a:gd name="T65" fmla="*/ 2147483646 h 1104"/>
              <a:gd name="T66" fmla="*/ 2147483646 w 3624"/>
              <a:gd name="T67" fmla="*/ 2147483646 h 1104"/>
              <a:gd name="T68" fmla="*/ 2147483646 w 3624"/>
              <a:gd name="T69" fmla="*/ 2147483646 h 1104"/>
              <a:gd name="T70" fmla="*/ 2147483646 w 3624"/>
              <a:gd name="T71" fmla="*/ 2147483646 h 1104"/>
              <a:gd name="T72" fmla="*/ 2147483646 w 3624"/>
              <a:gd name="T73" fmla="*/ 2147483646 h 1104"/>
              <a:gd name="T74" fmla="*/ 2147483646 w 3624"/>
              <a:gd name="T75" fmla="*/ 2147483646 h 1104"/>
              <a:gd name="T76" fmla="*/ 2147483646 w 3624"/>
              <a:gd name="T77" fmla="*/ 2147483646 h 1104"/>
              <a:gd name="T78" fmla="*/ 2147483646 w 3624"/>
              <a:gd name="T79" fmla="*/ 2147483646 h 1104"/>
              <a:gd name="T80" fmla="*/ 2147483646 w 3624"/>
              <a:gd name="T81" fmla="*/ 2147483646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24" h="1104">
                <a:moveTo>
                  <a:pt x="3624" y="1014"/>
                </a:moveTo>
                <a:lnTo>
                  <a:pt x="3624" y="1014"/>
                </a:lnTo>
                <a:lnTo>
                  <a:pt x="3622" y="1032"/>
                </a:lnTo>
                <a:lnTo>
                  <a:pt x="3618" y="1050"/>
                </a:lnTo>
                <a:lnTo>
                  <a:pt x="3608" y="1064"/>
                </a:lnTo>
                <a:lnTo>
                  <a:pt x="3596" y="1078"/>
                </a:lnTo>
                <a:lnTo>
                  <a:pt x="3582" y="1090"/>
                </a:lnTo>
                <a:lnTo>
                  <a:pt x="3566" y="1098"/>
                </a:lnTo>
                <a:lnTo>
                  <a:pt x="3548" y="1102"/>
                </a:lnTo>
                <a:lnTo>
                  <a:pt x="3528" y="1104"/>
                </a:lnTo>
                <a:lnTo>
                  <a:pt x="98" y="1104"/>
                </a:lnTo>
                <a:lnTo>
                  <a:pt x="78" y="1102"/>
                </a:lnTo>
                <a:lnTo>
                  <a:pt x="60" y="1098"/>
                </a:lnTo>
                <a:lnTo>
                  <a:pt x="44" y="1090"/>
                </a:lnTo>
                <a:lnTo>
                  <a:pt x="30" y="1078"/>
                </a:lnTo>
                <a:lnTo>
                  <a:pt x="18" y="1064"/>
                </a:lnTo>
                <a:lnTo>
                  <a:pt x="8" y="1050"/>
                </a:lnTo>
                <a:lnTo>
                  <a:pt x="2" y="1032"/>
                </a:lnTo>
                <a:lnTo>
                  <a:pt x="0" y="1014"/>
                </a:lnTo>
                <a:lnTo>
                  <a:pt x="0" y="92"/>
                </a:lnTo>
                <a:lnTo>
                  <a:pt x="2" y="74"/>
                </a:lnTo>
                <a:lnTo>
                  <a:pt x="8" y="56"/>
                </a:lnTo>
                <a:lnTo>
                  <a:pt x="18" y="40"/>
                </a:lnTo>
                <a:lnTo>
                  <a:pt x="30" y="28"/>
                </a:lnTo>
                <a:lnTo>
                  <a:pt x="44" y="16"/>
                </a:lnTo>
                <a:lnTo>
                  <a:pt x="60" y="8"/>
                </a:lnTo>
                <a:lnTo>
                  <a:pt x="78" y="2"/>
                </a:lnTo>
                <a:lnTo>
                  <a:pt x="98" y="0"/>
                </a:lnTo>
                <a:lnTo>
                  <a:pt x="3528" y="0"/>
                </a:lnTo>
                <a:lnTo>
                  <a:pt x="3548" y="2"/>
                </a:lnTo>
                <a:lnTo>
                  <a:pt x="3566" y="8"/>
                </a:lnTo>
                <a:lnTo>
                  <a:pt x="3582" y="16"/>
                </a:lnTo>
                <a:lnTo>
                  <a:pt x="3596" y="28"/>
                </a:lnTo>
                <a:lnTo>
                  <a:pt x="3608" y="40"/>
                </a:lnTo>
                <a:lnTo>
                  <a:pt x="3618" y="56"/>
                </a:lnTo>
                <a:lnTo>
                  <a:pt x="3622" y="74"/>
                </a:lnTo>
                <a:lnTo>
                  <a:pt x="3624" y="92"/>
                </a:lnTo>
                <a:lnTo>
                  <a:pt x="3624" y="1014"/>
                </a:lnTo>
                <a:close/>
              </a:path>
            </a:pathLst>
          </a:custGeom>
          <a:noFill/>
          <a:ln w="73025">
            <a:solidFill>
              <a:srgbClr val="A1976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43" name="Freeform 6"/>
          <p:cNvSpPr>
            <a:spLocks/>
          </p:cNvSpPr>
          <p:nvPr/>
        </p:nvSpPr>
        <p:spPr bwMode="auto">
          <a:xfrm>
            <a:off x="0" y="377825"/>
            <a:ext cx="6216650" cy="457200"/>
          </a:xfrm>
          <a:custGeom>
            <a:avLst/>
            <a:gdLst>
              <a:gd name="T0" fmla="*/ 2147483646 w 3916"/>
              <a:gd name="T1" fmla="*/ 0 h 288"/>
              <a:gd name="T2" fmla="*/ 0 w 3916"/>
              <a:gd name="T3" fmla="*/ 0 h 288"/>
              <a:gd name="T4" fmla="*/ 0 w 3916"/>
              <a:gd name="T5" fmla="*/ 2147483646 h 288"/>
              <a:gd name="T6" fmla="*/ 2147483646 w 3916"/>
              <a:gd name="T7" fmla="*/ 2147483646 h 288"/>
              <a:gd name="T8" fmla="*/ 2147483646 w 3916"/>
              <a:gd name="T9" fmla="*/ 2147483646 h 288"/>
              <a:gd name="T10" fmla="*/ 2147483646 w 3916"/>
              <a:gd name="T11" fmla="*/ 2147483646 h 288"/>
              <a:gd name="T12" fmla="*/ 2147483646 w 3916"/>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16" h="288">
                <a:moveTo>
                  <a:pt x="3916" y="0"/>
                </a:moveTo>
                <a:lnTo>
                  <a:pt x="0" y="0"/>
                </a:lnTo>
                <a:lnTo>
                  <a:pt x="0" y="288"/>
                </a:lnTo>
                <a:lnTo>
                  <a:pt x="492" y="288"/>
                </a:lnTo>
                <a:lnTo>
                  <a:pt x="662" y="108"/>
                </a:lnTo>
                <a:lnTo>
                  <a:pt x="3916" y="108"/>
                </a:lnTo>
                <a:lnTo>
                  <a:pt x="3916" y="0"/>
                </a:lnTo>
                <a:close/>
              </a:path>
            </a:pathLst>
          </a:custGeom>
          <a:solidFill>
            <a:srgbClr val="E4AA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0244" name="Group 10"/>
          <p:cNvGrpSpPr>
            <a:grpSpLocks/>
          </p:cNvGrpSpPr>
          <p:nvPr/>
        </p:nvGrpSpPr>
        <p:grpSpPr bwMode="auto">
          <a:xfrm>
            <a:off x="4446588" y="800100"/>
            <a:ext cx="1247775" cy="673100"/>
            <a:chOff x="2801" y="504"/>
            <a:chExt cx="786" cy="424"/>
          </a:xfrm>
        </p:grpSpPr>
        <p:sp>
          <p:nvSpPr>
            <p:cNvPr id="10326" name="Freeform 11"/>
            <p:cNvSpPr>
              <a:spLocks/>
            </p:cNvSpPr>
            <p:nvPr/>
          </p:nvSpPr>
          <p:spPr bwMode="auto">
            <a:xfrm>
              <a:off x="2887" y="504"/>
              <a:ext cx="374" cy="412"/>
            </a:xfrm>
            <a:custGeom>
              <a:avLst/>
              <a:gdLst>
                <a:gd name="T0" fmla="*/ 262 w 374"/>
                <a:gd name="T1" fmla="*/ 26 h 412"/>
                <a:gd name="T2" fmla="*/ 298 w 374"/>
                <a:gd name="T3" fmla="*/ 24 h 412"/>
                <a:gd name="T4" fmla="*/ 318 w 374"/>
                <a:gd name="T5" fmla="*/ 38 h 412"/>
                <a:gd name="T6" fmla="*/ 330 w 374"/>
                <a:gd name="T7" fmla="*/ 60 h 412"/>
                <a:gd name="T8" fmla="*/ 350 w 374"/>
                <a:gd name="T9" fmla="*/ 56 h 412"/>
                <a:gd name="T10" fmla="*/ 370 w 374"/>
                <a:gd name="T11" fmla="*/ 64 h 412"/>
                <a:gd name="T12" fmla="*/ 374 w 374"/>
                <a:gd name="T13" fmla="*/ 70 h 412"/>
                <a:gd name="T14" fmla="*/ 370 w 374"/>
                <a:gd name="T15" fmla="*/ 80 h 412"/>
                <a:gd name="T16" fmla="*/ 350 w 374"/>
                <a:gd name="T17" fmla="*/ 92 h 412"/>
                <a:gd name="T18" fmla="*/ 340 w 374"/>
                <a:gd name="T19" fmla="*/ 94 h 412"/>
                <a:gd name="T20" fmla="*/ 342 w 374"/>
                <a:gd name="T21" fmla="*/ 100 h 412"/>
                <a:gd name="T22" fmla="*/ 366 w 374"/>
                <a:gd name="T23" fmla="*/ 172 h 412"/>
                <a:gd name="T24" fmla="*/ 364 w 374"/>
                <a:gd name="T25" fmla="*/ 200 h 412"/>
                <a:gd name="T26" fmla="*/ 340 w 374"/>
                <a:gd name="T27" fmla="*/ 238 h 412"/>
                <a:gd name="T28" fmla="*/ 328 w 374"/>
                <a:gd name="T29" fmla="*/ 246 h 412"/>
                <a:gd name="T30" fmla="*/ 354 w 374"/>
                <a:gd name="T31" fmla="*/ 254 h 412"/>
                <a:gd name="T32" fmla="*/ 364 w 374"/>
                <a:gd name="T33" fmla="*/ 268 h 412"/>
                <a:gd name="T34" fmla="*/ 362 w 374"/>
                <a:gd name="T35" fmla="*/ 278 h 412"/>
                <a:gd name="T36" fmla="*/ 348 w 374"/>
                <a:gd name="T37" fmla="*/ 286 h 412"/>
                <a:gd name="T38" fmla="*/ 312 w 374"/>
                <a:gd name="T39" fmla="*/ 288 h 412"/>
                <a:gd name="T40" fmla="*/ 304 w 374"/>
                <a:gd name="T41" fmla="*/ 302 h 412"/>
                <a:gd name="T42" fmla="*/ 292 w 374"/>
                <a:gd name="T43" fmla="*/ 316 h 412"/>
                <a:gd name="T44" fmla="*/ 280 w 374"/>
                <a:gd name="T45" fmla="*/ 348 h 412"/>
                <a:gd name="T46" fmla="*/ 308 w 374"/>
                <a:gd name="T47" fmla="*/ 366 h 412"/>
                <a:gd name="T48" fmla="*/ 348 w 374"/>
                <a:gd name="T49" fmla="*/ 372 h 412"/>
                <a:gd name="T50" fmla="*/ 354 w 374"/>
                <a:gd name="T51" fmla="*/ 374 h 412"/>
                <a:gd name="T52" fmla="*/ 356 w 374"/>
                <a:gd name="T53" fmla="*/ 380 h 412"/>
                <a:gd name="T54" fmla="*/ 346 w 374"/>
                <a:gd name="T55" fmla="*/ 400 h 412"/>
                <a:gd name="T56" fmla="*/ 336 w 374"/>
                <a:gd name="T57" fmla="*/ 412 h 412"/>
                <a:gd name="T58" fmla="*/ 326 w 374"/>
                <a:gd name="T59" fmla="*/ 406 h 412"/>
                <a:gd name="T60" fmla="*/ 294 w 374"/>
                <a:gd name="T61" fmla="*/ 398 h 412"/>
                <a:gd name="T62" fmla="*/ 238 w 374"/>
                <a:gd name="T63" fmla="*/ 380 h 412"/>
                <a:gd name="T64" fmla="*/ 220 w 374"/>
                <a:gd name="T65" fmla="*/ 372 h 412"/>
                <a:gd name="T66" fmla="*/ 212 w 374"/>
                <a:gd name="T67" fmla="*/ 392 h 412"/>
                <a:gd name="T68" fmla="*/ 208 w 374"/>
                <a:gd name="T69" fmla="*/ 402 h 412"/>
                <a:gd name="T70" fmla="*/ 198 w 374"/>
                <a:gd name="T71" fmla="*/ 406 h 412"/>
                <a:gd name="T72" fmla="*/ 136 w 374"/>
                <a:gd name="T73" fmla="*/ 388 h 412"/>
                <a:gd name="T74" fmla="*/ 126 w 374"/>
                <a:gd name="T75" fmla="*/ 400 h 412"/>
                <a:gd name="T76" fmla="*/ 118 w 374"/>
                <a:gd name="T77" fmla="*/ 402 h 412"/>
                <a:gd name="T78" fmla="*/ 120 w 374"/>
                <a:gd name="T79" fmla="*/ 380 h 412"/>
                <a:gd name="T80" fmla="*/ 132 w 374"/>
                <a:gd name="T81" fmla="*/ 360 h 412"/>
                <a:gd name="T82" fmla="*/ 142 w 374"/>
                <a:gd name="T83" fmla="*/ 362 h 412"/>
                <a:gd name="T84" fmla="*/ 170 w 374"/>
                <a:gd name="T85" fmla="*/ 374 h 412"/>
                <a:gd name="T86" fmla="*/ 174 w 374"/>
                <a:gd name="T87" fmla="*/ 336 h 412"/>
                <a:gd name="T88" fmla="*/ 172 w 374"/>
                <a:gd name="T89" fmla="*/ 328 h 412"/>
                <a:gd name="T90" fmla="*/ 174 w 374"/>
                <a:gd name="T91" fmla="*/ 320 h 412"/>
                <a:gd name="T92" fmla="*/ 184 w 374"/>
                <a:gd name="T93" fmla="*/ 298 h 412"/>
                <a:gd name="T94" fmla="*/ 100 w 374"/>
                <a:gd name="T95" fmla="*/ 280 h 412"/>
                <a:gd name="T96" fmla="*/ 62 w 374"/>
                <a:gd name="T97" fmla="*/ 260 h 412"/>
                <a:gd name="T98" fmla="*/ 26 w 374"/>
                <a:gd name="T99" fmla="*/ 232 h 412"/>
                <a:gd name="T100" fmla="*/ 8 w 374"/>
                <a:gd name="T101" fmla="*/ 206 h 412"/>
                <a:gd name="T102" fmla="*/ 0 w 374"/>
                <a:gd name="T103" fmla="*/ 152 h 412"/>
                <a:gd name="T104" fmla="*/ 14 w 374"/>
                <a:gd name="T105" fmla="*/ 100 h 412"/>
                <a:gd name="T106" fmla="*/ 44 w 374"/>
                <a:gd name="T107" fmla="*/ 56 h 412"/>
                <a:gd name="T108" fmla="*/ 98 w 374"/>
                <a:gd name="T109" fmla="*/ 18 h 412"/>
                <a:gd name="T110" fmla="*/ 142 w 374"/>
                <a:gd name="T111" fmla="*/ 2 h 412"/>
                <a:gd name="T112" fmla="*/ 184 w 374"/>
                <a:gd name="T113" fmla="*/ 2 h 412"/>
                <a:gd name="T114" fmla="*/ 232 w 374"/>
                <a:gd name="T115" fmla="*/ 14 h 412"/>
                <a:gd name="T116" fmla="*/ 250 w 374"/>
                <a:gd name="T117" fmla="*/ 32 h 4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4" h="412">
                  <a:moveTo>
                    <a:pt x="250" y="32"/>
                  </a:moveTo>
                  <a:lnTo>
                    <a:pt x="250" y="32"/>
                  </a:lnTo>
                  <a:lnTo>
                    <a:pt x="262" y="26"/>
                  </a:lnTo>
                  <a:lnTo>
                    <a:pt x="274" y="24"/>
                  </a:lnTo>
                  <a:lnTo>
                    <a:pt x="286" y="22"/>
                  </a:lnTo>
                  <a:lnTo>
                    <a:pt x="298" y="24"/>
                  </a:lnTo>
                  <a:lnTo>
                    <a:pt x="310" y="30"/>
                  </a:lnTo>
                  <a:lnTo>
                    <a:pt x="318" y="38"/>
                  </a:lnTo>
                  <a:lnTo>
                    <a:pt x="326" y="48"/>
                  </a:lnTo>
                  <a:lnTo>
                    <a:pt x="328" y="60"/>
                  </a:lnTo>
                  <a:lnTo>
                    <a:pt x="330" y="60"/>
                  </a:lnTo>
                  <a:lnTo>
                    <a:pt x="340" y="58"/>
                  </a:lnTo>
                  <a:lnTo>
                    <a:pt x="350" y="56"/>
                  </a:lnTo>
                  <a:lnTo>
                    <a:pt x="362" y="58"/>
                  </a:lnTo>
                  <a:lnTo>
                    <a:pt x="366" y="60"/>
                  </a:lnTo>
                  <a:lnTo>
                    <a:pt x="370" y="64"/>
                  </a:lnTo>
                  <a:lnTo>
                    <a:pt x="372" y="66"/>
                  </a:lnTo>
                  <a:lnTo>
                    <a:pt x="374" y="70"/>
                  </a:lnTo>
                  <a:lnTo>
                    <a:pt x="372" y="76"/>
                  </a:lnTo>
                  <a:lnTo>
                    <a:pt x="370" y="80"/>
                  </a:lnTo>
                  <a:lnTo>
                    <a:pt x="368" y="84"/>
                  </a:lnTo>
                  <a:lnTo>
                    <a:pt x="360" y="88"/>
                  </a:lnTo>
                  <a:lnTo>
                    <a:pt x="350" y="92"/>
                  </a:lnTo>
                  <a:lnTo>
                    <a:pt x="340" y="92"/>
                  </a:lnTo>
                  <a:lnTo>
                    <a:pt x="340" y="94"/>
                  </a:lnTo>
                  <a:lnTo>
                    <a:pt x="340" y="96"/>
                  </a:lnTo>
                  <a:lnTo>
                    <a:pt x="342" y="100"/>
                  </a:lnTo>
                  <a:lnTo>
                    <a:pt x="352" y="122"/>
                  </a:lnTo>
                  <a:lnTo>
                    <a:pt x="362" y="148"/>
                  </a:lnTo>
                  <a:lnTo>
                    <a:pt x="366" y="172"/>
                  </a:lnTo>
                  <a:lnTo>
                    <a:pt x="366" y="186"/>
                  </a:lnTo>
                  <a:lnTo>
                    <a:pt x="364" y="200"/>
                  </a:lnTo>
                  <a:lnTo>
                    <a:pt x="360" y="212"/>
                  </a:lnTo>
                  <a:lnTo>
                    <a:pt x="352" y="226"/>
                  </a:lnTo>
                  <a:lnTo>
                    <a:pt x="340" y="238"/>
                  </a:lnTo>
                  <a:lnTo>
                    <a:pt x="334" y="242"/>
                  </a:lnTo>
                  <a:lnTo>
                    <a:pt x="328" y="246"/>
                  </a:lnTo>
                  <a:lnTo>
                    <a:pt x="338" y="246"/>
                  </a:lnTo>
                  <a:lnTo>
                    <a:pt x="346" y="250"/>
                  </a:lnTo>
                  <a:lnTo>
                    <a:pt x="354" y="254"/>
                  </a:lnTo>
                  <a:lnTo>
                    <a:pt x="360" y="260"/>
                  </a:lnTo>
                  <a:lnTo>
                    <a:pt x="364" y="268"/>
                  </a:lnTo>
                  <a:lnTo>
                    <a:pt x="364" y="274"/>
                  </a:lnTo>
                  <a:lnTo>
                    <a:pt x="362" y="278"/>
                  </a:lnTo>
                  <a:lnTo>
                    <a:pt x="358" y="282"/>
                  </a:lnTo>
                  <a:lnTo>
                    <a:pt x="354" y="286"/>
                  </a:lnTo>
                  <a:lnTo>
                    <a:pt x="348" y="286"/>
                  </a:lnTo>
                  <a:lnTo>
                    <a:pt x="342" y="286"/>
                  </a:lnTo>
                  <a:lnTo>
                    <a:pt x="326" y="278"/>
                  </a:lnTo>
                  <a:lnTo>
                    <a:pt x="312" y="288"/>
                  </a:lnTo>
                  <a:lnTo>
                    <a:pt x="308" y="296"/>
                  </a:lnTo>
                  <a:lnTo>
                    <a:pt x="304" y="302"/>
                  </a:lnTo>
                  <a:lnTo>
                    <a:pt x="300" y="310"/>
                  </a:lnTo>
                  <a:lnTo>
                    <a:pt x="292" y="316"/>
                  </a:lnTo>
                  <a:lnTo>
                    <a:pt x="288" y="322"/>
                  </a:lnTo>
                  <a:lnTo>
                    <a:pt x="286" y="330"/>
                  </a:lnTo>
                  <a:lnTo>
                    <a:pt x="280" y="348"/>
                  </a:lnTo>
                  <a:lnTo>
                    <a:pt x="280" y="350"/>
                  </a:lnTo>
                  <a:lnTo>
                    <a:pt x="308" y="366"/>
                  </a:lnTo>
                  <a:lnTo>
                    <a:pt x="336" y="384"/>
                  </a:lnTo>
                  <a:lnTo>
                    <a:pt x="338" y="384"/>
                  </a:lnTo>
                  <a:lnTo>
                    <a:pt x="348" y="372"/>
                  </a:lnTo>
                  <a:lnTo>
                    <a:pt x="350" y="372"/>
                  </a:lnTo>
                  <a:lnTo>
                    <a:pt x="354" y="374"/>
                  </a:lnTo>
                  <a:lnTo>
                    <a:pt x="356" y="376"/>
                  </a:lnTo>
                  <a:lnTo>
                    <a:pt x="356" y="380"/>
                  </a:lnTo>
                  <a:lnTo>
                    <a:pt x="354" y="386"/>
                  </a:lnTo>
                  <a:lnTo>
                    <a:pt x="346" y="400"/>
                  </a:lnTo>
                  <a:lnTo>
                    <a:pt x="342" y="406"/>
                  </a:lnTo>
                  <a:lnTo>
                    <a:pt x="340" y="410"/>
                  </a:lnTo>
                  <a:lnTo>
                    <a:pt x="336" y="412"/>
                  </a:lnTo>
                  <a:lnTo>
                    <a:pt x="330" y="408"/>
                  </a:lnTo>
                  <a:lnTo>
                    <a:pt x="326" y="406"/>
                  </a:lnTo>
                  <a:lnTo>
                    <a:pt x="312" y="404"/>
                  </a:lnTo>
                  <a:lnTo>
                    <a:pt x="294" y="398"/>
                  </a:lnTo>
                  <a:lnTo>
                    <a:pt x="276" y="392"/>
                  </a:lnTo>
                  <a:lnTo>
                    <a:pt x="258" y="384"/>
                  </a:lnTo>
                  <a:lnTo>
                    <a:pt x="238" y="380"/>
                  </a:lnTo>
                  <a:lnTo>
                    <a:pt x="230" y="376"/>
                  </a:lnTo>
                  <a:lnTo>
                    <a:pt x="220" y="372"/>
                  </a:lnTo>
                  <a:lnTo>
                    <a:pt x="214" y="386"/>
                  </a:lnTo>
                  <a:lnTo>
                    <a:pt x="212" y="392"/>
                  </a:lnTo>
                  <a:lnTo>
                    <a:pt x="210" y="400"/>
                  </a:lnTo>
                  <a:lnTo>
                    <a:pt x="208" y="402"/>
                  </a:lnTo>
                  <a:lnTo>
                    <a:pt x="204" y="402"/>
                  </a:lnTo>
                  <a:lnTo>
                    <a:pt x="198" y="406"/>
                  </a:lnTo>
                  <a:lnTo>
                    <a:pt x="182" y="402"/>
                  </a:lnTo>
                  <a:lnTo>
                    <a:pt x="166" y="398"/>
                  </a:lnTo>
                  <a:lnTo>
                    <a:pt x="136" y="388"/>
                  </a:lnTo>
                  <a:lnTo>
                    <a:pt x="130" y="396"/>
                  </a:lnTo>
                  <a:lnTo>
                    <a:pt x="126" y="400"/>
                  </a:lnTo>
                  <a:lnTo>
                    <a:pt x="122" y="404"/>
                  </a:lnTo>
                  <a:lnTo>
                    <a:pt x="118" y="402"/>
                  </a:lnTo>
                  <a:lnTo>
                    <a:pt x="114" y="398"/>
                  </a:lnTo>
                  <a:lnTo>
                    <a:pt x="120" y="380"/>
                  </a:lnTo>
                  <a:lnTo>
                    <a:pt x="128" y="362"/>
                  </a:lnTo>
                  <a:lnTo>
                    <a:pt x="132" y="360"/>
                  </a:lnTo>
                  <a:lnTo>
                    <a:pt x="134" y="360"/>
                  </a:lnTo>
                  <a:lnTo>
                    <a:pt x="142" y="362"/>
                  </a:lnTo>
                  <a:lnTo>
                    <a:pt x="154" y="370"/>
                  </a:lnTo>
                  <a:lnTo>
                    <a:pt x="162" y="372"/>
                  </a:lnTo>
                  <a:lnTo>
                    <a:pt x="170" y="374"/>
                  </a:lnTo>
                  <a:lnTo>
                    <a:pt x="170" y="372"/>
                  </a:lnTo>
                  <a:lnTo>
                    <a:pt x="174" y="336"/>
                  </a:lnTo>
                  <a:lnTo>
                    <a:pt x="172" y="332"/>
                  </a:lnTo>
                  <a:lnTo>
                    <a:pt x="172" y="328"/>
                  </a:lnTo>
                  <a:lnTo>
                    <a:pt x="174" y="324"/>
                  </a:lnTo>
                  <a:lnTo>
                    <a:pt x="174" y="320"/>
                  </a:lnTo>
                  <a:lnTo>
                    <a:pt x="178" y="310"/>
                  </a:lnTo>
                  <a:lnTo>
                    <a:pt x="184" y="298"/>
                  </a:lnTo>
                  <a:lnTo>
                    <a:pt x="154" y="296"/>
                  </a:lnTo>
                  <a:lnTo>
                    <a:pt x="126" y="288"/>
                  </a:lnTo>
                  <a:lnTo>
                    <a:pt x="100" y="280"/>
                  </a:lnTo>
                  <a:lnTo>
                    <a:pt x="74" y="266"/>
                  </a:lnTo>
                  <a:lnTo>
                    <a:pt x="62" y="260"/>
                  </a:lnTo>
                  <a:lnTo>
                    <a:pt x="50" y="252"/>
                  </a:lnTo>
                  <a:lnTo>
                    <a:pt x="26" y="232"/>
                  </a:lnTo>
                  <a:lnTo>
                    <a:pt x="18" y="224"/>
                  </a:lnTo>
                  <a:lnTo>
                    <a:pt x="12" y="214"/>
                  </a:lnTo>
                  <a:lnTo>
                    <a:pt x="8" y="206"/>
                  </a:lnTo>
                  <a:lnTo>
                    <a:pt x="4" y="194"/>
                  </a:lnTo>
                  <a:lnTo>
                    <a:pt x="0" y="174"/>
                  </a:lnTo>
                  <a:lnTo>
                    <a:pt x="0" y="152"/>
                  </a:lnTo>
                  <a:lnTo>
                    <a:pt x="6" y="126"/>
                  </a:lnTo>
                  <a:lnTo>
                    <a:pt x="14" y="100"/>
                  </a:lnTo>
                  <a:lnTo>
                    <a:pt x="28" y="78"/>
                  </a:lnTo>
                  <a:lnTo>
                    <a:pt x="44" y="56"/>
                  </a:lnTo>
                  <a:lnTo>
                    <a:pt x="70" y="36"/>
                  </a:lnTo>
                  <a:lnTo>
                    <a:pt x="84" y="26"/>
                  </a:lnTo>
                  <a:lnTo>
                    <a:pt x="98" y="18"/>
                  </a:lnTo>
                  <a:lnTo>
                    <a:pt x="112" y="12"/>
                  </a:lnTo>
                  <a:lnTo>
                    <a:pt x="128" y="6"/>
                  </a:lnTo>
                  <a:lnTo>
                    <a:pt x="142" y="2"/>
                  </a:lnTo>
                  <a:lnTo>
                    <a:pt x="160" y="0"/>
                  </a:lnTo>
                  <a:lnTo>
                    <a:pt x="184" y="2"/>
                  </a:lnTo>
                  <a:lnTo>
                    <a:pt x="208" y="6"/>
                  </a:lnTo>
                  <a:lnTo>
                    <a:pt x="220" y="10"/>
                  </a:lnTo>
                  <a:lnTo>
                    <a:pt x="232" y="14"/>
                  </a:lnTo>
                  <a:lnTo>
                    <a:pt x="242" y="22"/>
                  </a:lnTo>
                  <a:lnTo>
                    <a:pt x="250" y="3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7" name="Freeform 12"/>
            <p:cNvSpPr>
              <a:spLocks/>
            </p:cNvSpPr>
            <p:nvPr/>
          </p:nvSpPr>
          <p:spPr bwMode="auto">
            <a:xfrm>
              <a:off x="2899" y="516"/>
              <a:ext cx="272" cy="274"/>
            </a:xfrm>
            <a:custGeom>
              <a:avLst/>
              <a:gdLst>
                <a:gd name="T0" fmla="*/ 214 w 272"/>
                <a:gd name="T1" fmla="*/ 38 h 274"/>
                <a:gd name="T2" fmla="*/ 202 w 272"/>
                <a:gd name="T3" fmla="*/ 36 h 274"/>
                <a:gd name="T4" fmla="*/ 176 w 272"/>
                <a:gd name="T5" fmla="*/ 36 h 274"/>
                <a:gd name="T6" fmla="*/ 164 w 272"/>
                <a:gd name="T7" fmla="*/ 40 h 274"/>
                <a:gd name="T8" fmla="*/ 146 w 272"/>
                <a:gd name="T9" fmla="*/ 54 h 274"/>
                <a:gd name="T10" fmla="*/ 140 w 272"/>
                <a:gd name="T11" fmla="*/ 74 h 274"/>
                <a:gd name="T12" fmla="*/ 142 w 272"/>
                <a:gd name="T13" fmla="*/ 84 h 274"/>
                <a:gd name="T14" fmla="*/ 156 w 272"/>
                <a:gd name="T15" fmla="*/ 100 h 274"/>
                <a:gd name="T16" fmla="*/ 164 w 272"/>
                <a:gd name="T17" fmla="*/ 106 h 274"/>
                <a:gd name="T18" fmla="*/ 164 w 272"/>
                <a:gd name="T19" fmla="*/ 110 h 274"/>
                <a:gd name="T20" fmla="*/ 168 w 272"/>
                <a:gd name="T21" fmla="*/ 114 h 274"/>
                <a:gd name="T22" fmla="*/ 182 w 272"/>
                <a:gd name="T23" fmla="*/ 168 h 274"/>
                <a:gd name="T24" fmla="*/ 206 w 272"/>
                <a:gd name="T25" fmla="*/ 220 h 274"/>
                <a:gd name="T26" fmla="*/ 212 w 272"/>
                <a:gd name="T27" fmla="*/ 226 h 274"/>
                <a:gd name="T28" fmla="*/ 228 w 272"/>
                <a:gd name="T29" fmla="*/ 236 h 274"/>
                <a:gd name="T30" fmla="*/ 254 w 272"/>
                <a:gd name="T31" fmla="*/ 242 h 274"/>
                <a:gd name="T32" fmla="*/ 272 w 272"/>
                <a:gd name="T33" fmla="*/ 244 h 274"/>
                <a:gd name="T34" fmla="*/ 256 w 272"/>
                <a:gd name="T35" fmla="*/ 258 h 274"/>
                <a:gd name="T36" fmla="*/ 240 w 272"/>
                <a:gd name="T37" fmla="*/ 266 h 274"/>
                <a:gd name="T38" fmla="*/ 202 w 272"/>
                <a:gd name="T39" fmla="*/ 274 h 274"/>
                <a:gd name="T40" fmla="*/ 166 w 272"/>
                <a:gd name="T41" fmla="*/ 272 h 274"/>
                <a:gd name="T42" fmla="*/ 114 w 272"/>
                <a:gd name="T43" fmla="*/ 264 h 274"/>
                <a:gd name="T44" fmla="*/ 84 w 272"/>
                <a:gd name="T45" fmla="*/ 252 h 274"/>
                <a:gd name="T46" fmla="*/ 68 w 272"/>
                <a:gd name="T47" fmla="*/ 244 h 274"/>
                <a:gd name="T48" fmla="*/ 44 w 272"/>
                <a:gd name="T49" fmla="*/ 230 h 274"/>
                <a:gd name="T50" fmla="*/ 24 w 272"/>
                <a:gd name="T51" fmla="*/ 212 h 274"/>
                <a:gd name="T52" fmla="*/ 8 w 272"/>
                <a:gd name="T53" fmla="*/ 190 h 274"/>
                <a:gd name="T54" fmla="*/ 0 w 272"/>
                <a:gd name="T55" fmla="*/ 164 h 274"/>
                <a:gd name="T56" fmla="*/ 0 w 272"/>
                <a:gd name="T57" fmla="*/ 146 h 274"/>
                <a:gd name="T58" fmla="*/ 6 w 272"/>
                <a:gd name="T59" fmla="*/ 112 h 274"/>
                <a:gd name="T60" fmla="*/ 22 w 272"/>
                <a:gd name="T61" fmla="*/ 80 h 274"/>
                <a:gd name="T62" fmla="*/ 44 w 272"/>
                <a:gd name="T63" fmla="*/ 50 h 274"/>
                <a:gd name="T64" fmla="*/ 58 w 272"/>
                <a:gd name="T65" fmla="*/ 38 h 274"/>
                <a:gd name="T66" fmla="*/ 78 w 272"/>
                <a:gd name="T67" fmla="*/ 24 h 274"/>
                <a:gd name="T68" fmla="*/ 100 w 272"/>
                <a:gd name="T69" fmla="*/ 12 h 274"/>
                <a:gd name="T70" fmla="*/ 140 w 272"/>
                <a:gd name="T71" fmla="*/ 2 h 274"/>
                <a:gd name="T72" fmla="*/ 166 w 272"/>
                <a:gd name="T73" fmla="*/ 0 h 274"/>
                <a:gd name="T74" fmla="*/ 182 w 272"/>
                <a:gd name="T75" fmla="*/ 2 h 274"/>
                <a:gd name="T76" fmla="*/ 208 w 272"/>
                <a:gd name="T77" fmla="*/ 8 h 274"/>
                <a:gd name="T78" fmla="*/ 230 w 272"/>
                <a:gd name="T79" fmla="*/ 24 h 2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2" h="274">
                  <a:moveTo>
                    <a:pt x="230" y="24"/>
                  </a:moveTo>
                  <a:lnTo>
                    <a:pt x="214" y="38"/>
                  </a:lnTo>
                  <a:lnTo>
                    <a:pt x="202" y="36"/>
                  </a:lnTo>
                  <a:lnTo>
                    <a:pt x="188" y="34"/>
                  </a:lnTo>
                  <a:lnTo>
                    <a:pt x="176" y="36"/>
                  </a:lnTo>
                  <a:lnTo>
                    <a:pt x="164" y="40"/>
                  </a:lnTo>
                  <a:lnTo>
                    <a:pt x="154" y="46"/>
                  </a:lnTo>
                  <a:lnTo>
                    <a:pt x="146" y="54"/>
                  </a:lnTo>
                  <a:lnTo>
                    <a:pt x="140" y="64"/>
                  </a:lnTo>
                  <a:lnTo>
                    <a:pt x="140" y="74"/>
                  </a:lnTo>
                  <a:lnTo>
                    <a:pt x="142" y="84"/>
                  </a:lnTo>
                  <a:lnTo>
                    <a:pt x="148" y="94"/>
                  </a:lnTo>
                  <a:lnTo>
                    <a:pt x="156" y="100"/>
                  </a:lnTo>
                  <a:lnTo>
                    <a:pt x="164" y="106"/>
                  </a:lnTo>
                  <a:lnTo>
                    <a:pt x="164" y="108"/>
                  </a:lnTo>
                  <a:lnTo>
                    <a:pt x="164" y="110"/>
                  </a:lnTo>
                  <a:lnTo>
                    <a:pt x="168" y="114"/>
                  </a:lnTo>
                  <a:lnTo>
                    <a:pt x="174" y="142"/>
                  </a:lnTo>
                  <a:lnTo>
                    <a:pt x="182" y="168"/>
                  </a:lnTo>
                  <a:lnTo>
                    <a:pt x="192" y="194"/>
                  </a:lnTo>
                  <a:lnTo>
                    <a:pt x="206" y="220"/>
                  </a:lnTo>
                  <a:lnTo>
                    <a:pt x="212" y="226"/>
                  </a:lnTo>
                  <a:lnTo>
                    <a:pt x="220" y="232"/>
                  </a:lnTo>
                  <a:lnTo>
                    <a:pt x="228" y="236"/>
                  </a:lnTo>
                  <a:lnTo>
                    <a:pt x="236" y="238"/>
                  </a:lnTo>
                  <a:lnTo>
                    <a:pt x="254" y="242"/>
                  </a:lnTo>
                  <a:lnTo>
                    <a:pt x="272" y="244"/>
                  </a:lnTo>
                  <a:lnTo>
                    <a:pt x="264" y="252"/>
                  </a:lnTo>
                  <a:lnTo>
                    <a:pt x="256" y="258"/>
                  </a:lnTo>
                  <a:lnTo>
                    <a:pt x="248" y="262"/>
                  </a:lnTo>
                  <a:lnTo>
                    <a:pt x="240" y="266"/>
                  </a:lnTo>
                  <a:lnTo>
                    <a:pt x="220" y="270"/>
                  </a:lnTo>
                  <a:lnTo>
                    <a:pt x="202" y="274"/>
                  </a:lnTo>
                  <a:lnTo>
                    <a:pt x="166" y="272"/>
                  </a:lnTo>
                  <a:lnTo>
                    <a:pt x="132" y="268"/>
                  </a:lnTo>
                  <a:lnTo>
                    <a:pt x="114" y="264"/>
                  </a:lnTo>
                  <a:lnTo>
                    <a:pt x="98" y="260"/>
                  </a:lnTo>
                  <a:lnTo>
                    <a:pt x="84" y="252"/>
                  </a:lnTo>
                  <a:lnTo>
                    <a:pt x="68" y="244"/>
                  </a:lnTo>
                  <a:lnTo>
                    <a:pt x="56" y="238"/>
                  </a:lnTo>
                  <a:lnTo>
                    <a:pt x="44" y="230"/>
                  </a:lnTo>
                  <a:lnTo>
                    <a:pt x="34" y="222"/>
                  </a:lnTo>
                  <a:lnTo>
                    <a:pt x="24" y="212"/>
                  </a:lnTo>
                  <a:lnTo>
                    <a:pt x="16" y="202"/>
                  </a:lnTo>
                  <a:lnTo>
                    <a:pt x="8" y="190"/>
                  </a:lnTo>
                  <a:lnTo>
                    <a:pt x="4" y="178"/>
                  </a:lnTo>
                  <a:lnTo>
                    <a:pt x="0" y="164"/>
                  </a:lnTo>
                  <a:lnTo>
                    <a:pt x="0" y="146"/>
                  </a:lnTo>
                  <a:lnTo>
                    <a:pt x="2" y="128"/>
                  </a:lnTo>
                  <a:lnTo>
                    <a:pt x="6" y="112"/>
                  </a:lnTo>
                  <a:lnTo>
                    <a:pt x="12" y="96"/>
                  </a:lnTo>
                  <a:lnTo>
                    <a:pt x="22" y="80"/>
                  </a:lnTo>
                  <a:lnTo>
                    <a:pt x="32" y="64"/>
                  </a:lnTo>
                  <a:lnTo>
                    <a:pt x="44" y="50"/>
                  </a:lnTo>
                  <a:lnTo>
                    <a:pt x="58" y="38"/>
                  </a:lnTo>
                  <a:lnTo>
                    <a:pt x="68" y="32"/>
                  </a:lnTo>
                  <a:lnTo>
                    <a:pt x="78" y="24"/>
                  </a:lnTo>
                  <a:lnTo>
                    <a:pt x="100" y="12"/>
                  </a:lnTo>
                  <a:lnTo>
                    <a:pt x="126" y="4"/>
                  </a:lnTo>
                  <a:lnTo>
                    <a:pt x="140" y="2"/>
                  </a:lnTo>
                  <a:lnTo>
                    <a:pt x="152" y="0"/>
                  </a:lnTo>
                  <a:lnTo>
                    <a:pt x="166" y="0"/>
                  </a:lnTo>
                  <a:lnTo>
                    <a:pt x="182" y="2"/>
                  </a:lnTo>
                  <a:lnTo>
                    <a:pt x="194" y="4"/>
                  </a:lnTo>
                  <a:lnTo>
                    <a:pt x="208" y="8"/>
                  </a:lnTo>
                  <a:lnTo>
                    <a:pt x="220" y="16"/>
                  </a:lnTo>
                  <a:lnTo>
                    <a:pt x="230" y="24"/>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8" name="Freeform 13"/>
            <p:cNvSpPr>
              <a:spLocks/>
            </p:cNvSpPr>
            <p:nvPr/>
          </p:nvSpPr>
          <p:spPr bwMode="auto">
            <a:xfrm>
              <a:off x="3001" y="526"/>
              <a:ext cx="32" cy="46"/>
            </a:xfrm>
            <a:custGeom>
              <a:avLst/>
              <a:gdLst>
                <a:gd name="T0" fmla="*/ 30 w 32"/>
                <a:gd name="T1" fmla="*/ 6 h 46"/>
                <a:gd name="T2" fmla="*/ 30 w 32"/>
                <a:gd name="T3" fmla="*/ 6 h 46"/>
                <a:gd name="T4" fmla="*/ 30 w 32"/>
                <a:gd name="T5" fmla="*/ 10 h 46"/>
                <a:gd name="T6" fmla="*/ 30 w 32"/>
                <a:gd name="T7" fmla="*/ 12 h 46"/>
                <a:gd name="T8" fmla="*/ 28 w 32"/>
                <a:gd name="T9" fmla="*/ 12 h 46"/>
                <a:gd name="T10" fmla="*/ 28 w 32"/>
                <a:gd name="T11" fmla="*/ 12 h 46"/>
                <a:gd name="T12" fmla="*/ 24 w 32"/>
                <a:gd name="T13" fmla="*/ 12 h 46"/>
                <a:gd name="T14" fmla="*/ 20 w 32"/>
                <a:gd name="T15" fmla="*/ 14 h 46"/>
                <a:gd name="T16" fmla="*/ 14 w 32"/>
                <a:gd name="T17" fmla="*/ 22 h 46"/>
                <a:gd name="T18" fmla="*/ 14 w 32"/>
                <a:gd name="T19" fmla="*/ 22 h 46"/>
                <a:gd name="T20" fmla="*/ 12 w 32"/>
                <a:gd name="T21" fmla="*/ 26 h 46"/>
                <a:gd name="T22" fmla="*/ 10 w 32"/>
                <a:gd name="T23" fmla="*/ 28 h 46"/>
                <a:gd name="T24" fmla="*/ 10 w 32"/>
                <a:gd name="T25" fmla="*/ 30 h 46"/>
                <a:gd name="T26" fmla="*/ 10 w 32"/>
                <a:gd name="T27" fmla="*/ 30 h 46"/>
                <a:gd name="T28" fmla="*/ 12 w 32"/>
                <a:gd name="T29" fmla="*/ 32 h 46"/>
                <a:gd name="T30" fmla="*/ 14 w 32"/>
                <a:gd name="T31" fmla="*/ 34 h 46"/>
                <a:gd name="T32" fmla="*/ 14 w 32"/>
                <a:gd name="T33" fmla="*/ 34 h 46"/>
                <a:gd name="T34" fmla="*/ 16 w 32"/>
                <a:gd name="T35" fmla="*/ 32 h 46"/>
                <a:gd name="T36" fmla="*/ 18 w 32"/>
                <a:gd name="T37" fmla="*/ 30 h 46"/>
                <a:gd name="T38" fmla="*/ 22 w 32"/>
                <a:gd name="T39" fmla="*/ 28 h 46"/>
                <a:gd name="T40" fmla="*/ 22 w 32"/>
                <a:gd name="T41" fmla="*/ 28 h 46"/>
                <a:gd name="T42" fmla="*/ 26 w 32"/>
                <a:gd name="T43" fmla="*/ 28 h 46"/>
                <a:gd name="T44" fmla="*/ 28 w 32"/>
                <a:gd name="T45" fmla="*/ 28 h 46"/>
                <a:gd name="T46" fmla="*/ 28 w 32"/>
                <a:gd name="T47" fmla="*/ 30 h 46"/>
                <a:gd name="T48" fmla="*/ 28 w 32"/>
                <a:gd name="T49" fmla="*/ 30 h 46"/>
                <a:gd name="T50" fmla="*/ 32 w 32"/>
                <a:gd name="T51" fmla="*/ 36 h 46"/>
                <a:gd name="T52" fmla="*/ 30 w 32"/>
                <a:gd name="T53" fmla="*/ 42 h 46"/>
                <a:gd name="T54" fmla="*/ 30 w 32"/>
                <a:gd name="T55" fmla="*/ 42 h 46"/>
                <a:gd name="T56" fmla="*/ 20 w 32"/>
                <a:gd name="T57" fmla="*/ 46 h 46"/>
                <a:gd name="T58" fmla="*/ 14 w 32"/>
                <a:gd name="T59" fmla="*/ 46 h 46"/>
                <a:gd name="T60" fmla="*/ 10 w 32"/>
                <a:gd name="T61" fmla="*/ 44 h 46"/>
                <a:gd name="T62" fmla="*/ 10 w 32"/>
                <a:gd name="T63" fmla="*/ 44 h 46"/>
                <a:gd name="T64" fmla="*/ 2 w 32"/>
                <a:gd name="T65" fmla="*/ 38 h 46"/>
                <a:gd name="T66" fmla="*/ 0 w 32"/>
                <a:gd name="T67" fmla="*/ 34 h 46"/>
                <a:gd name="T68" fmla="*/ 0 w 32"/>
                <a:gd name="T69" fmla="*/ 30 h 46"/>
                <a:gd name="T70" fmla="*/ 0 w 32"/>
                <a:gd name="T71" fmla="*/ 30 h 46"/>
                <a:gd name="T72" fmla="*/ 2 w 32"/>
                <a:gd name="T73" fmla="*/ 20 h 46"/>
                <a:gd name="T74" fmla="*/ 6 w 32"/>
                <a:gd name="T75" fmla="*/ 12 h 46"/>
                <a:gd name="T76" fmla="*/ 12 w 32"/>
                <a:gd name="T77" fmla="*/ 6 h 46"/>
                <a:gd name="T78" fmla="*/ 20 w 32"/>
                <a:gd name="T79" fmla="*/ 0 h 46"/>
                <a:gd name="T80" fmla="*/ 20 w 32"/>
                <a:gd name="T81" fmla="*/ 0 h 46"/>
                <a:gd name="T82" fmla="*/ 26 w 32"/>
                <a:gd name="T83" fmla="*/ 2 h 46"/>
                <a:gd name="T84" fmla="*/ 30 w 32"/>
                <a:gd name="T85" fmla="*/ 6 h 46"/>
                <a:gd name="T86" fmla="*/ 30 w 32"/>
                <a:gd name="T87" fmla="*/ 6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 h="46">
                  <a:moveTo>
                    <a:pt x="30" y="6"/>
                  </a:moveTo>
                  <a:lnTo>
                    <a:pt x="30" y="6"/>
                  </a:lnTo>
                  <a:lnTo>
                    <a:pt x="30" y="10"/>
                  </a:lnTo>
                  <a:lnTo>
                    <a:pt x="30" y="12"/>
                  </a:lnTo>
                  <a:lnTo>
                    <a:pt x="28" y="12"/>
                  </a:lnTo>
                  <a:lnTo>
                    <a:pt x="24" y="12"/>
                  </a:lnTo>
                  <a:lnTo>
                    <a:pt x="20" y="14"/>
                  </a:lnTo>
                  <a:lnTo>
                    <a:pt x="14" y="22"/>
                  </a:lnTo>
                  <a:lnTo>
                    <a:pt x="12" y="26"/>
                  </a:lnTo>
                  <a:lnTo>
                    <a:pt x="10" y="28"/>
                  </a:lnTo>
                  <a:lnTo>
                    <a:pt x="10" y="30"/>
                  </a:lnTo>
                  <a:lnTo>
                    <a:pt x="12" y="32"/>
                  </a:lnTo>
                  <a:lnTo>
                    <a:pt x="14" y="34"/>
                  </a:lnTo>
                  <a:lnTo>
                    <a:pt x="16" y="32"/>
                  </a:lnTo>
                  <a:lnTo>
                    <a:pt x="18" y="30"/>
                  </a:lnTo>
                  <a:lnTo>
                    <a:pt x="22" y="28"/>
                  </a:lnTo>
                  <a:lnTo>
                    <a:pt x="26" y="28"/>
                  </a:lnTo>
                  <a:lnTo>
                    <a:pt x="28" y="28"/>
                  </a:lnTo>
                  <a:lnTo>
                    <a:pt x="28" y="30"/>
                  </a:lnTo>
                  <a:lnTo>
                    <a:pt x="32" y="36"/>
                  </a:lnTo>
                  <a:lnTo>
                    <a:pt x="30" y="42"/>
                  </a:lnTo>
                  <a:lnTo>
                    <a:pt x="20" y="46"/>
                  </a:lnTo>
                  <a:lnTo>
                    <a:pt x="14" y="46"/>
                  </a:lnTo>
                  <a:lnTo>
                    <a:pt x="10" y="44"/>
                  </a:lnTo>
                  <a:lnTo>
                    <a:pt x="2" y="38"/>
                  </a:lnTo>
                  <a:lnTo>
                    <a:pt x="0" y="34"/>
                  </a:lnTo>
                  <a:lnTo>
                    <a:pt x="0" y="30"/>
                  </a:lnTo>
                  <a:lnTo>
                    <a:pt x="2" y="20"/>
                  </a:lnTo>
                  <a:lnTo>
                    <a:pt x="6" y="12"/>
                  </a:lnTo>
                  <a:lnTo>
                    <a:pt x="12" y="6"/>
                  </a:lnTo>
                  <a:lnTo>
                    <a:pt x="20" y="0"/>
                  </a:lnTo>
                  <a:lnTo>
                    <a:pt x="26" y="2"/>
                  </a:lnTo>
                  <a:lnTo>
                    <a:pt x="30" y="6"/>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9" name="Freeform 14"/>
            <p:cNvSpPr>
              <a:spLocks/>
            </p:cNvSpPr>
            <p:nvPr/>
          </p:nvSpPr>
          <p:spPr bwMode="auto">
            <a:xfrm>
              <a:off x="3049" y="534"/>
              <a:ext cx="154" cy="82"/>
            </a:xfrm>
            <a:custGeom>
              <a:avLst/>
              <a:gdLst>
                <a:gd name="T0" fmla="*/ 152 w 154"/>
                <a:gd name="T1" fmla="*/ 18 h 82"/>
                <a:gd name="T2" fmla="*/ 152 w 154"/>
                <a:gd name="T3" fmla="*/ 18 h 82"/>
                <a:gd name="T4" fmla="*/ 154 w 154"/>
                <a:gd name="T5" fmla="*/ 26 h 82"/>
                <a:gd name="T6" fmla="*/ 154 w 154"/>
                <a:gd name="T7" fmla="*/ 30 h 82"/>
                <a:gd name="T8" fmla="*/ 154 w 154"/>
                <a:gd name="T9" fmla="*/ 34 h 82"/>
                <a:gd name="T10" fmla="*/ 154 w 154"/>
                <a:gd name="T11" fmla="*/ 34 h 82"/>
                <a:gd name="T12" fmla="*/ 112 w 154"/>
                <a:gd name="T13" fmla="*/ 52 h 82"/>
                <a:gd name="T14" fmla="*/ 68 w 154"/>
                <a:gd name="T15" fmla="*/ 68 h 82"/>
                <a:gd name="T16" fmla="*/ 68 w 154"/>
                <a:gd name="T17" fmla="*/ 68 h 82"/>
                <a:gd name="T18" fmla="*/ 58 w 154"/>
                <a:gd name="T19" fmla="*/ 72 h 82"/>
                <a:gd name="T20" fmla="*/ 48 w 154"/>
                <a:gd name="T21" fmla="*/ 76 h 82"/>
                <a:gd name="T22" fmla="*/ 38 w 154"/>
                <a:gd name="T23" fmla="*/ 78 h 82"/>
                <a:gd name="T24" fmla="*/ 28 w 154"/>
                <a:gd name="T25" fmla="*/ 82 h 82"/>
                <a:gd name="T26" fmla="*/ 28 w 154"/>
                <a:gd name="T27" fmla="*/ 82 h 82"/>
                <a:gd name="T28" fmla="*/ 20 w 154"/>
                <a:gd name="T29" fmla="*/ 80 h 82"/>
                <a:gd name="T30" fmla="*/ 12 w 154"/>
                <a:gd name="T31" fmla="*/ 76 h 82"/>
                <a:gd name="T32" fmla="*/ 6 w 154"/>
                <a:gd name="T33" fmla="*/ 70 h 82"/>
                <a:gd name="T34" fmla="*/ 2 w 154"/>
                <a:gd name="T35" fmla="*/ 64 h 82"/>
                <a:gd name="T36" fmla="*/ 2 w 154"/>
                <a:gd name="T37" fmla="*/ 64 h 82"/>
                <a:gd name="T38" fmla="*/ 0 w 154"/>
                <a:gd name="T39" fmla="*/ 54 h 82"/>
                <a:gd name="T40" fmla="*/ 2 w 154"/>
                <a:gd name="T41" fmla="*/ 44 h 82"/>
                <a:gd name="T42" fmla="*/ 2 w 154"/>
                <a:gd name="T43" fmla="*/ 44 h 82"/>
                <a:gd name="T44" fmla="*/ 10 w 154"/>
                <a:gd name="T45" fmla="*/ 36 h 82"/>
                <a:gd name="T46" fmla="*/ 18 w 154"/>
                <a:gd name="T47" fmla="*/ 30 h 82"/>
                <a:gd name="T48" fmla="*/ 28 w 154"/>
                <a:gd name="T49" fmla="*/ 26 h 82"/>
                <a:gd name="T50" fmla="*/ 38 w 154"/>
                <a:gd name="T51" fmla="*/ 24 h 82"/>
                <a:gd name="T52" fmla="*/ 38 w 154"/>
                <a:gd name="T53" fmla="*/ 24 h 82"/>
                <a:gd name="T54" fmla="*/ 54 w 154"/>
                <a:gd name="T55" fmla="*/ 28 h 82"/>
                <a:gd name="T56" fmla="*/ 62 w 154"/>
                <a:gd name="T57" fmla="*/ 30 h 82"/>
                <a:gd name="T58" fmla="*/ 70 w 154"/>
                <a:gd name="T59" fmla="*/ 30 h 82"/>
                <a:gd name="T60" fmla="*/ 70 w 154"/>
                <a:gd name="T61" fmla="*/ 30 h 82"/>
                <a:gd name="T62" fmla="*/ 84 w 154"/>
                <a:gd name="T63" fmla="*/ 16 h 82"/>
                <a:gd name="T64" fmla="*/ 92 w 154"/>
                <a:gd name="T65" fmla="*/ 10 h 82"/>
                <a:gd name="T66" fmla="*/ 100 w 154"/>
                <a:gd name="T67" fmla="*/ 6 h 82"/>
                <a:gd name="T68" fmla="*/ 100 w 154"/>
                <a:gd name="T69" fmla="*/ 6 h 82"/>
                <a:gd name="T70" fmla="*/ 112 w 154"/>
                <a:gd name="T71" fmla="*/ 2 h 82"/>
                <a:gd name="T72" fmla="*/ 124 w 154"/>
                <a:gd name="T73" fmla="*/ 0 h 82"/>
                <a:gd name="T74" fmla="*/ 134 w 154"/>
                <a:gd name="T75" fmla="*/ 2 h 82"/>
                <a:gd name="T76" fmla="*/ 140 w 154"/>
                <a:gd name="T77" fmla="*/ 6 h 82"/>
                <a:gd name="T78" fmla="*/ 144 w 154"/>
                <a:gd name="T79" fmla="*/ 10 h 82"/>
                <a:gd name="T80" fmla="*/ 152 w 154"/>
                <a:gd name="T81" fmla="*/ 18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82">
                  <a:moveTo>
                    <a:pt x="152" y="18"/>
                  </a:moveTo>
                  <a:lnTo>
                    <a:pt x="152" y="18"/>
                  </a:lnTo>
                  <a:lnTo>
                    <a:pt x="154" y="26"/>
                  </a:lnTo>
                  <a:lnTo>
                    <a:pt x="154" y="30"/>
                  </a:lnTo>
                  <a:lnTo>
                    <a:pt x="154" y="34"/>
                  </a:lnTo>
                  <a:lnTo>
                    <a:pt x="112" y="52"/>
                  </a:lnTo>
                  <a:lnTo>
                    <a:pt x="68" y="68"/>
                  </a:lnTo>
                  <a:lnTo>
                    <a:pt x="58" y="72"/>
                  </a:lnTo>
                  <a:lnTo>
                    <a:pt x="48" y="76"/>
                  </a:lnTo>
                  <a:lnTo>
                    <a:pt x="38" y="78"/>
                  </a:lnTo>
                  <a:lnTo>
                    <a:pt x="28" y="82"/>
                  </a:lnTo>
                  <a:lnTo>
                    <a:pt x="20" y="80"/>
                  </a:lnTo>
                  <a:lnTo>
                    <a:pt x="12" y="76"/>
                  </a:lnTo>
                  <a:lnTo>
                    <a:pt x="6" y="70"/>
                  </a:lnTo>
                  <a:lnTo>
                    <a:pt x="2" y="64"/>
                  </a:lnTo>
                  <a:lnTo>
                    <a:pt x="0" y="54"/>
                  </a:lnTo>
                  <a:lnTo>
                    <a:pt x="2" y="44"/>
                  </a:lnTo>
                  <a:lnTo>
                    <a:pt x="10" y="36"/>
                  </a:lnTo>
                  <a:lnTo>
                    <a:pt x="18" y="30"/>
                  </a:lnTo>
                  <a:lnTo>
                    <a:pt x="28" y="26"/>
                  </a:lnTo>
                  <a:lnTo>
                    <a:pt x="38" y="24"/>
                  </a:lnTo>
                  <a:lnTo>
                    <a:pt x="54" y="28"/>
                  </a:lnTo>
                  <a:lnTo>
                    <a:pt x="62" y="30"/>
                  </a:lnTo>
                  <a:lnTo>
                    <a:pt x="70" y="30"/>
                  </a:lnTo>
                  <a:lnTo>
                    <a:pt x="84" y="16"/>
                  </a:lnTo>
                  <a:lnTo>
                    <a:pt x="92" y="10"/>
                  </a:lnTo>
                  <a:lnTo>
                    <a:pt x="100" y="6"/>
                  </a:lnTo>
                  <a:lnTo>
                    <a:pt x="112" y="2"/>
                  </a:lnTo>
                  <a:lnTo>
                    <a:pt x="124" y="0"/>
                  </a:lnTo>
                  <a:lnTo>
                    <a:pt x="134" y="2"/>
                  </a:lnTo>
                  <a:lnTo>
                    <a:pt x="140" y="6"/>
                  </a:lnTo>
                  <a:lnTo>
                    <a:pt x="144" y="10"/>
                  </a:lnTo>
                  <a:lnTo>
                    <a:pt x="152" y="18"/>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0" name="Freeform 15"/>
            <p:cNvSpPr>
              <a:spLocks/>
            </p:cNvSpPr>
            <p:nvPr/>
          </p:nvSpPr>
          <p:spPr bwMode="auto">
            <a:xfrm>
              <a:off x="2927" y="570"/>
              <a:ext cx="80" cy="166"/>
            </a:xfrm>
            <a:custGeom>
              <a:avLst/>
              <a:gdLst>
                <a:gd name="T0" fmla="*/ 72 w 80"/>
                <a:gd name="T1" fmla="*/ 24 h 166"/>
                <a:gd name="T2" fmla="*/ 70 w 80"/>
                <a:gd name="T3" fmla="*/ 44 h 166"/>
                <a:gd name="T4" fmla="*/ 62 w 80"/>
                <a:gd name="T5" fmla="*/ 50 h 166"/>
                <a:gd name="T6" fmla="*/ 58 w 80"/>
                <a:gd name="T7" fmla="*/ 66 h 166"/>
                <a:gd name="T8" fmla="*/ 62 w 80"/>
                <a:gd name="T9" fmla="*/ 80 h 166"/>
                <a:gd name="T10" fmla="*/ 60 w 80"/>
                <a:gd name="T11" fmla="*/ 96 h 166"/>
                <a:gd name="T12" fmla="*/ 80 w 80"/>
                <a:gd name="T13" fmla="*/ 116 h 166"/>
                <a:gd name="T14" fmla="*/ 78 w 80"/>
                <a:gd name="T15" fmla="*/ 144 h 166"/>
                <a:gd name="T16" fmla="*/ 60 w 80"/>
                <a:gd name="T17" fmla="*/ 162 h 166"/>
                <a:gd name="T18" fmla="*/ 38 w 80"/>
                <a:gd name="T19" fmla="*/ 166 h 166"/>
                <a:gd name="T20" fmla="*/ 28 w 80"/>
                <a:gd name="T21" fmla="*/ 160 h 166"/>
                <a:gd name="T22" fmla="*/ 22 w 80"/>
                <a:gd name="T23" fmla="*/ 144 h 166"/>
                <a:gd name="T24" fmla="*/ 26 w 80"/>
                <a:gd name="T25" fmla="*/ 136 h 166"/>
                <a:gd name="T26" fmla="*/ 40 w 80"/>
                <a:gd name="T27" fmla="*/ 132 h 166"/>
                <a:gd name="T28" fmla="*/ 48 w 80"/>
                <a:gd name="T29" fmla="*/ 138 h 166"/>
                <a:gd name="T30" fmla="*/ 48 w 80"/>
                <a:gd name="T31" fmla="*/ 142 h 166"/>
                <a:gd name="T32" fmla="*/ 36 w 80"/>
                <a:gd name="T33" fmla="*/ 146 h 166"/>
                <a:gd name="T34" fmla="*/ 36 w 80"/>
                <a:gd name="T35" fmla="*/ 152 h 166"/>
                <a:gd name="T36" fmla="*/ 52 w 80"/>
                <a:gd name="T37" fmla="*/ 152 h 166"/>
                <a:gd name="T38" fmla="*/ 70 w 80"/>
                <a:gd name="T39" fmla="*/ 130 h 166"/>
                <a:gd name="T40" fmla="*/ 70 w 80"/>
                <a:gd name="T41" fmla="*/ 122 h 166"/>
                <a:gd name="T42" fmla="*/ 62 w 80"/>
                <a:gd name="T43" fmla="*/ 108 h 166"/>
                <a:gd name="T44" fmla="*/ 46 w 80"/>
                <a:gd name="T45" fmla="*/ 112 h 166"/>
                <a:gd name="T46" fmla="*/ 18 w 80"/>
                <a:gd name="T47" fmla="*/ 116 h 166"/>
                <a:gd name="T48" fmla="*/ 4 w 80"/>
                <a:gd name="T49" fmla="*/ 106 h 166"/>
                <a:gd name="T50" fmla="*/ 6 w 80"/>
                <a:gd name="T51" fmla="*/ 86 h 166"/>
                <a:gd name="T52" fmla="*/ 16 w 80"/>
                <a:gd name="T53" fmla="*/ 78 h 166"/>
                <a:gd name="T54" fmla="*/ 32 w 80"/>
                <a:gd name="T55" fmla="*/ 76 h 166"/>
                <a:gd name="T56" fmla="*/ 36 w 80"/>
                <a:gd name="T57" fmla="*/ 98 h 166"/>
                <a:gd name="T58" fmla="*/ 32 w 80"/>
                <a:gd name="T59" fmla="*/ 100 h 166"/>
                <a:gd name="T60" fmla="*/ 24 w 80"/>
                <a:gd name="T61" fmla="*/ 92 h 166"/>
                <a:gd name="T62" fmla="*/ 24 w 80"/>
                <a:gd name="T63" fmla="*/ 88 h 166"/>
                <a:gd name="T64" fmla="*/ 16 w 80"/>
                <a:gd name="T65" fmla="*/ 92 h 166"/>
                <a:gd name="T66" fmla="*/ 14 w 80"/>
                <a:gd name="T67" fmla="*/ 100 h 166"/>
                <a:gd name="T68" fmla="*/ 34 w 80"/>
                <a:gd name="T69" fmla="*/ 104 h 166"/>
                <a:gd name="T70" fmla="*/ 46 w 80"/>
                <a:gd name="T71" fmla="*/ 96 h 166"/>
                <a:gd name="T72" fmla="*/ 52 w 80"/>
                <a:gd name="T73" fmla="*/ 84 h 166"/>
                <a:gd name="T74" fmla="*/ 44 w 80"/>
                <a:gd name="T75" fmla="*/ 66 h 166"/>
                <a:gd name="T76" fmla="*/ 32 w 80"/>
                <a:gd name="T77" fmla="*/ 60 h 166"/>
                <a:gd name="T78" fmla="*/ 12 w 80"/>
                <a:gd name="T79" fmla="*/ 68 h 166"/>
                <a:gd name="T80" fmla="*/ 8 w 80"/>
                <a:gd name="T81" fmla="*/ 74 h 166"/>
                <a:gd name="T82" fmla="*/ 2 w 80"/>
                <a:gd name="T83" fmla="*/ 68 h 166"/>
                <a:gd name="T84" fmla="*/ 6 w 80"/>
                <a:gd name="T85" fmla="*/ 60 h 166"/>
                <a:gd name="T86" fmla="*/ 28 w 80"/>
                <a:gd name="T87" fmla="*/ 48 h 166"/>
                <a:gd name="T88" fmla="*/ 36 w 80"/>
                <a:gd name="T89" fmla="*/ 48 h 166"/>
                <a:gd name="T90" fmla="*/ 42 w 80"/>
                <a:gd name="T91" fmla="*/ 46 h 166"/>
                <a:gd name="T92" fmla="*/ 60 w 80"/>
                <a:gd name="T93" fmla="*/ 38 h 166"/>
                <a:gd name="T94" fmla="*/ 62 w 80"/>
                <a:gd name="T95" fmla="*/ 24 h 166"/>
                <a:gd name="T96" fmla="*/ 54 w 80"/>
                <a:gd name="T97" fmla="*/ 14 h 166"/>
                <a:gd name="T98" fmla="*/ 42 w 80"/>
                <a:gd name="T99" fmla="*/ 14 h 166"/>
                <a:gd name="T100" fmla="*/ 36 w 80"/>
                <a:gd name="T101" fmla="*/ 22 h 166"/>
                <a:gd name="T102" fmla="*/ 42 w 80"/>
                <a:gd name="T103" fmla="*/ 22 h 166"/>
                <a:gd name="T104" fmla="*/ 46 w 80"/>
                <a:gd name="T105" fmla="*/ 32 h 166"/>
                <a:gd name="T106" fmla="*/ 38 w 80"/>
                <a:gd name="T107" fmla="*/ 36 h 166"/>
                <a:gd name="T108" fmla="*/ 28 w 80"/>
                <a:gd name="T109" fmla="*/ 32 h 166"/>
                <a:gd name="T110" fmla="*/ 24 w 80"/>
                <a:gd name="T111" fmla="*/ 26 h 166"/>
                <a:gd name="T112" fmla="*/ 38 w 80"/>
                <a:gd name="T113" fmla="*/ 2 h 166"/>
                <a:gd name="T114" fmla="*/ 58 w 80"/>
                <a:gd name="T115" fmla="*/ 4 h 166"/>
                <a:gd name="T116" fmla="*/ 70 w 80"/>
                <a:gd name="T117" fmla="*/ 18 h 1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 h="166">
                  <a:moveTo>
                    <a:pt x="70" y="18"/>
                  </a:moveTo>
                  <a:lnTo>
                    <a:pt x="70" y="18"/>
                  </a:lnTo>
                  <a:lnTo>
                    <a:pt x="72" y="24"/>
                  </a:lnTo>
                  <a:lnTo>
                    <a:pt x="72" y="30"/>
                  </a:lnTo>
                  <a:lnTo>
                    <a:pt x="72" y="38"/>
                  </a:lnTo>
                  <a:lnTo>
                    <a:pt x="70" y="44"/>
                  </a:lnTo>
                  <a:lnTo>
                    <a:pt x="66" y="48"/>
                  </a:lnTo>
                  <a:lnTo>
                    <a:pt x="62" y="50"/>
                  </a:lnTo>
                  <a:lnTo>
                    <a:pt x="52" y="56"/>
                  </a:lnTo>
                  <a:lnTo>
                    <a:pt x="58" y="66"/>
                  </a:lnTo>
                  <a:lnTo>
                    <a:pt x="62" y="74"/>
                  </a:lnTo>
                  <a:lnTo>
                    <a:pt x="62" y="80"/>
                  </a:lnTo>
                  <a:lnTo>
                    <a:pt x="62" y="86"/>
                  </a:lnTo>
                  <a:lnTo>
                    <a:pt x="60" y="96"/>
                  </a:lnTo>
                  <a:lnTo>
                    <a:pt x="74" y="104"/>
                  </a:lnTo>
                  <a:lnTo>
                    <a:pt x="78" y="110"/>
                  </a:lnTo>
                  <a:lnTo>
                    <a:pt x="80" y="116"/>
                  </a:lnTo>
                  <a:lnTo>
                    <a:pt x="80" y="130"/>
                  </a:lnTo>
                  <a:lnTo>
                    <a:pt x="78" y="144"/>
                  </a:lnTo>
                  <a:lnTo>
                    <a:pt x="70" y="154"/>
                  </a:lnTo>
                  <a:lnTo>
                    <a:pt x="60" y="162"/>
                  </a:lnTo>
                  <a:lnTo>
                    <a:pt x="54" y="166"/>
                  </a:lnTo>
                  <a:lnTo>
                    <a:pt x="46" y="166"/>
                  </a:lnTo>
                  <a:lnTo>
                    <a:pt x="38" y="166"/>
                  </a:lnTo>
                  <a:lnTo>
                    <a:pt x="32" y="162"/>
                  </a:lnTo>
                  <a:lnTo>
                    <a:pt x="28" y="160"/>
                  </a:lnTo>
                  <a:lnTo>
                    <a:pt x="24" y="154"/>
                  </a:lnTo>
                  <a:lnTo>
                    <a:pt x="22" y="150"/>
                  </a:lnTo>
                  <a:lnTo>
                    <a:pt x="22" y="144"/>
                  </a:lnTo>
                  <a:lnTo>
                    <a:pt x="22" y="140"/>
                  </a:lnTo>
                  <a:lnTo>
                    <a:pt x="26" y="136"/>
                  </a:lnTo>
                  <a:lnTo>
                    <a:pt x="36" y="132"/>
                  </a:lnTo>
                  <a:lnTo>
                    <a:pt x="40" y="132"/>
                  </a:lnTo>
                  <a:lnTo>
                    <a:pt x="46" y="134"/>
                  </a:lnTo>
                  <a:lnTo>
                    <a:pt x="48" y="138"/>
                  </a:lnTo>
                  <a:lnTo>
                    <a:pt x="50" y="140"/>
                  </a:lnTo>
                  <a:lnTo>
                    <a:pt x="48" y="142"/>
                  </a:lnTo>
                  <a:lnTo>
                    <a:pt x="44" y="144"/>
                  </a:lnTo>
                  <a:lnTo>
                    <a:pt x="40" y="144"/>
                  </a:lnTo>
                  <a:lnTo>
                    <a:pt x="36" y="146"/>
                  </a:lnTo>
                  <a:lnTo>
                    <a:pt x="32" y="150"/>
                  </a:lnTo>
                  <a:lnTo>
                    <a:pt x="36" y="152"/>
                  </a:lnTo>
                  <a:lnTo>
                    <a:pt x="42" y="154"/>
                  </a:lnTo>
                  <a:lnTo>
                    <a:pt x="52" y="152"/>
                  </a:lnTo>
                  <a:lnTo>
                    <a:pt x="58" y="150"/>
                  </a:lnTo>
                  <a:lnTo>
                    <a:pt x="64" y="144"/>
                  </a:lnTo>
                  <a:lnTo>
                    <a:pt x="70" y="130"/>
                  </a:lnTo>
                  <a:lnTo>
                    <a:pt x="70" y="126"/>
                  </a:lnTo>
                  <a:lnTo>
                    <a:pt x="70" y="122"/>
                  </a:lnTo>
                  <a:lnTo>
                    <a:pt x="68" y="114"/>
                  </a:lnTo>
                  <a:lnTo>
                    <a:pt x="62" y="108"/>
                  </a:lnTo>
                  <a:lnTo>
                    <a:pt x="54" y="104"/>
                  </a:lnTo>
                  <a:lnTo>
                    <a:pt x="46" y="112"/>
                  </a:lnTo>
                  <a:lnTo>
                    <a:pt x="38" y="116"/>
                  </a:lnTo>
                  <a:lnTo>
                    <a:pt x="28" y="116"/>
                  </a:lnTo>
                  <a:lnTo>
                    <a:pt x="18" y="116"/>
                  </a:lnTo>
                  <a:lnTo>
                    <a:pt x="8" y="110"/>
                  </a:lnTo>
                  <a:lnTo>
                    <a:pt x="4" y="106"/>
                  </a:lnTo>
                  <a:lnTo>
                    <a:pt x="2" y="100"/>
                  </a:lnTo>
                  <a:lnTo>
                    <a:pt x="6" y="86"/>
                  </a:lnTo>
                  <a:lnTo>
                    <a:pt x="10" y="82"/>
                  </a:lnTo>
                  <a:lnTo>
                    <a:pt x="16" y="78"/>
                  </a:lnTo>
                  <a:lnTo>
                    <a:pt x="24" y="76"/>
                  </a:lnTo>
                  <a:lnTo>
                    <a:pt x="32" y="76"/>
                  </a:lnTo>
                  <a:lnTo>
                    <a:pt x="36" y="82"/>
                  </a:lnTo>
                  <a:lnTo>
                    <a:pt x="36" y="86"/>
                  </a:lnTo>
                  <a:lnTo>
                    <a:pt x="36" y="98"/>
                  </a:lnTo>
                  <a:lnTo>
                    <a:pt x="34" y="100"/>
                  </a:lnTo>
                  <a:lnTo>
                    <a:pt x="32" y="100"/>
                  </a:lnTo>
                  <a:lnTo>
                    <a:pt x="28" y="98"/>
                  </a:lnTo>
                  <a:lnTo>
                    <a:pt x="24" y="92"/>
                  </a:lnTo>
                  <a:lnTo>
                    <a:pt x="24" y="90"/>
                  </a:lnTo>
                  <a:lnTo>
                    <a:pt x="24" y="88"/>
                  </a:lnTo>
                  <a:lnTo>
                    <a:pt x="20" y="88"/>
                  </a:lnTo>
                  <a:lnTo>
                    <a:pt x="16" y="92"/>
                  </a:lnTo>
                  <a:lnTo>
                    <a:pt x="14" y="96"/>
                  </a:lnTo>
                  <a:lnTo>
                    <a:pt x="14" y="100"/>
                  </a:lnTo>
                  <a:lnTo>
                    <a:pt x="18" y="104"/>
                  </a:lnTo>
                  <a:lnTo>
                    <a:pt x="22" y="106"/>
                  </a:lnTo>
                  <a:lnTo>
                    <a:pt x="34" y="104"/>
                  </a:lnTo>
                  <a:lnTo>
                    <a:pt x="40" y="102"/>
                  </a:lnTo>
                  <a:lnTo>
                    <a:pt x="46" y="96"/>
                  </a:lnTo>
                  <a:lnTo>
                    <a:pt x="50" y="92"/>
                  </a:lnTo>
                  <a:lnTo>
                    <a:pt x="52" y="84"/>
                  </a:lnTo>
                  <a:lnTo>
                    <a:pt x="50" y="78"/>
                  </a:lnTo>
                  <a:lnTo>
                    <a:pt x="48" y="70"/>
                  </a:lnTo>
                  <a:lnTo>
                    <a:pt x="44" y="66"/>
                  </a:lnTo>
                  <a:lnTo>
                    <a:pt x="38" y="62"/>
                  </a:lnTo>
                  <a:lnTo>
                    <a:pt x="32" y="60"/>
                  </a:lnTo>
                  <a:lnTo>
                    <a:pt x="24" y="60"/>
                  </a:lnTo>
                  <a:lnTo>
                    <a:pt x="18" y="64"/>
                  </a:lnTo>
                  <a:lnTo>
                    <a:pt x="12" y="68"/>
                  </a:lnTo>
                  <a:lnTo>
                    <a:pt x="10" y="72"/>
                  </a:lnTo>
                  <a:lnTo>
                    <a:pt x="8" y="74"/>
                  </a:lnTo>
                  <a:lnTo>
                    <a:pt x="4" y="70"/>
                  </a:lnTo>
                  <a:lnTo>
                    <a:pt x="2" y="68"/>
                  </a:lnTo>
                  <a:lnTo>
                    <a:pt x="0" y="66"/>
                  </a:lnTo>
                  <a:lnTo>
                    <a:pt x="6" y="60"/>
                  </a:lnTo>
                  <a:lnTo>
                    <a:pt x="12" y="54"/>
                  </a:lnTo>
                  <a:lnTo>
                    <a:pt x="20" y="50"/>
                  </a:lnTo>
                  <a:lnTo>
                    <a:pt x="28" y="48"/>
                  </a:lnTo>
                  <a:lnTo>
                    <a:pt x="32" y="48"/>
                  </a:lnTo>
                  <a:lnTo>
                    <a:pt x="36" y="48"/>
                  </a:lnTo>
                  <a:lnTo>
                    <a:pt x="40" y="48"/>
                  </a:lnTo>
                  <a:lnTo>
                    <a:pt x="42" y="46"/>
                  </a:lnTo>
                  <a:lnTo>
                    <a:pt x="48" y="44"/>
                  </a:lnTo>
                  <a:lnTo>
                    <a:pt x="54" y="42"/>
                  </a:lnTo>
                  <a:lnTo>
                    <a:pt x="60" y="38"/>
                  </a:lnTo>
                  <a:lnTo>
                    <a:pt x="62" y="32"/>
                  </a:lnTo>
                  <a:lnTo>
                    <a:pt x="62" y="24"/>
                  </a:lnTo>
                  <a:lnTo>
                    <a:pt x="60" y="18"/>
                  </a:lnTo>
                  <a:lnTo>
                    <a:pt x="54" y="14"/>
                  </a:lnTo>
                  <a:lnTo>
                    <a:pt x="46" y="12"/>
                  </a:lnTo>
                  <a:lnTo>
                    <a:pt x="42" y="14"/>
                  </a:lnTo>
                  <a:lnTo>
                    <a:pt x="40" y="16"/>
                  </a:lnTo>
                  <a:lnTo>
                    <a:pt x="36" y="22"/>
                  </a:lnTo>
                  <a:lnTo>
                    <a:pt x="38" y="22"/>
                  </a:lnTo>
                  <a:lnTo>
                    <a:pt x="42" y="22"/>
                  </a:lnTo>
                  <a:lnTo>
                    <a:pt x="46" y="26"/>
                  </a:lnTo>
                  <a:lnTo>
                    <a:pt x="46" y="28"/>
                  </a:lnTo>
                  <a:lnTo>
                    <a:pt x="46" y="32"/>
                  </a:lnTo>
                  <a:lnTo>
                    <a:pt x="40" y="36"/>
                  </a:lnTo>
                  <a:lnTo>
                    <a:pt x="38" y="36"/>
                  </a:lnTo>
                  <a:lnTo>
                    <a:pt x="34" y="36"/>
                  </a:lnTo>
                  <a:lnTo>
                    <a:pt x="28" y="32"/>
                  </a:lnTo>
                  <a:lnTo>
                    <a:pt x="26" y="30"/>
                  </a:lnTo>
                  <a:lnTo>
                    <a:pt x="24" y="26"/>
                  </a:lnTo>
                  <a:lnTo>
                    <a:pt x="24" y="18"/>
                  </a:lnTo>
                  <a:lnTo>
                    <a:pt x="28" y="12"/>
                  </a:lnTo>
                  <a:lnTo>
                    <a:pt x="38" y="2"/>
                  </a:lnTo>
                  <a:lnTo>
                    <a:pt x="48" y="0"/>
                  </a:lnTo>
                  <a:lnTo>
                    <a:pt x="58" y="4"/>
                  </a:lnTo>
                  <a:lnTo>
                    <a:pt x="66" y="8"/>
                  </a:lnTo>
                  <a:lnTo>
                    <a:pt x="70" y="18"/>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1" name="Freeform 16"/>
            <p:cNvSpPr>
              <a:spLocks/>
            </p:cNvSpPr>
            <p:nvPr/>
          </p:nvSpPr>
          <p:spPr bwMode="auto">
            <a:xfrm>
              <a:off x="3079" y="592"/>
              <a:ext cx="132" cy="46"/>
            </a:xfrm>
            <a:custGeom>
              <a:avLst/>
              <a:gdLst>
                <a:gd name="T0" fmla="*/ 132 w 132"/>
                <a:gd name="T1" fmla="*/ 6 h 46"/>
                <a:gd name="T2" fmla="*/ 132 w 132"/>
                <a:gd name="T3" fmla="*/ 8 h 46"/>
                <a:gd name="T4" fmla="*/ 132 w 132"/>
                <a:gd name="T5" fmla="*/ 8 h 46"/>
                <a:gd name="T6" fmla="*/ 100 w 132"/>
                <a:gd name="T7" fmla="*/ 16 h 46"/>
                <a:gd name="T8" fmla="*/ 68 w 132"/>
                <a:gd name="T9" fmla="*/ 24 h 46"/>
                <a:gd name="T10" fmla="*/ 4 w 132"/>
                <a:gd name="T11" fmla="*/ 46 h 46"/>
                <a:gd name="T12" fmla="*/ 4 w 132"/>
                <a:gd name="T13" fmla="*/ 46 h 46"/>
                <a:gd name="T14" fmla="*/ 2 w 132"/>
                <a:gd name="T15" fmla="*/ 42 h 46"/>
                <a:gd name="T16" fmla="*/ 0 w 132"/>
                <a:gd name="T17" fmla="*/ 40 h 46"/>
                <a:gd name="T18" fmla="*/ 0 w 132"/>
                <a:gd name="T19" fmla="*/ 32 h 46"/>
                <a:gd name="T20" fmla="*/ 0 w 132"/>
                <a:gd name="T21" fmla="*/ 32 h 46"/>
                <a:gd name="T22" fmla="*/ 24 w 132"/>
                <a:gd name="T23" fmla="*/ 26 h 46"/>
                <a:gd name="T24" fmla="*/ 48 w 132"/>
                <a:gd name="T25" fmla="*/ 18 h 46"/>
                <a:gd name="T26" fmla="*/ 96 w 132"/>
                <a:gd name="T27" fmla="*/ 0 h 46"/>
                <a:gd name="T28" fmla="*/ 96 w 132"/>
                <a:gd name="T29" fmla="*/ 0 h 46"/>
                <a:gd name="T30" fmla="*/ 104 w 132"/>
                <a:gd name="T31" fmla="*/ 4 h 46"/>
                <a:gd name="T32" fmla="*/ 114 w 132"/>
                <a:gd name="T33" fmla="*/ 6 h 46"/>
                <a:gd name="T34" fmla="*/ 132 w 132"/>
                <a:gd name="T35" fmla="*/ 6 h 46"/>
                <a:gd name="T36" fmla="*/ 132 w 132"/>
                <a:gd name="T37" fmla="*/ 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 h="46">
                  <a:moveTo>
                    <a:pt x="132" y="6"/>
                  </a:moveTo>
                  <a:lnTo>
                    <a:pt x="132" y="8"/>
                  </a:lnTo>
                  <a:lnTo>
                    <a:pt x="100" y="16"/>
                  </a:lnTo>
                  <a:lnTo>
                    <a:pt x="68" y="24"/>
                  </a:lnTo>
                  <a:lnTo>
                    <a:pt x="4" y="46"/>
                  </a:lnTo>
                  <a:lnTo>
                    <a:pt x="2" y="42"/>
                  </a:lnTo>
                  <a:lnTo>
                    <a:pt x="0" y="40"/>
                  </a:lnTo>
                  <a:lnTo>
                    <a:pt x="0" y="32"/>
                  </a:lnTo>
                  <a:lnTo>
                    <a:pt x="24" y="26"/>
                  </a:lnTo>
                  <a:lnTo>
                    <a:pt x="48" y="18"/>
                  </a:lnTo>
                  <a:lnTo>
                    <a:pt x="96" y="0"/>
                  </a:lnTo>
                  <a:lnTo>
                    <a:pt x="104" y="4"/>
                  </a:lnTo>
                  <a:lnTo>
                    <a:pt x="114" y="6"/>
                  </a:lnTo>
                  <a:lnTo>
                    <a:pt x="132" y="6"/>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2" name="Freeform 17"/>
            <p:cNvSpPr>
              <a:spLocks/>
            </p:cNvSpPr>
            <p:nvPr/>
          </p:nvSpPr>
          <p:spPr bwMode="auto">
            <a:xfrm>
              <a:off x="3001" y="616"/>
              <a:ext cx="58" cy="56"/>
            </a:xfrm>
            <a:custGeom>
              <a:avLst/>
              <a:gdLst>
                <a:gd name="T0" fmla="*/ 50 w 58"/>
                <a:gd name="T1" fmla="*/ 10 h 56"/>
                <a:gd name="T2" fmla="*/ 52 w 58"/>
                <a:gd name="T3" fmla="*/ 20 h 56"/>
                <a:gd name="T4" fmla="*/ 50 w 58"/>
                <a:gd name="T5" fmla="*/ 24 h 56"/>
                <a:gd name="T6" fmla="*/ 42 w 58"/>
                <a:gd name="T7" fmla="*/ 32 h 56"/>
                <a:gd name="T8" fmla="*/ 32 w 58"/>
                <a:gd name="T9" fmla="*/ 36 h 56"/>
                <a:gd name="T10" fmla="*/ 26 w 58"/>
                <a:gd name="T11" fmla="*/ 34 h 56"/>
                <a:gd name="T12" fmla="*/ 22 w 58"/>
                <a:gd name="T13" fmla="*/ 30 h 56"/>
                <a:gd name="T14" fmla="*/ 24 w 58"/>
                <a:gd name="T15" fmla="*/ 24 h 56"/>
                <a:gd name="T16" fmla="*/ 28 w 58"/>
                <a:gd name="T17" fmla="*/ 22 h 56"/>
                <a:gd name="T18" fmla="*/ 36 w 58"/>
                <a:gd name="T19" fmla="*/ 22 h 56"/>
                <a:gd name="T20" fmla="*/ 40 w 58"/>
                <a:gd name="T21" fmla="*/ 20 h 56"/>
                <a:gd name="T22" fmla="*/ 36 w 58"/>
                <a:gd name="T23" fmla="*/ 14 h 56"/>
                <a:gd name="T24" fmla="*/ 30 w 58"/>
                <a:gd name="T25" fmla="*/ 12 h 56"/>
                <a:gd name="T26" fmla="*/ 22 w 58"/>
                <a:gd name="T27" fmla="*/ 14 h 56"/>
                <a:gd name="T28" fmla="*/ 14 w 58"/>
                <a:gd name="T29" fmla="*/ 20 h 56"/>
                <a:gd name="T30" fmla="*/ 12 w 58"/>
                <a:gd name="T31" fmla="*/ 32 h 56"/>
                <a:gd name="T32" fmla="*/ 16 w 58"/>
                <a:gd name="T33" fmla="*/ 36 h 56"/>
                <a:gd name="T34" fmla="*/ 30 w 58"/>
                <a:gd name="T35" fmla="*/ 44 h 56"/>
                <a:gd name="T36" fmla="*/ 36 w 58"/>
                <a:gd name="T37" fmla="*/ 44 h 56"/>
                <a:gd name="T38" fmla="*/ 42 w 58"/>
                <a:gd name="T39" fmla="*/ 42 h 56"/>
                <a:gd name="T40" fmla="*/ 50 w 58"/>
                <a:gd name="T41" fmla="*/ 36 h 56"/>
                <a:gd name="T42" fmla="*/ 56 w 58"/>
                <a:gd name="T43" fmla="*/ 36 h 56"/>
                <a:gd name="T44" fmla="*/ 58 w 58"/>
                <a:gd name="T45" fmla="*/ 40 h 56"/>
                <a:gd name="T46" fmla="*/ 52 w 58"/>
                <a:gd name="T47" fmla="*/ 50 h 56"/>
                <a:gd name="T48" fmla="*/ 44 w 58"/>
                <a:gd name="T49" fmla="*/ 56 h 56"/>
                <a:gd name="T50" fmla="*/ 22 w 58"/>
                <a:gd name="T51" fmla="*/ 52 h 56"/>
                <a:gd name="T52" fmla="*/ 6 w 58"/>
                <a:gd name="T53" fmla="*/ 42 h 56"/>
                <a:gd name="T54" fmla="*/ 0 w 58"/>
                <a:gd name="T55" fmla="*/ 34 h 56"/>
                <a:gd name="T56" fmla="*/ 0 w 58"/>
                <a:gd name="T57" fmla="*/ 24 h 56"/>
                <a:gd name="T58" fmla="*/ 4 w 58"/>
                <a:gd name="T59" fmla="*/ 16 h 56"/>
                <a:gd name="T60" fmla="*/ 16 w 58"/>
                <a:gd name="T61" fmla="*/ 4 h 56"/>
                <a:gd name="T62" fmla="*/ 24 w 58"/>
                <a:gd name="T63" fmla="*/ 0 h 56"/>
                <a:gd name="T64" fmla="*/ 38 w 58"/>
                <a:gd name="T65" fmla="*/ 2 h 56"/>
                <a:gd name="T66" fmla="*/ 50 w 58"/>
                <a:gd name="T67" fmla="*/ 10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6">
                  <a:moveTo>
                    <a:pt x="50" y="10"/>
                  </a:moveTo>
                  <a:lnTo>
                    <a:pt x="50" y="10"/>
                  </a:lnTo>
                  <a:lnTo>
                    <a:pt x="52" y="18"/>
                  </a:lnTo>
                  <a:lnTo>
                    <a:pt x="52" y="20"/>
                  </a:lnTo>
                  <a:lnTo>
                    <a:pt x="50" y="24"/>
                  </a:lnTo>
                  <a:lnTo>
                    <a:pt x="46" y="28"/>
                  </a:lnTo>
                  <a:lnTo>
                    <a:pt x="42" y="32"/>
                  </a:lnTo>
                  <a:lnTo>
                    <a:pt x="38" y="34"/>
                  </a:lnTo>
                  <a:lnTo>
                    <a:pt x="32" y="36"/>
                  </a:lnTo>
                  <a:lnTo>
                    <a:pt x="26" y="34"/>
                  </a:lnTo>
                  <a:lnTo>
                    <a:pt x="22" y="30"/>
                  </a:lnTo>
                  <a:lnTo>
                    <a:pt x="24" y="26"/>
                  </a:lnTo>
                  <a:lnTo>
                    <a:pt x="24" y="24"/>
                  </a:lnTo>
                  <a:lnTo>
                    <a:pt x="28" y="22"/>
                  </a:lnTo>
                  <a:lnTo>
                    <a:pt x="34" y="22"/>
                  </a:lnTo>
                  <a:lnTo>
                    <a:pt x="36" y="22"/>
                  </a:lnTo>
                  <a:lnTo>
                    <a:pt x="40" y="20"/>
                  </a:lnTo>
                  <a:lnTo>
                    <a:pt x="38" y="16"/>
                  </a:lnTo>
                  <a:lnTo>
                    <a:pt x="36" y="14"/>
                  </a:lnTo>
                  <a:lnTo>
                    <a:pt x="30" y="12"/>
                  </a:lnTo>
                  <a:lnTo>
                    <a:pt x="26" y="12"/>
                  </a:lnTo>
                  <a:lnTo>
                    <a:pt x="22" y="14"/>
                  </a:lnTo>
                  <a:lnTo>
                    <a:pt x="14" y="20"/>
                  </a:lnTo>
                  <a:lnTo>
                    <a:pt x="12" y="26"/>
                  </a:lnTo>
                  <a:lnTo>
                    <a:pt x="12" y="32"/>
                  </a:lnTo>
                  <a:lnTo>
                    <a:pt x="16" y="36"/>
                  </a:lnTo>
                  <a:lnTo>
                    <a:pt x="22" y="40"/>
                  </a:lnTo>
                  <a:lnTo>
                    <a:pt x="30" y="44"/>
                  </a:lnTo>
                  <a:lnTo>
                    <a:pt x="36" y="44"/>
                  </a:lnTo>
                  <a:lnTo>
                    <a:pt x="40" y="44"/>
                  </a:lnTo>
                  <a:lnTo>
                    <a:pt x="42" y="42"/>
                  </a:lnTo>
                  <a:lnTo>
                    <a:pt x="48" y="38"/>
                  </a:lnTo>
                  <a:lnTo>
                    <a:pt x="50" y="36"/>
                  </a:lnTo>
                  <a:lnTo>
                    <a:pt x="52" y="34"/>
                  </a:lnTo>
                  <a:lnTo>
                    <a:pt x="56" y="36"/>
                  </a:lnTo>
                  <a:lnTo>
                    <a:pt x="58" y="40"/>
                  </a:lnTo>
                  <a:lnTo>
                    <a:pt x="56" y="44"/>
                  </a:lnTo>
                  <a:lnTo>
                    <a:pt x="52" y="50"/>
                  </a:lnTo>
                  <a:lnTo>
                    <a:pt x="44" y="56"/>
                  </a:lnTo>
                  <a:lnTo>
                    <a:pt x="32" y="56"/>
                  </a:lnTo>
                  <a:lnTo>
                    <a:pt x="22" y="52"/>
                  </a:lnTo>
                  <a:lnTo>
                    <a:pt x="14" y="48"/>
                  </a:lnTo>
                  <a:lnTo>
                    <a:pt x="6" y="42"/>
                  </a:lnTo>
                  <a:lnTo>
                    <a:pt x="0" y="34"/>
                  </a:lnTo>
                  <a:lnTo>
                    <a:pt x="0" y="28"/>
                  </a:lnTo>
                  <a:lnTo>
                    <a:pt x="0" y="24"/>
                  </a:lnTo>
                  <a:lnTo>
                    <a:pt x="4" y="16"/>
                  </a:lnTo>
                  <a:lnTo>
                    <a:pt x="10" y="8"/>
                  </a:lnTo>
                  <a:lnTo>
                    <a:pt x="16" y="4"/>
                  </a:lnTo>
                  <a:lnTo>
                    <a:pt x="24" y="0"/>
                  </a:lnTo>
                  <a:lnTo>
                    <a:pt x="32" y="0"/>
                  </a:lnTo>
                  <a:lnTo>
                    <a:pt x="38" y="2"/>
                  </a:lnTo>
                  <a:lnTo>
                    <a:pt x="44" y="6"/>
                  </a:lnTo>
                  <a:lnTo>
                    <a:pt x="50" y="10"/>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3" name="Freeform 18"/>
            <p:cNvSpPr>
              <a:spLocks/>
            </p:cNvSpPr>
            <p:nvPr/>
          </p:nvSpPr>
          <p:spPr bwMode="auto">
            <a:xfrm>
              <a:off x="3189" y="620"/>
              <a:ext cx="34" cy="34"/>
            </a:xfrm>
            <a:custGeom>
              <a:avLst/>
              <a:gdLst>
                <a:gd name="T0" fmla="*/ 30 w 34"/>
                <a:gd name="T1" fmla="*/ 2 h 34"/>
                <a:gd name="T2" fmla="*/ 30 w 34"/>
                <a:gd name="T3" fmla="*/ 2 h 34"/>
                <a:gd name="T4" fmla="*/ 34 w 34"/>
                <a:gd name="T5" fmla="*/ 10 h 34"/>
                <a:gd name="T6" fmla="*/ 34 w 34"/>
                <a:gd name="T7" fmla="*/ 14 h 34"/>
                <a:gd name="T8" fmla="*/ 34 w 34"/>
                <a:gd name="T9" fmla="*/ 20 h 34"/>
                <a:gd name="T10" fmla="*/ 34 w 34"/>
                <a:gd name="T11" fmla="*/ 20 h 34"/>
                <a:gd name="T12" fmla="*/ 34 w 34"/>
                <a:gd name="T13" fmla="*/ 24 h 34"/>
                <a:gd name="T14" fmla="*/ 32 w 34"/>
                <a:gd name="T15" fmla="*/ 26 h 34"/>
                <a:gd name="T16" fmla="*/ 26 w 34"/>
                <a:gd name="T17" fmla="*/ 30 h 34"/>
                <a:gd name="T18" fmla="*/ 14 w 34"/>
                <a:gd name="T19" fmla="*/ 34 h 34"/>
                <a:gd name="T20" fmla="*/ 14 w 34"/>
                <a:gd name="T21" fmla="*/ 34 h 34"/>
                <a:gd name="T22" fmla="*/ 8 w 34"/>
                <a:gd name="T23" fmla="*/ 34 h 34"/>
                <a:gd name="T24" fmla="*/ 4 w 34"/>
                <a:gd name="T25" fmla="*/ 30 h 34"/>
                <a:gd name="T26" fmla="*/ 2 w 34"/>
                <a:gd name="T27" fmla="*/ 26 h 34"/>
                <a:gd name="T28" fmla="*/ 0 w 34"/>
                <a:gd name="T29" fmla="*/ 20 h 34"/>
                <a:gd name="T30" fmla="*/ 0 w 34"/>
                <a:gd name="T31" fmla="*/ 20 h 34"/>
                <a:gd name="T32" fmla="*/ 2 w 34"/>
                <a:gd name="T33" fmla="*/ 14 h 34"/>
                <a:gd name="T34" fmla="*/ 4 w 34"/>
                <a:gd name="T35" fmla="*/ 10 h 34"/>
                <a:gd name="T36" fmla="*/ 8 w 34"/>
                <a:gd name="T37" fmla="*/ 4 h 34"/>
                <a:gd name="T38" fmla="*/ 14 w 34"/>
                <a:gd name="T39" fmla="*/ 0 h 34"/>
                <a:gd name="T40" fmla="*/ 14 w 34"/>
                <a:gd name="T41" fmla="*/ 0 h 34"/>
                <a:gd name="T42" fmla="*/ 18 w 34"/>
                <a:gd name="T43" fmla="*/ 0 h 34"/>
                <a:gd name="T44" fmla="*/ 22 w 34"/>
                <a:gd name="T45" fmla="*/ 0 h 34"/>
                <a:gd name="T46" fmla="*/ 30 w 34"/>
                <a:gd name="T47" fmla="*/ 2 h 34"/>
                <a:gd name="T48" fmla="*/ 30 w 34"/>
                <a:gd name="T49" fmla="*/ 2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4">
                  <a:moveTo>
                    <a:pt x="30" y="2"/>
                  </a:moveTo>
                  <a:lnTo>
                    <a:pt x="30" y="2"/>
                  </a:lnTo>
                  <a:lnTo>
                    <a:pt x="34" y="10"/>
                  </a:lnTo>
                  <a:lnTo>
                    <a:pt x="34" y="14"/>
                  </a:lnTo>
                  <a:lnTo>
                    <a:pt x="34" y="20"/>
                  </a:lnTo>
                  <a:lnTo>
                    <a:pt x="34" y="24"/>
                  </a:lnTo>
                  <a:lnTo>
                    <a:pt x="32" y="26"/>
                  </a:lnTo>
                  <a:lnTo>
                    <a:pt x="26" y="30"/>
                  </a:lnTo>
                  <a:lnTo>
                    <a:pt x="14" y="34"/>
                  </a:lnTo>
                  <a:lnTo>
                    <a:pt x="8" y="34"/>
                  </a:lnTo>
                  <a:lnTo>
                    <a:pt x="4" y="30"/>
                  </a:lnTo>
                  <a:lnTo>
                    <a:pt x="2" y="26"/>
                  </a:lnTo>
                  <a:lnTo>
                    <a:pt x="0" y="20"/>
                  </a:lnTo>
                  <a:lnTo>
                    <a:pt x="2" y="14"/>
                  </a:lnTo>
                  <a:lnTo>
                    <a:pt x="4" y="10"/>
                  </a:lnTo>
                  <a:lnTo>
                    <a:pt x="8" y="4"/>
                  </a:lnTo>
                  <a:lnTo>
                    <a:pt x="14" y="0"/>
                  </a:lnTo>
                  <a:lnTo>
                    <a:pt x="18" y="0"/>
                  </a:lnTo>
                  <a:lnTo>
                    <a:pt x="22" y="0"/>
                  </a:ln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4" name="Freeform 19"/>
            <p:cNvSpPr>
              <a:spLocks/>
            </p:cNvSpPr>
            <p:nvPr/>
          </p:nvSpPr>
          <p:spPr bwMode="auto">
            <a:xfrm>
              <a:off x="3199" y="630"/>
              <a:ext cx="12" cy="12"/>
            </a:xfrm>
            <a:custGeom>
              <a:avLst/>
              <a:gdLst>
                <a:gd name="T0" fmla="*/ 10 w 12"/>
                <a:gd name="T1" fmla="*/ 8 h 12"/>
                <a:gd name="T2" fmla="*/ 10 w 12"/>
                <a:gd name="T3" fmla="*/ 8 h 12"/>
                <a:gd name="T4" fmla="*/ 10 w 12"/>
                <a:gd name="T5" fmla="*/ 10 h 12"/>
                <a:gd name="T6" fmla="*/ 6 w 12"/>
                <a:gd name="T7" fmla="*/ 12 h 12"/>
                <a:gd name="T8" fmla="*/ 6 w 12"/>
                <a:gd name="T9" fmla="*/ 12 h 12"/>
                <a:gd name="T10" fmla="*/ 4 w 12"/>
                <a:gd name="T11" fmla="*/ 12 h 12"/>
                <a:gd name="T12" fmla="*/ 2 w 12"/>
                <a:gd name="T13" fmla="*/ 10 h 12"/>
                <a:gd name="T14" fmla="*/ 0 w 12"/>
                <a:gd name="T15" fmla="*/ 6 h 12"/>
                <a:gd name="T16" fmla="*/ 0 w 12"/>
                <a:gd name="T17" fmla="*/ 6 h 12"/>
                <a:gd name="T18" fmla="*/ 0 w 12"/>
                <a:gd name="T19" fmla="*/ 2 h 12"/>
                <a:gd name="T20" fmla="*/ 4 w 12"/>
                <a:gd name="T21" fmla="*/ 0 h 12"/>
                <a:gd name="T22" fmla="*/ 4 w 12"/>
                <a:gd name="T23" fmla="*/ 0 h 12"/>
                <a:gd name="T24" fmla="*/ 8 w 12"/>
                <a:gd name="T25" fmla="*/ 0 h 12"/>
                <a:gd name="T26" fmla="*/ 10 w 12"/>
                <a:gd name="T27" fmla="*/ 2 h 12"/>
                <a:gd name="T28" fmla="*/ 12 w 12"/>
                <a:gd name="T29" fmla="*/ 6 h 12"/>
                <a:gd name="T30" fmla="*/ 10 w 12"/>
                <a:gd name="T31" fmla="*/ 8 h 12"/>
                <a:gd name="T32" fmla="*/ 10 w 12"/>
                <a:gd name="T33" fmla="*/ 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2">
                  <a:moveTo>
                    <a:pt x="10" y="8"/>
                  </a:moveTo>
                  <a:lnTo>
                    <a:pt x="10" y="8"/>
                  </a:lnTo>
                  <a:lnTo>
                    <a:pt x="10" y="10"/>
                  </a:lnTo>
                  <a:lnTo>
                    <a:pt x="6" y="12"/>
                  </a:lnTo>
                  <a:lnTo>
                    <a:pt x="4" y="12"/>
                  </a:lnTo>
                  <a:lnTo>
                    <a:pt x="2" y="10"/>
                  </a:lnTo>
                  <a:lnTo>
                    <a:pt x="0" y="6"/>
                  </a:lnTo>
                  <a:lnTo>
                    <a:pt x="0" y="2"/>
                  </a:lnTo>
                  <a:lnTo>
                    <a:pt x="4" y="0"/>
                  </a:lnTo>
                  <a:lnTo>
                    <a:pt x="8" y="0"/>
                  </a:lnTo>
                  <a:lnTo>
                    <a:pt x="10" y="2"/>
                  </a:lnTo>
                  <a:lnTo>
                    <a:pt x="12" y="6"/>
                  </a:lnTo>
                  <a:lnTo>
                    <a:pt x="10"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5" name="Freeform 20"/>
            <p:cNvSpPr>
              <a:spLocks/>
            </p:cNvSpPr>
            <p:nvPr/>
          </p:nvSpPr>
          <p:spPr bwMode="auto">
            <a:xfrm>
              <a:off x="3113" y="638"/>
              <a:ext cx="34" cy="36"/>
            </a:xfrm>
            <a:custGeom>
              <a:avLst/>
              <a:gdLst>
                <a:gd name="T0" fmla="*/ 28 w 34"/>
                <a:gd name="T1" fmla="*/ 2 h 36"/>
                <a:gd name="T2" fmla="*/ 28 w 34"/>
                <a:gd name="T3" fmla="*/ 2 h 36"/>
                <a:gd name="T4" fmla="*/ 32 w 34"/>
                <a:gd name="T5" fmla="*/ 10 h 36"/>
                <a:gd name="T6" fmla="*/ 34 w 34"/>
                <a:gd name="T7" fmla="*/ 16 h 36"/>
                <a:gd name="T8" fmla="*/ 34 w 34"/>
                <a:gd name="T9" fmla="*/ 20 h 36"/>
                <a:gd name="T10" fmla="*/ 34 w 34"/>
                <a:gd name="T11" fmla="*/ 20 h 36"/>
                <a:gd name="T12" fmla="*/ 32 w 34"/>
                <a:gd name="T13" fmla="*/ 24 h 36"/>
                <a:gd name="T14" fmla="*/ 32 w 34"/>
                <a:gd name="T15" fmla="*/ 28 h 36"/>
                <a:gd name="T16" fmla="*/ 26 w 34"/>
                <a:gd name="T17" fmla="*/ 32 h 36"/>
                <a:gd name="T18" fmla="*/ 12 w 34"/>
                <a:gd name="T19" fmla="*/ 36 h 36"/>
                <a:gd name="T20" fmla="*/ 12 w 34"/>
                <a:gd name="T21" fmla="*/ 36 h 36"/>
                <a:gd name="T22" fmla="*/ 8 w 34"/>
                <a:gd name="T23" fmla="*/ 34 h 36"/>
                <a:gd name="T24" fmla="*/ 4 w 34"/>
                <a:gd name="T25" fmla="*/ 32 h 36"/>
                <a:gd name="T26" fmla="*/ 0 w 34"/>
                <a:gd name="T27" fmla="*/ 28 h 36"/>
                <a:gd name="T28" fmla="*/ 0 w 34"/>
                <a:gd name="T29" fmla="*/ 22 h 36"/>
                <a:gd name="T30" fmla="*/ 0 w 34"/>
                <a:gd name="T31" fmla="*/ 22 h 36"/>
                <a:gd name="T32" fmla="*/ 0 w 34"/>
                <a:gd name="T33" fmla="*/ 16 h 36"/>
                <a:gd name="T34" fmla="*/ 2 w 34"/>
                <a:gd name="T35" fmla="*/ 10 h 36"/>
                <a:gd name="T36" fmla="*/ 6 w 34"/>
                <a:gd name="T37" fmla="*/ 6 h 36"/>
                <a:gd name="T38" fmla="*/ 12 w 34"/>
                <a:gd name="T39" fmla="*/ 2 h 36"/>
                <a:gd name="T40" fmla="*/ 12 w 34"/>
                <a:gd name="T41" fmla="*/ 2 h 36"/>
                <a:gd name="T42" fmla="*/ 16 w 34"/>
                <a:gd name="T43" fmla="*/ 0 h 36"/>
                <a:gd name="T44" fmla="*/ 20 w 34"/>
                <a:gd name="T45" fmla="*/ 0 h 36"/>
                <a:gd name="T46" fmla="*/ 28 w 34"/>
                <a:gd name="T47" fmla="*/ 2 h 36"/>
                <a:gd name="T48" fmla="*/ 28 w 34"/>
                <a:gd name="T49" fmla="*/ 2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6">
                  <a:moveTo>
                    <a:pt x="28" y="2"/>
                  </a:moveTo>
                  <a:lnTo>
                    <a:pt x="28" y="2"/>
                  </a:lnTo>
                  <a:lnTo>
                    <a:pt x="32" y="10"/>
                  </a:lnTo>
                  <a:lnTo>
                    <a:pt x="34" y="16"/>
                  </a:lnTo>
                  <a:lnTo>
                    <a:pt x="34" y="20"/>
                  </a:lnTo>
                  <a:lnTo>
                    <a:pt x="32" y="24"/>
                  </a:lnTo>
                  <a:lnTo>
                    <a:pt x="32" y="28"/>
                  </a:lnTo>
                  <a:lnTo>
                    <a:pt x="26" y="32"/>
                  </a:lnTo>
                  <a:lnTo>
                    <a:pt x="12" y="36"/>
                  </a:lnTo>
                  <a:lnTo>
                    <a:pt x="8" y="34"/>
                  </a:lnTo>
                  <a:lnTo>
                    <a:pt x="4" y="32"/>
                  </a:lnTo>
                  <a:lnTo>
                    <a:pt x="0" y="28"/>
                  </a:lnTo>
                  <a:lnTo>
                    <a:pt x="0" y="22"/>
                  </a:lnTo>
                  <a:lnTo>
                    <a:pt x="0" y="16"/>
                  </a:lnTo>
                  <a:lnTo>
                    <a:pt x="2" y="10"/>
                  </a:lnTo>
                  <a:lnTo>
                    <a:pt x="6" y="6"/>
                  </a:lnTo>
                  <a:lnTo>
                    <a:pt x="12" y="2"/>
                  </a:lnTo>
                  <a:lnTo>
                    <a:pt x="16" y="0"/>
                  </a:lnTo>
                  <a:lnTo>
                    <a:pt x="20"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6" name="Freeform 21"/>
            <p:cNvSpPr>
              <a:spLocks/>
            </p:cNvSpPr>
            <p:nvPr/>
          </p:nvSpPr>
          <p:spPr bwMode="auto">
            <a:xfrm>
              <a:off x="3121" y="648"/>
              <a:ext cx="12" cy="14"/>
            </a:xfrm>
            <a:custGeom>
              <a:avLst/>
              <a:gdLst>
                <a:gd name="T0" fmla="*/ 12 w 12"/>
                <a:gd name="T1" fmla="*/ 10 h 14"/>
                <a:gd name="T2" fmla="*/ 12 w 12"/>
                <a:gd name="T3" fmla="*/ 10 h 14"/>
                <a:gd name="T4" fmla="*/ 10 w 12"/>
                <a:gd name="T5" fmla="*/ 12 h 14"/>
                <a:gd name="T6" fmla="*/ 8 w 12"/>
                <a:gd name="T7" fmla="*/ 14 h 14"/>
                <a:gd name="T8" fmla="*/ 8 w 12"/>
                <a:gd name="T9" fmla="*/ 14 h 14"/>
                <a:gd name="T10" fmla="*/ 4 w 12"/>
                <a:gd name="T11" fmla="*/ 14 h 14"/>
                <a:gd name="T12" fmla="*/ 4 w 12"/>
                <a:gd name="T13" fmla="*/ 12 h 14"/>
                <a:gd name="T14" fmla="*/ 0 w 12"/>
                <a:gd name="T15" fmla="*/ 8 h 14"/>
                <a:gd name="T16" fmla="*/ 0 w 12"/>
                <a:gd name="T17" fmla="*/ 8 h 14"/>
                <a:gd name="T18" fmla="*/ 2 w 12"/>
                <a:gd name="T19" fmla="*/ 4 h 14"/>
                <a:gd name="T20" fmla="*/ 4 w 12"/>
                <a:gd name="T21" fmla="*/ 0 h 14"/>
                <a:gd name="T22" fmla="*/ 4 w 12"/>
                <a:gd name="T23" fmla="*/ 0 h 14"/>
                <a:gd name="T24" fmla="*/ 8 w 12"/>
                <a:gd name="T25" fmla="*/ 2 h 14"/>
                <a:gd name="T26" fmla="*/ 10 w 12"/>
                <a:gd name="T27" fmla="*/ 4 h 14"/>
                <a:gd name="T28" fmla="*/ 12 w 12"/>
                <a:gd name="T29" fmla="*/ 6 h 14"/>
                <a:gd name="T30" fmla="*/ 12 w 12"/>
                <a:gd name="T31" fmla="*/ 10 h 14"/>
                <a:gd name="T32" fmla="*/ 12 w 12"/>
                <a:gd name="T33" fmla="*/ 1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4">
                  <a:moveTo>
                    <a:pt x="12" y="10"/>
                  </a:moveTo>
                  <a:lnTo>
                    <a:pt x="12" y="10"/>
                  </a:lnTo>
                  <a:lnTo>
                    <a:pt x="10" y="12"/>
                  </a:lnTo>
                  <a:lnTo>
                    <a:pt x="8" y="14"/>
                  </a:lnTo>
                  <a:lnTo>
                    <a:pt x="4" y="14"/>
                  </a:lnTo>
                  <a:lnTo>
                    <a:pt x="4" y="12"/>
                  </a:lnTo>
                  <a:lnTo>
                    <a:pt x="0" y="8"/>
                  </a:lnTo>
                  <a:lnTo>
                    <a:pt x="2" y="4"/>
                  </a:lnTo>
                  <a:lnTo>
                    <a:pt x="4" y="0"/>
                  </a:lnTo>
                  <a:lnTo>
                    <a:pt x="8" y="2"/>
                  </a:lnTo>
                  <a:lnTo>
                    <a:pt x="10" y="4"/>
                  </a:lnTo>
                  <a:lnTo>
                    <a:pt x="12" y="6"/>
                  </a:lnTo>
                  <a:lnTo>
                    <a:pt x="1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7" name="Freeform 22"/>
            <p:cNvSpPr>
              <a:spLocks/>
            </p:cNvSpPr>
            <p:nvPr/>
          </p:nvSpPr>
          <p:spPr bwMode="auto">
            <a:xfrm>
              <a:off x="3101" y="668"/>
              <a:ext cx="140" cy="78"/>
            </a:xfrm>
            <a:custGeom>
              <a:avLst/>
              <a:gdLst>
                <a:gd name="T0" fmla="*/ 138 w 140"/>
                <a:gd name="T1" fmla="*/ 0 h 78"/>
                <a:gd name="T2" fmla="*/ 138 w 140"/>
                <a:gd name="T3" fmla="*/ 0 h 78"/>
                <a:gd name="T4" fmla="*/ 140 w 140"/>
                <a:gd name="T5" fmla="*/ 8 h 78"/>
                <a:gd name="T6" fmla="*/ 140 w 140"/>
                <a:gd name="T7" fmla="*/ 16 h 78"/>
                <a:gd name="T8" fmla="*/ 140 w 140"/>
                <a:gd name="T9" fmla="*/ 24 h 78"/>
                <a:gd name="T10" fmla="*/ 138 w 140"/>
                <a:gd name="T11" fmla="*/ 32 h 78"/>
                <a:gd name="T12" fmla="*/ 132 w 140"/>
                <a:gd name="T13" fmla="*/ 48 h 78"/>
                <a:gd name="T14" fmla="*/ 122 w 140"/>
                <a:gd name="T15" fmla="*/ 60 h 78"/>
                <a:gd name="T16" fmla="*/ 122 w 140"/>
                <a:gd name="T17" fmla="*/ 60 h 78"/>
                <a:gd name="T18" fmla="*/ 108 w 140"/>
                <a:gd name="T19" fmla="*/ 68 h 78"/>
                <a:gd name="T20" fmla="*/ 92 w 140"/>
                <a:gd name="T21" fmla="*/ 74 h 78"/>
                <a:gd name="T22" fmla="*/ 76 w 140"/>
                <a:gd name="T23" fmla="*/ 76 h 78"/>
                <a:gd name="T24" fmla="*/ 60 w 140"/>
                <a:gd name="T25" fmla="*/ 78 h 78"/>
                <a:gd name="T26" fmla="*/ 60 w 140"/>
                <a:gd name="T27" fmla="*/ 78 h 78"/>
                <a:gd name="T28" fmla="*/ 46 w 140"/>
                <a:gd name="T29" fmla="*/ 78 h 78"/>
                <a:gd name="T30" fmla="*/ 32 w 140"/>
                <a:gd name="T31" fmla="*/ 74 h 78"/>
                <a:gd name="T32" fmla="*/ 26 w 140"/>
                <a:gd name="T33" fmla="*/ 72 h 78"/>
                <a:gd name="T34" fmla="*/ 20 w 140"/>
                <a:gd name="T35" fmla="*/ 68 h 78"/>
                <a:gd name="T36" fmla="*/ 14 w 140"/>
                <a:gd name="T37" fmla="*/ 64 h 78"/>
                <a:gd name="T38" fmla="*/ 10 w 140"/>
                <a:gd name="T39" fmla="*/ 58 h 78"/>
                <a:gd name="T40" fmla="*/ 10 w 140"/>
                <a:gd name="T41" fmla="*/ 58 h 78"/>
                <a:gd name="T42" fmla="*/ 4 w 140"/>
                <a:gd name="T43" fmla="*/ 46 h 78"/>
                <a:gd name="T44" fmla="*/ 0 w 140"/>
                <a:gd name="T45" fmla="*/ 34 h 78"/>
                <a:gd name="T46" fmla="*/ 0 w 140"/>
                <a:gd name="T47" fmla="*/ 34 h 78"/>
                <a:gd name="T48" fmla="*/ 22 w 140"/>
                <a:gd name="T49" fmla="*/ 26 h 78"/>
                <a:gd name="T50" fmla="*/ 34 w 140"/>
                <a:gd name="T51" fmla="*/ 24 h 78"/>
                <a:gd name="T52" fmla="*/ 46 w 140"/>
                <a:gd name="T53" fmla="*/ 22 h 78"/>
                <a:gd name="T54" fmla="*/ 46 w 140"/>
                <a:gd name="T55" fmla="*/ 22 h 78"/>
                <a:gd name="T56" fmla="*/ 68 w 140"/>
                <a:gd name="T57" fmla="*/ 16 h 78"/>
                <a:gd name="T58" fmla="*/ 92 w 140"/>
                <a:gd name="T59" fmla="*/ 10 h 78"/>
                <a:gd name="T60" fmla="*/ 138 w 140"/>
                <a:gd name="T61" fmla="*/ 0 h 78"/>
                <a:gd name="T62" fmla="*/ 138 w 140"/>
                <a:gd name="T63" fmla="*/ 0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78">
                  <a:moveTo>
                    <a:pt x="138" y="0"/>
                  </a:moveTo>
                  <a:lnTo>
                    <a:pt x="138" y="0"/>
                  </a:lnTo>
                  <a:lnTo>
                    <a:pt x="140" y="8"/>
                  </a:lnTo>
                  <a:lnTo>
                    <a:pt x="140" y="16"/>
                  </a:lnTo>
                  <a:lnTo>
                    <a:pt x="140" y="24"/>
                  </a:lnTo>
                  <a:lnTo>
                    <a:pt x="138" y="32"/>
                  </a:lnTo>
                  <a:lnTo>
                    <a:pt x="132" y="48"/>
                  </a:lnTo>
                  <a:lnTo>
                    <a:pt x="122" y="60"/>
                  </a:lnTo>
                  <a:lnTo>
                    <a:pt x="108" y="68"/>
                  </a:lnTo>
                  <a:lnTo>
                    <a:pt x="92" y="74"/>
                  </a:lnTo>
                  <a:lnTo>
                    <a:pt x="76" y="76"/>
                  </a:lnTo>
                  <a:lnTo>
                    <a:pt x="60" y="78"/>
                  </a:lnTo>
                  <a:lnTo>
                    <a:pt x="46" y="78"/>
                  </a:lnTo>
                  <a:lnTo>
                    <a:pt x="32" y="74"/>
                  </a:lnTo>
                  <a:lnTo>
                    <a:pt x="26" y="72"/>
                  </a:lnTo>
                  <a:lnTo>
                    <a:pt x="20" y="68"/>
                  </a:lnTo>
                  <a:lnTo>
                    <a:pt x="14" y="64"/>
                  </a:lnTo>
                  <a:lnTo>
                    <a:pt x="10" y="58"/>
                  </a:lnTo>
                  <a:lnTo>
                    <a:pt x="4" y="46"/>
                  </a:lnTo>
                  <a:lnTo>
                    <a:pt x="0" y="34"/>
                  </a:lnTo>
                  <a:lnTo>
                    <a:pt x="22" y="26"/>
                  </a:lnTo>
                  <a:lnTo>
                    <a:pt x="34" y="24"/>
                  </a:lnTo>
                  <a:lnTo>
                    <a:pt x="46" y="22"/>
                  </a:lnTo>
                  <a:lnTo>
                    <a:pt x="68" y="16"/>
                  </a:lnTo>
                  <a:lnTo>
                    <a:pt x="92" y="10"/>
                  </a:lnTo>
                  <a:lnTo>
                    <a:pt x="138" y="0"/>
                  </a:lnTo>
                  <a:close/>
                </a:path>
              </a:pathLst>
            </a:custGeom>
            <a:solidFill>
              <a:srgbClr val="F2D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8" name="Freeform 23"/>
            <p:cNvSpPr>
              <a:spLocks/>
            </p:cNvSpPr>
            <p:nvPr/>
          </p:nvSpPr>
          <p:spPr bwMode="auto">
            <a:xfrm>
              <a:off x="3015" y="698"/>
              <a:ext cx="64" cy="70"/>
            </a:xfrm>
            <a:custGeom>
              <a:avLst/>
              <a:gdLst>
                <a:gd name="T0" fmla="*/ 34 w 64"/>
                <a:gd name="T1" fmla="*/ 2 h 70"/>
                <a:gd name="T2" fmla="*/ 36 w 64"/>
                <a:gd name="T3" fmla="*/ 10 h 70"/>
                <a:gd name="T4" fmla="*/ 34 w 64"/>
                <a:gd name="T5" fmla="*/ 12 h 70"/>
                <a:gd name="T6" fmla="*/ 26 w 64"/>
                <a:gd name="T7" fmla="*/ 14 h 70"/>
                <a:gd name="T8" fmla="*/ 18 w 64"/>
                <a:gd name="T9" fmla="*/ 20 h 70"/>
                <a:gd name="T10" fmla="*/ 12 w 64"/>
                <a:gd name="T11" fmla="*/ 36 h 70"/>
                <a:gd name="T12" fmla="*/ 10 w 64"/>
                <a:gd name="T13" fmla="*/ 44 h 70"/>
                <a:gd name="T14" fmla="*/ 20 w 64"/>
                <a:gd name="T15" fmla="*/ 54 h 70"/>
                <a:gd name="T16" fmla="*/ 32 w 64"/>
                <a:gd name="T17" fmla="*/ 58 h 70"/>
                <a:gd name="T18" fmla="*/ 38 w 64"/>
                <a:gd name="T19" fmla="*/ 58 h 70"/>
                <a:gd name="T20" fmla="*/ 50 w 64"/>
                <a:gd name="T21" fmla="*/ 52 h 70"/>
                <a:gd name="T22" fmla="*/ 52 w 64"/>
                <a:gd name="T23" fmla="*/ 46 h 70"/>
                <a:gd name="T24" fmla="*/ 50 w 64"/>
                <a:gd name="T25" fmla="*/ 40 h 70"/>
                <a:gd name="T26" fmla="*/ 46 w 64"/>
                <a:gd name="T27" fmla="*/ 36 h 70"/>
                <a:gd name="T28" fmla="*/ 36 w 64"/>
                <a:gd name="T29" fmla="*/ 42 h 70"/>
                <a:gd name="T30" fmla="*/ 38 w 64"/>
                <a:gd name="T31" fmla="*/ 46 h 70"/>
                <a:gd name="T32" fmla="*/ 38 w 64"/>
                <a:gd name="T33" fmla="*/ 50 h 70"/>
                <a:gd name="T34" fmla="*/ 30 w 64"/>
                <a:gd name="T35" fmla="*/ 52 h 70"/>
                <a:gd name="T36" fmla="*/ 26 w 64"/>
                <a:gd name="T37" fmla="*/ 48 h 70"/>
                <a:gd name="T38" fmla="*/ 24 w 64"/>
                <a:gd name="T39" fmla="*/ 46 h 70"/>
                <a:gd name="T40" fmla="*/ 26 w 64"/>
                <a:gd name="T41" fmla="*/ 36 h 70"/>
                <a:gd name="T42" fmla="*/ 34 w 64"/>
                <a:gd name="T43" fmla="*/ 30 h 70"/>
                <a:gd name="T44" fmla="*/ 44 w 64"/>
                <a:gd name="T45" fmla="*/ 24 h 70"/>
                <a:gd name="T46" fmla="*/ 48 w 64"/>
                <a:gd name="T47" fmla="*/ 26 h 70"/>
                <a:gd name="T48" fmla="*/ 58 w 64"/>
                <a:gd name="T49" fmla="*/ 34 h 70"/>
                <a:gd name="T50" fmla="*/ 64 w 64"/>
                <a:gd name="T51" fmla="*/ 44 h 70"/>
                <a:gd name="T52" fmla="*/ 64 w 64"/>
                <a:gd name="T53" fmla="*/ 50 h 70"/>
                <a:gd name="T54" fmla="*/ 58 w 64"/>
                <a:gd name="T55" fmla="*/ 60 h 70"/>
                <a:gd name="T56" fmla="*/ 54 w 64"/>
                <a:gd name="T57" fmla="*/ 64 h 70"/>
                <a:gd name="T58" fmla="*/ 34 w 64"/>
                <a:gd name="T59" fmla="*/ 70 h 70"/>
                <a:gd name="T60" fmla="*/ 28 w 64"/>
                <a:gd name="T61" fmla="*/ 70 h 70"/>
                <a:gd name="T62" fmla="*/ 12 w 64"/>
                <a:gd name="T63" fmla="*/ 62 h 70"/>
                <a:gd name="T64" fmla="*/ 0 w 64"/>
                <a:gd name="T65" fmla="*/ 48 h 70"/>
                <a:gd name="T66" fmla="*/ 0 w 64"/>
                <a:gd name="T67" fmla="*/ 36 h 70"/>
                <a:gd name="T68" fmla="*/ 10 w 64"/>
                <a:gd name="T69" fmla="*/ 12 h 70"/>
                <a:gd name="T70" fmla="*/ 20 w 64"/>
                <a:gd name="T71" fmla="*/ 4 h 70"/>
                <a:gd name="T72" fmla="*/ 28 w 64"/>
                <a:gd name="T73" fmla="*/ 2 h 70"/>
                <a:gd name="T74" fmla="*/ 34 w 64"/>
                <a:gd name="T75" fmla="*/ 2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 h="70">
                  <a:moveTo>
                    <a:pt x="34" y="2"/>
                  </a:moveTo>
                  <a:lnTo>
                    <a:pt x="34" y="2"/>
                  </a:lnTo>
                  <a:lnTo>
                    <a:pt x="36" y="6"/>
                  </a:lnTo>
                  <a:lnTo>
                    <a:pt x="36" y="10"/>
                  </a:lnTo>
                  <a:lnTo>
                    <a:pt x="34" y="12"/>
                  </a:lnTo>
                  <a:lnTo>
                    <a:pt x="32" y="12"/>
                  </a:lnTo>
                  <a:lnTo>
                    <a:pt x="26" y="14"/>
                  </a:lnTo>
                  <a:lnTo>
                    <a:pt x="18" y="20"/>
                  </a:lnTo>
                  <a:lnTo>
                    <a:pt x="14" y="26"/>
                  </a:lnTo>
                  <a:lnTo>
                    <a:pt x="12" y="36"/>
                  </a:lnTo>
                  <a:lnTo>
                    <a:pt x="10" y="44"/>
                  </a:lnTo>
                  <a:lnTo>
                    <a:pt x="14" y="50"/>
                  </a:lnTo>
                  <a:lnTo>
                    <a:pt x="20" y="54"/>
                  </a:lnTo>
                  <a:lnTo>
                    <a:pt x="26" y="58"/>
                  </a:lnTo>
                  <a:lnTo>
                    <a:pt x="32" y="58"/>
                  </a:lnTo>
                  <a:lnTo>
                    <a:pt x="38" y="58"/>
                  </a:lnTo>
                  <a:lnTo>
                    <a:pt x="44" y="56"/>
                  </a:lnTo>
                  <a:lnTo>
                    <a:pt x="50" y="52"/>
                  </a:lnTo>
                  <a:lnTo>
                    <a:pt x="52" y="46"/>
                  </a:lnTo>
                  <a:lnTo>
                    <a:pt x="52" y="44"/>
                  </a:lnTo>
                  <a:lnTo>
                    <a:pt x="50" y="40"/>
                  </a:lnTo>
                  <a:lnTo>
                    <a:pt x="46" y="36"/>
                  </a:lnTo>
                  <a:lnTo>
                    <a:pt x="40" y="38"/>
                  </a:lnTo>
                  <a:lnTo>
                    <a:pt x="36" y="42"/>
                  </a:lnTo>
                  <a:lnTo>
                    <a:pt x="38" y="46"/>
                  </a:lnTo>
                  <a:lnTo>
                    <a:pt x="38" y="50"/>
                  </a:lnTo>
                  <a:lnTo>
                    <a:pt x="34" y="52"/>
                  </a:lnTo>
                  <a:lnTo>
                    <a:pt x="30" y="52"/>
                  </a:lnTo>
                  <a:lnTo>
                    <a:pt x="26" y="48"/>
                  </a:lnTo>
                  <a:lnTo>
                    <a:pt x="24" y="46"/>
                  </a:lnTo>
                  <a:lnTo>
                    <a:pt x="24" y="40"/>
                  </a:lnTo>
                  <a:lnTo>
                    <a:pt x="26" y="36"/>
                  </a:lnTo>
                  <a:lnTo>
                    <a:pt x="34" y="30"/>
                  </a:lnTo>
                  <a:lnTo>
                    <a:pt x="40" y="26"/>
                  </a:lnTo>
                  <a:lnTo>
                    <a:pt x="44" y="24"/>
                  </a:lnTo>
                  <a:lnTo>
                    <a:pt x="48" y="26"/>
                  </a:lnTo>
                  <a:lnTo>
                    <a:pt x="54" y="28"/>
                  </a:lnTo>
                  <a:lnTo>
                    <a:pt x="58" y="34"/>
                  </a:lnTo>
                  <a:lnTo>
                    <a:pt x="62" y="38"/>
                  </a:lnTo>
                  <a:lnTo>
                    <a:pt x="64" y="44"/>
                  </a:lnTo>
                  <a:lnTo>
                    <a:pt x="64" y="50"/>
                  </a:lnTo>
                  <a:lnTo>
                    <a:pt x="62" y="56"/>
                  </a:lnTo>
                  <a:lnTo>
                    <a:pt x="58" y="60"/>
                  </a:lnTo>
                  <a:lnTo>
                    <a:pt x="54" y="64"/>
                  </a:lnTo>
                  <a:lnTo>
                    <a:pt x="42" y="70"/>
                  </a:lnTo>
                  <a:lnTo>
                    <a:pt x="34" y="70"/>
                  </a:lnTo>
                  <a:lnTo>
                    <a:pt x="28" y="70"/>
                  </a:lnTo>
                  <a:lnTo>
                    <a:pt x="18" y="66"/>
                  </a:lnTo>
                  <a:lnTo>
                    <a:pt x="12" y="62"/>
                  </a:lnTo>
                  <a:lnTo>
                    <a:pt x="4" y="56"/>
                  </a:lnTo>
                  <a:lnTo>
                    <a:pt x="0" y="48"/>
                  </a:lnTo>
                  <a:lnTo>
                    <a:pt x="0" y="36"/>
                  </a:lnTo>
                  <a:lnTo>
                    <a:pt x="4" y="22"/>
                  </a:lnTo>
                  <a:lnTo>
                    <a:pt x="10" y="12"/>
                  </a:lnTo>
                  <a:lnTo>
                    <a:pt x="14" y="8"/>
                  </a:lnTo>
                  <a:lnTo>
                    <a:pt x="20" y="4"/>
                  </a:lnTo>
                  <a:lnTo>
                    <a:pt x="28" y="2"/>
                  </a:lnTo>
                  <a:lnTo>
                    <a:pt x="30" y="0"/>
                  </a:lnTo>
                  <a:lnTo>
                    <a:pt x="34" y="2"/>
                  </a:lnTo>
                  <a:close/>
                </a:path>
              </a:pathLst>
            </a:custGeom>
            <a:solidFill>
              <a:srgbClr val="56A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39" name="Freeform 24"/>
            <p:cNvSpPr>
              <a:spLocks/>
            </p:cNvSpPr>
            <p:nvPr/>
          </p:nvSpPr>
          <p:spPr bwMode="auto">
            <a:xfrm>
              <a:off x="3183" y="756"/>
              <a:ext cx="20" cy="22"/>
            </a:xfrm>
            <a:custGeom>
              <a:avLst/>
              <a:gdLst>
                <a:gd name="T0" fmla="*/ 20 w 20"/>
                <a:gd name="T1" fmla="*/ 18 h 22"/>
                <a:gd name="T2" fmla="*/ 20 w 20"/>
                <a:gd name="T3" fmla="*/ 18 h 22"/>
                <a:gd name="T4" fmla="*/ 18 w 20"/>
                <a:gd name="T5" fmla="*/ 20 h 22"/>
                <a:gd name="T6" fmla="*/ 14 w 20"/>
                <a:gd name="T7" fmla="*/ 22 h 22"/>
                <a:gd name="T8" fmla="*/ 10 w 20"/>
                <a:gd name="T9" fmla="*/ 22 h 22"/>
                <a:gd name="T10" fmla="*/ 8 w 20"/>
                <a:gd name="T11" fmla="*/ 20 h 22"/>
                <a:gd name="T12" fmla="*/ 8 w 20"/>
                <a:gd name="T13" fmla="*/ 20 h 22"/>
                <a:gd name="T14" fmla="*/ 4 w 20"/>
                <a:gd name="T15" fmla="*/ 18 h 22"/>
                <a:gd name="T16" fmla="*/ 2 w 20"/>
                <a:gd name="T17" fmla="*/ 16 h 22"/>
                <a:gd name="T18" fmla="*/ 0 w 20"/>
                <a:gd name="T19" fmla="*/ 8 h 22"/>
                <a:gd name="T20" fmla="*/ 0 w 20"/>
                <a:gd name="T21" fmla="*/ 8 h 22"/>
                <a:gd name="T22" fmla="*/ 0 w 20"/>
                <a:gd name="T23" fmla="*/ 4 h 22"/>
                <a:gd name="T24" fmla="*/ 0 w 20"/>
                <a:gd name="T25" fmla="*/ 2 h 22"/>
                <a:gd name="T26" fmla="*/ 2 w 20"/>
                <a:gd name="T27" fmla="*/ 0 h 22"/>
                <a:gd name="T28" fmla="*/ 2 w 20"/>
                <a:gd name="T29" fmla="*/ 0 h 22"/>
                <a:gd name="T30" fmla="*/ 8 w 20"/>
                <a:gd name="T31" fmla="*/ 4 h 22"/>
                <a:gd name="T32" fmla="*/ 14 w 20"/>
                <a:gd name="T33" fmla="*/ 8 h 22"/>
                <a:gd name="T34" fmla="*/ 18 w 20"/>
                <a:gd name="T35" fmla="*/ 10 h 22"/>
                <a:gd name="T36" fmla="*/ 20 w 20"/>
                <a:gd name="T37" fmla="*/ 14 h 22"/>
                <a:gd name="T38" fmla="*/ 20 w 20"/>
                <a:gd name="T39" fmla="*/ 18 h 22"/>
                <a:gd name="T40" fmla="*/ 20 w 20"/>
                <a:gd name="T41" fmla="*/ 18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 h="22">
                  <a:moveTo>
                    <a:pt x="20" y="18"/>
                  </a:moveTo>
                  <a:lnTo>
                    <a:pt x="20" y="18"/>
                  </a:lnTo>
                  <a:lnTo>
                    <a:pt x="18" y="20"/>
                  </a:lnTo>
                  <a:lnTo>
                    <a:pt x="14" y="22"/>
                  </a:lnTo>
                  <a:lnTo>
                    <a:pt x="10" y="22"/>
                  </a:lnTo>
                  <a:lnTo>
                    <a:pt x="8" y="20"/>
                  </a:lnTo>
                  <a:lnTo>
                    <a:pt x="4" y="18"/>
                  </a:lnTo>
                  <a:lnTo>
                    <a:pt x="2" y="16"/>
                  </a:lnTo>
                  <a:lnTo>
                    <a:pt x="0" y="8"/>
                  </a:lnTo>
                  <a:lnTo>
                    <a:pt x="0" y="4"/>
                  </a:lnTo>
                  <a:lnTo>
                    <a:pt x="0" y="2"/>
                  </a:lnTo>
                  <a:lnTo>
                    <a:pt x="2" y="0"/>
                  </a:lnTo>
                  <a:lnTo>
                    <a:pt x="8" y="4"/>
                  </a:lnTo>
                  <a:lnTo>
                    <a:pt x="14" y="8"/>
                  </a:lnTo>
                  <a:lnTo>
                    <a:pt x="18" y="10"/>
                  </a:lnTo>
                  <a:lnTo>
                    <a:pt x="20" y="14"/>
                  </a:lnTo>
                  <a:lnTo>
                    <a:pt x="20" y="1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0" name="Freeform 25"/>
            <p:cNvSpPr>
              <a:spLocks/>
            </p:cNvSpPr>
            <p:nvPr/>
          </p:nvSpPr>
          <p:spPr bwMode="auto">
            <a:xfrm>
              <a:off x="3213" y="764"/>
              <a:ext cx="26" cy="14"/>
            </a:xfrm>
            <a:custGeom>
              <a:avLst/>
              <a:gdLst>
                <a:gd name="T0" fmla="*/ 26 w 26"/>
                <a:gd name="T1" fmla="*/ 8 h 14"/>
                <a:gd name="T2" fmla="*/ 26 w 26"/>
                <a:gd name="T3" fmla="*/ 8 h 14"/>
                <a:gd name="T4" fmla="*/ 26 w 26"/>
                <a:gd name="T5" fmla="*/ 10 h 14"/>
                <a:gd name="T6" fmla="*/ 26 w 26"/>
                <a:gd name="T7" fmla="*/ 12 h 14"/>
                <a:gd name="T8" fmla="*/ 26 w 26"/>
                <a:gd name="T9" fmla="*/ 12 h 14"/>
                <a:gd name="T10" fmla="*/ 20 w 26"/>
                <a:gd name="T11" fmla="*/ 14 h 14"/>
                <a:gd name="T12" fmla="*/ 16 w 26"/>
                <a:gd name="T13" fmla="*/ 14 h 14"/>
                <a:gd name="T14" fmla="*/ 16 w 26"/>
                <a:gd name="T15" fmla="*/ 14 h 14"/>
                <a:gd name="T16" fmla="*/ 12 w 26"/>
                <a:gd name="T17" fmla="*/ 10 h 14"/>
                <a:gd name="T18" fmla="*/ 6 w 26"/>
                <a:gd name="T19" fmla="*/ 8 h 14"/>
                <a:gd name="T20" fmla="*/ 2 w 26"/>
                <a:gd name="T21" fmla="*/ 4 h 14"/>
                <a:gd name="T22" fmla="*/ 0 w 26"/>
                <a:gd name="T23" fmla="*/ 2 h 14"/>
                <a:gd name="T24" fmla="*/ 0 w 26"/>
                <a:gd name="T25" fmla="*/ 0 h 14"/>
                <a:gd name="T26" fmla="*/ 0 w 26"/>
                <a:gd name="T27" fmla="*/ 0 h 14"/>
                <a:gd name="T28" fmla="*/ 16 w 26"/>
                <a:gd name="T29" fmla="*/ 0 h 14"/>
                <a:gd name="T30" fmla="*/ 22 w 26"/>
                <a:gd name="T31" fmla="*/ 2 h 14"/>
                <a:gd name="T32" fmla="*/ 24 w 26"/>
                <a:gd name="T33" fmla="*/ 4 h 14"/>
                <a:gd name="T34" fmla="*/ 26 w 26"/>
                <a:gd name="T35" fmla="*/ 8 h 14"/>
                <a:gd name="T36" fmla="*/ 26 w 26"/>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14">
                  <a:moveTo>
                    <a:pt x="26" y="8"/>
                  </a:moveTo>
                  <a:lnTo>
                    <a:pt x="26" y="8"/>
                  </a:lnTo>
                  <a:lnTo>
                    <a:pt x="26" y="10"/>
                  </a:lnTo>
                  <a:lnTo>
                    <a:pt x="26" y="12"/>
                  </a:lnTo>
                  <a:lnTo>
                    <a:pt x="20" y="14"/>
                  </a:lnTo>
                  <a:lnTo>
                    <a:pt x="16" y="14"/>
                  </a:lnTo>
                  <a:lnTo>
                    <a:pt x="12" y="10"/>
                  </a:lnTo>
                  <a:lnTo>
                    <a:pt x="6" y="8"/>
                  </a:lnTo>
                  <a:lnTo>
                    <a:pt x="2" y="4"/>
                  </a:lnTo>
                  <a:lnTo>
                    <a:pt x="0" y="2"/>
                  </a:lnTo>
                  <a:lnTo>
                    <a:pt x="0" y="0"/>
                  </a:lnTo>
                  <a:lnTo>
                    <a:pt x="16" y="0"/>
                  </a:lnTo>
                  <a:lnTo>
                    <a:pt x="22" y="2"/>
                  </a:lnTo>
                  <a:lnTo>
                    <a:pt x="24" y="4"/>
                  </a:lnTo>
                  <a:lnTo>
                    <a:pt x="26" y="8"/>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1" name="Freeform 26"/>
            <p:cNvSpPr>
              <a:spLocks/>
            </p:cNvSpPr>
            <p:nvPr/>
          </p:nvSpPr>
          <p:spPr bwMode="auto">
            <a:xfrm>
              <a:off x="3167" y="782"/>
              <a:ext cx="18" cy="26"/>
            </a:xfrm>
            <a:custGeom>
              <a:avLst/>
              <a:gdLst>
                <a:gd name="T0" fmla="*/ 18 w 18"/>
                <a:gd name="T1" fmla="*/ 12 h 26"/>
                <a:gd name="T2" fmla="*/ 18 w 18"/>
                <a:gd name="T3" fmla="*/ 12 h 26"/>
                <a:gd name="T4" fmla="*/ 14 w 18"/>
                <a:gd name="T5" fmla="*/ 18 h 26"/>
                <a:gd name="T6" fmla="*/ 8 w 18"/>
                <a:gd name="T7" fmla="*/ 26 h 26"/>
                <a:gd name="T8" fmla="*/ 8 w 18"/>
                <a:gd name="T9" fmla="*/ 26 h 26"/>
                <a:gd name="T10" fmla="*/ 4 w 18"/>
                <a:gd name="T11" fmla="*/ 26 h 26"/>
                <a:gd name="T12" fmla="*/ 2 w 18"/>
                <a:gd name="T13" fmla="*/ 24 h 26"/>
                <a:gd name="T14" fmla="*/ 2 w 18"/>
                <a:gd name="T15" fmla="*/ 24 h 26"/>
                <a:gd name="T16" fmla="*/ 0 w 18"/>
                <a:gd name="T17" fmla="*/ 18 h 26"/>
                <a:gd name="T18" fmla="*/ 2 w 18"/>
                <a:gd name="T19" fmla="*/ 12 h 26"/>
                <a:gd name="T20" fmla="*/ 8 w 18"/>
                <a:gd name="T21" fmla="*/ 0 h 26"/>
                <a:gd name="T22" fmla="*/ 8 w 18"/>
                <a:gd name="T23" fmla="*/ 0 h 26"/>
                <a:gd name="T24" fmla="*/ 16 w 18"/>
                <a:gd name="T25" fmla="*/ 4 h 26"/>
                <a:gd name="T26" fmla="*/ 18 w 18"/>
                <a:gd name="T27" fmla="*/ 8 h 26"/>
                <a:gd name="T28" fmla="*/ 18 w 18"/>
                <a:gd name="T29" fmla="*/ 12 h 26"/>
                <a:gd name="T30" fmla="*/ 18 w 18"/>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26">
                  <a:moveTo>
                    <a:pt x="18" y="12"/>
                  </a:moveTo>
                  <a:lnTo>
                    <a:pt x="18" y="12"/>
                  </a:lnTo>
                  <a:lnTo>
                    <a:pt x="14" y="18"/>
                  </a:lnTo>
                  <a:lnTo>
                    <a:pt x="8" y="26"/>
                  </a:lnTo>
                  <a:lnTo>
                    <a:pt x="4" y="26"/>
                  </a:lnTo>
                  <a:lnTo>
                    <a:pt x="2" y="24"/>
                  </a:lnTo>
                  <a:lnTo>
                    <a:pt x="0" y="18"/>
                  </a:lnTo>
                  <a:lnTo>
                    <a:pt x="2" y="12"/>
                  </a:lnTo>
                  <a:lnTo>
                    <a:pt x="8" y="0"/>
                  </a:lnTo>
                  <a:lnTo>
                    <a:pt x="16" y="4"/>
                  </a:lnTo>
                  <a:lnTo>
                    <a:pt x="18" y="8"/>
                  </a:lnTo>
                  <a:lnTo>
                    <a:pt x="18" y="12"/>
                  </a:lnTo>
                  <a:close/>
                </a:path>
              </a:pathLst>
            </a:custGeom>
            <a:solidFill>
              <a:srgbClr val="4B91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2" name="Freeform 27"/>
            <p:cNvSpPr>
              <a:spLocks/>
            </p:cNvSpPr>
            <p:nvPr/>
          </p:nvSpPr>
          <p:spPr bwMode="auto">
            <a:xfrm>
              <a:off x="3073" y="788"/>
              <a:ext cx="92" cy="62"/>
            </a:xfrm>
            <a:custGeom>
              <a:avLst/>
              <a:gdLst>
                <a:gd name="T0" fmla="*/ 86 w 92"/>
                <a:gd name="T1" fmla="*/ 26 h 62"/>
                <a:gd name="T2" fmla="*/ 86 w 92"/>
                <a:gd name="T3" fmla="*/ 26 h 62"/>
                <a:gd name="T4" fmla="*/ 90 w 92"/>
                <a:gd name="T5" fmla="*/ 30 h 62"/>
                <a:gd name="T6" fmla="*/ 92 w 92"/>
                <a:gd name="T7" fmla="*/ 32 h 62"/>
                <a:gd name="T8" fmla="*/ 92 w 92"/>
                <a:gd name="T9" fmla="*/ 34 h 62"/>
                <a:gd name="T10" fmla="*/ 92 w 92"/>
                <a:gd name="T11" fmla="*/ 34 h 62"/>
                <a:gd name="T12" fmla="*/ 86 w 92"/>
                <a:gd name="T13" fmla="*/ 48 h 62"/>
                <a:gd name="T14" fmla="*/ 80 w 92"/>
                <a:gd name="T15" fmla="*/ 62 h 62"/>
                <a:gd name="T16" fmla="*/ 80 w 92"/>
                <a:gd name="T17" fmla="*/ 62 h 62"/>
                <a:gd name="T18" fmla="*/ 58 w 92"/>
                <a:gd name="T19" fmla="*/ 60 h 62"/>
                <a:gd name="T20" fmla="*/ 38 w 92"/>
                <a:gd name="T21" fmla="*/ 58 h 62"/>
                <a:gd name="T22" fmla="*/ 0 w 92"/>
                <a:gd name="T23" fmla="*/ 46 h 62"/>
                <a:gd name="T24" fmla="*/ 0 w 92"/>
                <a:gd name="T25" fmla="*/ 46 h 62"/>
                <a:gd name="T26" fmla="*/ 0 w 92"/>
                <a:gd name="T27" fmla="*/ 36 h 62"/>
                <a:gd name="T28" fmla="*/ 4 w 92"/>
                <a:gd name="T29" fmla="*/ 30 h 62"/>
                <a:gd name="T30" fmla="*/ 12 w 92"/>
                <a:gd name="T31" fmla="*/ 16 h 62"/>
                <a:gd name="T32" fmla="*/ 12 w 92"/>
                <a:gd name="T33" fmla="*/ 16 h 62"/>
                <a:gd name="T34" fmla="*/ 34 w 92"/>
                <a:gd name="T35" fmla="*/ 14 h 62"/>
                <a:gd name="T36" fmla="*/ 34 w 92"/>
                <a:gd name="T37" fmla="*/ 14 h 62"/>
                <a:gd name="T38" fmla="*/ 60 w 92"/>
                <a:gd name="T39" fmla="*/ 10 h 62"/>
                <a:gd name="T40" fmla="*/ 72 w 92"/>
                <a:gd name="T41" fmla="*/ 6 h 62"/>
                <a:gd name="T42" fmla="*/ 84 w 92"/>
                <a:gd name="T43" fmla="*/ 0 h 62"/>
                <a:gd name="T44" fmla="*/ 84 w 92"/>
                <a:gd name="T45" fmla="*/ 0 h 62"/>
                <a:gd name="T46" fmla="*/ 82 w 92"/>
                <a:gd name="T47" fmla="*/ 14 h 62"/>
                <a:gd name="T48" fmla="*/ 82 w 92"/>
                <a:gd name="T49" fmla="*/ 20 h 62"/>
                <a:gd name="T50" fmla="*/ 86 w 92"/>
                <a:gd name="T51" fmla="*/ 26 h 62"/>
                <a:gd name="T52" fmla="*/ 86 w 92"/>
                <a:gd name="T53" fmla="*/ 26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62">
                  <a:moveTo>
                    <a:pt x="86" y="26"/>
                  </a:moveTo>
                  <a:lnTo>
                    <a:pt x="86" y="26"/>
                  </a:lnTo>
                  <a:lnTo>
                    <a:pt x="90" y="30"/>
                  </a:lnTo>
                  <a:lnTo>
                    <a:pt x="92" y="32"/>
                  </a:lnTo>
                  <a:lnTo>
                    <a:pt x="92" y="34"/>
                  </a:lnTo>
                  <a:lnTo>
                    <a:pt x="86" y="48"/>
                  </a:lnTo>
                  <a:lnTo>
                    <a:pt x="80" y="62"/>
                  </a:lnTo>
                  <a:lnTo>
                    <a:pt x="58" y="60"/>
                  </a:lnTo>
                  <a:lnTo>
                    <a:pt x="38" y="58"/>
                  </a:lnTo>
                  <a:lnTo>
                    <a:pt x="0" y="46"/>
                  </a:lnTo>
                  <a:lnTo>
                    <a:pt x="0" y="36"/>
                  </a:lnTo>
                  <a:lnTo>
                    <a:pt x="4" y="30"/>
                  </a:lnTo>
                  <a:lnTo>
                    <a:pt x="12" y="16"/>
                  </a:lnTo>
                  <a:lnTo>
                    <a:pt x="34" y="14"/>
                  </a:lnTo>
                  <a:lnTo>
                    <a:pt x="60" y="10"/>
                  </a:lnTo>
                  <a:lnTo>
                    <a:pt x="72" y="6"/>
                  </a:lnTo>
                  <a:lnTo>
                    <a:pt x="84" y="0"/>
                  </a:lnTo>
                  <a:lnTo>
                    <a:pt x="82" y="14"/>
                  </a:lnTo>
                  <a:lnTo>
                    <a:pt x="82" y="20"/>
                  </a:lnTo>
                  <a:lnTo>
                    <a:pt x="86" y="26"/>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3" name="Freeform 28"/>
            <p:cNvSpPr>
              <a:spLocks/>
            </p:cNvSpPr>
            <p:nvPr/>
          </p:nvSpPr>
          <p:spPr bwMode="auto">
            <a:xfrm>
              <a:off x="2903" y="824"/>
              <a:ext cx="98" cy="104"/>
            </a:xfrm>
            <a:custGeom>
              <a:avLst/>
              <a:gdLst>
                <a:gd name="T0" fmla="*/ 62 w 98"/>
                <a:gd name="T1" fmla="*/ 12 h 104"/>
                <a:gd name="T2" fmla="*/ 62 w 98"/>
                <a:gd name="T3" fmla="*/ 12 h 104"/>
                <a:gd name="T4" fmla="*/ 64 w 98"/>
                <a:gd name="T5" fmla="*/ 18 h 104"/>
                <a:gd name="T6" fmla="*/ 66 w 98"/>
                <a:gd name="T7" fmla="*/ 26 h 104"/>
                <a:gd name="T8" fmla="*/ 68 w 98"/>
                <a:gd name="T9" fmla="*/ 32 h 104"/>
                <a:gd name="T10" fmla="*/ 70 w 98"/>
                <a:gd name="T11" fmla="*/ 36 h 104"/>
                <a:gd name="T12" fmla="*/ 70 w 98"/>
                <a:gd name="T13" fmla="*/ 36 h 104"/>
                <a:gd name="T14" fmla="*/ 80 w 98"/>
                <a:gd name="T15" fmla="*/ 36 h 104"/>
                <a:gd name="T16" fmla="*/ 90 w 98"/>
                <a:gd name="T17" fmla="*/ 38 h 104"/>
                <a:gd name="T18" fmla="*/ 90 w 98"/>
                <a:gd name="T19" fmla="*/ 38 h 104"/>
                <a:gd name="T20" fmla="*/ 96 w 98"/>
                <a:gd name="T21" fmla="*/ 44 h 104"/>
                <a:gd name="T22" fmla="*/ 98 w 98"/>
                <a:gd name="T23" fmla="*/ 48 h 104"/>
                <a:gd name="T24" fmla="*/ 96 w 98"/>
                <a:gd name="T25" fmla="*/ 52 h 104"/>
                <a:gd name="T26" fmla="*/ 96 w 98"/>
                <a:gd name="T27" fmla="*/ 52 h 104"/>
                <a:gd name="T28" fmla="*/ 92 w 98"/>
                <a:gd name="T29" fmla="*/ 56 h 104"/>
                <a:gd name="T30" fmla="*/ 88 w 98"/>
                <a:gd name="T31" fmla="*/ 58 h 104"/>
                <a:gd name="T32" fmla="*/ 78 w 98"/>
                <a:gd name="T33" fmla="*/ 64 h 104"/>
                <a:gd name="T34" fmla="*/ 78 w 98"/>
                <a:gd name="T35" fmla="*/ 64 h 104"/>
                <a:gd name="T36" fmla="*/ 78 w 98"/>
                <a:gd name="T37" fmla="*/ 74 h 104"/>
                <a:gd name="T38" fmla="*/ 76 w 98"/>
                <a:gd name="T39" fmla="*/ 84 h 104"/>
                <a:gd name="T40" fmla="*/ 70 w 98"/>
                <a:gd name="T41" fmla="*/ 92 h 104"/>
                <a:gd name="T42" fmla="*/ 62 w 98"/>
                <a:gd name="T43" fmla="*/ 98 h 104"/>
                <a:gd name="T44" fmla="*/ 62 w 98"/>
                <a:gd name="T45" fmla="*/ 98 h 104"/>
                <a:gd name="T46" fmla="*/ 54 w 98"/>
                <a:gd name="T47" fmla="*/ 104 h 104"/>
                <a:gd name="T48" fmla="*/ 48 w 98"/>
                <a:gd name="T49" fmla="*/ 104 h 104"/>
                <a:gd name="T50" fmla="*/ 42 w 98"/>
                <a:gd name="T51" fmla="*/ 102 h 104"/>
                <a:gd name="T52" fmla="*/ 42 w 98"/>
                <a:gd name="T53" fmla="*/ 102 h 104"/>
                <a:gd name="T54" fmla="*/ 36 w 98"/>
                <a:gd name="T55" fmla="*/ 100 h 104"/>
                <a:gd name="T56" fmla="*/ 28 w 98"/>
                <a:gd name="T57" fmla="*/ 94 h 104"/>
                <a:gd name="T58" fmla="*/ 24 w 98"/>
                <a:gd name="T59" fmla="*/ 88 h 104"/>
                <a:gd name="T60" fmla="*/ 20 w 98"/>
                <a:gd name="T61" fmla="*/ 80 h 104"/>
                <a:gd name="T62" fmla="*/ 20 w 98"/>
                <a:gd name="T63" fmla="*/ 80 h 104"/>
                <a:gd name="T64" fmla="*/ 20 w 98"/>
                <a:gd name="T65" fmla="*/ 70 h 104"/>
                <a:gd name="T66" fmla="*/ 20 w 98"/>
                <a:gd name="T67" fmla="*/ 70 h 104"/>
                <a:gd name="T68" fmla="*/ 8 w 98"/>
                <a:gd name="T69" fmla="*/ 60 h 104"/>
                <a:gd name="T70" fmla="*/ 2 w 98"/>
                <a:gd name="T71" fmla="*/ 54 h 104"/>
                <a:gd name="T72" fmla="*/ 0 w 98"/>
                <a:gd name="T73" fmla="*/ 46 h 104"/>
                <a:gd name="T74" fmla="*/ 0 w 98"/>
                <a:gd name="T75" fmla="*/ 46 h 104"/>
                <a:gd name="T76" fmla="*/ 4 w 98"/>
                <a:gd name="T77" fmla="*/ 40 h 104"/>
                <a:gd name="T78" fmla="*/ 8 w 98"/>
                <a:gd name="T79" fmla="*/ 34 h 104"/>
                <a:gd name="T80" fmla="*/ 16 w 98"/>
                <a:gd name="T81" fmla="*/ 30 h 104"/>
                <a:gd name="T82" fmla="*/ 22 w 98"/>
                <a:gd name="T83" fmla="*/ 28 h 104"/>
                <a:gd name="T84" fmla="*/ 22 w 98"/>
                <a:gd name="T85" fmla="*/ 28 h 104"/>
                <a:gd name="T86" fmla="*/ 22 w 98"/>
                <a:gd name="T87" fmla="*/ 22 h 104"/>
                <a:gd name="T88" fmla="*/ 24 w 98"/>
                <a:gd name="T89" fmla="*/ 14 h 104"/>
                <a:gd name="T90" fmla="*/ 32 w 98"/>
                <a:gd name="T91" fmla="*/ 4 h 104"/>
                <a:gd name="T92" fmla="*/ 32 w 98"/>
                <a:gd name="T93" fmla="*/ 4 h 104"/>
                <a:gd name="T94" fmla="*/ 36 w 98"/>
                <a:gd name="T95" fmla="*/ 0 h 104"/>
                <a:gd name="T96" fmla="*/ 40 w 98"/>
                <a:gd name="T97" fmla="*/ 0 h 104"/>
                <a:gd name="T98" fmla="*/ 48 w 98"/>
                <a:gd name="T99" fmla="*/ 0 h 104"/>
                <a:gd name="T100" fmla="*/ 48 w 98"/>
                <a:gd name="T101" fmla="*/ 0 h 104"/>
                <a:gd name="T102" fmla="*/ 56 w 98"/>
                <a:gd name="T103" fmla="*/ 6 h 104"/>
                <a:gd name="T104" fmla="*/ 62 w 98"/>
                <a:gd name="T105" fmla="*/ 12 h 104"/>
                <a:gd name="T106" fmla="*/ 62 w 98"/>
                <a:gd name="T107" fmla="*/ 12 h 1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 h="104">
                  <a:moveTo>
                    <a:pt x="62" y="12"/>
                  </a:moveTo>
                  <a:lnTo>
                    <a:pt x="62" y="12"/>
                  </a:lnTo>
                  <a:lnTo>
                    <a:pt x="64" y="18"/>
                  </a:lnTo>
                  <a:lnTo>
                    <a:pt x="66" y="26"/>
                  </a:lnTo>
                  <a:lnTo>
                    <a:pt x="68" y="32"/>
                  </a:lnTo>
                  <a:lnTo>
                    <a:pt x="70" y="36"/>
                  </a:lnTo>
                  <a:lnTo>
                    <a:pt x="80" y="36"/>
                  </a:lnTo>
                  <a:lnTo>
                    <a:pt x="90" y="38"/>
                  </a:lnTo>
                  <a:lnTo>
                    <a:pt x="96" y="44"/>
                  </a:lnTo>
                  <a:lnTo>
                    <a:pt x="98" y="48"/>
                  </a:lnTo>
                  <a:lnTo>
                    <a:pt x="96" y="52"/>
                  </a:lnTo>
                  <a:lnTo>
                    <a:pt x="92" y="56"/>
                  </a:lnTo>
                  <a:lnTo>
                    <a:pt x="88" y="58"/>
                  </a:lnTo>
                  <a:lnTo>
                    <a:pt x="78" y="64"/>
                  </a:lnTo>
                  <a:lnTo>
                    <a:pt x="78" y="74"/>
                  </a:lnTo>
                  <a:lnTo>
                    <a:pt x="76" y="84"/>
                  </a:lnTo>
                  <a:lnTo>
                    <a:pt x="70" y="92"/>
                  </a:lnTo>
                  <a:lnTo>
                    <a:pt x="62" y="98"/>
                  </a:lnTo>
                  <a:lnTo>
                    <a:pt x="54" y="104"/>
                  </a:lnTo>
                  <a:lnTo>
                    <a:pt x="48" y="104"/>
                  </a:lnTo>
                  <a:lnTo>
                    <a:pt x="42" y="102"/>
                  </a:lnTo>
                  <a:lnTo>
                    <a:pt x="36" y="100"/>
                  </a:lnTo>
                  <a:lnTo>
                    <a:pt x="28" y="94"/>
                  </a:lnTo>
                  <a:lnTo>
                    <a:pt x="24" y="88"/>
                  </a:lnTo>
                  <a:lnTo>
                    <a:pt x="20" y="80"/>
                  </a:lnTo>
                  <a:lnTo>
                    <a:pt x="20" y="70"/>
                  </a:lnTo>
                  <a:lnTo>
                    <a:pt x="8" y="60"/>
                  </a:lnTo>
                  <a:lnTo>
                    <a:pt x="2" y="54"/>
                  </a:lnTo>
                  <a:lnTo>
                    <a:pt x="0" y="46"/>
                  </a:lnTo>
                  <a:lnTo>
                    <a:pt x="4" y="40"/>
                  </a:lnTo>
                  <a:lnTo>
                    <a:pt x="8" y="34"/>
                  </a:lnTo>
                  <a:lnTo>
                    <a:pt x="16" y="30"/>
                  </a:lnTo>
                  <a:lnTo>
                    <a:pt x="22" y="28"/>
                  </a:lnTo>
                  <a:lnTo>
                    <a:pt x="22" y="22"/>
                  </a:lnTo>
                  <a:lnTo>
                    <a:pt x="24" y="14"/>
                  </a:lnTo>
                  <a:lnTo>
                    <a:pt x="32" y="4"/>
                  </a:lnTo>
                  <a:lnTo>
                    <a:pt x="36" y="0"/>
                  </a:lnTo>
                  <a:lnTo>
                    <a:pt x="40" y="0"/>
                  </a:lnTo>
                  <a:lnTo>
                    <a:pt x="48" y="0"/>
                  </a:lnTo>
                  <a:lnTo>
                    <a:pt x="56" y="6"/>
                  </a:lnTo>
                  <a:lnTo>
                    <a:pt x="62"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4" name="Freeform 29"/>
            <p:cNvSpPr>
              <a:spLocks/>
            </p:cNvSpPr>
            <p:nvPr/>
          </p:nvSpPr>
          <p:spPr bwMode="auto">
            <a:xfrm>
              <a:off x="2835" y="832"/>
              <a:ext cx="32" cy="70"/>
            </a:xfrm>
            <a:custGeom>
              <a:avLst/>
              <a:gdLst>
                <a:gd name="T0" fmla="*/ 32 w 32"/>
                <a:gd name="T1" fmla="*/ 6 h 70"/>
                <a:gd name="T2" fmla="*/ 32 w 32"/>
                <a:gd name="T3" fmla="*/ 6 h 70"/>
                <a:gd name="T4" fmla="*/ 32 w 32"/>
                <a:gd name="T5" fmla="*/ 10 h 70"/>
                <a:gd name="T6" fmla="*/ 30 w 32"/>
                <a:gd name="T7" fmla="*/ 14 h 70"/>
                <a:gd name="T8" fmla="*/ 26 w 32"/>
                <a:gd name="T9" fmla="*/ 16 h 70"/>
                <a:gd name="T10" fmla="*/ 24 w 32"/>
                <a:gd name="T11" fmla="*/ 20 h 70"/>
                <a:gd name="T12" fmla="*/ 24 w 32"/>
                <a:gd name="T13" fmla="*/ 20 h 70"/>
                <a:gd name="T14" fmla="*/ 20 w 32"/>
                <a:gd name="T15" fmla="*/ 24 h 70"/>
                <a:gd name="T16" fmla="*/ 16 w 32"/>
                <a:gd name="T17" fmla="*/ 32 h 70"/>
                <a:gd name="T18" fmla="*/ 14 w 32"/>
                <a:gd name="T19" fmla="*/ 38 h 70"/>
                <a:gd name="T20" fmla="*/ 14 w 32"/>
                <a:gd name="T21" fmla="*/ 46 h 70"/>
                <a:gd name="T22" fmla="*/ 14 w 32"/>
                <a:gd name="T23" fmla="*/ 46 h 70"/>
                <a:gd name="T24" fmla="*/ 18 w 32"/>
                <a:gd name="T25" fmla="*/ 52 h 70"/>
                <a:gd name="T26" fmla="*/ 22 w 32"/>
                <a:gd name="T27" fmla="*/ 56 h 70"/>
                <a:gd name="T28" fmla="*/ 28 w 32"/>
                <a:gd name="T29" fmla="*/ 62 h 70"/>
                <a:gd name="T30" fmla="*/ 28 w 32"/>
                <a:gd name="T31" fmla="*/ 64 h 70"/>
                <a:gd name="T32" fmla="*/ 28 w 32"/>
                <a:gd name="T33" fmla="*/ 68 h 70"/>
                <a:gd name="T34" fmla="*/ 28 w 32"/>
                <a:gd name="T35" fmla="*/ 68 h 70"/>
                <a:gd name="T36" fmla="*/ 24 w 32"/>
                <a:gd name="T37" fmla="*/ 70 h 70"/>
                <a:gd name="T38" fmla="*/ 20 w 32"/>
                <a:gd name="T39" fmla="*/ 70 h 70"/>
                <a:gd name="T40" fmla="*/ 20 w 32"/>
                <a:gd name="T41" fmla="*/ 70 h 70"/>
                <a:gd name="T42" fmla="*/ 12 w 32"/>
                <a:gd name="T43" fmla="*/ 64 h 70"/>
                <a:gd name="T44" fmla="*/ 6 w 32"/>
                <a:gd name="T45" fmla="*/ 56 h 70"/>
                <a:gd name="T46" fmla="*/ 2 w 32"/>
                <a:gd name="T47" fmla="*/ 48 h 70"/>
                <a:gd name="T48" fmla="*/ 0 w 32"/>
                <a:gd name="T49" fmla="*/ 40 h 70"/>
                <a:gd name="T50" fmla="*/ 0 w 32"/>
                <a:gd name="T51" fmla="*/ 40 h 70"/>
                <a:gd name="T52" fmla="*/ 4 w 32"/>
                <a:gd name="T53" fmla="*/ 28 h 70"/>
                <a:gd name="T54" fmla="*/ 10 w 32"/>
                <a:gd name="T55" fmla="*/ 18 h 70"/>
                <a:gd name="T56" fmla="*/ 16 w 32"/>
                <a:gd name="T57" fmla="*/ 8 h 70"/>
                <a:gd name="T58" fmla="*/ 26 w 32"/>
                <a:gd name="T59" fmla="*/ 0 h 70"/>
                <a:gd name="T60" fmla="*/ 26 w 32"/>
                <a:gd name="T61" fmla="*/ 0 h 70"/>
                <a:gd name="T62" fmla="*/ 28 w 32"/>
                <a:gd name="T63" fmla="*/ 0 h 70"/>
                <a:gd name="T64" fmla="*/ 30 w 32"/>
                <a:gd name="T65" fmla="*/ 2 h 70"/>
                <a:gd name="T66" fmla="*/ 32 w 32"/>
                <a:gd name="T67" fmla="*/ 6 h 70"/>
                <a:gd name="T68" fmla="*/ 32 w 32"/>
                <a:gd name="T69" fmla="*/ 6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 h="70">
                  <a:moveTo>
                    <a:pt x="32" y="6"/>
                  </a:moveTo>
                  <a:lnTo>
                    <a:pt x="32" y="6"/>
                  </a:lnTo>
                  <a:lnTo>
                    <a:pt x="32" y="10"/>
                  </a:lnTo>
                  <a:lnTo>
                    <a:pt x="30" y="14"/>
                  </a:lnTo>
                  <a:lnTo>
                    <a:pt x="26" y="16"/>
                  </a:lnTo>
                  <a:lnTo>
                    <a:pt x="24" y="20"/>
                  </a:lnTo>
                  <a:lnTo>
                    <a:pt x="20" y="24"/>
                  </a:lnTo>
                  <a:lnTo>
                    <a:pt x="16" y="32"/>
                  </a:lnTo>
                  <a:lnTo>
                    <a:pt x="14" y="38"/>
                  </a:lnTo>
                  <a:lnTo>
                    <a:pt x="14" y="46"/>
                  </a:lnTo>
                  <a:lnTo>
                    <a:pt x="18" y="52"/>
                  </a:lnTo>
                  <a:lnTo>
                    <a:pt x="22" y="56"/>
                  </a:lnTo>
                  <a:lnTo>
                    <a:pt x="28" y="62"/>
                  </a:lnTo>
                  <a:lnTo>
                    <a:pt x="28" y="64"/>
                  </a:lnTo>
                  <a:lnTo>
                    <a:pt x="28" y="68"/>
                  </a:lnTo>
                  <a:lnTo>
                    <a:pt x="24" y="70"/>
                  </a:lnTo>
                  <a:lnTo>
                    <a:pt x="20" y="70"/>
                  </a:lnTo>
                  <a:lnTo>
                    <a:pt x="12" y="64"/>
                  </a:lnTo>
                  <a:lnTo>
                    <a:pt x="6" y="56"/>
                  </a:lnTo>
                  <a:lnTo>
                    <a:pt x="2" y="48"/>
                  </a:lnTo>
                  <a:lnTo>
                    <a:pt x="0" y="40"/>
                  </a:lnTo>
                  <a:lnTo>
                    <a:pt x="4" y="28"/>
                  </a:lnTo>
                  <a:lnTo>
                    <a:pt x="10" y="18"/>
                  </a:lnTo>
                  <a:lnTo>
                    <a:pt x="16" y="8"/>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5" name="Freeform 30"/>
            <p:cNvSpPr>
              <a:spLocks/>
            </p:cNvSpPr>
            <p:nvPr/>
          </p:nvSpPr>
          <p:spPr bwMode="auto">
            <a:xfrm>
              <a:off x="2869" y="834"/>
              <a:ext cx="32" cy="70"/>
            </a:xfrm>
            <a:custGeom>
              <a:avLst/>
              <a:gdLst>
                <a:gd name="T0" fmla="*/ 32 w 32"/>
                <a:gd name="T1" fmla="*/ 6 h 70"/>
                <a:gd name="T2" fmla="*/ 32 w 32"/>
                <a:gd name="T3" fmla="*/ 6 h 70"/>
                <a:gd name="T4" fmla="*/ 32 w 32"/>
                <a:gd name="T5" fmla="*/ 10 h 70"/>
                <a:gd name="T6" fmla="*/ 28 w 32"/>
                <a:gd name="T7" fmla="*/ 14 h 70"/>
                <a:gd name="T8" fmla="*/ 26 w 32"/>
                <a:gd name="T9" fmla="*/ 16 h 70"/>
                <a:gd name="T10" fmla="*/ 22 w 32"/>
                <a:gd name="T11" fmla="*/ 20 h 70"/>
                <a:gd name="T12" fmla="*/ 22 w 32"/>
                <a:gd name="T13" fmla="*/ 20 h 70"/>
                <a:gd name="T14" fmla="*/ 18 w 32"/>
                <a:gd name="T15" fmla="*/ 26 h 70"/>
                <a:gd name="T16" fmla="*/ 14 w 32"/>
                <a:gd name="T17" fmla="*/ 32 h 70"/>
                <a:gd name="T18" fmla="*/ 12 w 32"/>
                <a:gd name="T19" fmla="*/ 40 h 70"/>
                <a:gd name="T20" fmla="*/ 14 w 32"/>
                <a:gd name="T21" fmla="*/ 46 h 70"/>
                <a:gd name="T22" fmla="*/ 14 w 32"/>
                <a:gd name="T23" fmla="*/ 46 h 70"/>
                <a:gd name="T24" fmla="*/ 16 w 32"/>
                <a:gd name="T25" fmla="*/ 50 h 70"/>
                <a:gd name="T26" fmla="*/ 18 w 32"/>
                <a:gd name="T27" fmla="*/ 54 h 70"/>
                <a:gd name="T28" fmla="*/ 24 w 32"/>
                <a:gd name="T29" fmla="*/ 58 h 70"/>
                <a:gd name="T30" fmla="*/ 26 w 32"/>
                <a:gd name="T31" fmla="*/ 60 h 70"/>
                <a:gd name="T32" fmla="*/ 28 w 32"/>
                <a:gd name="T33" fmla="*/ 64 h 70"/>
                <a:gd name="T34" fmla="*/ 26 w 32"/>
                <a:gd name="T35" fmla="*/ 66 h 70"/>
                <a:gd name="T36" fmla="*/ 24 w 32"/>
                <a:gd name="T37" fmla="*/ 70 h 70"/>
                <a:gd name="T38" fmla="*/ 24 w 32"/>
                <a:gd name="T39" fmla="*/ 70 h 70"/>
                <a:gd name="T40" fmla="*/ 16 w 32"/>
                <a:gd name="T41" fmla="*/ 66 h 70"/>
                <a:gd name="T42" fmla="*/ 10 w 32"/>
                <a:gd name="T43" fmla="*/ 62 h 70"/>
                <a:gd name="T44" fmla="*/ 4 w 32"/>
                <a:gd name="T45" fmla="*/ 56 h 70"/>
                <a:gd name="T46" fmla="*/ 2 w 32"/>
                <a:gd name="T47" fmla="*/ 48 h 70"/>
                <a:gd name="T48" fmla="*/ 2 w 32"/>
                <a:gd name="T49" fmla="*/ 48 h 70"/>
                <a:gd name="T50" fmla="*/ 0 w 32"/>
                <a:gd name="T51" fmla="*/ 40 h 70"/>
                <a:gd name="T52" fmla="*/ 2 w 32"/>
                <a:gd name="T53" fmla="*/ 34 h 70"/>
                <a:gd name="T54" fmla="*/ 4 w 32"/>
                <a:gd name="T55" fmla="*/ 28 h 70"/>
                <a:gd name="T56" fmla="*/ 6 w 32"/>
                <a:gd name="T57" fmla="*/ 20 h 70"/>
                <a:gd name="T58" fmla="*/ 16 w 32"/>
                <a:gd name="T59" fmla="*/ 10 h 70"/>
                <a:gd name="T60" fmla="*/ 26 w 32"/>
                <a:gd name="T61" fmla="*/ 0 h 70"/>
                <a:gd name="T62" fmla="*/ 26 w 32"/>
                <a:gd name="T63" fmla="*/ 0 h 70"/>
                <a:gd name="T64" fmla="*/ 28 w 32"/>
                <a:gd name="T65" fmla="*/ 0 h 70"/>
                <a:gd name="T66" fmla="*/ 30 w 32"/>
                <a:gd name="T67" fmla="*/ 2 h 70"/>
                <a:gd name="T68" fmla="*/ 32 w 32"/>
                <a:gd name="T69" fmla="*/ 6 h 70"/>
                <a:gd name="T70" fmla="*/ 32 w 32"/>
                <a:gd name="T71" fmla="*/ 6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 h="70">
                  <a:moveTo>
                    <a:pt x="32" y="6"/>
                  </a:moveTo>
                  <a:lnTo>
                    <a:pt x="32" y="6"/>
                  </a:lnTo>
                  <a:lnTo>
                    <a:pt x="32" y="10"/>
                  </a:lnTo>
                  <a:lnTo>
                    <a:pt x="28" y="14"/>
                  </a:lnTo>
                  <a:lnTo>
                    <a:pt x="26" y="16"/>
                  </a:lnTo>
                  <a:lnTo>
                    <a:pt x="22" y="20"/>
                  </a:lnTo>
                  <a:lnTo>
                    <a:pt x="18" y="26"/>
                  </a:lnTo>
                  <a:lnTo>
                    <a:pt x="14" y="32"/>
                  </a:lnTo>
                  <a:lnTo>
                    <a:pt x="12" y="40"/>
                  </a:lnTo>
                  <a:lnTo>
                    <a:pt x="14" y="46"/>
                  </a:lnTo>
                  <a:lnTo>
                    <a:pt x="16" y="50"/>
                  </a:lnTo>
                  <a:lnTo>
                    <a:pt x="18" y="54"/>
                  </a:lnTo>
                  <a:lnTo>
                    <a:pt x="24" y="58"/>
                  </a:lnTo>
                  <a:lnTo>
                    <a:pt x="26" y="60"/>
                  </a:lnTo>
                  <a:lnTo>
                    <a:pt x="28" y="64"/>
                  </a:lnTo>
                  <a:lnTo>
                    <a:pt x="26" y="66"/>
                  </a:lnTo>
                  <a:lnTo>
                    <a:pt x="24" y="70"/>
                  </a:lnTo>
                  <a:lnTo>
                    <a:pt x="16" y="66"/>
                  </a:lnTo>
                  <a:lnTo>
                    <a:pt x="10" y="62"/>
                  </a:lnTo>
                  <a:lnTo>
                    <a:pt x="4" y="56"/>
                  </a:lnTo>
                  <a:lnTo>
                    <a:pt x="2" y="48"/>
                  </a:lnTo>
                  <a:lnTo>
                    <a:pt x="0" y="40"/>
                  </a:lnTo>
                  <a:lnTo>
                    <a:pt x="2" y="34"/>
                  </a:lnTo>
                  <a:lnTo>
                    <a:pt x="4" y="28"/>
                  </a:lnTo>
                  <a:lnTo>
                    <a:pt x="6" y="20"/>
                  </a:lnTo>
                  <a:lnTo>
                    <a:pt x="16" y="10"/>
                  </a:lnTo>
                  <a:lnTo>
                    <a:pt x="26" y="0"/>
                  </a:lnTo>
                  <a:lnTo>
                    <a:pt x="28" y="0"/>
                  </a:lnTo>
                  <a:lnTo>
                    <a:pt x="30" y="2"/>
                  </a:lnTo>
                  <a:lnTo>
                    <a:pt x="32"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6" name="Freeform 31"/>
            <p:cNvSpPr>
              <a:spLocks/>
            </p:cNvSpPr>
            <p:nvPr/>
          </p:nvSpPr>
          <p:spPr bwMode="auto">
            <a:xfrm>
              <a:off x="2917" y="836"/>
              <a:ext cx="58" cy="78"/>
            </a:xfrm>
            <a:custGeom>
              <a:avLst/>
              <a:gdLst>
                <a:gd name="T0" fmla="*/ 38 w 58"/>
                <a:gd name="T1" fmla="*/ 6 h 78"/>
                <a:gd name="T2" fmla="*/ 38 w 58"/>
                <a:gd name="T3" fmla="*/ 6 h 78"/>
                <a:gd name="T4" fmla="*/ 40 w 58"/>
                <a:gd name="T5" fmla="*/ 18 h 78"/>
                <a:gd name="T6" fmla="*/ 42 w 58"/>
                <a:gd name="T7" fmla="*/ 26 h 78"/>
                <a:gd name="T8" fmla="*/ 40 w 58"/>
                <a:gd name="T9" fmla="*/ 32 h 78"/>
                <a:gd name="T10" fmla="*/ 40 w 58"/>
                <a:gd name="T11" fmla="*/ 32 h 78"/>
                <a:gd name="T12" fmla="*/ 44 w 58"/>
                <a:gd name="T13" fmla="*/ 36 h 78"/>
                <a:gd name="T14" fmla="*/ 48 w 58"/>
                <a:gd name="T15" fmla="*/ 38 h 78"/>
                <a:gd name="T16" fmla="*/ 58 w 58"/>
                <a:gd name="T17" fmla="*/ 38 h 78"/>
                <a:gd name="T18" fmla="*/ 58 w 58"/>
                <a:gd name="T19" fmla="*/ 38 h 78"/>
                <a:gd name="T20" fmla="*/ 52 w 58"/>
                <a:gd name="T21" fmla="*/ 42 h 78"/>
                <a:gd name="T22" fmla="*/ 50 w 58"/>
                <a:gd name="T23" fmla="*/ 44 h 78"/>
                <a:gd name="T24" fmla="*/ 48 w 58"/>
                <a:gd name="T25" fmla="*/ 48 h 78"/>
                <a:gd name="T26" fmla="*/ 48 w 58"/>
                <a:gd name="T27" fmla="*/ 48 h 78"/>
                <a:gd name="T28" fmla="*/ 52 w 58"/>
                <a:gd name="T29" fmla="*/ 56 h 78"/>
                <a:gd name="T30" fmla="*/ 52 w 58"/>
                <a:gd name="T31" fmla="*/ 64 h 78"/>
                <a:gd name="T32" fmla="*/ 52 w 58"/>
                <a:gd name="T33" fmla="*/ 64 h 78"/>
                <a:gd name="T34" fmla="*/ 48 w 58"/>
                <a:gd name="T35" fmla="*/ 70 h 78"/>
                <a:gd name="T36" fmla="*/ 44 w 58"/>
                <a:gd name="T37" fmla="*/ 74 h 78"/>
                <a:gd name="T38" fmla="*/ 36 w 58"/>
                <a:gd name="T39" fmla="*/ 78 h 78"/>
                <a:gd name="T40" fmla="*/ 36 w 58"/>
                <a:gd name="T41" fmla="*/ 78 h 78"/>
                <a:gd name="T42" fmla="*/ 28 w 58"/>
                <a:gd name="T43" fmla="*/ 78 h 78"/>
                <a:gd name="T44" fmla="*/ 24 w 58"/>
                <a:gd name="T45" fmla="*/ 74 h 78"/>
                <a:gd name="T46" fmla="*/ 24 w 58"/>
                <a:gd name="T47" fmla="*/ 74 h 78"/>
                <a:gd name="T48" fmla="*/ 20 w 58"/>
                <a:gd name="T49" fmla="*/ 68 h 78"/>
                <a:gd name="T50" fmla="*/ 18 w 58"/>
                <a:gd name="T51" fmla="*/ 64 h 78"/>
                <a:gd name="T52" fmla="*/ 20 w 58"/>
                <a:gd name="T53" fmla="*/ 60 h 78"/>
                <a:gd name="T54" fmla="*/ 20 w 58"/>
                <a:gd name="T55" fmla="*/ 60 h 78"/>
                <a:gd name="T56" fmla="*/ 24 w 58"/>
                <a:gd name="T57" fmla="*/ 58 h 78"/>
                <a:gd name="T58" fmla="*/ 28 w 58"/>
                <a:gd name="T59" fmla="*/ 54 h 78"/>
                <a:gd name="T60" fmla="*/ 28 w 58"/>
                <a:gd name="T61" fmla="*/ 54 h 78"/>
                <a:gd name="T62" fmla="*/ 26 w 58"/>
                <a:gd name="T63" fmla="*/ 48 h 78"/>
                <a:gd name="T64" fmla="*/ 22 w 58"/>
                <a:gd name="T65" fmla="*/ 44 h 78"/>
                <a:gd name="T66" fmla="*/ 22 w 58"/>
                <a:gd name="T67" fmla="*/ 44 h 78"/>
                <a:gd name="T68" fmla="*/ 10 w 58"/>
                <a:gd name="T69" fmla="*/ 44 h 78"/>
                <a:gd name="T70" fmla="*/ 4 w 58"/>
                <a:gd name="T71" fmla="*/ 42 h 78"/>
                <a:gd name="T72" fmla="*/ 0 w 58"/>
                <a:gd name="T73" fmla="*/ 38 h 78"/>
                <a:gd name="T74" fmla="*/ 0 w 58"/>
                <a:gd name="T75" fmla="*/ 38 h 78"/>
                <a:gd name="T76" fmla="*/ 0 w 58"/>
                <a:gd name="T77" fmla="*/ 36 h 78"/>
                <a:gd name="T78" fmla="*/ 2 w 58"/>
                <a:gd name="T79" fmla="*/ 34 h 78"/>
                <a:gd name="T80" fmla="*/ 6 w 58"/>
                <a:gd name="T81" fmla="*/ 30 h 78"/>
                <a:gd name="T82" fmla="*/ 6 w 58"/>
                <a:gd name="T83" fmla="*/ 30 h 78"/>
                <a:gd name="T84" fmla="*/ 16 w 58"/>
                <a:gd name="T85" fmla="*/ 30 h 78"/>
                <a:gd name="T86" fmla="*/ 24 w 58"/>
                <a:gd name="T87" fmla="*/ 32 h 78"/>
                <a:gd name="T88" fmla="*/ 24 w 58"/>
                <a:gd name="T89" fmla="*/ 32 h 78"/>
                <a:gd name="T90" fmla="*/ 26 w 58"/>
                <a:gd name="T91" fmla="*/ 30 h 78"/>
                <a:gd name="T92" fmla="*/ 28 w 58"/>
                <a:gd name="T93" fmla="*/ 28 h 78"/>
                <a:gd name="T94" fmla="*/ 28 w 58"/>
                <a:gd name="T95" fmla="*/ 28 h 78"/>
                <a:gd name="T96" fmla="*/ 28 w 58"/>
                <a:gd name="T97" fmla="*/ 22 h 78"/>
                <a:gd name="T98" fmla="*/ 24 w 58"/>
                <a:gd name="T99" fmla="*/ 16 h 78"/>
                <a:gd name="T100" fmla="*/ 20 w 58"/>
                <a:gd name="T101" fmla="*/ 10 h 78"/>
                <a:gd name="T102" fmla="*/ 22 w 58"/>
                <a:gd name="T103" fmla="*/ 8 h 78"/>
                <a:gd name="T104" fmla="*/ 24 w 58"/>
                <a:gd name="T105" fmla="*/ 4 h 78"/>
                <a:gd name="T106" fmla="*/ 24 w 58"/>
                <a:gd name="T107" fmla="*/ 4 h 78"/>
                <a:gd name="T108" fmla="*/ 26 w 58"/>
                <a:gd name="T109" fmla="*/ 2 h 78"/>
                <a:gd name="T110" fmla="*/ 32 w 58"/>
                <a:gd name="T111" fmla="*/ 0 h 78"/>
                <a:gd name="T112" fmla="*/ 34 w 58"/>
                <a:gd name="T113" fmla="*/ 2 h 78"/>
                <a:gd name="T114" fmla="*/ 38 w 58"/>
                <a:gd name="T115" fmla="*/ 6 h 78"/>
                <a:gd name="T116" fmla="*/ 38 w 58"/>
                <a:gd name="T117" fmla="*/ 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78">
                  <a:moveTo>
                    <a:pt x="38" y="6"/>
                  </a:moveTo>
                  <a:lnTo>
                    <a:pt x="38" y="6"/>
                  </a:lnTo>
                  <a:lnTo>
                    <a:pt x="40" y="18"/>
                  </a:lnTo>
                  <a:lnTo>
                    <a:pt x="42" y="26"/>
                  </a:lnTo>
                  <a:lnTo>
                    <a:pt x="40" y="32"/>
                  </a:lnTo>
                  <a:lnTo>
                    <a:pt x="44" y="36"/>
                  </a:lnTo>
                  <a:lnTo>
                    <a:pt x="48" y="38"/>
                  </a:lnTo>
                  <a:lnTo>
                    <a:pt x="58" y="38"/>
                  </a:lnTo>
                  <a:lnTo>
                    <a:pt x="52" y="42"/>
                  </a:lnTo>
                  <a:lnTo>
                    <a:pt x="50" y="44"/>
                  </a:lnTo>
                  <a:lnTo>
                    <a:pt x="48" y="48"/>
                  </a:lnTo>
                  <a:lnTo>
                    <a:pt x="52" y="56"/>
                  </a:lnTo>
                  <a:lnTo>
                    <a:pt x="52" y="64"/>
                  </a:lnTo>
                  <a:lnTo>
                    <a:pt x="48" y="70"/>
                  </a:lnTo>
                  <a:lnTo>
                    <a:pt x="44" y="74"/>
                  </a:lnTo>
                  <a:lnTo>
                    <a:pt x="36" y="78"/>
                  </a:lnTo>
                  <a:lnTo>
                    <a:pt x="28" y="78"/>
                  </a:lnTo>
                  <a:lnTo>
                    <a:pt x="24" y="74"/>
                  </a:lnTo>
                  <a:lnTo>
                    <a:pt x="20" y="68"/>
                  </a:lnTo>
                  <a:lnTo>
                    <a:pt x="18" y="64"/>
                  </a:lnTo>
                  <a:lnTo>
                    <a:pt x="20" y="60"/>
                  </a:lnTo>
                  <a:lnTo>
                    <a:pt x="24" y="58"/>
                  </a:lnTo>
                  <a:lnTo>
                    <a:pt x="28" y="54"/>
                  </a:lnTo>
                  <a:lnTo>
                    <a:pt x="26" y="48"/>
                  </a:lnTo>
                  <a:lnTo>
                    <a:pt x="22" y="44"/>
                  </a:lnTo>
                  <a:lnTo>
                    <a:pt x="10" y="44"/>
                  </a:lnTo>
                  <a:lnTo>
                    <a:pt x="4" y="42"/>
                  </a:lnTo>
                  <a:lnTo>
                    <a:pt x="0" y="38"/>
                  </a:lnTo>
                  <a:lnTo>
                    <a:pt x="0" y="36"/>
                  </a:lnTo>
                  <a:lnTo>
                    <a:pt x="2" y="34"/>
                  </a:lnTo>
                  <a:lnTo>
                    <a:pt x="6" y="30"/>
                  </a:lnTo>
                  <a:lnTo>
                    <a:pt x="16" y="30"/>
                  </a:lnTo>
                  <a:lnTo>
                    <a:pt x="24" y="32"/>
                  </a:lnTo>
                  <a:lnTo>
                    <a:pt x="26" y="30"/>
                  </a:lnTo>
                  <a:lnTo>
                    <a:pt x="28" y="28"/>
                  </a:lnTo>
                  <a:lnTo>
                    <a:pt x="28" y="22"/>
                  </a:lnTo>
                  <a:lnTo>
                    <a:pt x="24" y="16"/>
                  </a:lnTo>
                  <a:lnTo>
                    <a:pt x="20" y="10"/>
                  </a:lnTo>
                  <a:lnTo>
                    <a:pt x="22" y="8"/>
                  </a:lnTo>
                  <a:lnTo>
                    <a:pt x="24" y="4"/>
                  </a:lnTo>
                  <a:lnTo>
                    <a:pt x="26" y="2"/>
                  </a:lnTo>
                  <a:lnTo>
                    <a:pt x="32" y="0"/>
                  </a:lnTo>
                  <a:lnTo>
                    <a:pt x="34" y="2"/>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7" name="Freeform 32"/>
            <p:cNvSpPr>
              <a:spLocks/>
            </p:cNvSpPr>
            <p:nvPr/>
          </p:nvSpPr>
          <p:spPr bwMode="auto">
            <a:xfrm>
              <a:off x="2801" y="838"/>
              <a:ext cx="40" cy="74"/>
            </a:xfrm>
            <a:custGeom>
              <a:avLst/>
              <a:gdLst>
                <a:gd name="T0" fmla="*/ 30 w 40"/>
                <a:gd name="T1" fmla="*/ 4 h 74"/>
                <a:gd name="T2" fmla="*/ 30 w 40"/>
                <a:gd name="T3" fmla="*/ 10 h 74"/>
                <a:gd name="T4" fmla="*/ 30 w 40"/>
                <a:gd name="T5" fmla="*/ 10 h 74"/>
                <a:gd name="T6" fmla="*/ 24 w 40"/>
                <a:gd name="T7" fmla="*/ 16 h 74"/>
                <a:gd name="T8" fmla="*/ 18 w 40"/>
                <a:gd name="T9" fmla="*/ 22 h 74"/>
                <a:gd name="T10" fmla="*/ 12 w 40"/>
                <a:gd name="T11" fmla="*/ 38 h 74"/>
                <a:gd name="T12" fmla="*/ 12 w 40"/>
                <a:gd name="T13" fmla="*/ 38 h 74"/>
                <a:gd name="T14" fmla="*/ 12 w 40"/>
                <a:gd name="T15" fmla="*/ 44 h 74"/>
                <a:gd name="T16" fmla="*/ 14 w 40"/>
                <a:gd name="T17" fmla="*/ 50 h 74"/>
                <a:gd name="T18" fmla="*/ 18 w 40"/>
                <a:gd name="T19" fmla="*/ 56 h 74"/>
                <a:gd name="T20" fmla="*/ 24 w 40"/>
                <a:gd name="T21" fmla="*/ 58 h 74"/>
                <a:gd name="T22" fmla="*/ 24 w 40"/>
                <a:gd name="T23" fmla="*/ 58 h 74"/>
                <a:gd name="T24" fmla="*/ 28 w 40"/>
                <a:gd name="T25" fmla="*/ 60 h 74"/>
                <a:gd name="T26" fmla="*/ 34 w 40"/>
                <a:gd name="T27" fmla="*/ 62 h 74"/>
                <a:gd name="T28" fmla="*/ 38 w 40"/>
                <a:gd name="T29" fmla="*/ 64 h 74"/>
                <a:gd name="T30" fmla="*/ 40 w 40"/>
                <a:gd name="T31" fmla="*/ 70 h 74"/>
                <a:gd name="T32" fmla="*/ 40 w 40"/>
                <a:gd name="T33" fmla="*/ 70 h 74"/>
                <a:gd name="T34" fmla="*/ 38 w 40"/>
                <a:gd name="T35" fmla="*/ 72 h 74"/>
                <a:gd name="T36" fmla="*/ 36 w 40"/>
                <a:gd name="T37" fmla="*/ 74 h 74"/>
                <a:gd name="T38" fmla="*/ 36 w 40"/>
                <a:gd name="T39" fmla="*/ 74 h 74"/>
                <a:gd name="T40" fmla="*/ 24 w 40"/>
                <a:gd name="T41" fmla="*/ 70 h 74"/>
                <a:gd name="T42" fmla="*/ 12 w 40"/>
                <a:gd name="T43" fmla="*/ 64 h 74"/>
                <a:gd name="T44" fmla="*/ 4 w 40"/>
                <a:gd name="T45" fmla="*/ 56 h 74"/>
                <a:gd name="T46" fmla="*/ 0 w 40"/>
                <a:gd name="T47" fmla="*/ 50 h 74"/>
                <a:gd name="T48" fmla="*/ 0 w 40"/>
                <a:gd name="T49" fmla="*/ 44 h 74"/>
                <a:gd name="T50" fmla="*/ 0 w 40"/>
                <a:gd name="T51" fmla="*/ 44 h 74"/>
                <a:gd name="T52" fmla="*/ 2 w 40"/>
                <a:gd name="T53" fmla="*/ 32 h 74"/>
                <a:gd name="T54" fmla="*/ 6 w 40"/>
                <a:gd name="T55" fmla="*/ 20 h 74"/>
                <a:gd name="T56" fmla="*/ 12 w 40"/>
                <a:gd name="T57" fmla="*/ 8 h 74"/>
                <a:gd name="T58" fmla="*/ 22 w 40"/>
                <a:gd name="T59" fmla="*/ 0 h 74"/>
                <a:gd name="T60" fmla="*/ 22 w 40"/>
                <a:gd name="T61" fmla="*/ 0 h 74"/>
                <a:gd name="T62" fmla="*/ 24 w 40"/>
                <a:gd name="T63" fmla="*/ 0 h 74"/>
                <a:gd name="T64" fmla="*/ 26 w 40"/>
                <a:gd name="T65" fmla="*/ 2 h 74"/>
                <a:gd name="T66" fmla="*/ 30 w 40"/>
                <a:gd name="T67" fmla="*/ 4 h 74"/>
                <a:gd name="T68" fmla="*/ 30 w 40"/>
                <a:gd name="T69" fmla="*/ 4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74">
                  <a:moveTo>
                    <a:pt x="30" y="4"/>
                  </a:moveTo>
                  <a:lnTo>
                    <a:pt x="30" y="10"/>
                  </a:lnTo>
                  <a:lnTo>
                    <a:pt x="24" y="16"/>
                  </a:lnTo>
                  <a:lnTo>
                    <a:pt x="18" y="22"/>
                  </a:lnTo>
                  <a:lnTo>
                    <a:pt x="12" y="38"/>
                  </a:lnTo>
                  <a:lnTo>
                    <a:pt x="12" y="44"/>
                  </a:lnTo>
                  <a:lnTo>
                    <a:pt x="14" y="50"/>
                  </a:lnTo>
                  <a:lnTo>
                    <a:pt x="18" y="56"/>
                  </a:lnTo>
                  <a:lnTo>
                    <a:pt x="24" y="58"/>
                  </a:lnTo>
                  <a:lnTo>
                    <a:pt x="28" y="60"/>
                  </a:lnTo>
                  <a:lnTo>
                    <a:pt x="34" y="62"/>
                  </a:lnTo>
                  <a:lnTo>
                    <a:pt x="38" y="64"/>
                  </a:lnTo>
                  <a:lnTo>
                    <a:pt x="40" y="70"/>
                  </a:lnTo>
                  <a:lnTo>
                    <a:pt x="38" y="72"/>
                  </a:lnTo>
                  <a:lnTo>
                    <a:pt x="36" y="74"/>
                  </a:lnTo>
                  <a:lnTo>
                    <a:pt x="24" y="70"/>
                  </a:lnTo>
                  <a:lnTo>
                    <a:pt x="12" y="64"/>
                  </a:lnTo>
                  <a:lnTo>
                    <a:pt x="4" y="56"/>
                  </a:lnTo>
                  <a:lnTo>
                    <a:pt x="0" y="50"/>
                  </a:lnTo>
                  <a:lnTo>
                    <a:pt x="0" y="44"/>
                  </a:lnTo>
                  <a:lnTo>
                    <a:pt x="2" y="32"/>
                  </a:lnTo>
                  <a:lnTo>
                    <a:pt x="6" y="20"/>
                  </a:lnTo>
                  <a:lnTo>
                    <a:pt x="12" y="8"/>
                  </a:lnTo>
                  <a:lnTo>
                    <a:pt x="22" y="0"/>
                  </a:lnTo>
                  <a:lnTo>
                    <a:pt x="24" y="0"/>
                  </a:lnTo>
                  <a:lnTo>
                    <a:pt x="26" y="2"/>
                  </a:lnTo>
                  <a:lnTo>
                    <a:pt x="30" y="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8" name="Freeform 33"/>
            <p:cNvSpPr>
              <a:spLocks/>
            </p:cNvSpPr>
            <p:nvPr/>
          </p:nvSpPr>
          <p:spPr bwMode="auto">
            <a:xfrm>
              <a:off x="3265" y="706"/>
              <a:ext cx="62" cy="36"/>
            </a:xfrm>
            <a:custGeom>
              <a:avLst/>
              <a:gdLst>
                <a:gd name="T0" fmla="*/ 62 w 62"/>
                <a:gd name="T1" fmla="*/ 4 h 36"/>
                <a:gd name="T2" fmla="*/ 62 w 62"/>
                <a:gd name="T3" fmla="*/ 4 h 36"/>
                <a:gd name="T4" fmla="*/ 60 w 62"/>
                <a:gd name="T5" fmla="*/ 2 h 36"/>
                <a:gd name="T6" fmla="*/ 54 w 62"/>
                <a:gd name="T7" fmla="*/ 2 h 36"/>
                <a:gd name="T8" fmla="*/ 42 w 62"/>
                <a:gd name="T9" fmla="*/ 0 h 36"/>
                <a:gd name="T10" fmla="*/ 20 w 62"/>
                <a:gd name="T11" fmla="*/ 2 h 36"/>
                <a:gd name="T12" fmla="*/ 20 w 62"/>
                <a:gd name="T13" fmla="*/ 2 h 36"/>
                <a:gd name="T14" fmla="*/ 10 w 62"/>
                <a:gd name="T15" fmla="*/ 4 h 36"/>
                <a:gd name="T16" fmla="*/ 2 w 62"/>
                <a:gd name="T17" fmla="*/ 6 h 36"/>
                <a:gd name="T18" fmla="*/ 0 w 62"/>
                <a:gd name="T19" fmla="*/ 10 h 36"/>
                <a:gd name="T20" fmla="*/ 0 w 62"/>
                <a:gd name="T21" fmla="*/ 16 h 36"/>
                <a:gd name="T22" fmla="*/ 2 w 62"/>
                <a:gd name="T23" fmla="*/ 22 h 36"/>
                <a:gd name="T24" fmla="*/ 6 w 62"/>
                <a:gd name="T25" fmla="*/ 26 h 36"/>
                <a:gd name="T26" fmla="*/ 44 w 62"/>
                <a:gd name="T27" fmla="*/ 36 h 36"/>
                <a:gd name="T28" fmla="*/ 62 w 62"/>
                <a:gd name="T29" fmla="*/ 4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 h="36">
                  <a:moveTo>
                    <a:pt x="62" y="4"/>
                  </a:moveTo>
                  <a:lnTo>
                    <a:pt x="62" y="4"/>
                  </a:lnTo>
                  <a:lnTo>
                    <a:pt x="60" y="2"/>
                  </a:lnTo>
                  <a:lnTo>
                    <a:pt x="54" y="2"/>
                  </a:lnTo>
                  <a:lnTo>
                    <a:pt x="42" y="0"/>
                  </a:lnTo>
                  <a:lnTo>
                    <a:pt x="20" y="2"/>
                  </a:lnTo>
                  <a:lnTo>
                    <a:pt x="10" y="4"/>
                  </a:lnTo>
                  <a:lnTo>
                    <a:pt x="2" y="6"/>
                  </a:lnTo>
                  <a:lnTo>
                    <a:pt x="0" y="10"/>
                  </a:lnTo>
                  <a:lnTo>
                    <a:pt x="0" y="16"/>
                  </a:lnTo>
                  <a:lnTo>
                    <a:pt x="2" y="22"/>
                  </a:lnTo>
                  <a:lnTo>
                    <a:pt x="6" y="26"/>
                  </a:lnTo>
                  <a:lnTo>
                    <a:pt x="44" y="36"/>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49" name="Freeform 34"/>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182 w 216"/>
                <a:gd name="T37" fmla="*/ 0 h 1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lnTo>
                    <a:pt x="18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0" name="Freeform 35"/>
            <p:cNvSpPr>
              <a:spLocks/>
            </p:cNvSpPr>
            <p:nvPr/>
          </p:nvSpPr>
          <p:spPr bwMode="auto">
            <a:xfrm>
              <a:off x="3293" y="658"/>
              <a:ext cx="216" cy="190"/>
            </a:xfrm>
            <a:custGeom>
              <a:avLst/>
              <a:gdLst>
                <a:gd name="T0" fmla="*/ 182 w 216"/>
                <a:gd name="T1" fmla="*/ 0 h 190"/>
                <a:gd name="T2" fmla="*/ 24 w 216"/>
                <a:gd name="T3" fmla="*/ 40 h 190"/>
                <a:gd name="T4" fmla="*/ 24 w 216"/>
                <a:gd name="T5" fmla="*/ 40 h 190"/>
                <a:gd name="T6" fmla="*/ 20 w 216"/>
                <a:gd name="T7" fmla="*/ 44 h 190"/>
                <a:gd name="T8" fmla="*/ 10 w 216"/>
                <a:gd name="T9" fmla="*/ 54 h 190"/>
                <a:gd name="T10" fmla="*/ 6 w 216"/>
                <a:gd name="T11" fmla="*/ 60 h 190"/>
                <a:gd name="T12" fmla="*/ 2 w 216"/>
                <a:gd name="T13" fmla="*/ 68 h 190"/>
                <a:gd name="T14" fmla="*/ 0 w 216"/>
                <a:gd name="T15" fmla="*/ 76 h 190"/>
                <a:gd name="T16" fmla="*/ 2 w 216"/>
                <a:gd name="T17" fmla="*/ 84 h 190"/>
                <a:gd name="T18" fmla="*/ 2 w 216"/>
                <a:gd name="T19" fmla="*/ 84 h 190"/>
                <a:gd name="T20" fmla="*/ 6 w 216"/>
                <a:gd name="T21" fmla="*/ 88 h 190"/>
                <a:gd name="T22" fmla="*/ 12 w 216"/>
                <a:gd name="T23" fmla="*/ 94 h 190"/>
                <a:gd name="T24" fmla="*/ 32 w 216"/>
                <a:gd name="T25" fmla="*/ 110 h 190"/>
                <a:gd name="T26" fmla="*/ 58 w 216"/>
                <a:gd name="T27" fmla="*/ 126 h 190"/>
                <a:gd name="T28" fmla="*/ 88 w 216"/>
                <a:gd name="T29" fmla="*/ 146 h 190"/>
                <a:gd name="T30" fmla="*/ 142 w 216"/>
                <a:gd name="T31" fmla="*/ 176 h 190"/>
                <a:gd name="T32" fmla="*/ 166 w 216"/>
                <a:gd name="T33" fmla="*/ 190 h 190"/>
                <a:gd name="T34" fmla="*/ 216 w 216"/>
                <a:gd name="T35" fmla="*/ 4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 h="190">
                  <a:moveTo>
                    <a:pt x="182" y="0"/>
                  </a:moveTo>
                  <a:lnTo>
                    <a:pt x="24" y="40"/>
                  </a:lnTo>
                  <a:lnTo>
                    <a:pt x="20" y="44"/>
                  </a:lnTo>
                  <a:lnTo>
                    <a:pt x="10" y="54"/>
                  </a:lnTo>
                  <a:lnTo>
                    <a:pt x="6" y="60"/>
                  </a:lnTo>
                  <a:lnTo>
                    <a:pt x="2" y="68"/>
                  </a:lnTo>
                  <a:lnTo>
                    <a:pt x="0" y="76"/>
                  </a:lnTo>
                  <a:lnTo>
                    <a:pt x="2" y="84"/>
                  </a:lnTo>
                  <a:lnTo>
                    <a:pt x="6" y="88"/>
                  </a:lnTo>
                  <a:lnTo>
                    <a:pt x="12" y="94"/>
                  </a:lnTo>
                  <a:lnTo>
                    <a:pt x="32" y="110"/>
                  </a:lnTo>
                  <a:lnTo>
                    <a:pt x="58" y="126"/>
                  </a:lnTo>
                  <a:lnTo>
                    <a:pt x="88" y="146"/>
                  </a:lnTo>
                  <a:lnTo>
                    <a:pt x="142" y="176"/>
                  </a:lnTo>
                  <a:lnTo>
                    <a:pt x="166" y="190"/>
                  </a:lnTo>
                  <a:lnTo>
                    <a:pt x="21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1" name="Freeform 36"/>
            <p:cNvSpPr>
              <a:spLocks/>
            </p:cNvSpPr>
            <p:nvPr/>
          </p:nvSpPr>
          <p:spPr bwMode="auto">
            <a:xfrm>
              <a:off x="3387" y="658"/>
              <a:ext cx="200" cy="198"/>
            </a:xfrm>
            <a:custGeom>
              <a:avLst/>
              <a:gdLst>
                <a:gd name="T0" fmla="*/ 0 w 200"/>
                <a:gd name="T1" fmla="*/ 104 h 198"/>
                <a:gd name="T2" fmla="*/ 0 w 200"/>
                <a:gd name="T3" fmla="*/ 104 h 198"/>
                <a:gd name="T4" fmla="*/ 4 w 200"/>
                <a:gd name="T5" fmla="*/ 124 h 198"/>
                <a:gd name="T6" fmla="*/ 10 w 200"/>
                <a:gd name="T7" fmla="*/ 142 h 198"/>
                <a:gd name="T8" fmla="*/ 20 w 200"/>
                <a:gd name="T9" fmla="*/ 158 h 198"/>
                <a:gd name="T10" fmla="*/ 32 w 200"/>
                <a:gd name="T11" fmla="*/ 172 h 198"/>
                <a:gd name="T12" fmla="*/ 48 w 200"/>
                <a:gd name="T13" fmla="*/ 184 h 198"/>
                <a:gd name="T14" fmla="*/ 66 w 200"/>
                <a:gd name="T15" fmla="*/ 192 h 198"/>
                <a:gd name="T16" fmla="*/ 84 w 200"/>
                <a:gd name="T17" fmla="*/ 198 h 198"/>
                <a:gd name="T18" fmla="*/ 104 w 200"/>
                <a:gd name="T19" fmla="*/ 198 h 198"/>
                <a:gd name="T20" fmla="*/ 104 w 200"/>
                <a:gd name="T21" fmla="*/ 198 h 198"/>
                <a:gd name="T22" fmla="*/ 124 w 200"/>
                <a:gd name="T23" fmla="*/ 196 h 198"/>
                <a:gd name="T24" fmla="*/ 142 w 200"/>
                <a:gd name="T25" fmla="*/ 190 h 198"/>
                <a:gd name="T26" fmla="*/ 158 w 200"/>
                <a:gd name="T27" fmla="*/ 180 h 198"/>
                <a:gd name="T28" fmla="*/ 174 w 200"/>
                <a:gd name="T29" fmla="*/ 166 h 198"/>
                <a:gd name="T30" fmla="*/ 184 w 200"/>
                <a:gd name="T31" fmla="*/ 152 h 198"/>
                <a:gd name="T32" fmla="*/ 192 w 200"/>
                <a:gd name="T33" fmla="*/ 134 h 198"/>
                <a:gd name="T34" fmla="*/ 198 w 200"/>
                <a:gd name="T35" fmla="*/ 116 h 198"/>
                <a:gd name="T36" fmla="*/ 200 w 200"/>
                <a:gd name="T37" fmla="*/ 96 h 198"/>
                <a:gd name="T38" fmla="*/ 200 w 200"/>
                <a:gd name="T39" fmla="*/ 96 h 198"/>
                <a:gd name="T40" fmla="*/ 196 w 200"/>
                <a:gd name="T41" fmla="*/ 76 h 198"/>
                <a:gd name="T42" fmla="*/ 190 w 200"/>
                <a:gd name="T43" fmla="*/ 56 h 198"/>
                <a:gd name="T44" fmla="*/ 180 w 200"/>
                <a:gd name="T45" fmla="*/ 40 h 198"/>
                <a:gd name="T46" fmla="*/ 168 w 200"/>
                <a:gd name="T47" fmla="*/ 26 h 198"/>
                <a:gd name="T48" fmla="*/ 152 w 200"/>
                <a:gd name="T49" fmla="*/ 14 h 198"/>
                <a:gd name="T50" fmla="*/ 134 w 200"/>
                <a:gd name="T51" fmla="*/ 6 h 198"/>
                <a:gd name="T52" fmla="*/ 116 w 200"/>
                <a:gd name="T53" fmla="*/ 2 h 198"/>
                <a:gd name="T54" fmla="*/ 96 w 200"/>
                <a:gd name="T55" fmla="*/ 0 h 198"/>
                <a:gd name="T56" fmla="*/ 96 w 200"/>
                <a:gd name="T57" fmla="*/ 0 h 198"/>
                <a:gd name="T58" fmla="*/ 76 w 200"/>
                <a:gd name="T59" fmla="*/ 4 h 198"/>
                <a:gd name="T60" fmla="*/ 58 w 200"/>
                <a:gd name="T61" fmla="*/ 10 h 198"/>
                <a:gd name="T62" fmla="*/ 40 w 200"/>
                <a:gd name="T63" fmla="*/ 20 h 198"/>
                <a:gd name="T64" fmla="*/ 26 w 200"/>
                <a:gd name="T65" fmla="*/ 32 h 198"/>
                <a:gd name="T66" fmla="*/ 16 w 200"/>
                <a:gd name="T67" fmla="*/ 48 h 198"/>
                <a:gd name="T68" fmla="*/ 6 w 200"/>
                <a:gd name="T69" fmla="*/ 64 h 198"/>
                <a:gd name="T70" fmla="*/ 2 w 200"/>
                <a:gd name="T71" fmla="*/ 84 h 198"/>
                <a:gd name="T72" fmla="*/ 0 w 200"/>
                <a:gd name="T73" fmla="*/ 104 h 198"/>
                <a:gd name="T74" fmla="*/ 0 w 200"/>
                <a:gd name="T75" fmla="*/ 104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198">
                  <a:moveTo>
                    <a:pt x="0" y="104"/>
                  </a:moveTo>
                  <a:lnTo>
                    <a:pt x="0" y="104"/>
                  </a:lnTo>
                  <a:lnTo>
                    <a:pt x="4" y="124"/>
                  </a:lnTo>
                  <a:lnTo>
                    <a:pt x="10" y="142"/>
                  </a:lnTo>
                  <a:lnTo>
                    <a:pt x="20" y="158"/>
                  </a:lnTo>
                  <a:lnTo>
                    <a:pt x="32" y="172"/>
                  </a:lnTo>
                  <a:lnTo>
                    <a:pt x="48" y="184"/>
                  </a:lnTo>
                  <a:lnTo>
                    <a:pt x="66" y="192"/>
                  </a:lnTo>
                  <a:lnTo>
                    <a:pt x="84" y="198"/>
                  </a:lnTo>
                  <a:lnTo>
                    <a:pt x="104" y="198"/>
                  </a:lnTo>
                  <a:lnTo>
                    <a:pt x="124" y="196"/>
                  </a:lnTo>
                  <a:lnTo>
                    <a:pt x="142" y="190"/>
                  </a:lnTo>
                  <a:lnTo>
                    <a:pt x="158" y="180"/>
                  </a:lnTo>
                  <a:lnTo>
                    <a:pt x="174" y="166"/>
                  </a:lnTo>
                  <a:lnTo>
                    <a:pt x="184" y="152"/>
                  </a:lnTo>
                  <a:lnTo>
                    <a:pt x="192" y="134"/>
                  </a:lnTo>
                  <a:lnTo>
                    <a:pt x="198" y="116"/>
                  </a:lnTo>
                  <a:lnTo>
                    <a:pt x="200" y="96"/>
                  </a:lnTo>
                  <a:lnTo>
                    <a:pt x="196" y="76"/>
                  </a:lnTo>
                  <a:lnTo>
                    <a:pt x="190" y="56"/>
                  </a:lnTo>
                  <a:lnTo>
                    <a:pt x="180" y="40"/>
                  </a:lnTo>
                  <a:lnTo>
                    <a:pt x="168" y="26"/>
                  </a:lnTo>
                  <a:lnTo>
                    <a:pt x="152" y="14"/>
                  </a:lnTo>
                  <a:lnTo>
                    <a:pt x="134" y="6"/>
                  </a:lnTo>
                  <a:lnTo>
                    <a:pt x="116" y="2"/>
                  </a:lnTo>
                  <a:lnTo>
                    <a:pt x="96" y="0"/>
                  </a:lnTo>
                  <a:lnTo>
                    <a:pt x="76" y="4"/>
                  </a:lnTo>
                  <a:lnTo>
                    <a:pt x="58" y="10"/>
                  </a:lnTo>
                  <a:lnTo>
                    <a:pt x="40" y="20"/>
                  </a:lnTo>
                  <a:lnTo>
                    <a:pt x="26" y="32"/>
                  </a:lnTo>
                  <a:lnTo>
                    <a:pt x="16" y="48"/>
                  </a:lnTo>
                  <a:lnTo>
                    <a:pt x="6" y="64"/>
                  </a:lnTo>
                  <a:lnTo>
                    <a:pt x="2" y="84"/>
                  </a:lnTo>
                  <a:lnTo>
                    <a:pt x="0" y="104"/>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0352" name="Freeform 37"/>
            <p:cNvSpPr>
              <a:spLocks/>
            </p:cNvSpPr>
            <p:nvPr/>
          </p:nvSpPr>
          <p:spPr bwMode="auto">
            <a:xfrm>
              <a:off x="3413" y="684"/>
              <a:ext cx="146" cy="146"/>
            </a:xfrm>
            <a:custGeom>
              <a:avLst/>
              <a:gdLst>
                <a:gd name="T0" fmla="*/ 0 w 146"/>
                <a:gd name="T1" fmla="*/ 76 h 146"/>
                <a:gd name="T2" fmla="*/ 0 w 146"/>
                <a:gd name="T3" fmla="*/ 76 h 146"/>
                <a:gd name="T4" fmla="*/ 2 w 146"/>
                <a:gd name="T5" fmla="*/ 92 h 146"/>
                <a:gd name="T6" fmla="*/ 8 w 146"/>
                <a:gd name="T7" fmla="*/ 104 h 146"/>
                <a:gd name="T8" fmla="*/ 16 w 146"/>
                <a:gd name="T9" fmla="*/ 118 h 146"/>
                <a:gd name="T10" fmla="*/ 24 w 146"/>
                <a:gd name="T11" fmla="*/ 128 h 146"/>
                <a:gd name="T12" fmla="*/ 36 w 146"/>
                <a:gd name="T13" fmla="*/ 136 h 146"/>
                <a:gd name="T14" fmla="*/ 48 w 146"/>
                <a:gd name="T15" fmla="*/ 142 h 146"/>
                <a:gd name="T16" fmla="*/ 62 w 146"/>
                <a:gd name="T17" fmla="*/ 146 h 146"/>
                <a:gd name="T18" fmla="*/ 76 w 146"/>
                <a:gd name="T19" fmla="*/ 146 h 146"/>
                <a:gd name="T20" fmla="*/ 76 w 146"/>
                <a:gd name="T21" fmla="*/ 146 h 146"/>
                <a:gd name="T22" fmla="*/ 92 w 146"/>
                <a:gd name="T23" fmla="*/ 144 h 146"/>
                <a:gd name="T24" fmla="*/ 106 w 146"/>
                <a:gd name="T25" fmla="*/ 140 h 146"/>
                <a:gd name="T26" fmla="*/ 118 w 146"/>
                <a:gd name="T27" fmla="*/ 132 h 146"/>
                <a:gd name="T28" fmla="*/ 128 w 146"/>
                <a:gd name="T29" fmla="*/ 122 h 146"/>
                <a:gd name="T30" fmla="*/ 136 w 146"/>
                <a:gd name="T31" fmla="*/ 112 h 146"/>
                <a:gd name="T32" fmla="*/ 142 w 146"/>
                <a:gd name="T33" fmla="*/ 100 h 146"/>
                <a:gd name="T34" fmla="*/ 146 w 146"/>
                <a:gd name="T35" fmla="*/ 86 h 146"/>
                <a:gd name="T36" fmla="*/ 146 w 146"/>
                <a:gd name="T37" fmla="*/ 70 h 146"/>
                <a:gd name="T38" fmla="*/ 146 w 146"/>
                <a:gd name="T39" fmla="*/ 70 h 146"/>
                <a:gd name="T40" fmla="*/ 144 w 146"/>
                <a:gd name="T41" fmla="*/ 56 h 146"/>
                <a:gd name="T42" fmla="*/ 140 w 146"/>
                <a:gd name="T43" fmla="*/ 42 h 146"/>
                <a:gd name="T44" fmla="*/ 132 w 146"/>
                <a:gd name="T45" fmla="*/ 30 h 146"/>
                <a:gd name="T46" fmla="*/ 124 w 146"/>
                <a:gd name="T47" fmla="*/ 20 h 146"/>
                <a:gd name="T48" fmla="*/ 112 w 146"/>
                <a:gd name="T49" fmla="*/ 12 h 146"/>
                <a:gd name="T50" fmla="*/ 100 w 146"/>
                <a:gd name="T51" fmla="*/ 6 h 146"/>
                <a:gd name="T52" fmla="*/ 86 w 146"/>
                <a:gd name="T53" fmla="*/ 2 h 146"/>
                <a:gd name="T54" fmla="*/ 70 w 146"/>
                <a:gd name="T55" fmla="*/ 0 h 146"/>
                <a:gd name="T56" fmla="*/ 70 w 146"/>
                <a:gd name="T57" fmla="*/ 0 h 146"/>
                <a:gd name="T58" fmla="*/ 56 w 146"/>
                <a:gd name="T59" fmla="*/ 2 h 146"/>
                <a:gd name="T60" fmla="*/ 42 w 146"/>
                <a:gd name="T61" fmla="*/ 8 h 146"/>
                <a:gd name="T62" fmla="*/ 30 w 146"/>
                <a:gd name="T63" fmla="*/ 14 h 146"/>
                <a:gd name="T64" fmla="*/ 20 w 146"/>
                <a:gd name="T65" fmla="*/ 24 h 146"/>
                <a:gd name="T66" fmla="*/ 12 w 146"/>
                <a:gd name="T67" fmla="*/ 36 h 146"/>
                <a:gd name="T68" fmla="*/ 6 w 146"/>
                <a:gd name="T69" fmla="*/ 48 h 146"/>
                <a:gd name="T70" fmla="*/ 2 w 146"/>
                <a:gd name="T71" fmla="*/ 62 h 146"/>
                <a:gd name="T72" fmla="*/ 0 w 146"/>
                <a:gd name="T73" fmla="*/ 76 h 146"/>
                <a:gd name="T74" fmla="*/ 0 w 146"/>
                <a:gd name="T75" fmla="*/ 76 h 1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 h="146">
                  <a:moveTo>
                    <a:pt x="0" y="76"/>
                  </a:moveTo>
                  <a:lnTo>
                    <a:pt x="0" y="76"/>
                  </a:lnTo>
                  <a:lnTo>
                    <a:pt x="2" y="92"/>
                  </a:lnTo>
                  <a:lnTo>
                    <a:pt x="8" y="104"/>
                  </a:lnTo>
                  <a:lnTo>
                    <a:pt x="16" y="118"/>
                  </a:lnTo>
                  <a:lnTo>
                    <a:pt x="24" y="128"/>
                  </a:lnTo>
                  <a:lnTo>
                    <a:pt x="36" y="136"/>
                  </a:lnTo>
                  <a:lnTo>
                    <a:pt x="48" y="142"/>
                  </a:lnTo>
                  <a:lnTo>
                    <a:pt x="62" y="146"/>
                  </a:lnTo>
                  <a:lnTo>
                    <a:pt x="76" y="146"/>
                  </a:lnTo>
                  <a:lnTo>
                    <a:pt x="92" y="144"/>
                  </a:lnTo>
                  <a:lnTo>
                    <a:pt x="106" y="140"/>
                  </a:lnTo>
                  <a:lnTo>
                    <a:pt x="118" y="132"/>
                  </a:lnTo>
                  <a:lnTo>
                    <a:pt x="128" y="122"/>
                  </a:lnTo>
                  <a:lnTo>
                    <a:pt x="136" y="112"/>
                  </a:lnTo>
                  <a:lnTo>
                    <a:pt x="142" y="100"/>
                  </a:lnTo>
                  <a:lnTo>
                    <a:pt x="146" y="86"/>
                  </a:lnTo>
                  <a:lnTo>
                    <a:pt x="146" y="70"/>
                  </a:lnTo>
                  <a:lnTo>
                    <a:pt x="144" y="56"/>
                  </a:lnTo>
                  <a:lnTo>
                    <a:pt x="140" y="42"/>
                  </a:lnTo>
                  <a:lnTo>
                    <a:pt x="132" y="30"/>
                  </a:lnTo>
                  <a:lnTo>
                    <a:pt x="124" y="20"/>
                  </a:lnTo>
                  <a:lnTo>
                    <a:pt x="112" y="12"/>
                  </a:lnTo>
                  <a:lnTo>
                    <a:pt x="100" y="6"/>
                  </a:lnTo>
                  <a:lnTo>
                    <a:pt x="86" y="2"/>
                  </a:lnTo>
                  <a:lnTo>
                    <a:pt x="70" y="0"/>
                  </a:lnTo>
                  <a:lnTo>
                    <a:pt x="56" y="2"/>
                  </a:lnTo>
                  <a:lnTo>
                    <a:pt x="42" y="8"/>
                  </a:lnTo>
                  <a:lnTo>
                    <a:pt x="30" y="14"/>
                  </a:lnTo>
                  <a:lnTo>
                    <a:pt x="20" y="24"/>
                  </a:lnTo>
                  <a:lnTo>
                    <a:pt x="12" y="36"/>
                  </a:lnTo>
                  <a:lnTo>
                    <a:pt x="6" y="48"/>
                  </a:lnTo>
                  <a:lnTo>
                    <a:pt x="2" y="62"/>
                  </a:lnTo>
                  <a:lnTo>
                    <a:pt x="0" y="76"/>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0353" name="Freeform 38"/>
            <p:cNvSpPr>
              <a:spLocks/>
            </p:cNvSpPr>
            <p:nvPr/>
          </p:nvSpPr>
          <p:spPr bwMode="auto">
            <a:xfrm>
              <a:off x="3347" y="654"/>
              <a:ext cx="76" cy="56"/>
            </a:xfrm>
            <a:custGeom>
              <a:avLst/>
              <a:gdLst>
                <a:gd name="T0" fmla="*/ 58 w 76"/>
                <a:gd name="T1" fmla="*/ 2 h 56"/>
                <a:gd name="T2" fmla="*/ 58 w 76"/>
                <a:gd name="T3" fmla="*/ 2 h 56"/>
                <a:gd name="T4" fmla="*/ 64 w 76"/>
                <a:gd name="T5" fmla="*/ 4 h 56"/>
                <a:gd name="T6" fmla="*/ 68 w 76"/>
                <a:gd name="T7" fmla="*/ 8 h 56"/>
                <a:gd name="T8" fmla="*/ 72 w 76"/>
                <a:gd name="T9" fmla="*/ 12 h 56"/>
                <a:gd name="T10" fmla="*/ 74 w 76"/>
                <a:gd name="T11" fmla="*/ 18 h 56"/>
                <a:gd name="T12" fmla="*/ 74 w 76"/>
                <a:gd name="T13" fmla="*/ 18 h 56"/>
                <a:gd name="T14" fmla="*/ 76 w 76"/>
                <a:gd name="T15" fmla="*/ 24 h 56"/>
                <a:gd name="T16" fmla="*/ 74 w 76"/>
                <a:gd name="T17" fmla="*/ 28 h 56"/>
                <a:gd name="T18" fmla="*/ 70 w 76"/>
                <a:gd name="T19" fmla="*/ 34 h 56"/>
                <a:gd name="T20" fmla="*/ 70 w 76"/>
                <a:gd name="T21" fmla="*/ 34 h 56"/>
                <a:gd name="T22" fmla="*/ 64 w 76"/>
                <a:gd name="T23" fmla="*/ 40 h 56"/>
                <a:gd name="T24" fmla="*/ 58 w 76"/>
                <a:gd name="T25" fmla="*/ 44 h 56"/>
                <a:gd name="T26" fmla="*/ 50 w 76"/>
                <a:gd name="T27" fmla="*/ 44 h 56"/>
                <a:gd name="T28" fmla="*/ 42 w 76"/>
                <a:gd name="T29" fmla="*/ 44 h 56"/>
                <a:gd name="T30" fmla="*/ 42 w 76"/>
                <a:gd name="T31" fmla="*/ 44 h 56"/>
                <a:gd name="T32" fmla="*/ 28 w 76"/>
                <a:gd name="T33" fmla="*/ 50 h 56"/>
                <a:gd name="T34" fmla="*/ 12 w 76"/>
                <a:gd name="T35" fmla="*/ 56 h 56"/>
                <a:gd name="T36" fmla="*/ 12 w 76"/>
                <a:gd name="T37" fmla="*/ 56 h 56"/>
                <a:gd name="T38" fmla="*/ 6 w 76"/>
                <a:gd name="T39" fmla="*/ 52 h 56"/>
                <a:gd name="T40" fmla="*/ 0 w 76"/>
                <a:gd name="T41" fmla="*/ 46 h 56"/>
                <a:gd name="T42" fmla="*/ 0 w 76"/>
                <a:gd name="T43" fmla="*/ 46 h 56"/>
                <a:gd name="T44" fmla="*/ 0 w 76"/>
                <a:gd name="T45" fmla="*/ 40 h 56"/>
                <a:gd name="T46" fmla="*/ 0 w 76"/>
                <a:gd name="T47" fmla="*/ 34 h 56"/>
                <a:gd name="T48" fmla="*/ 6 w 76"/>
                <a:gd name="T49" fmla="*/ 22 h 56"/>
                <a:gd name="T50" fmla="*/ 6 w 76"/>
                <a:gd name="T51" fmla="*/ 22 h 56"/>
                <a:gd name="T52" fmla="*/ 16 w 76"/>
                <a:gd name="T53" fmla="*/ 12 h 56"/>
                <a:gd name="T54" fmla="*/ 28 w 76"/>
                <a:gd name="T55" fmla="*/ 4 h 56"/>
                <a:gd name="T56" fmla="*/ 44 w 76"/>
                <a:gd name="T57" fmla="*/ 0 h 56"/>
                <a:gd name="T58" fmla="*/ 50 w 76"/>
                <a:gd name="T59" fmla="*/ 0 h 56"/>
                <a:gd name="T60" fmla="*/ 58 w 76"/>
                <a:gd name="T61" fmla="*/ 2 h 56"/>
                <a:gd name="T62" fmla="*/ 58 w 76"/>
                <a:gd name="T63" fmla="*/ 2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56">
                  <a:moveTo>
                    <a:pt x="58" y="2"/>
                  </a:moveTo>
                  <a:lnTo>
                    <a:pt x="58" y="2"/>
                  </a:lnTo>
                  <a:lnTo>
                    <a:pt x="64" y="4"/>
                  </a:lnTo>
                  <a:lnTo>
                    <a:pt x="68" y="8"/>
                  </a:lnTo>
                  <a:lnTo>
                    <a:pt x="72" y="12"/>
                  </a:lnTo>
                  <a:lnTo>
                    <a:pt x="74" y="18"/>
                  </a:lnTo>
                  <a:lnTo>
                    <a:pt x="76" y="24"/>
                  </a:lnTo>
                  <a:lnTo>
                    <a:pt x="74" y="28"/>
                  </a:lnTo>
                  <a:lnTo>
                    <a:pt x="70" y="34"/>
                  </a:lnTo>
                  <a:lnTo>
                    <a:pt x="64" y="40"/>
                  </a:lnTo>
                  <a:lnTo>
                    <a:pt x="58" y="44"/>
                  </a:lnTo>
                  <a:lnTo>
                    <a:pt x="50" y="44"/>
                  </a:lnTo>
                  <a:lnTo>
                    <a:pt x="42" y="44"/>
                  </a:lnTo>
                  <a:lnTo>
                    <a:pt x="28" y="50"/>
                  </a:lnTo>
                  <a:lnTo>
                    <a:pt x="12" y="56"/>
                  </a:lnTo>
                  <a:lnTo>
                    <a:pt x="6" y="52"/>
                  </a:lnTo>
                  <a:lnTo>
                    <a:pt x="0" y="46"/>
                  </a:lnTo>
                  <a:lnTo>
                    <a:pt x="0" y="40"/>
                  </a:lnTo>
                  <a:lnTo>
                    <a:pt x="0" y="34"/>
                  </a:lnTo>
                  <a:lnTo>
                    <a:pt x="6" y="22"/>
                  </a:lnTo>
                  <a:lnTo>
                    <a:pt x="16" y="12"/>
                  </a:lnTo>
                  <a:lnTo>
                    <a:pt x="28" y="4"/>
                  </a:lnTo>
                  <a:lnTo>
                    <a:pt x="44" y="0"/>
                  </a:lnTo>
                  <a:lnTo>
                    <a:pt x="50" y="0"/>
                  </a:lnTo>
                  <a:lnTo>
                    <a:pt x="58" y="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4" name="Freeform 39"/>
            <p:cNvSpPr>
              <a:spLocks/>
            </p:cNvSpPr>
            <p:nvPr/>
          </p:nvSpPr>
          <p:spPr bwMode="auto">
            <a:xfrm>
              <a:off x="3359" y="664"/>
              <a:ext cx="50" cy="32"/>
            </a:xfrm>
            <a:custGeom>
              <a:avLst/>
              <a:gdLst>
                <a:gd name="T0" fmla="*/ 36 w 50"/>
                <a:gd name="T1" fmla="*/ 0 h 32"/>
                <a:gd name="T2" fmla="*/ 36 w 50"/>
                <a:gd name="T3" fmla="*/ 0 h 32"/>
                <a:gd name="T4" fmla="*/ 42 w 50"/>
                <a:gd name="T5" fmla="*/ 2 h 32"/>
                <a:gd name="T6" fmla="*/ 48 w 50"/>
                <a:gd name="T7" fmla="*/ 6 h 32"/>
                <a:gd name="T8" fmla="*/ 48 w 50"/>
                <a:gd name="T9" fmla="*/ 6 h 32"/>
                <a:gd name="T10" fmla="*/ 50 w 50"/>
                <a:gd name="T11" fmla="*/ 12 h 32"/>
                <a:gd name="T12" fmla="*/ 50 w 50"/>
                <a:gd name="T13" fmla="*/ 16 h 32"/>
                <a:gd name="T14" fmla="*/ 50 w 50"/>
                <a:gd name="T15" fmla="*/ 16 h 32"/>
                <a:gd name="T16" fmla="*/ 46 w 50"/>
                <a:gd name="T17" fmla="*/ 22 h 32"/>
                <a:gd name="T18" fmla="*/ 42 w 50"/>
                <a:gd name="T19" fmla="*/ 24 h 32"/>
                <a:gd name="T20" fmla="*/ 30 w 50"/>
                <a:gd name="T21" fmla="*/ 24 h 32"/>
                <a:gd name="T22" fmla="*/ 30 w 50"/>
                <a:gd name="T23" fmla="*/ 24 h 32"/>
                <a:gd name="T24" fmla="*/ 16 w 50"/>
                <a:gd name="T25" fmla="*/ 28 h 32"/>
                <a:gd name="T26" fmla="*/ 4 w 50"/>
                <a:gd name="T27" fmla="*/ 32 h 32"/>
                <a:gd name="T28" fmla="*/ 4 w 50"/>
                <a:gd name="T29" fmla="*/ 32 h 32"/>
                <a:gd name="T30" fmla="*/ 2 w 50"/>
                <a:gd name="T31" fmla="*/ 32 h 32"/>
                <a:gd name="T32" fmla="*/ 0 w 50"/>
                <a:gd name="T33" fmla="*/ 30 h 32"/>
                <a:gd name="T34" fmla="*/ 0 w 50"/>
                <a:gd name="T35" fmla="*/ 30 h 32"/>
                <a:gd name="T36" fmla="*/ 2 w 50"/>
                <a:gd name="T37" fmla="*/ 24 h 32"/>
                <a:gd name="T38" fmla="*/ 4 w 50"/>
                <a:gd name="T39" fmla="*/ 18 h 32"/>
                <a:gd name="T40" fmla="*/ 12 w 50"/>
                <a:gd name="T41" fmla="*/ 8 h 32"/>
                <a:gd name="T42" fmla="*/ 12 w 50"/>
                <a:gd name="T43" fmla="*/ 8 h 32"/>
                <a:gd name="T44" fmla="*/ 24 w 50"/>
                <a:gd name="T45" fmla="*/ 2 h 32"/>
                <a:gd name="T46" fmla="*/ 30 w 50"/>
                <a:gd name="T47" fmla="*/ 0 h 32"/>
                <a:gd name="T48" fmla="*/ 36 w 50"/>
                <a:gd name="T49" fmla="*/ 0 h 32"/>
                <a:gd name="T50" fmla="*/ 36 w 50"/>
                <a:gd name="T51" fmla="*/ 0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32">
                  <a:moveTo>
                    <a:pt x="36" y="0"/>
                  </a:moveTo>
                  <a:lnTo>
                    <a:pt x="36" y="0"/>
                  </a:lnTo>
                  <a:lnTo>
                    <a:pt x="42" y="2"/>
                  </a:lnTo>
                  <a:lnTo>
                    <a:pt x="48" y="6"/>
                  </a:lnTo>
                  <a:lnTo>
                    <a:pt x="50" y="12"/>
                  </a:lnTo>
                  <a:lnTo>
                    <a:pt x="50" y="16"/>
                  </a:lnTo>
                  <a:lnTo>
                    <a:pt x="46" y="22"/>
                  </a:lnTo>
                  <a:lnTo>
                    <a:pt x="42" y="24"/>
                  </a:lnTo>
                  <a:lnTo>
                    <a:pt x="30" y="24"/>
                  </a:lnTo>
                  <a:lnTo>
                    <a:pt x="16" y="28"/>
                  </a:lnTo>
                  <a:lnTo>
                    <a:pt x="4" y="32"/>
                  </a:lnTo>
                  <a:lnTo>
                    <a:pt x="2" y="32"/>
                  </a:lnTo>
                  <a:lnTo>
                    <a:pt x="0" y="30"/>
                  </a:lnTo>
                  <a:lnTo>
                    <a:pt x="2" y="24"/>
                  </a:lnTo>
                  <a:lnTo>
                    <a:pt x="4" y="18"/>
                  </a:lnTo>
                  <a:lnTo>
                    <a:pt x="12" y="8"/>
                  </a:lnTo>
                  <a:lnTo>
                    <a:pt x="24" y="2"/>
                  </a:lnTo>
                  <a:lnTo>
                    <a:pt x="30" y="0"/>
                  </a:lnTo>
                  <a:lnTo>
                    <a:pt x="36"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5" name="Freeform 40"/>
            <p:cNvSpPr>
              <a:spLocks/>
            </p:cNvSpPr>
            <p:nvPr/>
          </p:nvSpPr>
          <p:spPr bwMode="auto">
            <a:xfrm>
              <a:off x="3095" y="772"/>
              <a:ext cx="62" cy="54"/>
            </a:xfrm>
            <a:custGeom>
              <a:avLst/>
              <a:gdLst>
                <a:gd name="T0" fmla="*/ 2 w 62"/>
                <a:gd name="T1" fmla="*/ 0 h 54"/>
                <a:gd name="T2" fmla="*/ 2 w 62"/>
                <a:gd name="T3" fmla="*/ 0 h 54"/>
                <a:gd name="T4" fmla="*/ 0 w 62"/>
                <a:gd name="T5" fmla="*/ 8 h 54"/>
                <a:gd name="T6" fmla="*/ 2 w 62"/>
                <a:gd name="T7" fmla="*/ 26 h 54"/>
                <a:gd name="T8" fmla="*/ 2 w 62"/>
                <a:gd name="T9" fmla="*/ 36 h 54"/>
                <a:gd name="T10" fmla="*/ 6 w 62"/>
                <a:gd name="T11" fmla="*/ 46 h 54"/>
                <a:gd name="T12" fmla="*/ 10 w 62"/>
                <a:gd name="T13" fmla="*/ 52 h 54"/>
                <a:gd name="T14" fmla="*/ 14 w 62"/>
                <a:gd name="T15" fmla="*/ 54 h 54"/>
                <a:gd name="T16" fmla="*/ 18 w 62"/>
                <a:gd name="T17" fmla="*/ 54 h 54"/>
                <a:gd name="T18" fmla="*/ 18 w 62"/>
                <a:gd name="T19" fmla="*/ 54 h 54"/>
                <a:gd name="T20" fmla="*/ 26 w 62"/>
                <a:gd name="T21" fmla="*/ 54 h 54"/>
                <a:gd name="T22" fmla="*/ 34 w 62"/>
                <a:gd name="T23" fmla="*/ 50 h 54"/>
                <a:gd name="T24" fmla="*/ 42 w 62"/>
                <a:gd name="T25" fmla="*/ 44 h 54"/>
                <a:gd name="T26" fmla="*/ 48 w 62"/>
                <a:gd name="T27" fmla="*/ 36 h 54"/>
                <a:gd name="T28" fmla="*/ 58 w 62"/>
                <a:gd name="T29" fmla="*/ 24 h 54"/>
                <a:gd name="T30" fmla="*/ 62 w 62"/>
                <a:gd name="T31" fmla="*/ 16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 h="54">
                  <a:moveTo>
                    <a:pt x="2" y="0"/>
                  </a:moveTo>
                  <a:lnTo>
                    <a:pt x="2" y="0"/>
                  </a:lnTo>
                  <a:lnTo>
                    <a:pt x="0" y="8"/>
                  </a:lnTo>
                  <a:lnTo>
                    <a:pt x="2" y="26"/>
                  </a:lnTo>
                  <a:lnTo>
                    <a:pt x="2" y="36"/>
                  </a:lnTo>
                  <a:lnTo>
                    <a:pt x="6" y="46"/>
                  </a:lnTo>
                  <a:lnTo>
                    <a:pt x="10" y="52"/>
                  </a:lnTo>
                  <a:lnTo>
                    <a:pt x="14" y="54"/>
                  </a:lnTo>
                  <a:lnTo>
                    <a:pt x="18" y="54"/>
                  </a:lnTo>
                  <a:lnTo>
                    <a:pt x="26" y="54"/>
                  </a:lnTo>
                  <a:lnTo>
                    <a:pt x="34" y="50"/>
                  </a:lnTo>
                  <a:lnTo>
                    <a:pt x="42" y="44"/>
                  </a:lnTo>
                  <a:lnTo>
                    <a:pt x="48" y="36"/>
                  </a:lnTo>
                  <a:lnTo>
                    <a:pt x="58" y="24"/>
                  </a:lnTo>
                  <a:lnTo>
                    <a:pt x="62" y="16"/>
                  </a:lnTo>
                </a:path>
              </a:pathLst>
            </a:custGeom>
            <a:noFill/>
            <a:ln w="539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6" name="Freeform 41"/>
            <p:cNvSpPr>
              <a:spLocks/>
            </p:cNvSpPr>
            <p:nvPr/>
          </p:nvSpPr>
          <p:spPr bwMode="auto">
            <a:xfrm>
              <a:off x="3087" y="712"/>
              <a:ext cx="70" cy="38"/>
            </a:xfrm>
            <a:custGeom>
              <a:avLst/>
              <a:gdLst>
                <a:gd name="T0" fmla="*/ 70 w 70"/>
                <a:gd name="T1" fmla="*/ 8 h 38"/>
                <a:gd name="T2" fmla="*/ 70 w 70"/>
                <a:gd name="T3" fmla="*/ 8 h 38"/>
                <a:gd name="T4" fmla="*/ 60 w 70"/>
                <a:gd name="T5" fmla="*/ 4 h 38"/>
                <a:gd name="T6" fmla="*/ 48 w 70"/>
                <a:gd name="T7" fmla="*/ 2 h 38"/>
                <a:gd name="T8" fmla="*/ 26 w 70"/>
                <a:gd name="T9" fmla="*/ 0 h 38"/>
                <a:gd name="T10" fmla="*/ 26 w 70"/>
                <a:gd name="T11" fmla="*/ 0 h 38"/>
                <a:gd name="T12" fmla="*/ 10 w 70"/>
                <a:gd name="T13" fmla="*/ 2 h 38"/>
                <a:gd name="T14" fmla="*/ 2 w 70"/>
                <a:gd name="T15" fmla="*/ 4 h 38"/>
                <a:gd name="T16" fmla="*/ 0 w 70"/>
                <a:gd name="T17" fmla="*/ 6 h 38"/>
                <a:gd name="T18" fmla="*/ 0 w 70"/>
                <a:gd name="T19" fmla="*/ 10 h 38"/>
                <a:gd name="T20" fmla="*/ 2 w 70"/>
                <a:gd name="T21" fmla="*/ 14 h 38"/>
                <a:gd name="T22" fmla="*/ 6 w 70"/>
                <a:gd name="T23" fmla="*/ 20 h 38"/>
                <a:gd name="T24" fmla="*/ 10 w 70"/>
                <a:gd name="T25" fmla="*/ 24 h 38"/>
                <a:gd name="T26" fmla="*/ 16 w 70"/>
                <a:gd name="T27" fmla="*/ 28 h 38"/>
                <a:gd name="T28" fmla="*/ 54 w 70"/>
                <a:gd name="T29" fmla="*/ 38 h 38"/>
                <a:gd name="T30" fmla="*/ 70 w 70"/>
                <a:gd name="T31" fmla="*/ 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 h="38">
                  <a:moveTo>
                    <a:pt x="70" y="8"/>
                  </a:moveTo>
                  <a:lnTo>
                    <a:pt x="70" y="8"/>
                  </a:lnTo>
                  <a:lnTo>
                    <a:pt x="60" y="4"/>
                  </a:lnTo>
                  <a:lnTo>
                    <a:pt x="48" y="2"/>
                  </a:lnTo>
                  <a:lnTo>
                    <a:pt x="26" y="0"/>
                  </a:lnTo>
                  <a:lnTo>
                    <a:pt x="10" y="2"/>
                  </a:lnTo>
                  <a:lnTo>
                    <a:pt x="2" y="4"/>
                  </a:lnTo>
                  <a:lnTo>
                    <a:pt x="0" y="6"/>
                  </a:lnTo>
                  <a:lnTo>
                    <a:pt x="0" y="10"/>
                  </a:lnTo>
                  <a:lnTo>
                    <a:pt x="2" y="14"/>
                  </a:lnTo>
                  <a:lnTo>
                    <a:pt x="6" y="20"/>
                  </a:lnTo>
                  <a:lnTo>
                    <a:pt x="10" y="24"/>
                  </a:lnTo>
                  <a:lnTo>
                    <a:pt x="16" y="28"/>
                  </a:lnTo>
                  <a:lnTo>
                    <a:pt x="54" y="38"/>
                  </a:lnTo>
                  <a:lnTo>
                    <a:pt x="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7" name="Freeform 42"/>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172 w 206"/>
                <a:gd name="T35" fmla="*/ 0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lnTo>
                    <a:pt x="172" y="0"/>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8" name="Freeform 43"/>
            <p:cNvSpPr>
              <a:spLocks/>
            </p:cNvSpPr>
            <p:nvPr/>
          </p:nvSpPr>
          <p:spPr bwMode="auto">
            <a:xfrm>
              <a:off x="3125" y="670"/>
              <a:ext cx="206" cy="180"/>
            </a:xfrm>
            <a:custGeom>
              <a:avLst/>
              <a:gdLst>
                <a:gd name="T0" fmla="*/ 172 w 206"/>
                <a:gd name="T1" fmla="*/ 0 h 180"/>
                <a:gd name="T2" fmla="*/ 24 w 206"/>
                <a:gd name="T3" fmla="*/ 38 h 180"/>
                <a:gd name="T4" fmla="*/ 24 w 206"/>
                <a:gd name="T5" fmla="*/ 38 h 180"/>
                <a:gd name="T6" fmla="*/ 18 w 206"/>
                <a:gd name="T7" fmla="*/ 42 h 180"/>
                <a:gd name="T8" fmla="*/ 10 w 206"/>
                <a:gd name="T9" fmla="*/ 52 h 180"/>
                <a:gd name="T10" fmla="*/ 6 w 206"/>
                <a:gd name="T11" fmla="*/ 58 h 180"/>
                <a:gd name="T12" fmla="*/ 2 w 206"/>
                <a:gd name="T13" fmla="*/ 64 h 180"/>
                <a:gd name="T14" fmla="*/ 0 w 206"/>
                <a:gd name="T15" fmla="*/ 72 h 180"/>
                <a:gd name="T16" fmla="*/ 2 w 206"/>
                <a:gd name="T17" fmla="*/ 80 h 180"/>
                <a:gd name="T18" fmla="*/ 2 w 206"/>
                <a:gd name="T19" fmla="*/ 80 h 180"/>
                <a:gd name="T20" fmla="*/ 6 w 206"/>
                <a:gd name="T21" fmla="*/ 84 h 180"/>
                <a:gd name="T22" fmla="*/ 12 w 206"/>
                <a:gd name="T23" fmla="*/ 90 h 180"/>
                <a:gd name="T24" fmla="*/ 30 w 206"/>
                <a:gd name="T25" fmla="*/ 104 h 180"/>
                <a:gd name="T26" fmla="*/ 82 w 206"/>
                <a:gd name="T27" fmla="*/ 138 h 180"/>
                <a:gd name="T28" fmla="*/ 134 w 206"/>
                <a:gd name="T29" fmla="*/ 168 h 180"/>
                <a:gd name="T30" fmla="*/ 158 w 206"/>
                <a:gd name="T31" fmla="*/ 180 h 180"/>
                <a:gd name="T32" fmla="*/ 206 w 206"/>
                <a:gd name="T33" fmla="*/ 4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6" h="180">
                  <a:moveTo>
                    <a:pt x="172" y="0"/>
                  </a:moveTo>
                  <a:lnTo>
                    <a:pt x="24" y="38"/>
                  </a:lnTo>
                  <a:lnTo>
                    <a:pt x="18" y="42"/>
                  </a:lnTo>
                  <a:lnTo>
                    <a:pt x="10" y="52"/>
                  </a:lnTo>
                  <a:lnTo>
                    <a:pt x="6" y="58"/>
                  </a:lnTo>
                  <a:lnTo>
                    <a:pt x="2" y="64"/>
                  </a:lnTo>
                  <a:lnTo>
                    <a:pt x="0" y="72"/>
                  </a:lnTo>
                  <a:lnTo>
                    <a:pt x="2" y="80"/>
                  </a:lnTo>
                  <a:lnTo>
                    <a:pt x="6" y="84"/>
                  </a:lnTo>
                  <a:lnTo>
                    <a:pt x="12" y="90"/>
                  </a:lnTo>
                  <a:lnTo>
                    <a:pt x="30" y="104"/>
                  </a:lnTo>
                  <a:lnTo>
                    <a:pt x="82" y="138"/>
                  </a:lnTo>
                  <a:lnTo>
                    <a:pt x="134" y="168"/>
                  </a:lnTo>
                  <a:lnTo>
                    <a:pt x="158" y="180"/>
                  </a:lnTo>
                  <a:lnTo>
                    <a:pt x="206" y="4"/>
                  </a:lnTo>
                </a:path>
              </a:pathLst>
            </a:custGeom>
            <a:noFill/>
            <a:ln w="34925">
              <a:solidFill>
                <a:srgbClr val="59585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59" name="Freeform 44"/>
            <p:cNvSpPr>
              <a:spLocks/>
            </p:cNvSpPr>
            <p:nvPr/>
          </p:nvSpPr>
          <p:spPr bwMode="auto">
            <a:xfrm>
              <a:off x="3215" y="670"/>
              <a:ext cx="188" cy="190"/>
            </a:xfrm>
            <a:custGeom>
              <a:avLst/>
              <a:gdLst>
                <a:gd name="T0" fmla="*/ 0 w 188"/>
                <a:gd name="T1" fmla="*/ 98 h 190"/>
                <a:gd name="T2" fmla="*/ 0 w 188"/>
                <a:gd name="T3" fmla="*/ 98 h 190"/>
                <a:gd name="T4" fmla="*/ 2 w 188"/>
                <a:gd name="T5" fmla="*/ 118 h 190"/>
                <a:gd name="T6" fmla="*/ 8 w 188"/>
                <a:gd name="T7" fmla="*/ 136 h 190"/>
                <a:gd name="T8" fmla="*/ 18 w 188"/>
                <a:gd name="T9" fmla="*/ 152 h 190"/>
                <a:gd name="T10" fmla="*/ 30 w 188"/>
                <a:gd name="T11" fmla="*/ 164 h 190"/>
                <a:gd name="T12" fmla="*/ 44 w 188"/>
                <a:gd name="T13" fmla="*/ 176 h 190"/>
                <a:gd name="T14" fmla="*/ 62 w 188"/>
                <a:gd name="T15" fmla="*/ 184 h 190"/>
                <a:gd name="T16" fmla="*/ 80 w 188"/>
                <a:gd name="T17" fmla="*/ 188 h 190"/>
                <a:gd name="T18" fmla="*/ 98 w 188"/>
                <a:gd name="T19" fmla="*/ 190 h 190"/>
                <a:gd name="T20" fmla="*/ 98 w 188"/>
                <a:gd name="T21" fmla="*/ 190 h 190"/>
                <a:gd name="T22" fmla="*/ 118 w 188"/>
                <a:gd name="T23" fmla="*/ 186 h 190"/>
                <a:gd name="T24" fmla="*/ 134 w 188"/>
                <a:gd name="T25" fmla="*/ 180 h 190"/>
                <a:gd name="T26" fmla="*/ 150 w 188"/>
                <a:gd name="T27" fmla="*/ 170 h 190"/>
                <a:gd name="T28" fmla="*/ 164 w 188"/>
                <a:gd name="T29" fmla="*/ 158 h 190"/>
                <a:gd name="T30" fmla="*/ 174 w 188"/>
                <a:gd name="T31" fmla="*/ 144 h 190"/>
                <a:gd name="T32" fmla="*/ 182 w 188"/>
                <a:gd name="T33" fmla="*/ 128 h 190"/>
                <a:gd name="T34" fmla="*/ 188 w 188"/>
                <a:gd name="T35" fmla="*/ 110 h 190"/>
                <a:gd name="T36" fmla="*/ 188 w 188"/>
                <a:gd name="T37" fmla="*/ 90 h 190"/>
                <a:gd name="T38" fmla="*/ 188 w 188"/>
                <a:gd name="T39" fmla="*/ 90 h 190"/>
                <a:gd name="T40" fmla="*/ 186 w 188"/>
                <a:gd name="T41" fmla="*/ 72 h 190"/>
                <a:gd name="T42" fmla="*/ 180 w 188"/>
                <a:gd name="T43" fmla="*/ 54 h 190"/>
                <a:gd name="T44" fmla="*/ 170 w 188"/>
                <a:gd name="T45" fmla="*/ 38 h 190"/>
                <a:gd name="T46" fmla="*/ 158 w 188"/>
                <a:gd name="T47" fmla="*/ 26 h 190"/>
                <a:gd name="T48" fmla="*/ 144 w 188"/>
                <a:gd name="T49" fmla="*/ 14 h 190"/>
                <a:gd name="T50" fmla="*/ 128 w 188"/>
                <a:gd name="T51" fmla="*/ 6 h 190"/>
                <a:gd name="T52" fmla="*/ 110 w 188"/>
                <a:gd name="T53" fmla="*/ 2 h 190"/>
                <a:gd name="T54" fmla="*/ 90 w 188"/>
                <a:gd name="T55" fmla="*/ 0 h 190"/>
                <a:gd name="T56" fmla="*/ 90 w 188"/>
                <a:gd name="T57" fmla="*/ 0 h 190"/>
                <a:gd name="T58" fmla="*/ 72 w 188"/>
                <a:gd name="T59" fmla="*/ 4 h 190"/>
                <a:gd name="T60" fmla="*/ 54 w 188"/>
                <a:gd name="T61" fmla="*/ 10 h 190"/>
                <a:gd name="T62" fmla="*/ 38 w 188"/>
                <a:gd name="T63" fmla="*/ 18 h 190"/>
                <a:gd name="T64" fmla="*/ 24 w 188"/>
                <a:gd name="T65" fmla="*/ 32 h 190"/>
                <a:gd name="T66" fmla="*/ 14 w 188"/>
                <a:gd name="T67" fmla="*/ 46 h 190"/>
                <a:gd name="T68" fmla="*/ 6 w 188"/>
                <a:gd name="T69" fmla="*/ 62 h 190"/>
                <a:gd name="T70" fmla="*/ 0 w 188"/>
                <a:gd name="T71" fmla="*/ 80 h 190"/>
                <a:gd name="T72" fmla="*/ 0 w 188"/>
                <a:gd name="T73" fmla="*/ 98 h 190"/>
                <a:gd name="T74" fmla="*/ 0 w 188"/>
                <a:gd name="T75" fmla="*/ 98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88" h="190">
                  <a:moveTo>
                    <a:pt x="0" y="98"/>
                  </a:moveTo>
                  <a:lnTo>
                    <a:pt x="0" y="98"/>
                  </a:lnTo>
                  <a:lnTo>
                    <a:pt x="2" y="118"/>
                  </a:lnTo>
                  <a:lnTo>
                    <a:pt x="8" y="136"/>
                  </a:lnTo>
                  <a:lnTo>
                    <a:pt x="18" y="152"/>
                  </a:lnTo>
                  <a:lnTo>
                    <a:pt x="30" y="164"/>
                  </a:lnTo>
                  <a:lnTo>
                    <a:pt x="44" y="176"/>
                  </a:lnTo>
                  <a:lnTo>
                    <a:pt x="62" y="184"/>
                  </a:lnTo>
                  <a:lnTo>
                    <a:pt x="80" y="188"/>
                  </a:lnTo>
                  <a:lnTo>
                    <a:pt x="98" y="190"/>
                  </a:lnTo>
                  <a:lnTo>
                    <a:pt x="118" y="186"/>
                  </a:lnTo>
                  <a:lnTo>
                    <a:pt x="134" y="180"/>
                  </a:lnTo>
                  <a:lnTo>
                    <a:pt x="150" y="170"/>
                  </a:lnTo>
                  <a:lnTo>
                    <a:pt x="164" y="158"/>
                  </a:lnTo>
                  <a:lnTo>
                    <a:pt x="174" y="144"/>
                  </a:lnTo>
                  <a:lnTo>
                    <a:pt x="182" y="128"/>
                  </a:lnTo>
                  <a:lnTo>
                    <a:pt x="188" y="110"/>
                  </a:lnTo>
                  <a:lnTo>
                    <a:pt x="188" y="90"/>
                  </a:lnTo>
                  <a:lnTo>
                    <a:pt x="186" y="72"/>
                  </a:lnTo>
                  <a:lnTo>
                    <a:pt x="180" y="54"/>
                  </a:lnTo>
                  <a:lnTo>
                    <a:pt x="170" y="38"/>
                  </a:lnTo>
                  <a:lnTo>
                    <a:pt x="158" y="26"/>
                  </a:lnTo>
                  <a:lnTo>
                    <a:pt x="144" y="14"/>
                  </a:lnTo>
                  <a:lnTo>
                    <a:pt x="128" y="6"/>
                  </a:lnTo>
                  <a:lnTo>
                    <a:pt x="110" y="2"/>
                  </a:lnTo>
                  <a:lnTo>
                    <a:pt x="90" y="0"/>
                  </a:lnTo>
                  <a:lnTo>
                    <a:pt x="72" y="4"/>
                  </a:lnTo>
                  <a:lnTo>
                    <a:pt x="54" y="10"/>
                  </a:lnTo>
                  <a:lnTo>
                    <a:pt x="38" y="18"/>
                  </a:lnTo>
                  <a:lnTo>
                    <a:pt x="24" y="32"/>
                  </a:lnTo>
                  <a:lnTo>
                    <a:pt x="14" y="46"/>
                  </a:lnTo>
                  <a:lnTo>
                    <a:pt x="6" y="62"/>
                  </a:lnTo>
                  <a:lnTo>
                    <a:pt x="0" y="80"/>
                  </a:lnTo>
                  <a:lnTo>
                    <a:pt x="0" y="98"/>
                  </a:lnTo>
                  <a:close/>
                </a:path>
              </a:pathLst>
            </a:custGeom>
            <a:solidFill>
              <a:srgbClr val="DCDCDC"/>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0360" name="Freeform 45"/>
            <p:cNvSpPr>
              <a:spLocks/>
            </p:cNvSpPr>
            <p:nvPr/>
          </p:nvSpPr>
          <p:spPr bwMode="auto">
            <a:xfrm>
              <a:off x="3239" y="696"/>
              <a:ext cx="140" cy="138"/>
            </a:xfrm>
            <a:custGeom>
              <a:avLst/>
              <a:gdLst>
                <a:gd name="T0" fmla="*/ 0 w 140"/>
                <a:gd name="T1" fmla="*/ 72 h 138"/>
                <a:gd name="T2" fmla="*/ 0 w 140"/>
                <a:gd name="T3" fmla="*/ 72 h 138"/>
                <a:gd name="T4" fmla="*/ 2 w 140"/>
                <a:gd name="T5" fmla="*/ 86 h 138"/>
                <a:gd name="T6" fmla="*/ 8 w 140"/>
                <a:gd name="T7" fmla="*/ 98 h 138"/>
                <a:gd name="T8" fmla="*/ 14 w 140"/>
                <a:gd name="T9" fmla="*/ 110 h 138"/>
                <a:gd name="T10" fmla="*/ 24 w 140"/>
                <a:gd name="T11" fmla="*/ 120 h 138"/>
                <a:gd name="T12" fmla="*/ 34 w 140"/>
                <a:gd name="T13" fmla="*/ 128 h 138"/>
                <a:gd name="T14" fmla="*/ 46 w 140"/>
                <a:gd name="T15" fmla="*/ 134 h 138"/>
                <a:gd name="T16" fmla="*/ 60 w 140"/>
                <a:gd name="T17" fmla="*/ 138 h 138"/>
                <a:gd name="T18" fmla="*/ 74 w 140"/>
                <a:gd name="T19" fmla="*/ 138 h 138"/>
                <a:gd name="T20" fmla="*/ 74 w 140"/>
                <a:gd name="T21" fmla="*/ 138 h 138"/>
                <a:gd name="T22" fmla="*/ 88 w 140"/>
                <a:gd name="T23" fmla="*/ 136 h 138"/>
                <a:gd name="T24" fmla="*/ 100 w 140"/>
                <a:gd name="T25" fmla="*/ 132 h 138"/>
                <a:gd name="T26" fmla="*/ 112 w 140"/>
                <a:gd name="T27" fmla="*/ 124 h 138"/>
                <a:gd name="T28" fmla="*/ 122 w 140"/>
                <a:gd name="T29" fmla="*/ 116 h 138"/>
                <a:gd name="T30" fmla="*/ 130 w 140"/>
                <a:gd name="T31" fmla="*/ 106 h 138"/>
                <a:gd name="T32" fmla="*/ 136 w 140"/>
                <a:gd name="T33" fmla="*/ 94 h 138"/>
                <a:gd name="T34" fmla="*/ 138 w 140"/>
                <a:gd name="T35" fmla="*/ 80 h 138"/>
                <a:gd name="T36" fmla="*/ 140 w 140"/>
                <a:gd name="T37" fmla="*/ 66 h 138"/>
                <a:gd name="T38" fmla="*/ 140 w 140"/>
                <a:gd name="T39" fmla="*/ 66 h 138"/>
                <a:gd name="T40" fmla="*/ 138 w 140"/>
                <a:gd name="T41" fmla="*/ 52 h 138"/>
                <a:gd name="T42" fmla="*/ 132 w 140"/>
                <a:gd name="T43" fmla="*/ 40 h 138"/>
                <a:gd name="T44" fmla="*/ 126 w 140"/>
                <a:gd name="T45" fmla="*/ 28 h 138"/>
                <a:gd name="T46" fmla="*/ 118 w 140"/>
                <a:gd name="T47" fmla="*/ 18 h 138"/>
                <a:gd name="T48" fmla="*/ 106 w 140"/>
                <a:gd name="T49" fmla="*/ 10 h 138"/>
                <a:gd name="T50" fmla="*/ 94 w 140"/>
                <a:gd name="T51" fmla="*/ 4 h 138"/>
                <a:gd name="T52" fmla="*/ 82 w 140"/>
                <a:gd name="T53" fmla="*/ 0 h 138"/>
                <a:gd name="T54" fmla="*/ 68 w 140"/>
                <a:gd name="T55" fmla="*/ 0 h 138"/>
                <a:gd name="T56" fmla="*/ 68 w 140"/>
                <a:gd name="T57" fmla="*/ 0 h 138"/>
                <a:gd name="T58" fmla="*/ 54 w 140"/>
                <a:gd name="T59" fmla="*/ 2 h 138"/>
                <a:gd name="T60" fmla="*/ 40 w 140"/>
                <a:gd name="T61" fmla="*/ 6 h 138"/>
                <a:gd name="T62" fmla="*/ 28 w 140"/>
                <a:gd name="T63" fmla="*/ 14 h 138"/>
                <a:gd name="T64" fmla="*/ 20 w 140"/>
                <a:gd name="T65" fmla="*/ 22 h 138"/>
                <a:gd name="T66" fmla="*/ 10 w 140"/>
                <a:gd name="T67" fmla="*/ 32 h 138"/>
                <a:gd name="T68" fmla="*/ 6 w 140"/>
                <a:gd name="T69" fmla="*/ 44 h 138"/>
                <a:gd name="T70" fmla="*/ 2 w 140"/>
                <a:gd name="T71" fmla="*/ 58 h 138"/>
                <a:gd name="T72" fmla="*/ 0 w 140"/>
                <a:gd name="T73" fmla="*/ 72 h 138"/>
                <a:gd name="T74" fmla="*/ 0 w 140"/>
                <a:gd name="T75" fmla="*/ 72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0" h="138">
                  <a:moveTo>
                    <a:pt x="0" y="72"/>
                  </a:moveTo>
                  <a:lnTo>
                    <a:pt x="0" y="72"/>
                  </a:lnTo>
                  <a:lnTo>
                    <a:pt x="2" y="86"/>
                  </a:lnTo>
                  <a:lnTo>
                    <a:pt x="8" y="98"/>
                  </a:lnTo>
                  <a:lnTo>
                    <a:pt x="14" y="110"/>
                  </a:lnTo>
                  <a:lnTo>
                    <a:pt x="24" y="120"/>
                  </a:lnTo>
                  <a:lnTo>
                    <a:pt x="34" y="128"/>
                  </a:lnTo>
                  <a:lnTo>
                    <a:pt x="46" y="134"/>
                  </a:lnTo>
                  <a:lnTo>
                    <a:pt x="60" y="138"/>
                  </a:lnTo>
                  <a:lnTo>
                    <a:pt x="74" y="138"/>
                  </a:lnTo>
                  <a:lnTo>
                    <a:pt x="88" y="136"/>
                  </a:lnTo>
                  <a:lnTo>
                    <a:pt x="100" y="132"/>
                  </a:lnTo>
                  <a:lnTo>
                    <a:pt x="112" y="124"/>
                  </a:lnTo>
                  <a:lnTo>
                    <a:pt x="122" y="116"/>
                  </a:lnTo>
                  <a:lnTo>
                    <a:pt x="130" y="106"/>
                  </a:lnTo>
                  <a:lnTo>
                    <a:pt x="136" y="94"/>
                  </a:lnTo>
                  <a:lnTo>
                    <a:pt x="138" y="80"/>
                  </a:lnTo>
                  <a:lnTo>
                    <a:pt x="140" y="66"/>
                  </a:lnTo>
                  <a:lnTo>
                    <a:pt x="138" y="52"/>
                  </a:lnTo>
                  <a:lnTo>
                    <a:pt x="132" y="40"/>
                  </a:lnTo>
                  <a:lnTo>
                    <a:pt x="126" y="28"/>
                  </a:lnTo>
                  <a:lnTo>
                    <a:pt x="118" y="18"/>
                  </a:lnTo>
                  <a:lnTo>
                    <a:pt x="106" y="10"/>
                  </a:lnTo>
                  <a:lnTo>
                    <a:pt x="94" y="4"/>
                  </a:lnTo>
                  <a:lnTo>
                    <a:pt x="82" y="0"/>
                  </a:lnTo>
                  <a:lnTo>
                    <a:pt x="68" y="0"/>
                  </a:lnTo>
                  <a:lnTo>
                    <a:pt x="54" y="2"/>
                  </a:lnTo>
                  <a:lnTo>
                    <a:pt x="40" y="6"/>
                  </a:lnTo>
                  <a:lnTo>
                    <a:pt x="28" y="14"/>
                  </a:lnTo>
                  <a:lnTo>
                    <a:pt x="20" y="22"/>
                  </a:lnTo>
                  <a:lnTo>
                    <a:pt x="10" y="32"/>
                  </a:lnTo>
                  <a:lnTo>
                    <a:pt x="6" y="44"/>
                  </a:lnTo>
                  <a:lnTo>
                    <a:pt x="2" y="58"/>
                  </a:lnTo>
                  <a:lnTo>
                    <a:pt x="0" y="72"/>
                  </a:lnTo>
                  <a:close/>
                </a:path>
              </a:pathLst>
            </a:custGeom>
            <a:solidFill>
              <a:srgbClr val="B0D8F5"/>
            </a:solidFill>
            <a:ln w="34925">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0361" name="Freeform 46"/>
            <p:cNvSpPr>
              <a:spLocks/>
            </p:cNvSpPr>
            <p:nvPr/>
          </p:nvSpPr>
          <p:spPr bwMode="auto">
            <a:xfrm>
              <a:off x="3127" y="734"/>
              <a:ext cx="132" cy="106"/>
            </a:xfrm>
            <a:custGeom>
              <a:avLst/>
              <a:gdLst>
                <a:gd name="T0" fmla="*/ 52 w 132"/>
                <a:gd name="T1" fmla="*/ 8 h 106"/>
                <a:gd name="T2" fmla="*/ 52 w 132"/>
                <a:gd name="T3" fmla="*/ 8 h 106"/>
                <a:gd name="T4" fmla="*/ 56 w 132"/>
                <a:gd name="T5" fmla="*/ 16 h 106"/>
                <a:gd name="T6" fmla="*/ 58 w 132"/>
                <a:gd name="T7" fmla="*/ 24 h 106"/>
                <a:gd name="T8" fmla="*/ 58 w 132"/>
                <a:gd name="T9" fmla="*/ 34 h 106"/>
                <a:gd name="T10" fmla="*/ 56 w 132"/>
                <a:gd name="T11" fmla="*/ 42 h 106"/>
                <a:gd name="T12" fmla="*/ 56 w 132"/>
                <a:gd name="T13" fmla="*/ 42 h 106"/>
                <a:gd name="T14" fmla="*/ 58 w 132"/>
                <a:gd name="T15" fmla="*/ 46 h 106"/>
                <a:gd name="T16" fmla="*/ 60 w 132"/>
                <a:gd name="T17" fmla="*/ 50 h 106"/>
                <a:gd name="T18" fmla="*/ 68 w 132"/>
                <a:gd name="T19" fmla="*/ 56 h 106"/>
                <a:gd name="T20" fmla="*/ 68 w 132"/>
                <a:gd name="T21" fmla="*/ 56 h 106"/>
                <a:gd name="T22" fmla="*/ 80 w 132"/>
                <a:gd name="T23" fmla="*/ 60 h 106"/>
                <a:gd name="T24" fmla="*/ 94 w 132"/>
                <a:gd name="T25" fmla="*/ 62 h 106"/>
                <a:gd name="T26" fmla="*/ 120 w 132"/>
                <a:gd name="T27" fmla="*/ 60 h 106"/>
                <a:gd name="T28" fmla="*/ 120 w 132"/>
                <a:gd name="T29" fmla="*/ 60 h 106"/>
                <a:gd name="T30" fmla="*/ 126 w 132"/>
                <a:gd name="T31" fmla="*/ 64 h 106"/>
                <a:gd name="T32" fmla="*/ 130 w 132"/>
                <a:gd name="T33" fmla="*/ 68 h 106"/>
                <a:gd name="T34" fmla="*/ 130 w 132"/>
                <a:gd name="T35" fmla="*/ 68 h 106"/>
                <a:gd name="T36" fmla="*/ 132 w 132"/>
                <a:gd name="T37" fmla="*/ 74 h 106"/>
                <a:gd name="T38" fmla="*/ 132 w 132"/>
                <a:gd name="T39" fmla="*/ 82 h 106"/>
                <a:gd name="T40" fmla="*/ 128 w 132"/>
                <a:gd name="T41" fmla="*/ 88 h 106"/>
                <a:gd name="T42" fmla="*/ 124 w 132"/>
                <a:gd name="T43" fmla="*/ 94 h 106"/>
                <a:gd name="T44" fmla="*/ 124 w 132"/>
                <a:gd name="T45" fmla="*/ 94 h 106"/>
                <a:gd name="T46" fmla="*/ 116 w 132"/>
                <a:gd name="T47" fmla="*/ 100 h 106"/>
                <a:gd name="T48" fmla="*/ 108 w 132"/>
                <a:gd name="T49" fmla="*/ 104 h 106"/>
                <a:gd name="T50" fmla="*/ 100 w 132"/>
                <a:gd name="T51" fmla="*/ 106 h 106"/>
                <a:gd name="T52" fmla="*/ 90 w 132"/>
                <a:gd name="T53" fmla="*/ 104 h 106"/>
                <a:gd name="T54" fmla="*/ 90 w 132"/>
                <a:gd name="T55" fmla="*/ 104 h 106"/>
                <a:gd name="T56" fmla="*/ 72 w 132"/>
                <a:gd name="T57" fmla="*/ 102 h 106"/>
                <a:gd name="T58" fmla="*/ 54 w 132"/>
                <a:gd name="T59" fmla="*/ 98 h 106"/>
                <a:gd name="T60" fmla="*/ 38 w 132"/>
                <a:gd name="T61" fmla="*/ 92 h 106"/>
                <a:gd name="T62" fmla="*/ 22 w 132"/>
                <a:gd name="T63" fmla="*/ 82 h 106"/>
                <a:gd name="T64" fmla="*/ 22 w 132"/>
                <a:gd name="T65" fmla="*/ 82 h 106"/>
                <a:gd name="T66" fmla="*/ 12 w 132"/>
                <a:gd name="T67" fmla="*/ 72 h 106"/>
                <a:gd name="T68" fmla="*/ 4 w 132"/>
                <a:gd name="T69" fmla="*/ 62 h 106"/>
                <a:gd name="T70" fmla="*/ 2 w 132"/>
                <a:gd name="T71" fmla="*/ 56 h 106"/>
                <a:gd name="T72" fmla="*/ 0 w 132"/>
                <a:gd name="T73" fmla="*/ 50 h 106"/>
                <a:gd name="T74" fmla="*/ 0 w 132"/>
                <a:gd name="T75" fmla="*/ 44 h 106"/>
                <a:gd name="T76" fmla="*/ 2 w 132"/>
                <a:gd name="T77" fmla="*/ 36 h 106"/>
                <a:gd name="T78" fmla="*/ 2 w 132"/>
                <a:gd name="T79" fmla="*/ 36 h 106"/>
                <a:gd name="T80" fmla="*/ 4 w 132"/>
                <a:gd name="T81" fmla="*/ 30 h 106"/>
                <a:gd name="T82" fmla="*/ 10 w 132"/>
                <a:gd name="T83" fmla="*/ 24 h 106"/>
                <a:gd name="T84" fmla="*/ 14 w 132"/>
                <a:gd name="T85" fmla="*/ 24 h 106"/>
                <a:gd name="T86" fmla="*/ 14 w 132"/>
                <a:gd name="T87" fmla="*/ 24 h 106"/>
                <a:gd name="T88" fmla="*/ 24 w 132"/>
                <a:gd name="T89" fmla="*/ 10 h 106"/>
                <a:gd name="T90" fmla="*/ 32 w 132"/>
                <a:gd name="T91" fmla="*/ 4 h 106"/>
                <a:gd name="T92" fmla="*/ 40 w 132"/>
                <a:gd name="T93" fmla="*/ 0 h 106"/>
                <a:gd name="T94" fmla="*/ 40 w 132"/>
                <a:gd name="T95" fmla="*/ 0 h 106"/>
                <a:gd name="T96" fmla="*/ 44 w 132"/>
                <a:gd name="T97" fmla="*/ 2 h 106"/>
                <a:gd name="T98" fmla="*/ 48 w 132"/>
                <a:gd name="T99" fmla="*/ 4 h 106"/>
                <a:gd name="T100" fmla="*/ 52 w 132"/>
                <a:gd name="T101" fmla="*/ 8 h 106"/>
                <a:gd name="T102" fmla="*/ 52 w 132"/>
                <a:gd name="T103" fmla="*/ 8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 h="106">
                  <a:moveTo>
                    <a:pt x="52" y="8"/>
                  </a:moveTo>
                  <a:lnTo>
                    <a:pt x="52" y="8"/>
                  </a:lnTo>
                  <a:lnTo>
                    <a:pt x="56" y="16"/>
                  </a:lnTo>
                  <a:lnTo>
                    <a:pt x="58" y="24"/>
                  </a:lnTo>
                  <a:lnTo>
                    <a:pt x="58" y="34"/>
                  </a:lnTo>
                  <a:lnTo>
                    <a:pt x="56" y="42"/>
                  </a:lnTo>
                  <a:lnTo>
                    <a:pt x="58" y="46"/>
                  </a:lnTo>
                  <a:lnTo>
                    <a:pt x="60" y="50"/>
                  </a:lnTo>
                  <a:lnTo>
                    <a:pt x="68" y="56"/>
                  </a:lnTo>
                  <a:lnTo>
                    <a:pt x="80" y="60"/>
                  </a:lnTo>
                  <a:lnTo>
                    <a:pt x="94" y="62"/>
                  </a:lnTo>
                  <a:lnTo>
                    <a:pt x="120" y="60"/>
                  </a:lnTo>
                  <a:lnTo>
                    <a:pt x="126" y="64"/>
                  </a:lnTo>
                  <a:lnTo>
                    <a:pt x="130" y="68"/>
                  </a:lnTo>
                  <a:lnTo>
                    <a:pt x="132" y="74"/>
                  </a:lnTo>
                  <a:lnTo>
                    <a:pt x="132" y="82"/>
                  </a:lnTo>
                  <a:lnTo>
                    <a:pt x="128" y="88"/>
                  </a:lnTo>
                  <a:lnTo>
                    <a:pt x="124" y="94"/>
                  </a:lnTo>
                  <a:lnTo>
                    <a:pt x="116" y="100"/>
                  </a:lnTo>
                  <a:lnTo>
                    <a:pt x="108" y="104"/>
                  </a:lnTo>
                  <a:lnTo>
                    <a:pt x="100" y="106"/>
                  </a:lnTo>
                  <a:lnTo>
                    <a:pt x="90" y="104"/>
                  </a:lnTo>
                  <a:lnTo>
                    <a:pt x="72" y="102"/>
                  </a:lnTo>
                  <a:lnTo>
                    <a:pt x="54" y="98"/>
                  </a:lnTo>
                  <a:lnTo>
                    <a:pt x="38" y="92"/>
                  </a:lnTo>
                  <a:lnTo>
                    <a:pt x="22" y="82"/>
                  </a:lnTo>
                  <a:lnTo>
                    <a:pt x="12" y="72"/>
                  </a:lnTo>
                  <a:lnTo>
                    <a:pt x="4" y="62"/>
                  </a:lnTo>
                  <a:lnTo>
                    <a:pt x="2" y="56"/>
                  </a:lnTo>
                  <a:lnTo>
                    <a:pt x="0" y="50"/>
                  </a:lnTo>
                  <a:lnTo>
                    <a:pt x="0" y="44"/>
                  </a:lnTo>
                  <a:lnTo>
                    <a:pt x="2" y="36"/>
                  </a:lnTo>
                  <a:lnTo>
                    <a:pt x="4" y="30"/>
                  </a:lnTo>
                  <a:lnTo>
                    <a:pt x="10" y="24"/>
                  </a:lnTo>
                  <a:lnTo>
                    <a:pt x="14" y="24"/>
                  </a:lnTo>
                  <a:lnTo>
                    <a:pt x="24" y="10"/>
                  </a:lnTo>
                  <a:lnTo>
                    <a:pt x="32" y="4"/>
                  </a:lnTo>
                  <a:lnTo>
                    <a:pt x="40" y="0"/>
                  </a:lnTo>
                  <a:lnTo>
                    <a:pt x="44" y="2"/>
                  </a:lnTo>
                  <a:lnTo>
                    <a:pt x="48" y="4"/>
                  </a:lnTo>
                  <a:lnTo>
                    <a:pt x="52"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62" name="Freeform 47"/>
            <p:cNvSpPr>
              <a:spLocks/>
            </p:cNvSpPr>
            <p:nvPr/>
          </p:nvSpPr>
          <p:spPr bwMode="auto">
            <a:xfrm>
              <a:off x="3141" y="748"/>
              <a:ext cx="106" cy="78"/>
            </a:xfrm>
            <a:custGeom>
              <a:avLst/>
              <a:gdLst>
                <a:gd name="T0" fmla="*/ 30 w 106"/>
                <a:gd name="T1" fmla="*/ 34 h 78"/>
                <a:gd name="T2" fmla="*/ 30 w 106"/>
                <a:gd name="T3" fmla="*/ 34 h 78"/>
                <a:gd name="T4" fmla="*/ 38 w 106"/>
                <a:gd name="T5" fmla="*/ 42 h 78"/>
                <a:gd name="T6" fmla="*/ 46 w 106"/>
                <a:gd name="T7" fmla="*/ 50 h 78"/>
                <a:gd name="T8" fmla="*/ 54 w 106"/>
                <a:gd name="T9" fmla="*/ 54 h 78"/>
                <a:gd name="T10" fmla="*/ 64 w 106"/>
                <a:gd name="T11" fmla="*/ 58 h 78"/>
                <a:gd name="T12" fmla="*/ 74 w 106"/>
                <a:gd name="T13" fmla="*/ 60 h 78"/>
                <a:gd name="T14" fmla="*/ 84 w 106"/>
                <a:gd name="T15" fmla="*/ 62 h 78"/>
                <a:gd name="T16" fmla="*/ 106 w 106"/>
                <a:gd name="T17" fmla="*/ 60 h 78"/>
                <a:gd name="T18" fmla="*/ 106 w 106"/>
                <a:gd name="T19" fmla="*/ 60 h 78"/>
                <a:gd name="T20" fmla="*/ 106 w 106"/>
                <a:gd name="T21" fmla="*/ 64 h 78"/>
                <a:gd name="T22" fmla="*/ 104 w 106"/>
                <a:gd name="T23" fmla="*/ 68 h 78"/>
                <a:gd name="T24" fmla="*/ 104 w 106"/>
                <a:gd name="T25" fmla="*/ 68 h 78"/>
                <a:gd name="T26" fmla="*/ 96 w 106"/>
                <a:gd name="T27" fmla="*/ 74 h 78"/>
                <a:gd name="T28" fmla="*/ 88 w 106"/>
                <a:gd name="T29" fmla="*/ 76 h 78"/>
                <a:gd name="T30" fmla="*/ 80 w 106"/>
                <a:gd name="T31" fmla="*/ 78 h 78"/>
                <a:gd name="T32" fmla="*/ 70 w 106"/>
                <a:gd name="T33" fmla="*/ 78 h 78"/>
                <a:gd name="T34" fmla="*/ 52 w 106"/>
                <a:gd name="T35" fmla="*/ 74 h 78"/>
                <a:gd name="T36" fmla="*/ 34 w 106"/>
                <a:gd name="T37" fmla="*/ 70 h 78"/>
                <a:gd name="T38" fmla="*/ 34 w 106"/>
                <a:gd name="T39" fmla="*/ 70 h 78"/>
                <a:gd name="T40" fmla="*/ 24 w 106"/>
                <a:gd name="T41" fmla="*/ 64 h 78"/>
                <a:gd name="T42" fmla="*/ 12 w 106"/>
                <a:gd name="T43" fmla="*/ 56 h 78"/>
                <a:gd name="T44" fmla="*/ 4 w 106"/>
                <a:gd name="T45" fmla="*/ 46 h 78"/>
                <a:gd name="T46" fmla="*/ 2 w 106"/>
                <a:gd name="T47" fmla="*/ 42 h 78"/>
                <a:gd name="T48" fmla="*/ 0 w 106"/>
                <a:gd name="T49" fmla="*/ 36 h 78"/>
                <a:gd name="T50" fmla="*/ 0 w 106"/>
                <a:gd name="T51" fmla="*/ 36 h 78"/>
                <a:gd name="T52" fmla="*/ 0 w 106"/>
                <a:gd name="T53" fmla="*/ 28 h 78"/>
                <a:gd name="T54" fmla="*/ 2 w 106"/>
                <a:gd name="T55" fmla="*/ 22 h 78"/>
                <a:gd name="T56" fmla="*/ 2 w 106"/>
                <a:gd name="T57" fmla="*/ 22 h 78"/>
                <a:gd name="T58" fmla="*/ 6 w 106"/>
                <a:gd name="T59" fmla="*/ 22 h 78"/>
                <a:gd name="T60" fmla="*/ 8 w 106"/>
                <a:gd name="T61" fmla="*/ 20 h 78"/>
                <a:gd name="T62" fmla="*/ 10 w 106"/>
                <a:gd name="T63" fmla="*/ 16 h 78"/>
                <a:gd name="T64" fmla="*/ 14 w 106"/>
                <a:gd name="T65" fmla="*/ 10 h 78"/>
                <a:gd name="T66" fmla="*/ 18 w 106"/>
                <a:gd name="T67" fmla="*/ 6 h 78"/>
                <a:gd name="T68" fmla="*/ 18 w 106"/>
                <a:gd name="T69" fmla="*/ 6 h 78"/>
                <a:gd name="T70" fmla="*/ 22 w 106"/>
                <a:gd name="T71" fmla="*/ 2 h 78"/>
                <a:gd name="T72" fmla="*/ 28 w 106"/>
                <a:gd name="T73" fmla="*/ 0 h 78"/>
                <a:gd name="T74" fmla="*/ 28 w 106"/>
                <a:gd name="T75" fmla="*/ 0 h 78"/>
                <a:gd name="T76" fmla="*/ 30 w 106"/>
                <a:gd name="T77" fmla="*/ 4 h 78"/>
                <a:gd name="T78" fmla="*/ 32 w 106"/>
                <a:gd name="T79" fmla="*/ 8 h 78"/>
                <a:gd name="T80" fmla="*/ 32 w 106"/>
                <a:gd name="T81" fmla="*/ 16 h 78"/>
                <a:gd name="T82" fmla="*/ 30 w 106"/>
                <a:gd name="T83" fmla="*/ 26 h 78"/>
                <a:gd name="T84" fmla="*/ 30 w 106"/>
                <a:gd name="T85" fmla="*/ 34 h 78"/>
                <a:gd name="T86" fmla="*/ 30 w 106"/>
                <a:gd name="T87" fmla="*/ 34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 h="78">
                  <a:moveTo>
                    <a:pt x="30" y="34"/>
                  </a:moveTo>
                  <a:lnTo>
                    <a:pt x="30" y="34"/>
                  </a:lnTo>
                  <a:lnTo>
                    <a:pt x="38" y="42"/>
                  </a:lnTo>
                  <a:lnTo>
                    <a:pt x="46" y="50"/>
                  </a:lnTo>
                  <a:lnTo>
                    <a:pt x="54" y="54"/>
                  </a:lnTo>
                  <a:lnTo>
                    <a:pt x="64" y="58"/>
                  </a:lnTo>
                  <a:lnTo>
                    <a:pt x="74" y="60"/>
                  </a:lnTo>
                  <a:lnTo>
                    <a:pt x="84" y="62"/>
                  </a:lnTo>
                  <a:lnTo>
                    <a:pt x="106" y="60"/>
                  </a:lnTo>
                  <a:lnTo>
                    <a:pt x="106" y="64"/>
                  </a:lnTo>
                  <a:lnTo>
                    <a:pt x="104" y="68"/>
                  </a:lnTo>
                  <a:lnTo>
                    <a:pt x="96" y="74"/>
                  </a:lnTo>
                  <a:lnTo>
                    <a:pt x="88" y="76"/>
                  </a:lnTo>
                  <a:lnTo>
                    <a:pt x="80" y="78"/>
                  </a:lnTo>
                  <a:lnTo>
                    <a:pt x="70" y="78"/>
                  </a:lnTo>
                  <a:lnTo>
                    <a:pt x="52" y="74"/>
                  </a:lnTo>
                  <a:lnTo>
                    <a:pt x="34" y="70"/>
                  </a:lnTo>
                  <a:lnTo>
                    <a:pt x="24" y="64"/>
                  </a:lnTo>
                  <a:lnTo>
                    <a:pt x="12" y="56"/>
                  </a:lnTo>
                  <a:lnTo>
                    <a:pt x="4" y="46"/>
                  </a:lnTo>
                  <a:lnTo>
                    <a:pt x="2" y="42"/>
                  </a:lnTo>
                  <a:lnTo>
                    <a:pt x="0" y="36"/>
                  </a:lnTo>
                  <a:lnTo>
                    <a:pt x="0" y="28"/>
                  </a:lnTo>
                  <a:lnTo>
                    <a:pt x="2" y="22"/>
                  </a:lnTo>
                  <a:lnTo>
                    <a:pt x="6" y="22"/>
                  </a:lnTo>
                  <a:lnTo>
                    <a:pt x="8" y="20"/>
                  </a:lnTo>
                  <a:lnTo>
                    <a:pt x="10" y="16"/>
                  </a:lnTo>
                  <a:lnTo>
                    <a:pt x="14" y="10"/>
                  </a:lnTo>
                  <a:lnTo>
                    <a:pt x="18" y="6"/>
                  </a:lnTo>
                  <a:lnTo>
                    <a:pt x="22" y="2"/>
                  </a:lnTo>
                  <a:lnTo>
                    <a:pt x="28" y="0"/>
                  </a:lnTo>
                  <a:lnTo>
                    <a:pt x="30" y="4"/>
                  </a:lnTo>
                  <a:lnTo>
                    <a:pt x="32" y="8"/>
                  </a:lnTo>
                  <a:lnTo>
                    <a:pt x="32" y="16"/>
                  </a:lnTo>
                  <a:lnTo>
                    <a:pt x="30" y="26"/>
                  </a:lnTo>
                  <a:lnTo>
                    <a:pt x="30" y="34"/>
                  </a:lnTo>
                  <a:close/>
                </a:path>
              </a:pathLst>
            </a:custGeom>
            <a:solidFill>
              <a:srgbClr val="8787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0245" name="Rectangle 117"/>
          <p:cNvSpPr>
            <a:spLocks noChangeArrowheads="1"/>
          </p:cNvSpPr>
          <p:nvPr/>
        </p:nvSpPr>
        <p:spPr bwMode="auto">
          <a:xfrm>
            <a:off x="396875" y="1677988"/>
            <a:ext cx="53562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400" b="1">
                <a:latin typeface="Meiryo UI" panose="020B0604030504040204" pitchFamily="50" charset="-128"/>
                <a:ea typeface="Meiryo UI" panose="020B0604030504040204" pitchFamily="50" charset="-128"/>
              </a:rPr>
              <a:t>情報を作成又は入手した場合は、</a:t>
            </a:r>
          </a:p>
          <a:p>
            <a:pPr eaLnBrk="1" hangingPunct="1">
              <a:spcBef>
                <a:spcPct val="0"/>
              </a:spcBef>
              <a:buFontTx/>
              <a:buNone/>
            </a:pPr>
            <a:r>
              <a:rPr lang="ja-JP" altLang="en-US" sz="2400" b="1">
                <a:solidFill>
                  <a:srgbClr val="FF0000"/>
                </a:solidFill>
                <a:latin typeface="Meiryo UI" panose="020B0604030504040204" pitchFamily="50" charset="-128"/>
                <a:ea typeface="Meiryo UI" panose="020B0604030504040204" pitchFamily="50" charset="-128"/>
              </a:rPr>
              <a:t>　「格付」、「取扱制限」を明示</a:t>
            </a:r>
            <a:r>
              <a:rPr lang="ja-JP" altLang="en-US" sz="2400" b="1">
                <a:latin typeface="Meiryo UI" panose="020B0604030504040204" pitchFamily="50" charset="-128"/>
                <a:ea typeface="Meiryo UI" panose="020B0604030504040204" pitchFamily="50" charset="-128"/>
              </a:rPr>
              <a:t>しましょう。</a:t>
            </a:r>
          </a:p>
        </p:txBody>
      </p:sp>
      <p:sp>
        <p:nvSpPr>
          <p:cNvPr id="10246" name="Text Box 124"/>
          <p:cNvSpPr txBox="1">
            <a:spLocks noChangeArrowheads="1"/>
          </p:cNvSpPr>
          <p:nvPr/>
        </p:nvSpPr>
        <p:spPr bwMode="auto">
          <a:xfrm>
            <a:off x="970541" y="699294"/>
            <a:ext cx="32432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格付及び取扱制限の明示等</a:t>
            </a:r>
          </a:p>
        </p:txBody>
      </p:sp>
      <p:sp>
        <p:nvSpPr>
          <p:cNvPr id="10247" name="Text Box 125"/>
          <p:cNvSpPr txBox="1">
            <a:spLocks noChangeArrowheads="1"/>
          </p:cNvSpPr>
          <p:nvPr/>
        </p:nvSpPr>
        <p:spPr bwMode="auto">
          <a:xfrm>
            <a:off x="17463" y="377825"/>
            <a:ext cx="951580" cy="41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100" b="1">
                <a:latin typeface="Meiryo UI" panose="020B0604030504040204" pitchFamily="50" charset="-128"/>
                <a:ea typeface="Meiryo UI" panose="020B0604030504040204" pitchFamily="50" charset="-128"/>
              </a:rPr>
              <a:t>1</a:t>
            </a:r>
            <a:r>
              <a:rPr lang="ja-JP" altLang="en-US" sz="2100" b="1">
                <a:latin typeface="Meiryo UI" panose="020B0604030504040204" pitchFamily="50" charset="-128"/>
                <a:ea typeface="Meiryo UI" panose="020B0604030504040204" pitchFamily="50" charset="-128"/>
              </a:rPr>
              <a:t>章</a:t>
            </a:r>
            <a:r>
              <a:rPr lang="en-US" altLang="ja-JP" sz="2100" b="1">
                <a:latin typeface="Meiryo UI" panose="020B0604030504040204" pitchFamily="50" charset="-128"/>
                <a:ea typeface="Meiryo UI" panose="020B0604030504040204" pitchFamily="50" charset="-128"/>
              </a:rPr>
              <a:t>-1</a:t>
            </a:r>
          </a:p>
        </p:txBody>
      </p:sp>
      <p:grpSp>
        <p:nvGrpSpPr>
          <p:cNvPr id="10249" name="Group 127"/>
          <p:cNvGrpSpPr>
            <a:grpSpLocks/>
          </p:cNvGrpSpPr>
          <p:nvPr/>
        </p:nvGrpSpPr>
        <p:grpSpPr bwMode="auto">
          <a:xfrm>
            <a:off x="68263" y="7291388"/>
            <a:ext cx="5856287" cy="1654175"/>
            <a:chOff x="43" y="4593"/>
            <a:chExt cx="3689" cy="1042"/>
          </a:xfrm>
        </p:grpSpPr>
        <p:grpSp>
          <p:nvGrpSpPr>
            <p:cNvPr id="10254" name="Group 124"/>
            <p:cNvGrpSpPr>
              <a:grpSpLocks/>
            </p:cNvGrpSpPr>
            <p:nvPr/>
          </p:nvGrpSpPr>
          <p:grpSpPr bwMode="auto">
            <a:xfrm>
              <a:off x="114" y="4774"/>
              <a:ext cx="3618" cy="861"/>
              <a:chOff x="183" y="4445"/>
              <a:chExt cx="3618" cy="1150"/>
            </a:xfrm>
          </p:grpSpPr>
          <p:sp>
            <p:nvSpPr>
              <p:cNvPr id="10324" name="Freeform 125"/>
              <p:cNvSpPr>
                <a:spLocks/>
              </p:cNvSpPr>
              <p:nvPr/>
            </p:nvSpPr>
            <p:spPr bwMode="auto">
              <a:xfrm>
                <a:off x="183" y="4445"/>
                <a:ext cx="3618" cy="1142"/>
              </a:xfrm>
              <a:custGeom>
                <a:avLst/>
                <a:gdLst>
                  <a:gd name="T0" fmla="*/ 3476 w 3606"/>
                  <a:gd name="T1" fmla="*/ 1142 h 1142"/>
                  <a:gd name="T2" fmla="*/ 0 w 3606"/>
                  <a:gd name="T3" fmla="*/ 1142 h 1142"/>
                  <a:gd name="T4" fmla="*/ 0 w 3606"/>
                  <a:gd name="T5" fmla="*/ 0 h 1142"/>
                  <a:gd name="T6" fmla="*/ 3606 w 3606"/>
                  <a:gd name="T7" fmla="*/ 0 h 1142"/>
                  <a:gd name="T8" fmla="*/ 3606 w 3606"/>
                  <a:gd name="T9" fmla="*/ 992 h 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6" h="1142">
                    <a:moveTo>
                      <a:pt x="3476" y="1142"/>
                    </a:moveTo>
                    <a:lnTo>
                      <a:pt x="0" y="1142"/>
                    </a:lnTo>
                    <a:lnTo>
                      <a:pt x="0" y="0"/>
                    </a:lnTo>
                    <a:lnTo>
                      <a:pt x="3606" y="0"/>
                    </a:lnTo>
                    <a:lnTo>
                      <a:pt x="3606" y="992"/>
                    </a:lnTo>
                  </a:path>
                </a:pathLst>
              </a:custGeom>
              <a:noFill/>
              <a:ln w="28575">
                <a:solidFill>
                  <a:srgbClr val="80C2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5" name="Freeform 126"/>
              <p:cNvSpPr>
                <a:spLocks/>
              </p:cNvSpPr>
              <p:nvPr/>
            </p:nvSpPr>
            <p:spPr bwMode="auto">
              <a:xfrm>
                <a:off x="3627" y="5435"/>
                <a:ext cx="174" cy="160"/>
              </a:xfrm>
              <a:custGeom>
                <a:avLst/>
                <a:gdLst>
                  <a:gd name="T0" fmla="*/ 174 w 174"/>
                  <a:gd name="T1" fmla="*/ 0 h 160"/>
                  <a:gd name="T2" fmla="*/ 32 w 174"/>
                  <a:gd name="T3" fmla="*/ 160 h 160"/>
                  <a:gd name="T4" fmla="*/ 0 w 174"/>
                  <a:gd name="T5" fmla="*/ 44 h 160"/>
                  <a:gd name="T6" fmla="*/ 174 w 17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160">
                    <a:moveTo>
                      <a:pt x="174" y="0"/>
                    </a:moveTo>
                    <a:lnTo>
                      <a:pt x="32" y="160"/>
                    </a:lnTo>
                    <a:lnTo>
                      <a:pt x="0" y="44"/>
                    </a:lnTo>
                    <a:lnTo>
                      <a:pt x="174" y="0"/>
                    </a:lnTo>
                    <a:close/>
                  </a:path>
                </a:pathLst>
              </a:custGeom>
              <a:solidFill>
                <a:srgbClr val="80C2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nvGrpSpPr>
            <p:cNvPr id="10255" name="Group 133"/>
            <p:cNvGrpSpPr>
              <a:grpSpLocks/>
            </p:cNvGrpSpPr>
            <p:nvPr/>
          </p:nvGrpSpPr>
          <p:grpSpPr bwMode="auto">
            <a:xfrm>
              <a:off x="43" y="4593"/>
              <a:ext cx="3654" cy="271"/>
              <a:chOff x="59" y="4274"/>
              <a:chExt cx="3654" cy="271"/>
            </a:xfrm>
          </p:grpSpPr>
          <p:sp>
            <p:nvSpPr>
              <p:cNvPr id="10256" name="Line 9"/>
              <p:cNvSpPr>
                <a:spLocks noChangeShapeType="1"/>
              </p:cNvSpPr>
              <p:nvPr/>
            </p:nvSpPr>
            <p:spPr bwMode="auto">
              <a:xfrm>
                <a:off x="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57" name="Line 10"/>
              <p:cNvSpPr>
                <a:spLocks noChangeShapeType="1"/>
              </p:cNvSpPr>
              <p:nvPr/>
            </p:nvSpPr>
            <p:spPr bwMode="auto">
              <a:xfrm>
                <a:off x="1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58" name="Line 11"/>
              <p:cNvSpPr>
                <a:spLocks noChangeShapeType="1"/>
              </p:cNvSpPr>
              <p:nvPr/>
            </p:nvSpPr>
            <p:spPr bwMode="auto">
              <a:xfrm>
                <a:off x="1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59" name="Line 12"/>
              <p:cNvSpPr>
                <a:spLocks noChangeShapeType="1"/>
              </p:cNvSpPr>
              <p:nvPr/>
            </p:nvSpPr>
            <p:spPr bwMode="auto">
              <a:xfrm>
                <a:off x="2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0" name="Line 13"/>
              <p:cNvSpPr>
                <a:spLocks noChangeShapeType="1"/>
              </p:cNvSpPr>
              <p:nvPr/>
            </p:nvSpPr>
            <p:spPr bwMode="auto">
              <a:xfrm>
                <a:off x="2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1" name="Line 14"/>
              <p:cNvSpPr>
                <a:spLocks noChangeShapeType="1"/>
              </p:cNvSpPr>
              <p:nvPr/>
            </p:nvSpPr>
            <p:spPr bwMode="auto">
              <a:xfrm>
                <a:off x="3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2" name="Line 15"/>
              <p:cNvSpPr>
                <a:spLocks noChangeShapeType="1"/>
              </p:cNvSpPr>
              <p:nvPr/>
            </p:nvSpPr>
            <p:spPr bwMode="auto">
              <a:xfrm>
                <a:off x="4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3" name="Line 16"/>
              <p:cNvSpPr>
                <a:spLocks noChangeShapeType="1"/>
              </p:cNvSpPr>
              <p:nvPr/>
            </p:nvSpPr>
            <p:spPr bwMode="auto">
              <a:xfrm>
                <a:off x="4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4" name="Line 17"/>
              <p:cNvSpPr>
                <a:spLocks noChangeShapeType="1"/>
              </p:cNvSpPr>
              <p:nvPr/>
            </p:nvSpPr>
            <p:spPr bwMode="auto">
              <a:xfrm>
                <a:off x="5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5" name="Line 18"/>
              <p:cNvSpPr>
                <a:spLocks noChangeShapeType="1"/>
              </p:cNvSpPr>
              <p:nvPr/>
            </p:nvSpPr>
            <p:spPr bwMode="auto">
              <a:xfrm>
                <a:off x="5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6" name="Line 19"/>
              <p:cNvSpPr>
                <a:spLocks noChangeShapeType="1"/>
              </p:cNvSpPr>
              <p:nvPr/>
            </p:nvSpPr>
            <p:spPr bwMode="auto">
              <a:xfrm>
                <a:off x="6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7" name="Line 20"/>
              <p:cNvSpPr>
                <a:spLocks noChangeShapeType="1"/>
              </p:cNvSpPr>
              <p:nvPr/>
            </p:nvSpPr>
            <p:spPr bwMode="auto">
              <a:xfrm>
                <a:off x="6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8" name="Line 21"/>
              <p:cNvSpPr>
                <a:spLocks noChangeShapeType="1"/>
              </p:cNvSpPr>
              <p:nvPr/>
            </p:nvSpPr>
            <p:spPr bwMode="auto">
              <a:xfrm>
                <a:off x="7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69" name="Line 22"/>
              <p:cNvSpPr>
                <a:spLocks noChangeShapeType="1"/>
              </p:cNvSpPr>
              <p:nvPr/>
            </p:nvSpPr>
            <p:spPr bwMode="auto">
              <a:xfrm>
                <a:off x="7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0" name="Line 23"/>
              <p:cNvSpPr>
                <a:spLocks noChangeShapeType="1"/>
              </p:cNvSpPr>
              <p:nvPr/>
            </p:nvSpPr>
            <p:spPr bwMode="auto">
              <a:xfrm>
                <a:off x="8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1" name="Line 24"/>
              <p:cNvSpPr>
                <a:spLocks noChangeShapeType="1"/>
              </p:cNvSpPr>
              <p:nvPr/>
            </p:nvSpPr>
            <p:spPr bwMode="auto">
              <a:xfrm>
                <a:off x="9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2" name="Line 25"/>
              <p:cNvSpPr>
                <a:spLocks noChangeShapeType="1"/>
              </p:cNvSpPr>
              <p:nvPr/>
            </p:nvSpPr>
            <p:spPr bwMode="auto">
              <a:xfrm>
                <a:off x="9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3" name="Line 26"/>
              <p:cNvSpPr>
                <a:spLocks noChangeShapeType="1"/>
              </p:cNvSpPr>
              <p:nvPr/>
            </p:nvSpPr>
            <p:spPr bwMode="auto">
              <a:xfrm>
                <a:off x="10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4" name="Line 27"/>
              <p:cNvSpPr>
                <a:spLocks noChangeShapeType="1"/>
              </p:cNvSpPr>
              <p:nvPr/>
            </p:nvSpPr>
            <p:spPr bwMode="auto">
              <a:xfrm>
                <a:off x="10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5" name="Line 28"/>
              <p:cNvSpPr>
                <a:spLocks noChangeShapeType="1"/>
              </p:cNvSpPr>
              <p:nvPr/>
            </p:nvSpPr>
            <p:spPr bwMode="auto">
              <a:xfrm>
                <a:off x="11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6" name="Line 29"/>
              <p:cNvSpPr>
                <a:spLocks noChangeShapeType="1"/>
              </p:cNvSpPr>
              <p:nvPr/>
            </p:nvSpPr>
            <p:spPr bwMode="auto">
              <a:xfrm>
                <a:off x="11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7" name="Line 30"/>
              <p:cNvSpPr>
                <a:spLocks noChangeShapeType="1"/>
              </p:cNvSpPr>
              <p:nvPr/>
            </p:nvSpPr>
            <p:spPr bwMode="auto">
              <a:xfrm>
                <a:off x="12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8" name="Line 31"/>
              <p:cNvSpPr>
                <a:spLocks noChangeShapeType="1"/>
              </p:cNvSpPr>
              <p:nvPr/>
            </p:nvSpPr>
            <p:spPr bwMode="auto">
              <a:xfrm>
                <a:off x="12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79" name="Line 32"/>
              <p:cNvSpPr>
                <a:spLocks noChangeShapeType="1"/>
              </p:cNvSpPr>
              <p:nvPr/>
            </p:nvSpPr>
            <p:spPr bwMode="auto">
              <a:xfrm>
                <a:off x="13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0" name="Line 33"/>
              <p:cNvSpPr>
                <a:spLocks noChangeShapeType="1"/>
              </p:cNvSpPr>
              <p:nvPr/>
            </p:nvSpPr>
            <p:spPr bwMode="auto">
              <a:xfrm>
                <a:off x="14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1" name="Line 34"/>
              <p:cNvSpPr>
                <a:spLocks noChangeShapeType="1"/>
              </p:cNvSpPr>
              <p:nvPr/>
            </p:nvSpPr>
            <p:spPr bwMode="auto">
              <a:xfrm>
                <a:off x="14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2" name="Line 35"/>
              <p:cNvSpPr>
                <a:spLocks noChangeShapeType="1"/>
              </p:cNvSpPr>
              <p:nvPr/>
            </p:nvSpPr>
            <p:spPr bwMode="auto">
              <a:xfrm>
                <a:off x="15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3" name="Line 36"/>
              <p:cNvSpPr>
                <a:spLocks noChangeShapeType="1"/>
              </p:cNvSpPr>
              <p:nvPr/>
            </p:nvSpPr>
            <p:spPr bwMode="auto">
              <a:xfrm>
                <a:off x="15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4" name="Line 37"/>
              <p:cNvSpPr>
                <a:spLocks noChangeShapeType="1"/>
              </p:cNvSpPr>
              <p:nvPr/>
            </p:nvSpPr>
            <p:spPr bwMode="auto">
              <a:xfrm>
                <a:off x="16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5" name="Line 38"/>
              <p:cNvSpPr>
                <a:spLocks noChangeShapeType="1"/>
              </p:cNvSpPr>
              <p:nvPr/>
            </p:nvSpPr>
            <p:spPr bwMode="auto">
              <a:xfrm>
                <a:off x="16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6" name="Line 39"/>
              <p:cNvSpPr>
                <a:spLocks noChangeShapeType="1"/>
              </p:cNvSpPr>
              <p:nvPr/>
            </p:nvSpPr>
            <p:spPr bwMode="auto">
              <a:xfrm>
                <a:off x="17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7" name="Line 40"/>
              <p:cNvSpPr>
                <a:spLocks noChangeShapeType="1"/>
              </p:cNvSpPr>
              <p:nvPr/>
            </p:nvSpPr>
            <p:spPr bwMode="auto">
              <a:xfrm>
                <a:off x="18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8" name="Line 41"/>
              <p:cNvSpPr>
                <a:spLocks noChangeShapeType="1"/>
              </p:cNvSpPr>
              <p:nvPr/>
            </p:nvSpPr>
            <p:spPr bwMode="auto">
              <a:xfrm>
                <a:off x="18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89" name="Line 42"/>
              <p:cNvSpPr>
                <a:spLocks noChangeShapeType="1"/>
              </p:cNvSpPr>
              <p:nvPr/>
            </p:nvSpPr>
            <p:spPr bwMode="auto">
              <a:xfrm>
                <a:off x="19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0" name="Line 43"/>
              <p:cNvSpPr>
                <a:spLocks noChangeShapeType="1"/>
              </p:cNvSpPr>
              <p:nvPr/>
            </p:nvSpPr>
            <p:spPr bwMode="auto">
              <a:xfrm>
                <a:off x="19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1" name="Line 44"/>
              <p:cNvSpPr>
                <a:spLocks noChangeShapeType="1"/>
              </p:cNvSpPr>
              <p:nvPr/>
            </p:nvSpPr>
            <p:spPr bwMode="auto">
              <a:xfrm>
                <a:off x="20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2" name="Line 45"/>
              <p:cNvSpPr>
                <a:spLocks noChangeShapeType="1"/>
              </p:cNvSpPr>
              <p:nvPr/>
            </p:nvSpPr>
            <p:spPr bwMode="auto">
              <a:xfrm>
                <a:off x="20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3" name="Line 46"/>
              <p:cNvSpPr>
                <a:spLocks noChangeShapeType="1"/>
              </p:cNvSpPr>
              <p:nvPr/>
            </p:nvSpPr>
            <p:spPr bwMode="auto">
              <a:xfrm>
                <a:off x="21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4" name="Line 47"/>
              <p:cNvSpPr>
                <a:spLocks noChangeShapeType="1"/>
              </p:cNvSpPr>
              <p:nvPr/>
            </p:nvSpPr>
            <p:spPr bwMode="auto">
              <a:xfrm>
                <a:off x="21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5" name="Line 48"/>
              <p:cNvSpPr>
                <a:spLocks noChangeShapeType="1"/>
              </p:cNvSpPr>
              <p:nvPr/>
            </p:nvSpPr>
            <p:spPr bwMode="auto">
              <a:xfrm>
                <a:off x="22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6" name="Line 49"/>
              <p:cNvSpPr>
                <a:spLocks noChangeShapeType="1"/>
              </p:cNvSpPr>
              <p:nvPr/>
            </p:nvSpPr>
            <p:spPr bwMode="auto">
              <a:xfrm>
                <a:off x="23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7" name="Line 50"/>
              <p:cNvSpPr>
                <a:spLocks noChangeShapeType="1"/>
              </p:cNvSpPr>
              <p:nvPr/>
            </p:nvSpPr>
            <p:spPr bwMode="auto">
              <a:xfrm>
                <a:off x="236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8" name="Line 51"/>
              <p:cNvSpPr>
                <a:spLocks noChangeShapeType="1"/>
              </p:cNvSpPr>
              <p:nvPr/>
            </p:nvSpPr>
            <p:spPr bwMode="auto">
              <a:xfrm>
                <a:off x="241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99" name="Line 52"/>
              <p:cNvSpPr>
                <a:spLocks noChangeShapeType="1"/>
              </p:cNvSpPr>
              <p:nvPr/>
            </p:nvSpPr>
            <p:spPr bwMode="auto">
              <a:xfrm>
                <a:off x="247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0" name="Line 53"/>
              <p:cNvSpPr>
                <a:spLocks noChangeShapeType="1"/>
              </p:cNvSpPr>
              <p:nvPr/>
            </p:nvSpPr>
            <p:spPr bwMode="auto">
              <a:xfrm>
                <a:off x="252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1" name="Line 54"/>
              <p:cNvSpPr>
                <a:spLocks noChangeShapeType="1"/>
              </p:cNvSpPr>
              <p:nvPr/>
            </p:nvSpPr>
            <p:spPr bwMode="auto">
              <a:xfrm>
                <a:off x="258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2" name="Line 55"/>
              <p:cNvSpPr>
                <a:spLocks noChangeShapeType="1"/>
              </p:cNvSpPr>
              <p:nvPr/>
            </p:nvSpPr>
            <p:spPr bwMode="auto">
              <a:xfrm>
                <a:off x="264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3" name="Line 56"/>
              <p:cNvSpPr>
                <a:spLocks noChangeShapeType="1"/>
              </p:cNvSpPr>
              <p:nvPr/>
            </p:nvSpPr>
            <p:spPr bwMode="auto">
              <a:xfrm>
                <a:off x="269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4" name="Line 57"/>
              <p:cNvSpPr>
                <a:spLocks noChangeShapeType="1"/>
              </p:cNvSpPr>
              <p:nvPr/>
            </p:nvSpPr>
            <p:spPr bwMode="auto">
              <a:xfrm>
                <a:off x="275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5" name="Line 58"/>
              <p:cNvSpPr>
                <a:spLocks noChangeShapeType="1"/>
              </p:cNvSpPr>
              <p:nvPr/>
            </p:nvSpPr>
            <p:spPr bwMode="auto">
              <a:xfrm>
                <a:off x="280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6" name="Line 59"/>
              <p:cNvSpPr>
                <a:spLocks noChangeShapeType="1"/>
              </p:cNvSpPr>
              <p:nvPr/>
            </p:nvSpPr>
            <p:spPr bwMode="auto">
              <a:xfrm>
                <a:off x="286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7" name="Line 60"/>
              <p:cNvSpPr>
                <a:spLocks noChangeShapeType="1"/>
              </p:cNvSpPr>
              <p:nvPr/>
            </p:nvSpPr>
            <p:spPr bwMode="auto">
              <a:xfrm>
                <a:off x="292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8" name="Line 61"/>
              <p:cNvSpPr>
                <a:spLocks noChangeShapeType="1"/>
              </p:cNvSpPr>
              <p:nvPr/>
            </p:nvSpPr>
            <p:spPr bwMode="auto">
              <a:xfrm>
                <a:off x="297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09" name="Line 62"/>
              <p:cNvSpPr>
                <a:spLocks noChangeShapeType="1"/>
              </p:cNvSpPr>
              <p:nvPr/>
            </p:nvSpPr>
            <p:spPr bwMode="auto">
              <a:xfrm>
                <a:off x="303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0" name="Line 63"/>
              <p:cNvSpPr>
                <a:spLocks noChangeShapeType="1"/>
              </p:cNvSpPr>
              <p:nvPr/>
            </p:nvSpPr>
            <p:spPr bwMode="auto">
              <a:xfrm>
                <a:off x="308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1" name="Line 64"/>
              <p:cNvSpPr>
                <a:spLocks noChangeShapeType="1"/>
              </p:cNvSpPr>
              <p:nvPr/>
            </p:nvSpPr>
            <p:spPr bwMode="auto">
              <a:xfrm>
                <a:off x="314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2" name="Line 65"/>
              <p:cNvSpPr>
                <a:spLocks noChangeShapeType="1"/>
              </p:cNvSpPr>
              <p:nvPr/>
            </p:nvSpPr>
            <p:spPr bwMode="auto">
              <a:xfrm>
                <a:off x="320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3" name="Line 66"/>
              <p:cNvSpPr>
                <a:spLocks noChangeShapeType="1"/>
              </p:cNvSpPr>
              <p:nvPr/>
            </p:nvSpPr>
            <p:spPr bwMode="auto">
              <a:xfrm>
                <a:off x="325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4" name="Line 67"/>
              <p:cNvSpPr>
                <a:spLocks noChangeShapeType="1"/>
              </p:cNvSpPr>
              <p:nvPr/>
            </p:nvSpPr>
            <p:spPr bwMode="auto">
              <a:xfrm>
                <a:off x="331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5" name="Line 68"/>
              <p:cNvSpPr>
                <a:spLocks noChangeShapeType="1"/>
              </p:cNvSpPr>
              <p:nvPr/>
            </p:nvSpPr>
            <p:spPr bwMode="auto">
              <a:xfrm>
                <a:off x="336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6" name="Line 69"/>
              <p:cNvSpPr>
                <a:spLocks noChangeShapeType="1"/>
              </p:cNvSpPr>
              <p:nvPr/>
            </p:nvSpPr>
            <p:spPr bwMode="auto">
              <a:xfrm>
                <a:off x="342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7" name="Line 70"/>
              <p:cNvSpPr>
                <a:spLocks noChangeShapeType="1"/>
              </p:cNvSpPr>
              <p:nvPr/>
            </p:nvSpPr>
            <p:spPr bwMode="auto">
              <a:xfrm>
                <a:off x="3481"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8" name="Line 71"/>
              <p:cNvSpPr>
                <a:spLocks noChangeShapeType="1"/>
              </p:cNvSpPr>
              <p:nvPr/>
            </p:nvSpPr>
            <p:spPr bwMode="auto">
              <a:xfrm>
                <a:off x="3537"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19" name="Line 72"/>
              <p:cNvSpPr>
                <a:spLocks noChangeShapeType="1"/>
              </p:cNvSpPr>
              <p:nvPr/>
            </p:nvSpPr>
            <p:spPr bwMode="auto">
              <a:xfrm>
                <a:off x="3593"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0" name="Line 73"/>
              <p:cNvSpPr>
                <a:spLocks noChangeShapeType="1"/>
              </p:cNvSpPr>
              <p:nvPr/>
            </p:nvSpPr>
            <p:spPr bwMode="auto">
              <a:xfrm>
                <a:off x="3649"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1" name="Line 74"/>
              <p:cNvSpPr>
                <a:spLocks noChangeShapeType="1"/>
              </p:cNvSpPr>
              <p:nvPr/>
            </p:nvSpPr>
            <p:spPr bwMode="auto">
              <a:xfrm>
                <a:off x="3705" y="4274"/>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322" name="Freeform 77"/>
              <p:cNvSpPr>
                <a:spLocks/>
              </p:cNvSpPr>
              <p:nvPr/>
            </p:nvSpPr>
            <p:spPr bwMode="auto">
              <a:xfrm>
                <a:off x="59" y="4358"/>
                <a:ext cx="2806" cy="187"/>
              </a:xfrm>
              <a:custGeom>
                <a:avLst/>
                <a:gdLst>
                  <a:gd name="T0" fmla="*/ 2178 w 2178"/>
                  <a:gd name="T1" fmla="*/ 130 h 182"/>
                  <a:gd name="T2" fmla="*/ 2178 w 2178"/>
                  <a:gd name="T3" fmla="*/ 130 h 182"/>
                  <a:gd name="T4" fmla="*/ 2176 w 2178"/>
                  <a:gd name="T5" fmla="*/ 142 h 182"/>
                  <a:gd name="T6" fmla="*/ 2174 w 2178"/>
                  <a:gd name="T7" fmla="*/ 150 h 182"/>
                  <a:gd name="T8" fmla="*/ 2168 w 2178"/>
                  <a:gd name="T9" fmla="*/ 160 h 182"/>
                  <a:gd name="T10" fmla="*/ 2162 w 2178"/>
                  <a:gd name="T11" fmla="*/ 168 h 182"/>
                  <a:gd name="T12" fmla="*/ 2156 w 2178"/>
                  <a:gd name="T13" fmla="*/ 174 h 182"/>
                  <a:gd name="T14" fmla="*/ 2148 w 2178"/>
                  <a:gd name="T15" fmla="*/ 178 h 182"/>
                  <a:gd name="T16" fmla="*/ 2138 w 2178"/>
                  <a:gd name="T17" fmla="*/ 182 h 182"/>
                  <a:gd name="T18" fmla="*/ 2128 w 2178"/>
                  <a:gd name="T19" fmla="*/ 182 h 182"/>
                  <a:gd name="T20" fmla="*/ 50 w 2178"/>
                  <a:gd name="T21" fmla="*/ 182 h 182"/>
                  <a:gd name="T22" fmla="*/ 50 w 2178"/>
                  <a:gd name="T23" fmla="*/ 182 h 182"/>
                  <a:gd name="T24" fmla="*/ 40 w 2178"/>
                  <a:gd name="T25" fmla="*/ 182 h 182"/>
                  <a:gd name="T26" fmla="*/ 30 w 2178"/>
                  <a:gd name="T27" fmla="*/ 178 h 182"/>
                  <a:gd name="T28" fmla="*/ 22 w 2178"/>
                  <a:gd name="T29" fmla="*/ 174 h 182"/>
                  <a:gd name="T30" fmla="*/ 14 w 2178"/>
                  <a:gd name="T31" fmla="*/ 168 h 182"/>
                  <a:gd name="T32" fmla="*/ 8 w 2178"/>
                  <a:gd name="T33" fmla="*/ 160 h 182"/>
                  <a:gd name="T34" fmla="*/ 4 w 2178"/>
                  <a:gd name="T35" fmla="*/ 150 h 182"/>
                  <a:gd name="T36" fmla="*/ 2 w 2178"/>
                  <a:gd name="T37" fmla="*/ 142 h 182"/>
                  <a:gd name="T38" fmla="*/ 0 w 2178"/>
                  <a:gd name="T39" fmla="*/ 130 h 182"/>
                  <a:gd name="T40" fmla="*/ 0 w 2178"/>
                  <a:gd name="T41" fmla="*/ 52 h 182"/>
                  <a:gd name="T42" fmla="*/ 0 w 2178"/>
                  <a:gd name="T43" fmla="*/ 52 h 182"/>
                  <a:gd name="T44" fmla="*/ 2 w 2178"/>
                  <a:gd name="T45" fmla="*/ 42 h 182"/>
                  <a:gd name="T46" fmla="*/ 4 w 2178"/>
                  <a:gd name="T47" fmla="*/ 32 h 182"/>
                  <a:gd name="T48" fmla="*/ 8 w 2178"/>
                  <a:gd name="T49" fmla="*/ 24 h 182"/>
                  <a:gd name="T50" fmla="*/ 14 w 2178"/>
                  <a:gd name="T51" fmla="*/ 16 h 182"/>
                  <a:gd name="T52" fmla="*/ 22 w 2178"/>
                  <a:gd name="T53" fmla="*/ 10 h 182"/>
                  <a:gd name="T54" fmla="*/ 30 w 2178"/>
                  <a:gd name="T55" fmla="*/ 4 h 182"/>
                  <a:gd name="T56" fmla="*/ 40 w 2178"/>
                  <a:gd name="T57" fmla="*/ 2 h 182"/>
                  <a:gd name="T58" fmla="*/ 50 w 2178"/>
                  <a:gd name="T59" fmla="*/ 0 h 182"/>
                  <a:gd name="T60" fmla="*/ 2128 w 2178"/>
                  <a:gd name="T61" fmla="*/ 0 h 182"/>
                  <a:gd name="T62" fmla="*/ 2128 w 2178"/>
                  <a:gd name="T63" fmla="*/ 0 h 182"/>
                  <a:gd name="T64" fmla="*/ 2138 w 2178"/>
                  <a:gd name="T65" fmla="*/ 2 h 182"/>
                  <a:gd name="T66" fmla="*/ 2148 w 2178"/>
                  <a:gd name="T67" fmla="*/ 4 h 182"/>
                  <a:gd name="T68" fmla="*/ 2156 w 2178"/>
                  <a:gd name="T69" fmla="*/ 10 h 182"/>
                  <a:gd name="T70" fmla="*/ 2162 w 2178"/>
                  <a:gd name="T71" fmla="*/ 16 h 182"/>
                  <a:gd name="T72" fmla="*/ 2168 w 2178"/>
                  <a:gd name="T73" fmla="*/ 24 h 182"/>
                  <a:gd name="T74" fmla="*/ 2174 w 2178"/>
                  <a:gd name="T75" fmla="*/ 32 h 182"/>
                  <a:gd name="T76" fmla="*/ 2176 w 2178"/>
                  <a:gd name="T77" fmla="*/ 42 h 182"/>
                  <a:gd name="T78" fmla="*/ 2178 w 2178"/>
                  <a:gd name="T79" fmla="*/ 52 h 182"/>
                  <a:gd name="T80" fmla="*/ 2178 w 2178"/>
                  <a:gd name="T81" fmla="*/ 13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78" h="182">
                    <a:moveTo>
                      <a:pt x="2178" y="130"/>
                    </a:moveTo>
                    <a:lnTo>
                      <a:pt x="2178" y="130"/>
                    </a:lnTo>
                    <a:lnTo>
                      <a:pt x="2176" y="142"/>
                    </a:lnTo>
                    <a:lnTo>
                      <a:pt x="2174" y="150"/>
                    </a:lnTo>
                    <a:lnTo>
                      <a:pt x="2168" y="160"/>
                    </a:lnTo>
                    <a:lnTo>
                      <a:pt x="2162" y="168"/>
                    </a:lnTo>
                    <a:lnTo>
                      <a:pt x="2156" y="174"/>
                    </a:lnTo>
                    <a:lnTo>
                      <a:pt x="2148" y="178"/>
                    </a:lnTo>
                    <a:lnTo>
                      <a:pt x="2138" y="182"/>
                    </a:lnTo>
                    <a:lnTo>
                      <a:pt x="2128" y="182"/>
                    </a:lnTo>
                    <a:lnTo>
                      <a:pt x="50" y="182"/>
                    </a:lnTo>
                    <a:lnTo>
                      <a:pt x="40" y="182"/>
                    </a:lnTo>
                    <a:lnTo>
                      <a:pt x="30" y="178"/>
                    </a:lnTo>
                    <a:lnTo>
                      <a:pt x="22" y="174"/>
                    </a:lnTo>
                    <a:lnTo>
                      <a:pt x="14" y="168"/>
                    </a:lnTo>
                    <a:lnTo>
                      <a:pt x="8" y="160"/>
                    </a:lnTo>
                    <a:lnTo>
                      <a:pt x="4" y="150"/>
                    </a:lnTo>
                    <a:lnTo>
                      <a:pt x="2" y="142"/>
                    </a:lnTo>
                    <a:lnTo>
                      <a:pt x="0" y="130"/>
                    </a:lnTo>
                    <a:lnTo>
                      <a:pt x="0" y="52"/>
                    </a:lnTo>
                    <a:lnTo>
                      <a:pt x="2" y="42"/>
                    </a:lnTo>
                    <a:lnTo>
                      <a:pt x="4" y="32"/>
                    </a:lnTo>
                    <a:lnTo>
                      <a:pt x="8" y="24"/>
                    </a:lnTo>
                    <a:lnTo>
                      <a:pt x="14" y="16"/>
                    </a:lnTo>
                    <a:lnTo>
                      <a:pt x="22" y="10"/>
                    </a:lnTo>
                    <a:lnTo>
                      <a:pt x="30" y="4"/>
                    </a:lnTo>
                    <a:lnTo>
                      <a:pt x="40" y="2"/>
                    </a:lnTo>
                    <a:lnTo>
                      <a:pt x="50" y="0"/>
                    </a:lnTo>
                    <a:lnTo>
                      <a:pt x="2128" y="0"/>
                    </a:lnTo>
                    <a:lnTo>
                      <a:pt x="2138" y="2"/>
                    </a:lnTo>
                    <a:lnTo>
                      <a:pt x="2148" y="4"/>
                    </a:lnTo>
                    <a:lnTo>
                      <a:pt x="2156" y="10"/>
                    </a:lnTo>
                    <a:lnTo>
                      <a:pt x="2162" y="16"/>
                    </a:lnTo>
                    <a:lnTo>
                      <a:pt x="2168" y="24"/>
                    </a:lnTo>
                    <a:lnTo>
                      <a:pt x="2174" y="32"/>
                    </a:lnTo>
                    <a:lnTo>
                      <a:pt x="2176" y="42"/>
                    </a:lnTo>
                    <a:lnTo>
                      <a:pt x="2178" y="52"/>
                    </a:lnTo>
                    <a:lnTo>
                      <a:pt x="2178" y="130"/>
                    </a:lnTo>
                    <a:close/>
                  </a:path>
                </a:pathLst>
              </a:custGeom>
              <a:solidFill>
                <a:srgbClr val="009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nvGrpSpPr>
          <p:cNvPr id="10250" name="Group 7"/>
          <p:cNvGrpSpPr>
            <a:grpSpLocks/>
          </p:cNvGrpSpPr>
          <p:nvPr/>
        </p:nvGrpSpPr>
        <p:grpSpPr bwMode="auto">
          <a:xfrm>
            <a:off x="4989513" y="2740025"/>
            <a:ext cx="733425" cy="809625"/>
            <a:chOff x="3143" y="1726"/>
            <a:chExt cx="462" cy="510"/>
          </a:xfrm>
        </p:grpSpPr>
        <p:sp>
          <p:nvSpPr>
            <p:cNvPr id="10252" name="Freeform 8"/>
            <p:cNvSpPr>
              <a:spLocks/>
            </p:cNvSpPr>
            <p:nvPr/>
          </p:nvSpPr>
          <p:spPr bwMode="auto">
            <a:xfrm>
              <a:off x="3257" y="1726"/>
              <a:ext cx="348" cy="348"/>
            </a:xfrm>
            <a:custGeom>
              <a:avLst/>
              <a:gdLst>
                <a:gd name="T0" fmla="*/ 348 w 348"/>
                <a:gd name="T1" fmla="*/ 174 h 348"/>
                <a:gd name="T2" fmla="*/ 346 w 348"/>
                <a:gd name="T3" fmla="*/ 210 h 348"/>
                <a:gd name="T4" fmla="*/ 336 w 348"/>
                <a:gd name="T5" fmla="*/ 242 h 348"/>
                <a:gd name="T6" fmla="*/ 320 w 348"/>
                <a:gd name="T7" fmla="*/ 272 h 348"/>
                <a:gd name="T8" fmla="*/ 298 w 348"/>
                <a:gd name="T9" fmla="*/ 298 h 348"/>
                <a:gd name="T10" fmla="*/ 272 w 348"/>
                <a:gd name="T11" fmla="*/ 320 h 348"/>
                <a:gd name="T12" fmla="*/ 242 w 348"/>
                <a:gd name="T13" fmla="*/ 336 h 348"/>
                <a:gd name="T14" fmla="*/ 210 w 348"/>
                <a:gd name="T15" fmla="*/ 346 h 348"/>
                <a:gd name="T16" fmla="*/ 174 w 348"/>
                <a:gd name="T17" fmla="*/ 348 h 348"/>
                <a:gd name="T18" fmla="*/ 156 w 348"/>
                <a:gd name="T19" fmla="*/ 348 h 348"/>
                <a:gd name="T20" fmla="*/ 124 w 348"/>
                <a:gd name="T21" fmla="*/ 340 h 348"/>
                <a:gd name="T22" fmla="*/ 92 w 348"/>
                <a:gd name="T23" fmla="*/ 328 h 348"/>
                <a:gd name="T24" fmla="*/ 64 w 348"/>
                <a:gd name="T25" fmla="*/ 310 h 348"/>
                <a:gd name="T26" fmla="*/ 40 w 348"/>
                <a:gd name="T27" fmla="*/ 286 h 348"/>
                <a:gd name="T28" fmla="*/ 22 w 348"/>
                <a:gd name="T29" fmla="*/ 258 h 348"/>
                <a:gd name="T30" fmla="*/ 8 w 348"/>
                <a:gd name="T31" fmla="*/ 226 h 348"/>
                <a:gd name="T32" fmla="*/ 2 w 348"/>
                <a:gd name="T33" fmla="*/ 192 h 348"/>
                <a:gd name="T34" fmla="*/ 0 w 348"/>
                <a:gd name="T35" fmla="*/ 174 h 348"/>
                <a:gd name="T36" fmla="*/ 4 w 348"/>
                <a:gd name="T37" fmla="*/ 140 h 348"/>
                <a:gd name="T38" fmla="*/ 14 w 348"/>
                <a:gd name="T39" fmla="*/ 108 h 348"/>
                <a:gd name="T40" fmla="*/ 30 w 348"/>
                <a:gd name="T41" fmla="*/ 78 h 348"/>
                <a:gd name="T42" fmla="*/ 52 w 348"/>
                <a:gd name="T43" fmla="*/ 52 h 348"/>
                <a:gd name="T44" fmla="*/ 78 w 348"/>
                <a:gd name="T45" fmla="*/ 30 h 348"/>
                <a:gd name="T46" fmla="*/ 108 w 348"/>
                <a:gd name="T47" fmla="*/ 14 h 348"/>
                <a:gd name="T48" fmla="*/ 140 w 348"/>
                <a:gd name="T49" fmla="*/ 4 h 348"/>
                <a:gd name="T50" fmla="*/ 174 w 348"/>
                <a:gd name="T51" fmla="*/ 0 h 348"/>
                <a:gd name="T52" fmla="*/ 192 w 348"/>
                <a:gd name="T53" fmla="*/ 2 h 348"/>
                <a:gd name="T54" fmla="*/ 226 w 348"/>
                <a:gd name="T55" fmla="*/ 8 h 348"/>
                <a:gd name="T56" fmla="*/ 258 w 348"/>
                <a:gd name="T57" fmla="*/ 22 h 348"/>
                <a:gd name="T58" fmla="*/ 286 w 348"/>
                <a:gd name="T59" fmla="*/ 40 h 348"/>
                <a:gd name="T60" fmla="*/ 310 w 348"/>
                <a:gd name="T61" fmla="*/ 64 h 348"/>
                <a:gd name="T62" fmla="*/ 328 w 348"/>
                <a:gd name="T63" fmla="*/ 92 h 348"/>
                <a:gd name="T64" fmla="*/ 340 w 348"/>
                <a:gd name="T65" fmla="*/ 124 h 348"/>
                <a:gd name="T66" fmla="*/ 348 w 348"/>
                <a:gd name="T67" fmla="*/ 156 h 348"/>
                <a:gd name="T68" fmla="*/ 348 w 348"/>
                <a:gd name="T69" fmla="*/ 174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8" h="348">
                  <a:moveTo>
                    <a:pt x="348" y="174"/>
                  </a:moveTo>
                  <a:lnTo>
                    <a:pt x="348" y="174"/>
                  </a:lnTo>
                  <a:lnTo>
                    <a:pt x="348" y="192"/>
                  </a:lnTo>
                  <a:lnTo>
                    <a:pt x="346" y="210"/>
                  </a:lnTo>
                  <a:lnTo>
                    <a:pt x="340" y="226"/>
                  </a:lnTo>
                  <a:lnTo>
                    <a:pt x="336" y="242"/>
                  </a:lnTo>
                  <a:lnTo>
                    <a:pt x="328" y="258"/>
                  </a:lnTo>
                  <a:lnTo>
                    <a:pt x="320" y="272"/>
                  </a:lnTo>
                  <a:lnTo>
                    <a:pt x="310" y="286"/>
                  </a:lnTo>
                  <a:lnTo>
                    <a:pt x="298" y="298"/>
                  </a:lnTo>
                  <a:lnTo>
                    <a:pt x="286" y="310"/>
                  </a:lnTo>
                  <a:lnTo>
                    <a:pt x="272" y="320"/>
                  </a:lnTo>
                  <a:lnTo>
                    <a:pt x="258" y="328"/>
                  </a:lnTo>
                  <a:lnTo>
                    <a:pt x="242" y="336"/>
                  </a:lnTo>
                  <a:lnTo>
                    <a:pt x="226" y="340"/>
                  </a:lnTo>
                  <a:lnTo>
                    <a:pt x="210" y="346"/>
                  </a:lnTo>
                  <a:lnTo>
                    <a:pt x="192" y="348"/>
                  </a:lnTo>
                  <a:lnTo>
                    <a:pt x="174" y="348"/>
                  </a:lnTo>
                  <a:lnTo>
                    <a:pt x="156" y="348"/>
                  </a:lnTo>
                  <a:lnTo>
                    <a:pt x="140" y="346"/>
                  </a:lnTo>
                  <a:lnTo>
                    <a:pt x="124" y="340"/>
                  </a:lnTo>
                  <a:lnTo>
                    <a:pt x="108" y="336"/>
                  </a:lnTo>
                  <a:lnTo>
                    <a:pt x="92" y="328"/>
                  </a:lnTo>
                  <a:lnTo>
                    <a:pt x="78" y="320"/>
                  </a:lnTo>
                  <a:lnTo>
                    <a:pt x="64" y="310"/>
                  </a:lnTo>
                  <a:lnTo>
                    <a:pt x="52" y="298"/>
                  </a:lnTo>
                  <a:lnTo>
                    <a:pt x="40" y="286"/>
                  </a:lnTo>
                  <a:lnTo>
                    <a:pt x="30" y="272"/>
                  </a:lnTo>
                  <a:lnTo>
                    <a:pt x="22" y="258"/>
                  </a:lnTo>
                  <a:lnTo>
                    <a:pt x="14" y="242"/>
                  </a:lnTo>
                  <a:lnTo>
                    <a:pt x="8" y="226"/>
                  </a:lnTo>
                  <a:lnTo>
                    <a:pt x="4" y="210"/>
                  </a:lnTo>
                  <a:lnTo>
                    <a:pt x="2" y="192"/>
                  </a:lnTo>
                  <a:lnTo>
                    <a:pt x="0" y="174"/>
                  </a:lnTo>
                  <a:lnTo>
                    <a:pt x="2" y="156"/>
                  </a:lnTo>
                  <a:lnTo>
                    <a:pt x="4" y="140"/>
                  </a:lnTo>
                  <a:lnTo>
                    <a:pt x="8" y="124"/>
                  </a:lnTo>
                  <a:lnTo>
                    <a:pt x="14" y="108"/>
                  </a:lnTo>
                  <a:lnTo>
                    <a:pt x="22" y="92"/>
                  </a:lnTo>
                  <a:lnTo>
                    <a:pt x="30" y="78"/>
                  </a:lnTo>
                  <a:lnTo>
                    <a:pt x="40" y="64"/>
                  </a:lnTo>
                  <a:lnTo>
                    <a:pt x="52" y="52"/>
                  </a:lnTo>
                  <a:lnTo>
                    <a:pt x="64" y="40"/>
                  </a:lnTo>
                  <a:lnTo>
                    <a:pt x="78" y="30"/>
                  </a:lnTo>
                  <a:lnTo>
                    <a:pt x="92" y="22"/>
                  </a:lnTo>
                  <a:lnTo>
                    <a:pt x="108" y="14"/>
                  </a:lnTo>
                  <a:lnTo>
                    <a:pt x="124" y="8"/>
                  </a:lnTo>
                  <a:lnTo>
                    <a:pt x="140" y="4"/>
                  </a:lnTo>
                  <a:lnTo>
                    <a:pt x="156" y="2"/>
                  </a:lnTo>
                  <a:lnTo>
                    <a:pt x="174" y="0"/>
                  </a:lnTo>
                  <a:lnTo>
                    <a:pt x="192" y="2"/>
                  </a:lnTo>
                  <a:lnTo>
                    <a:pt x="210" y="4"/>
                  </a:lnTo>
                  <a:lnTo>
                    <a:pt x="226" y="8"/>
                  </a:lnTo>
                  <a:lnTo>
                    <a:pt x="242" y="14"/>
                  </a:lnTo>
                  <a:lnTo>
                    <a:pt x="258" y="22"/>
                  </a:lnTo>
                  <a:lnTo>
                    <a:pt x="272" y="30"/>
                  </a:lnTo>
                  <a:lnTo>
                    <a:pt x="286" y="40"/>
                  </a:lnTo>
                  <a:lnTo>
                    <a:pt x="298" y="52"/>
                  </a:lnTo>
                  <a:lnTo>
                    <a:pt x="310" y="64"/>
                  </a:lnTo>
                  <a:lnTo>
                    <a:pt x="320" y="78"/>
                  </a:lnTo>
                  <a:lnTo>
                    <a:pt x="328" y="92"/>
                  </a:lnTo>
                  <a:lnTo>
                    <a:pt x="336" y="108"/>
                  </a:lnTo>
                  <a:lnTo>
                    <a:pt x="340" y="124"/>
                  </a:lnTo>
                  <a:lnTo>
                    <a:pt x="346" y="140"/>
                  </a:lnTo>
                  <a:lnTo>
                    <a:pt x="348" y="156"/>
                  </a:lnTo>
                  <a:lnTo>
                    <a:pt x="348" y="174"/>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0253" name="Freeform 9"/>
            <p:cNvSpPr>
              <a:spLocks/>
            </p:cNvSpPr>
            <p:nvPr/>
          </p:nvSpPr>
          <p:spPr bwMode="auto">
            <a:xfrm>
              <a:off x="3143" y="2080"/>
              <a:ext cx="156" cy="156"/>
            </a:xfrm>
            <a:custGeom>
              <a:avLst/>
              <a:gdLst>
                <a:gd name="T0" fmla="*/ 156 w 156"/>
                <a:gd name="T1" fmla="*/ 78 h 156"/>
                <a:gd name="T2" fmla="*/ 156 w 156"/>
                <a:gd name="T3" fmla="*/ 78 h 156"/>
                <a:gd name="T4" fmla="*/ 156 w 156"/>
                <a:gd name="T5" fmla="*/ 94 h 156"/>
                <a:gd name="T6" fmla="*/ 150 w 156"/>
                <a:gd name="T7" fmla="*/ 110 h 156"/>
                <a:gd name="T8" fmla="*/ 144 w 156"/>
                <a:gd name="T9" fmla="*/ 122 h 156"/>
                <a:gd name="T10" fmla="*/ 134 w 156"/>
                <a:gd name="T11" fmla="*/ 134 h 156"/>
                <a:gd name="T12" fmla="*/ 122 w 156"/>
                <a:gd name="T13" fmla="*/ 144 h 156"/>
                <a:gd name="T14" fmla="*/ 110 w 156"/>
                <a:gd name="T15" fmla="*/ 150 h 156"/>
                <a:gd name="T16" fmla="*/ 94 w 156"/>
                <a:gd name="T17" fmla="*/ 156 h 156"/>
                <a:gd name="T18" fmla="*/ 78 w 156"/>
                <a:gd name="T19" fmla="*/ 156 h 156"/>
                <a:gd name="T20" fmla="*/ 78 w 156"/>
                <a:gd name="T21" fmla="*/ 156 h 156"/>
                <a:gd name="T22" fmla="*/ 64 w 156"/>
                <a:gd name="T23" fmla="*/ 156 h 156"/>
                <a:gd name="T24" fmla="*/ 48 w 156"/>
                <a:gd name="T25" fmla="*/ 150 h 156"/>
                <a:gd name="T26" fmla="*/ 36 w 156"/>
                <a:gd name="T27" fmla="*/ 144 h 156"/>
                <a:gd name="T28" fmla="*/ 24 w 156"/>
                <a:gd name="T29" fmla="*/ 134 h 156"/>
                <a:gd name="T30" fmla="*/ 14 w 156"/>
                <a:gd name="T31" fmla="*/ 122 h 156"/>
                <a:gd name="T32" fmla="*/ 6 w 156"/>
                <a:gd name="T33" fmla="*/ 110 h 156"/>
                <a:gd name="T34" fmla="*/ 2 w 156"/>
                <a:gd name="T35" fmla="*/ 94 h 156"/>
                <a:gd name="T36" fmla="*/ 0 w 156"/>
                <a:gd name="T37" fmla="*/ 78 h 156"/>
                <a:gd name="T38" fmla="*/ 0 w 156"/>
                <a:gd name="T39" fmla="*/ 78 h 156"/>
                <a:gd name="T40" fmla="*/ 2 w 156"/>
                <a:gd name="T41" fmla="*/ 64 h 156"/>
                <a:gd name="T42" fmla="*/ 6 w 156"/>
                <a:gd name="T43" fmla="*/ 48 h 156"/>
                <a:gd name="T44" fmla="*/ 14 w 156"/>
                <a:gd name="T45" fmla="*/ 36 h 156"/>
                <a:gd name="T46" fmla="*/ 24 w 156"/>
                <a:gd name="T47" fmla="*/ 24 h 156"/>
                <a:gd name="T48" fmla="*/ 36 w 156"/>
                <a:gd name="T49" fmla="*/ 14 h 156"/>
                <a:gd name="T50" fmla="*/ 48 w 156"/>
                <a:gd name="T51" fmla="*/ 6 h 156"/>
                <a:gd name="T52" fmla="*/ 64 w 156"/>
                <a:gd name="T53" fmla="*/ 2 h 156"/>
                <a:gd name="T54" fmla="*/ 78 w 156"/>
                <a:gd name="T55" fmla="*/ 0 h 156"/>
                <a:gd name="T56" fmla="*/ 78 w 156"/>
                <a:gd name="T57" fmla="*/ 0 h 156"/>
                <a:gd name="T58" fmla="*/ 94 w 156"/>
                <a:gd name="T59" fmla="*/ 2 h 156"/>
                <a:gd name="T60" fmla="*/ 110 w 156"/>
                <a:gd name="T61" fmla="*/ 6 h 156"/>
                <a:gd name="T62" fmla="*/ 122 w 156"/>
                <a:gd name="T63" fmla="*/ 14 h 156"/>
                <a:gd name="T64" fmla="*/ 134 w 156"/>
                <a:gd name="T65" fmla="*/ 24 h 156"/>
                <a:gd name="T66" fmla="*/ 144 w 156"/>
                <a:gd name="T67" fmla="*/ 36 h 156"/>
                <a:gd name="T68" fmla="*/ 150 w 156"/>
                <a:gd name="T69" fmla="*/ 48 h 156"/>
                <a:gd name="T70" fmla="*/ 156 w 156"/>
                <a:gd name="T71" fmla="*/ 64 h 156"/>
                <a:gd name="T72" fmla="*/ 156 w 156"/>
                <a:gd name="T73" fmla="*/ 78 h 156"/>
                <a:gd name="T74" fmla="*/ 156 w 156"/>
                <a:gd name="T75" fmla="*/ 78 h 1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6" h="156">
                  <a:moveTo>
                    <a:pt x="156" y="78"/>
                  </a:moveTo>
                  <a:lnTo>
                    <a:pt x="156" y="78"/>
                  </a:lnTo>
                  <a:lnTo>
                    <a:pt x="156" y="94"/>
                  </a:lnTo>
                  <a:lnTo>
                    <a:pt x="150" y="110"/>
                  </a:lnTo>
                  <a:lnTo>
                    <a:pt x="144" y="122"/>
                  </a:lnTo>
                  <a:lnTo>
                    <a:pt x="134" y="134"/>
                  </a:lnTo>
                  <a:lnTo>
                    <a:pt x="122" y="144"/>
                  </a:lnTo>
                  <a:lnTo>
                    <a:pt x="110" y="150"/>
                  </a:lnTo>
                  <a:lnTo>
                    <a:pt x="94" y="156"/>
                  </a:lnTo>
                  <a:lnTo>
                    <a:pt x="78" y="156"/>
                  </a:lnTo>
                  <a:lnTo>
                    <a:pt x="64" y="156"/>
                  </a:lnTo>
                  <a:lnTo>
                    <a:pt x="48" y="150"/>
                  </a:lnTo>
                  <a:lnTo>
                    <a:pt x="36" y="144"/>
                  </a:lnTo>
                  <a:lnTo>
                    <a:pt x="24" y="134"/>
                  </a:lnTo>
                  <a:lnTo>
                    <a:pt x="14" y="122"/>
                  </a:lnTo>
                  <a:lnTo>
                    <a:pt x="6" y="110"/>
                  </a:lnTo>
                  <a:lnTo>
                    <a:pt x="2" y="94"/>
                  </a:lnTo>
                  <a:lnTo>
                    <a:pt x="0" y="78"/>
                  </a:lnTo>
                  <a:lnTo>
                    <a:pt x="2" y="64"/>
                  </a:lnTo>
                  <a:lnTo>
                    <a:pt x="6" y="48"/>
                  </a:lnTo>
                  <a:lnTo>
                    <a:pt x="14" y="36"/>
                  </a:lnTo>
                  <a:lnTo>
                    <a:pt x="24" y="24"/>
                  </a:lnTo>
                  <a:lnTo>
                    <a:pt x="36" y="14"/>
                  </a:lnTo>
                  <a:lnTo>
                    <a:pt x="48" y="6"/>
                  </a:lnTo>
                  <a:lnTo>
                    <a:pt x="64" y="2"/>
                  </a:lnTo>
                  <a:lnTo>
                    <a:pt x="78" y="0"/>
                  </a:lnTo>
                  <a:lnTo>
                    <a:pt x="94" y="2"/>
                  </a:lnTo>
                  <a:lnTo>
                    <a:pt x="110" y="6"/>
                  </a:lnTo>
                  <a:lnTo>
                    <a:pt x="122" y="14"/>
                  </a:lnTo>
                  <a:lnTo>
                    <a:pt x="134" y="24"/>
                  </a:lnTo>
                  <a:lnTo>
                    <a:pt x="144" y="36"/>
                  </a:lnTo>
                  <a:lnTo>
                    <a:pt x="150" y="48"/>
                  </a:lnTo>
                  <a:lnTo>
                    <a:pt x="156" y="64"/>
                  </a:lnTo>
                  <a:lnTo>
                    <a:pt x="156" y="78"/>
                  </a:lnTo>
                  <a:close/>
                </a:path>
              </a:pathLst>
            </a:custGeom>
            <a:solidFill>
              <a:srgbClr val="FFFFFF"/>
            </a:solidFill>
            <a:ln w="73025">
              <a:solidFill>
                <a:srgbClr val="A19761"/>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grpSp>
      <p:sp>
        <p:nvSpPr>
          <p:cNvPr id="9228" name="Text Box 120"/>
          <p:cNvSpPr txBox="1">
            <a:spLocks noChangeArrowheads="1"/>
          </p:cNvSpPr>
          <p:nvPr/>
        </p:nvSpPr>
        <p:spPr bwMode="auto">
          <a:xfrm>
            <a:off x="238125" y="7781132"/>
            <a:ext cx="5514975"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■「機密性２」と表示された資料</a:t>
            </a:r>
            <a:endParaRPr lang="en-US" altLang="ja-JP" sz="800" dirty="0">
              <a:latin typeface="Meiryo UI" panose="020B0604030504040204" pitchFamily="50" charset="-128"/>
              <a:ea typeface="Meiryo UI" panose="020B0604030504040204" pitchFamily="50" charset="-128"/>
            </a:endParaRPr>
          </a:p>
          <a:p>
            <a:pPr indent="180000"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政府機関がインターネット上のホームページ等で公表している資料の中に、「機密性２」と表示された資料が掲載されていたことがネットで話題となった。</a:t>
            </a:r>
            <a:endParaRPr lang="en-US" altLang="ja-JP" sz="1200" dirty="0">
              <a:latin typeface="Meiryo UI" panose="020B0604030504040204" pitchFamily="50" charset="-128"/>
              <a:ea typeface="Meiryo UI" panose="020B0604030504040204" pitchFamily="50" charset="-128"/>
            </a:endParaRPr>
          </a:p>
          <a:p>
            <a:pPr indent="180000" eaLnBrk="1" hangingPunct="1">
              <a:spcBef>
                <a:spcPct val="0"/>
              </a:spcBef>
              <a:buFontTx/>
              <a:buNone/>
              <a:defRPr/>
            </a:pPr>
            <a:r>
              <a:rPr lang="ja-JP" altLang="en-US" sz="1200" dirty="0">
                <a:latin typeface="Meiryo UI" panose="020B0604030504040204" pitchFamily="50" charset="-128"/>
                <a:ea typeface="Meiryo UI" panose="020B0604030504040204" pitchFamily="50" charset="-128"/>
              </a:rPr>
              <a:t>資料を公表する際は、「格付」「取扱制限」の見直しに留意する必要があります。</a:t>
            </a:r>
          </a:p>
        </p:txBody>
      </p:sp>
      <p:sp>
        <p:nvSpPr>
          <p:cNvPr id="124" name="Text Box 132">
            <a:extLst>
              <a:ext uri="{FF2B5EF4-FFF2-40B4-BE49-F238E27FC236}">
                <a16:creationId xmlns:a16="http://schemas.microsoft.com/office/drawing/2014/main" id="{17AECBD6-EB69-4AA7-992C-65912F1398B5}"/>
              </a:ext>
            </a:extLst>
          </p:cNvPr>
          <p:cNvSpPr txBox="1">
            <a:spLocks noChangeArrowheads="1"/>
          </p:cNvSpPr>
          <p:nvPr/>
        </p:nvSpPr>
        <p:spPr bwMode="auto">
          <a:xfrm>
            <a:off x="155576" y="7419976"/>
            <a:ext cx="4213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参考：情報セキュリティインシデント事例や社会動向 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279401" y="304801"/>
            <a:ext cx="6237291" cy="8742365"/>
            <a:chOff x="279401" y="304801"/>
            <a:chExt cx="6237291" cy="8742365"/>
          </a:xfrm>
        </p:grpSpPr>
        <p:sp>
          <p:nvSpPr>
            <p:cNvPr id="11274" name="Rectangle 4"/>
            <p:cNvSpPr>
              <a:spLocks noChangeArrowheads="1"/>
            </p:cNvSpPr>
            <p:nvPr/>
          </p:nvSpPr>
          <p:spPr bwMode="auto">
            <a:xfrm>
              <a:off x="279401" y="446089"/>
              <a:ext cx="6200778" cy="171450"/>
            </a:xfrm>
            <a:prstGeom prst="rect">
              <a:avLst/>
            </a:prstGeom>
            <a:solidFill>
              <a:srgbClr val="E4AA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1275" name="Freeform 203"/>
            <p:cNvSpPr>
              <a:spLocks/>
            </p:cNvSpPr>
            <p:nvPr/>
          </p:nvSpPr>
          <p:spPr bwMode="auto">
            <a:xfrm>
              <a:off x="1963739" y="446089"/>
              <a:ext cx="3086101" cy="800100"/>
            </a:xfrm>
            <a:custGeom>
              <a:avLst/>
              <a:gdLst>
                <a:gd name="T0" fmla="*/ 0 w 1944"/>
                <a:gd name="T1" fmla="*/ 432 h 504"/>
                <a:gd name="T2" fmla="*/ 924 w 1944"/>
                <a:gd name="T3" fmla="*/ 0 h 504"/>
                <a:gd name="T4" fmla="*/ 1944 w 1944"/>
                <a:gd name="T5" fmla="*/ 504 h 504"/>
                <a:gd name="T6" fmla="*/ 0 60000 65536"/>
                <a:gd name="T7" fmla="*/ 0 60000 65536"/>
                <a:gd name="T8" fmla="*/ 0 60000 65536"/>
              </a:gdLst>
              <a:ahLst/>
              <a:cxnLst>
                <a:cxn ang="T6">
                  <a:pos x="T0" y="T1"/>
                </a:cxn>
                <a:cxn ang="T7">
                  <a:pos x="T2" y="T3"/>
                </a:cxn>
                <a:cxn ang="T8">
                  <a:pos x="T4" y="T5"/>
                </a:cxn>
              </a:cxnLst>
              <a:rect l="0" t="0" r="r" b="b"/>
              <a:pathLst>
                <a:path w="1944" h="504">
                  <a:moveTo>
                    <a:pt x="0" y="432"/>
                  </a:moveTo>
                  <a:lnTo>
                    <a:pt x="924" y="0"/>
                  </a:lnTo>
                  <a:lnTo>
                    <a:pt x="1944" y="504"/>
                  </a:lnTo>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1276" name="Picture 22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67065" y="304801"/>
              <a:ext cx="40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Freeform 227"/>
            <p:cNvSpPr>
              <a:spLocks/>
            </p:cNvSpPr>
            <p:nvPr/>
          </p:nvSpPr>
          <p:spPr bwMode="auto">
            <a:xfrm>
              <a:off x="3195640" y="314326"/>
              <a:ext cx="342900" cy="342900"/>
            </a:xfrm>
            <a:custGeom>
              <a:avLst/>
              <a:gdLst>
                <a:gd name="T0" fmla="*/ 342900 w 216"/>
                <a:gd name="T1" fmla="*/ 171450 h 216"/>
                <a:gd name="T2" fmla="*/ 342900 w 216"/>
                <a:gd name="T3" fmla="*/ 171450 h 216"/>
                <a:gd name="T4" fmla="*/ 336550 w 216"/>
                <a:gd name="T5" fmla="*/ 206375 h 216"/>
                <a:gd name="T6" fmla="*/ 327025 w 216"/>
                <a:gd name="T7" fmla="*/ 238125 h 216"/>
                <a:gd name="T8" fmla="*/ 311150 w 216"/>
                <a:gd name="T9" fmla="*/ 266700 h 216"/>
                <a:gd name="T10" fmla="*/ 292100 w 216"/>
                <a:gd name="T11" fmla="*/ 292100 h 216"/>
                <a:gd name="T12" fmla="*/ 266700 w 216"/>
                <a:gd name="T13" fmla="*/ 314325 h 216"/>
                <a:gd name="T14" fmla="*/ 238125 w 216"/>
                <a:gd name="T15" fmla="*/ 330200 h 216"/>
                <a:gd name="T16" fmla="*/ 203200 w 216"/>
                <a:gd name="T17" fmla="*/ 339725 h 216"/>
                <a:gd name="T18" fmla="*/ 171450 w 216"/>
                <a:gd name="T19" fmla="*/ 342900 h 216"/>
                <a:gd name="T20" fmla="*/ 171450 w 216"/>
                <a:gd name="T21" fmla="*/ 342900 h 216"/>
                <a:gd name="T22" fmla="*/ 136525 w 216"/>
                <a:gd name="T23" fmla="*/ 339725 h 216"/>
                <a:gd name="T24" fmla="*/ 104775 w 216"/>
                <a:gd name="T25" fmla="*/ 330200 h 216"/>
                <a:gd name="T26" fmla="*/ 73025 w 216"/>
                <a:gd name="T27" fmla="*/ 314325 h 216"/>
                <a:gd name="T28" fmla="*/ 47625 w 216"/>
                <a:gd name="T29" fmla="*/ 292100 h 216"/>
                <a:gd name="T30" fmla="*/ 28575 w 216"/>
                <a:gd name="T31" fmla="*/ 266700 h 216"/>
                <a:gd name="T32" fmla="*/ 12700 w 216"/>
                <a:gd name="T33" fmla="*/ 238125 h 216"/>
                <a:gd name="T34" fmla="*/ 3175 w 216"/>
                <a:gd name="T35" fmla="*/ 206375 h 216"/>
                <a:gd name="T36" fmla="*/ 0 w 216"/>
                <a:gd name="T37" fmla="*/ 171450 h 216"/>
                <a:gd name="T38" fmla="*/ 0 w 216"/>
                <a:gd name="T39" fmla="*/ 171450 h 216"/>
                <a:gd name="T40" fmla="*/ 3175 w 216"/>
                <a:gd name="T41" fmla="*/ 136525 h 216"/>
                <a:gd name="T42" fmla="*/ 12700 w 216"/>
                <a:gd name="T43" fmla="*/ 104775 h 216"/>
                <a:gd name="T44" fmla="*/ 28575 w 216"/>
                <a:gd name="T45" fmla="*/ 76200 h 216"/>
                <a:gd name="T46" fmla="*/ 47625 w 216"/>
                <a:gd name="T47" fmla="*/ 50800 h 216"/>
                <a:gd name="T48" fmla="*/ 73025 w 216"/>
                <a:gd name="T49" fmla="*/ 31750 h 216"/>
                <a:gd name="T50" fmla="*/ 104775 w 216"/>
                <a:gd name="T51" fmla="*/ 15875 h 216"/>
                <a:gd name="T52" fmla="*/ 136525 w 216"/>
                <a:gd name="T53" fmla="*/ 3175 h 216"/>
                <a:gd name="T54" fmla="*/ 171450 w 216"/>
                <a:gd name="T55" fmla="*/ 0 h 216"/>
                <a:gd name="T56" fmla="*/ 171450 w 216"/>
                <a:gd name="T57" fmla="*/ 0 h 216"/>
                <a:gd name="T58" fmla="*/ 203200 w 216"/>
                <a:gd name="T59" fmla="*/ 3175 h 216"/>
                <a:gd name="T60" fmla="*/ 238125 w 216"/>
                <a:gd name="T61" fmla="*/ 15875 h 216"/>
                <a:gd name="T62" fmla="*/ 266700 w 216"/>
                <a:gd name="T63" fmla="*/ 31750 h 216"/>
                <a:gd name="T64" fmla="*/ 292100 w 216"/>
                <a:gd name="T65" fmla="*/ 50800 h 216"/>
                <a:gd name="T66" fmla="*/ 311150 w 216"/>
                <a:gd name="T67" fmla="*/ 76200 h 216"/>
                <a:gd name="T68" fmla="*/ 327025 w 216"/>
                <a:gd name="T69" fmla="*/ 104775 h 216"/>
                <a:gd name="T70" fmla="*/ 336550 w 216"/>
                <a:gd name="T71" fmla="*/ 136525 h 216"/>
                <a:gd name="T72" fmla="*/ 342900 w 216"/>
                <a:gd name="T73" fmla="*/ 171450 h 216"/>
                <a:gd name="T74" fmla="*/ 342900 w 216"/>
                <a:gd name="T75" fmla="*/ 171450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216">
                  <a:moveTo>
                    <a:pt x="216" y="108"/>
                  </a:moveTo>
                  <a:lnTo>
                    <a:pt x="216" y="108"/>
                  </a:lnTo>
                  <a:lnTo>
                    <a:pt x="212" y="130"/>
                  </a:lnTo>
                  <a:lnTo>
                    <a:pt x="206" y="150"/>
                  </a:lnTo>
                  <a:lnTo>
                    <a:pt x="196" y="168"/>
                  </a:lnTo>
                  <a:lnTo>
                    <a:pt x="184" y="184"/>
                  </a:lnTo>
                  <a:lnTo>
                    <a:pt x="168" y="198"/>
                  </a:lnTo>
                  <a:lnTo>
                    <a:pt x="150" y="208"/>
                  </a:lnTo>
                  <a:lnTo>
                    <a:pt x="128" y="214"/>
                  </a:lnTo>
                  <a:lnTo>
                    <a:pt x="108" y="216"/>
                  </a:lnTo>
                  <a:lnTo>
                    <a:pt x="86" y="214"/>
                  </a:lnTo>
                  <a:lnTo>
                    <a:pt x="66" y="208"/>
                  </a:lnTo>
                  <a:lnTo>
                    <a:pt x="46" y="198"/>
                  </a:lnTo>
                  <a:lnTo>
                    <a:pt x="30" y="184"/>
                  </a:lnTo>
                  <a:lnTo>
                    <a:pt x="18" y="168"/>
                  </a:lnTo>
                  <a:lnTo>
                    <a:pt x="8" y="150"/>
                  </a:lnTo>
                  <a:lnTo>
                    <a:pt x="2" y="130"/>
                  </a:lnTo>
                  <a:lnTo>
                    <a:pt x="0" y="108"/>
                  </a:lnTo>
                  <a:lnTo>
                    <a:pt x="2" y="86"/>
                  </a:lnTo>
                  <a:lnTo>
                    <a:pt x="8" y="66"/>
                  </a:lnTo>
                  <a:lnTo>
                    <a:pt x="18" y="48"/>
                  </a:lnTo>
                  <a:lnTo>
                    <a:pt x="30" y="32"/>
                  </a:lnTo>
                  <a:lnTo>
                    <a:pt x="46" y="20"/>
                  </a:lnTo>
                  <a:lnTo>
                    <a:pt x="66" y="10"/>
                  </a:lnTo>
                  <a:lnTo>
                    <a:pt x="86" y="2"/>
                  </a:lnTo>
                  <a:lnTo>
                    <a:pt x="108" y="0"/>
                  </a:lnTo>
                  <a:lnTo>
                    <a:pt x="128" y="2"/>
                  </a:lnTo>
                  <a:lnTo>
                    <a:pt x="150" y="10"/>
                  </a:lnTo>
                  <a:lnTo>
                    <a:pt x="168" y="20"/>
                  </a:lnTo>
                  <a:lnTo>
                    <a:pt x="184" y="32"/>
                  </a:lnTo>
                  <a:lnTo>
                    <a:pt x="196" y="48"/>
                  </a:lnTo>
                  <a:lnTo>
                    <a:pt x="206" y="66"/>
                  </a:lnTo>
                  <a:lnTo>
                    <a:pt x="212" y="86"/>
                  </a:lnTo>
                  <a:lnTo>
                    <a:pt x="216" y="108"/>
                  </a:lnTo>
                  <a:close/>
                </a:path>
              </a:pathLst>
            </a:custGeom>
            <a:noFill/>
            <a:ln w="28575">
              <a:solidFill>
                <a:srgbClr val="9C835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2" name="グループ化 1"/>
            <p:cNvGrpSpPr/>
            <p:nvPr/>
          </p:nvGrpSpPr>
          <p:grpSpPr>
            <a:xfrm>
              <a:off x="725489" y="8279705"/>
              <a:ext cx="5791203" cy="767461"/>
              <a:chOff x="725489" y="8279705"/>
              <a:chExt cx="5791203" cy="767461"/>
            </a:xfrm>
          </p:grpSpPr>
          <p:sp>
            <p:nvSpPr>
              <p:cNvPr id="11407" name="Line 5"/>
              <p:cNvSpPr>
                <a:spLocks noChangeShapeType="1"/>
              </p:cNvSpPr>
              <p:nvPr/>
            </p:nvSpPr>
            <p:spPr bwMode="auto">
              <a:xfrm>
                <a:off x="7254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08" name="Line 6"/>
              <p:cNvSpPr>
                <a:spLocks noChangeShapeType="1"/>
              </p:cNvSpPr>
              <p:nvPr/>
            </p:nvSpPr>
            <p:spPr bwMode="auto">
              <a:xfrm>
                <a:off x="8143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09" name="Line 7"/>
              <p:cNvSpPr>
                <a:spLocks noChangeShapeType="1"/>
              </p:cNvSpPr>
              <p:nvPr/>
            </p:nvSpPr>
            <p:spPr bwMode="auto">
              <a:xfrm>
                <a:off x="9032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0" name="Line 8"/>
              <p:cNvSpPr>
                <a:spLocks noChangeShapeType="1"/>
              </p:cNvSpPr>
              <p:nvPr/>
            </p:nvSpPr>
            <p:spPr bwMode="auto">
              <a:xfrm>
                <a:off x="9921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1" name="Line 9"/>
              <p:cNvSpPr>
                <a:spLocks noChangeShapeType="1"/>
              </p:cNvSpPr>
              <p:nvPr/>
            </p:nvSpPr>
            <p:spPr bwMode="auto">
              <a:xfrm>
                <a:off x="10810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2" name="Line 10"/>
              <p:cNvSpPr>
                <a:spLocks noChangeShapeType="1"/>
              </p:cNvSpPr>
              <p:nvPr/>
            </p:nvSpPr>
            <p:spPr bwMode="auto">
              <a:xfrm>
                <a:off x="11699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3" name="Line 11"/>
              <p:cNvSpPr>
                <a:spLocks noChangeShapeType="1"/>
              </p:cNvSpPr>
              <p:nvPr/>
            </p:nvSpPr>
            <p:spPr bwMode="auto">
              <a:xfrm>
                <a:off x="12588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4" name="Line 12"/>
              <p:cNvSpPr>
                <a:spLocks noChangeShapeType="1"/>
              </p:cNvSpPr>
              <p:nvPr/>
            </p:nvSpPr>
            <p:spPr bwMode="auto">
              <a:xfrm>
                <a:off x="13477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5" name="Line 13"/>
              <p:cNvSpPr>
                <a:spLocks noChangeShapeType="1"/>
              </p:cNvSpPr>
              <p:nvPr/>
            </p:nvSpPr>
            <p:spPr bwMode="auto">
              <a:xfrm>
                <a:off x="14366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6" name="Line 14"/>
              <p:cNvSpPr>
                <a:spLocks noChangeShapeType="1"/>
              </p:cNvSpPr>
              <p:nvPr/>
            </p:nvSpPr>
            <p:spPr bwMode="auto">
              <a:xfrm>
                <a:off x="15255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7" name="Line 15"/>
              <p:cNvSpPr>
                <a:spLocks noChangeShapeType="1"/>
              </p:cNvSpPr>
              <p:nvPr/>
            </p:nvSpPr>
            <p:spPr bwMode="auto">
              <a:xfrm>
                <a:off x="1614489"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8" name="Line 16"/>
              <p:cNvSpPr>
                <a:spLocks noChangeShapeType="1"/>
              </p:cNvSpPr>
              <p:nvPr/>
            </p:nvSpPr>
            <p:spPr bwMode="auto">
              <a:xfrm>
                <a:off x="17033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19" name="Line 17"/>
              <p:cNvSpPr>
                <a:spLocks noChangeShapeType="1"/>
              </p:cNvSpPr>
              <p:nvPr/>
            </p:nvSpPr>
            <p:spPr bwMode="auto">
              <a:xfrm>
                <a:off x="17922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0" name="Line 18"/>
              <p:cNvSpPr>
                <a:spLocks noChangeShapeType="1"/>
              </p:cNvSpPr>
              <p:nvPr/>
            </p:nvSpPr>
            <p:spPr bwMode="auto">
              <a:xfrm>
                <a:off x="18811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1" name="Line 19"/>
              <p:cNvSpPr>
                <a:spLocks noChangeShapeType="1"/>
              </p:cNvSpPr>
              <p:nvPr/>
            </p:nvSpPr>
            <p:spPr bwMode="auto">
              <a:xfrm>
                <a:off x="19700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2" name="Line 20"/>
              <p:cNvSpPr>
                <a:spLocks noChangeShapeType="1"/>
              </p:cNvSpPr>
              <p:nvPr/>
            </p:nvSpPr>
            <p:spPr bwMode="auto">
              <a:xfrm>
                <a:off x="20589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3" name="Line 21"/>
              <p:cNvSpPr>
                <a:spLocks noChangeShapeType="1"/>
              </p:cNvSpPr>
              <p:nvPr/>
            </p:nvSpPr>
            <p:spPr bwMode="auto">
              <a:xfrm>
                <a:off x="21478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4" name="Line 22"/>
              <p:cNvSpPr>
                <a:spLocks noChangeShapeType="1"/>
              </p:cNvSpPr>
              <p:nvPr/>
            </p:nvSpPr>
            <p:spPr bwMode="auto">
              <a:xfrm>
                <a:off x="22367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5" name="Line 23"/>
              <p:cNvSpPr>
                <a:spLocks noChangeShapeType="1"/>
              </p:cNvSpPr>
              <p:nvPr/>
            </p:nvSpPr>
            <p:spPr bwMode="auto">
              <a:xfrm>
                <a:off x="23256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6" name="Line 24"/>
              <p:cNvSpPr>
                <a:spLocks noChangeShapeType="1"/>
              </p:cNvSpPr>
              <p:nvPr/>
            </p:nvSpPr>
            <p:spPr bwMode="auto">
              <a:xfrm>
                <a:off x="24145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7" name="Line 25"/>
              <p:cNvSpPr>
                <a:spLocks noChangeShapeType="1"/>
              </p:cNvSpPr>
              <p:nvPr/>
            </p:nvSpPr>
            <p:spPr bwMode="auto">
              <a:xfrm>
                <a:off x="25034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8" name="Line 26"/>
              <p:cNvSpPr>
                <a:spLocks noChangeShapeType="1"/>
              </p:cNvSpPr>
              <p:nvPr/>
            </p:nvSpPr>
            <p:spPr bwMode="auto">
              <a:xfrm>
                <a:off x="25923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29" name="Line 27"/>
              <p:cNvSpPr>
                <a:spLocks noChangeShapeType="1"/>
              </p:cNvSpPr>
              <p:nvPr/>
            </p:nvSpPr>
            <p:spPr bwMode="auto">
              <a:xfrm>
                <a:off x="26812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0" name="Line 28"/>
              <p:cNvSpPr>
                <a:spLocks noChangeShapeType="1"/>
              </p:cNvSpPr>
              <p:nvPr/>
            </p:nvSpPr>
            <p:spPr bwMode="auto">
              <a:xfrm>
                <a:off x="27701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1" name="Line 29"/>
              <p:cNvSpPr>
                <a:spLocks noChangeShapeType="1"/>
              </p:cNvSpPr>
              <p:nvPr/>
            </p:nvSpPr>
            <p:spPr bwMode="auto">
              <a:xfrm>
                <a:off x="28590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2" name="Line 30"/>
              <p:cNvSpPr>
                <a:spLocks noChangeShapeType="1"/>
              </p:cNvSpPr>
              <p:nvPr/>
            </p:nvSpPr>
            <p:spPr bwMode="auto">
              <a:xfrm>
                <a:off x="29479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3" name="Line 31"/>
              <p:cNvSpPr>
                <a:spLocks noChangeShapeType="1"/>
              </p:cNvSpPr>
              <p:nvPr/>
            </p:nvSpPr>
            <p:spPr bwMode="auto">
              <a:xfrm>
                <a:off x="30368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4" name="Line 32"/>
              <p:cNvSpPr>
                <a:spLocks noChangeShapeType="1"/>
              </p:cNvSpPr>
              <p:nvPr/>
            </p:nvSpPr>
            <p:spPr bwMode="auto">
              <a:xfrm>
                <a:off x="31257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5" name="Line 33"/>
              <p:cNvSpPr>
                <a:spLocks noChangeShapeType="1"/>
              </p:cNvSpPr>
              <p:nvPr/>
            </p:nvSpPr>
            <p:spPr bwMode="auto">
              <a:xfrm>
                <a:off x="32146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6" name="Line 34"/>
              <p:cNvSpPr>
                <a:spLocks noChangeShapeType="1"/>
              </p:cNvSpPr>
              <p:nvPr/>
            </p:nvSpPr>
            <p:spPr bwMode="auto">
              <a:xfrm>
                <a:off x="33035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7" name="Line 35"/>
              <p:cNvSpPr>
                <a:spLocks noChangeShapeType="1"/>
              </p:cNvSpPr>
              <p:nvPr/>
            </p:nvSpPr>
            <p:spPr bwMode="auto">
              <a:xfrm>
                <a:off x="33924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8" name="Line 36"/>
              <p:cNvSpPr>
                <a:spLocks noChangeShapeType="1"/>
              </p:cNvSpPr>
              <p:nvPr/>
            </p:nvSpPr>
            <p:spPr bwMode="auto">
              <a:xfrm>
                <a:off x="34813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39" name="Line 37"/>
              <p:cNvSpPr>
                <a:spLocks noChangeShapeType="1"/>
              </p:cNvSpPr>
              <p:nvPr/>
            </p:nvSpPr>
            <p:spPr bwMode="auto">
              <a:xfrm>
                <a:off x="3570290"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0" name="Line 38"/>
              <p:cNvSpPr>
                <a:spLocks noChangeShapeType="1"/>
              </p:cNvSpPr>
              <p:nvPr/>
            </p:nvSpPr>
            <p:spPr bwMode="auto">
              <a:xfrm>
                <a:off x="36591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1" name="Line 39"/>
              <p:cNvSpPr>
                <a:spLocks noChangeShapeType="1"/>
              </p:cNvSpPr>
              <p:nvPr/>
            </p:nvSpPr>
            <p:spPr bwMode="auto">
              <a:xfrm>
                <a:off x="37480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2" name="Line 40"/>
              <p:cNvSpPr>
                <a:spLocks noChangeShapeType="1"/>
              </p:cNvSpPr>
              <p:nvPr/>
            </p:nvSpPr>
            <p:spPr bwMode="auto">
              <a:xfrm>
                <a:off x="38369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3" name="Line 41"/>
              <p:cNvSpPr>
                <a:spLocks noChangeShapeType="1"/>
              </p:cNvSpPr>
              <p:nvPr/>
            </p:nvSpPr>
            <p:spPr bwMode="auto">
              <a:xfrm>
                <a:off x="39258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4" name="Line 42"/>
              <p:cNvSpPr>
                <a:spLocks noChangeShapeType="1"/>
              </p:cNvSpPr>
              <p:nvPr/>
            </p:nvSpPr>
            <p:spPr bwMode="auto">
              <a:xfrm>
                <a:off x="40147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5" name="Line 43"/>
              <p:cNvSpPr>
                <a:spLocks noChangeShapeType="1"/>
              </p:cNvSpPr>
              <p:nvPr/>
            </p:nvSpPr>
            <p:spPr bwMode="auto">
              <a:xfrm>
                <a:off x="41036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6" name="Line 44"/>
              <p:cNvSpPr>
                <a:spLocks noChangeShapeType="1"/>
              </p:cNvSpPr>
              <p:nvPr/>
            </p:nvSpPr>
            <p:spPr bwMode="auto">
              <a:xfrm>
                <a:off x="41925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7" name="Line 45"/>
              <p:cNvSpPr>
                <a:spLocks noChangeShapeType="1"/>
              </p:cNvSpPr>
              <p:nvPr/>
            </p:nvSpPr>
            <p:spPr bwMode="auto">
              <a:xfrm>
                <a:off x="42814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8" name="Line 46"/>
              <p:cNvSpPr>
                <a:spLocks noChangeShapeType="1"/>
              </p:cNvSpPr>
              <p:nvPr/>
            </p:nvSpPr>
            <p:spPr bwMode="auto">
              <a:xfrm>
                <a:off x="43703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49" name="Line 47"/>
              <p:cNvSpPr>
                <a:spLocks noChangeShapeType="1"/>
              </p:cNvSpPr>
              <p:nvPr/>
            </p:nvSpPr>
            <p:spPr bwMode="auto">
              <a:xfrm>
                <a:off x="44592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0" name="Line 48"/>
              <p:cNvSpPr>
                <a:spLocks noChangeShapeType="1"/>
              </p:cNvSpPr>
              <p:nvPr/>
            </p:nvSpPr>
            <p:spPr bwMode="auto">
              <a:xfrm>
                <a:off x="45481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1" name="Line 49"/>
              <p:cNvSpPr>
                <a:spLocks noChangeShapeType="1"/>
              </p:cNvSpPr>
              <p:nvPr/>
            </p:nvSpPr>
            <p:spPr bwMode="auto">
              <a:xfrm>
                <a:off x="46370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2" name="Line 50"/>
              <p:cNvSpPr>
                <a:spLocks noChangeShapeType="1"/>
              </p:cNvSpPr>
              <p:nvPr/>
            </p:nvSpPr>
            <p:spPr bwMode="auto">
              <a:xfrm>
                <a:off x="47259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3" name="Line 51"/>
              <p:cNvSpPr>
                <a:spLocks noChangeShapeType="1"/>
              </p:cNvSpPr>
              <p:nvPr/>
            </p:nvSpPr>
            <p:spPr bwMode="auto">
              <a:xfrm>
                <a:off x="48148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4" name="Line 52"/>
              <p:cNvSpPr>
                <a:spLocks noChangeShapeType="1"/>
              </p:cNvSpPr>
              <p:nvPr/>
            </p:nvSpPr>
            <p:spPr bwMode="auto">
              <a:xfrm>
                <a:off x="49037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5" name="Line 53"/>
              <p:cNvSpPr>
                <a:spLocks noChangeShapeType="1"/>
              </p:cNvSpPr>
              <p:nvPr/>
            </p:nvSpPr>
            <p:spPr bwMode="auto">
              <a:xfrm>
                <a:off x="49926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6" name="Line 54"/>
              <p:cNvSpPr>
                <a:spLocks noChangeShapeType="1"/>
              </p:cNvSpPr>
              <p:nvPr/>
            </p:nvSpPr>
            <p:spPr bwMode="auto">
              <a:xfrm>
                <a:off x="50815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7" name="Line 55"/>
              <p:cNvSpPr>
                <a:spLocks noChangeShapeType="1"/>
              </p:cNvSpPr>
              <p:nvPr/>
            </p:nvSpPr>
            <p:spPr bwMode="auto">
              <a:xfrm>
                <a:off x="51704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8" name="Line 56"/>
              <p:cNvSpPr>
                <a:spLocks noChangeShapeType="1"/>
              </p:cNvSpPr>
              <p:nvPr/>
            </p:nvSpPr>
            <p:spPr bwMode="auto">
              <a:xfrm>
                <a:off x="52593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59" name="Line 57"/>
              <p:cNvSpPr>
                <a:spLocks noChangeShapeType="1"/>
              </p:cNvSpPr>
              <p:nvPr/>
            </p:nvSpPr>
            <p:spPr bwMode="auto">
              <a:xfrm>
                <a:off x="53482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0" name="Line 58"/>
              <p:cNvSpPr>
                <a:spLocks noChangeShapeType="1"/>
              </p:cNvSpPr>
              <p:nvPr/>
            </p:nvSpPr>
            <p:spPr bwMode="auto">
              <a:xfrm>
                <a:off x="54371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1" name="Line 59"/>
              <p:cNvSpPr>
                <a:spLocks noChangeShapeType="1"/>
              </p:cNvSpPr>
              <p:nvPr/>
            </p:nvSpPr>
            <p:spPr bwMode="auto">
              <a:xfrm>
                <a:off x="5526091"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2" name="Line 60"/>
              <p:cNvSpPr>
                <a:spLocks noChangeShapeType="1"/>
              </p:cNvSpPr>
              <p:nvPr/>
            </p:nvSpPr>
            <p:spPr bwMode="auto">
              <a:xfrm>
                <a:off x="56149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3" name="Line 61"/>
              <p:cNvSpPr>
                <a:spLocks noChangeShapeType="1"/>
              </p:cNvSpPr>
              <p:nvPr/>
            </p:nvSpPr>
            <p:spPr bwMode="auto">
              <a:xfrm>
                <a:off x="57038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4" name="Line 62"/>
              <p:cNvSpPr>
                <a:spLocks noChangeShapeType="1"/>
              </p:cNvSpPr>
              <p:nvPr/>
            </p:nvSpPr>
            <p:spPr bwMode="auto">
              <a:xfrm>
                <a:off x="57927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5" name="Line 63"/>
              <p:cNvSpPr>
                <a:spLocks noChangeShapeType="1"/>
              </p:cNvSpPr>
              <p:nvPr/>
            </p:nvSpPr>
            <p:spPr bwMode="auto">
              <a:xfrm>
                <a:off x="58816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6" name="Line 64"/>
              <p:cNvSpPr>
                <a:spLocks noChangeShapeType="1"/>
              </p:cNvSpPr>
              <p:nvPr/>
            </p:nvSpPr>
            <p:spPr bwMode="auto">
              <a:xfrm>
                <a:off x="59705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7" name="Line 65"/>
              <p:cNvSpPr>
                <a:spLocks noChangeShapeType="1"/>
              </p:cNvSpPr>
              <p:nvPr/>
            </p:nvSpPr>
            <p:spPr bwMode="auto">
              <a:xfrm>
                <a:off x="60594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8" name="Line 66"/>
              <p:cNvSpPr>
                <a:spLocks noChangeShapeType="1"/>
              </p:cNvSpPr>
              <p:nvPr/>
            </p:nvSpPr>
            <p:spPr bwMode="auto">
              <a:xfrm>
                <a:off x="61483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69" name="Line 67"/>
              <p:cNvSpPr>
                <a:spLocks noChangeShapeType="1"/>
              </p:cNvSpPr>
              <p:nvPr/>
            </p:nvSpPr>
            <p:spPr bwMode="auto">
              <a:xfrm>
                <a:off x="62372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0" name="Line 68"/>
              <p:cNvSpPr>
                <a:spLocks noChangeShapeType="1"/>
              </p:cNvSpPr>
              <p:nvPr/>
            </p:nvSpPr>
            <p:spPr bwMode="auto">
              <a:xfrm>
                <a:off x="63261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1" name="Line 69"/>
              <p:cNvSpPr>
                <a:spLocks noChangeShapeType="1"/>
              </p:cNvSpPr>
              <p:nvPr/>
            </p:nvSpPr>
            <p:spPr bwMode="auto">
              <a:xfrm>
                <a:off x="64150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2" name="Line 70"/>
              <p:cNvSpPr>
                <a:spLocks noChangeShapeType="1"/>
              </p:cNvSpPr>
              <p:nvPr/>
            </p:nvSpPr>
            <p:spPr bwMode="auto">
              <a:xfrm>
                <a:off x="6503992" y="838041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3" name="Line 137"/>
              <p:cNvSpPr>
                <a:spLocks noChangeShapeType="1"/>
              </p:cNvSpPr>
              <p:nvPr/>
            </p:nvSpPr>
            <p:spPr bwMode="auto">
              <a:xfrm>
                <a:off x="7254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4" name="Line 138"/>
              <p:cNvSpPr>
                <a:spLocks noChangeShapeType="1"/>
              </p:cNvSpPr>
              <p:nvPr/>
            </p:nvSpPr>
            <p:spPr bwMode="auto">
              <a:xfrm>
                <a:off x="8143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5" name="Line 139"/>
              <p:cNvSpPr>
                <a:spLocks noChangeShapeType="1"/>
              </p:cNvSpPr>
              <p:nvPr/>
            </p:nvSpPr>
            <p:spPr bwMode="auto">
              <a:xfrm>
                <a:off x="9032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6" name="Line 140"/>
              <p:cNvSpPr>
                <a:spLocks noChangeShapeType="1"/>
              </p:cNvSpPr>
              <p:nvPr/>
            </p:nvSpPr>
            <p:spPr bwMode="auto">
              <a:xfrm>
                <a:off x="9921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7" name="Line 141"/>
              <p:cNvSpPr>
                <a:spLocks noChangeShapeType="1"/>
              </p:cNvSpPr>
              <p:nvPr/>
            </p:nvSpPr>
            <p:spPr bwMode="auto">
              <a:xfrm>
                <a:off x="10810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8" name="Line 142"/>
              <p:cNvSpPr>
                <a:spLocks noChangeShapeType="1"/>
              </p:cNvSpPr>
              <p:nvPr/>
            </p:nvSpPr>
            <p:spPr bwMode="auto">
              <a:xfrm>
                <a:off x="11699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79" name="Line 143"/>
              <p:cNvSpPr>
                <a:spLocks noChangeShapeType="1"/>
              </p:cNvSpPr>
              <p:nvPr/>
            </p:nvSpPr>
            <p:spPr bwMode="auto">
              <a:xfrm>
                <a:off x="12588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0" name="Line 144"/>
              <p:cNvSpPr>
                <a:spLocks noChangeShapeType="1"/>
              </p:cNvSpPr>
              <p:nvPr/>
            </p:nvSpPr>
            <p:spPr bwMode="auto">
              <a:xfrm>
                <a:off x="13477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1" name="Line 145"/>
              <p:cNvSpPr>
                <a:spLocks noChangeShapeType="1"/>
              </p:cNvSpPr>
              <p:nvPr/>
            </p:nvSpPr>
            <p:spPr bwMode="auto">
              <a:xfrm>
                <a:off x="14366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2" name="Line 146"/>
              <p:cNvSpPr>
                <a:spLocks noChangeShapeType="1"/>
              </p:cNvSpPr>
              <p:nvPr/>
            </p:nvSpPr>
            <p:spPr bwMode="auto">
              <a:xfrm>
                <a:off x="15255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3" name="Line 147"/>
              <p:cNvSpPr>
                <a:spLocks noChangeShapeType="1"/>
              </p:cNvSpPr>
              <p:nvPr/>
            </p:nvSpPr>
            <p:spPr bwMode="auto">
              <a:xfrm>
                <a:off x="1614489"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4" name="Line 148"/>
              <p:cNvSpPr>
                <a:spLocks noChangeShapeType="1"/>
              </p:cNvSpPr>
              <p:nvPr/>
            </p:nvSpPr>
            <p:spPr bwMode="auto">
              <a:xfrm>
                <a:off x="17033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5" name="Line 149"/>
              <p:cNvSpPr>
                <a:spLocks noChangeShapeType="1"/>
              </p:cNvSpPr>
              <p:nvPr/>
            </p:nvSpPr>
            <p:spPr bwMode="auto">
              <a:xfrm>
                <a:off x="17922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6" name="Line 150"/>
              <p:cNvSpPr>
                <a:spLocks noChangeShapeType="1"/>
              </p:cNvSpPr>
              <p:nvPr/>
            </p:nvSpPr>
            <p:spPr bwMode="auto">
              <a:xfrm>
                <a:off x="18811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7" name="Line 151"/>
              <p:cNvSpPr>
                <a:spLocks noChangeShapeType="1"/>
              </p:cNvSpPr>
              <p:nvPr/>
            </p:nvSpPr>
            <p:spPr bwMode="auto">
              <a:xfrm>
                <a:off x="19700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8" name="Line 152"/>
              <p:cNvSpPr>
                <a:spLocks noChangeShapeType="1"/>
              </p:cNvSpPr>
              <p:nvPr/>
            </p:nvSpPr>
            <p:spPr bwMode="auto">
              <a:xfrm>
                <a:off x="20589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89" name="Line 153"/>
              <p:cNvSpPr>
                <a:spLocks noChangeShapeType="1"/>
              </p:cNvSpPr>
              <p:nvPr/>
            </p:nvSpPr>
            <p:spPr bwMode="auto">
              <a:xfrm>
                <a:off x="21478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0" name="Line 154"/>
              <p:cNvSpPr>
                <a:spLocks noChangeShapeType="1"/>
              </p:cNvSpPr>
              <p:nvPr/>
            </p:nvSpPr>
            <p:spPr bwMode="auto">
              <a:xfrm>
                <a:off x="22367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1" name="Line 155"/>
              <p:cNvSpPr>
                <a:spLocks noChangeShapeType="1"/>
              </p:cNvSpPr>
              <p:nvPr/>
            </p:nvSpPr>
            <p:spPr bwMode="auto">
              <a:xfrm>
                <a:off x="23256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2" name="Line 156"/>
              <p:cNvSpPr>
                <a:spLocks noChangeShapeType="1"/>
              </p:cNvSpPr>
              <p:nvPr/>
            </p:nvSpPr>
            <p:spPr bwMode="auto">
              <a:xfrm>
                <a:off x="24145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3" name="Line 157"/>
              <p:cNvSpPr>
                <a:spLocks noChangeShapeType="1"/>
              </p:cNvSpPr>
              <p:nvPr/>
            </p:nvSpPr>
            <p:spPr bwMode="auto">
              <a:xfrm>
                <a:off x="25034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4" name="Line 158"/>
              <p:cNvSpPr>
                <a:spLocks noChangeShapeType="1"/>
              </p:cNvSpPr>
              <p:nvPr/>
            </p:nvSpPr>
            <p:spPr bwMode="auto">
              <a:xfrm>
                <a:off x="25923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5" name="Line 159"/>
              <p:cNvSpPr>
                <a:spLocks noChangeShapeType="1"/>
              </p:cNvSpPr>
              <p:nvPr/>
            </p:nvSpPr>
            <p:spPr bwMode="auto">
              <a:xfrm>
                <a:off x="26812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6" name="Line 160"/>
              <p:cNvSpPr>
                <a:spLocks noChangeShapeType="1"/>
              </p:cNvSpPr>
              <p:nvPr/>
            </p:nvSpPr>
            <p:spPr bwMode="auto">
              <a:xfrm>
                <a:off x="27701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7" name="Line 161"/>
              <p:cNvSpPr>
                <a:spLocks noChangeShapeType="1"/>
              </p:cNvSpPr>
              <p:nvPr/>
            </p:nvSpPr>
            <p:spPr bwMode="auto">
              <a:xfrm>
                <a:off x="28590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8" name="Line 162"/>
              <p:cNvSpPr>
                <a:spLocks noChangeShapeType="1"/>
              </p:cNvSpPr>
              <p:nvPr/>
            </p:nvSpPr>
            <p:spPr bwMode="auto">
              <a:xfrm>
                <a:off x="29479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499" name="Line 163"/>
              <p:cNvSpPr>
                <a:spLocks noChangeShapeType="1"/>
              </p:cNvSpPr>
              <p:nvPr/>
            </p:nvSpPr>
            <p:spPr bwMode="auto">
              <a:xfrm>
                <a:off x="30368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0" name="Line 164"/>
              <p:cNvSpPr>
                <a:spLocks noChangeShapeType="1"/>
              </p:cNvSpPr>
              <p:nvPr/>
            </p:nvSpPr>
            <p:spPr bwMode="auto">
              <a:xfrm>
                <a:off x="31257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1" name="Line 165"/>
              <p:cNvSpPr>
                <a:spLocks noChangeShapeType="1"/>
              </p:cNvSpPr>
              <p:nvPr/>
            </p:nvSpPr>
            <p:spPr bwMode="auto">
              <a:xfrm>
                <a:off x="32146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2" name="Line 166"/>
              <p:cNvSpPr>
                <a:spLocks noChangeShapeType="1"/>
              </p:cNvSpPr>
              <p:nvPr/>
            </p:nvSpPr>
            <p:spPr bwMode="auto">
              <a:xfrm>
                <a:off x="33035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3" name="Line 167"/>
              <p:cNvSpPr>
                <a:spLocks noChangeShapeType="1"/>
              </p:cNvSpPr>
              <p:nvPr/>
            </p:nvSpPr>
            <p:spPr bwMode="auto">
              <a:xfrm>
                <a:off x="33924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4" name="Line 168"/>
              <p:cNvSpPr>
                <a:spLocks noChangeShapeType="1"/>
              </p:cNvSpPr>
              <p:nvPr/>
            </p:nvSpPr>
            <p:spPr bwMode="auto">
              <a:xfrm>
                <a:off x="34813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5" name="Line 169"/>
              <p:cNvSpPr>
                <a:spLocks noChangeShapeType="1"/>
              </p:cNvSpPr>
              <p:nvPr/>
            </p:nvSpPr>
            <p:spPr bwMode="auto">
              <a:xfrm>
                <a:off x="3570290"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6" name="Line 170"/>
              <p:cNvSpPr>
                <a:spLocks noChangeShapeType="1"/>
              </p:cNvSpPr>
              <p:nvPr/>
            </p:nvSpPr>
            <p:spPr bwMode="auto">
              <a:xfrm>
                <a:off x="36591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7" name="Line 171"/>
              <p:cNvSpPr>
                <a:spLocks noChangeShapeType="1"/>
              </p:cNvSpPr>
              <p:nvPr/>
            </p:nvSpPr>
            <p:spPr bwMode="auto">
              <a:xfrm>
                <a:off x="37480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8" name="Line 172"/>
              <p:cNvSpPr>
                <a:spLocks noChangeShapeType="1"/>
              </p:cNvSpPr>
              <p:nvPr/>
            </p:nvSpPr>
            <p:spPr bwMode="auto">
              <a:xfrm>
                <a:off x="38369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09" name="Line 173"/>
              <p:cNvSpPr>
                <a:spLocks noChangeShapeType="1"/>
              </p:cNvSpPr>
              <p:nvPr/>
            </p:nvSpPr>
            <p:spPr bwMode="auto">
              <a:xfrm>
                <a:off x="39258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0" name="Line 174"/>
              <p:cNvSpPr>
                <a:spLocks noChangeShapeType="1"/>
              </p:cNvSpPr>
              <p:nvPr/>
            </p:nvSpPr>
            <p:spPr bwMode="auto">
              <a:xfrm>
                <a:off x="40147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1" name="Line 175"/>
              <p:cNvSpPr>
                <a:spLocks noChangeShapeType="1"/>
              </p:cNvSpPr>
              <p:nvPr/>
            </p:nvSpPr>
            <p:spPr bwMode="auto">
              <a:xfrm>
                <a:off x="41036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2" name="Line 176"/>
              <p:cNvSpPr>
                <a:spLocks noChangeShapeType="1"/>
              </p:cNvSpPr>
              <p:nvPr/>
            </p:nvSpPr>
            <p:spPr bwMode="auto">
              <a:xfrm>
                <a:off x="41925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3" name="Line 177"/>
              <p:cNvSpPr>
                <a:spLocks noChangeShapeType="1"/>
              </p:cNvSpPr>
              <p:nvPr/>
            </p:nvSpPr>
            <p:spPr bwMode="auto">
              <a:xfrm>
                <a:off x="42814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4" name="Line 178"/>
              <p:cNvSpPr>
                <a:spLocks noChangeShapeType="1"/>
              </p:cNvSpPr>
              <p:nvPr/>
            </p:nvSpPr>
            <p:spPr bwMode="auto">
              <a:xfrm>
                <a:off x="43703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5" name="Line 179"/>
              <p:cNvSpPr>
                <a:spLocks noChangeShapeType="1"/>
              </p:cNvSpPr>
              <p:nvPr/>
            </p:nvSpPr>
            <p:spPr bwMode="auto">
              <a:xfrm>
                <a:off x="44592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6" name="Line 180"/>
              <p:cNvSpPr>
                <a:spLocks noChangeShapeType="1"/>
              </p:cNvSpPr>
              <p:nvPr/>
            </p:nvSpPr>
            <p:spPr bwMode="auto">
              <a:xfrm>
                <a:off x="45481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7" name="Line 181"/>
              <p:cNvSpPr>
                <a:spLocks noChangeShapeType="1"/>
              </p:cNvSpPr>
              <p:nvPr/>
            </p:nvSpPr>
            <p:spPr bwMode="auto">
              <a:xfrm>
                <a:off x="46370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8" name="Line 182"/>
              <p:cNvSpPr>
                <a:spLocks noChangeShapeType="1"/>
              </p:cNvSpPr>
              <p:nvPr/>
            </p:nvSpPr>
            <p:spPr bwMode="auto">
              <a:xfrm>
                <a:off x="47259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19" name="Line 183"/>
              <p:cNvSpPr>
                <a:spLocks noChangeShapeType="1"/>
              </p:cNvSpPr>
              <p:nvPr/>
            </p:nvSpPr>
            <p:spPr bwMode="auto">
              <a:xfrm>
                <a:off x="48148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0" name="Line 184"/>
              <p:cNvSpPr>
                <a:spLocks noChangeShapeType="1"/>
              </p:cNvSpPr>
              <p:nvPr/>
            </p:nvSpPr>
            <p:spPr bwMode="auto">
              <a:xfrm>
                <a:off x="49037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1" name="Line 185"/>
              <p:cNvSpPr>
                <a:spLocks noChangeShapeType="1"/>
              </p:cNvSpPr>
              <p:nvPr/>
            </p:nvSpPr>
            <p:spPr bwMode="auto">
              <a:xfrm>
                <a:off x="49926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2" name="Line 186"/>
              <p:cNvSpPr>
                <a:spLocks noChangeShapeType="1"/>
              </p:cNvSpPr>
              <p:nvPr/>
            </p:nvSpPr>
            <p:spPr bwMode="auto">
              <a:xfrm>
                <a:off x="50815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3" name="Line 187"/>
              <p:cNvSpPr>
                <a:spLocks noChangeShapeType="1"/>
              </p:cNvSpPr>
              <p:nvPr/>
            </p:nvSpPr>
            <p:spPr bwMode="auto">
              <a:xfrm>
                <a:off x="51704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4" name="Line 188"/>
              <p:cNvSpPr>
                <a:spLocks noChangeShapeType="1"/>
              </p:cNvSpPr>
              <p:nvPr/>
            </p:nvSpPr>
            <p:spPr bwMode="auto">
              <a:xfrm>
                <a:off x="52593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5" name="Line 189"/>
              <p:cNvSpPr>
                <a:spLocks noChangeShapeType="1"/>
              </p:cNvSpPr>
              <p:nvPr/>
            </p:nvSpPr>
            <p:spPr bwMode="auto">
              <a:xfrm>
                <a:off x="53482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6" name="Line 190"/>
              <p:cNvSpPr>
                <a:spLocks noChangeShapeType="1"/>
              </p:cNvSpPr>
              <p:nvPr/>
            </p:nvSpPr>
            <p:spPr bwMode="auto">
              <a:xfrm>
                <a:off x="54371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7" name="Line 191"/>
              <p:cNvSpPr>
                <a:spLocks noChangeShapeType="1"/>
              </p:cNvSpPr>
              <p:nvPr/>
            </p:nvSpPr>
            <p:spPr bwMode="auto">
              <a:xfrm>
                <a:off x="5526091"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8" name="Line 192"/>
              <p:cNvSpPr>
                <a:spLocks noChangeShapeType="1"/>
              </p:cNvSpPr>
              <p:nvPr/>
            </p:nvSpPr>
            <p:spPr bwMode="auto">
              <a:xfrm>
                <a:off x="56149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29" name="Line 193"/>
              <p:cNvSpPr>
                <a:spLocks noChangeShapeType="1"/>
              </p:cNvSpPr>
              <p:nvPr/>
            </p:nvSpPr>
            <p:spPr bwMode="auto">
              <a:xfrm>
                <a:off x="57038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0" name="Line 194"/>
              <p:cNvSpPr>
                <a:spLocks noChangeShapeType="1"/>
              </p:cNvSpPr>
              <p:nvPr/>
            </p:nvSpPr>
            <p:spPr bwMode="auto">
              <a:xfrm>
                <a:off x="57927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1" name="Line 195"/>
              <p:cNvSpPr>
                <a:spLocks noChangeShapeType="1"/>
              </p:cNvSpPr>
              <p:nvPr/>
            </p:nvSpPr>
            <p:spPr bwMode="auto">
              <a:xfrm>
                <a:off x="58816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2" name="Line 196"/>
              <p:cNvSpPr>
                <a:spLocks noChangeShapeType="1"/>
              </p:cNvSpPr>
              <p:nvPr/>
            </p:nvSpPr>
            <p:spPr bwMode="auto">
              <a:xfrm>
                <a:off x="59705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3" name="Line 197"/>
              <p:cNvSpPr>
                <a:spLocks noChangeShapeType="1"/>
              </p:cNvSpPr>
              <p:nvPr/>
            </p:nvSpPr>
            <p:spPr bwMode="auto">
              <a:xfrm>
                <a:off x="60594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4" name="Line 198"/>
              <p:cNvSpPr>
                <a:spLocks noChangeShapeType="1"/>
              </p:cNvSpPr>
              <p:nvPr/>
            </p:nvSpPr>
            <p:spPr bwMode="auto">
              <a:xfrm>
                <a:off x="61483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5" name="Line 199"/>
              <p:cNvSpPr>
                <a:spLocks noChangeShapeType="1"/>
              </p:cNvSpPr>
              <p:nvPr/>
            </p:nvSpPr>
            <p:spPr bwMode="auto">
              <a:xfrm>
                <a:off x="62372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6" name="Line 200"/>
              <p:cNvSpPr>
                <a:spLocks noChangeShapeType="1"/>
              </p:cNvSpPr>
              <p:nvPr/>
            </p:nvSpPr>
            <p:spPr bwMode="auto">
              <a:xfrm>
                <a:off x="63261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7" name="Line 201"/>
              <p:cNvSpPr>
                <a:spLocks noChangeShapeType="1"/>
              </p:cNvSpPr>
              <p:nvPr/>
            </p:nvSpPr>
            <p:spPr bwMode="auto">
              <a:xfrm>
                <a:off x="64150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38" name="Line 202"/>
              <p:cNvSpPr>
                <a:spLocks noChangeShapeType="1"/>
              </p:cNvSpPr>
              <p:nvPr/>
            </p:nvSpPr>
            <p:spPr bwMode="auto">
              <a:xfrm>
                <a:off x="6503992" y="9047166"/>
                <a:ext cx="12700"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nvGrpSpPr>
              <p:cNvPr id="11539" name="Group 228"/>
              <p:cNvGrpSpPr>
                <a:grpSpLocks/>
              </p:cNvGrpSpPr>
              <p:nvPr/>
            </p:nvGrpSpPr>
            <p:grpSpPr bwMode="auto">
              <a:xfrm>
                <a:off x="738189" y="8279705"/>
                <a:ext cx="574675" cy="571500"/>
                <a:chOff x="461" y="5239"/>
                <a:chExt cx="362" cy="360"/>
              </a:xfrm>
            </p:grpSpPr>
            <p:sp>
              <p:nvSpPr>
                <p:cNvPr id="11540" name="Freeform 229"/>
                <p:cNvSpPr>
                  <a:spLocks/>
                </p:cNvSpPr>
                <p:nvPr/>
              </p:nvSpPr>
              <p:spPr bwMode="auto">
                <a:xfrm>
                  <a:off x="461" y="5239"/>
                  <a:ext cx="362" cy="360"/>
                </a:xfrm>
                <a:custGeom>
                  <a:avLst/>
                  <a:gdLst>
                    <a:gd name="T0" fmla="*/ 362 w 362"/>
                    <a:gd name="T1" fmla="*/ 180 h 360"/>
                    <a:gd name="T2" fmla="*/ 358 w 362"/>
                    <a:gd name="T3" fmla="*/ 216 h 360"/>
                    <a:gd name="T4" fmla="*/ 348 w 362"/>
                    <a:gd name="T5" fmla="*/ 250 h 360"/>
                    <a:gd name="T6" fmla="*/ 330 w 362"/>
                    <a:gd name="T7" fmla="*/ 280 h 360"/>
                    <a:gd name="T8" fmla="*/ 308 w 362"/>
                    <a:gd name="T9" fmla="*/ 308 h 360"/>
                    <a:gd name="T10" fmla="*/ 282 w 362"/>
                    <a:gd name="T11" fmla="*/ 330 h 360"/>
                    <a:gd name="T12" fmla="*/ 252 w 362"/>
                    <a:gd name="T13" fmla="*/ 346 h 360"/>
                    <a:gd name="T14" fmla="*/ 218 w 362"/>
                    <a:gd name="T15" fmla="*/ 356 h 360"/>
                    <a:gd name="T16" fmla="*/ 182 w 362"/>
                    <a:gd name="T17" fmla="*/ 360 h 360"/>
                    <a:gd name="T18" fmla="*/ 162 w 362"/>
                    <a:gd name="T19" fmla="*/ 360 h 360"/>
                    <a:gd name="T20" fmla="*/ 128 w 362"/>
                    <a:gd name="T21" fmla="*/ 352 h 360"/>
                    <a:gd name="T22" fmla="*/ 96 w 362"/>
                    <a:gd name="T23" fmla="*/ 338 h 360"/>
                    <a:gd name="T24" fmla="*/ 66 w 362"/>
                    <a:gd name="T25" fmla="*/ 320 h 360"/>
                    <a:gd name="T26" fmla="*/ 42 w 362"/>
                    <a:gd name="T27" fmla="*/ 294 h 360"/>
                    <a:gd name="T28" fmla="*/ 22 w 362"/>
                    <a:gd name="T29" fmla="*/ 266 h 360"/>
                    <a:gd name="T30" fmla="*/ 8 w 362"/>
                    <a:gd name="T31" fmla="*/ 234 h 360"/>
                    <a:gd name="T32" fmla="*/ 2 w 362"/>
                    <a:gd name="T33" fmla="*/ 198 h 360"/>
                    <a:gd name="T34" fmla="*/ 0 w 362"/>
                    <a:gd name="T35" fmla="*/ 180 h 360"/>
                    <a:gd name="T36" fmla="*/ 4 w 362"/>
                    <a:gd name="T37" fmla="*/ 144 h 360"/>
                    <a:gd name="T38" fmla="*/ 14 w 362"/>
                    <a:gd name="T39" fmla="*/ 110 h 360"/>
                    <a:gd name="T40" fmla="*/ 32 w 362"/>
                    <a:gd name="T41" fmla="*/ 80 h 360"/>
                    <a:gd name="T42" fmla="*/ 54 w 362"/>
                    <a:gd name="T43" fmla="*/ 52 h 360"/>
                    <a:gd name="T44" fmla="*/ 80 w 362"/>
                    <a:gd name="T45" fmla="*/ 30 h 360"/>
                    <a:gd name="T46" fmla="*/ 110 w 362"/>
                    <a:gd name="T47" fmla="*/ 14 h 360"/>
                    <a:gd name="T48" fmla="*/ 144 w 362"/>
                    <a:gd name="T49" fmla="*/ 4 h 360"/>
                    <a:gd name="T50" fmla="*/ 182 w 362"/>
                    <a:gd name="T51" fmla="*/ 0 h 360"/>
                    <a:gd name="T52" fmla="*/ 200 w 362"/>
                    <a:gd name="T53" fmla="*/ 0 h 360"/>
                    <a:gd name="T54" fmla="*/ 234 w 362"/>
                    <a:gd name="T55" fmla="*/ 8 h 360"/>
                    <a:gd name="T56" fmla="*/ 268 w 362"/>
                    <a:gd name="T57" fmla="*/ 22 h 360"/>
                    <a:gd name="T58" fmla="*/ 296 w 362"/>
                    <a:gd name="T59" fmla="*/ 40 h 360"/>
                    <a:gd name="T60" fmla="*/ 320 w 362"/>
                    <a:gd name="T61" fmla="*/ 66 h 360"/>
                    <a:gd name="T62" fmla="*/ 340 w 362"/>
                    <a:gd name="T63" fmla="*/ 94 h 360"/>
                    <a:gd name="T64" fmla="*/ 354 w 362"/>
                    <a:gd name="T65" fmla="*/ 126 h 360"/>
                    <a:gd name="T66" fmla="*/ 360 w 362"/>
                    <a:gd name="T67" fmla="*/ 162 h 360"/>
                    <a:gd name="T68" fmla="*/ 362 w 362"/>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2" h="360">
                      <a:moveTo>
                        <a:pt x="362" y="180"/>
                      </a:moveTo>
                      <a:lnTo>
                        <a:pt x="362" y="180"/>
                      </a:lnTo>
                      <a:lnTo>
                        <a:pt x="360" y="198"/>
                      </a:lnTo>
                      <a:lnTo>
                        <a:pt x="358" y="216"/>
                      </a:lnTo>
                      <a:lnTo>
                        <a:pt x="354" y="234"/>
                      </a:lnTo>
                      <a:lnTo>
                        <a:pt x="348" y="250"/>
                      </a:lnTo>
                      <a:lnTo>
                        <a:pt x="340" y="266"/>
                      </a:lnTo>
                      <a:lnTo>
                        <a:pt x="330" y="280"/>
                      </a:lnTo>
                      <a:lnTo>
                        <a:pt x="320" y="294"/>
                      </a:lnTo>
                      <a:lnTo>
                        <a:pt x="308" y="308"/>
                      </a:lnTo>
                      <a:lnTo>
                        <a:pt x="296" y="320"/>
                      </a:lnTo>
                      <a:lnTo>
                        <a:pt x="282" y="330"/>
                      </a:lnTo>
                      <a:lnTo>
                        <a:pt x="268" y="338"/>
                      </a:lnTo>
                      <a:lnTo>
                        <a:pt x="252" y="346"/>
                      </a:lnTo>
                      <a:lnTo>
                        <a:pt x="234" y="352"/>
                      </a:lnTo>
                      <a:lnTo>
                        <a:pt x="218" y="356"/>
                      </a:lnTo>
                      <a:lnTo>
                        <a:pt x="200" y="360"/>
                      </a:lnTo>
                      <a:lnTo>
                        <a:pt x="182" y="360"/>
                      </a:lnTo>
                      <a:lnTo>
                        <a:pt x="162" y="360"/>
                      </a:lnTo>
                      <a:lnTo>
                        <a:pt x="144" y="356"/>
                      </a:lnTo>
                      <a:lnTo>
                        <a:pt x="128" y="352"/>
                      </a:lnTo>
                      <a:lnTo>
                        <a:pt x="110" y="346"/>
                      </a:lnTo>
                      <a:lnTo>
                        <a:pt x="96" y="338"/>
                      </a:lnTo>
                      <a:lnTo>
                        <a:pt x="80" y="330"/>
                      </a:lnTo>
                      <a:lnTo>
                        <a:pt x="66" y="320"/>
                      </a:lnTo>
                      <a:lnTo>
                        <a:pt x="54" y="308"/>
                      </a:lnTo>
                      <a:lnTo>
                        <a:pt x="42" y="294"/>
                      </a:lnTo>
                      <a:lnTo>
                        <a:pt x="32" y="280"/>
                      </a:lnTo>
                      <a:lnTo>
                        <a:pt x="22" y="266"/>
                      </a:lnTo>
                      <a:lnTo>
                        <a:pt x="14" y="250"/>
                      </a:lnTo>
                      <a:lnTo>
                        <a:pt x="8" y="234"/>
                      </a:lnTo>
                      <a:lnTo>
                        <a:pt x="4" y="216"/>
                      </a:lnTo>
                      <a:lnTo>
                        <a:pt x="2" y="198"/>
                      </a:lnTo>
                      <a:lnTo>
                        <a:pt x="0" y="180"/>
                      </a:lnTo>
                      <a:lnTo>
                        <a:pt x="2" y="162"/>
                      </a:lnTo>
                      <a:lnTo>
                        <a:pt x="4" y="144"/>
                      </a:lnTo>
                      <a:lnTo>
                        <a:pt x="8" y="126"/>
                      </a:lnTo>
                      <a:lnTo>
                        <a:pt x="14" y="110"/>
                      </a:lnTo>
                      <a:lnTo>
                        <a:pt x="22" y="94"/>
                      </a:lnTo>
                      <a:lnTo>
                        <a:pt x="32" y="80"/>
                      </a:lnTo>
                      <a:lnTo>
                        <a:pt x="42" y="66"/>
                      </a:lnTo>
                      <a:lnTo>
                        <a:pt x="54" y="52"/>
                      </a:lnTo>
                      <a:lnTo>
                        <a:pt x="66" y="40"/>
                      </a:lnTo>
                      <a:lnTo>
                        <a:pt x="80" y="30"/>
                      </a:lnTo>
                      <a:lnTo>
                        <a:pt x="96" y="22"/>
                      </a:lnTo>
                      <a:lnTo>
                        <a:pt x="110" y="14"/>
                      </a:lnTo>
                      <a:lnTo>
                        <a:pt x="128" y="8"/>
                      </a:lnTo>
                      <a:lnTo>
                        <a:pt x="144" y="4"/>
                      </a:lnTo>
                      <a:lnTo>
                        <a:pt x="162" y="0"/>
                      </a:lnTo>
                      <a:lnTo>
                        <a:pt x="182" y="0"/>
                      </a:lnTo>
                      <a:lnTo>
                        <a:pt x="200" y="0"/>
                      </a:lnTo>
                      <a:lnTo>
                        <a:pt x="218" y="4"/>
                      </a:lnTo>
                      <a:lnTo>
                        <a:pt x="234" y="8"/>
                      </a:lnTo>
                      <a:lnTo>
                        <a:pt x="252" y="14"/>
                      </a:lnTo>
                      <a:lnTo>
                        <a:pt x="268" y="22"/>
                      </a:lnTo>
                      <a:lnTo>
                        <a:pt x="282" y="30"/>
                      </a:lnTo>
                      <a:lnTo>
                        <a:pt x="296" y="40"/>
                      </a:lnTo>
                      <a:lnTo>
                        <a:pt x="308" y="52"/>
                      </a:lnTo>
                      <a:lnTo>
                        <a:pt x="320" y="66"/>
                      </a:lnTo>
                      <a:lnTo>
                        <a:pt x="330" y="80"/>
                      </a:lnTo>
                      <a:lnTo>
                        <a:pt x="340" y="94"/>
                      </a:lnTo>
                      <a:lnTo>
                        <a:pt x="348" y="110"/>
                      </a:lnTo>
                      <a:lnTo>
                        <a:pt x="354" y="126"/>
                      </a:lnTo>
                      <a:lnTo>
                        <a:pt x="358" y="144"/>
                      </a:lnTo>
                      <a:lnTo>
                        <a:pt x="360" y="162"/>
                      </a:lnTo>
                      <a:lnTo>
                        <a:pt x="362" y="180"/>
                      </a:lnTo>
                      <a:close/>
                    </a:path>
                  </a:pathLst>
                </a:custGeom>
                <a:solidFill>
                  <a:srgbClr val="D781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541" name="Rectangle 230"/>
                <p:cNvSpPr>
                  <a:spLocks noChangeArrowheads="1"/>
                </p:cNvSpPr>
                <p:nvPr/>
              </p:nvSpPr>
              <p:spPr bwMode="auto">
                <a:xfrm>
                  <a:off x="479" y="5397"/>
                  <a:ext cx="32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800" b="1">
                      <a:solidFill>
                        <a:srgbClr val="FFFFFF"/>
                      </a:solidFill>
                      <a:latin typeface="Meiryo UI" panose="020B0604030504040204" pitchFamily="50" charset="-128"/>
                      <a:ea typeface="Meiryo UI" panose="020B0604030504040204" pitchFamily="50" charset="-128"/>
                    </a:rPr>
                    <a:t>用語解説等</a:t>
                  </a:r>
                  <a:endParaRPr lang="ja-JP" altLang="en-US" sz="1800" b="1">
                    <a:latin typeface="Meiryo UI" panose="020B0604030504040204" pitchFamily="50" charset="-128"/>
                    <a:ea typeface="Meiryo UI" panose="020B0604030504040204" pitchFamily="50" charset="-128"/>
                  </a:endParaRPr>
                </a:p>
              </p:txBody>
            </p:sp>
          </p:grpSp>
        </p:grpSp>
        <p:grpSp>
          <p:nvGrpSpPr>
            <p:cNvPr id="11279" name="Group 217"/>
            <p:cNvGrpSpPr>
              <a:grpSpLocks/>
            </p:cNvGrpSpPr>
            <p:nvPr/>
          </p:nvGrpSpPr>
          <p:grpSpPr bwMode="auto">
            <a:xfrm>
              <a:off x="2663827" y="733426"/>
              <a:ext cx="1584326" cy="276225"/>
              <a:chOff x="1629" y="515"/>
              <a:chExt cx="998" cy="174"/>
            </a:xfrm>
          </p:grpSpPr>
          <p:sp>
            <p:nvSpPr>
              <p:cNvPr id="11399" name="Rectangle 218"/>
              <p:cNvSpPr>
                <a:spLocks noChangeArrowheads="1"/>
              </p:cNvSpPr>
              <p:nvPr/>
            </p:nvSpPr>
            <p:spPr bwMode="auto">
              <a:xfrm>
                <a:off x="162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1400" name="Rectangle 219"/>
              <p:cNvSpPr>
                <a:spLocks noChangeArrowheads="1"/>
              </p:cNvSpPr>
              <p:nvPr/>
            </p:nvSpPr>
            <p:spPr bwMode="auto">
              <a:xfrm>
                <a:off x="1749" y="515"/>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こ</a:t>
                </a:r>
                <a:endParaRPr lang="ja-JP" altLang="en-US" sz="1800" b="1">
                  <a:latin typeface="Meiryo UI" panose="020B0604030504040204" pitchFamily="50" charset="-128"/>
                  <a:ea typeface="Meiryo UI" panose="020B0604030504040204" pitchFamily="50" charset="-128"/>
                </a:endParaRPr>
              </a:p>
            </p:txBody>
          </p:sp>
          <p:sp>
            <p:nvSpPr>
              <p:cNvPr id="11401" name="Rectangle 220"/>
              <p:cNvSpPr>
                <a:spLocks noChangeArrowheads="1"/>
              </p:cNvSpPr>
              <p:nvPr/>
            </p:nvSpPr>
            <p:spPr bwMode="auto">
              <a:xfrm>
                <a:off x="1881" y="515"/>
                <a:ext cx="1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が</a:t>
                </a:r>
                <a:endParaRPr lang="ja-JP" altLang="en-US" sz="1800" b="1">
                  <a:latin typeface="Meiryo UI" panose="020B0604030504040204" pitchFamily="50" charset="-128"/>
                  <a:ea typeface="Meiryo UI" panose="020B0604030504040204" pitchFamily="50" charset="-128"/>
                </a:endParaRPr>
              </a:p>
            </p:txBody>
          </p:sp>
          <p:sp>
            <p:nvSpPr>
              <p:cNvPr id="11402" name="Rectangle 221"/>
              <p:cNvSpPr>
                <a:spLocks noChangeArrowheads="1"/>
              </p:cNvSpPr>
              <p:nvPr/>
            </p:nvSpPr>
            <p:spPr bwMode="auto">
              <a:xfrm>
                <a:off x="2021" y="515"/>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ポ</a:t>
                </a:r>
                <a:endParaRPr lang="ja-JP" altLang="en-US" sz="1800" b="1">
                  <a:latin typeface="Meiryo UI" panose="020B0604030504040204" pitchFamily="50" charset="-128"/>
                  <a:ea typeface="Meiryo UI" panose="020B0604030504040204" pitchFamily="50" charset="-128"/>
                </a:endParaRPr>
              </a:p>
            </p:txBody>
          </p:sp>
          <p:sp>
            <p:nvSpPr>
              <p:cNvPr id="11403" name="Rectangle 222"/>
              <p:cNvSpPr>
                <a:spLocks noChangeArrowheads="1"/>
              </p:cNvSpPr>
              <p:nvPr/>
            </p:nvSpPr>
            <p:spPr bwMode="auto">
              <a:xfrm>
                <a:off x="2161" y="515"/>
                <a:ext cx="1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イ</a:t>
                </a:r>
                <a:endParaRPr lang="ja-JP" altLang="en-US" sz="1800" b="1">
                  <a:latin typeface="Meiryo UI" panose="020B0604030504040204" pitchFamily="50" charset="-128"/>
                  <a:ea typeface="Meiryo UI" panose="020B0604030504040204" pitchFamily="50" charset="-128"/>
                </a:endParaRPr>
              </a:p>
            </p:txBody>
          </p:sp>
          <p:sp>
            <p:nvSpPr>
              <p:cNvPr id="11404" name="Rectangle 223"/>
              <p:cNvSpPr>
                <a:spLocks noChangeArrowheads="1"/>
              </p:cNvSpPr>
              <p:nvPr/>
            </p:nvSpPr>
            <p:spPr bwMode="auto">
              <a:xfrm>
                <a:off x="2287" y="515"/>
                <a:ext cx="11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ン</a:t>
                </a:r>
                <a:endParaRPr lang="ja-JP" altLang="en-US" sz="1800" b="1">
                  <a:latin typeface="Meiryo UI" panose="020B0604030504040204" pitchFamily="50" charset="-128"/>
                  <a:ea typeface="Meiryo UI" panose="020B0604030504040204" pitchFamily="50" charset="-128"/>
                </a:endParaRPr>
              </a:p>
            </p:txBody>
          </p:sp>
          <p:sp>
            <p:nvSpPr>
              <p:cNvPr id="11405" name="Rectangle 224"/>
              <p:cNvSpPr>
                <a:spLocks noChangeArrowheads="1"/>
              </p:cNvSpPr>
              <p:nvPr/>
            </p:nvSpPr>
            <p:spPr bwMode="auto">
              <a:xfrm>
                <a:off x="2399" y="515"/>
                <a:ext cx="1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ト</a:t>
                </a:r>
                <a:endParaRPr lang="ja-JP" altLang="en-US" sz="1800" b="1">
                  <a:latin typeface="Meiryo UI" panose="020B0604030504040204" pitchFamily="50" charset="-128"/>
                  <a:ea typeface="Meiryo UI" panose="020B0604030504040204" pitchFamily="50" charset="-128"/>
                </a:endParaRPr>
              </a:p>
            </p:txBody>
          </p:sp>
          <p:sp>
            <p:nvSpPr>
              <p:cNvPr id="11406" name="Rectangle 225"/>
              <p:cNvSpPr>
                <a:spLocks noChangeArrowheads="1"/>
              </p:cNvSpPr>
              <p:nvPr/>
            </p:nvSpPr>
            <p:spPr bwMode="auto">
              <a:xfrm>
                <a:off x="2483" y="51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a:solidFill>
                      <a:srgbClr val="C50018"/>
                    </a:solidFill>
                    <a:latin typeface="Meiryo UI" panose="020B0604030504040204" pitchFamily="50" charset="-128"/>
                    <a:ea typeface="Meiryo UI" panose="020B0604030504040204" pitchFamily="50" charset="-128"/>
                  </a:rPr>
                  <a:t>！</a:t>
                </a:r>
                <a:endParaRPr lang="ja-JP" altLang="en-US" sz="1800" b="1">
                  <a:latin typeface="Meiryo UI" panose="020B0604030504040204" pitchFamily="50" charset="-128"/>
                  <a:ea typeface="Meiryo UI" panose="020B0604030504040204" pitchFamily="50" charset="-128"/>
                </a:endParaRPr>
              </a:p>
            </p:txBody>
          </p:sp>
        </p:grpSp>
        <p:sp>
          <p:nvSpPr>
            <p:cNvPr id="11280" name="Text Box 269"/>
            <p:cNvSpPr txBox="1">
              <a:spLocks noChangeArrowheads="1"/>
            </p:cNvSpPr>
            <p:nvPr/>
          </p:nvSpPr>
          <p:spPr bwMode="auto">
            <a:xfrm>
              <a:off x="647701" y="6048378"/>
              <a:ext cx="4968705" cy="27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b="1" dirty="0">
                  <a:latin typeface="Meiryo UI" panose="020B0604030504040204" pitchFamily="50" charset="-128"/>
                  <a:ea typeface="Meiryo UI" panose="020B0604030504040204" pitchFamily="50" charset="-128"/>
                </a:rPr>
                <a:t>政府機関等のサイバーセキュリティ対策のための統一基準（令和</a:t>
              </a:r>
              <a:r>
                <a:rPr lang="en-US" altLang="ja-JP" sz="1200" b="1" dirty="0">
                  <a:latin typeface="Meiryo UI" panose="020B0604030504040204" pitchFamily="50" charset="-128"/>
                  <a:ea typeface="Meiryo UI" panose="020B0604030504040204" pitchFamily="50" charset="-128"/>
                </a:rPr>
                <a:t>5</a:t>
              </a:r>
              <a:r>
                <a:rPr lang="ja-JP" altLang="en-US" sz="1200" b="1" dirty="0">
                  <a:latin typeface="Meiryo UI" panose="020B0604030504040204" pitchFamily="50" charset="-128"/>
                  <a:ea typeface="Meiryo UI" panose="020B0604030504040204" pitchFamily="50" charset="-128"/>
                </a:rPr>
                <a:t>年度版）</a:t>
              </a:r>
            </a:p>
          </p:txBody>
        </p:sp>
        <p:grpSp>
          <p:nvGrpSpPr>
            <p:cNvPr id="11281" name="Group 962"/>
            <p:cNvGrpSpPr>
              <a:grpSpLocks/>
            </p:cNvGrpSpPr>
            <p:nvPr/>
          </p:nvGrpSpPr>
          <p:grpSpPr bwMode="auto">
            <a:xfrm>
              <a:off x="576264" y="1008064"/>
              <a:ext cx="5940428" cy="5040314"/>
              <a:chOff x="386" y="647"/>
              <a:chExt cx="3742" cy="3039"/>
            </a:xfrm>
          </p:grpSpPr>
          <p:grpSp>
            <p:nvGrpSpPr>
              <p:cNvPr id="11282" name="Group 963"/>
              <p:cNvGrpSpPr>
                <a:grpSpLocks/>
              </p:cNvGrpSpPr>
              <p:nvPr/>
            </p:nvGrpSpPr>
            <p:grpSpPr bwMode="auto">
              <a:xfrm>
                <a:off x="480" y="3686"/>
                <a:ext cx="3648" cy="0"/>
                <a:chOff x="480" y="3822"/>
                <a:chExt cx="3648" cy="0"/>
              </a:xfrm>
            </p:grpSpPr>
            <p:sp>
              <p:nvSpPr>
                <p:cNvPr id="11333" name="Line 71"/>
                <p:cNvSpPr>
                  <a:spLocks noChangeShapeType="1"/>
                </p:cNvSpPr>
                <p:nvPr/>
              </p:nvSpPr>
              <p:spPr bwMode="auto">
                <a:xfrm>
                  <a:off x="4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4" name="Line 72"/>
                <p:cNvSpPr>
                  <a:spLocks noChangeShapeType="1"/>
                </p:cNvSpPr>
                <p:nvPr/>
              </p:nvSpPr>
              <p:spPr bwMode="auto">
                <a:xfrm>
                  <a:off x="5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5" name="Line 73"/>
                <p:cNvSpPr>
                  <a:spLocks noChangeShapeType="1"/>
                </p:cNvSpPr>
                <p:nvPr/>
              </p:nvSpPr>
              <p:spPr bwMode="auto">
                <a:xfrm>
                  <a:off x="5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6" name="Line 74"/>
                <p:cNvSpPr>
                  <a:spLocks noChangeShapeType="1"/>
                </p:cNvSpPr>
                <p:nvPr/>
              </p:nvSpPr>
              <p:spPr bwMode="auto">
                <a:xfrm>
                  <a:off x="6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7" name="Line 75"/>
                <p:cNvSpPr>
                  <a:spLocks noChangeShapeType="1"/>
                </p:cNvSpPr>
                <p:nvPr/>
              </p:nvSpPr>
              <p:spPr bwMode="auto">
                <a:xfrm>
                  <a:off x="7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8" name="Line 76"/>
                <p:cNvSpPr>
                  <a:spLocks noChangeShapeType="1"/>
                </p:cNvSpPr>
                <p:nvPr/>
              </p:nvSpPr>
              <p:spPr bwMode="auto">
                <a:xfrm>
                  <a:off x="7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9" name="Line 77"/>
                <p:cNvSpPr>
                  <a:spLocks noChangeShapeType="1"/>
                </p:cNvSpPr>
                <p:nvPr/>
              </p:nvSpPr>
              <p:spPr bwMode="auto">
                <a:xfrm>
                  <a:off x="8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0" name="Line 78"/>
                <p:cNvSpPr>
                  <a:spLocks noChangeShapeType="1"/>
                </p:cNvSpPr>
                <p:nvPr/>
              </p:nvSpPr>
              <p:spPr bwMode="auto">
                <a:xfrm>
                  <a:off x="8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1" name="Line 79"/>
                <p:cNvSpPr>
                  <a:spLocks noChangeShapeType="1"/>
                </p:cNvSpPr>
                <p:nvPr/>
              </p:nvSpPr>
              <p:spPr bwMode="auto">
                <a:xfrm>
                  <a:off x="9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2" name="Line 80"/>
                <p:cNvSpPr>
                  <a:spLocks noChangeShapeType="1"/>
                </p:cNvSpPr>
                <p:nvPr/>
              </p:nvSpPr>
              <p:spPr bwMode="auto">
                <a:xfrm>
                  <a:off x="9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3" name="Line 81"/>
                <p:cNvSpPr>
                  <a:spLocks noChangeShapeType="1"/>
                </p:cNvSpPr>
                <p:nvPr/>
              </p:nvSpPr>
              <p:spPr bwMode="auto">
                <a:xfrm>
                  <a:off x="10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4" name="Line 82"/>
                <p:cNvSpPr>
                  <a:spLocks noChangeShapeType="1"/>
                </p:cNvSpPr>
                <p:nvPr/>
              </p:nvSpPr>
              <p:spPr bwMode="auto">
                <a:xfrm>
                  <a:off x="10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5" name="Line 83"/>
                <p:cNvSpPr>
                  <a:spLocks noChangeShapeType="1"/>
                </p:cNvSpPr>
                <p:nvPr/>
              </p:nvSpPr>
              <p:spPr bwMode="auto">
                <a:xfrm>
                  <a:off x="11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6" name="Line 84"/>
                <p:cNvSpPr>
                  <a:spLocks noChangeShapeType="1"/>
                </p:cNvSpPr>
                <p:nvPr/>
              </p:nvSpPr>
              <p:spPr bwMode="auto">
                <a:xfrm>
                  <a:off x="12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7" name="Line 85"/>
                <p:cNvSpPr>
                  <a:spLocks noChangeShapeType="1"/>
                </p:cNvSpPr>
                <p:nvPr/>
              </p:nvSpPr>
              <p:spPr bwMode="auto">
                <a:xfrm>
                  <a:off x="12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8" name="Line 86"/>
                <p:cNvSpPr>
                  <a:spLocks noChangeShapeType="1"/>
                </p:cNvSpPr>
                <p:nvPr/>
              </p:nvSpPr>
              <p:spPr bwMode="auto">
                <a:xfrm>
                  <a:off x="13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49" name="Line 87"/>
                <p:cNvSpPr>
                  <a:spLocks noChangeShapeType="1"/>
                </p:cNvSpPr>
                <p:nvPr/>
              </p:nvSpPr>
              <p:spPr bwMode="auto">
                <a:xfrm>
                  <a:off x="13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0" name="Line 88"/>
                <p:cNvSpPr>
                  <a:spLocks noChangeShapeType="1"/>
                </p:cNvSpPr>
                <p:nvPr/>
              </p:nvSpPr>
              <p:spPr bwMode="auto">
                <a:xfrm>
                  <a:off x="14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1" name="Line 89"/>
                <p:cNvSpPr>
                  <a:spLocks noChangeShapeType="1"/>
                </p:cNvSpPr>
                <p:nvPr/>
              </p:nvSpPr>
              <p:spPr bwMode="auto">
                <a:xfrm>
                  <a:off x="14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2" name="Line 90"/>
                <p:cNvSpPr>
                  <a:spLocks noChangeShapeType="1"/>
                </p:cNvSpPr>
                <p:nvPr/>
              </p:nvSpPr>
              <p:spPr bwMode="auto">
                <a:xfrm>
                  <a:off x="15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3" name="Line 91"/>
                <p:cNvSpPr>
                  <a:spLocks noChangeShapeType="1"/>
                </p:cNvSpPr>
                <p:nvPr/>
              </p:nvSpPr>
              <p:spPr bwMode="auto">
                <a:xfrm>
                  <a:off x="16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4" name="Line 92"/>
                <p:cNvSpPr>
                  <a:spLocks noChangeShapeType="1"/>
                </p:cNvSpPr>
                <p:nvPr/>
              </p:nvSpPr>
              <p:spPr bwMode="auto">
                <a:xfrm>
                  <a:off x="16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5" name="Line 93"/>
                <p:cNvSpPr>
                  <a:spLocks noChangeShapeType="1"/>
                </p:cNvSpPr>
                <p:nvPr/>
              </p:nvSpPr>
              <p:spPr bwMode="auto">
                <a:xfrm>
                  <a:off x="17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6" name="Line 94"/>
                <p:cNvSpPr>
                  <a:spLocks noChangeShapeType="1"/>
                </p:cNvSpPr>
                <p:nvPr/>
              </p:nvSpPr>
              <p:spPr bwMode="auto">
                <a:xfrm>
                  <a:off x="17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7" name="Line 95"/>
                <p:cNvSpPr>
                  <a:spLocks noChangeShapeType="1"/>
                </p:cNvSpPr>
                <p:nvPr/>
              </p:nvSpPr>
              <p:spPr bwMode="auto">
                <a:xfrm>
                  <a:off x="18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8" name="Line 96"/>
                <p:cNvSpPr>
                  <a:spLocks noChangeShapeType="1"/>
                </p:cNvSpPr>
                <p:nvPr/>
              </p:nvSpPr>
              <p:spPr bwMode="auto">
                <a:xfrm>
                  <a:off x="18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59" name="Line 97"/>
                <p:cNvSpPr>
                  <a:spLocks noChangeShapeType="1"/>
                </p:cNvSpPr>
                <p:nvPr/>
              </p:nvSpPr>
              <p:spPr bwMode="auto">
                <a:xfrm>
                  <a:off x="19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0" name="Line 98"/>
                <p:cNvSpPr>
                  <a:spLocks noChangeShapeType="1"/>
                </p:cNvSpPr>
                <p:nvPr/>
              </p:nvSpPr>
              <p:spPr bwMode="auto">
                <a:xfrm>
                  <a:off x="19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1" name="Line 99"/>
                <p:cNvSpPr>
                  <a:spLocks noChangeShapeType="1"/>
                </p:cNvSpPr>
                <p:nvPr/>
              </p:nvSpPr>
              <p:spPr bwMode="auto">
                <a:xfrm>
                  <a:off x="20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2" name="Line 100"/>
                <p:cNvSpPr>
                  <a:spLocks noChangeShapeType="1"/>
                </p:cNvSpPr>
                <p:nvPr/>
              </p:nvSpPr>
              <p:spPr bwMode="auto">
                <a:xfrm>
                  <a:off x="21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3" name="Line 101"/>
                <p:cNvSpPr>
                  <a:spLocks noChangeShapeType="1"/>
                </p:cNvSpPr>
                <p:nvPr/>
              </p:nvSpPr>
              <p:spPr bwMode="auto">
                <a:xfrm>
                  <a:off x="21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4" name="Line 102"/>
                <p:cNvSpPr>
                  <a:spLocks noChangeShapeType="1"/>
                </p:cNvSpPr>
                <p:nvPr/>
              </p:nvSpPr>
              <p:spPr bwMode="auto">
                <a:xfrm>
                  <a:off x="22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5" name="Line 103"/>
                <p:cNvSpPr>
                  <a:spLocks noChangeShapeType="1"/>
                </p:cNvSpPr>
                <p:nvPr/>
              </p:nvSpPr>
              <p:spPr bwMode="auto">
                <a:xfrm>
                  <a:off x="22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6" name="Line 104"/>
                <p:cNvSpPr>
                  <a:spLocks noChangeShapeType="1"/>
                </p:cNvSpPr>
                <p:nvPr/>
              </p:nvSpPr>
              <p:spPr bwMode="auto">
                <a:xfrm>
                  <a:off x="23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7" name="Line 105"/>
                <p:cNvSpPr>
                  <a:spLocks noChangeShapeType="1"/>
                </p:cNvSpPr>
                <p:nvPr/>
              </p:nvSpPr>
              <p:spPr bwMode="auto">
                <a:xfrm>
                  <a:off x="23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8" name="Line 106"/>
                <p:cNvSpPr>
                  <a:spLocks noChangeShapeType="1"/>
                </p:cNvSpPr>
                <p:nvPr/>
              </p:nvSpPr>
              <p:spPr bwMode="auto">
                <a:xfrm>
                  <a:off x="24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69" name="Line 107"/>
                <p:cNvSpPr>
                  <a:spLocks noChangeShapeType="1"/>
                </p:cNvSpPr>
                <p:nvPr/>
              </p:nvSpPr>
              <p:spPr bwMode="auto">
                <a:xfrm>
                  <a:off x="24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0" name="Line 108"/>
                <p:cNvSpPr>
                  <a:spLocks noChangeShapeType="1"/>
                </p:cNvSpPr>
                <p:nvPr/>
              </p:nvSpPr>
              <p:spPr bwMode="auto">
                <a:xfrm>
                  <a:off x="25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1" name="Line 109"/>
                <p:cNvSpPr>
                  <a:spLocks noChangeShapeType="1"/>
                </p:cNvSpPr>
                <p:nvPr/>
              </p:nvSpPr>
              <p:spPr bwMode="auto">
                <a:xfrm>
                  <a:off x="26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2" name="Line 110"/>
                <p:cNvSpPr>
                  <a:spLocks noChangeShapeType="1"/>
                </p:cNvSpPr>
                <p:nvPr/>
              </p:nvSpPr>
              <p:spPr bwMode="auto">
                <a:xfrm>
                  <a:off x="26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3" name="Line 111"/>
                <p:cNvSpPr>
                  <a:spLocks noChangeShapeType="1"/>
                </p:cNvSpPr>
                <p:nvPr/>
              </p:nvSpPr>
              <p:spPr bwMode="auto">
                <a:xfrm>
                  <a:off x="27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4" name="Line 112"/>
                <p:cNvSpPr>
                  <a:spLocks noChangeShapeType="1"/>
                </p:cNvSpPr>
                <p:nvPr/>
              </p:nvSpPr>
              <p:spPr bwMode="auto">
                <a:xfrm>
                  <a:off x="277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5" name="Line 113"/>
                <p:cNvSpPr>
                  <a:spLocks noChangeShapeType="1"/>
                </p:cNvSpPr>
                <p:nvPr/>
              </p:nvSpPr>
              <p:spPr bwMode="auto">
                <a:xfrm>
                  <a:off x="283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6" name="Line 114"/>
                <p:cNvSpPr>
                  <a:spLocks noChangeShapeType="1"/>
                </p:cNvSpPr>
                <p:nvPr/>
              </p:nvSpPr>
              <p:spPr bwMode="auto">
                <a:xfrm>
                  <a:off x="288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7" name="Line 115"/>
                <p:cNvSpPr>
                  <a:spLocks noChangeShapeType="1"/>
                </p:cNvSpPr>
                <p:nvPr/>
              </p:nvSpPr>
              <p:spPr bwMode="auto">
                <a:xfrm>
                  <a:off x="294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8" name="Line 116"/>
                <p:cNvSpPr>
                  <a:spLocks noChangeShapeType="1"/>
                </p:cNvSpPr>
                <p:nvPr/>
              </p:nvSpPr>
              <p:spPr bwMode="auto">
                <a:xfrm>
                  <a:off x="300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79" name="Line 117"/>
                <p:cNvSpPr>
                  <a:spLocks noChangeShapeType="1"/>
                </p:cNvSpPr>
                <p:nvPr/>
              </p:nvSpPr>
              <p:spPr bwMode="auto">
                <a:xfrm>
                  <a:off x="305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0" name="Line 118"/>
                <p:cNvSpPr>
                  <a:spLocks noChangeShapeType="1"/>
                </p:cNvSpPr>
                <p:nvPr/>
              </p:nvSpPr>
              <p:spPr bwMode="auto">
                <a:xfrm>
                  <a:off x="311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1" name="Line 119"/>
                <p:cNvSpPr>
                  <a:spLocks noChangeShapeType="1"/>
                </p:cNvSpPr>
                <p:nvPr/>
              </p:nvSpPr>
              <p:spPr bwMode="auto">
                <a:xfrm>
                  <a:off x="316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2" name="Line 120"/>
                <p:cNvSpPr>
                  <a:spLocks noChangeShapeType="1"/>
                </p:cNvSpPr>
                <p:nvPr/>
              </p:nvSpPr>
              <p:spPr bwMode="auto">
                <a:xfrm>
                  <a:off x="322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3" name="Line 121"/>
                <p:cNvSpPr>
                  <a:spLocks noChangeShapeType="1"/>
                </p:cNvSpPr>
                <p:nvPr/>
              </p:nvSpPr>
              <p:spPr bwMode="auto">
                <a:xfrm>
                  <a:off x="328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4" name="Line 122"/>
                <p:cNvSpPr>
                  <a:spLocks noChangeShapeType="1"/>
                </p:cNvSpPr>
                <p:nvPr/>
              </p:nvSpPr>
              <p:spPr bwMode="auto">
                <a:xfrm>
                  <a:off x="333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5" name="Line 123"/>
                <p:cNvSpPr>
                  <a:spLocks noChangeShapeType="1"/>
                </p:cNvSpPr>
                <p:nvPr/>
              </p:nvSpPr>
              <p:spPr bwMode="auto">
                <a:xfrm>
                  <a:off x="339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6" name="Line 124"/>
                <p:cNvSpPr>
                  <a:spLocks noChangeShapeType="1"/>
                </p:cNvSpPr>
                <p:nvPr/>
              </p:nvSpPr>
              <p:spPr bwMode="auto">
                <a:xfrm>
                  <a:off x="344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7" name="Line 125"/>
                <p:cNvSpPr>
                  <a:spLocks noChangeShapeType="1"/>
                </p:cNvSpPr>
                <p:nvPr/>
              </p:nvSpPr>
              <p:spPr bwMode="auto">
                <a:xfrm>
                  <a:off x="350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8" name="Line 126"/>
                <p:cNvSpPr>
                  <a:spLocks noChangeShapeType="1"/>
                </p:cNvSpPr>
                <p:nvPr/>
              </p:nvSpPr>
              <p:spPr bwMode="auto">
                <a:xfrm>
                  <a:off x="356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89" name="Line 127"/>
                <p:cNvSpPr>
                  <a:spLocks noChangeShapeType="1"/>
                </p:cNvSpPr>
                <p:nvPr/>
              </p:nvSpPr>
              <p:spPr bwMode="auto">
                <a:xfrm>
                  <a:off x="361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0" name="Line 128"/>
                <p:cNvSpPr>
                  <a:spLocks noChangeShapeType="1"/>
                </p:cNvSpPr>
                <p:nvPr/>
              </p:nvSpPr>
              <p:spPr bwMode="auto">
                <a:xfrm>
                  <a:off x="367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1" name="Line 129"/>
                <p:cNvSpPr>
                  <a:spLocks noChangeShapeType="1"/>
                </p:cNvSpPr>
                <p:nvPr/>
              </p:nvSpPr>
              <p:spPr bwMode="auto">
                <a:xfrm>
                  <a:off x="372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2" name="Line 130"/>
                <p:cNvSpPr>
                  <a:spLocks noChangeShapeType="1"/>
                </p:cNvSpPr>
                <p:nvPr/>
              </p:nvSpPr>
              <p:spPr bwMode="auto">
                <a:xfrm>
                  <a:off x="378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3" name="Line 131"/>
                <p:cNvSpPr>
                  <a:spLocks noChangeShapeType="1"/>
                </p:cNvSpPr>
                <p:nvPr/>
              </p:nvSpPr>
              <p:spPr bwMode="auto">
                <a:xfrm>
                  <a:off x="384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4" name="Line 132"/>
                <p:cNvSpPr>
                  <a:spLocks noChangeShapeType="1"/>
                </p:cNvSpPr>
                <p:nvPr/>
              </p:nvSpPr>
              <p:spPr bwMode="auto">
                <a:xfrm>
                  <a:off x="3896"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5" name="Line 133"/>
                <p:cNvSpPr>
                  <a:spLocks noChangeShapeType="1"/>
                </p:cNvSpPr>
                <p:nvPr/>
              </p:nvSpPr>
              <p:spPr bwMode="auto">
                <a:xfrm>
                  <a:off x="3952"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6" name="Line 134"/>
                <p:cNvSpPr>
                  <a:spLocks noChangeShapeType="1"/>
                </p:cNvSpPr>
                <p:nvPr/>
              </p:nvSpPr>
              <p:spPr bwMode="auto">
                <a:xfrm>
                  <a:off x="4008"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7" name="Line 135"/>
                <p:cNvSpPr>
                  <a:spLocks noChangeShapeType="1"/>
                </p:cNvSpPr>
                <p:nvPr/>
              </p:nvSpPr>
              <p:spPr bwMode="auto">
                <a:xfrm>
                  <a:off x="4064"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98" name="Line 136"/>
                <p:cNvSpPr>
                  <a:spLocks noChangeShapeType="1"/>
                </p:cNvSpPr>
                <p:nvPr/>
              </p:nvSpPr>
              <p:spPr bwMode="auto">
                <a:xfrm>
                  <a:off x="4120" y="3822"/>
                  <a:ext cx="8" cy="0"/>
                </a:xfrm>
                <a:prstGeom prst="line">
                  <a:avLst/>
                </a:prstGeom>
                <a:noFill/>
                <a:ln w="34925">
                  <a:solidFill>
                    <a:srgbClr val="F1CF00"/>
                  </a:solidFill>
                  <a:round/>
                  <a:headEnd/>
                  <a:tailEnd/>
                </a:ln>
                <a:extLst>
                  <a:ext uri="{909E8E84-426E-40DD-AFC4-6F175D3DCCD1}">
                    <a14:hiddenFill xmlns:a14="http://schemas.microsoft.com/office/drawing/2010/main">
                      <a:noFill/>
                    </a14:hiddenFill>
                  </a:ext>
                </a:extLst>
              </p:spPr>
              <p:txBody>
                <a:bodyPr/>
                <a:lstStyle/>
                <a:p>
                  <a:endParaRPr lang="ja-JP" altLang="en-US">
                    <a:latin typeface="Meiryo UI" panose="020B0604030504040204" pitchFamily="50" charset="-128"/>
                    <a:ea typeface="Meiryo UI" panose="020B0604030504040204" pitchFamily="50" charset="-128"/>
                  </a:endParaRPr>
                </a:p>
              </p:txBody>
            </p:sp>
          </p:grpSp>
          <p:sp>
            <p:nvSpPr>
              <p:cNvPr id="11283" name="Rectangle 204"/>
              <p:cNvSpPr>
                <a:spLocks noChangeArrowheads="1"/>
              </p:cNvSpPr>
              <p:nvPr/>
            </p:nvSpPr>
            <p:spPr bwMode="auto">
              <a:xfrm>
                <a:off x="486" y="647"/>
                <a:ext cx="3488" cy="2880"/>
              </a:xfrm>
              <a:prstGeom prst="rect">
                <a:avLst/>
              </a:prstGeom>
              <a:solidFill>
                <a:srgbClr val="0098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1284" name="Text Box 267"/>
              <p:cNvSpPr txBox="1">
                <a:spLocks noChangeArrowheads="1"/>
              </p:cNvSpPr>
              <p:nvPr/>
            </p:nvSpPr>
            <p:spPr bwMode="auto">
              <a:xfrm>
                <a:off x="987" y="1508"/>
                <a:ext cx="12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4157" tIns="47078" rIns="94157" bIns="47078">
                <a:spAutoFit/>
              </a:bodyPr>
              <a:lstStyle>
                <a:lvl1pPr defTabSz="1277938">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defTabSz="1277938">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defTabSz="1277938">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defTabSz="1277938">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2400" b="1">
                  <a:solidFill>
                    <a:schemeClr val="bg1"/>
                  </a:solidFill>
                  <a:latin typeface="Meiryo UI" panose="020B0604030504040204" pitchFamily="50" charset="-128"/>
                  <a:ea typeface="Meiryo UI" panose="020B0604030504040204" pitchFamily="50" charset="-128"/>
                </a:endParaRPr>
              </a:p>
            </p:txBody>
          </p:sp>
          <p:grpSp>
            <p:nvGrpSpPr>
              <p:cNvPr id="11285" name="Group 1032"/>
              <p:cNvGrpSpPr>
                <a:grpSpLocks/>
              </p:cNvGrpSpPr>
              <p:nvPr/>
            </p:nvGrpSpPr>
            <p:grpSpPr bwMode="auto">
              <a:xfrm>
                <a:off x="386" y="2869"/>
                <a:ext cx="3672" cy="708"/>
                <a:chOff x="382" y="2139"/>
                <a:chExt cx="3672" cy="708"/>
              </a:xfrm>
            </p:grpSpPr>
            <p:grpSp>
              <p:nvGrpSpPr>
                <p:cNvPr id="11286" name="Group 205"/>
                <p:cNvGrpSpPr>
                  <a:grpSpLocks/>
                </p:cNvGrpSpPr>
                <p:nvPr/>
              </p:nvGrpSpPr>
              <p:grpSpPr bwMode="auto">
                <a:xfrm>
                  <a:off x="382" y="2591"/>
                  <a:ext cx="3672" cy="256"/>
                  <a:chOff x="359" y="2591"/>
                  <a:chExt cx="3672" cy="256"/>
                </a:xfrm>
              </p:grpSpPr>
              <p:sp>
                <p:nvSpPr>
                  <p:cNvPr id="11322" name="Freeform 206"/>
                  <p:cNvSpPr>
                    <a:spLocks/>
                  </p:cNvSpPr>
                  <p:nvPr/>
                </p:nvSpPr>
                <p:spPr bwMode="auto">
                  <a:xfrm>
                    <a:off x="561" y="2605"/>
                    <a:ext cx="344" cy="72"/>
                  </a:xfrm>
                  <a:custGeom>
                    <a:avLst/>
                    <a:gdLst>
                      <a:gd name="T0" fmla="*/ 344 w 344"/>
                      <a:gd name="T1" fmla="*/ 24 h 72"/>
                      <a:gd name="T2" fmla="*/ 344 w 344"/>
                      <a:gd name="T3" fmla="*/ 24 h 72"/>
                      <a:gd name="T4" fmla="*/ 342 w 344"/>
                      <a:gd name="T5" fmla="*/ 14 h 72"/>
                      <a:gd name="T6" fmla="*/ 336 w 344"/>
                      <a:gd name="T7" fmla="*/ 8 h 72"/>
                      <a:gd name="T8" fmla="*/ 330 w 344"/>
                      <a:gd name="T9" fmla="*/ 2 h 72"/>
                      <a:gd name="T10" fmla="*/ 320 w 344"/>
                      <a:gd name="T11" fmla="*/ 0 h 72"/>
                      <a:gd name="T12" fmla="*/ 22 w 344"/>
                      <a:gd name="T13" fmla="*/ 0 h 72"/>
                      <a:gd name="T14" fmla="*/ 22 w 344"/>
                      <a:gd name="T15" fmla="*/ 0 h 72"/>
                      <a:gd name="T16" fmla="*/ 14 w 344"/>
                      <a:gd name="T17" fmla="*/ 2 h 72"/>
                      <a:gd name="T18" fmla="*/ 6 w 344"/>
                      <a:gd name="T19" fmla="*/ 8 h 72"/>
                      <a:gd name="T20" fmla="*/ 2 w 344"/>
                      <a:gd name="T21" fmla="*/ 14 h 72"/>
                      <a:gd name="T22" fmla="*/ 0 w 344"/>
                      <a:gd name="T23" fmla="*/ 24 h 72"/>
                      <a:gd name="T24" fmla="*/ 0 w 344"/>
                      <a:gd name="T25" fmla="*/ 72 h 72"/>
                      <a:gd name="T26" fmla="*/ 344 w 344"/>
                      <a:gd name="T27" fmla="*/ 72 h 72"/>
                      <a:gd name="T28" fmla="*/ 344 w 344"/>
                      <a:gd name="T29" fmla="*/ 24 h 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72">
                        <a:moveTo>
                          <a:pt x="344" y="24"/>
                        </a:moveTo>
                        <a:lnTo>
                          <a:pt x="344" y="24"/>
                        </a:lnTo>
                        <a:lnTo>
                          <a:pt x="342" y="14"/>
                        </a:lnTo>
                        <a:lnTo>
                          <a:pt x="336" y="8"/>
                        </a:lnTo>
                        <a:lnTo>
                          <a:pt x="330" y="2"/>
                        </a:lnTo>
                        <a:lnTo>
                          <a:pt x="320" y="0"/>
                        </a:lnTo>
                        <a:lnTo>
                          <a:pt x="22" y="0"/>
                        </a:lnTo>
                        <a:lnTo>
                          <a:pt x="14" y="2"/>
                        </a:lnTo>
                        <a:lnTo>
                          <a:pt x="6" y="8"/>
                        </a:lnTo>
                        <a:lnTo>
                          <a:pt x="2" y="14"/>
                        </a:lnTo>
                        <a:lnTo>
                          <a:pt x="0" y="24"/>
                        </a:lnTo>
                        <a:lnTo>
                          <a:pt x="0" y="72"/>
                        </a:lnTo>
                        <a:lnTo>
                          <a:pt x="344" y="72"/>
                        </a:lnTo>
                        <a:lnTo>
                          <a:pt x="344" y="24"/>
                        </a:lnTo>
                        <a:close/>
                      </a:path>
                    </a:pathLst>
                  </a:custGeom>
                  <a:solidFill>
                    <a:srgbClr val="C5B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3" name="Freeform 207"/>
                  <p:cNvSpPr>
                    <a:spLocks/>
                  </p:cNvSpPr>
                  <p:nvPr/>
                </p:nvSpPr>
                <p:spPr bwMode="auto">
                  <a:xfrm>
                    <a:off x="561" y="2677"/>
                    <a:ext cx="344" cy="98"/>
                  </a:xfrm>
                  <a:custGeom>
                    <a:avLst/>
                    <a:gdLst>
                      <a:gd name="T0" fmla="*/ 0 w 344"/>
                      <a:gd name="T1" fmla="*/ 0 h 98"/>
                      <a:gd name="T2" fmla="*/ 0 w 344"/>
                      <a:gd name="T3" fmla="*/ 74 h 98"/>
                      <a:gd name="T4" fmla="*/ 0 w 344"/>
                      <a:gd name="T5" fmla="*/ 74 h 98"/>
                      <a:gd name="T6" fmla="*/ 2 w 344"/>
                      <a:gd name="T7" fmla="*/ 84 h 98"/>
                      <a:gd name="T8" fmla="*/ 6 w 344"/>
                      <a:gd name="T9" fmla="*/ 90 h 98"/>
                      <a:gd name="T10" fmla="*/ 14 w 344"/>
                      <a:gd name="T11" fmla="*/ 96 h 98"/>
                      <a:gd name="T12" fmla="*/ 22 w 344"/>
                      <a:gd name="T13" fmla="*/ 98 h 98"/>
                      <a:gd name="T14" fmla="*/ 320 w 344"/>
                      <a:gd name="T15" fmla="*/ 98 h 98"/>
                      <a:gd name="T16" fmla="*/ 320 w 344"/>
                      <a:gd name="T17" fmla="*/ 98 h 98"/>
                      <a:gd name="T18" fmla="*/ 330 w 344"/>
                      <a:gd name="T19" fmla="*/ 96 h 98"/>
                      <a:gd name="T20" fmla="*/ 336 w 344"/>
                      <a:gd name="T21" fmla="*/ 90 h 98"/>
                      <a:gd name="T22" fmla="*/ 342 w 344"/>
                      <a:gd name="T23" fmla="*/ 84 h 98"/>
                      <a:gd name="T24" fmla="*/ 344 w 344"/>
                      <a:gd name="T25" fmla="*/ 74 h 98"/>
                      <a:gd name="T26" fmla="*/ 344 w 344"/>
                      <a:gd name="T27" fmla="*/ 0 h 98"/>
                      <a:gd name="T28" fmla="*/ 0 w 3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98">
                        <a:moveTo>
                          <a:pt x="0" y="0"/>
                        </a:moveTo>
                        <a:lnTo>
                          <a:pt x="0" y="74"/>
                        </a:lnTo>
                        <a:lnTo>
                          <a:pt x="2" y="84"/>
                        </a:lnTo>
                        <a:lnTo>
                          <a:pt x="6" y="90"/>
                        </a:lnTo>
                        <a:lnTo>
                          <a:pt x="14" y="96"/>
                        </a:lnTo>
                        <a:lnTo>
                          <a:pt x="22" y="98"/>
                        </a:lnTo>
                        <a:lnTo>
                          <a:pt x="320" y="98"/>
                        </a:lnTo>
                        <a:lnTo>
                          <a:pt x="330" y="96"/>
                        </a:lnTo>
                        <a:lnTo>
                          <a:pt x="336" y="90"/>
                        </a:lnTo>
                        <a:lnTo>
                          <a:pt x="342" y="84"/>
                        </a:lnTo>
                        <a:lnTo>
                          <a:pt x="344" y="74"/>
                        </a:lnTo>
                        <a:lnTo>
                          <a:pt x="344" y="0"/>
                        </a:lnTo>
                        <a:lnTo>
                          <a:pt x="0" y="0"/>
                        </a:lnTo>
                        <a:close/>
                      </a:path>
                    </a:pathLst>
                  </a:custGeom>
                  <a:solidFill>
                    <a:srgbClr val="4862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4" name="Freeform 208"/>
                  <p:cNvSpPr>
                    <a:spLocks/>
                  </p:cNvSpPr>
                  <p:nvPr/>
                </p:nvSpPr>
                <p:spPr bwMode="auto">
                  <a:xfrm>
                    <a:off x="583" y="2635"/>
                    <a:ext cx="26" cy="26"/>
                  </a:xfrm>
                  <a:custGeom>
                    <a:avLst/>
                    <a:gdLst>
                      <a:gd name="T0" fmla="*/ 26 w 26"/>
                      <a:gd name="T1" fmla="*/ 12 h 26"/>
                      <a:gd name="T2" fmla="*/ 26 w 26"/>
                      <a:gd name="T3" fmla="*/ 12 h 26"/>
                      <a:gd name="T4" fmla="*/ 24 w 26"/>
                      <a:gd name="T5" fmla="*/ 18 h 26"/>
                      <a:gd name="T6" fmla="*/ 22 w 26"/>
                      <a:gd name="T7" fmla="*/ 22 h 26"/>
                      <a:gd name="T8" fmla="*/ 18 w 26"/>
                      <a:gd name="T9" fmla="*/ 24 h 26"/>
                      <a:gd name="T10" fmla="*/ 12 w 26"/>
                      <a:gd name="T11" fmla="*/ 26 h 26"/>
                      <a:gd name="T12" fmla="*/ 12 w 26"/>
                      <a:gd name="T13" fmla="*/ 26 h 26"/>
                      <a:gd name="T14" fmla="*/ 8 w 26"/>
                      <a:gd name="T15" fmla="*/ 24 h 26"/>
                      <a:gd name="T16" fmla="*/ 4 w 26"/>
                      <a:gd name="T17" fmla="*/ 22 h 26"/>
                      <a:gd name="T18" fmla="*/ 2 w 26"/>
                      <a:gd name="T19" fmla="*/ 18 h 26"/>
                      <a:gd name="T20" fmla="*/ 0 w 26"/>
                      <a:gd name="T21" fmla="*/ 12 h 26"/>
                      <a:gd name="T22" fmla="*/ 0 w 26"/>
                      <a:gd name="T23" fmla="*/ 12 h 26"/>
                      <a:gd name="T24" fmla="*/ 2 w 26"/>
                      <a:gd name="T25" fmla="*/ 8 h 26"/>
                      <a:gd name="T26" fmla="*/ 4 w 26"/>
                      <a:gd name="T27" fmla="*/ 4 h 26"/>
                      <a:gd name="T28" fmla="*/ 8 w 26"/>
                      <a:gd name="T29" fmla="*/ 2 h 26"/>
                      <a:gd name="T30" fmla="*/ 12 w 26"/>
                      <a:gd name="T31" fmla="*/ 0 h 26"/>
                      <a:gd name="T32" fmla="*/ 12 w 26"/>
                      <a:gd name="T33" fmla="*/ 0 h 26"/>
                      <a:gd name="T34" fmla="*/ 18 w 26"/>
                      <a:gd name="T35" fmla="*/ 2 h 26"/>
                      <a:gd name="T36" fmla="*/ 22 w 26"/>
                      <a:gd name="T37" fmla="*/ 4 h 26"/>
                      <a:gd name="T38" fmla="*/ 24 w 26"/>
                      <a:gd name="T39" fmla="*/ 8 h 26"/>
                      <a:gd name="T40" fmla="*/ 26 w 26"/>
                      <a:gd name="T41" fmla="*/ 12 h 26"/>
                      <a:gd name="T42" fmla="*/ 26 w 26"/>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26" y="12"/>
                        </a:moveTo>
                        <a:lnTo>
                          <a:pt x="26"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6"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5" name="Freeform 209"/>
                  <p:cNvSpPr>
                    <a:spLocks/>
                  </p:cNvSpPr>
                  <p:nvPr/>
                </p:nvSpPr>
                <p:spPr bwMode="auto">
                  <a:xfrm>
                    <a:off x="655" y="2635"/>
                    <a:ext cx="24" cy="26"/>
                  </a:xfrm>
                  <a:custGeom>
                    <a:avLst/>
                    <a:gdLst>
                      <a:gd name="T0" fmla="*/ 24 w 24"/>
                      <a:gd name="T1" fmla="*/ 12 h 26"/>
                      <a:gd name="T2" fmla="*/ 24 w 24"/>
                      <a:gd name="T3" fmla="*/ 12 h 26"/>
                      <a:gd name="T4" fmla="*/ 22 w 24"/>
                      <a:gd name="T5" fmla="*/ 18 h 26"/>
                      <a:gd name="T6" fmla="*/ 20 w 24"/>
                      <a:gd name="T7" fmla="*/ 22 h 26"/>
                      <a:gd name="T8" fmla="*/ 16 w 24"/>
                      <a:gd name="T9" fmla="*/ 24 h 26"/>
                      <a:gd name="T10" fmla="*/ 12 w 24"/>
                      <a:gd name="T11" fmla="*/ 26 h 26"/>
                      <a:gd name="T12" fmla="*/ 12 w 24"/>
                      <a:gd name="T13" fmla="*/ 26 h 26"/>
                      <a:gd name="T14" fmla="*/ 6 w 24"/>
                      <a:gd name="T15" fmla="*/ 24 h 26"/>
                      <a:gd name="T16" fmla="*/ 2 w 24"/>
                      <a:gd name="T17" fmla="*/ 22 h 26"/>
                      <a:gd name="T18" fmla="*/ 0 w 24"/>
                      <a:gd name="T19" fmla="*/ 18 h 26"/>
                      <a:gd name="T20" fmla="*/ 0 w 24"/>
                      <a:gd name="T21" fmla="*/ 12 h 26"/>
                      <a:gd name="T22" fmla="*/ 0 w 24"/>
                      <a:gd name="T23" fmla="*/ 12 h 26"/>
                      <a:gd name="T24" fmla="*/ 0 w 24"/>
                      <a:gd name="T25" fmla="*/ 8 h 26"/>
                      <a:gd name="T26" fmla="*/ 2 w 24"/>
                      <a:gd name="T27" fmla="*/ 4 h 26"/>
                      <a:gd name="T28" fmla="*/ 6 w 24"/>
                      <a:gd name="T29" fmla="*/ 2 h 26"/>
                      <a:gd name="T30" fmla="*/ 12 w 24"/>
                      <a:gd name="T31" fmla="*/ 0 h 26"/>
                      <a:gd name="T32" fmla="*/ 12 w 24"/>
                      <a:gd name="T33" fmla="*/ 0 h 26"/>
                      <a:gd name="T34" fmla="*/ 16 w 24"/>
                      <a:gd name="T35" fmla="*/ 2 h 26"/>
                      <a:gd name="T36" fmla="*/ 20 w 24"/>
                      <a:gd name="T37" fmla="*/ 4 h 26"/>
                      <a:gd name="T38" fmla="*/ 22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2" y="18"/>
                        </a:lnTo>
                        <a:lnTo>
                          <a:pt x="20" y="22"/>
                        </a:lnTo>
                        <a:lnTo>
                          <a:pt x="16" y="24"/>
                        </a:lnTo>
                        <a:lnTo>
                          <a:pt x="12" y="26"/>
                        </a:lnTo>
                        <a:lnTo>
                          <a:pt x="6" y="24"/>
                        </a:lnTo>
                        <a:lnTo>
                          <a:pt x="2" y="22"/>
                        </a:lnTo>
                        <a:lnTo>
                          <a:pt x="0" y="18"/>
                        </a:lnTo>
                        <a:lnTo>
                          <a:pt x="0" y="12"/>
                        </a:lnTo>
                        <a:lnTo>
                          <a:pt x="0" y="8"/>
                        </a:lnTo>
                        <a:lnTo>
                          <a:pt x="2" y="4"/>
                        </a:lnTo>
                        <a:lnTo>
                          <a:pt x="6" y="2"/>
                        </a:lnTo>
                        <a:lnTo>
                          <a:pt x="12" y="0"/>
                        </a:lnTo>
                        <a:lnTo>
                          <a:pt x="16" y="2"/>
                        </a:lnTo>
                        <a:lnTo>
                          <a:pt x="20" y="4"/>
                        </a:lnTo>
                        <a:lnTo>
                          <a:pt x="22"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6" name="Freeform 210"/>
                  <p:cNvSpPr>
                    <a:spLocks/>
                  </p:cNvSpPr>
                  <p:nvPr/>
                </p:nvSpPr>
                <p:spPr bwMode="auto">
                  <a:xfrm>
                    <a:off x="779" y="2635"/>
                    <a:ext cx="24" cy="26"/>
                  </a:xfrm>
                  <a:custGeom>
                    <a:avLst/>
                    <a:gdLst>
                      <a:gd name="T0" fmla="*/ 24 w 24"/>
                      <a:gd name="T1" fmla="*/ 12 h 26"/>
                      <a:gd name="T2" fmla="*/ 24 w 24"/>
                      <a:gd name="T3" fmla="*/ 12 h 26"/>
                      <a:gd name="T4" fmla="*/ 24 w 24"/>
                      <a:gd name="T5" fmla="*/ 18 h 26"/>
                      <a:gd name="T6" fmla="*/ 22 w 24"/>
                      <a:gd name="T7" fmla="*/ 22 h 26"/>
                      <a:gd name="T8" fmla="*/ 18 w 24"/>
                      <a:gd name="T9" fmla="*/ 24 h 26"/>
                      <a:gd name="T10" fmla="*/ 12 w 24"/>
                      <a:gd name="T11" fmla="*/ 26 h 26"/>
                      <a:gd name="T12" fmla="*/ 12 w 24"/>
                      <a:gd name="T13" fmla="*/ 26 h 26"/>
                      <a:gd name="T14" fmla="*/ 8 w 24"/>
                      <a:gd name="T15" fmla="*/ 24 h 26"/>
                      <a:gd name="T16" fmla="*/ 4 w 24"/>
                      <a:gd name="T17" fmla="*/ 22 h 26"/>
                      <a:gd name="T18" fmla="*/ 2 w 24"/>
                      <a:gd name="T19" fmla="*/ 18 h 26"/>
                      <a:gd name="T20" fmla="*/ 0 w 24"/>
                      <a:gd name="T21" fmla="*/ 12 h 26"/>
                      <a:gd name="T22" fmla="*/ 0 w 24"/>
                      <a:gd name="T23" fmla="*/ 12 h 26"/>
                      <a:gd name="T24" fmla="*/ 2 w 24"/>
                      <a:gd name="T25" fmla="*/ 8 h 26"/>
                      <a:gd name="T26" fmla="*/ 4 w 24"/>
                      <a:gd name="T27" fmla="*/ 4 h 26"/>
                      <a:gd name="T28" fmla="*/ 8 w 24"/>
                      <a:gd name="T29" fmla="*/ 2 h 26"/>
                      <a:gd name="T30" fmla="*/ 12 w 24"/>
                      <a:gd name="T31" fmla="*/ 0 h 26"/>
                      <a:gd name="T32" fmla="*/ 12 w 24"/>
                      <a:gd name="T33" fmla="*/ 0 h 26"/>
                      <a:gd name="T34" fmla="*/ 18 w 24"/>
                      <a:gd name="T35" fmla="*/ 2 h 26"/>
                      <a:gd name="T36" fmla="*/ 22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2" y="22"/>
                        </a:lnTo>
                        <a:lnTo>
                          <a:pt x="18" y="24"/>
                        </a:lnTo>
                        <a:lnTo>
                          <a:pt x="12" y="26"/>
                        </a:lnTo>
                        <a:lnTo>
                          <a:pt x="8" y="24"/>
                        </a:lnTo>
                        <a:lnTo>
                          <a:pt x="4" y="22"/>
                        </a:lnTo>
                        <a:lnTo>
                          <a:pt x="2" y="18"/>
                        </a:lnTo>
                        <a:lnTo>
                          <a:pt x="0" y="12"/>
                        </a:lnTo>
                        <a:lnTo>
                          <a:pt x="2" y="8"/>
                        </a:lnTo>
                        <a:lnTo>
                          <a:pt x="4" y="4"/>
                        </a:lnTo>
                        <a:lnTo>
                          <a:pt x="8" y="2"/>
                        </a:lnTo>
                        <a:lnTo>
                          <a:pt x="12" y="0"/>
                        </a:lnTo>
                        <a:lnTo>
                          <a:pt x="18" y="2"/>
                        </a:lnTo>
                        <a:lnTo>
                          <a:pt x="22"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7" name="Freeform 211"/>
                  <p:cNvSpPr>
                    <a:spLocks/>
                  </p:cNvSpPr>
                  <p:nvPr/>
                </p:nvSpPr>
                <p:spPr bwMode="auto">
                  <a:xfrm>
                    <a:off x="851" y="2635"/>
                    <a:ext cx="24" cy="26"/>
                  </a:xfrm>
                  <a:custGeom>
                    <a:avLst/>
                    <a:gdLst>
                      <a:gd name="T0" fmla="*/ 24 w 24"/>
                      <a:gd name="T1" fmla="*/ 12 h 26"/>
                      <a:gd name="T2" fmla="*/ 24 w 24"/>
                      <a:gd name="T3" fmla="*/ 12 h 26"/>
                      <a:gd name="T4" fmla="*/ 24 w 24"/>
                      <a:gd name="T5" fmla="*/ 18 h 26"/>
                      <a:gd name="T6" fmla="*/ 20 w 24"/>
                      <a:gd name="T7" fmla="*/ 22 h 26"/>
                      <a:gd name="T8" fmla="*/ 16 w 24"/>
                      <a:gd name="T9" fmla="*/ 24 h 26"/>
                      <a:gd name="T10" fmla="*/ 12 w 24"/>
                      <a:gd name="T11" fmla="*/ 26 h 26"/>
                      <a:gd name="T12" fmla="*/ 12 w 24"/>
                      <a:gd name="T13" fmla="*/ 26 h 26"/>
                      <a:gd name="T14" fmla="*/ 8 w 24"/>
                      <a:gd name="T15" fmla="*/ 24 h 26"/>
                      <a:gd name="T16" fmla="*/ 4 w 24"/>
                      <a:gd name="T17" fmla="*/ 22 h 26"/>
                      <a:gd name="T18" fmla="*/ 0 w 24"/>
                      <a:gd name="T19" fmla="*/ 18 h 26"/>
                      <a:gd name="T20" fmla="*/ 0 w 24"/>
                      <a:gd name="T21" fmla="*/ 12 h 26"/>
                      <a:gd name="T22" fmla="*/ 0 w 24"/>
                      <a:gd name="T23" fmla="*/ 12 h 26"/>
                      <a:gd name="T24" fmla="*/ 0 w 24"/>
                      <a:gd name="T25" fmla="*/ 8 h 26"/>
                      <a:gd name="T26" fmla="*/ 4 w 24"/>
                      <a:gd name="T27" fmla="*/ 4 h 26"/>
                      <a:gd name="T28" fmla="*/ 8 w 24"/>
                      <a:gd name="T29" fmla="*/ 2 h 26"/>
                      <a:gd name="T30" fmla="*/ 12 w 24"/>
                      <a:gd name="T31" fmla="*/ 0 h 26"/>
                      <a:gd name="T32" fmla="*/ 12 w 24"/>
                      <a:gd name="T33" fmla="*/ 0 h 26"/>
                      <a:gd name="T34" fmla="*/ 16 w 24"/>
                      <a:gd name="T35" fmla="*/ 2 h 26"/>
                      <a:gd name="T36" fmla="*/ 20 w 24"/>
                      <a:gd name="T37" fmla="*/ 4 h 26"/>
                      <a:gd name="T38" fmla="*/ 24 w 24"/>
                      <a:gd name="T39" fmla="*/ 8 h 26"/>
                      <a:gd name="T40" fmla="*/ 24 w 24"/>
                      <a:gd name="T41" fmla="*/ 12 h 26"/>
                      <a:gd name="T42" fmla="*/ 24 w 24"/>
                      <a:gd name="T43" fmla="*/ 1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6">
                        <a:moveTo>
                          <a:pt x="24" y="12"/>
                        </a:moveTo>
                        <a:lnTo>
                          <a:pt x="24" y="12"/>
                        </a:lnTo>
                        <a:lnTo>
                          <a:pt x="24" y="18"/>
                        </a:lnTo>
                        <a:lnTo>
                          <a:pt x="20" y="22"/>
                        </a:lnTo>
                        <a:lnTo>
                          <a:pt x="16" y="24"/>
                        </a:lnTo>
                        <a:lnTo>
                          <a:pt x="12" y="26"/>
                        </a:lnTo>
                        <a:lnTo>
                          <a:pt x="8" y="24"/>
                        </a:lnTo>
                        <a:lnTo>
                          <a:pt x="4" y="22"/>
                        </a:lnTo>
                        <a:lnTo>
                          <a:pt x="0" y="18"/>
                        </a:lnTo>
                        <a:lnTo>
                          <a:pt x="0" y="12"/>
                        </a:lnTo>
                        <a:lnTo>
                          <a:pt x="0" y="8"/>
                        </a:lnTo>
                        <a:lnTo>
                          <a:pt x="4" y="4"/>
                        </a:lnTo>
                        <a:lnTo>
                          <a:pt x="8" y="2"/>
                        </a:lnTo>
                        <a:lnTo>
                          <a:pt x="12" y="0"/>
                        </a:lnTo>
                        <a:lnTo>
                          <a:pt x="16" y="2"/>
                        </a:lnTo>
                        <a:lnTo>
                          <a:pt x="20" y="4"/>
                        </a:lnTo>
                        <a:lnTo>
                          <a:pt x="24" y="8"/>
                        </a:lnTo>
                        <a:lnTo>
                          <a:pt x="24" y="12"/>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8" name="Rectangle 212"/>
                  <p:cNvSpPr>
                    <a:spLocks noChangeArrowheads="1"/>
                  </p:cNvSpPr>
                  <p:nvPr/>
                </p:nvSpPr>
                <p:spPr bwMode="auto">
                  <a:xfrm>
                    <a:off x="713" y="2591"/>
                    <a:ext cx="32"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sp>
                <p:nvSpPr>
                  <p:cNvPr id="11329" name="Freeform 213"/>
                  <p:cNvSpPr>
                    <a:spLocks/>
                  </p:cNvSpPr>
                  <p:nvPr/>
                </p:nvSpPr>
                <p:spPr bwMode="auto">
                  <a:xfrm>
                    <a:off x="955"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0" name="Freeform 214"/>
                  <p:cNvSpPr>
                    <a:spLocks/>
                  </p:cNvSpPr>
                  <p:nvPr/>
                </p:nvSpPr>
                <p:spPr bwMode="auto">
                  <a:xfrm>
                    <a:off x="1227"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0D8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1" name="Freeform 215"/>
                  <p:cNvSpPr>
                    <a:spLocks/>
                  </p:cNvSpPr>
                  <p:nvPr/>
                </p:nvSpPr>
                <p:spPr bwMode="auto">
                  <a:xfrm>
                    <a:off x="1499" y="2701"/>
                    <a:ext cx="224" cy="80"/>
                  </a:xfrm>
                  <a:custGeom>
                    <a:avLst/>
                    <a:gdLst>
                      <a:gd name="T0" fmla="*/ 224 w 224"/>
                      <a:gd name="T1" fmla="*/ 58 h 80"/>
                      <a:gd name="T2" fmla="*/ 224 w 224"/>
                      <a:gd name="T3" fmla="*/ 58 h 80"/>
                      <a:gd name="T4" fmla="*/ 222 w 224"/>
                      <a:gd name="T5" fmla="*/ 68 h 80"/>
                      <a:gd name="T6" fmla="*/ 218 w 224"/>
                      <a:gd name="T7" fmla="*/ 74 h 80"/>
                      <a:gd name="T8" fmla="*/ 210 w 224"/>
                      <a:gd name="T9" fmla="*/ 80 h 80"/>
                      <a:gd name="T10" fmla="*/ 202 w 224"/>
                      <a:gd name="T11" fmla="*/ 80 h 80"/>
                      <a:gd name="T12" fmla="*/ 22 w 224"/>
                      <a:gd name="T13" fmla="*/ 80 h 80"/>
                      <a:gd name="T14" fmla="*/ 22 w 224"/>
                      <a:gd name="T15" fmla="*/ 80 h 80"/>
                      <a:gd name="T16" fmla="*/ 14 w 224"/>
                      <a:gd name="T17" fmla="*/ 80 h 80"/>
                      <a:gd name="T18" fmla="*/ 6 w 224"/>
                      <a:gd name="T19" fmla="*/ 74 h 80"/>
                      <a:gd name="T20" fmla="*/ 2 w 224"/>
                      <a:gd name="T21" fmla="*/ 68 h 80"/>
                      <a:gd name="T22" fmla="*/ 0 w 224"/>
                      <a:gd name="T23" fmla="*/ 58 h 80"/>
                      <a:gd name="T24" fmla="*/ 0 w 224"/>
                      <a:gd name="T25" fmla="*/ 24 h 80"/>
                      <a:gd name="T26" fmla="*/ 0 w 224"/>
                      <a:gd name="T27" fmla="*/ 24 h 80"/>
                      <a:gd name="T28" fmla="*/ 2 w 224"/>
                      <a:gd name="T29" fmla="*/ 14 h 80"/>
                      <a:gd name="T30" fmla="*/ 6 w 224"/>
                      <a:gd name="T31" fmla="*/ 8 h 80"/>
                      <a:gd name="T32" fmla="*/ 14 w 224"/>
                      <a:gd name="T33" fmla="*/ 2 h 80"/>
                      <a:gd name="T34" fmla="*/ 22 w 224"/>
                      <a:gd name="T35" fmla="*/ 0 h 80"/>
                      <a:gd name="T36" fmla="*/ 202 w 224"/>
                      <a:gd name="T37" fmla="*/ 0 h 80"/>
                      <a:gd name="T38" fmla="*/ 202 w 224"/>
                      <a:gd name="T39" fmla="*/ 0 h 80"/>
                      <a:gd name="T40" fmla="*/ 210 w 224"/>
                      <a:gd name="T41" fmla="*/ 2 h 80"/>
                      <a:gd name="T42" fmla="*/ 218 w 224"/>
                      <a:gd name="T43" fmla="*/ 8 h 80"/>
                      <a:gd name="T44" fmla="*/ 222 w 224"/>
                      <a:gd name="T45" fmla="*/ 14 h 80"/>
                      <a:gd name="T46" fmla="*/ 224 w 224"/>
                      <a:gd name="T47" fmla="*/ 24 h 80"/>
                      <a:gd name="T48" fmla="*/ 224 w 224"/>
                      <a:gd name="T49" fmla="*/ 58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4" h="80">
                        <a:moveTo>
                          <a:pt x="224" y="58"/>
                        </a:moveTo>
                        <a:lnTo>
                          <a:pt x="224" y="58"/>
                        </a:lnTo>
                        <a:lnTo>
                          <a:pt x="222" y="68"/>
                        </a:lnTo>
                        <a:lnTo>
                          <a:pt x="218" y="74"/>
                        </a:lnTo>
                        <a:lnTo>
                          <a:pt x="210" y="80"/>
                        </a:lnTo>
                        <a:lnTo>
                          <a:pt x="202" y="80"/>
                        </a:lnTo>
                        <a:lnTo>
                          <a:pt x="22" y="80"/>
                        </a:lnTo>
                        <a:lnTo>
                          <a:pt x="14" y="80"/>
                        </a:lnTo>
                        <a:lnTo>
                          <a:pt x="6" y="74"/>
                        </a:lnTo>
                        <a:lnTo>
                          <a:pt x="2" y="68"/>
                        </a:lnTo>
                        <a:lnTo>
                          <a:pt x="0" y="58"/>
                        </a:lnTo>
                        <a:lnTo>
                          <a:pt x="0" y="24"/>
                        </a:lnTo>
                        <a:lnTo>
                          <a:pt x="2" y="14"/>
                        </a:lnTo>
                        <a:lnTo>
                          <a:pt x="6" y="8"/>
                        </a:lnTo>
                        <a:lnTo>
                          <a:pt x="14" y="2"/>
                        </a:lnTo>
                        <a:lnTo>
                          <a:pt x="22" y="0"/>
                        </a:lnTo>
                        <a:lnTo>
                          <a:pt x="202" y="0"/>
                        </a:lnTo>
                        <a:lnTo>
                          <a:pt x="210" y="2"/>
                        </a:lnTo>
                        <a:lnTo>
                          <a:pt x="218" y="8"/>
                        </a:lnTo>
                        <a:lnTo>
                          <a:pt x="222" y="14"/>
                        </a:lnTo>
                        <a:lnTo>
                          <a:pt x="224" y="24"/>
                        </a:lnTo>
                        <a:lnTo>
                          <a:pt x="224" y="58"/>
                        </a:lnTo>
                        <a:close/>
                      </a:path>
                    </a:pathLst>
                  </a:custGeom>
                  <a:solidFill>
                    <a:srgbClr val="BC00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32" name="Rectangle 216"/>
                  <p:cNvSpPr>
                    <a:spLocks noChangeArrowheads="1"/>
                  </p:cNvSpPr>
                  <p:nvPr/>
                </p:nvSpPr>
                <p:spPr bwMode="auto">
                  <a:xfrm>
                    <a:off x="359" y="2763"/>
                    <a:ext cx="3672" cy="84"/>
                  </a:xfrm>
                  <a:prstGeom prst="rect">
                    <a:avLst/>
                  </a:prstGeom>
                  <a:solidFill>
                    <a:srgbClr val="94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latin typeface="Meiryo UI" panose="020B0604030504040204" pitchFamily="50" charset="-128"/>
                      <a:ea typeface="Meiryo UI" panose="020B0604030504040204" pitchFamily="50" charset="-128"/>
                    </a:endParaRPr>
                  </a:p>
                </p:txBody>
              </p:sp>
            </p:grpSp>
            <p:grpSp>
              <p:nvGrpSpPr>
                <p:cNvPr id="11287" name="Group 231"/>
                <p:cNvGrpSpPr>
                  <a:grpSpLocks/>
                </p:cNvGrpSpPr>
                <p:nvPr/>
              </p:nvGrpSpPr>
              <p:grpSpPr bwMode="auto">
                <a:xfrm>
                  <a:off x="3360" y="2139"/>
                  <a:ext cx="654" cy="684"/>
                  <a:chOff x="3337" y="2139"/>
                  <a:chExt cx="654" cy="684"/>
                </a:xfrm>
              </p:grpSpPr>
              <p:sp>
                <p:nvSpPr>
                  <p:cNvPr id="11288" name="Freeform 232"/>
                  <p:cNvSpPr>
                    <a:spLocks noEditPoints="1"/>
                  </p:cNvSpPr>
                  <p:nvPr/>
                </p:nvSpPr>
                <p:spPr bwMode="auto">
                  <a:xfrm>
                    <a:off x="3337" y="2139"/>
                    <a:ext cx="548" cy="684"/>
                  </a:xfrm>
                  <a:custGeom>
                    <a:avLst/>
                    <a:gdLst>
                      <a:gd name="T0" fmla="*/ 528 w 548"/>
                      <a:gd name="T1" fmla="*/ 196 h 684"/>
                      <a:gd name="T2" fmla="*/ 528 w 548"/>
                      <a:gd name="T3" fmla="*/ 178 h 684"/>
                      <a:gd name="T4" fmla="*/ 458 w 548"/>
                      <a:gd name="T5" fmla="*/ 220 h 684"/>
                      <a:gd name="T6" fmla="*/ 454 w 548"/>
                      <a:gd name="T7" fmla="*/ 150 h 684"/>
                      <a:gd name="T8" fmla="*/ 426 w 548"/>
                      <a:gd name="T9" fmla="*/ 128 h 684"/>
                      <a:gd name="T10" fmla="*/ 374 w 548"/>
                      <a:gd name="T11" fmla="*/ 120 h 684"/>
                      <a:gd name="T12" fmla="*/ 310 w 548"/>
                      <a:gd name="T13" fmla="*/ 50 h 684"/>
                      <a:gd name="T14" fmla="*/ 332 w 548"/>
                      <a:gd name="T15" fmla="*/ 18 h 684"/>
                      <a:gd name="T16" fmla="*/ 306 w 548"/>
                      <a:gd name="T17" fmla="*/ 2 h 684"/>
                      <a:gd name="T18" fmla="*/ 264 w 548"/>
                      <a:gd name="T19" fmla="*/ 0 h 684"/>
                      <a:gd name="T20" fmla="*/ 238 w 548"/>
                      <a:gd name="T21" fmla="*/ 18 h 684"/>
                      <a:gd name="T22" fmla="*/ 222 w 548"/>
                      <a:gd name="T23" fmla="*/ 62 h 684"/>
                      <a:gd name="T24" fmla="*/ 150 w 548"/>
                      <a:gd name="T25" fmla="*/ 146 h 684"/>
                      <a:gd name="T26" fmla="*/ 88 w 548"/>
                      <a:gd name="T27" fmla="*/ 110 h 684"/>
                      <a:gd name="T28" fmla="*/ 80 w 548"/>
                      <a:gd name="T29" fmla="*/ 168 h 684"/>
                      <a:gd name="T30" fmla="*/ 64 w 548"/>
                      <a:gd name="T31" fmla="*/ 244 h 684"/>
                      <a:gd name="T32" fmla="*/ 14 w 548"/>
                      <a:gd name="T33" fmla="*/ 200 h 684"/>
                      <a:gd name="T34" fmla="*/ 50 w 548"/>
                      <a:gd name="T35" fmla="*/ 250 h 684"/>
                      <a:gd name="T36" fmla="*/ 6 w 548"/>
                      <a:gd name="T37" fmla="*/ 250 h 684"/>
                      <a:gd name="T38" fmla="*/ 8 w 548"/>
                      <a:gd name="T39" fmla="*/ 264 h 684"/>
                      <a:gd name="T40" fmla="*/ 50 w 548"/>
                      <a:gd name="T41" fmla="*/ 276 h 684"/>
                      <a:gd name="T42" fmla="*/ 36 w 548"/>
                      <a:gd name="T43" fmla="*/ 290 h 684"/>
                      <a:gd name="T44" fmla="*/ 38 w 548"/>
                      <a:gd name="T45" fmla="*/ 370 h 684"/>
                      <a:gd name="T46" fmla="*/ 0 w 548"/>
                      <a:gd name="T47" fmla="*/ 414 h 684"/>
                      <a:gd name="T48" fmla="*/ 46 w 548"/>
                      <a:gd name="T49" fmla="*/ 466 h 684"/>
                      <a:gd name="T50" fmla="*/ 106 w 548"/>
                      <a:gd name="T51" fmla="*/ 496 h 684"/>
                      <a:gd name="T52" fmla="*/ 178 w 548"/>
                      <a:gd name="T53" fmla="*/ 496 h 684"/>
                      <a:gd name="T54" fmla="*/ 180 w 548"/>
                      <a:gd name="T55" fmla="*/ 542 h 684"/>
                      <a:gd name="T56" fmla="*/ 240 w 548"/>
                      <a:gd name="T57" fmla="*/ 590 h 684"/>
                      <a:gd name="T58" fmla="*/ 186 w 548"/>
                      <a:gd name="T59" fmla="*/ 608 h 684"/>
                      <a:gd name="T60" fmla="*/ 136 w 548"/>
                      <a:gd name="T61" fmla="*/ 646 h 684"/>
                      <a:gd name="T62" fmla="*/ 148 w 548"/>
                      <a:gd name="T63" fmla="*/ 674 h 684"/>
                      <a:gd name="T64" fmla="*/ 252 w 548"/>
                      <a:gd name="T65" fmla="*/ 664 h 684"/>
                      <a:gd name="T66" fmla="*/ 346 w 548"/>
                      <a:gd name="T67" fmla="*/ 674 h 684"/>
                      <a:gd name="T68" fmla="*/ 418 w 548"/>
                      <a:gd name="T69" fmla="*/ 678 h 684"/>
                      <a:gd name="T70" fmla="*/ 424 w 548"/>
                      <a:gd name="T71" fmla="*/ 642 h 684"/>
                      <a:gd name="T72" fmla="*/ 336 w 548"/>
                      <a:gd name="T73" fmla="*/ 616 h 684"/>
                      <a:gd name="T74" fmla="*/ 332 w 548"/>
                      <a:gd name="T75" fmla="*/ 586 h 684"/>
                      <a:gd name="T76" fmla="*/ 352 w 548"/>
                      <a:gd name="T77" fmla="*/ 588 h 684"/>
                      <a:gd name="T78" fmla="*/ 434 w 548"/>
                      <a:gd name="T79" fmla="*/ 616 h 684"/>
                      <a:gd name="T80" fmla="*/ 480 w 548"/>
                      <a:gd name="T81" fmla="*/ 570 h 684"/>
                      <a:gd name="T82" fmla="*/ 522 w 548"/>
                      <a:gd name="T83" fmla="*/ 554 h 684"/>
                      <a:gd name="T84" fmla="*/ 524 w 548"/>
                      <a:gd name="T85" fmla="*/ 510 h 684"/>
                      <a:gd name="T86" fmla="*/ 480 w 548"/>
                      <a:gd name="T87" fmla="*/ 494 h 684"/>
                      <a:gd name="T88" fmla="*/ 440 w 548"/>
                      <a:gd name="T89" fmla="*/ 530 h 684"/>
                      <a:gd name="T90" fmla="*/ 430 w 548"/>
                      <a:gd name="T91" fmla="*/ 576 h 684"/>
                      <a:gd name="T92" fmla="*/ 386 w 548"/>
                      <a:gd name="T93" fmla="*/ 556 h 684"/>
                      <a:gd name="T94" fmla="*/ 380 w 548"/>
                      <a:gd name="T95" fmla="*/ 480 h 684"/>
                      <a:gd name="T96" fmla="*/ 412 w 548"/>
                      <a:gd name="T97" fmla="*/ 440 h 684"/>
                      <a:gd name="T98" fmla="*/ 404 w 548"/>
                      <a:gd name="T99" fmla="*/ 402 h 684"/>
                      <a:gd name="T100" fmla="*/ 356 w 548"/>
                      <a:gd name="T101" fmla="*/ 378 h 684"/>
                      <a:gd name="T102" fmla="*/ 404 w 548"/>
                      <a:gd name="T103" fmla="*/ 356 h 684"/>
                      <a:gd name="T104" fmla="*/ 498 w 548"/>
                      <a:gd name="T105" fmla="*/ 316 h 684"/>
                      <a:gd name="T106" fmla="*/ 502 w 548"/>
                      <a:gd name="T107" fmla="*/ 262 h 684"/>
                      <a:gd name="T108" fmla="*/ 522 w 548"/>
                      <a:gd name="T109" fmla="*/ 238 h 684"/>
                      <a:gd name="T110" fmla="*/ 540 w 548"/>
                      <a:gd name="T111" fmla="*/ 216 h 684"/>
                      <a:gd name="T112" fmla="*/ 130 w 548"/>
                      <a:gd name="T113" fmla="*/ 456 h 684"/>
                      <a:gd name="T114" fmla="*/ 160 w 548"/>
                      <a:gd name="T115" fmla="*/ 448 h 684"/>
                      <a:gd name="T116" fmla="*/ 148 w 548"/>
                      <a:gd name="T117" fmla="*/ 402 h 684"/>
                      <a:gd name="T118" fmla="*/ 124 w 548"/>
                      <a:gd name="T119" fmla="*/ 356 h 684"/>
                      <a:gd name="T120" fmla="*/ 94 w 548"/>
                      <a:gd name="T121" fmla="*/ 350 h 684"/>
                      <a:gd name="T122" fmla="*/ 180 w 548"/>
                      <a:gd name="T123" fmla="*/ 356 h 684"/>
                      <a:gd name="T124" fmla="*/ 148 w 548"/>
                      <a:gd name="T125" fmla="*/ 402 h 6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48" h="684">
                        <a:moveTo>
                          <a:pt x="540" y="216"/>
                        </a:moveTo>
                        <a:lnTo>
                          <a:pt x="540" y="216"/>
                        </a:lnTo>
                        <a:lnTo>
                          <a:pt x="518" y="224"/>
                        </a:lnTo>
                        <a:lnTo>
                          <a:pt x="496" y="234"/>
                        </a:lnTo>
                        <a:lnTo>
                          <a:pt x="510" y="214"/>
                        </a:lnTo>
                        <a:lnTo>
                          <a:pt x="528" y="196"/>
                        </a:lnTo>
                        <a:lnTo>
                          <a:pt x="534" y="192"/>
                        </a:lnTo>
                        <a:lnTo>
                          <a:pt x="536" y="188"/>
                        </a:lnTo>
                        <a:lnTo>
                          <a:pt x="534" y="182"/>
                        </a:lnTo>
                        <a:lnTo>
                          <a:pt x="528" y="178"/>
                        </a:lnTo>
                        <a:lnTo>
                          <a:pt x="514" y="190"/>
                        </a:lnTo>
                        <a:lnTo>
                          <a:pt x="500" y="204"/>
                        </a:lnTo>
                        <a:lnTo>
                          <a:pt x="478" y="232"/>
                        </a:lnTo>
                        <a:lnTo>
                          <a:pt x="476" y="232"/>
                        </a:lnTo>
                        <a:lnTo>
                          <a:pt x="466" y="226"/>
                        </a:lnTo>
                        <a:lnTo>
                          <a:pt x="458" y="220"/>
                        </a:lnTo>
                        <a:lnTo>
                          <a:pt x="438" y="208"/>
                        </a:lnTo>
                        <a:lnTo>
                          <a:pt x="442" y="194"/>
                        </a:lnTo>
                        <a:lnTo>
                          <a:pt x="448" y="180"/>
                        </a:lnTo>
                        <a:lnTo>
                          <a:pt x="452" y="166"/>
                        </a:lnTo>
                        <a:lnTo>
                          <a:pt x="454" y="158"/>
                        </a:lnTo>
                        <a:lnTo>
                          <a:pt x="454" y="150"/>
                        </a:lnTo>
                        <a:lnTo>
                          <a:pt x="454" y="142"/>
                        </a:lnTo>
                        <a:lnTo>
                          <a:pt x="452" y="136"/>
                        </a:lnTo>
                        <a:lnTo>
                          <a:pt x="448" y="130"/>
                        </a:lnTo>
                        <a:lnTo>
                          <a:pt x="444" y="124"/>
                        </a:lnTo>
                        <a:lnTo>
                          <a:pt x="426" y="128"/>
                        </a:lnTo>
                        <a:lnTo>
                          <a:pt x="412" y="136"/>
                        </a:lnTo>
                        <a:lnTo>
                          <a:pt x="396" y="144"/>
                        </a:lnTo>
                        <a:lnTo>
                          <a:pt x="382" y="156"/>
                        </a:lnTo>
                        <a:lnTo>
                          <a:pt x="380" y="156"/>
                        </a:lnTo>
                        <a:lnTo>
                          <a:pt x="378" y="138"/>
                        </a:lnTo>
                        <a:lnTo>
                          <a:pt x="374" y="120"/>
                        </a:lnTo>
                        <a:lnTo>
                          <a:pt x="368" y="104"/>
                        </a:lnTo>
                        <a:lnTo>
                          <a:pt x="358" y="90"/>
                        </a:lnTo>
                        <a:lnTo>
                          <a:pt x="348" y="78"/>
                        </a:lnTo>
                        <a:lnTo>
                          <a:pt x="336" y="68"/>
                        </a:lnTo>
                        <a:lnTo>
                          <a:pt x="322" y="58"/>
                        </a:lnTo>
                        <a:lnTo>
                          <a:pt x="310" y="50"/>
                        </a:lnTo>
                        <a:lnTo>
                          <a:pt x="322" y="44"/>
                        </a:lnTo>
                        <a:lnTo>
                          <a:pt x="326" y="38"/>
                        </a:lnTo>
                        <a:lnTo>
                          <a:pt x="330" y="32"/>
                        </a:lnTo>
                        <a:lnTo>
                          <a:pt x="332" y="26"/>
                        </a:lnTo>
                        <a:lnTo>
                          <a:pt x="332" y="18"/>
                        </a:lnTo>
                        <a:lnTo>
                          <a:pt x="330" y="12"/>
                        </a:lnTo>
                        <a:lnTo>
                          <a:pt x="326" y="6"/>
                        </a:lnTo>
                        <a:lnTo>
                          <a:pt x="320" y="2"/>
                        </a:lnTo>
                        <a:lnTo>
                          <a:pt x="314" y="0"/>
                        </a:lnTo>
                        <a:lnTo>
                          <a:pt x="306" y="2"/>
                        </a:lnTo>
                        <a:lnTo>
                          <a:pt x="298" y="8"/>
                        </a:lnTo>
                        <a:lnTo>
                          <a:pt x="284" y="20"/>
                        </a:lnTo>
                        <a:lnTo>
                          <a:pt x="278" y="10"/>
                        </a:lnTo>
                        <a:lnTo>
                          <a:pt x="270" y="2"/>
                        </a:lnTo>
                        <a:lnTo>
                          <a:pt x="264" y="0"/>
                        </a:lnTo>
                        <a:lnTo>
                          <a:pt x="258" y="0"/>
                        </a:lnTo>
                        <a:lnTo>
                          <a:pt x="250" y="2"/>
                        </a:lnTo>
                        <a:lnTo>
                          <a:pt x="246" y="6"/>
                        </a:lnTo>
                        <a:lnTo>
                          <a:pt x="240" y="12"/>
                        </a:lnTo>
                        <a:lnTo>
                          <a:pt x="238" y="18"/>
                        </a:lnTo>
                        <a:lnTo>
                          <a:pt x="238" y="26"/>
                        </a:lnTo>
                        <a:lnTo>
                          <a:pt x="242" y="34"/>
                        </a:lnTo>
                        <a:lnTo>
                          <a:pt x="246" y="40"/>
                        </a:lnTo>
                        <a:lnTo>
                          <a:pt x="254" y="46"/>
                        </a:lnTo>
                        <a:lnTo>
                          <a:pt x="236" y="54"/>
                        </a:lnTo>
                        <a:lnTo>
                          <a:pt x="222" y="62"/>
                        </a:lnTo>
                        <a:lnTo>
                          <a:pt x="206" y="74"/>
                        </a:lnTo>
                        <a:lnTo>
                          <a:pt x="192" y="86"/>
                        </a:lnTo>
                        <a:lnTo>
                          <a:pt x="180" y="98"/>
                        </a:lnTo>
                        <a:lnTo>
                          <a:pt x="168" y="114"/>
                        </a:lnTo>
                        <a:lnTo>
                          <a:pt x="158" y="130"/>
                        </a:lnTo>
                        <a:lnTo>
                          <a:pt x="152" y="146"/>
                        </a:lnTo>
                        <a:lnTo>
                          <a:pt x="150" y="146"/>
                        </a:lnTo>
                        <a:lnTo>
                          <a:pt x="124" y="128"/>
                        </a:lnTo>
                        <a:lnTo>
                          <a:pt x="100" y="112"/>
                        </a:lnTo>
                        <a:lnTo>
                          <a:pt x="94" y="110"/>
                        </a:lnTo>
                        <a:lnTo>
                          <a:pt x="92" y="108"/>
                        </a:lnTo>
                        <a:lnTo>
                          <a:pt x="88" y="110"/>
                        </a:lnTo>
                        <a:lnTo>
                          <a:pt x="84" y="114"/>
                        </a:lnTo>
                        <a:lnTo>
                          <a:pt x="82" y="118"/>
                        </a:lnTo>
                        <a:lnTo>
                          <a:pt x="78" y="130"/>
                        </a:lnTo>
                        <a:lnTo>
                          <a:pt x="78" y="150"/>
                        </a:lnTo>
                        <a:lnTo>
                          <a:pt x="80" y="168"/>
                        </a:lnTo>
                        <a:lnTo>
                          <a:pt x="86" y="206"/>
                        </a:lnTo>
                        <a:lnTo>
                          <a:pt x="74" y="226"/>
                        </a:lnTo>
                        <a:lnTo>
                          <a:pt x="68" y="236"/>
                        </a:lnTo>
                        <a:lnTo>
                          <a:pt x="66" y="240"/>
                        </a:lnTo>
                        <a:lnTo>
                          <a:pt x="64" y="244"/>
                        </a:lnTo>
                        <a:lnTo>
                          <a:pt x="44" y="220"/>
                        </a:lnTo>
                        <a:lnTo>
                          <a:pt x="34" y="208"/>
                        </a:lnTo>
                        <a:lnTo>
                          <a:pt x="20" y="198"/>
                        </a:lnTo>
                        <a:lnTo>
                          <a:pt x="18" y="198"/>
                        </a:lnTo>
                        <a:lnTo>
                          <a:pt x="14" y="200"/>
                        </a:lnTo>
                        <a:lnTo>
                          <a:pt x="14" y="206"/>
                        </a:lnTo>
                        <a:lnTo>
                          <a:pt x="16" y="208"/>
                        </a:lnTo>
                        <a:lnTo>
                          <a:pt x="22" y="214"/>
                        </a:lnTo>
                        <a:lnTo>
                          <a:pt x="38" y="232"/>
                        </a:lnTo>
                        <a:lnTo>
                          <a:pt x="50" y="250"/>
                        </a:lnTo>
                        <a:lnTo>
                          <a:pt x="52" y="252"/>
                        </a:lnTo>
                        <a:lnTo>
                          <a:pt x="52" y="254"/>
                        </a:lnTo>
                        <a:lnTo>
                          <a:pt x="50" y="254"/>
                        </a:lnTo>
                        <a:lnTo>
                          <a:pt x="28" y="250"/>
                        </a:lnTo>
                        <a:lnTo>
                          <a:pt x="6" y="250"/>
                        </a:lnTo>
                        <a:lnTo>
                          <a:pt x="2" y="252"/>
                        </a:lnTo>
                        <a:lnTo>
                          <a:pt x="0" y="256"/>
                        </a:lnTo>
                        <a:lnTo>
                          <a:pt x="2" y="258"/>
                        </a:lnTo>
                        <a:lnTo>
                          <a:pt x="4" y="260"/>
                        </a:lnTo>
                        <a:lnTo>
                          <a:pt x="8" y="264"/>
                        </a:lnTo>
                        <a:lnTo>
                          <a:pt x="30" y="266"/>
                        </a:lnTo>
                        <a:lnTo>
                          <a:pt x="48" y="268"/>
                        </a:lnTo>
                        <a:lnTo>
                          <a:pt x="52" y="270"/>
                        </a:lnTo>
                        <a:lnTo>
                          <a:pt x="52" y="272"/>
                        </a:lnTo>
                        <a:lnTo>
                          <a:pt x="50" y="276"/>
                        </a:lnTo>
                        <a:lnTo>
                          <a:pt x="50" y="280"/>
                        </a:lnTo>
                        <a:lnTo>
                          <a:pt x="46" y="282"/>
                        </a:lnTo>
                        <a:lnTo>
                          <a:pt x="44" y="286"/>
                        </a:lnTo>
                        <a:lnTo>
                          <a:pt x="40" y="288"/>
                        </a:lnTo>
                        <a:lnTo>
                          <a:pt x="36" y="290"/>
                        </a:lnTo>
                        <a:lnTo>
                          <a:pt x="30" y="300"/>
                        </a:lnTo>
                        <a:lnTo>
                          <a:pt x="28" y="308"/>
                        </a:lnTo>
                        <a:lnTo>
                          <a:pt x="26" y="320"/>
                        </a:lnTo>
                        <a:lnTo>
                          <a:pt x="26" y="330"/>
                        </a:lnTo>
                        <a:lnTo>
                          <a:pt x="28" y="340"/>
                        </a:lnTo>
                        <a:lnTo>
                          <a:pt x="30" y="350"/>
                        </a:lnTo>
                        <a:lnTo>
                          <a:pt x="38" y="370"/>
                        </a:lnTo>
                        <a:lnTo>
                          <a:pt x="30" y="372"/>
                        </a:lnTo>
                        <a:lnTo>
                          <a:pt x="24" y="376"/>
                        </a:lnTo>
                        <a:lnTo>
                          <a:pt x="12" y="386"/>
                        </a:lnTo>
                        <a:lnTo>
                          <a:pt x="4" y="400"/>
                        </a:lnTo>
                        <a:lnTo>
                          <a:pt x="0" y="414"/>
                        </a:lnTo>
                        <a:lnTo>
                          <a:pt x="0" y="428"/>
                        </a:lnTo>
                        <a:lnTo>
                          <a:pt x="2" y="440"/>
                        </a:lnTo>
                        <a:lnTo>
                          <a:pt x="10" y="452"/>
                        </a:lnTo>
                        <a:lnTo>
                          <a:pt x="20" y="460"/>
                        </a:lnTo>
                        <a:lnTo>
                          <a:pt x="32" y="466"/>
                        </a:lnTo>
                        <a:lnTo>
                          <a:pt x="46" y="466"/>
                        </a:lnTo>
                        <a:lnTo>
                          <a:pt x="60" y="464"/>
                        </a:lnTo>
                        <a:lnTo>
                          <a:pt x="74" y="460"/>
                        </a:lnTo>
                        <a:lnTo>
                          <a:pt x="80" y="470"/>
                        </a:lnTo>
                        <a:lnTo>
                          <a:pt x="88" y="480"/>
                        </a:lnTo>
                        <a:lnTo>
                          <a:pt x="106" y="496"/>
                        </a:lnTo>
                        <a:lnTo>
                          <a:pt x="118" y="502"/>
                        </a:lnTo>
                        <a:lnTo>
                          <a:pt x="132" y="506"/>
                        </a:lnTo>
                        <a:lnTo>
                          <a:pt x="146" y="506"/>
                        </a:lnTo>
                        <a:lnTo>
                          <a:pt x="160" y="504"/>
                        </a:lnTo>
                        <a:lnTo>
                          <a:pt x="172" y="500"/>
                        </a:lnTo>
                        <a:lnTo>
                          <a:pt x="178" y="496"/>
                        </a:lnTo>
                        <a:lnTo>
                          <a:pt x="184" y="490"/>
                        </a:lnTo>
                        <a:lnTo>
                          <a:pt x="184" y="492"/>
                        </a:lnTo>
                        <a:lnTo>
                          <a:pt x="180" y="516"/>
                        </a:lnTo>
                        <a:lnTo>
                          <a:pt x="178" y="528"/>
                        </a:lnTo>
                        <a:lnTo>
                          <a:pt x="180" y="542"/>
                        </a:lnTo>
                        <a:lnTo>
                          <a:pt x="186" y="548"/>
                        </a:lnTo>
                        <a:lnTo>
                          <a:pt x="192" y="554"/>
                        </a:lnTo>
                        <a:lnTo>
                          <a:pt x="206" y="562"/>
                        </a:lnTo>
                        <a:lnTo>
                          <a:pt x="238" y="576"/>
                        </a:lnTo>
                        <a:lnTo>
                          <a:pt x="240" y="582"/>
                        </a:lnTo>
                        <a:lnTo>
                          <a:pt x="240" y="590"/>
                        </a:lnTo>
                        <a:lnTo>
                          <a:pt x="240" y="604"/>
                        </a:lnTo>
                        <a:lnTo>
                          <a:pt x="238" y="608"/>
                        </a:lnTo>
                        <a:lnTo>
                          <a:pt x="226" y="606"/>
                        </a:lnTo>
                        <a:lnTo>
                          <a:pt x="212" y="604"/>
                        </a:lnTo>
                        <a:lnTo>
                          <a:pt x="198" y="604"/>
                        </a:lnTo>
                        <a:lnTo>
                          <a:pt x="186" y="608"/>
                        </a:lnTo>
                        <a:lnTo>
                          <a:pt x="170" y="612"/>
                        </a:lnTo>
                        <a:lnTo>
                          <a:pt x="156" y="620"/>
                        </a:lnTo>
                        <a:lnTo>
                          <a:pt x="148" y="624"/>
                        </a:lnTo>
                        <a:lnTo>
                          <a:pt x="144" y="630"/>
                        </a:lnTo>
                        <a:lnTo>
                          <a:pt x="140" y="638"/>
                        </a:lnTo>
                        <a:lnTo>
                          <a:pt x="136" y="646"/>
                        </a:lnTo>
                        <a:lnTo>
                          <a:pt x="136" y="650"/>
                        </a:lnTo>
                        <a:lnTo>
                          <a:pt x="136" y="654"/>
                        </a:lnTo>
                        <a:lnTo>
                          <a:pt x="138" y="662"/>
                        </a:lnTo>
                        <a:lnTo>
                          <a:pt x="142" y="668"/>
                        </a:lnTo>
                        <a:lnTo>
                          <a:pt x="148" y="674"/>
                        </a:lnTo>
                        <a:lnTo>
                          <a:pt x="154" y="678"/>
                        </a:lnTo>
                        <a:lnTo>
                          <a:pt x="162" y="680"/>
                        </a:lnTo>
                        <a:lnTo>
                          <a:pt x="176" y="682"/>
                        </a:lnTo>
                        <a:lnTo>
                          <a:pt x="192" y="682"/>
                        </a:lnTo>
                        <a:lnTo>
                          <a:pt x="240" y="668"/>
                        </a:lnTo>
                        <a:lnTo>
                          <a:pt x="252" y="664"/>
                        </a:lnTo>
                        <a:lnTo>
                          <a:pt x="262" y="658"/>
                        </a:lnTo>
                        <a:lnTo>
                          <a:pt x="274" y="652"/>
                        </a:lnTo>
                        <a:lnTo>
                          <a:pt x="284" y="644"/>
                        </a:lnTo>
                        <a:lnTo>
                          <a:pt x="298" y="654"/>
                        </a:lnTo>
                        <a:lnTo>
                          <a:pt x="330" y="668"/>
                        </a:lnTo>
                        <a:lnTo>
                          <a:pt x="346" y="674"/>
                        </a:lnTo>
                        <a:lnTo>
                          <a:pt x="364" y="680"/>
                        </a:lnTo>
                        <a:lnTo>
                          <a:pt x="376" y="682"/>
                        </a:lnTo>
                        <a:lnTo>
                          <a:pt x="392" y="684"/>
                        </a:lnTo>
                        <a:lnTo>
                          <a:pt x="406" y="682"/>
                        </a:lnTo>
                        <a:lnTo>
                          <a:pt x="418" y="678"/>
                        </a:lnTo>
                        <a:lnTo>
                          <a:pt x="424" y="672"/>
                        </a:lnTo>
                        <a:lnTo>
                          <a:pt x="428" y="666"/>
                        </a:lnTo>
                        <a:lnTo>
                          <a:pt x="428" y="658"/>
                        </a:lnTo>
                        <a:lnTo>
                          <a:pt x="428" y="650"/>
                        </a:lnTo>
                        <a:lnTo>
                          <a:pt x="426" y="646"/>
                        </a:lnTo>
                        <a:lnTo>
                          <a:pt x="424" y="642"/>
                        </a:lnTo>
                        <a:lnTo>
                          <a:pt x="416" y="634"/>
                        </a:lnTo>
                        <a:lnTo>
                          <a:pt x="398" y="624"/>
                        </a:lnTo>
                        <a:lnTo>
                          <a:pt x="384" y="620"/>
                        </a:lnTo>
                        <a:lnTo>
                          <a:pt x="368" y="618"/>
                        </a:lnTo>
                        <a:lnTo>
                          <a:pt x="336" y="616"/>
                        </a:lnTo>
                        <a:lnTo>
                          <a:pt x="334" y="614"/>
                        </a:lnTo>
                        <a:lnTo>
                          <a:pt x="334" y="612"/>
                        </a:lnTo>
                        <a:lnTo>
                          <a:pt x="334" y="606"/>
                        </a:lnTo>
                        <a:lnTo>
                          <a:pt x="334" y="600"/>
                        </a:lnTo>
                        <a:lnTo>
                          <a:pt x="332" y="592"/>
                        </a:lnTo>
                        <a:lnTo>
                          <a:pt x="332" y="586"/>
                        </a:lnTo>
                        <a:lnTo>
                          <a:pt x="334" y="584"/>
                        </a:lnTo>
                        <a:lnTo>
                          <a:pt x="338" y="582"/>
                        </a:lnTo>
                        <a:lnTo>
                          <a:pt x="340" y="580"/>
                        </a:lnTo>
                        <a:lnTo>
                          <a:pt x="342" y="580"/>
                        </a:lnTo>
                        <a:lnTo>
                          <a:pt x="346" y="584"/>
                        </a:lnTo>
                        <a:lnTo>
                          <a:pt x="352" y="588"/>
                        </a:lnTo>
                        <a:lnTo>
                          <a:pt x="356" y="590"/>
                        </a:lnTo>
                        <a:lnTo>
                          <a:pt x="374" y="602"/>
                        </a:lnTo>
                        <a:lnTo>
                          <a:pt x="392" y="610"/>
                        </a:lnTo>
                        <a:lnTo>
                          <a:pt x="412" y="616"/>
                        </a:lnTo>
                        <a:lnTo>
                          <a:pt x="422" y="616"/>
                        </a:lnTo>
                        <a:lnTo>
                          <a:pt x="434" y="616"/>
                        </a:lnTo>
                        <a:lnTo>
                          <a:pt x="446" y="614"/>
                        </a:lnTo>
                        <a:lnTo>
                          <a:pt x="456" y="608"/>
                        </a:lnTo>
                        <a:lnTo>
                          <a:pt x="466" y="600"/>
                        </a:lnTo>
                        <a:lnTo>
                          <a:pt x="472" y="590"/>
                        </a:lnTo>
                        <a:lnTo>
                          <a:pt x="480" y="570"/>
                        </a:lnTo>
                        <a:lnTo>
                          <a:pt x="486" y="548"/>
                        </a:lnTo>
                        <a:lnTo>
                          <a:pt x="500" y="556"/>
                        </a:lnTo>
                        <a:lnTo>
                          <a:pt x="504" y="558"/>
                        </a:lnTo>
                        <a:lnTo>
                          <a:pt x="510" y="558"/>
                        </a:lnTo>
                        <a:lnTo>
                          <a:pt x="516" y="556"/>
                        </a:lnTo>
                        <a:lnTo>
                          <a:pt x="522" y="554"/>
                        </a:lnTo>
                        <a:lnTo>
                          <a:pt x="526" y="546"/>
                        </a:lnTo>
                        <a:lnTo>
                          <a:pt x="530" y="536"/>
                        </a:lnTo>
                        <a:lnTo>
                          <a:pt x="530" y="526"/>
                        </a:lnTo>
                        <a:lnTo>
                          <a:pt x="528" y="518"/>
                        </a:lnTo>
                        <a:lnTo>
                          <a:pt x="524" y="510"/>
                        </a:lnTo>
                        <a:lnTo>
                          <a:pt x="516" y="502"/>
                        </a:lnTo>
                        <a:lnTo>
                          <a:pt x="508" y="496"/>
                        </a:lnTo>
                        <a:lnTo>
                          <a:pt x="498" y="492"/>
                        </a:lnTo>
                        <a:lnTo>
                          <a:pt x="490" y="490"/>
                        </a:lnTo>
                        <a:lnTo>
                          <a:pt x="480" y="494"/>
                        </a:lnTo>
                        <a:lnTo>
                          <a:pt x="470" y="496"/>
                        </a:lnTo>
                        <a:lnTo>
                          <a:pt x="460" y="502"/>
                        </a:lnTo>
                        <a:lnTo>
                          <a:pt x="450" y="510"/>
                        </a:lnTo>
                        <a:lnTo>
                          <a:pt x="444" y="516"/>
                        </a:lnTo>
                        <a:lnTo>
                          <a:pt x="442" y="522"/>
                        </a:lnTo>
                        <a:lnTo>
                          <a:pt x="440" y="530"/>
                        </a:lnTo>
                        <a:lnTo>
                          <a:pt x="440" y="538"/>
                        </a:lnTo>
                        <a:lnTo>
                          <a:pt x="440" y="554"/>
                        </a:lnTo>
                        <a:lnTo>
                          <a:pt x="440" y="562"/>
                        </a:lnTo>
                        <a:lnTo>
                          <a:pt x="438" y="568"/>
                        </a:lnTo>
                        <a:lnTo>
                          <a:pt x="434" y="574"/>
                        </a:lnTo>
                        <a:lnTo>
                          <a:pt x="430" y="576"/>
                        </a:lnTo>
                        <a:lnTo>
                          <a:pt x="426" y="576"/>
                        </a:lnTo>
                        <a:lnTo>
                          <a:pt x="420" y="576"/>
                        </a:lnTo>
                        <a:lnTo>
                          <a:pt x="398" y="572"/>
                        </a:lnTo>
                        <a:lnTo>
                          <a:pt x="392" y="564"/>
                        </a:lnTo>
                        <a:lnTo>
                          <a:pt x="386" y="556"/>
                        </a:lnTo>
                        <a:lnTo>
                          <a:pt x="390" y="544"/>
                        </a:lnTo>
                        <a:lnTo>
                          <a:pt x="392" y="530"/>
                        </a:lnTo>
                        <a:lnTo>
                          <a:pt x="392" y="518"/>
                        </a:lnTo>
                        <a:lnTo>
                          <a:pt x="390" y="504"/>
                        </a:lnTo>
                        <a:lnTo>
                          <a:pt x="386" y="492"/>
                        </a:lnTo>
                        <a:lnTo>
                          <a:pt x="380" y="480"/>
                        </a:lnTo>
                        <a:lnTo>
                          <a:pt x="376" y="468"/>
                        </a:lnTo>
                        <a:lnTo>
                          <a:pt x="374" y="456"/>
                        </a:lnTo>
                        <a:lnTo>
                          <a:pt x="394" y="448"/>
                        </a:lnTo>
                        <a:lnTo>
                          <a:pt x="402" y="444"/>
                        </a:lnTo>
                        <a:lnTo>
                          <a:pt x="412" y="440"/>
                        </a:lnTo>
                        <a:lnTo>
                          <a:pt x="422" y="430"/>
                        </a:lnTo>
                        <a:lnTo>
                          <a:pt x="426" y="426"/>
                        </a:lnTo>
                        <a:lnTo>
                          <a:pt x="428" y="420"/>
                        </a:lnTo>
                        <a:lnTo>
                          <a:pt x="416" y="410"/>
                        </a:lnTo>
                        <a:lnTo>
                          <a:pt x="404" y="402"/>
                        </a:lnTo>
                        <a:lnTo>
                          <a:pt x="390" y="396"/>
                        </a:lnTo>
                        <a:lnTo>
                          <a:pt x="376" y="388"/>
                        </a:lnTo>
                        <a:lnTo>
                          <a:pt x="366" y="384"/>
                        </a:lnTo>
                        <a:lnTo>
                          <a:pt x="360" y="382"/>
                        </a:lnTo>
                        <a:lnTo>
                          <a:pt x="356" y="378"/>
                        </a:lnTo>
                        <a:lnTo>
                          <a:pt x="366" y="368"/>
                        </a:lnTo>
                        <a:lnTo>
                          <a:pt x="374" y="356"/>
                        </a:lnTo>
                        <a:lnTo>
                          <a:pt x="382" y="358"/>
                        </a:lnTo>
                        <a:lnTo>
                          <a:pt x="390" y="358"/>
                        </a:lnTo>
                        <a:lnTo>
                          <a:pt x="398" y="356"/>
                        </a:lnTo>
                        <a:lnTo>
                          <a:pt x="404" y="356"/>
                        </a:lnTo>
                        <a:lnTo>
                          <a:pt x="434" y="350"/>
                        </a:lnTo>
                        <a:lnTo>
                          <a:pt x="462" y="344"/>
                        </a:lnTo>
                        <a:lnTo>
                          <a:pt x="482" y="332"/>
                        </a:lnTo>
                        <a:lnTo>
                          <a:pt x="490" y="326"/>
                        </a:lnTo>
                        <a:lnTo>
                          <a:pt x="498" y="316"/>
                        </a:lnTo>
                        <a:lnTo>
                          <a:pt x="504" y="304"/>
                        </a:lnTo>
                        <a:lnTo>
                          <a:pt x="508" y="290"/>
                        </a:lnTo>
                        <a:lnTo>
                          <a:pt x="508" y="276"/>
                        </a:lnTo>
                        <a:lnTo>
                          <a:pt x="506" y="268"/>
                        </a:lnTo>
                        <a:lnTo>
                          <a:pt x="502" y="262"/>
                        </a:lnTo>
                        <a:lnTo>
                          <a:pt x="500" y="258"/>
                        </a:lnTo>
                        <a:lnTo>
                          <a:pt x="498" y="256"/>
                        </a:lnTo>
                        <a:lnTo>
                          <a:pt x="498" y="254"/>
                        </a:lnTo>
                        <a:lnTo>
                          <a:pt x="500" y="250"/>
                        </a:lnTo>
                        <a:lnTo>
                          <a:pt x="510" y="244"/>
                        </a:lnTo>
                        <a:lnTo>
                          <a:pt x="522" y="238"/>
                        </a:lnTo>
                        <a:lnTo>
                          <a:pt x="544" y="230"/>
                        </a:lnTo>
                        <a:lnTo>
                          <a:pt x="546" y="228"/>
                        </a:lnTo>
                        <a:lnTo>
                          <a:pt x="546" y="226"/>
                        </a:lnTo>
                        <a:lnTo>
                          <a:pt x="548" y="222"/>
                        </a:lnTo>
                        <a:lnTo>
                          <a:pt x="540" y="216"/>
                        </a:lnTo>
                        <a:close/>
                        <a:moveTo>
                          <a:pt x="152" y="460"/>
                        </a:moveTo>
                        <a:lnTo>
                          <a:pt x="152" y="460"/>
                        </a:lnTo>
                        <a:lnTo>
                          <a:pt x="148" y="462"/>
                        </a:lnTo>
                        <a:lnTo>
                          <a:pt x="142" y="462"/>
                        </a:lnTo>
                        <a:lnTo>
                          <a:pt x="136" y="460"/>
                        </a:lnTo>
                        <a:lnTo>
                          <a:pt x="130" y="456"/>
                        </a:lnTo>
                        <a:lnTo>
                          <a:pt x="124" y="448"/>
                        </a:lnTo>
                        <a:lnTo>
                          <a:pt x="118" y="436"/>
                        </a:lnTo>
                        <a:lnTo>
                          <a:pt x="130" y="428"/>
                        </a:lnTo>
                        <a:lnTo>
                          <a:pt x="144" y="438"/>
                        </a:lnTo>
                        <a:lnTo>
                          <a:pt x="160" y="448"/>
                        </a:lnTo>
                        <a:lnTo>
                          <a:pt x="158" y="452"/>
                        </a:lnTo>
                        <a:lnTo>
                          <a:pt x="158" y="454"/>
                        </a:lnTo>
                        <a:lnTo>
                          <a:pt x="152" y="460"/>
                        </a:lnTo>
                        <a:close/>
                        <a:moveTo>
                          <a:pt x="148" y="402"/>
                        </a:moveTo>
                        <a:lnTo>
                          <a:pt x="148" y="402"/>
                        </a:lnTo>
                        <a:lnTo>
                          <a:pt x="150" y="392"/>
                        </a:lnTo>
                        <a:lnTo>
                          <a:pt x="150" y="382"/>
                        </a:lnTo>
                        <a:lnTo>
                          <a:pt x="146" y="374"/>
                        </a:lnTo>
                        <a:lnTo>
                          <a:pt x="140" y="368"/>
                        </a:lnTo>
                        <a:lnTo>
                          <a:pt x="132" y="360"/>
                        </a:lnTo>
                        <a:lnTo>
                          <a:pt x="124" y="356"/>
                        </a:lnTo>
                        <a:lnTo>
                          <a:pt x="116" y="352"/>
                        </a:lnTo>
                        <a:lnTo>
                          <a:pt x="106" y="352"/>
                        </a:lnTo>
                        <a:lnTo>
                          <a:pt x="100" y="354"/>
                        </a:lnTo>
                        <a:lnTo>
                          <a:pt x="94" y="356"/>
                        </a:lnTo>
                        <a:lnTo>
                          <a:pt x="94" y="350"/>
                        </a:lnTo>
                        <a:lnTo>
                          <a:pt x="94" y="346"/>
                        </a:lnTo>
                        <a:lnTo>
                          <a:pt x="96" y="346"/>
                        </a:lnTo>
                        <a:lnTo>
                          <a:pt x="98" y="348"/>
                        </a:lnTo>
                        <a:lnTo>
                          <a:pt x="138" y="352"/>
                        </a:lnTo>
                        <a:lnTo>
                          <a:pt x="180" y="356"/>
                        </a:lnTo>
                        <a:lnTo>
                          <a:pt x="184" y="360"/>
                        </a:lnTo>
                        <a:lnTo>
                          <a:pt x="184" y="366"/>
                        </a:lnTo>
                        <a:lnTo>
                          <a:pt x="188" y="378"/>
                        </a:lnTo>
                        <a:lnTo>
                          <a:pt x="168" y="388"/>
                        </a:lnTo>
                        <a:lnTo>
                          <a:pt x="148" y="4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89" name="Freeform 233"/>
                  <p:cNvSpPr>
                    <a:spLocks/>
                  </p:cNvSpPr>
                  <p:nvPr/>
                </p:nvSpPr>
                <p:spPr bwMode="auto">
                  <a:xfrm>
                    <a:off x="3589" y="2153"/>
                    <a:ext cx="20" cy="26"/>
                  </a:xfrm>
                  <a:custGeom>
                    <a:avLst/>
                    <a:gdLst>
                      <a:gd name="T0" fmla="*/ 18 w 20"/>
                      <a:gd name="T1" fmla="*/ 10 h 26"/>
                      <a:gd name="T2" fmla="*/ 18 w 20"/>
                      <a:gd name="T3" fmla="*/ 10 h 26"/>
                      <a:gd name="T4" fmla="*/ 20 w 20"/>
                      <a:gd name="T5" fmla="*/ 18 h 26"/>
                      <a:gd name="T6" fmla="*/ 20 w 20"/>
                      <a:gd name="T7" fmla="*/ 26 h 26"/>
                      <a:gd name="T8" fmla="*/ 20 w 20"/>
                      <a:gd name="T9" fmla="*/ 26 h 26"/>
                      <a:gd name="T10" fmla="*/ 8 w 20"/>
                      <a:gd name="T11" fmla="*/ 22 h 26"/>
                      <a:gd name="T12" fmla="*/ 2 w 20"/>
                      <a:gd name="T13" fmla="*/ 16 h 26"/>
                      <a:gd name="T14" fmla="*/ 0 w 20"/>
                      <a:gd name="T15" fmla="*/ 10 h 26"/>
                      <a:gd name="T16" fmla="*/ 0 w 20"/>
                      <a:gd name="T17" fmla="*/ 10 h 26"/>
                      <a:gd name="T18" fmla="*/ 2 w 20"/>
                      <a:gd name="T19" fmla="*/ 4 h 26"/>
                      <a:gd name="T20" fmla="*/ 6 w 20"/>
                      <a:gd name="T21" fmla="*/ 0 h 26"/>
                      <a:gd name="T22" fmla="*/ 6 w 20"/>
                      <a:gd name="T23" fmla="*/ 0 h 26"/>
                      <a:gd name="T24" fmla="*/ 12 w 20"/>
                      <a:gd name="T25" fmla="*/ 0 h 26"/>
                      <a:gd name="T26" fmla="*/ 14 w 20"/>
                      <a:gd name="T27" fmla="*/ 2 h 26"/>
                      <a:gd name="T28" fmla="*/ 18 w 20"/>
                      <a:gd name="T29" fmla="*/ 10 h 26"/>
                      <a:gd name="T30" fmla="*/ 18 w 20"/>
                      <a:gd name="T31" fmla="*/ 1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26">
                        <a:moveTo>
                          <a:pt x="18" y="10"/>
                        </a:moveTo>
                        <a:lnTo>
                          <a:pt x="18" y="10"/>
                        </a:lnTo>
                        <a:lnTo>
                          <a:pt x="20" y="18"/>
                        </a:lnTo>
                        <a:lnTo>
                          <a:pt x="20" y="26"/>
                        </a:lnTo>
                        <a:lnTo>
                          <a:pt x="8" y="22"/>
                        </a:lnTo>
                        <a:lnTo>
                          <a:pt x="2" y="16"/>
                        </a:lnTo>
                        <a:lnTo>
                          <a:pt x="0" y="10"/>
                        </a:lnTo>
                        <a:lnTo>
                          <a:pt x="2" y="4"/>
                        </a:lnTo>
                        <a:lnTo>
                          <a:pt x="6" y="0"/>
                        </a:lnTo>
                        <a:lnTo>
                          <a:pt x="12" y="0"/>
                        </a:lnTo>
                        <a:lnTo>
                          <a:pt x="14" y="2"/>
                        </a:lnTo>
                        <a:lnTo>
                          <a:pt x="18" y="10"/>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0" name="Freeform 234"/>
                  <p:cNvSpPr>
                    <a:spLocks/>
                  </p:cNvSpPr>
                  <p:nvPr/>
                </p:nvSpPr>
                <p:spPr bwMode="auto">
                  <a:xfrm>
                    <a:off x="3629" y="2153"/>
                    <a:ext cx="26" cy="24"/>
                  </a:xfrm>
                  <a:custGeom>
                    <a:avLst/>
                    <a:gdLst>
                      <a:gd name="T0" fmla="*/ 26 w 26"/>
                      <a:gd name="T1" fmla="*/ 6 h 24"/>
                      <a:gd name="T2" fmla="*/ 26 w 26"/>
                      <a:gd name="T3" fmla="*/ 6 h 24"/>
                      <a:gd name="T4" fmla="*/ 24 w 26"/>
                      <a:gd name="T5" fmla="*/ 14 h 24"/>
                      <a:gd name="T6" fmla="*/ 22 w 26"/>
                      <a:gd name="T7" fmla="*/ 18 h 24"/>
                      <a:gd name="T8" fmla="*/ 18 w 26"/>
                      <a:gd name="T9" fmla="*/ 20 h 24"/>
                      <a:gd name="T10" fmla="*/ 18 w 26"/>
                      <a:gd name="T11" fmla="*/ 20 h 24"/>
                      <a:gd name="T12" fmla="*/ 10 w 26"/>
                      <a:gd name="T13" fmla="*/ 22 h 24"/>
                      <a:gd name="T14" fmla="*/ 2 w 26"/>
                      <a:gd name="T15" fmla="*/ 24 h 24"/>
                      <a:gd name="T16" fmla="*/ 0 w 26"/>
                      <a:gd name="T17" fmla="*/ 24 h 24"/>
                      <a:gd name="T18" fmla="*/ 0 w 26"/>
                      <a:gd name="T19" fmla="*/ 24 h 24"/>
                      <a:gd name="T20" fmla="*/ 4 w 26"/>
                      <a:gd name="T21" fmla="*/ 16 h 24"/>
                      <a:gd name="T22" fmla="*/ 8 w 26"/>
                      <a:gd name="T23" fmla="*/ 10 h 24"/>
                      <a:gd name="T24" fmla="*/ 14 w 26"/>
                      <a:gd name="T25" fmla="*/ 4 h 24"/>
                      <a:gd name="T26" fmla="*/ 22 w 26"/>
                      <a:gd name="T27" fmla="*/ 0 h 24"/>
                      <a:gd name="T28" fmla="*/ 22 w 26"/>
                      <a:gd name="T29" fmla="*/ 0 h 24"/>
                      <a:gd name="T30" fmla="*/ 26 w 26"/>
                      <a:gd name="T31" fmla="*/ 2 h 24"/>
                      <a:gd name="T32" fmla="*/ 26 w 26"/>
                      <a:gd name="T33" fmla="*/ 6 h 24"/>
                      <a:gd name="T34" fmla="*/ 26 w 2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4">
                        <a:moveTo>
                          <a:pt x="26" y="6"/>
                        </a:moveTo>
                        <a:lnTo>
                          <a:pt x="26" y="6"/>
                        </a:lnTo>
                        <a:lnTo>
                          <a:pt x="24" y="14"/>
                        </a:lnTo>
                        <a:lnTo>
                          <a:pt x="22" y="18"/>
                        </a:lnTo>
                        <a:lnTo>
                          <a:pt x="18" y="20"/>
                        </a:lnTo>
                        <a:lnTo>
                          <a:pt x="10" y="22"/>
                        </a:lnTo>
                        <a:lnTo>
                          <a:pt x="2" y="24"/>
                        </a:lnTo>
                        <a:lnTo>
                          <a:pt x="0" y="24"/>
                        </a:lnTo>
                        <a:lnTo>
                          <a:pt x="4" y="16"/>
                        </a:lnTo>
                        <a:lnTo>
                          <a:pt x="8" y="10"/>
                        </a:lnTo>
                        <a:lnTo>
                          <a:pt x="14" y="4"/>
                        </a:lnTo>
                        <a:lnTo>
                          <a:pt x="22" y="0"/>
                        </a:lnTo>
                        <a:lnTo>
                          <a:pt x="26" y="2"/>
                        </a:lnTo>
                        <a:lnTo>
                          <a:pt x="2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1291" name="Picture 23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3" y="2189"/>
                    <a:ext cx="1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2" name="Freeform 236"/>
                  <p:cNvSpPr>
                    <a:spLocks/>
                  </p:cNvSpPr>
                  <p:nvPr/>
                </p:nvSpPr>
                <p:spPr bwMode="auto">
                  <a:xfrm>
                    <a:off x="3641" y="2203"/>
                    <a:ext cx="60" cy="100"/>
                  </a:xfrm>
                  <a:custGeom>
                    <a:avLst/>
                    <a:gdLst>
                      <a:gd name="T0" fmla="*/ 38 w 60"/>
                      <a:gd name="T1" fmla="*/ 26 h 100"/>
                      <a:gd name="T2" fmla="*/ 38 w 60"/>
                      <a:gd name="T3" fmla="*/ 26 h 100"/>
                      <a:gd name="T4" fmla="*/ 44 w 60"/>
                      <a:gd name="T5" fmla="*/ 34 h 100"/>
                      <a:gd name="T6" fmla="*/ 50 w 60"/>
                      <a:gd name="T7" fmla="*/ 42 h 100"/>
                      <a:gd name="T8" fmla="*/ 58 w 60"/>
                      <a:gd name="T9" fmla="*/ 60 h 100"/>
                      <a:gd name="T10" fmla="*/ 60 w 60"/>
                      <a:gd name="T11" fmla="*/ 78 h 100"/>
                      <a:gd name="T12" fmla="*/ 60 w 60"/>
                      <a:gd name="T13" fmla="*/ 98 h 100"/>
                      <a:gd name="T14" fmla="*/ 60 w 60"/>
                      <a:gd name="T15" fmla="*/ 98 h 100"/>
                      <a:gd name="T16" fmla="*/ 60 w 60"/>
                      <a:gd name="T17" fmla="*/ 100 h 100"/>
                      <a:gd name="T18" fmla="*/ 58 w 60"/>
                      <a:gd name="T19" fmla="*/ 100 h 100"/>
                      <a:gd name="T20" fmla="*/ 24 w 60"/>
                      <a:gd name="T21" fmla="*/ 100 h 100"/>
                      <a:gd name="T22" fmla="*/ 22 w 60"/>
                      <a:gd name="T23" fmla="*/ 100 h 100"/>
                      <a:gd name="T24" fmla="*/ 22 w 60"/>
                      <a:gd name="T25" fmla="*/ 100 h 100"/>
                      <a:gd name="T26" fmla="*/ 22 w 60"/>
                      <a:gd name="T27" fmla="*/ 80 h 100"/>
                      <a:gd name="T28" fmla="*/ 20 w 60"/>
                      <a:gd name="T29" fmla="*/ 62 h 100"/>
                      <a:gd name="T30" fmla="*/ 18 w 60"/>
                      <a:gd name="T31" fmla="*/ 44 h 100"/>
                      <a:gd name="T32" fmla="*/ 12 w 60"/>
                      <a:gd name="T33" fmla="*/ 26 h 100"/>
                      <a:gd name="T34" fmla="*/ 0 w 60"/>
                      <a:gd name="T35" fmla="*/ 0 h 100"/>
                      <a:gd name="T36" fmla="*/ 0 w 60"/>
                      <a:gd name="T37" fmla="*/ 0 h 100"/>
                      <a:gd name="T38" fmla="*/ 10 w 60"/>
                      <a:gd name="T39" fmla="*/ 4 h 100"/>
                      <a:gd name="T40" fmla="*/ 20 w 60"/>
                      <a:gd name="T41" fmla="*/ 12 h 100"/>
                      <a:gd name="T42" fmla="*/ 30 w 60"/>
                      <a:gd name="T43" fmla="*/ 20 h 100"/>
                      <a:gd name="T44" fmla="*/ 38 w 60"/>
                      <a:gd name="T45" fmla="*/ 26 h 100"/>
                      <a:gd name="T46" fmla="*/ 38 w 60"/>
                      <a:gd name="T47" fmla="*/ 2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100">
                        <a:moveTo>
                          <a:pt x="38" y="26"/>
                        </a:moveTo>
                        <a:lnTo>
                          <a:pt x="38" y="26"/>
                        </a:lnTo>
                        <a:lnTo>
                          <a:pt x="44" y="34"/>
                        </a:lnTo>
                        <a:lnTo>
                          <a:pt x="50" y="42"/>
                        </a:lnTo>
                        <a:lnTo>
                          <a:pt x="58" y="60"/>
                        </a:lnTo>
                        <a:lnTo>
                          <a:pt x="60" y="78"/>
                        </a:lnTo>
                        <a:lnTo>
                          <a:pt x="60" y="98"/>
                        </a:lnTo>
                        <a:lnTo>
                          <a:pt x="60" y="100"/>
                        </a:lnTo>
                        <a:lnTo>
                          <a:pt x="58" y="100"/>
                        </a:lnTo>
                        <a:lnTo>
                          <a:pt x="24" y="100"/>
                        </a:lnTo>
                        <a:lnTo>
                          <a:pt x="22" y="100"/>
                        </a:lnTo>
                        <a:lnTo>
                          <a:pt x="22" y="80"/>
                        </a:lnTo>
                        <a:lnTo>
                          <a:pt x="20" y="62"/>
                        </a:lnTo>
                        <a:lnTo>
                          <a:pt x="18" y="44"/>
                        </a:lnTo>
                        <a:lnTo>
                          <a:pt x="12" y="26"/>
                        </a:lnTo>
                        <a:lnTo>
                          <a:pt x="0" y="0"/>
                        </a:lnTo>
                        <a:lnTo>
                          <a:pt x="10" y="4"/>
                        </a:lnTo>
                        <a:lnTo>
                          <a:pt x="20" y="12"/>
                        </a:lnTo>
                        <a:lnTo>
                          <a:pt x="30" y="20"/>
                        </a:lnTo>
                        <a:lnTo>
                          <a:pt x="38" y="2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3" name="Freeform 237"/>
                  <p:cNvSpPr>
                    <a:spLocks/>
                  </p:cNvSpPr>
                  <p:nvPr/>
                </p:nvSpPr>
                <p:spPr bwMode="auto">
                  <a:xfrm>
                    <a:off x="3401" y="2263"/>
                    <a:ext cx="152" cy="210"/>
                  </a:xfrm>
                  <a:custGeom>
                    <a:avLst/>
                    <a:gdLst>
                      <a:gd name="T0" fmla="*/ 152 w 152"/>
                      <a:gd name="T1" fmla="*/ 98 h 210"/>
                      <a:gd name="T2" fmla="*/ 152 w 152"/>
                      <a:gd name="T3" fmla="*/ 98 h 210"/>
                      <a:gd name="T4" fmla="*/ 144 w 152"/>
                      <a:gd name="T5" fmla="*/ 92 h 210"/>
                      <a:gd name="T6" fmla="*/ 118 w 152"/>
                      <a:gd name="T7" fmla="*/ 94 h 210"/>
                      <a:gd name="T8" fmla="*/ 118 w 152"/>
                      <a:gd name="T9" fmla="*/ 94 h 210"/>
                      <a:gd name="T10" fmla="*/ 102 w 152"/>
                      <a:gd name="T11" fmla="*/ 90 h 210"/>
                      <a:gd name="T12" fmla="*/ 88 w 152"/>
                      <a:gd name="T13" fmla="*/ 86 h 210"/>
                      <a:gd name="T14" fmla="*/ 80 w 152"/>
                      <a:gd name="T15" fmla="*/ 84 h 210"/>
                      <a:gd name="T16" fmla="*/ 74 w 152"/>
                      <a:gd name="T17" fmla="*/ 78 h 210"/>
                      <a:gd name="T18" fmla="*/ 68 w 152"/>
                      <a:gd name="T19" fmla="*/ 74 h 210"/>
                      <a:gd name="T20" fmla="*/ 64 w 152"/>
                      <a:gd name="T21" fmla="*/ 66 h 210"/>
                      <a:gd name="T22" fmla="*/ 64 w 152"/>
                      <a:gd name="T23" fmla="*/ 66 h 210"/>
                      <a:gd name="T24" fmla="*/ 64 w 152"/>
                      <a:gd name="T25" fmla="*/ 60 h 210"/>
                      <a:gd name="T26" fmla="*/ 64 w 152"/>
                      <a:gd name="T27" fmla="*/ 54 h 210"/>
                      <a:gd name="T28" fmla="*/ 70 w 152"/>
                      <a:gd name="T29" fmla="*/ 42 h 210"/>
                      <a:gd name="T30" fmla="*/ 70 w 152"/>
                      <a:gd name="T31" fmla="*/ 42 h 210"/>
                      <a:gd name="T32" fmla="*/ 76 w 152"/>
                      <a:gd name="T33" fmla="*/ 38 h 210"/>
                      <a:gd name="T34" fmla="*/ 78 w 152"/>
                      <a:gd name="T35" fmla="*/ 36 h 210"/>
                      <a:gd name="T36" fmla="*/ 78 w 152"/>
                      <a:gd name="T37" fmla="*/ 34 h 210"/>
                      <a:gd name="T38" fmla="*/ 78 w 152"/>
                      <a:gd name="T39" fmla="*/ 34 h 210"/>
                      <a:gd name="T40" fmla="*/ 56 w 152"/>
                      <a:gd name="T41" fmla="*/ 16 h 210"/>
                      <a:gd name="T42" fmla="*/ 44 w 152"/>
                      <a:gd name="T43" fmla="*/ 8 h 210"/>
                      <a:gd name="T44" fmla="*/ 32 w 152"/>
                      <a:gd name="T45" fmla="*/ 0 h 210"/>
                      <a:gd name="T46" fmla="*/ 32 w 152"/>
                      <a:gd name="T47" fmla="*/ 0 h 210"/>
                      <a:gd name="T48" fmla="*/ 30 w 152"/>
                      <a:gd name="T49" fmla="*/ 16 h 210"/>
                      <a:gd name="T50" fmla="*/ 30 w 152"/>
                      <a:gd name="T51" fmla="*/ 34 h 210"/>
                      <a:gd name="T52" fmla="*/ 30 w 152"/>
                      <a:gd name="T53" fmla="*/ 34 h 210"/>
                      <a:gd name="T54" fmla="*/ 32 w 152"/>
                      <a:gd name="T55" fmla="*/ 44 h 210"/>
                      <a:gd name="T56" fmla="*/ 34 w 152"/>
                      <a:gd name="T57" fmla="*/ 56 h 210"/>
                      <a:gd name="T58" fmla="*/ 34 w 152"/>
                      <a:gd name="T59" fmla="*/ 66 h 210"/>
                      <a:gd name="T60" fmla="*/ 38 w 152"/>
                      <a:gd name="T61" fmla="*/ 76 h 210"/>
                      <a:gd name="T62" fmla="*/ 38 w 152"/>
                      <a:gd name="T63" fmla="*/ 76 h 210"/>
                      <a:gd name="T64" fmla="*/ 36 w 152"/>
                      <a:gd name="T65" fmla="*/ 82 h 210"/>
                      <a:gd name="T66" fmla="*/ 36 w 152"/>
                      <a:gd name="T67" fmla="*/ 90 h 210"/>
                      <a:gd name="T68" fmla="*/ 36 w 152"/>
                      <a:gd name="T69" fmla="*/ 90 h 210"/>
                      <a:gd name="T70" fmla="*/ 20 w 152"/>
                      <a:gd name="T71" fmla="*/ 114 h 210"/>
                      <a:gd name="T72" fmla="*/ 8 w 152"/>
                      <a:gd name="T73" fmla="*/ 138 h 210"/>
                      <a:gd name="T74" fmla="*/ 8 w 152"/>
                      <a:gd name="T75" fmla="*/ 138 h 210"/>
                      <a:gd name="T76" fmla="*/ 4 w 152"/>
                      <a:gd name="T77" fmla="*/ 150 h 210"/>
                      <a:gd name="T78" fmla="*/ 0 w 152"/>
                      <a:gd name="T79" fmla="*/ 160 h 210"/>
                      <a:gd name="T80" fmla="*/ 0 w 152"/>
                      <a:gd name="T81" fmla="*/ 160 h 210"/>
                      <a:gd name="T82" fmla="*/ 12 w 152"/>
                      <a:gd name="T83" fmla="*/ 170 h 210"/>
                      <a:gd name="T84" fmla="*/ 20 w 152"/>
                      <a:gd name="T85" fmla="*/ 182 h 210"/>
                      <a:gd name="T86" fmla="*/ 26 w 152"/>
                      <a:gd name="T87" fmla="*/ 196 h 210"/>
                      <a:gd name="T88" fmla="*/ 28 w 152"/>
                      <a:gd name="T89" fmla="*/ 210 h 210"/>
                      <a:gd name="T90" fmla="*/ 32 w 152"/>
                      <a:gd name="T91" fmla="*/ 210 h 210"/>
                      <a:gd name="T92" fmla="*/ 32 w 152"/>
                      <a:gd name="T93" fmla="*/ 210 h 210"/>
                      <a:gd name="T94" fmla="*/ 38 w 152"/>
                      <a:gd name="T95" fmla="*/ 210 h 210"/>
                      <a:gd name="T96" fmla="*/ 38 w 152"/>
                      <a:gd name="T97" fmla="*/ 210 h 210"/>
                      <a:gd name="T98" fmla="*/ 42 w 152"/>
                      <a:gd name="T99" fmla="*/ 208 h 210"/>
                      <a:gd name="T100" fmla="*/ 42 w 152"/>
                      <a:gd name="T101" fmla="*/ 208 h 210"/>
                      <a:gd name="T102" fmla="*/ 60 w 152"/>
                      <a:gd name="T103" fmla="*/ 198 h 210"/>
                      <a:gd name="T104" fmla="*/ 76 w 152"/>
                      <a:gd name="T105" fmla="*/ 188 h 210"/>
                      <a:gd name="T106" fmla="*/ 92 w 152"/>
                      <a:gd name="T107" fmla="*/ 176 h 210"/>
                      <a:gd name="T108" fmla="*/ 106 w 152"/>
                      <a:gd name="T109" fmla="*/ 162 h 210"/>
                      <a:gd name="T110" fmla="*/ 120 w 152"/>
                      <a:gd name="T111" fmla="*/ 148 h 210"/>
                      <a:gd name="T112" fmla="*/ 132 w 152"/>
                      <a:gd name="T113" fmla="*/ 132 h 210"/>
                      <a:gd name="T114" fmla="*/ 144 w 152"/>
                      <a:gd name="T115" fmla="*/ 116 h 210"/>
                      <a:gd name="T116" fmla="*/ 152 w 152"/>
                      <a:gd name="T117" fmla="*/ 98 h 210"/>
                      <a:gd name="T118" fmla="*/ 152 w 152"/>
                      <a:gd name="T119" fmla="*/ 98 h 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 h="210">
                        <a:moveTo>
                          <a:pt x="152" y="98"/>
                        </a:moveTo>
                        <a:lnTo>
                          <a:pt x="152" y="98"/>
                        </a:lnTo>
                        <a:lnTo>
                          <a:pt x="144" y="92"/>
                        </a:lnTo>
                        <a:lnTo>
                          <a:pt x="118" y="94"/>
                        </a:lnTo>
                        <a:lnTo>
                          <a:pt x="102" y="90"/>
                        </a:lnTo>
                        <a:lnTo>
                          <a:pt x="88" y="86"/>
                        </a:lnTo>
                        <a:lnTo>
                          <a:pt x="80" y="84"/>
                        </a:lnTo>
                        <a:lnTo>
                          <a:pt x="74" y="78"/>
                        </a:lnTo>
                        <a:lnTo>
                          <a:pt x="68" y="74"/>
                        </a:lnTo>
                        <a:lnTo>
                          <a:pt x="64" y="66"/>
                        </a:lnTo>
                        <a:lnTo>
                          <a:pt x="64" y="60"/>
                        </a:lnTo>
                        <a:lnTo>
                          <a:pt x="64" y="54"/>
                        </a:lnTo>
                        <a:lnTo>
                          <a:pt x="70" y="42"/>
                        </a:lnTo>
                        <a:lnTo>
                          <a:pt x="76" y="38"/>
                        </a:lnTo>
                        <a:lnTo>
                          <a:pt x="78" y="36"/>
                        </a:lnTo>
                        <a:lnTo>
                          <a:pt x="78" y="34"/>
                        </a:lnTo>
                        <a:lnTo>
                          <a:pt x="56" y="16"/>
                        </a:lnTo>
                        <a:lnTo>
                          <a:pt x="44" y="8"/>
                        </a:lnTo>
                        <a:lnTo>
                          <a:pt x="32" y="0"/>
                        </a:lnTo>
                        <a:lnTo>
                          <a:pt x="30" y="16"/>
                        </a:lnTo>
                        <a:lnTo>
                          <a:pt x="30" y="34"/>
                        </a:lnTo>
                        <a:lnTo>
                          <a:pt x="32" y="44"/>
                        </a:lnTo>
                        <a:lnTo>
                          <a:pt x="34" y="56"/>
                        </a:lnTo>
                        <a:lnTo>
                          <a:pt x="34" y="66"/>
                        </a:lnTo>
                        <a:lnTo>
                          <a:pt x="38" y="76"/>
                        </a:lnTo>
                        <a:lnTo>
                          <a:pt x="36" y="82"/>
                        </a:lnTo>
                        <a:lnTo>
                          <a:pt x="36" y="90"/>
                        </a:lnTo>
                        <a:lnTo>
                          <a:pt x="20" y="114"/>
                        </a:lnTo>
                        <a:lnTo>
                          <a:pt x="8" y="138"/>
                        </a:lnTo>
                        <a:lnTo>
                          <a:pt x="4" y="150"/>
                        </a:lnTo>
                        <a:lnTo>
                          <a:pt x="0" y="160"/>
                        </a:lnTo>
                        <a:lnTo>
                          <a:pt x="12" y="170"/>
                        </a:lnTo>
                        <a:lnTo>
                          <a:pt x="20" y="182"/>
                        </a:lnTo>
                        <a:lnTo>
                          <a:pt x="26" y="196"/>
                        </a:lnTo>
                        <a:lnTo>
                          <a:pt x="28" y="210"/>
                        </a:lnTo>
                        <a:lnTo>
                          <a:pt x="32" y="210"/>
                        </a:lnTo>
                        <a:lnTo>
                          <a:pt x="38" y="210"/>
                        </a:lnTo>
                        <a:lnTo>
                          <a:pt x="42" y="208"/>
                        </a:lnTo>
                        <a:lnTo>
                          <a:pt x="60" y="198"/>
                        </a:lnTo>
                        <a:lnTo>
                          <a:pt x="76" y="188"/>
                        </a:lnTo>
                        <a:lnTo>
                          <a:pt x="92" y="176"/>
                        </a:lnTo>
                        <a:lnTo>
                          <a:pt x="106" y="162"/>
                        </a:lnTo>
                        <a:lnTo>
                          <a:pt x="120" y="148"/>
                        </a:lnTo>
                        <a:lnTo>
                          <a:pt x="132" y="132"/>
                        </a:lnTo>
                        <a:lnTo>
                          <a:pt x="144" y="116"/>
                        </a:lnTo>
                        <a:lnTo>
                          <a:pt x="152" y="98"/>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4" name="Freeform 238"/>
                  <p:cNvSpPr>
                    <a:spLocks/>
                  </p:cNvSpPr>
                  <p:nvPr/>
                </p:nvSpPr>
                <p:spPr bwMode="auto">
                  <a:xfrm>
                    <a:off x="3439" y="2319"/>
                    <a:ext cx="386" cy="194"/>
                  </a:xfrm>
                  <a:custGeom>
                    <a:avLst/>
                    <a:gdLst>
                      <a:gd name="T0" fmla="*/ 244 w 386"/>
                      <a:gd name="T1" fmla="*/ 0 h 194"/>
                      <a:gd name="T2" fmla="*/ 208 w 386"/>
                      <a:gd name="T3" fmla="*/ 4 h 194"/>
                      <a:gd name="T4" fmla="*/ 184 w 386"/>
                      <a:gd name="T5" fmla="*/ 18 h 194"/>
                      <a:gd name="T6" fmla="*/ 158 w 386"/>
                      <a:gd name="T7" fmla="*/ 30 h 194"/>
                      <a:gd name="T8" fmla="*/ 150 w 386"/>
                      <a:gd name="T9" fmla="*/ 32 h 194"/>
                      <a:gd name="T10" fmla="*/ 142 w 386"/>
                      <a:gd name="T11" fmla="*/ 36 h 194"/>
                      <a:gd name="T12" fmla="*/ 146 w 386"/>
                      <a:gd name="T13" fmla="*/ 40 h 194"/>
                      <a:gd name="T14" fmla="*/ 140 w 386"/>
                      <a:gd name="T15" fmla="*/ 50 h 194"/>
                      <a:gd name="T16" fmla="*/ 136 w 386"/>
                      <a:gd name="T17" fmla="*/ 54 h 194"/>
                      <a:gd name="T18" fmla="*/ 114 w 386"/>
                      <a:gd name="T19" fmla="*/ 42 h 194"/>
                      <a:gd name="T20" fmla="*/ 106 w 386"/>
                      <a:gd name="T21" fmla="*/ 60 h 194"/>
                      <a:gd name="T22" fmla="*/ 82 w 386"/>
                      <a:gd name="T23" fmla="*/ 92 h 194"/>
                      <a:gd name="T24" fmla="*/ 54 w 386"/>
                      <a:gd name="T25" fmla="*/ 120 h 194"/>
                      <a:gd name="T26" fmla="*/ 22 w 386"/>
                      <a:gd name="T27" fmla="*/ 142 h 194"/>
                      <a:gd name="T28" fmla="*/ 4 w 386"/>
                      <a:gd name="T29" fmla="*/ 152 h 194"/>
                      <a:gd name="T30" fmla="*/ 0 w 386"/>
                      <a:gd name="T31" fmla="*/ 154 h 194"/>
                      <a:gd name="T32" fmla="*/ 50 w 386"/>
                      <a:gd name="T33" fmla="*/ 160 h 194"/>
                      <a:gd name="T34" fmla="*/ 58 w 386"/>
                      <a:gd name="T35" fmla="*/ 160 h 194"/>
                      <a:gd name="T36" fmla="*/ 74 w 386"/>
                      <a:gd name="T37" fmla="*/ 160 h 194"/>
                      <a:gd name="T38" fmla="*/ 80 w 386"/>
                      <a:gd name="T39" fmla="*/ 156 h 194"/>
                      <a:gd name="T40" fmla="*/ 98 w 386"/>
                      <a:gd name="T41" fmla="*/ 154 h 194"/>
                      <a:gd name="T42" fmla="*/ 156 w 386"/>
                      <a:gd name="T43" fmla="*/ 156 h 194"/>
                      <a:gd name="T44" fmla="*/ 160 w 386"/>
                      <a:gd name="T45" fmla="*/ 156 h 194"/>
                      <a:gd name="T46" fmla="*/ 172 w 386"/>
                      <a:gd name="T47" fmla="*/ 162 h 194"/>
                      <a:gd name="T48" fmla="*/ 170 w 386"/>
                      <a:gd name="T49" fmla="*/ 170 h 194"/>
                      <a:gd name="T50" fmla="*/ 162 w 386"/>
                      <a:gd name="T51" fmla="*/ 192 h 194"/>
                      <a:gd name="T52" fmla="*/ 186 w 386"/>
                      <a:gd name="T53" fmla="*/ 194 h 194"/>
                      <a:gd name="T54" fmla="*/ 182 w 386"/>
                      <a:gd name="T55" fmla="*/ 184 h 194"/>
                      <a:gd name="T56" fmla="*/ 176 w 386"/>
                      <a:gd name="T57" fmla="*/ 176 h 194"/>
                      <a:gd name="T58" fmla="*/ 176 w 386"/>
                      <a:gd name="T59" fmla="*/ 162 h 194"/>
                      <a:gd name="T60" fmla="*/ 178 w 386"/>
                      <a:gd name="T61" fmla="*/ 156 h 194"/>
                      <a:gd name="T62" fmla="*/ 200 w 386"/>
                      <a:gd name="T63" fmla="*/ 154 h 194"/>
                      <a:gd name="T64" fmla="*/ 220 w 386"/>
                      <a:gd name="T65" fmla="*/ 152 h 194"/>
                      <a:gd name="T66" fmla="*/ 250 w 386"/>
                      <a:gd name="T67" fmla="*/ 150 h 194"/>
                      <a:gd name="T68" fmla="*/ 264 w 386"/>
                      <a:gd name="T69" fmla="*/ 152 h 194"/>
                      <a:gd name="T70" fmla="*/ 274 w 386"/>
                      <a:gd name="T71" fmla="*/ 162 h 194"/>
                      <a:gd name="T72" fmla="*/ 280 w 386"/>
                      <a:gd name="T73" fmla="*/ 164 h 194"/>
                      <a:gd name="T74" fmla="*/ 298 w 386"/>
                      <a:gd name="T75" fmla="*/ 162 h 194"/>
                      <a:gd name="T76" fmla="*/ 322 w 386"/>
                      <a:gd name="T77" fmla="*/ 158 h 194"/>
                      <a:gd name="T78" fmla="*/ 354 w 386"/>
                      <a:gd name="T79" fmla="*/ 150 h 194"/>
                      <a:gd name="T80" fmla="*/ 374 w 386"/>
                      <a:gd name="T81" fmla="*/ 140 h 194"/>
                      <a:gd name="T82" fmla="*/ 382 w 386"/>
                      <a:gd name="T83" fmla="*/ 130 h 194"/>
                      <a:gd name="T84" fmla="*/ 386 w 386"/>
                      <a:gd name="T85" fmla="*/ 124 h 194"/>
                      <a:gd name="T86" fmla="*/ 352 w 386"/>
                      <a:gd name="T87" fmla="*/ 120 h 194"/>
                      <a:gd name="T88" fmla="*/ 316 w 386"/>
                      <a:gd name="T89" fmla="*/ 108 h 194"/>
                      <a:gd name="T90" fmla="*/ 300 w 386"/>
                      <a:gd name="T91" fmla="*/ 100 h 194"/>
                      <a:gd name="T92" fmla="*/ 274 w 386"/>
                      <a:gd name="T93" fmla="*/ 78 h 194"/>
                      <a:gd name="T94" fmla="*/ 254 w 386"/>
                      <a:gd name="T95" fmla="*/ 50 h 194"/>
                      <a:gd name="T96" fmla="*/ 246 w 386"/>
                      <a:gd name="T97" fmla="*/ 18 h 194"/>
                      <a:gd name="T98" fmla="*/ 244 w 386"/>
                      <a:gd name="T99" fmla="*/ 0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86" h="194">
                        <a:moveTo>
                          <a:pt x="244" y="0"/>
                        </a:moveTo>
                        <a:lnTo>
                          <a:pt x="244" y="0"/>
                        </a:lnTo>
                        <a:lnTo>
                          <a:pt x="212" y="0"/>
                        </a:lnTo>
                        <a:lnTo>
                          <a:pt x="208" y="4"/>
                        </a:lnTo>
                        <a:lnTo>
                          <a:pt x="184" y="18"/>
                        </a:lnTo>
                        <a:lnTo>
                          <a:pt x="170" y="24"/>
                        </a:lnTo>
                        <a:lnTo>
                          <a:pt x="158" y="30"/>
                        </a:lnTo>
                        <a:lnTo>
                          <a:pt x="150" y="32"/>
                        </a:lnTo>
                        <a:lnTo>
                          <a:pt x="146" y="34"/>
                        </a:lnTo>
                        <a:lnTo>
                          <a:pt x="142" y="36"/>
                        </a:lnTo>
                        <a:lnTo>
                          <a:pt x="146" y="40"/>
                        </a:lnTo>
                        <a:lnTo>
                          <a:pt x="142" y="48"/>
                        </a:lnTo>
                        <a:lnTo>
                          <a:pt x="140" y="50"/>
                        </a:lnTo>
                        <a:lnTo>
                          <a:pt x="136" y="54"/>
                        </a:lnTo>
                        <a:lnTo>
                          <a:pt x="124" y="48"/>
                        </a:lnTo>
                        <a:lnTo>
                          <a:pt x="114" y="42"/>
                        </a:lnTo>
                        <a:lnTo>
                          <a:pt x="106" y="60"/>
                        </a:lnTo>
                        <a:lnTo>
                          <a:pt x="94" y="76"/>
                        </a:lnTo>
                        <a:lnTo>
                          <a:pt x="82" y="92"/>
                        </a:lnTo>
                        <a:lnTo>
                          <a:pt x="68" y="106"/>
                        </a:lnTo>
                        <a:lnTo>
                          <a:pt x="54" y="120"/>
                        </a:lnTo>
                        <a:lnTo>
                          <a:pt x="38" y="132"/>
                        </a:lnTo>
                        <a:lnTo>
                          <a:pt x="22" y="142"/>
                        </a:lnTo>
                        <a:lnTo>
                          <a:pt x="4" y="152"/>
                        </a:lnTo>
                        <a:lnTo>
                          <a:pt x="0" y="154"/>
                        </a:lnTo>
                        <a:lnTo>
                          <a:pt x="26" y="156"/>
                        </a:lnTo>
                        <a:lnTo>
                          <a:pt x="50" y="160"/>
                        </a:lnTo>
                        <a:lnTo>
                          <a:pt x="58" y="160"/>
                        </a:lnTo>
                        <a:lnTo>
                          <a:pt x="66" y="160"/>
                        </a:lnTo>
                        <a:lnTo>
                          <a:pt x="74" y="160"/>
                        </a:lnTo>
                        <a:lnTo>
                          <a:pt x="76" y="158"/>
                        </a:lnTo>
                        <a:lnTo>
                          <a:pt x="80" y="156"/>
                        </a:lnTo>
                        <a:lnTo>
                          <a:pt x="98" y="154"/>
                        </a:lnTo>
                        <a:lnTo>
                          <a:pt x="118" y="154"/>
                        </a:lnTo>
                        <a:lnTo>
                          <a:pt x="156" y="156"/>
                        </a:lnTo>
                        <a:lnTo>
                          <a:pt x="160" y="156"/>
                        </a:lnTo>
                        <a:lnTo>
                          <a:pt x="164" y="156"/>
                        </a:lnTo>
                        <a:lnTo>
                          <a:pt x="172" y="162"/>
                        </a:lnTo>
                        <a:lnTo>
                          <a:pt x="170" y="170"/>
                        </a:lnTo>
                        <a:lnTo>
                          <a:pt x="168" y="178"/>
                        </a:lnTo>
                        <a:lnTo>
                          <a:pt x="162" y="192"/>
                        </a:lnTo>
                        <a:lnTo>
                          <a:pt x="186" y="194"/>
                        </a:lnTo>
                        <a:lnTo>
                          <a:pt x="184" y="190"/>
                        </a:lnTo>
                        <a:lnTo>
                          <a:pt x="182" y="184"/>
                        </a:lnTo>
                        <a:lnTo>
                          <a:pt x="176" y="176"/>
                        </a:lnTo>
                        <a:lnTo>
                          <a:pt x="174" y="166"/>
                        </a:lnTo>
                        <a:lnTo>
                          <a:pt x="176" y="162"/>
                        </a:lnTo>
                        <a:lnTo>
                          <a:pt x="178" y="156"/>
                        </a:lnTo>
                        <a:lnTo>
                          <a:pt x="188" y="154"/>
                        </a:lnTo>
                        <a:lnTo>
                          <a:pt x="200" y="154"/>
                        </a:lnTo>
                        <a:lnTo>
                          <a:pt x="220" y="152"/>
                        </a:lnTo>
                        <a:lnTo>
                          <a:pt x="236" y="152"/>
                        </a:lnTo>
                        <a:lnTo>
                          <a:pt x="250" y="150"/>
                        </a:lnTo>
                        <a:lnTo>
                          <a:pt x="258" y="152"/>
                        </a:lnTo>
                        <a:lnTo>
                          <a:pt x="264" y="152"/>
                        </a:lnTo>
                        <a:lnTo>
                          <a:pt x="270" y="156"/>
                        </a:lnTo>
                        <a:lnTo>
                          <a:pt x="274" y="162"/>
                        </a:lnTo>
                        <a:lnTo>
                          <a:pt x="280" y="164"/>
                        </a:lnTo>
                        <a:lnTo>
                          <a:pt x="286" y="162"/>
                        </a:lnTo>
                        <a:lnTo>
                          <a:pt x="298" y="162"/>
                        </a:lnTo>
                        <a:lnTo>
                          <a:pt x="322" y="158"/>
                        </a:lnTo>
                        <a:lnTo>
                          <a:pt x="344" y="154"/>
                        </a:lnTo>
                        <a:lnTo>
                          <a:pt x="354" y="150"/>
                        </a:lnTo>
                        <a:lnTo>
                          <a:pt x="364" y="146"/>
                        </a:lnTo>
                        <a:lnTo>
                          <a:pt x="374" y="140"/>
                        </a:lnTo>
                        <a:lnTo>
                          <a:pt x="382" y="130"/>
                        </a:lnTo>
                        <a:lnTo>
                          <a:pt x="386" y="124"/>
                        </a:lnTo>
                        <a:lnTo>
                          <a:pt x="368" y="124"/>
                        </a:lnTo>
                        <a:lnTo>
                          <a:pt x="352" y="120"/>
                        </a:lnTo>
                        <a:lnTo>
                          <a:pt x="334" y="116"/>
                        </a:lnTo>
                        <a:lnTo>
                          <a:pt x="316" y="108"/>
                        </a:lnTo>
                        <a:lnTo>
                          <a:pt x="300" y="100"/>
                        </a:lnTo>
                        <a:lnTo>
                          <a:pt x="286" y="90"/>
                        </a:lnTo>
                        <a:lnTo>
                          <a:pt x="274" y="78"/>
                        </a:lnTo>
                        <a:lnTo>
                          <a:pt x="264" y="64"/>
                        </a:lnTo>
                        <a:lnTo>
                          <a:pt x="254" y="50"/>
                        </a:lnTo>
                        <a:lnTo>
                          <a:pt x="248" y="34"/>
                        </a:lnTo>
                        <a:lnTo>
                          <a:pt x="246" y="18"/>
                        </a:lnTo>
                        <a:lnTo>
                          <a:pt x="24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5" name="Freeform 239"/>
                  <p:cNvSpPr>
                    <a:spLocks/>
                  </p:cNvSpPr>
                  <p:nvPr/>
                </p:nvSpPr>
                <p:spPr bwMode="auto">
                  <a:xfrm>
                    <a:off x="3683" y="2279"/>
                    <a:ext cx="146" cy="164"/>
                  </a:xfrm>
                  <a:custGeom>
                    <a:avLst/>
                    <a:gdLst>
                      <a:gd name="T0" fmla="*/ 140 w 146"/>
                      <a:gd name="T1" fmla="*/ 122 h 164"/>
                      <a:gd name="T2" fmla="*/ 140 w 146"/>
                      <a:gd name="T3" fmla="*/ 122 h 164"/>
                      <a:gd name="T4" fmla="*/ 130 w 146"/>
                      <a:gd name="T5" fmla="*/ 110 h 164"/>
                      <a:gd name="T6" fmla="*/ 118 w 146"/>
                      <a:gd name="T7" fmla="*/ 98 h 164"/>
                      <a:gd name="T8" fmla="*/ 104 w 146"/>
                      <a:gd name="T9" fmla="*/ 90 h 164"/>
                      <a:gd name="T10" fmla="*/ 90 w 146"/>
                      <a:gd name="T11" fmla="*/ 82 h 164"/>
                      <a:gd name="T12" fmla="*/ 90 w 146"/>
                      <a:gd name="T13" fmla="*/ 82 h 164"/>
                      <a:gd name="T14" fmla="*/ 80 w 146"/>
                      <a:gd name="T15" fmla="*/ 74 h 164"/>
                      <a:gd name="T16" fmla="*/ 78 w 146"/>
                      <a:gd name="T17" fmla="*/ 70 h 164"/>
                      <a:gd name="T18" fmla="*/ 76 w 146"/>
                      <a:gd name="T19" fmla="*/ 64 h 164"/>
                      <a:gd name="T20" fmla="*/ 76 w 146"/>
                      <a:gd name="T21" fmla="*/ 64 h 164"/>
                      <a:gd name="T22" fmla="*/ 84 w 146"/>
                      <a:gd name="T23" fmla="*/ 40 h 164"/>
                      <a:gd name="T24" fmla="*/ 92 w 146"/>
                      <a:gd name="T25" fmla="*/ 16 h 164"/>
                      <a:gd name="T26" fmla="*/ 92 w 146"/>
                      <a:gd name="T27" fmla="*/ 16 h 164"/>
                      <a:gd name="T28" fmla="*/ 94 w 146"/>
                      <a:gd name="T29" fmla="*/ 8 h 164"/>
                      <a:gd name="T30" fmla="*/ 92 w 146"/>
                      <a:gd name="T31" fmla="*/ 0 h 164"/>
                      <a:gd name="T32" fmla="*/ 92 w 146"/>
                      <a:gd name="T33" fmla="*/ 0 h 164"/>
                      <a:gd name="T34" fmla="*/ 74 w 146"/>
                      <a:gd name="T35" fmla="*/ 8 h 164"/>
                      <a:gd name="T36" fmla="*/ 58 w 146"/>
                      <a:gd name="T37" fmla="*/ 16 h 164"/>
                      <a:gd name="T38" fmla="*/ 44 w 146"/>
                      <a:gd name="T39" fmla="*/ 28 h 164"/>
                      <a:gd name="T40" fmla="*/ 30 w 146"/>
                      <a:gd name="T41" fmla="*/ 44 h 164"/>
                      <a:gd name="T42" fmla="*/ 30 w 146"/>
                      <a:gd name="T43" fmla="*/ 44 h 164"/>
                      <a:gd name="T44" fmla="*/ 26 w 146"/>
                      <a:gd name="T45" fmla="*/ 42 h 164"/>
                      <a:gd name="T46" fmla="*/ 22 w 146"/>
                      <a:gd name="T47" fmla="*/ 40 h 164"/>
                      <a:gd name="T48" fmla="*/ 22 w 146"/>
                      <a:gd name="T49" fmla="*/ 40 h 164"/>
                      <a:gd name="T50" fmla="*/ 0 w 146"/>
                      <a:gd name="T51" fmla="*/ 40 h 164"/>
                      <a:gd name="T52" fmla="*/ 0 w 146"/>
                      <a:gd name="T53" fmla="*/ 40 h 164"/>
                      <a:gd name="T54" fmla="*/ 2 w 146"/>
                      <a:gd name="T55" fmla="*/ 58 h 164"/>
                      <a:gd name="T56" fmla="*/ 4 w 146"/>
                      <a:gd name="T57" fmla="*/ 74 h 164"/>
                      <a:gd name="T58" fmla="*/ 10 w 146"/>
                      <a:gd name="T59" fmla="*/ 90 h 164"/>
                      <a:gd name="T60" fmla="*/ 20 w 146"/>
                      <a:gd name="T61" fmla="*/ 104 h 164"/>
                      <a:gd name="T62" fmla="*/ 30 w 146"/>
                      <a:gd name="T63" fmla="*/ 118 h 164"/>
                      <a:gd name="T64" fmla="*/ 42 w 146"/>
                      <a:gd name="T65" fmla="*/ 130 h 164"/>
                      <a:gd name="T66" fmla="*/ 56 w 146"/>
                      <a:gd name="T67" fmla="*/ 140 h 164"/>
                      <a:gd name="T68" fmla="*/ 72 w 146"/>
                      <a:gd name="T69" fmla="*/ 148 h 164"/>
                      <a:gd name="T70" fmla="*/ 72 w 146"/>
                      <a:gd name="T71" fmla="*/ 148 h 164"/>
                      <a:gd name="T72" fmla="*/ 90 w 146"/>
                      <a:gd name="T73" fmla="*/ 156 h 164"/>
                      <a:gd name="T74" fmla="*/ 108 w 146"/>
                      <a:gd name="T75" fmla="*/ 160 h 164"/>
                      <a:gd name="T76" fmla="*/ 124 w 146"/>
                      <a:gd name="T77" fmla="*/ 164 h 164"/>
                      <a:gd name="T78" fmla="*/ 142 w 146"/>
                      <a:gd name="T79" fmla="*/ 164 h 164"/>
                      <a:gd name="T80" fmla="*/ 142 w 146"/>
                      <a:gd name="T81" fmla="*/ 164 h 164"/>
                      <a:gd name="T82" fmla="*/ 146 w 146"/>
                      <a:gd name="T83" fmla="*/ 154 h 164"/>
                      <a:gd name="T84" fmla="*/ 146 w 146"/>
                      <a:gd name="T85" fmla="*/ 144 h 164"/>
                      <a:gd name="T86" fmla="*/ 144 w 146"/>
                      <a:gd name="T87" fmla="*/ 134 h 164"/>
                      <a:gd name="T88" fmla="*/ 140 w 146"/>
                      <a:gd name="T89" fmla="*/ 122 h 164"/>
                      <a:gd name="T90" fmla="*/ 140 w 146"/>
                      <a:gd name="T91" fmla="*/ 122 h 1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6" h="164">
                        <a:moveTo>
                          <a:pt x="140" y="122"/>
                        </a:moveTo>
                        <a:lnTo>
                          <a:pt x="140" y="122"/>
                        </a:lnTo>
                        <a:lnTo>
                          <a:pt x="130" y="110"/>
                        </a:lnTo>
                        <a:lnTo>
                          <a:pt x="118" y="98"/>
                        </a:lnTo>
                        <a:lnTo>
                          <a:pt x="104" y="90"/>
                        </a:lnTo>
                        <a:lnTo>
                          <a:pt x="90" y="82"/>
                        </a:lnTo>
                        <a:lnTo>
                          <a:pt x="80" y="74"/>
                        </a:lnTo>
                        <a:lnTo>
                          <a:pt x="78" y="70"/>
                        </a:lnTo>
                        <a:lnTo>
                          <a:pt x="76" y="64"/>
                        </a:lnTo>
                        <a:lnTo>
                          <a:pt x="84" y="40"/>
                        </a:lnTo>
                        <a:lnTo>
                          <a:pt x="92" y="16"/>
                        </a:lnTo>
                        <a:lnTo>
                          <a:pt x="94" y="8"/>
                        </a:lnTo>
                        <a:lnTo>
                          <a:pt x="92" y="0"/>
                        </a:lnTo>
                        <a:lnTo>
                          <a:pt x="74" y="8"/>
                        </a:lnTo>
                        <a:lnTo>
                          <a:pt x="58" y="16"/>
                        </a:lnTo>
                        <a:lnTo>
                          <a:pt x="44" y="28"/>
                        </a:lnTo>
                        <a:lnTo>
                          <a:pt x="30" y="44"/>
                        </a:lnTo>
                        <a:lnTo>
                          <a:pt x="26" y="42"/>
                        </a:lnTo>
                        <a:lnTo>
                          <a:pt x="22" y="40"/>
                        </a:lnTo>
                        <a:lnTo>
                          <a:pt x="0" y="40"/>
                        </a:lnTo>
                        <a:lnTo>
                          <a:pt x="2" y="58"/>
                        </a:lnTo>
                        <a:lnTo>
                          <a:pt x="4" y="74"/>
                        </a:lnTo>
                        <a:lnTo>
                          <a:pt x="10" y="90"/>
                        </a:lnTo>
                        <a:lnTo>
                          <a:pt x="20" y="104"/>
                        </a:lnTo>
                        <a:lnTo>
                          <a:pt x="30" y="118"/>
                        </a:lnTo>
                        <a:lnTo>
                          <a:pt x="42" y="130"/>
                        </a:lnTo>
                        <a:lnTo>
                          <a:pt x="56" y="140"/>
                        </a:lnTo>
                        <a:lnTo>
                          <a:pt x="72" y="148"/>
                        </a:lnTo>
                        <a:lnTo>
                          <a:pt x="90" y="156"/>
                        </a:lnTo>
                        <a:lnTo>
                          <a:pt x="108" y="160"/>
                        </a:lnTo>
                        <a:lnTo>
                          <a:pt x="124" y="164"/>
                        </a:lnTo>
                        <a:lnTo>
                          <a:pt x="142" y="164"/>
                        </a:lnTo>
                        <a:lnTo>
                          <a:pt x="146" y="154"/>
                        </a:lnTo>
                        <a:lnTo>
                          <a:pt x="146" y="144"/>
                        </a:lnTo>
                        <a:lnTo>
                          <a:pt x="144" y="134"/>
                        </a:lnTo>
                        <a:lnTo>
                          <a:pt x="140" y="122"/>
                        </a:lnTo>
                        <a:close/>
                      </a:path>
                    </a:pathLst>
                  </a:custGeom>
                  <a:solidFill>
                    <a:srgbClr val="E6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6" name="Freeform 240"/>
                  <p:cNvSpPr>
                    <a:spLocks/>
                  </p:cNvSpPr>
                  <p:nvPr/>
                </p:nvSpPr>
                <p:spPr bwMode="auto">
                  <a:xfrm>
                    <a:off x="3479" y="2305"/>
                    <a:ext cx="144" cy="38"/>
                  </a:xfrm>
                  <a:custGeom>
                    <a:avLst/>
                    <a:gdLst>
                      <a:gd name="T0" fmla="*/ 46 w 144"/>
                      <a:gd name="T1" fmla="*/ 6 h 38"/>
                      <a:gd name="T2" fmla="*/ 46 w 144"/>
                      <a:gd name="T3" fmla="*/ 6 h 38"/>
                      <a:gd name="T4" fmla="*/ 70 w 144"/>
                      <a:gd name="T5" fmla="*/ 8 h 38"/>
                      <a:gd name="T6" fmla="*/ 94 w 144"/>
                      <a:gd name="T7" fmla="*/ 10 h 38"/>
                      <a:gd name="T8" fmla="*/ 144 w 144"/>
                      <a:gd name="T9" fmla="*/ 14 h 38"/>
                      <a:gd name="T10" fmla="*/ 144 w 144"/>
                      <a:gd name="T11" fmla="*/ 14 h 38"/>
                      <a:gd name="T12" fmla="*/ 130 w 144"/>
                      <a:gd name="T13" fmla="*/ 22 h 38"/>
                      <a:gd name="T14" fmla="*/ 114 w 144"/>
                      <a:gd name="T15" fmla="*/ 28 h 38"/>
                      <a:gd name="T16" fmla="*/ 100 w 144"/>
                      <a:gd name="T17" fmla="*/ 34 h 38"/>
                      <a:gd name="T18" fmla="*/ 84 w 144"/>
                      <a:gd name="T19" fmla="*/ 36 h 38"/>
                      <a:gd name="T20" fmla="*/ 84 w 144"/>
                      <a:gd name="T21" fmla="*/ 36 h 38"/>
                      <a:gd name="T22" fmla="*/ 76 w 144"/>
                      <a:gd name="T23" fmla="*/ 32 h 38"/>
                      <a:gd name="T24" fmla="*/ 74 w 144"/>
                      <a:gd name="T25" fmla="*/ 30 h 38"/>
                      <a:gd name="T26" fmla="*/ 70 w 144"/>
                      <a:gd name="T27" fmla="*/ 32 h 38"/>
                      <a:gd name="T28" fmla="*/ 66 w 144"/>
                      <a:gd name="T29" fmla="*/ 36 h 38"/>
                      <a:gd name="T30" fmla="*/ 66 w 144"/>
                      <a:gd name="T31" fmla="*/ 36 h 38"/>
                      <a:gd name="T32" fmla="*/ 50 w 144"/>
                      <a:gd name="T33" fmla="*/ 38 h 38"/>
                      <a:gd name="T34" fmla="*/ 36 w 144"/>
                      <a:gd name="T35" fmla="*/ 36 h 38"/>
                      <a:gd name="T36" fmla="*/ 20 w 144"/>
                      <a:gd name="T37" fmla="*/ 34 h 38"/>
                      <a:gd name="T38" fmla="*/ 8 w 144"/>
                      <a:gd name="T39" fmla="*/ 28 h 38"/>
                      <a:gd name="T40" fmla="*/ 8 w 144"/>
                      <a:gd name="T41" fmla="*/ 28 h 38"/>
                      <a:gd name="T42" fmla="*/ 2 w 144"/>
                      <a:gd name="T43" fmla="*/ 24 h 38"/>
                      <a:gd name="T44" fmla="*/ 0 w 144"/>
                      <a:gd name="T45" fmla="*/ 20 h 38"/>
                      <a:gd name="T46" fmla="*/ 0 w 144"/>
                      <a:gd name="T47" fmla="*/ 18 h 38"/>
                      <a:gd name="T48" fmla="*/ 0 w 144"/>
                      <a:gd name="T49" fmla="*/ 18 h 38"/>
                      <a:gd name="T50" fmla="*/ 2 w 144"/>
                      <a:gd name="T51" fmla="*/ 12 h 38"/>
                      <a:gd name="T52" fmla="*/ 6 w 144"/>
                      <a:gd name="T53" fmla="*/ 8 h 38"/>
                      <a:gd name="T54" fmla="*/ 16 w 144"/>
                      <a:gd name="T55" fmla="*/ 0 h 38"/>
                      <a:gd name="T56" fmla="*/ 16 w 144"/>
                      <a:gd name="T57" fmla="*/ 0 h 38"/>
                      <a:gd name="T58" fmla="*/ 32 w 144"/>
                      <a:gd name="T59" fmla="*/ 4 h 38"/>
                      <a:gd name="T60" fmla="*/ 38 w 144"/>
                      <a:gd name="T61" fmla="*/ 6 h 38"/>
                      <a:gd name="T62" fmla="*/ 46 w 144"/>
                      <a:gd name="T63" fmla="*/ 6 h 38"/>
                      <a:gd name="T64" fmla="*/ 46 w 144"/>
                      <a:gd name="T65" fmla="*/ 6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38">
                        <a:moveTo>
                          <a:pt x="46" y="6"/>
                        </a:moveTo>
                        <a:lnTo>
                          <a:pt x="46" y="6"/>
                        </a:lnTo>
                        <a:lnTo>
                          <a:pt x="70" y="8"/>
                        </a:lnTo>
                        <a:lnTo>
                          <a:pt x="94" y="10"/>
                        </a:lnTo>
                        <a:lnTo>
                          <a:pt x="144" y="14"/>
                        </a:lnTo>
                        <a:lnTo>
                          <a:pt x="130" y="22"/>
                        </a:lnTo>
                        <a:lnTo>
                          <a:pt x="114" y="28"/>
                        </a:lnTo>
                        <a:lnTo>
                          <a:pt x="100" y="34"/>
                        </a:lnTo>
                        <a:lnTo>
                          <a:pt x="84" y="36"/>
                        </a:lnTo>
                        <a:lnTo>
                          <a:pt x="76" y="32"/>
                        </a:lnTo>
                        <a:lnTo>
                          <a:pt x="74" y="30"/>
                        </a:lnTo>
                        <a:lnTo>
                          <a:pt x="70" y="32"/>
                        </a:lnTo>
                        <a:lnTo>
                          <a:pt x="66" y="36"/>
                        </a:lnTo>
                        <a:lnTo>
                          <a:pt x="50" y="38"/>
                        </a:lnTo>
                        <a:lnTo>
                          <a:pt x="36" y="36"/>
                        </a:lnTo>
                        <a:lnTo>
                          <a:pt x="20" y="34"/>
                        </a:lnTo>
                        <a:lnTo>
                          <a:pt x="8" y="28"/>
                        </a:lnTo>
                        <a:lnTo>
                          <a:pt x="2" y="24"/>
                        </a:lnTo>
                        <a:lnTo>
                          <a:pt x="0" y="20"/>
                        </a:lnTo>
                        <a:lnTo>
                          <a:pt x="0" y="18"/>
                        </a:lnTo>
                        <a:lnTo>
                          <a:pt x="2" y="12"/>
                        </a:lnTo>
                        <a:lnTo>
                          <a:pt x="6" y="8"/>
                        </a:lnTo>
                        <a:lnTo>
                          <a:pt x="16" y="0"/>
                        </a:lnTo>
                        <a:lnTo>
                          <a:pt x="32" y="4"/>
                        </a:lnTo>
                        <a:lnTo>
                          <a:pt x="38" y="6"/>
                        </a:lnTo>
                        <a:lnTo>
                          <a:pt x="46"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7" name="Freeform 241"/>
                  <p:cNvSpPr>
                    <a:spLocks/>
                  </p:cNvSpPr>
                  <p:nvPr/>
                </p:nvSpPr>
                <p:spPr bwMode="auto">
                  <a:xfrm>
                    <a:off x="3631" y="2327"/>
                    <a:ext cx="42" cy="38"/>
                  </a:xfrm>
                  <a:custGeom>
                    <a:avLst/>
                    <a:gdLst>
                      <a:gd name="T0" fmla="*/ 42 w 42"/>
                      <a:gd name="T1" fmla="*/ 10 h 38"/>
                      <a:gd name="T2" fmla="*/ 42 w 42"/>
                      <a:gd name="T3" fmla="*/ 14 h 38"/>
                      <a:gd name="T4" fmla="*/ 42 w 42"/>
                      <a:gd name="T5" fmla="*/ 14 h 38"/>
                      <a:gd name="T6" fmla="*/ 28 w 42"/>
                      <a:gd name="T7" fmla="*/ 26 h 38"/>
                      <a:gd name="T8" fmla="*/ 16 w 42"/>
                      <a:gd name="T9" fmla="*/ 38 h 38"/>
                      <a:gd name="T10" fmla="*/ 16 w 42"/>
                      <a:gd name="T11" fmla="*/ 38 h 38"/>
                      <a:gd name="T12" fmla="*/ 10 w 42"/>
                      <a:gd name="T13" fmla="*/ 38 h 38"/>
                      <a:gd name="T14" fmla="*/ 6 w 42"/>
                      <a:gd name="T15" fmla="*/ 36 h 38"/>
                      <a:gd name="T16" fmla="*/ 0 w 42"/>
                      <a:gd name="T17" fmla="*/ 28 h 38"/>
                      <a:gd name="T18" fmla="*/ 0 w 42"/>
                      <a:gd name="T19" fmla="*/ 24 h 38"/>
                      <a:gd name="T20" fmla="*/ 0 w 42"/>
                      <a:gd name="T21" fmla="*/ 24 h 38"/>
                      <a:gd name="T22" fmla="*/ 14 w 42"/>
                      <a:gd name="T23" fmla="*/ 12 h 38"/>
                      <a:gd name="T24" fmla="*/ 26 w 42"/>
                      <a:gd name="T25" fmla="*/ 0 h 38"/>
                      <a:gd name="T26" fmla="*/ 26 w 42"/>
                      <a:gd name="T27" fmla="*/ 0 h 38"/>
                      <a:gd name="T28" fmla="*/ 36 w 42"/>
                      <a:gd name="T29" fmla="*/ 4 h 38"/>
                      <a:gd name="T30" fmla="*/ 40 w 42"/>
                      <a:gd name="T31" fmla="*/ 6 h 38"/>
                      <a:gd name="T32" fmla="*/ 42 w 42"/>
                      <a:gd name="T33" fmla="*/ 10 h 38"/>
                      <a:gd name="T34" fmla="*/ 42 w 42"/>
                      <a:gd name="T35" fmla="*/ 1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42" y="10"/>
                        </a:moveTo>
                        <a:lnTo>
                          <a:pt x="42" y="14"/>
                        </a:lnTo>
                        <a:lnTo>
                          <a:pt x="28" y="26"/>
                        </a:lnTo>
                        <a:lnTo>
                          <a:pt x="16" y="38"/>
                        </a:lnTo>
                        <a:lnTo>
                          <a:pt x="10" y="38"/>
                        </a:lnTo>
                        <a:lnTo>
                          <a:pt x="6" y="36"/>
                        </a:lnTo>
                        <a:lnTo>
                          <a:pt x="0" y="28"/>
                        </a:lnTo>
                        <a:lnTo>
                          <a:pt x="0" y="24"/>
                        </a:lnTo>
                        <a:lnTo>
                          <a:pt x="14" y="12"/>
                        </a:lnTo>
                        <a:lnTo>
                          <a:pt x="26" y="0"/>
                        </a:lnTo>
                        <a:lnTo>
                          <a:pt x="36" y="4"/>
                        </a:lnTo>
                        <a:lnTo>
                          <a:pt x="40" y="6"/>
                        </a:lnTo>
                        <a:lnTo>
                          <a:pt x="42" y="1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8" name="Freeform 242"/>
                  <p:cNvSpPr>
                    <a:spLocks/>
                  </p:cNvSpPr>
                  <p:nvPr/>
                </p:nvSpPr>
                <p:spPr bwMode="auto">
                  <a:xfrm>
                    <a:off x="3609" y="2377"/>
                    <a:ext cx="14" cy="14"/>
                  </a:xfrm>
                  <a:custGeom>
                    <a:avLst/>
                    <a:gdLst>
                      <a:gd name="T0" fmla="*/ 14 w 14"/>
                      <a:gd name="T1" fmla="*/ 6 h 14"/>
                      <a:gd name="T2" fmla="*/ 14 w 14"/>
                      <a:gd name="T3" fmla="*/ 6 h 14"/>
                      <a:gd name="T4" fmla="*/ 12 w 14"/>
                      <a:gd name="T5" fmla="*/ 12 h 14"/>
                      <a:gd name="T6" fmla="*/ 12 w 14"/>
                      <a:gd name="T7" fmla="*/ 14 h 14"/>
                      <a:gd name="T8" fmla="*/ 8 w 14"/>
                      <a:gd name="T9" fmla="*/ 14 h 14"/>
                      <a:gd name="T10" fmla="*/ 8 w 14"/>
                      <a:gd name="T11" fmla="*/ 14 h 14"/>
                      <a:gd name="T12" fmla="*/ 4 w 14"/>
                      <a:gd name="T13" fmla="*/ 12 h 14"/>
                      <a:gd name="T14" fmla="*/ 0 w 14"/>
                      <a:gd name="T15" fmla="*/ 8 h 14"/>
                      <a:gd name="T16" fmla="*/ 0 w 14"/>
                      <a:gd name="T17" fmla="*/ 8 h 14"/>
                      <a:gd name="T18" fmla="*/ 2 w 14"/>
                      <a:gd name="T19" fmla="*/ 4 h 14"/>
                      <a:gd name="T20" fmla="*/ 6 w 14"/>
                      <a:gd name="T21" fmla="*/ 0 h 14"/>
                      <a:gd name="T22" fmla="*/ 6 w 14"/>
                      <a:gd name="T23" fmla="*/ 0 h 14"/>
                      <a:gd name="T24" fmla="*/ 8 w 14"/>
                      <a:gd name="T25" fmla="*/ 0 h 14"/>
                      <a:gd name="T26" fmla="*/ 10 w 14"/>
                      <a:gd name="T27" fmla="*/ 2 h 14"/>
                      <a:gd name="T28" fmla="*/ 14 w 14"/>
                      <a:gd name="T29" fmla="*/ 6 h 14"/>
                      <a:gd name="T30" fmla="*/ 14 w 14"/>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14" y="6"/>
                        </a:moveTo>
                        <a:lnTo>
                          <a:pt x="14" y="6"/>
                        </a:lnTo>
                        <a:lnTo>
                          <a:pt x="12" y="12"/>
                        </a:lnTo>
                        <a:lnTo>
                          <a:pt x="12" y="14"/>
                        </a:lnTo>
                        <a:lnTo>
                          <a:pt x="8" y="14"/>
                        </a:lnTo>
                        <a:lnTo>
                          <a:pt x="4" y="12"/>
                        </a:lnTo>
                        <a:lnTo>
                          <a:pt x="0" y="8"/>
                        </a:lnTo>
                        <a:lnTo>
                          <a:pt x="2" y="4"/>
                        </a:lnTo>
                        <a:lnTo>
                          <a:pt x="6" y="0"/>
                        </a:lnTo>
                        <a:lnTo>
                          <a:pt x="8"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299" name="Freeform 243"/>
                  <p:cNvSpPr>
                    <a:spLocks/>
                  </p:cNvSpPr>
                  <p:nvPr/>
                </p:nvSpPr>
                <p:spPr bwMode="auto">
                  <a:xfrm>
                    <a:off x="3587" y="2379"/>
                    <a:ext cx="14" cy="12"/>
                  </a:xfrm>
                  <a:custGeom>
                    <a:avLst/>
                    <a:gdLst>
                      <a:gd name="T0" fmla="*/ 14 w 14"/>
                      <a:gd name="T1" fmla="*/ 6 h 12"/>
                      <a:gd name="T2" fmla="*/ 14 w 14"/>
                      <a:gd name="T3" fmla="*/ 6 h 12"/>
                      <a:gd name="T4" fmla="*/ 12 w 14"/>
                      <a:gd name="T5" fmla="*/ 10 h 12"/>
                      <a:gd name="T6" fmla="*/ 12 w 14"/>
                      <a:gd name="T7" fmla="*/ 10 h 12"/>
                      <a:gd name="T8" fmla="*/ 10 w 14"/>
                      <a:gd name="T9" fmla="*/ 12 h 12"/>
                      <a:gd name="T10" fmla="*/ 10 w 14"/>
                      <a:gd name="T11" fmla="*/ 12 h 12"/>
                      <a:gd name="T12" fmla="*/ 6 w 14"/>
                      <a:gd name="T13" fmla="*/ 12 h 12"/>
                      <a:gd name="T14" fmla="*/ 4 w 14"/>
                      <a:gd name="T15" fmla="*/ 12 h 12"/>
                      <a:gd name="T16" fmla="*/ 0 w 14"/>
                      <a:gd name="T17" fmla="*/ 6 h 12"/>
                      <a:gd name="T18" fmla="*/ 0 w 14"/>
                      <a:gd name="T19" fmla="*/ 6 h 12"/>
                      <a:gd name="T20" fmla="*/ 0 w 14"/>
                      <a:gd name="T21" fmla="*/ 2 h 12"/>
                      <a:gd name="T22" fmla="*/ 2 w 14"/>
                      <a:gd name="T23" fmla="*/ 0 h 12"/>
                      <a:gd name="T24" fmla="*/ 4 w 14"/>
                      <a:gd name="T25" fmla="*/ 0 h 12"/>
                      <a:gd name="T26" fmla="*/ 4 w 14"/>
                      <a:gd name="T27" fmla="*/ 0 h 12"/>
                      <a:gd name="T28" fmla="*/ 10 w 14"/>
                      <a:gd name="T29" fmla="*/ 0 h 12"/>
                      <a:gd name="T30" fmla="*/ 14 w 14"/>
                      <a:gd name="T31" fmla="*/ 6 h 12"/>
                      <a:gd name="T32" fmla="*/ 14 w 14"/>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2">
                        <a:moveTo>
                          <a:pt x="14" y="6"/>
                        </a:moveTo>
                        <a:lnTo>
                          <a:pt x="14" y="6"/>
                        </a:lnTo>
                        <a:lnTo>
                          <a:pt x="12" y="10"/>
                        </a:lnTo>
                        <a:lnTo>
                          <a:pt x="10" y="12"/>
                        </a:lnTo>
                        <a:lnTo>
                          <a:pt x="6" y="12"/>
                        </a:lnTo>
                        <a:lnTo>
                          <a:pt x="4" y="12"/>
                        </a:lnTo>
                        <a:lnTo>
                          <a:pt x="0" y="6"/>
                        </a:lnTo>
                        <a:lnTo>
                          <a:pt x="0" y="2"/>
                        </a:lnTo>
                        <a:lnTo>
                          <a:pt x="2" y="0"/>
                        </a:lnTo>
                        <a:lnTo>
                          <a:pt x="4" y="0"/>
                        </a:lnTo>
                        <a:lnTo>
                          <a:pt x="10" y="0"/>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0" name="Freeform 244"/>
                  <p:cNvSpPr>
                    <a:spLocks/>
                  </p:cNvSpPr>
                  <p:nvPr/>
                </p:nvSpPr>
                <p:spPr bwMode="auto">
                  <a:xfrm>
                    <a:off x="3377" y="2435"/>
                    <a:ext cx="38" cy="56"/>
                  </a:xfrm>
                  <a:custGeom>
                    <a:avLst/>
                    <a:gdLst>
                      <a:gd name="T0" fmla="*/ 36 w 38"/>
                      <a:gd name="T1" fmla="*/ 28 h 56"/>
                      <a:gd name="T2" fmla="*/ 34 w 38"/>
                      <a:gd name="T3" fmla="*/ 26 h 56"/>
                      <a:gd name="T4" fmla="*/ 34 w 38"/>
                      <a:gd name="T5" fmla="*/ 26 h 56"/>
                      <a:gd name="T6" fmla="*/ 28 w 38"/>
                      <a:gd name="T7" fmla="*/ 12 h 56"/>
                      <a:gd name="T8" fmla="*/ 24 w 38"/>
                      <a:gd name="T9" fmla="*/ 4 h 56"/>
                      <a:gd name="T10" fmla="*/ 18 w 38"/>
                      <a:gd name="T11" fmla="*/ 0 h 56"/>
                      <a:gd name="T12" fmla="*/ 18 w 38"/>
                      <a:gd name="T13" fmla="*/ 0 h 56"/>
                      <a:gd name="T14" fmla="*/ 12 w 38"/>
                      <a:gd name="T15" fmla="*/ 2 h 56"/>
                      <a:gd name="T16" fmla="*/ 6 w 38"/>
                      <a:gd name="T17" fmla="*/ 8 h 56"/>
                      <a:gd name="T18" fmla="*/ 6 w 38"/>
                      <a:gd name="T19" fmla="*/ 8 h 56"/>
                      <a:gd name="T20" fmla="*/ 2 w 38"/>
                      <a:gd name="T21" fmla="*/ 20 h 56"/>
                      <a:gd name="T22" fmla="*/ 0 w 38"/>
                      <a:gd name="T23" fmla="*/ 32 h 56"/>
                      <a:gd name="T24" fmla="*/ 2 w 38"/>
                      <a:gd name="T25" fmla="*/ 44 h 56"/>
                      <a:gd name="T26" fmla="*/ 6 w 38"/>
                      <a:gd name="T27" fmla="*/ 56 h 56"/>
                      <a:gd name="T28" fmla="*/ 6 w 38"/>
                      <a:gd name="T29" fmla="*/ 56 h 56"/>
                      <a:gd name="T30" fmla="*/ 22 w 38"/>
                      <a:gd name="T31" fmla="*/ 54 h 56"/>
                      <a:gd name="T32" fmla="*/ 38 w 38"/>
                      <a:gd name="T33" fmla="*/ 48 h 56"/>
                      <a:gd name="T34" fmla="*/ 38 w 38"/>
                      <a:gd name="T35" fmla="*/ 48 h 56"/>
                      <a:gd name="T36" fmla="*/ 36 w 38"/>
                      <a:gd name="T37" fmla="*/ 28 h 56"/>
                      <a:gd name="T38" fmla="*/ 36 w 38"/>
                      <a:gd name="T39" fmla="*/ 28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 h="56">
                        <a:moveTo>
                          <a:pt x="36" y="28"/>
                        </a:moveTo>
                        <a:lnTo>
                          <a:pt x="34" y="26"/>
                        </a:lnTo>
                        <a:lnTo>
                          <a:pt x="28" y="12"/>
                        </a:lnTo>
                        <a:lnTo>
                          <a:pt x="24" y="4"/>
                        </a:lnTo>
                        <a:lnTo>
                          <a:pt x="18" y="0"/>
                        </a:lnTo>
                        <a:lnTo>
                          <a:pt x="12" y="2"/>
                        </a:lnTo>
                        <a:lnTo>
                          <a:pt x="6" y="8"/>
                        </a:lnTo>
                        <a:lnTo>
                          <a:pt x="2" y="20"/>
                        </a:lnTo>
                        <a:lnTo>
                          <a:pt x="0" y="32"/>
                        </a:lnTo>
                        <a:lnTo>
                          <a:pt x="2" y="44"/>
                        </a:lnTo>
                        <a:lnTo>
                          <a:pt x="6" y="56"/>
                        </a:lnTo>
                        <a:lnTo>
                          <a:pt x="22" y="54"/>
                        </a:lnTo>
                        <a:lnTo>
                          <a:pt x="38" y="48"/>
                        </a:lnTo>
                        <a:lnTo>
                          <a:pt x="36" y="28"/>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1" name="Freeform 245"/>
                  <p:cNvSpPr>
                    <a:spLocks/>
                  </p:cNvSpPr>
                  <p:nvPr/>
                </p:nvSpPr>
                <p:spPr bwMode="auto">
                  <a:xfrm>
                    <a:off x="3351" y="2483"/>
                    <a:ext cx="172" cy="148"/>
                  </a:xfrm>
                  <a:custGeom>
                    <a:avLst/>
                    <a:gdLst>
                      <a:gd name="T0" fmla="*/ 144 w 172"/>
                      <a:gd name="T1" fmla="*/ 132 h 148"/>
                      <a:gd name="T2" fmla="*/ 132 w 172"/>
                      <a:gd name="T3" fmla="*/ 134 h 148"/>
                      <a:gd name="T4" fmla="*/ 112 w 172"/>
                      <a:gd name="T5" fmla="*/ 126 h 148"/>
                      <a:gd name="T6" fmla="*/ 102 w 172"/>
                      <a:gd name="T7" fmla="*/ 118 h 148"/>
                      <a:gd name="T8" fmla="*/ 88 w 172"/>
                      <a:gd name="T9" fmla="*/ 92 h 148"/>
                      <a:gd name="T10" fmla="*/ 90 w 172"/>
                      <a:gd name="T11" fmla="*/ 84 h 148"/>
                      <a:gd name="T12" fmla="*/ 92 w 172"/>
                      <a:gd name="T13" fmla="*/ 80 h 148"/>
                      <a:gd name="T14" fmla="*/ 100 w 172"/>
                      <a:gd name="T15" fmla="*/ 78 h 148"/>
                      <a:gd name="T16" fmla="*/ 110 w 172"/>
                      <a:gd name="T17" fmla="*/ 70 h 148"/>
                      <a:gd name="T18" fmla="*/ 120 w 172"/>
                      <a:gd name="T19" fmla="*/ 50 h 148"/>
                      <a:gd name="T20" fmla="*/ 120 w 172"/>
                      <a:gd name="T21" fmla="*/ 38 h 148"/>
                      <a:gd name="T22" fmla="*/ 114 w 172"/>
                      <a:gd name="T23" fmla="*/ 30 h 148"/>
                      <a:gd name="T24" fmla="*/ 104 w 172"/>
                      <a:gd name="T25" fmla="*/ 24 h 148"/>
                      <a:gd name="T26" fmla="*/ 94 w 172"/>
                      <a:gd name="T27" fmla="*/ 22 h 148"/>
                      <a:gd name="T28" fmla="*/ 84 w 172"/>
                      <a:gd name="T29" fmla="*/ 28 h 148"/>
                      <a:gd name="T30" fmla="*/ 74 w 172"/>
                      <a:gd name="T31" fmla="*/ 36 h 148"/>
                      <a:gd name="T32" fmla="*/ 70 w 172"/>
                      <a:gd name="T33" fmla="*/ 50 h 148"/>
                      <a:gd name="T34" fmla="*/ 74 w 172"/>
                      <a:gd name="T35" fmla="*/ 50 h 148"/>
                      <a:gd name="T36" fmla="*/ 86 w 172"/>
                      <a:gd name="T37" fmla="*/ 44 h 148"/>
                      <a:gd name="T38" fmla="*/ 90 w 172"/>
                      <a:gd name="T39" fmla="*/ 42 h 148"/>
                      <a:gd name="T40" fmla="*/ 98 w 172"/>
                      <a:gd name="T41" fmla="*/ 48 h 148"/>
                      <a:gd name="T42" fmla="*/ 98 w 172"/>
                      <a:gd name="T43" fmla="*/ 52 h 148"/>
                      <a:gd name="T44" fmla="*/ 92 w 172"/>
                      <a:gd name="T45" fmla="*/ 60 h 148"/>
                      <a:gd name="T46" fmla="*/ 78 w 172"/>
                      <a:gd name="T47" fmla="*/ 66 h 148"/>
                      <a:gd name="T48" fmla="*/ 66 w 172"/>
                      <a:gd name="T49" fmla="*/ 62 h 148"/>
                      <a:gd name="T50" fmla="*/ 56 w 172"/>
                      <a:gd name="T51" fmla="*/ 54 h 148"/>
                      <a:gd name="T52" fmla="*/ 56 w 172"/>
                      <a:gd name="T53" fmla="*/ 46 h 148"/>
                      <a:gd name="T54" fmla="*/ 60 w 172"/>
                      <a:gd name="T55" fmla="*/ 28 h 148"/>
                      <a:gd name="T56" fmla="*/ 66 w 172"/>
                      <a:gd name="T57" fmla="*/ 20 h 148"/>
                      <a:gd name="T58" fmla="*/ 64 w 172"/>
                      <a:gd name="T59" fmla="*/ 0 h 148"/>
                      <a:gd name="T60" fmla="*/ 32 w 172"/>
                      <a:gd name="T61" fmla="*/ 8 h 148"/>
                      <a:gd name="T62" fmla="*/ 42 w 172"/>
                      <a:gd name="T63" fmla="*/ 30 h 148"/>
                      <a:gd name="T64" fmla="*/ 42 w 172"/>
                      <a:gd name="T65" fmla="*/ 34 h 148"/>
                      <a:gd name="T66" fmla="*/ 40 w 172"/>
                      <a:gd name="T67" fmla="*/ 38 h 148"/>
                      <a:gd name="T68" fmla="*/ 28 w 172"/>
                      <a:gd name="T69" fmla="*/ 40 h 148"/>
                      <a:gd name="T70" fmla="*/ 22 w 172"/>
                      <a:gd name="T71" fmla="*/ 42 h 148"/>
                      <a:gd name="T72" fmla="*/ 8 w 172"/>
                      <a:gd name="T73" fmla="*/ 54 h 148"/>
                      <a:gd name="T74" fmla="*/ 0 w 172"/>
                      <a:gd name="T75" fmla="*/ 70 h 148"/>
                      <a:gd name="T76" fmla="*/ 0 w 172"/>
                      <a:gd name="T77" fmla="*/ 80 h 148"/>
                      <a:gd name="T78" fmla="*/ 6 w 172"/>
                      <a:gd name="T79" fmla="*/ 96 h 148"/>
                      <a:gd name="T80" fmla="*/ 12 w 172"/>
                      <a:gd name="T81" fmla="*/ 104 h 148"/>
                      <a:gd name="T82" fmla="*/ 30 w 172"/>
                      <a:gd name="T83" fmla="*/ 108 h 148"/>
                      <a:gd name="T84" fmla="*/ 38 w 172"/>
                      <a:gd name="T85" fmla="*/ 108 h 148"/>
                      <a:gd name="T86" fmla="*/ 62 w 172"/>
                      <a:gd name="T87" fmla="*/ 102 h 148"/>
                      <a:gd name="T88" fmla="*/ 68 w 172"/>
                      <a:gd name="T89" fmla="*/ 104 h 148"/>
                      <a:gd name="T90" fmla="*/ 72 w 172"/>
                      <a:gd name="T91" fmla="*/ 108 h 148"/>
                      <a:gd name="T92" fmla="*/ 82 w 172"/>
                      <a:gd name="T93" fmla="*/ 126 h 148"/>
                      <a:gd name="T94" fmla="*/ 94 w 172"/>
                      <a:gd name="T95" fmla="*/ 136 h 148"/>
                      <a:gd name="T96" fmla="*/ 122 w 172"/>
                      <a:gd name="T97" fmla="*/ 148 h 148"/>
                      <a:gd name="T98" fmla="*/ 138 w 172"/>
                      <a:gd name="T99" fmla="*/ 148 h 148"/>
                      <a:gd name="T100" fmla="*/ 156 w 172"/>
                      <a:gd name="T101" fmla="*/ 138 h 148"/>
                      <a:gd name="T102" fmla="*/ 172 w 172"/>
                      <a:gd name="T103" fmla="*/ 120 h 148"/>
                      <a:gd name="T104" fmla="*/ 166 w 172"/>
                      <a:gd name="T105" fmla="*/ 116 h 148"/>
                      <a:gd name="T106" fmla="*/ 160 w 172"/>
                      <a:gd name="T107" fmla="*/ 112 h 148"/>
                      <a:gd name="T108" fmla="*/ 150 w 172"/>
                      <a:gd name="T109" fmla="*/ 128 h 148"/>
                      <a:gd name="T110" fmla="*/ 144 w 172"/>
                      <a:gd name="T111" fmla="*/ 132 h 1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2" h="148">
                        <a:moveTo>
                          <a:pt x="144" y="132"/>
                        </a:moveTo>
                        <a:lnTo>
                          <a:pt x="144" y="132"/>
                        </a:lnTo>
                        <a:lnTo>
                          <a:pt x="138" y="132"/>
                        </a:lnTo>
                        <a:lnTo>
                          <a:pt x="132" y="134"/>
                        </a:lnTo>
                        <a:lnTo>
                          <a:pt x="122" y="130"/>
                        </a:lnTo>
                        <a:lnTo>
                          <a:pt x="112" y="126"/>
                        </a:lnTo>
                        <a:lnTo>
                          <a:pt x="102" y="118"/>
                        </a:lnTo>
                        <a:lnTo>
                          <a:pt x="92" y="102"/>
                        </a:lnTo>
                        <a:lnTo>
                          <a:pt x="88" y="92"/>
                        </a:lnTo>
                        <a:lnTo>
                          <a:pt x="88" y="88"/>
                        </a:lnTo>
                        <a:lnTo>
                          <a:pt x="90" y="84"/>
                        </a:lnTo>
                        <a:lnTo>
                          <a:pt x="92" y="80"/>
                        </a:lnTo>
                        <a:lnTo>
                          <a:pt x="94" y="80"/>
                        </a:lnTo>
                        <a:lnTo>
                          <a:pt x="100" y="78"/>
                        </a:lnTo>
                        <a:lnTo>
                          <a:pt x="110" y="70"/>
                        </a:lnTo>
                        <a:lnTo>
                          <a:pt x="116" y="62"/>
                        </a:lnTo>
                        <a:lnTo>
                          <a:pt x="120" y="50"/>
                        </a:lnTo>
                        <a:lnTo>
                          <a:pt x="120" y="38"/>
                        </a:lnTo>
                        <a:lnTo>
                          <a:pt x="118" y="34"/>
                        </a:lnTo>
                        <a:lnTo>
                          <a:pt x="114" y="30"/>
                        </a:lnTo>
                        <a:lnTo>
                          <a:pt x="104" y="24"/>
                        </a:lnTo>
                        <a:lnTo>
                          <a:pt x="98" y="22"/>
                        </a:lnTo>
                        <a:lnTo>
                          <a:pt x="94" y="22"/>
                        </a:lnTo>
                        <a:lnTo>
                          <a:pt x="84" y="28"/>
                        </a:lnTo>
                        <a:lnTo>
                          <a:pt x="78" y="32"/>
                        </a:lnTo>
                        <a:lnTo>
                          <a:pt x="74" y="36"/>
                        </a:lnTo>
                        <a:lnTo>
                          <a:pt x="72" y="42"/>
                        </a:lnTo>
                        <a:lnTo>
                          <a:pt x="70" y="50"/>
                        </a:lnTo>
                        <a:lnTo>
                          <a:pt x="74" y="50"/>
                        </a:lnTo>
                        <a:lnTo>
                          <a:pt x="78" y="50"/>
                        </a:lnTo>
                        <a:lnTo>
                          <a:pt x="86" y="44"/>
                        </a:lnTo>
                        <a:lnTo>
                          <a:pt x="90" y="42"/>
                        </a:lnTo>
                        <a:lnTo>
                          <a:pt x="92" y="44"/>
                        </a:lnTo>
                        <a:lnTo>
                          <a:pt x="98" y="48"/>
                        </a:lnTo>
                        <a:lnTo>
                          <a:pt x="98" y="52"/>
                        </a:lnTo>
                        <a:lnTo>
                          <a:pt x="96" y="54"/>
                        </a:lnTo>
                        <a:lnTo>
                          <a:pt x="92" y="60"/>
                        </a:lnTo>
                        <a:lnTo>
                          <a:pt x="78" y="66"/>
                        </a:lnTo>
                        <a:lnTo>
                          <a:pt x="72" y="64"/>
                        </a:lnTo>
                        <a:lnTo>
                          <a:pt x="66" y="62"/>
                        </a:lnTo>
                        <a:lnTo>
                          <a:pt x="60" y="58"/>
                        </a:lnTo>
                        <a:lnTo>
                          <a:pt x="56" y="54"/>
                        </a:lnTo>
                        <a:lnTo>
                          <a:pt x="56" y="46"/>
                        </a:lnTo>
                        <a:lnTo>
                          <a:pt x="56" y="36"/>
                        </a:lnTo>
                        <a:lnTo>
                          <a:pt x="60" y="28"/>
                        </a:lnTo>
                        <a:lnTo>
                          <a:pt x="66" y="20"/>
                        </a:lnTo>
                        <a:lnTo>
                          <a:pt x="64" y="0"/>
                        </a:lnTo>
                        <a:lnTo>
                          <a:pt x="48" y="6"/>
                        </a:lnTo>
                        <a:lnTo>
                          <a:pt x="32" y="8"/>
                        </a:lnTo>
                        <a:lnTo>
                          <a:pt x="42" y="30"/>
                        </a:lnTo>
                        <a:lnTo>
                          <a:pt x="42" y="34"/>
                        </a:lnTo>
                        <a:lnTo>
                          <a:pt x="42" y="38"/>
                        </a:lnTo>
                        <a:lnTo>
                          <a:pt x="40" y="38"/>
                        </a:lnTo>
                        <a:lnTo>
                          <a:pt x="36" y="40"/>
                        </a:lnTo>
                        <a:lnTo>
                          <a:pt x="28" y="40"/>
                        </a:lnTo>
                        <a:lnTo>
                          <a:pt x="22" y="42"/>
                        </a:lnTo>
                        <a:lnTo>
                          <a:pt x="14" y="46"/>
                        </a:lnTo>
                        <a:lnTo>
                          <a:pt x="8" y="54"/>
                        </a:lnTo>
                        <a:lnTo>
                          <a:pt x="4" y="62"/>
                        </a:lnTo>
                        <a:lnTo>
                          <a:pt x="0" y="70"/>
                        </a:lnTo>
                        <a:lnTo>
                          <a:pt x="0" y="80"/>
                        </a:lnTo>
                        <a:lnTo>
                          <a:pt x="2" y="88"/>
                        </a:lnTo>
                        <a:lnTo>
                          <a:pt x="6" y="96"/>
                        </a:lnTo>
                        <a:lnTo>
                          <a:pt x="12" y="104"/>
                        </a:lnTo>
                        <a:lnTo>
                          <a:pt x="20" y="108"/>
                        </a:lnTo>
                        <a:lnTo>
                          <a:pt x="30" y="108"/>
                        </a:lnTo>
                        <a:lnTo>
                          <a:pt x="38" y="108"/>
                        </a:lnTo>
                        <a:lnTo>
                          <a:pt x="46" y="106"/>
                        </a:lnTo>
                        <a:lnTo>
                          <a:pt x="62" y="102"/>
                        </a:lnTo>
                        <a:lnTo>
                          <a:pt x="68" y="104"/>
                        </a:lnTo>
                        <a:lnTo>
                          <a:pt x="72" y="108"/>
                        </a:lnTo>
                        <a:lnTo>
                          <a:pt x="76" y="116"/>
                        </a:lnTo>
                        <a:lnTo>
                          <a:pt x="82" y="126"/>
                        </a:lnTo>
                        <a:lnTo>
                          <a:pt x="94" y="136"/>
                        </a:lnTo>
                        <a:lnTo>
                          <a:pt x="108" y="144"/>
                        </a:lnTo>
                        <a:lnTo>
                          <a:pt x="122" y="148"/>
                        </a:lnTo>
                        <a:lnTo>
                          <a:pt x="138" y="148"/>
                        </a:lnTo>
                        <a:lnTo>
                          <a:pt x="148" y="144"/>
                        </a:lnTo>
                        <a:lnTo>
                          <a:pt x="156" y="138"/>
                        </a:lnTo>
                        <a:lnTo>
                          <a:pt x="170" y="126"/>
                        </a:lnTo>
                        <a:lnTo>
                          <a:pt x="172" y="120"/>
                        </a:lnTo>
                        <a:lnTo>
                          <a:pt x="166" y="116"/>
                        </a:lnTo>
                        <a:lnTo>
                          <a:pt x="160" y="112"/>
                        </a:lnTo>
                        <a:lnTo>
                          <a:pt x="154" y="122"/>
                        </a:lnTo>
                        <a:lnTo>
                          <a:pt x="150" y="128"/>
                        </a:lnTo>
                        <a:lnTo>
                          <a:pt x="144" y="13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pic>
                <p:nvPicPr>
                  <p:cNvPr id="11302" name="Picture 2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21" y="247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3" name="Picture 24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 y="2481"/>
                    <a:ext cx="1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4" name="Freeform 248"/>
                  <p:cNvSpPr>
                    <a:spLocks/>
                  </p:cNvSpPr>
                  <p:nvPr/>
                </p:nvSpPr>
                <p:spPr bwMode="auto">
                  <a:xfrm>
                    <a:off x="3569" y="2527"/>
                    <a:ext cx="78" cy="30"/>
                  </a:xfrm>
                  <a:custGeom>
                    <a:avLst/>
                    <a:gdLst>
                      <a:gd name="T0" fmla="*/ 74 w 78"/>
                      <a:gd name="T1" fmla="*/ 6 h 30"/>
                      <a:gd name="T2" fmla="*/ 74 w 78"/>
                      <a:gd name="T3" fmla="*/ 6 h 30"/>
                      <a:gd name="T4" fmla="*/ 78 w 78"/>
                      <a:gd name="T5" fmla="*/ 10 h 30"/>
                      <a:gd name="T6" fmla="*/ 78 w 78"/>
                      <a:gd name="T7" fmla="*/ 16 h 30"/>
                      <a:gd name="T8" fmla="*/ 78 w 78"/>
                      <a:gd name="T9" fmla="*/ 28 h 30"/>
                      <a:gd name="T10" fmla="*/ 78 w 78"/>
                      <a:gd name="T11" fmla="*/ 28 h 30"/>
                      <a:gd name="T12" fmla="*/ 74 w 78"/>
                      <a:gd name="T13" fmla="*/ 30 h 30"/>
                      <a:gd name="T14" fmla="*/ 72 w 78"/>
                      <a:gd name="T15" fmla="*/ 30 h 30"/>
                      <a:gd name="T16" fmla="*/ 64 w 78"/>
                      <a:gd name="T17" fmla="*/ 30 h 30"/>
                      <a:gd name="T18" fmla="*/ 64 w 78"/>
                      <a:gd name="T19" fmla="*/ 30 h 30"/>
                      <a:gd name="T20" fmla="*/ 32 w 78"/>
                      <a:gd name="T21" fmla="*/ 28 h 30"/>
                      <a:gd name="T22" fmla="*/ 18 w 78"/>
                      <a:gd name="T23" fmla="*/ 28 h 30"/>
                      <a:gd name="T24" fmla="*/ 2 w 78"/>
                      <a:gd name="T25" fmla="*/ 24 h 30"/>
                      <a:gd name="T26" fmla="*/ 2 w 78"/>
                      <a:gd name="T27" fmla="*/ 24 h 30"/>
                      <a:gd name="T28" fmla="*/ 0 w 78"/>
                      <a:gd name="T29" fmla="*/ 14 h 30"/>
                      <a:gd name="T30" fmla="*/ 0 w 78"/>
                      <a:gd name="T31" fmla="*/ 10 h 30"/>
                      <a:gd name="T32" fmla="*/ 2 w 78"/>
                      <a:gd name="T33" fmla="*/ 6 h 30"/>
                      <a:gd name="T34" fmla="*/ 2 w 78"/>
                      <a:gd name="T35" fmla="*/ 6 h 30"/>
                      <a:gd name="T36" fmla="*/ 6 w 78"/>
                      <a:gd name="T37" fmla="*/ 2 h 30"/>
                      <a:gd name="T38" fmla="*/ 8 w 78"/>
                      <a:gd name="T39" fmla="*/ 0 h 30"/>
                      <a:gd name="T40" fmla="*/ 16 w 78"/>
                      <a:gd name="T41" fmla="*/ 0 h 30"/>
                      <a:gd name="T42" fmla="*/ 22 w 78"/>
                      <a:gd name="T43" fmla="*/ 0 h 30"/>
                      <a:gd name="T44" fmla="*/ 30 w 78"/>
                      <a:gd name="T45" fmla="*/ 0 h 30"/>
                      <a:gd name="T46" fmla="*/ 30 w 78"/>
                      <a:gd name="T47" fmla="*/ 0 h 30"/>
                      <a:gd name="T48" fmla="*/ 52 w 78"/>
                      <a:gd name="T49" fmla="*/ 2 h 30"/>
                      <a:gd name="T50" fmla="*/ 64 w 78"/>
                      <a:gd name="T51" fmla="*/ 2 h 30"/>
                      <a:gd name="T52" fmla="*/ 74 w 78"/>
                      <a:gd name="T53" fmla="*/ 6 h 30"/>
                      <a:gd name="T54" fmla="*/ 74 w 78"/>
                      <a:gd name="T55" fmla="*/ 6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30">
                        <a:moveTo>
                          <a:pt x="74" y="6"/>
                        </a:moveTo>
                        <a:lnTo>
                          <a:pt x="74" y="6"/>
                        </a:lnTo>
                        <a:lnTo>
                          <a:pt x="78" y="10"/>
                        </a:lnTo>
                        <a:lnTo>
                          <a:pt x="78" y="16"/>
                        </a:lnTo>
                        <a:lnTo>
                          <a:pt x="78" y="28"/>
                        </a:lnTo>
                        <a:lnTo>
                          <a:pt x="74" y="30"/>
                        </a:lnTo>
                        <a:lnTo>
                          <a:pt x="72" y="30"/>
                        </a:lnTo>
                        <a:lnTo>
                          <a:pt x="64" y="30"/>
                        </a:lnTo>
                        <a:lnTo>
                          <a:pt x="32" y="28"/>
                        </a:lnTo>
                        <a:lnTo>
                          <a:pt x="18" y="28"/>
                        </a:lnTo>
                        <a:lnTo>
                          <a:pt x="2" y="24"/>
                        </a:lnTo>
                        <a:lnTo>
                          <a:pt x="0" y="14"/>
                        </a:lnTo>
                        <a:lnTo>
                          <a:pt x="0" y="10"/>
                        </a:lnTo>
                        <a:lnTo>
                          <a:pt x="2" y="6"/>
                        </a:lnTo>
                        <a:lnTo>
                          <a:pt x="6" y="2"/>
                        </a:lnTo>
                        <a:lnTo>
                          <a:pt x="8" y="0"/>
                        </a:lnTo>
                        <a:lnTo>
                          <a:pt x="16" y="0"/>
                        </a:lnTo>
                        <a:lnTo>
                          <a:pt x="22" y="0"/>
                        </a:lnTo>
                        <a:lnTo>
                          <a:pt x="30" y="0"/>
                        </a:lnTo>
                        <a:lnTo>
                          <a:pt x="52" y="2"/>
                        </a:lnTo>
                        <a:lnTo>
                          <a:pt x="64" y="2"/>
                        </a:lnTo>
                        <a:lnTo>
                          <a:pt x="74"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5" name="Freeform 249"/>
                  <p:cNvSpPr>
                    <a:spLocks/>
                  </p:cNvSpPr>
                  <p:nvPr/>
                </p:nvSpPr>
                <p:spPr bwMode="auto">
                  <a:xfrm>
                    <a:off x="3573" y="2531"/>
                    <a:ext cx="14" cy="14"/>
                  </a:xfrm>
                  <a:custGeom>
                    <a:avLst/>
                    <a:gdLst>
                      <a:gd name="T0" fmla="*/ 14 w 14"/>
                      <a:gd name="T1" fmla="*/ 8 h 14"/>
                      <a:gd name="T2" fmla="*/ 14 w 14"/>
                      <a:gd name="T3" fmla="*/ 8 h 14"/>
                      <a:gd name="T4" fmla="*/ 14 w 14"/>
                      <a:gd name="T5" fmla="*/ 10 h 14"/>
                      <a:gd name="T6" fmla="*/ 14 w 14"/>
                      <a:gd name="T7" fmla="*/ 12 h 14"/>
                      <a:gd name="T8" fmla="*/ 14 w 14"/>
                      <a:gd name="T9" fmla="*/ 12 h 14"/>
                      <a:gd name="T10" fmla="*/ 12 w 14"/>
                      <a:gd name="T11" fmla="*/ 14 h 14"/>
                      <a:gd name="T12" fmla="*/ 8 w 14"/>
                      <a:gd name="T13" fmla="*/ 14 h 14"/>
                      <a:gd name="T14" fmla="*/ 4 w 14"/>
                      <a:gd name="T15" fmla="*/ 14 h 14"/>
                      <a:gd name="T16" fmla="*/ 4 w 14"/>
                      <a:gd name="T17" fmla="*/ 14 h 14"/>
                      <a:gd name="T18" fmla="*/ 0 w 14"/>
                      <a:gd name="T19" fmla="*/ 8 h 14"/>
                      <a:gd name="T20" fmla="*/ 0 w 14"/>
                      <a:gd name="T21" fmla="*/ 6 h 14"/>
                      <a:gd name="T22" fmla="*/ 2 w 14"/>
                      <a:gd name="T23" fmla="*/ 4 h 14"/>
                      <a:gd name="T24" fmla="*/ 2 w 14"/>
                      <a:gd name="T25" fmla="*/ 4 h 14"/>
                      <a:gd name="T26" fmla="*/ 4 w 14"/>
                      <a:gd name="T27" fmla="*/ 2 h 14"/>
                      <a:gd name="T28" fmla="*/ 8 w 14"/>
                      <a:gd name="T29" fmla="*/ 0 h 14"/>
                      <a:gd name="T30" fmla="*/ 10 w 14"/>
                      <a:gd name="T31" fmla="*/ 2 h 14"/>
                      <a:gd name="T32" fmla="*/ 10 w 14"/>
                      <a:gd name="T33" fmla="*/ 2 h 14"/>
                      <a:gd name="T34" fmla="*/ 14 w 14"/>
                      <a:gd name="T35" fmla="*/ 8 h 14"/>
                      <a:gd name="T36" fmla="*/ 14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4" y="8"/>
                        </a:moveTo>
                        <a:lnTo>
                          <a:pt x="14" y="8"/>
                        </a:lnTo>
                        <a:lnTo>
                          <a:pt x="14" y="10"/>
                        </a:lnTo>
                        <a:lnTo>
                          <a:pt x="14" y="12"/>
                        </a:lnTo>
                        <a:lnTo>
                          <a:pt x="12" y="14"/>
                        </a:lnTo>
                        <a:lnTo>
                          <a:pt x="8" y="14"/>
                        </a:lnTo>
                        <a:lnTo>
                          <a:pt x="4" y="14"/>
                        </a:lnTo>
                        <a:lnTo>
                          <a:pt x="0" y="8"/>
                        </a:lnTo>
                        <a:lnTo>
                          <a:pt x="0" y="6"/>
                        </a:lnTo>
                        <a:lnTo>
                          <a:pt x="2" y="4"/>
                        </a:lnTo>
                        <a:lnTo>
                          <a:pt x="4" y="2"/>
                        </a:lnTo>
                        <a:lnTo>
                          <a:pt x="8" y="0"/>
                        </a:lnTo>
                        <a:lnTo>
                          <a:pt x="10" y="2"/>
                        </a:lnTo>
                        <a:lnTo>
                          <a:pt x="14" y="8"/>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6" name="Freeform 250"/>
                  <p:cNvSpPr>
                    <a:spLocks/>
                  </p:cNvSpPr>
                  <p:nvPr/>
                </p:nvSpPr>
                <p:spPr bwMode="auto">
                  <a:xfrm>
                    <a:off x="3621" y="2537"/>
                    <a:ext cx="14" cy="14"/>
                  </a:xfrm>
                  <a:custGeom>
                    <a:avLst/>
                    <a:gdLst>
                      <a:gd name="T0" fmla="*/ 14 w 14"/>
                      <a:gd name="T1" fmla="*/ 6 h 14"/>
                      <a:gd name="T2" fmla="*/ 14 w 14"/>
                      <a:gd name="T3" fmla="*/ 6 h 14"/>
                      <a:gd name="T4" fmla="*/ 12 w 14"/>
                      <a:gd name="T5" fmla="*/ 10 h 14"/>
                      <a:gd name="T6" fmla="*/ 10 w 14"/>
                      <a:gd name="T7" fmla="*/ 14 h 14"/>
                      <a:gd name="T8" fmla="*/ 10 w 14"/>
                      <a:gd name="T9" fmla="*/ 14 h 14"/>
                      <a:gd name="T10" fmla="*/ 6 w 14"/>
                      <a:gd name="T11" fmla="*/ 14 h 14"/>
                      <a:gd name="T12" fmla="*/ 4 w 14"/>
                      <a:gd name="T13" fmla="*/ 12 h 14"/>
                      <a:gd name="T14" fmla="*/ 4 w 14"/>
                      <a:gd name="T15" fmla="*/ 12 h 14"/>
                      <a:gd name="T16" fmla="*/ 0 w 14"/>
                      <a:gd name="T17" fmla="*/ 8 h 14"/>
                      <a:gd name="T18" fmla="*/ 0 w 14"/>
                      <a:gd name="T19" fmla="*/ 4 h 14"/>
                      <a:gd name="T20" fmla="*/ 0 w 14"/>
                      <a:gd name="T21" fmla="*/ 4 h 14"/>
                      <a:gd name="T22" fmla="*/ 2 w 14"/>
                      <a:gd name="T23" fmla="*/ 2 h 14"/>
                      <a:gd name="T24" fmla="*/ 4 w 14"/>
                      <a:gd name="T25" fmla="*/ 0 h 14"/>
                      <a:gd name="T26" fmla="*/ 4 w 14"/>
                      <a:gd name="T27" fmla="*/ 0 h 14"/>
                      <a:gd name="T28" fmla="*/ 10 w 14"/>
                      <a:gd name="T29" fmla="*/ 2 h 14"/>
                      <a:gd name="T30" fmla="*/ 14 w 14"/>
                      <a:gd name="T31" fmla="*/ 6 h 14"/>
                      <a:gd name="T32" fmla="*/ 14 w 14"/>
                      <a:gd name="T33" fmla="*/ 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4">
                        <a:moveTo>
                          <a:pt x="14" y="6"/>
                        </a:moveTo>
                        <a:lnTo>
                          <a:pt x="14" y="6"/>
                        </a:lnTo>
                        <a:lnTo>
                          <a:pt x="12" y="10"/>
                        </a:lnTo>
                        <a:lnTo>
                          <a:pt x="10" y="14"/>
                        </a:lnTo>
                        <a:lnTo>
                          <a:pt x="6" y="14"/>
                        </a:lnTo>
                        <a:lnTo>
                          <a:pt x="4" y="12"/>
                        </a:lnTo>
                        <a:lnTo>
                          <a:pt x="0" y="8"/>
                        </a:lnTo>
                        <a:lnTo>
                          <a:pt x="0" y="4"/>
                        </a:lnTo>
                        <a:lnTo>
                          <a:pt x="2" y="2"/>
                        </a:lnTo>
                        <a:lnTo>
                          <a:pt x="4" y="0"/>
                        </a:lnTo>
                        <a:lnTo>
                          <a:pt x="10" y="2"/>
                        </a:lnTo>
                        <a:lnTo>
                          <a:pt x="14" y="6"/>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7" name="Freeform 251"/>
                  <p:cNvSpPr>
                    <a:spLocks/>
                  </p:cNvSpPr>
                  <p:nvPr/>
                </p:nvSpPr>
                <p:spPr bwMode="auto">
                  <a:xfrm>
                    <a:off x="3535" y="2569"/>
                    <a:ext cx="174" cy="78"/>
                  </a:xfrm>
                  <a:custGeom>
                    <a:avLst/>
                    <a:gdLst>
                      <a:gd name="T0" fmla="*/ 100 w 174"/>
                      <a:gd name="T1" fmla="*/ 2 h 78"/>
                      <a:gd name="T2" fmla="*/ 100 w 174"/>
                      <a:gd name="T3" fmla="*/ 2 h 78"/>
                      <a:gd name="T4" fmla="*/ 102 w 174"/>
                      <a:gd name="T5" fmla="*/ 8 h 78"/>
                      <a:gd name="T6" fmla="*/ 102 w 174"/>
                      <a:gd name="T7" fmla="*/ 12 h 78"/>
                      <a:gd name="T8" fmla="*/ 102 w 174"/>
                      <a:gd name="T9" fmla="*/ 12 h 78"/>
                      <a:gd name="T10" fmla="*/ 104 w 174"/>
                      <a:gd name="T11" fmla="*/ 28 h 78"/>
                      <a:gd name="T12" fmla="*/ 110 w 174"/>
                      <a:gd name="T13" fmla="*/ 42 h 78"/>
                      <a:gd name="T14" fmla="*/ 110 w 174"/>
                      <a:gd name="T15" fmla="*/ 42 h 78"/>
                      <a:gd name="T16" fmla="*/ 112 w 174"/>
                      <a:gd name="T17" fmla="*/ 44 h 78"/>
                      <a:gd name="T18" fmla="*/ 116 w 174"/>
                      <a:gd name="T19" fmla="*/ 46 h 78"/>
                      <a:gd name="T20" fmla="*/ 116 w 174"/>
                      <a:gd name="T21" fmla="*/ 46 h 78"/>
                      <a:gd name="T22" fmla="*/ 140 w 174"/>
                      <a:gd name="T23" fmla="*/ 40 h 78"/>
                      <a:gd name="T24" fmla="*/ 160 w 174"/>
                      <a:gd name="T25" fmla="*/ 32 h 78"/>
                      <a:gd name="T26" fmla="*/ 160 w 174"/>
                      <a:gd name="T27" fmla="*/ 32 h 78"/>
                      <a:gd name="T28" fmla="*/ 168 w 174"/>
                      <a:gd name="T29" fmla="*/ 52 h 78"/>
                      <a:gd name="T30" fmla="*/ 174 w 174"/>
                      <a:gd name="T31" fmla="*/ 72 h 78"/>
                      <a:gd name="T32" fmla="*/ 174 w 174"/>
                      <a:gd name="T33" fmla="*/ 72 h 78"/>
                      <a:gd name="T34" fmla="*/ 138 w 174"/>
                      <a:gd name="T35" fmla="*/ 76 h 78"/>
                      <a:gd name="T36" fmla="*/ 120 w 174"/>
                      <a:gd name="T37" fmla="*/ 76 h 78"/>
                      <a:gd name="T38" fmla="*/ 102 w 174"/>
                      <a:gd name="T39" fmla="*/ 76 h 78"/>
                      <a:gd name="T40" fmla="*/ 102 w 174"/>
                      <a:gd name="T41" fmla="*/ 76 h 78"/>
                      <a:gd name="T42" fmla="*/ 90 w 174"/>
                      <a:gd name="T43" fmla="*/ 78 h 78"/>
                      <a:gd name="T44" fmla="*/ 80 w 174"/>
                      <a:gd name="T45" fmla="*/ 76 h 78"/>
                      <a:gd name="T46" fmla="*/ 68 w 174"/>
                      <a:gd name="T47" fmla="*/ 76 h 78"/>
                      <a:gd name="T48" fmla="*/ 56 w 174"/>
                      <a:gd name="T49" fmla="*/ 74 h 78"/>
                      <a:gd name="T50" fmla="*/ 56 w 174"/>
                      <a:gd name="T51" fmla="*/ 74 h 78"/>
                      <a:gd name="T52" fmla="*/ 0 w 174"/>
                      <a:gd name="T53" fmla="*/ 72 h 78"/>
                      <a:gd name="T54" fmla="*/ 0 w 174"/>
                      <a:gd name="T55" fmla="*/ 72 h 78"/>
                      <a:gd name="T56" fmla="*/ 4 w 174"/>
                      <a:gd name="T57" fmla="*/ 44 h 78"/>
                      <a:gd name="T58" fmla="*/ 4 w 174"/>
                      <a:gd name="T59" fmla="*/ 44 h 78"/>
                      <a:gd name="T60" fmla="*/ 20 w 174"/>
                      <a:gd name="T61" fmla="*/ 48 h 78"/>
                      <a:gd name="T62" fmla="*/ 20 w 174"/>
                      <a:gd name="T63" fmla="*/ 48 h 78"/>
                      <a:gd name="T64" fmla="*/ 28 w 174"/>
                      <a:gd name="T65" fmla="*/ 50 h 78"/>
                      <a:gd name="T66" fmla="*/ 32 w 174"/>
                      <a:gd name="T67" fmla="*/ 48 h 78"/>
                      <a:gd name="T68" fmla="*/ 36 w 174"/>
                      <a:gd name="T69" fmla="*/ 46 h 78"/>
                      <a:gd name="T70" fmla="*/ 36 w 174"/>
                      <a:gd name="T71" fmla="*/ 46 h 78"/>
                      <a:gd name="T72" fmla="*/ 40 w 174"/>
                      <a:gd name="T73" fmla="*/ 34 h 78"/>
                      <a:gd name="T74" fmla="*/ 44 w 174"/>
                      <a:gd name="T75" fmla="*/ 24 h 78"/>
                      <a:gd name="T76" fmla="*/ 48 w 174"/>
                      <a:gd name="T77" fmla="*/ 12 h 78"/>
                      <a:gd name="T78" fmla="*/ 52 w 174"/>
                      <a:gd name="T79" fmla="*/ 0 h 78"/>
                      <a:gd name="T80" fmla="*/ 52 w 174"/>
                      <a:gd name="T81" fmla="*/ 0 h 78"/>
                      <a:gd name="T82" fmla="*/ 76 w 174"/>
                      <a:gd name="T83" fmla="*/ 2 h 78"/>
                      <a:gd name="T84" fmla="*/ 100 w 174"/>
                      <a:gd name="T85" fmla="*/ 2 h 78"/>
                      <a:gd name="T86" fmla="*/ 100 w 174"/>
                      <a:gd name="T87" fmla="*/ 2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4" h="78">
                        <a:moveTo>
                          <a:pt x="100" y="2"/>
                        </a:moveTo>
                        <a:lnTo>
                          <a:pt x="100" y="2"/>
                        </a:lnTo>
                        <a:lnTo>
                          <a:pt x="102" y="8"/>
                        </a:lnTo>
                        <a:lnTo>
                          <a:pt x="102" y="12"/>
                        </a:lnTo>
                        <a:lnTo>
                          <a:pt x="104" y="28"/>
                        </a:lnTo>
                        <a:lnTo>
                          <a:pt x="110" y="42"/>
                        </a:lnTo>
                        <a:lnTo>
                          <a:pt x="112" y="44"/>
                        </a:lnTo>
                        <a:lnTo>
                          <a:pt x="116" y="46"/>
                        </a:lnTo>
                        <a:lnTo>
                          <a:pt x="140" y="40"/>
                        </a:lnTo>
                        <a:lnTo>
                          <a:pt x="160" y="32"/>
                        </a:lnTo>
                        <a:lnTo>
                          <a:pt x="168" y="52"/>
                        </a:lnTo>
                        <a:lnTo>
                          <a:pt x="174" y="72"/>
                        </a:lnTo>
                        <a:lnTo>
                          <a:pt x="138" y="76"/>
                        </a:lnTo>
                        <a:lnTo>
                          <a:pt x="120" y="76"/>
                        </a:lnTo>
                        <a:lnTo>
                          <a:pt x="102" y="76"/>
                        </a:lnTo>
                        <a:lnTo>
                          <a:pt x="90" y="78"/>
                        </a:lnTo>
                        <a:lnTo>
                          <a:pt x="80" y="76"/>
                        </a:lnTo>
                        <a:lnTo>
                          <a:pt x="68" y="76"/>
                        </a:lnTo>
                        <a:lnTo>
                          <a:pt x="56" y="74"/>
                        </a:lnTo>
                        <a:lnTo>
                          <a:pt x="0" y="72"/>
                        </a:lnTo>
                        <a:lnTo>
                          <a:pt x="4" y="44"/>
                        </a:lnTo>
                        <a:lnTo>
                          <a:pt x="20" y="48"/>
                        </a:lnTo>
                        <a:lnTo>
                          <a:pt x="28" y="50"/>
                        </a:lnTo>
                        <a:lnTo>
                          <a:pt x="32" y="48"/>
                        </a:lnTo>
                        <a:lnTo>
                          <a:pt x="36" y="46"/>
                        </a:lnTo>
                        <a:lnTo>
                          <a:pt x="40" y="34"/>
                        </a:lnTo>
                        <a:lnTo>
                          <a:pt x="44" y="24"/>
                        </a:lnTo>
                        <a:lnTo>
                          <a:pt x="48" y="12"/>
                        </a:lnTo>
                        <a:lnTo>
                          <a:pt x="52" y="0"/>
                        </a:lnTo>
                        <a:lnTo>
                          <a:pt x="76" y="2"/>
                        </a:lnTo>
                        <a:lnTo>
                          <a:pt x="100" y="2"/>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8" name="Freeform 252"/>
                  <p:cNvSpPr>
                    <a:spLocks/>
                  </p:cNvSpPr>
                  <p:nvPr/>
                </p:nvSpPr>
                <p:spPr bwMode="auto">
                  <a:xfrm>
                    <a:off x="3697" y="2645"/>
                    <a:ext cx="156" cy="96"/>
                  </a:xfrm>
                  <a:custGeom>
                    <a:avLst/>
                    <a:gdLst>
                      <a:gd name="T0" fmla="*/ 152 w 156"/>
                      <a:gd name="T1" fmla="*/ 12 h 96"/>
                      <a:gd name="T2" fmla="*/ 156 w 156"/>
                      <a:gd name="T3" fmla="*/ 24 h 96"/>
                      <a:gd name="T4" fmla="*/ 152 w 156"/>
                      <a:gd name="T5" fmla="*/ 36 h 96"/>
                      <a:gd name="T6" fmla="*/ 148 w 156"/>
                      <a:gd name="T7" fmla="*/ 38 h 96"/>
                      <a:gd name="T8" fmla="*/ 142 w 156"/>
                      <a:gd name="T9" fmla="*/ 38 h 96"/>
                      <a:gd name="T10" fmla="*/ 132 w 156"/>
                      <a:gd name="T11" fmla="*/ 30 h 96"/>
                      <a:gd name="T12" fmla="*/ 120 w 156"/>
                      <a:gd name="T13" fmla="*/ 20 h 96"/>
                      <a:gd name="T14" fmla="*/ 116 w 156"/>
                      <a:gd name="T15" fmla="*/ 20 h 96"/>
                      <a:gd name="T16" fmla="*/ 112 w 156"/>
                      <a:gd name="T17" fmla="*/ 24 h 96"/>
                      <a:gd name="T18" fmla="*/ 108 w 156"/>
                      <a:gd name="T19" fmla="*/ 48 h 96"/>
                      <a:gd name="T20" fmla="*/ 102 w 156"/>
                      <a:gd name="T21" fmla="*/ 70 h 96"/>
                      <a:gd name="T22" fmla="*/ 98 w 156"/>
                      <a:gd name="T23" fmla="*/ 78 h 96"/>
                      <a:gd name="T24" fmla="*/ 86 w 156"/>
                      <a:gd name="T25" fmla="*/ 90 h 96"/>
                      <a:gd name="T26" fmla="*/ 78 w 156"/>
                      <a:gd name="T27" fmla="*/ 94 h 96"/>
                      <a:gd name="T28" fmla="*/ 58 w 156"/>
                      <a:gd name="T29" fmla="*/ 96 h 96"/>
                      <a:gd name="T30" fmla="*/ 36 w 156"/>
                      <a:gd name="T31" fmla="*/ 92 h 96"/>
                      <a:gd name="T32" fmla="*/ 0 w 156"/>
                      <a:gd name="T33" fmla="*/ 72 h 96"/>
                      <a:gd name="T34" fmla="*/ 8 w 156"/>
                      <a:gd name="T35" fmla="*/ 66 h 96"/>
                      <a:gd name="T36" fmla="*/ 16 w 156"/>
                      <a:gd name="T37" fmla="*/ 62 h 96"/>
                      <a:gd name="T38" fmla="*/ 22 w 156"/>
                      <a:gd name="T39" fmla="*/ 68 h 96"/>
                      <a:gd name="T40" fmla="*/ 34 w 156"/>
                      <a:gd name="T41" fmla="*/ 78 h 96"/>
                      <a:gd name="T42" fmla="*/ 58 w 156"/>
                      <a:gd name="T43" fmla="*/ 82 h 96"/>
                      <a:gd name="T44" fmla="*/ 74 w 156"/>
                      <a:gd name="T45" fmla="*/ 84 h 96"/>
                      <a:gd name="T46" fmla="*/ 88 w 156"/>
                      <a:gd name="T47" fmla="*/ 74 h 96"/>
                      <a:gd name="T48" fmla="*/ 94 w 156"/>
                      <a:gd name="T49" fmla="*/ 60 h 96"/>
                      <a:gd name="T50" fmla="*/ 94 w 156"/>
                      <a:gd name="T51" fmla="*/ 46 h 96"/>
                      <a:gd name="T52" fmla="*/ 94 w 156"/>
                      <a:gd name="T53" fmla="*/ 32 h 96"/>
                      <a:gd name="T54" fmla="*/ 98 w 156"/>
                      <a:gd name="T55" fmla="*/ 18 h 96"/>
                      <a:gd name="T56" fmla="*/ 110 w 156"/>
                      <a:gd name="T57" fmla="*/ 6 h 96"/>
                      <a:gd name="T58" fmla="*/ 118 w 156"/>
                      <a:gd name="T59" fmla="*/ 2 h 96"/>
                      <a:gd name="T60" fmla="*/ 134 w 156"/>
                      <a:gd name="T61" fmla="*/ 0 h 96"/>
                      <a:gd name="T62" fmla="*/ 142 w 156"/>
                      <a:gd name="T63" fmla="*/ 2 h 96"/>
                      <a:gd name="T64" fmla="*/ 152 w 156"/>
                      <a:gd name="T65" fmla="*/ 12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6" h="96">
                        <a:moveTo>
                          <a:pt x="152" y="12"/>
                        </a:moveTo>
                        <a:lnTo>
                          <a:pt x="152" y="12"/>
                        </a:lnTo>
                        <a:lnTo>
                          <a:pt x="154" y="18"/>
                        </a:lnTo>
                        <a:lnTo>
                          <a:pt x="156" y="24"/>
                        </a:lnTo>
                        <a:lnTo>
                          <a:pt x="152" y="36"/>
                        </a:lnTo>
                        <a:lnTo>
                          <a:pt x="150" y="38"/>
                        </a:lnTo>
                        <a:lnTo>
                          <a:pt x="148" y="38"/>
                        </a:lnTo>
                        <a:lnTo>
                          <a:pt x="142" y="38"/>
                        </a:lnTo>
                        <a:lnTo>
                          <a:pt x="136" y="34"/>
                        </a:lnTo>
                        <a:lnTo>
                          <a:pt x="132" y="30"/>
                        </a:lnTo>
                        <a:lnTo>
                          <a:pt x="126" y="24"/>
                        </a:lnTo>
                        <a:lnTo>
                          <a:pt x="120" y="20"/>
                        </a:lnTo>
                        <a:lnTo>
                          <a:pt x="116" y="20"/>
                        </a:lnTo>
                        <a:lnTo>
                          <a:pt x="112" y="24"/>
                        </a:lnTo>
                        <a:lnTo>
                          <a:pt x="110" y="36"/>
                        </a:lnTo>
                        <a:lnTo>
                          <a:pt x="108" y="48"/>
                        </a:lnTo>
                        <a:lnTo>
                          <a:pt x="106" y="60"/>
                        </a:lnTo>
                        <a:lnTo>
                          <a:pt x="102" y="70"/>
                        </a:lnTo>
                        <a:lnTo>
                          <a:pt x="98" y="78"/>
                        </a:lnTo>
                        <a:lnTo>
                          <a:pt x="94" y="86"/>
                        </a:lnTo>
                        <a:lnTo>
                          <a:pt x="86" y="90"/>
                        </a:lnTo>
                        <a:lnTo>
                          <a:pt x="78" y="94"/>
                        </a:lnTo>
                        <a:lnTo>
                          <a:pt x="68" y="96"/>
                        </a:lnTo>
                        <a:lnTo>
                          <a:pt x="58" y="96"/>
                        </a:lnTo>
                        <a:lnTo>
                          <a:pt x="46" y="94"/>
                        </a:lnTo>
                        <a:lnTo>
                          <a:pt x="36" y="92"/>
                        </a:lnTo>
                        <a:lnTo>
                          <a:pt x="18" y="82"/>
                        </a:lnTo>
                        <a:lnTo>
                          <a:pt x="0" y="72"/>
                        </a:lnTo>
                        <a:lnTo>
                          <a:pt x="8" y="66"/>
                        </a:lnTo>
                        <a:lnTo>
                          <a:pt x="12" y="64"/>
                        </a:lnTo>
                        <a:lnTo>
                          <a:pt x="16" y="62"/>
                        </a:lnTo>
                        <a:lnTo>
                          <a:pt x="22" y="68"/>
                        </a:lnTo>
                        <a:lnTo>
                          <a:pt x="28" y="74"/>
                        </a:lnTo>
                        <a:lnTo>
                          <a:pt x="34" y="78"/>
                        </a:lnTo>
                        <a:lnTo>
                          <a:pt x="42" y="80"/>
                        </a:lnTo>
                        <a:lnTo>
                          <a:pt x="58" y="82"/>
                        </a:lnTo>
                        <a:lnTo>
                          <a:pt x="74" y="84"/>
                        </a:lnTo>
                        <a:lnTo>
                          <a:pt x="82" y="80"/>
                        </a:lnTo>
                        <a:lnTo>
                          <a:pt x="88" y="74"/>
                        </a:lnTo>
                        <a:lnTo>
                          <a:pt x="92" y="68"/>
                        </a:lnTo>
                        <a:lnTo>
                          <a:pt x="94" y="60"/>
                        </a:lnTo>
                        <a:lnTo>
                          <a:pt x="94" y="46"/>
                        </a:lnTo>
                        <a:lnTo>
                          <a:pt x="94" y="32"/>
                        </a:lnTo>
                        <a:lnTo>
                          <a:pt x="94" y="24"/>
                        </a:lnTo>
                        <a:lnTo>
                          <a:pt x="98" y="18"/>
                        </a:lnTo>
                        <a:lnTo>
                          <a:pt x="104" y="10"/>
                        </a:lnTo>
                        <a:lnTo>
                          <a:pt x="110" y="6"/>
                        </a:lnTo>
                        <a:lnTo>
                          <a:pt x="118" y="2"/>
                        </a:lnTo>
                        <a:lnTo>
                          <a:pt x="126" y="0"/>
                        </a:lnTo>
                        <a:lnTo>
                          <a:pt x="134" y="0"/>
                        </a:lnTo>
                        <a:lnTo>
                          <a:pt x="142" y="2"/>
                        </a:lnTo>
                        <a:lnTo>
                          <a:pt x="148" y="6"/>
                        </a:lnTo>
                        <a:lnTo>
                          <a:pt x="152" y="12"/>
                        </a:lnTo>
                        <a:close/>
                      </a:path>
                    </a:pathLst>
                  </a:custGeom>
                  <a:solidFill>
                    <a:srgbClr val="E5B0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09" name="Freeform 253"/>
                  <p:cNvSpPr>
                    <a:spLocks/>
                  </p:cNvSpPr>
                  <p:nvPr/>
                </p:nvSpPr>
                <p:spPr bwMode="auto">
                  <a:xfrm>
                    <a:off x="3489" y="2655"/>
                    <a:ext cx="262" cy="154"/>
                  </a:xfrm>
                  <a:custGeom>
                    <a:avLst/>
                    <a:gdLst>
                      <a:gd name="T0" fmla="*/ 128 w 262"/>
                      <a:gd name="T1" fmla="*/ 6 h 154"/>
                      <a:gd name="T2" fmla="*/ 176 w 262"/>
                      <a:gd name="T3" fmla="*/ 6 h 154"/>
                      <a:gd name="T4" fmla="*/ 188 w 262"/>
                      <a:gd name="T5" fmla="*/ 4 h 154"/>
                      <a:gd name="T6" fmla="*/ 212 w 262"/>
                      <a:gd name="T7" fmla="*/ 2 h 154"/>
                      <a:gd name="T8" fmla="*/ 224 w 262"/>
                      <a:gd name="T9" fmla="*/ 0 h 154"/>
                      <a:gd name="T10" fmla="*/ 224 w 262"/>
                      <a:gd name="T11" fmla="*/ 20 h 154"/>
                      <a:gd name="T12" fmla="*/ 216 w 262"/>
                      <a:gd name="T13" fmla="*/ 38 h 154"/>
                      <a:gd name="T14" fmla="*/ 210 w 262"/>
                      <a:gd name="T15" fmla="*/ 42 h 154"/>
                      <a:gd name="T16" fmla="*/ 188 w 262"/>
                      <a:gd name="T17" fmla="*/ 50 h 154"/>
                      <a:gd name="T18" fmla="*/ 174 w 262"/>
                      <a:gd name="T19" fmla="*/ 58 h 154"/>
                      <a:gd name="T20" fmla="*/ 166 w 262"/>
                      <a:gd name="T21" fmla="*/ 70 h 154"/>
                      <a:gd name="T22" fmla="*/ 168 w 262"/>
                      <a:gd name="T23" fmla="*/ 108 h 154"/>
                      <a:gd name="T24" fmla="*/ 174 w 262"/>
                      <a:gd name="T25" fmla="*/ 112 h 154"/>
                      <a:gd name="T26" fmla="*/ 182 w 262"/>
                      <a:gd name="T27" fmla="*/ 114 h 154"/>
                      <a:gd name="T28" fmla="*/ 202 w 262"/>
                      <a:gd name="T29" fmla="*/ 116 h 154"/>
                      <a:gd name="T30" fmla="*/ 232 w 262"/>
                      <a:gd name="T31" fmla="*/ 118 h 154"/>
                      <a:gd name="T32" fmla="*/ 250 w 262"/>
                      <a:gd name="T33" fmla="*/ 124 h 154"/>
                      <a:gd name="T34" fmla="*/ 258 w 262"/>
                      <a:gd name="T35" fmla="*/ 130 h 154"/>
                      <a:gd name="T36" fmla="*/ 262 w 262"/>
                      <a:gd name="T37" fmla="*/ 144 h 154"/>
                      <a:gd name="T38" fmla="*/ 258 w 262"/>
                      <a:gd name="T39" fmla="*/ 148 h 154"/>
                      <a:gd name="T40" fmla="*/ 244 w 262"/>
                      <a:gd name="T41" fmla="*/ 154 h 154"/>
                      <a:gd name="T42" fmla="*/ 222 w 262"/>
                      <a:gd name="T43" fmla="*/ 152 h 154"/>
                      <a:gd name="T44" fmla="*/ 202 w 262"/>
                      <a:gd name="T45" fmla="*/ 146 h 154"/>
                      <a:gd name="T46" fmla="*/ 182 w 262"/>
                      <a:gd name="T47" fmla="*/ 140 h 154"/>
                      <a:gd name="T48" fmla="*/ 146 w 262"/>
                      <a:gd name="T49" fmla="*/ 122 h 154"/>
                      <a:gd name="T50" fmla="*/ 136 w 262"/>
                      <a:gd name="T51" fmla="*/ 114 h 154"/>
                      <a:gd name="T52" fmla="*/ 136 w 262"/>
                      <a:gd name="T53" fmla="*/ 108 h 154"/>
                      <a:gd name="T54" fmla="*/ 138 w 262"/>
                      <a:gd name="T55" fmla="*/ 106 h 154"/>
                      <a:gd name="T56" fmla="*/ 140 w 262"/>
                      <a:gd name="T57" fmla="*/ 84 h 154"/>
                      <a:gd name="T58" fmla="*/ 138 w 262"/>
                      <a:gd name="T59" fmla="*/ 62 h 154"/>
                      <a:gd name="T60" fmla="*/ 134 w 262"/>
                      <a:gd name="T61" fmla="*/ 58 h 154"/>
                      <a:gd name="T62" fmla="*/ 128 w 262"/>
                      <a:gd name="T63" fmla="*/ 58 h 154"/>
                      <a:gd name="T64" fmla="*/ 124 w 262"/>
                      <a:gd name="T65" fmla="*/ 60 h 154"/>
                      <a:gd name="T66" fmla="*/ 124 w 262"/>
                      <a:gd name="T67" fmla="*/ 72 h 154"/>
                      <a:gd name="T68" fmla="*/ 124 w 262"/>
                      <a:gd name="T69" fmla="*/ 88 h 154"/>
                      <a:gd name="T70" fmla="*/ 120 w 262"/>
                      <a:gd name="T71" fmla="*/ 112 h 154"/>
                      <a:gd name="T72" fmla="*/ 112 w 262"/>
                      <a:gd name="T73" fmla="*/ 126 h 154"/>
                      <a:gd name="T74" fmla="*/ 104 w 262"/>
                      <a:gd name="T75" fmla="*/ 130 h 154"/>
                      <a:gd name="T76" fmla="*/ 70 w 262"/>
                      <a:gd name="T77" fmla="*/ 142 h 154"/>
                      <a:gd name="T78" fmla="*/ 34 w 262"/>
                      <a:gd name="T79" fmla="*/ 152 h 154"/>
                      <a:gd name="T80" fmla="*/ 10 w 262"/>
                      <a:gd name="T81" fmla="*/ 150 h 154"/>
                      <a:gd name="T82" fmla="*/ 4 w 262"/>
                      <a:gd name="T83" fmla="*/ 146 h 154"/>
                      <a:gd name="T84" fmla="*/ 0 w 262"/>
                      <a:gd name="T85" fmla="*/ 140 h 154"/>
                      <a:gd name="T86" fmla="*/ 0 w 262"/>
                      <a:gd name="T87" fmla="*/ 130 h 154"/>
                      <a:gd name="T88" fmla="*/ 10 w 262"/>
                      <a:gd name="T89" fmla="*/ 118 h 154"/>
                      <a:gd name="T90" fmla="*/ 24 w 262"/>
                      <a:gd name="T91" fmla="*/ 110 h 154"/>
                      <a:gd name="T92" fmla="*/ 56 w 262"/>
                      <a:gd name="T93" fmla="*/ 102 h 154"/>
                      <a:gd name="T94" fmla="*/ 68 w 262"/>
                      <a:gd name="T95" fmla="*/ 102 h 154"/>
                      <a:gd name="T96" fmla="*/ 100 w 262"/>
                      <a:gd name="T97" fmla="*/ 108 h 154"/>
                      <a:gd name="T98" fmla="*/ 102 w 262"/>
                      <a:gd name="T99" fmla="*/ 106 h 154"/>
                      <a:gd name="T100" fmla="*/ 104 w 262"/>
                      <a:gd name="T101" fmla="*/ 98 h 154"/>
                      <a:gd name="T102" fmla="*/ 104 w 262"/>
                      <a:gd name="T103" fmla="*/ 84 h 154"/>
                      <a:gd name="T104" fmla="*/ 104 w 262"/>
                      <a:gd name="T105" fmla="*/ 64 h 154"/>
                      <a:gd name="T106" fmla="*/ 98 w 262"/>
                      <a:gd name="T107" fmla="*/ 52 h 154"/>
                      <a:gd name="T108" fmla="*/ 92 w 262"/>
                      <a:gd name="T109" fmla="*/ 48 h 154"/>
                      <a:gd name="T110" fmla="*/ 48 w 262"/>
                      <a:gd name="T111" fmla="*/ 28 h 154"/>
                      <a:gd name="T112" fmla="*/ 44 w 262"/>
                      <a:gd name="T113" fmla="*/ 22 h 154"/>
                      <a:gd name="T114" fmla="*/ 42 w 262"/>
                      <a:gd name="T115" fmla="*/ 8 h 154"/>
                      <a:gd name="T116" fmla="*/ 44 w 262"/>
                      <a:gd name="T117" fmla="*/ 0 h 154"/>
                      <a:gd name="T118" fmla="*/ 86 w 262"/>
                      <a:gd name="T119" fmla="*/ 2 h 154"/>
                      <a:gd name="T120" fmla="*/ 128 w 262"/>
                      <a:gd name="T121" fmla="*/ 6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2" h="154">
                        <a:moveTo>
                          <a:pt x="128" y="6"/>
                        </a:moveTo>
                        <a:lnTo>
                          <a:pt x="128" y="6"/>
                        </a:lnTo>
                        <a:lnTo>
                          <a:pt x="152" y="6"/>
                        </a:lnTo>
                        <a:lnTo>
                          <a:pt x="176" y="6"/>
                        </a:lnTo>
                        <a:lnTo>
                          <a:pt x="188" y="4"/>
                        </a:lnTo>
                        <a:lnTo>
                          <a:pt x="200" y="4"/>
                        </a:lnTo>
                        <a:lnTo>
                          <a:pt x="212" y="2"/>
                        </a:lnTo>
                        <a:lnTo>
                          <a:pt x="224" y="0"/>
                        </a:lnTo>
                        <a:lnTo>
                          <a:pt x="226" y="10"/>
                        </a:lnTo>
                        <a:lnTo>
                          <a:pt x="224" y="20"/>
                        </a:lnTo>
                        <a:lnTo>
                          <a:pt x="222" y="30"/>
                        </a:lnTo>
                        <a:lnTo>
                          <a:pt x="216" y="38"/>
                        </a:lnTo>
                        <a:lnTo>
                          <a:pt x="210" y="42"/>
                        </a:lnTo>
                        <a:lnTo>
                          <a:pt x="202" y="46"/>
                        </a:lnTo>
                        <a:lnTo>
                          <a:pt x="188" y="50"/>
                        </a:lnTo>
                        <a:lnTo>
                          <a:pt x="180" y="54"/>
                        </a:lnTo>
                        <a:lnTo>
                          <a:pt x="174" y="58"/>
                        </a:lnTo>
                        <a:lnTo>
                          <a:pt x="168" y="62"/>
                        </a:lnTo>
                        <a:lnTo>
                          <a:pt x="166" y="70"/>
                        </a:lnTo>
                        <a:lnTo>
                          <a:pt x="168" y="108"/>
                        </a:lnTo>
                        <a:lnTo>
                          <a:pt x="174" y="112"/>
                        </a:lnTo>
                        <a:lnTo>
                          <a:pt x="178" y="114"/>
                        </a:lnTo>
                        <a:lnTo>
                          <a:pt x="182" y="114"/>
                        </a:lnTo>
                        <a:lnTo>
                          <a:pt x="202" y="116"/>
                        </a:lnTo>
                        <a:lnTo>
                          <a:pt x="222" y="116"/>
                        </a:lnTo>
                        <a:lnTo>
                          <a:pt x="232" y="118"/>
                        </a:lnTo>
                        <a:lnTo>
                          <a:pt x="242" y="120"/>
                        </a:lnTo>
                        <a:lnTo>
                          <a:pt x="250" y="124"/>
                        </a:lnTo>
                        <a:lnTo>
                          <a:pt x="258" y="130"/>
                        </a:lnTo>
                        <a:lnTo>
                          <a:pt x="262" y="136"/>
                        </a:lnTo>
                        <a:lnTo>
                          <a:pt x="262" y="144"/>
                        </a:lnTo>
                        <a:lnTo>
                          <a:pt x="258" y="148"/>
                        </a:lnTo>
                        <a:lnTo>
                          <a:pt x="254" y="152"/>
                        </a:lnTo>
                        <a:lnTo>
                          <a:pt x="244" y="154"/>
                        </a:lnTo>
                        <a:lnTo>
                          <a:pt x="232" y="152"/>
                        </a:lnTo>
                        <a:lnTo>
                          <a:pt x="222" y="152"/>
                        </a:lnTo>
                        <a:lnTo>
                          <a:pt x="202" y="146"/>
                        </a:lnTo>
                        <a:lnTo>
                          <a:pt x="182" y="140"/>
                        </a:lnTo>
                        <a:lnTo>
                          <a:pt x="158" y="128"/>
                        </a:lnTo>
                        <a:lnTo>
                          <a:pt x="146" y="122"/>
                        </a:lnTo>
                        <a:lnTo>
                          <a:pt x="136" y="114"/>
                        </a:lnTo>
                        <a:lnTo>
                          <a:pt x="136" y="110"/>
                        </a:lnTo>
                        <a:lnTo>
                          <a:pt x="136" y="108"/>
                        </a:lnTo>
                        <a:lnTo>
                          <a:pt x="138" y="106"/>
                        </a:lnTo>
                        <a:lnTo>
                          <a:pt x="140" y="96"/>
                        </a:lnTo>
                        <a:lnTo>
                          <a:pt x="140" y="84"/>
                        </a:lnTo>
                        <a:lnTo>
                          <a:pt x="138" y="74"/>
                        </a:lnTo>
                        <a:lnTo>
                          <a:pt x="138" y="62"/>
                        </a:lnTo>
                        <a:lnTo>
                          <a:pt x="134" y="58"/>
                        </a:lnTo>
                        <a:lnTo>
                          <a:pt x="130" y="56"/>
                        </a:lnTo>
                        <a:lnTo>
                          <a:pt x="128" y="58"/>
                        </a:lnTo>
                        <a:lnTo>
                          <a:pt x="124" y="60"/>
                        </a:lnTo>
                        <a:lnTo>
                          <a:pt x="124" y="64"/>
                        </a:lnTo>
                        <a:lnTo>
                          <a:pt x="124" y="72"/>
                        </a:lnTo>
                        <a:lnTo>
                          <a:pt x="124" y="88"/>
                        </a:lnTo>
                        <a:lnTo>
                          <a:pt x="122" y="106"/>
                        </a:lnTo>
                        <a:lnTo>
                          <a:pt x="120" y="112"/>
                        </a:lnTo>
                        <a:lnTo>
                          <a:pt x="116" y="120"/>
                        </a:lnTo>
                        <a:lnTo>
                          <a:pt x="112" y="126"/>
                        </a:lnTo>
                        <a:lnTo>
                          <a:pt x="104" y="130"/>
                        </a:lnTo>
                        <a:lnTo>
                          <a:pt x="88" y="138"/>
                        </a:lnTo>
                        <a:lnTo>
                          <a:pt x="70" y="142"/>
                        </a:lnTo>
                        <a:lnTo>
                          <a:pt x="34" y="152"/>
                        </a:lnTo>
                        <a:lnTo>
                          <a:pt x="18" y="152"/>
                        </a:lnTo>
                        <a:lnTo>
                          <a:pt x="10" y="150"/>
                        </a:lnTo>
                        <a:lnTo>
                          <a:pt x="4" y="146"/>
                        </a:lnTo>
                        <a:lnTo>
                          <a:pt x="0" y="144"/>
                        </a:lnTo>
                        <a:lnTo>
                          <a:pt x="0" y="140"/>
                        </a:lnTo>
                        <a:lnTo>
                          <a:pt x="0" y="130"/>
                        </a:lnTo>
                        <a:lnTo>
                          <a:pt x="4" y="124"/>
                        </a:lnTo>
                        <a:lnTo>
                          <a:pt x="10" y="118"/>
                        </a:lnTo>
                        <a:lnTo>
                          <a:pt x="16" y="112"/>
                        </a:lnTo>
                        <a:lnTo>
                          <a:pt x="24" y="110"/>
                        </a:lnTo>
                        <a:lnTo>
                          <a:pt x="40" y="106"/>
                        </a:lnTo>
                        <a:lnTo>
                          <a:pt x="56" y="102"/>
                        </a:lnTo>
                        <a:lnTo>
                          <a:pt x="68" y="102"/>
                        </a:lnTo>
                        <a:lnTo>
                          <a:pt x="78" y="104"/>
                        </a:lnTo>
                        <a:lnTo>
                          <a:pt x="100" y="108"/>
                        </a:lnTo>
                        <a:lnTo>
                          <a:pt x="102" y="106"/>
                        </a:lnTo>
                        <a:lnTo>
                          <a:pt x="102" y="104"/>
                        </a:lnTo>
                        <a:lnTo>
                          <a:pt x="104" y="98"/>
                        </a:lnTo>
                        <a:lnTo>
                          <a:pt x="104" y="84"/>
                        </a:lnTo>
                        <a:lnTo>
                          <a:pt x="104" y="70"/>
                        </a:lnTo>
                        <a:lnTo>
                          <a:pt x="104" y="64"/>
                        </a:lnTo>
                        <a:lnTo>
                          <a:pt x="102" y="58"/>
                        </a:lnTo>
                        <a:lnTo>
                          <a:pt x="98" y="52"/>
                        </a:lnTo>
                        <a:lnTo>
                          <a:pt x="92" y="48"/>
                        </a:lnTo>
                        <a:lnTo>
                          <a:pt x="70" y="40"/>
                        </a:lnTo>
                        <a:lnTo>
                          <a:pt x="48" y="28"/>
                        </a:lnTo>
                        <a:lnTo>
                          <a:pt x="44" y="22"/>
                        </a:lnTo>
                        <a:lnTo>
                          <a:pt x="42" y="16"/>
                        </a:lnTo>
                        <a:lnTo>
                          <a:pt x="42" y="8"/>
                        </a:lnTo>
                        <a:lnTo>
                          <a:pt x="42" y="2"/>
                        </a:lnTo>
                        <a:lnTo>
                          <a:pt x="44" y="0"/>
                        </a:lnTo>
                        <a:lnTo>
                          <a:pt x="86" y="2"/>
                        </a:lnTo>
                        <a:lnTo>
                          <a:pt x="128" y="6"/>
                        </a:lnTo>
                        <a:close/>
                      </a:path>
                    </a:pathLst>
                  </a:custGeom>
                  <a:solidFill>
                    <a:srgbClr val="9F84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0" name="Freeform 254"/>
                  <p:cNvSpPr>
                    <a:spLocks/>
                  </p:cNvSpPr>
                  <p:nvPr/>
                </p:nvSpPr>
                <p:spPr bwMode="auto">
                  <a:xfrm>
                    <a:off x="3585" y="2443"/>
                    <a:ext cx="38" cy="28"/>
                  </a:xfrm>
                  <a:custGeom>
                    <a:avLst/>
                    <a:gdLst>
                      <a:gd name="T0" fmla="*/ 16 w 38"/>
                      <a:gd name="T1" fmla="*/ 20 h 28"/>
                      <a:gd name="T2" fmla="*/ 16 w 38"/>
                      <a:gd name="T3" fmla="*/ 20 h 28"/>
                      <a:gd name="T4" fmla="*/ 20 w 38"/>
                      <a:gd name="T5" fmla="*/ 18 h 28"/>
                      <a:gd name="T6" fmla="*/ 24 w 38"/>
                      <a:gd name="T7" fmla="*/ 16 h 28"/>
                      <a:gd name="T8" fmla="*/ 28 w 38"/>
                      <a:gd name="T9" fmla="*/ 8 h 28"/>
                      <a:gd name="T10" fmla="*/ 28 w 38"/>
                      <a:gd name="T11" fmla="*/ 8 h 28"/>
                      <a:gd name="T12" fmla="*/ 28 w 38"/>
                      <a:gd name="T13" fmla="*/ 4 h 28"/>
                      <a:gd name="T14" fmla="*/ 30 w 38"/>
                      <a:gd name="T15" fmla="*/ 0 h 28"/>
                      <a:gd name="T16" fmla="*/ 30 w 38"/>
                      <a:gd name="T17" fmla="*/ 0 h 28"/>
                      <a:gd name="T18" fmla="*/ 34 w 38"/>
                      <a:gd name="T19" fmla="*/ 0 h 28"/>
                      <a:gd name="T20" fmla="*/ 38 w 38"/>
                      <a:gd name="T21" fmla="*/ 2 h 28"/>
                      <a:gd name="T22" fmla="*/ 38 w 38"/>
                      <a:gd name="T23" fmla="*/ 2 h 28"/>
                      <a:gd name="T24" fmla="*/ 36 w 38"/>
                      <a:gd name="T25" fmla="*/ 10 h 28"/>
                      <a:gd name="T26" fmla="*/ 34 w 38"/>
                      <a:gd name="T27" fmla="*/ 16 h 28"/>
                      <a:gd name="T28" fmla="*/ 30 w 38"/>
                      <a:gd name="T29" fmla="*/ 22 h 28"/>
                      <a:gd name="T30" fmla="*/ 24 w 38"/>
                      <a:gd name="T31" fmla="*/ 26 h 28"/>
                      <a:gd name="T32" fmla="*/ 24 w 38"/>
                      <a:gd name="T33" fmla="*/ 26 h 28"/>
                      <a:gd name="T34" fmla="*/ 16 w 38"/>
                      <a:gd name="T35" fmla="*/ 28 h 28"/>
                      <a:gd name="T36" fmla="*/ 10 w 38"/>
                      <a:gd name="T37" fmla="*/ 26 h 28"/>
                      <a:gd name="T38" fmla="*/ 10 w 38"/>
                      <a:gd name="T39" fmla="*/ 26 h 28"/>
                      <a:gd name="T40" fmla="*/ 4 w 38"/>
                      <a:gd name="T41" fmla="*/ 20 h 28"/>
                      <a:gd name="T42" fmla="*/ 2 w 38"/>
                      <a:gd name="T43" fmla="*/ 14 h 28"/>
                      <a:gd name="T44" fmla="*/ 0 w 38"/>
                      <a:gd name="T45" fmla="*/ 8 h 28"/>
                      <a:gd name="T46" fmla="*/ 2 w 38"/>
                      <a:gd name="T47" fmla="*/ 0 h 28"/>
                      <a:gd name="T48" fmla="*/ 2 w 38"/>
                      <a:gd name="T49" fmla="*/ 0 h 28"/>
                      <a:gd name="T50" fmla="*/ 4 w 38"/>
                      <a:gd name="T51" fmla="*/ 2 h 28"/>
                      <a:gd name="T52" fmla="*/ 6 w 38"/>
                      <a:gd name="T53" fmla="*/ 4 h 28"/>
                      <a:gd name="T54" fmla="*/ 8 w 38"/>
                      <a:gd name="T55" fmla="*/ 10 h 28"/>
                      <a:gd name="T56" fmla="*/ 10 w 38"/>
                      <a:gd name="T57" fmla="*/ 16 h 28"/>
                      <a:gd name="T58" fmla="*/ 12 w 38"/>
                      <a:gd name="T59" fmla="*/ 18 h 28"/>
                      <a:gd name="T60" fmla="*/ 16 w 38"/>
                      <a:gd name="T61" fmla="*/ 20 h 28"/>
                      <a:gd name="T62" fmla="*/ 16 w 38"/>
                      <a:gd name="T63" fmla="*/ 2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 h="28">
                        <a:moveTo>
                          <a:pt x="16" y="20"/>
                        </a:moveTo>
                        <a:lnTo>
                          <a:pt x="16" y="20"/>
                        </a:lnTo>
                        <a:lnTo>
                          <a:pt x="20" y="18"/>
                        </a:lnTo>
                        <a:lnTo>
                          <a:pt x="24" y="16"/>
                        </a:lnTo>
                        <a:lnTo>
                          <a:pt x="28" y="8"/>
                        </a:lnTo>
                        <a:lnTo>
                          <a:pt x="28" y="4"/>
                        </a:lnTo>
                        <a:lnTo>
                          <a:pt x="30" y="0"/>
                        </a:lnTo>
                        <a:lnTo>
                          <a:pt x="34" y="0"/>
                        </a:lnTo>
                        <a:lnTo>
                          <a:pt x="38" y="2"/>
                        </a:lnTo>
                        <a:lnTo>
                          <a:pt x="36" y="10"/>
                        </a:lnTo>
                        <a:lnTo>
                          <a:pt x="34" y="16"/>
                        </a:lnTo>
                        <a:lnTo>
                          <a:pt x="30" y="22"/>
                        </a:lnTo>
                        <a:lnTo>
                          <a:pt x="24" y="26"/>
                        </a:lnTo>
                        <a:lnTo>
                          <a:pt x="16" y="28"/>
                        </a:lnTo>
                        <a:lnTo>
                          <a:pt x="10" y="26"/>
                        </a:lnTo>
                        <a:lnTo>
                          <a:pt x="4" y="20"/>
                        </a:lnTo>
                        <a:lnTo>
                          <a:pt x="2" y="14"/>
                        </a:lnTo>
                        <a:lnTo>
                          <a:pt x="0" y="8"/>
                        </a:lnTo>
                        <a:lnTo>
                          <a:pt x="2" y="0"/>
                        </a:lnTo>
                        <a:lnTo>
                          <a:pt x="4" y="2"/>
                        </a:lnTo>
                        <a:lnTo>
                          <a:pt x="6" y="4"/>
                        </a:lnTo>
                        <a:lnTo>
                          <a:pt x="8" y="10"/>
                        </a:lnTo>
                        <a:lnTo>
                          <a:pt x="10" y="16"/>
                        </a:lnTo>
                        <a:lnTo>
                          <a:pt x="12" y="18"/>
                        </a:lnTo>
                        <a:lnTo>
                          <a:pt x="16"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1" name="Freeform 255"/>
                  <p:cNvSpPr>
                    <a:spLocks/>
                  </p:cNvSpPr>
                  <p:nvPr/>
                </p:nvSpPr>
                <p:spPr bwMode="auto">
                  <a:xfrm>
                    <a:off x="3707" y="2489"/>
                    <a:ext cx="114" cy="148"/>
                  </a:xfrm>
                  <a:custGeom>
                    <a:avLst/>
                    <a:gdLst>
                      <a:gd name="T0" fmla="*/ 114 w 114"/>
                      <a:gd name="T1" fmla="*/ 20 h 148"/>
                      <a:gd name="T2" fmla="*/ 114 w 114"/>
                      <a:gd name="T3" fmla="*/ 20 h 148"/>
                      <a:gd name="T4" fmla="*/ 106 w 114"/>
                      <a:gd name="T5" fmla="*/ 38 h 148"/>
                      <a:gd name="T6" fmla="*/ 96 w 114"/>
                      <a:gd name="T7" fmla="*/ 56 h 148"/>
                      <a:gd name="T8" fmla="*/ 96 w 114"/>
                      <a:gd name="T9" fmla="*/ 56 h 148"/>
                      <a:gd name="T10" fmla="*/ 102 w 114"/>
                      <a:gd name="T11" fmla="*/ 62 h 148"/>
                      <a:gd name="T12" fmla="*/ 106 w 114"/>
                      <a:gd name="T13" fmla="*/ 68 h 148"/>
                      <a:gd name="T14" fmla="*/ 108 w 114"/>
                      <a:gd name="T15" fmla="*/ 76 h 148"/>
                      <a:gd name="T16" fmla="*/ 106 w 114"/>
                      <a:gd name="T17" fmla="*/ 84 h 148"/>
                      <a:gd name="T18" fmla="*/ 106 w 114"/>
                      <a:gd name="T19" fmla="*/ 84 h 148"/>
                      <a:gd name="T20" fmla="*/ 96 w 114"/>
                      <a:gd name="T21" fmla="*/ 102 h 148"/>
                      <a:gd name="T22" fmla="*/ 86 w 114"/>
                      <a:gd name="T23" fmla="*/ 120 h 148"/>
                      <a:gd name="T24" fmla="*/ 86 w 114"/>
                      <a:gd name="T25" fmla="*/ 120 h 148"/>
                      <a:gd name="T26" fmla="*/ 82 w 114"/>
                      <a:gd name="T27" fmla="*/ 124 h 148"/>
                      <a:gd name="T28" fmla="*/ 80 w 114"/>
                      <a:gd name="T29" fmla="*/ 126 h 148"/>
                      <a:gd name="T30" fmla="*/ 76 w 114"/>
                      <a:gd name="T31" fmla="*/ 132 h 148"/>
                      <a:gd name="T32" fmla="*/ 76 w 114"/>
                      <a:gd name="T33" fmla="*/ 132 h 148"/>
                      <a:gd name="T34" fmla="*/ 70 w 114"/>
                      <a:gd name="T35" fmla="*/ 138 h 148"/>
                      <a:gd name="T36" fmla="*/ 62 w 114"/>
                      <a:gd name="T37" fmla="*/ 144 h 148"/>
                      <a:gd name="T38" fmla="*/ 54 w 114"/>
                      <a:gd name="T39" fmla="*/ 148 h 148"/>
                      <a:gd name="T40" fmla="*/ 46 w 114"/>
                      <a:gd name="T41" fmla="*/ 148 h 148"/>
                      <a:gd name="T42" fmla="*/ 46 w 114"/>
                      <a:gd name="T43" fmla="*/ 148 h 148"/>
                      <a:gd name="T44" fmla="*/ 34 w 114"/>
                      <a:gd name="T45" fmla="*/ 146 h 148"/>
                      <a:gd name="T46" fmla="*/ 24 w 114"/>
                      <a:gd name="T47" fmla="*/ 142 h 148"/>
                      <a:gd name="T48" fmla="*/ 16 w 114"/>
                      <a:gd name="T49" fmla="*/ 134 h 148"/>
                      <a:gd name="T50" fmla="*/ 10 w 114"/>
                      <a:gd name="T51" fmla="*/ 124 h 148"/>
                      <a:gd name="T52" fmla="*/ 10 w 114"/>
                      <a:gd name="T53" fmla="*/ 124 h 148"/>
                      <a:gd name="T54" fmla="*/ 10 w 114"/>
                      <a:gd name="T55" fmla="*/ 116 h 148"/>
                      <a:gd name="T56" fmla="*/ 10 w 114"/>
                      <a:gd name="T57" fmla="*/ 110 h 148"/>
                      <a:gd name="T58" fmla="*/ 12 w 114"/>
                      <a:gd name="T59" fmla="*/ 106 h 148"/>
                      <a:gd name="T60" fmla="*/ 12 w 114"/>
                      <a:gd name="T61" fmla="*/ 106 h 148"/>
                      <a:gd name="T62" fmla="*/ 10 w 114"/>
                      <a:gd name="T63" fmla="*/ 102 h 148"/>
                      <a:gd name="T64" fmla="*/ 6 w 114"/>
                      <a:gd name="T65" fmla="*/ 100 h 148"/>
                      <a:gd name="T66" fmla="*/ 6 w 114"/>
                      <a:gd name="T67" fmla="*/ 100 h 148"/>
                      <a:gd name="T68" fmla="*/ 2 w 114"/>
                      <a:gd name="T69" fmla="*/ 94 h 148"/>
                      <a:gd name="T70" fmla="*/ 0 w 114"/>
                      <a:gd name="T71" fmla="*/ 88 h 148"/>
                      <a:gd name="T72" fmla="*/ 0 w 114"/>
                      <a:gd name="T73" fmla="*/ 82 h 148"/>
                      <a:gd name="T74" fmla="*/ 0 w 114"/>
                      <a:gd name="T75" fmla="*/ 74 h 148"/>
                      <a:gd name="T76" fmla="*/ 0 w 114"/>
                      <a:gd name="T77" fmla="*/ 74 h 148"/>
                      <a:gd name="T78" fmla="*/ 4 w 114"/>
                      <a:gd name="T79" fmla="*/ 66 h 148"/>
                      <a:gd name="T80" fmla="*/ 10 w 114"/>
                      <a:gd name="T81" fmla="*/ 58 h 148"/>
                      <a:gd name="T82" fmla="*/ 16 w 114"/>
                      <a:gd name="T83" fmla="*/ 52 h 148"/>
                      <a:gd name="T84" fmla="*/ 26 w 114"/>
                      <a:gd name="T85" fmla="*/ 48 h 148"/>
                      <a:gd name="T86" fmla="*/ 26 w 114"/>
                      <a:gd name="T87" fmla="*/ 48 h 148"/>
                      <a:gd name="T88" fmla="*/ 30 w 114"/>
                      <a:gd name="T89" fmla="*/ 48 h 148"/>
                      <a:gd name="T90" fmla="*/ 32 w 114"/>
                      <a:gd name="T91" fmla="*/ 48 h 148"/>
                      <a:gd name="T92" fmla="*/ 34 w 114"/>
                      <a:gd name="T93" fmla="*/ 46 h 148"/>
                      <a:gd name="T94" fmla="*/ 34 w 114"/>
                      <a:gd name="T95" fmla="*/ 46 h 148"/>
                      <a:gd name="T96" fmla="*/ 36 w 114"/>
                      <a:gd name="T97" fmla="*/ 40 h 148"/>
                      <a:gd name="T98" fmla="*/ 42 w 114"/>
                      <a:gd name="T99" fmla="*/ 36 h 148"/>
                      <a:gd name="T100" fmla="*/ 42 w 114"/>
                      <a:gd name="T101" fmla="*/ 36 h 148"/>
                      <a:gd name="T102" fmla="*/ 48 w 114"/>
                      <a:gd name="T103" fmla="*/ 34 h 148"/>
                      <a:gd name="T104" fmla="*/ 54 w 114"/>
                      <a:gd name="T105" fmla="*/ 34 h 148"/>
                      <a:gd name="T106" fmla="*/ 54 w 114"/>
                      <a:gd name="T107" fmla="*/ 34 h 148"/>
                      <a:gd name="T108" fmla="*/ 64 w 114"/>
                      <a:gd name="T109" fmla="*/ 16 h 148"/>
                      <a:gd name="T110" fmla="*/ 70 w 114"/>
                      <a:gd name="T111" fmla="*/ 8 h 148"/>
                      <a:gd name="T112" fmla="*/ 78 w 114"/>
                      <a:gd name="T113" fmla="*/ 0 h 148"/>
                      <a:gd name="T114" fmla="*/ 78 w 114"/>
                      <a:gd name="T115" fmla="*/ 0 h 148"/>
                      <a:gd name="T116" fmla="*/ 88 w 114"/>
                      <a:gd name="T117" fmla="*/ 2 h 148"/>
                      <a:gd name="T118" fmla="*/ 98 w 114"/>
                      <a:gd name="T119" fmla="*/ 6 h 148"/>
                      <a:gd name="T120" fmla="*/ 106 w 114"/>
                      <a:gd name="T121" fmla="*/ 12 h 148"/>
                      <a:gd name="T122" fmla="*/ 114 w 114"/>
                      <a:gd name="T123" fmla="*/ 20 h 148"/>
                      <a:gd name="T124" fmla="*/ 114 w 114"/>
                      <a:gd name="T125" fmla="*/ 20 h 1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4" h="148">
                        <a:moveTo>
                          <a:pt x="114" y="20"/>
                        </a:moveTo>
                        <a:lnTo>
                          <a:pt x="114" y="20"/>
                        </a:lnTo>
                        <a:lnTo>
                          <a:pt x="106" y="38"/>
                        </a:lnTo>
                        <a:lnTo>
                          <a:pt x="96" y="56"/>
                        </a:lnTo>
                        <a:lnTo>
                          <a:pt x="102" y="62"/>
                        </a:lnTo>
                        <a:lnTo>
                          <a:pt x="106" y="68"/>
                        </a:lnTo>
                        <a:lnTo>
                          <a:pt x="108" y="76"/>
                        </a:lnTo>
                        <a:lnTo>
                          <a:pt x="106" y="84"/>
                        </a:lnTo>
                        <a:lnTo>
                          <a:pt x="96" y="102"/>
                        </a:lnTo>
                        <a:lnTo>
                          <a:pt x="86" y="120"/>
                        </a:lnTo>
                        <a:lnTo>
                          <a:pt x="82" y="124"/>
                        </a:lnTo>
                        <a:lnTo>
                          <a:pt x="80" y="126"/>
                        </a:lnTo>
                        <a:lnTo>
                          <a:pt x="76" y="132"/>
                        </a:lnTo>
                        <a:lnTo>
                          <a:pt x="70" y="138"/>
                        </a:lnTo>
                        <a:lnTo>
                          <a:pt x="62" y="144"/>
                        </a:lnTo>
                        <a:lnTo>
                          <a:pt x="54" y="148"/>
                        </a:lnTo>
                        <a:lnTo>
                          <a:pt x="46" y="148"/>
                        </a:lnTo>
                        <a:lnTo>
                          <a:pt x="34" y="146"/>
                        </a:lnTo>
                        <a:lnTo>
                          <a:pt x="24" y="142"/>
                        </a:lnTo>
                        <a:lnTo>
                          <a:pt x="16" y="134"/>
                        </a:lnTo>
                        <a:lnTo>
                          <a:pt x="10" y="124"/>
                        </a:lnTo>
                        <a:lnTo>
                          <a:pt x="10" y="116"/>
                        </a:lnTo>
                        <a:lnTo>
                          <a:pt x="10" y="110"/>
                        </a:lnTo>
                        <a:lnTo>
                          <a:pt x="12" y="106"/>
                        </a:lnTo>
                        <a:lnTo>
                          <a:pt x="10" y="102"/>
                        </a:lnTo>
                        <a:lnTo>
                          <a:pt x="6" y="100"/>
                        </a:lnTo>
                        <a:lnTo>
                          <a:pt x="2" y="94"/>
                        </a:lnTo>
                        <a:lnTo>
                          <a:pt x="0" y="88"/>
                        </a:lnTo>
                        <a:lnTo>
                          <a:pt x="0" y="82"/>
                        </a:lnTo>
                        <a:lnTo>
                          <a:pt x="0" y="74"/>
                        </a:lnTo>
                        <a:lnTo>
                          <a:pt x="4" y="66"/>
                        </a:lnTo>
                        <a:lnTo>
                          <a:pt x="10" y="58"/>
                        </a:lnTo>
                        <a:lnTo>
                          <a:pt x="16" y="52"/>
                        </a:lnTo>
                        <a:lnTo>
                          <a:pt x="26" y="48"/>
                        </a:lnTo>
                        <a:lnTo>
                          <a:pt x="30" y="48"/>
                        </a:lnTo>
                        <a:lnTo>
                          <a:pt x="32" y="48"/>
                        </a:lnTo>
                        <a:lnTo>
                          <a:pt x="34" y="46"/>
                        </a:lnTo>
                        <a:lnTo>
                          <a:pt x="36" y="40"/>
                        </a:lnTo>
                        <a:lnTo>
                          <a:pt x="42" y="36"/>
                        </a:lnTo>
                        <a:lnTo>
                          <a:pt x="48" y="34"/>
                        </a:lnTo>
                        <a:lnTo>
                          <a:pt x="54" y="34"/>
                        </a:lnTo>
                        <a:lnTo>
                          <a:pt x="64" y="16"/>
                        </a:lnTo>
                        <a:lnTo>
                          <a:pt x="70" y="8"/>
                        </a:lnTo>
                        <a:lnTo>
                          <a:pt x="78" y="0"/>
                        </a:lnTo>
                        <a:lnTo>
                          <a:pt x="88" y="2"/>
                        </a:lnTo>
                        <a:lnTo>
                          <a:pt x="98" y="6"/>
                        </a:lnTo>
                        <a:lnTo>
                          <a:pt x="106" y="12"/>
                        </a:lnTo>
                        <a:lnTo>
                          <a:pt x="114" y="20"/>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2" name="Freeform 256"/>
                  <p:cNvSpPr>
                    <a:spLocks/>
                  </p:cNvSpPr>
                  <p:nvPr/>
                </p:nvSpPr>
                <p:spPr bwMode="auto">
                  <a:xfrm>
                    <a:off x="3787" y="2505"/>
                    <a:ext cx="16" cy="8"/>
                  </a:xfrm>
                  <a:custGeom>
                    <a:avLst/>
                    <a:gdLst>
                      <a:gd name="T0" fmla="*/ 16 w 16"/>
                      <a:gd name="T1" fmla="*/ 6 h 8"/>
                      <a:gd name="T2" fmla="*/ 16 w 16"/>
                      <a:gd name="T3" fmla="*/ 8 h 8"/>
                      <a:gd name="T4" fmla="*/ 0 w 16"/>
                      <a:gd name="T5" fmla="*/ 4 h 8"/>
                      <a:gd name="T6" fmla="*/ 0 w 16"/>
                      <a:gd name="T7" fmla="*/ 4 h 8"/>
                      <a:gd name="T8" fmla="*/ 0 w 16"/>
                      <a:gd name="T9" fmla="*/ 2 h 8"/>
                      <a:gd name="T10" fmla="*/ 2 w 16"/>
                      <a:gd name="T11" fmla="*/ 0 h 8"/>
                      <a:gd name="T12" fmla="*/ 2 w 16"/>
                      <a:gd name="T13" fmla="*/ 0 h 8"/>
                      <a:gd name="T14" fmla="*/ 10 w 16"/>
                      <a:gd name="T15" fmla="*/ 2 h 8"/>
                      <a:gd name="T16" fmla="*/ 16 w 16"/>
                      <a:gd name="T17" fmla="*/ 6 h 8"/>
                      <a:gd name="T18" fmla="*/ 16 w 16"/>
                      <a:gd name="T19" fmla="*/ 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8">
                        <a:moveTo>
                          <a:pt x="16" y="6"/>
                        </a:moveTo>
                        <a:lnTo>
                          <a:pt x="16" y="8"/>
                        </a:lnTo>
                        <a:lnTo>
                          <a:pt x="0" y="4"/>
                        </a:lnTo>
                        <a:lnTo>
                          <a:pt x="0" y="2"/>
                        </a:lnTo>
                        <a:lnTo>
                          <a:pt x="2" y="0"/>
                        </a:lnTo>
                        <a:lnTo>
                          <a:pt x="10" y="2"/>
                        </a:lnTo>
                        <a:lnTo>
                          <a:pt x="16" y="6"/>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3" name="Freeform 257"/>
                  <p:cNvSpPr>
                    <a:spLocks/>
                  </p:cNvSpPr>
                  <p:nvPr/>
                </p:nvSpPr>
                <p:spPr bwMode="auto">
                  <a:xfrm>
                    <a:off x="3777" y="2521"/>
                    <a:ext cx="18" cy="14"/>
                  </a:xfrm>
                  <a:custGeom>
                    <a:avLst/>
                    <a:gdLst>
                      <a:gd name="T0" fmla="*/ 18 w 18"/>
                      <a:gd name="T1" fmla="*/ 6 h 14"/>
                      <a:gd name="T2" fmla="*/ 18 w 18"/>
                      <a:gd name="T3" fmla="*/ 6 h 14"/>
                      <a:gd name="T4" fmla="*/ 16 w 18"/>
                      <a:gd name="T5" fmla="*/ 10 h 14"/>
                      <a:gd name="T6" fmla="*/ 14 w 18"/>
                      <a:gd name="T7" fmla="*/ 14 h 14"/>
                      <a:gd name="T8" fmla="*/ 14 w 18"/>
                      <a:gd name="T9" fmla="*/ 14 h 14"/>
                      <a:gd name="T10" fmla="*/ 6 w 18"/>
                      <a:gd name="T11" fmla="*/ 12 h 14"/>
                      <a:gd name="T12" fmla="*/ 0 w 18"/>
                      <a:gd name="T13" fmla="*/ 6 h 14"/>
                      <a:gd name="T14" fmla="*/ 0 w 18"/>
                      <a:gd name="T15" fmla="*/ 6 h 14"/>
                      <a:gd name="T16" fmla="*/ 0 w 18"/>
                      <a:gd name="T17" fmla="*/ 4 h 14"/>
                      <a:gd name="T18" fmla="*/ 2 w 18"/>
                      <a:gd name="T19" fmla="*/ 0 h 14"/>
                      <a:gd name="T20" fmla="*/ 18 w 18"/>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4">
                        <a:moveTo>
                          <a:pt x="18" y="6"/>
                        </a:moveTo>
                        <a:lnTo>
                          <a:pt x="18" y="6"/>
                        </a:lnTo>
                        <a:lnTo>
                          <a:pt x="16" y="10"/>
                        </a:lnTo>
                        <a:lnTo>
                          <a:pt x="14" y="14"/>
                        </a:lnTo>
                        <a:lnTo>
                          <a:pt x="6" y="12"/>
                        </a:lnTo>
                        <a:lnTo>
                          <a:pt x="0" y="6"/>
                        </a:lnTo>
                        <a:lnTo>
                          <a:pt x="0" y="4"/>
                        </a:lnTo>
                        <a:lnTo>
                          <a:pt x="2" y="0"/>
                        </a:lnTo>
                        <a:lnTo>
                          <a:pt x="18" y="6"/>
                        </a:lnTo>
                        <a:close/>
                      </a:path>
                    </a:pathLst>
                  </a:custGeom>
                  <a:solidFill>
                    <a:srgbClr val="91A9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4" name="Freeform 258"/>
                  <p:cNvSpPr>
                    <a:spLocks/>
                  </p:cNvSpPr>
                  <p:nvPr/>
                </p:nvSpPr>
                <p:spPr bwMode="auto">
                  <a:xfrm>
                    <a:off x="3731" y="2539"/>
                    <a:ext cx="68" cy="84"/>
                  </a:xfrm>
                  <a:custGeom>
                    <a:avLst/>
                    <a:gdLst>
                      <a:gd name="T0" fmla="*/ 34 w 68"/>
                      <a:gd name="T1" fmla="*/ 0 h 84"/>
                      <a:gd name="T2" fmla="*/ 34 w 68"/>
                      <a:gd name="T3" fmla="*/ 0 h 84"/>
                      <a:gd name="T4" fmla="*/ 52 w 68"/>
                      <a:gd name="T5" fmla="*/ 8 h 84"/>
                      <a:gd name="T6" fmla="*/ 60 w 68"/>
                      <a:gd name="T7" fmla="*/ 14 h 84"/>
                      <a:gd name="T8" fmla="*/ 68 w 68"/>
                      <a:gd name="T9" fmla="*/ 20 h 84"/>
                      <a:gd name="T10" fmla="*/ 68 w 68"/>
                      <a:gd name="T11" fmla="*/ 20 h 84"/>
                      <a:gd name="T12" fmla="*/ 66 w 68"/>
                      <a:gd name="T13" fmla="*/ 32 h 84"/>
                      <a:gd name="T14" fmla="*/ 62 w 68"/>
                      <a:gd name="T15" fmla="*/ 44 h 84"/>
                      <a:gd name="T16" fmla="*/ 48 w 68"/>
                      <a:gd name="T17" fmla="*/ 64 h 84"/>
                      <a:gd name="T18" fmla="*/ 48 w 68"/>
                      <a:gd name="T19" fmla="*/ 64 h 84"/>
                      <a:gd name="T20" fmla="*/ 36 w 68"/>
                      <a:gd name="T21" fmla="*/ 78 h 84"/>
                      <a:gd name="T22" fmla="*/ 28 w 68"/>
                      <a:gd name="T23" fmla="*/ 84 h 84"/>
                      <a:gd name="T24" fmla="*/ 24 w 68"/>
                      <a:gd name="T25" fmla="*/ 84 h 84"/>
                      <a:gd name="T26" fmla="*/ 20 w 68"/>
                      <a:gd name="T27" fmla="*/ 84 h 84"/>
                      <a:gd name="T28" fmla="*/ 20 w 68"/>
                      <a:gd name="T29" fmla="*/ 84 h 84"/>
                      <a:gd name="T30" fmla="*/ 8 w 68"/>
                      <a:gd name="T31" fmla="*/ 82 h 84"/>
                      <a:gd name="T32" fmla="*/ 4 w 68"/>
                      <a:gd name="T33" fmla="*/ 78 h 84"/>
                      <a:gd name="T34" fmla="*/ 2 w 68"/>
                      <a:gd name="T35" fmla="*/ 74 h 84"/>
                      <a:gd name="T36" fmla="*/ 2 w 68"/>
                      <a:gd name="T37" fmla="*/ 74 h 84"/>
                      <a:gd name="T38" fmla="*/ 0 w 68"/>
                      <a:gd name="T39" fmla="*/ 70 h 84"/>
                      <a:gd name="T40" fmla="*/ 0 w 68"/>
                      <a:gd name="T41" fmla="*/ 64 h 84"/>
                      <a:gd name="T42" fmla="*/ 0 w 68"/>
                      <a:gd name="T43" fmla="*/ 64 h 84"/>
                      <a:gd name="T44" fmla="*/ 6 w 68"/>
                      <a:gd name="T45" fmla="*/ 60 h 84"/>
                      <a:gd name="T46" fmla="*/ 8 w 68"/>
                      <a:gd name="T47" fmla="*/ 56 h 84"/>
                      <a:gd name="T48" fmla="*/ 8 w 68"/>
                      <a:gd name="T49" fmla="*/ 54 h 84"/>
                      <a:gd name="T50" fmla="*/ 8 w 68"/>
                      <a:gd name="T51" fmla="*/ 54 h 84"/>
                      <a:gd name="T52" fmla="*/ 6 w 68"/>
                      <a:gd name="T53" fmla="*/ 50 h 84"/>
                      <a:gd name="T54" fmla="*/ 8 w 68"/>
                      <a:gd name="T55" fmla="*/ 46 h 84"/>
                      <a:gd name="T56" fmla="*/ 8 w 68"/>
                      <a:gd name="T57" fmla="*/ 46 h 84"/>
                      <a:gd name="T58" fmla="*/ 12 w 68"/>
                      <a:gd name="T59" fmla="*/ 42 h 84"/>
                      <a:gd name="T60" fmla="*/ 14 w 68"/>
                      <a:gd name="T61" fmla="*/ 40 h 84"/>
                      <a:gd name="T62" fmla="*/ 16 w 68"/>
                      <a:gd name="T63" fmla="*/ 36 h 84"/>
                      <a:gd name="T64" fmla="*/ 16 w 68"/>
                      <a:gd name="T65" fmla="*/ 36 h 84"/>
                      <a:gd name="T66" fmla="*/ 14 w 68"/>
                      <a:gd name="T67" fmla="*/ 32 h 84"/>
                      <a:gd name="T68" fmla="*/ 14 w 68"/>
                      <a:gd name="T69" fmla="*/ 28 h 84"/>
                      <a:gd name="T70" fmla="*/ 14 w 68"/>
                      <a:gd name="T71" fmla="*/ 28 h 84"/>
                      <a:gd name="T72" fmla="*/ 18 w 68"/>
                      <a:gd name="T73" fmla="*/ 26 h 84"/>
                      <a:gd name="T74" fmla="*/ 24 w 68"/>
                      <a:gd name="T75" fmla="*/ 26 h 84"/>
                      <a:gd name="T76" fmla="*/ 28 w 68"/>
                      <a:gd name="T77" fmla="*/ 24 h 84"/>
                      <a:gd name="T78" fmla="*/ 28 w 68"/>
                      <a:gd name="T79" fmla="*/ 18 h 84"/>
                      <a:gd name="T80" fmla="*/ 28 w 68"/>
                      <a:gd name="T81" fmla="*/ 18 h 84"/>
                      <a:gd name="T82" fmla="*/ 24 w 68"/>
                      <a:gd name="T83" fmla="*/ 10 h 84"/>
                      <a:gd name="T84" fmla="*/ 22 w 68"/>
                      <a:gd name="T85" fmla="*/ 6 h 84"/>
                      <a:gd name="T86" fmla="*/ 24 w 68"/>
                      <a:gd name="T87" fmla="*/ 0 h 84"/>
                      <a:gd name="T88" fmla="*/ 24 w 68"/>
                      <a:gd name="T89" fmla="*/ 0 h 84"/>
                      <a:gd name="T90" fmla="*/ 26 w 68"/>
                      <a:gd name="T91" fmla="*/ 0 h 84"/>
                      <a:gd name="T92" fmla="*/ 28 w 68"/>
                      <a:gd name="T93" fmla="*/ 0 h 84"/>
                      <a:gd name="T94" fmla="*/ 34 w 68"/>
                      <a:gd name="T95" fmla="*/ 0 h 84"/>
                      <a:gd name="T96" fmla="*/ 34 w 68"/>
                      <a:gd name="T97" fmla="*/ 0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8" h="84">
                        <a:moveTo>
                          <a:pt x="34" y="0"/>
                        </a:moveTo>
                        <a:lnTo>
                          <a:pt x="34" y="0"/>
                        </a:lnTo>
                        <a:lnTo>
                          <a:pt x="52" y="8"/>
                        </a:lnTo>
                        <a:lnTo>
                          <a:pt x="60" y="14"/>
                        </a:lnTo>
                        <a:lnTo>
                          <a:pt x="68" y="20"/>
                        </a:lnTo>
                        <a:lnTo>
                          <a:pt x="66" y="32"/>
                        </a:lnTo>
                        <a:lnTo>
                          <a:pt x="62" y="44"/>
                        </a:lnTo>
                        <a:lnTo>
                          <a:pt x="48" y="64"/>
                        </a:lnTo>
                        <a:lnTo>
                          <a:pt x="36" y="78"/>
                        </a:lnTo>
                        <a:lnTo>
                          <a:pt x="28" y="84"/>
                        </a:lnTo>
                        <a:lnTo>
                          <a:pt x="24" y="84"/>
                        </a:lnTo>
                        <a:lnTo>
                          <a:pt x="20" y="84"/>
                        </a:lnTo>
                        <a:lnTo>
                          <a:pt x="8" y="82"/>
                        </a:lnTo>
                        <a:lnTo>
                          <a:pt x="4" y="78"/>
                        </a:lnTo>
                        <a:lnTo>
                          <a:pt x="2" y="74"/>
                        </a:lnTo>
                        <a:lnTo>
                          <a:pt x="0" y="70"/>
                        </a:lnTo>
                        <a:lnTo>
                          <a:pt x="0" y="64"/>
                        </a:lnTo>
                        <a:lnTo>
                          <a:pt x="6" y="60"/>
                        </a:lnTo>
                        <a:lnTo>
                          <a:pt x="8" y="56"/>
                        </a:lnTo>
                        <a:lnTo>
                          <a:pt x="8" y="54"/>
                        </a:lnTo>
                        <a:lnTo>
                          <a:pt x="6" y="50"/>
                        </a:lnTo>
                        <a:lnTo>
                          <a:pt x="8" y="46"/>
                        </a:lnTo>
                        <a:lnTo>
                          <a:pt x="12" y="42"/>
                        </a:lnTo>
                        <a:lnTo>
                          <a:pt x="14" y="40"/>
                        </a:lnTo>
                        <a:lnTo>
                          <a:pt x="16" y="36"/>
                        </a:lnTo>
                        <a:lnTo>
                          <a:pt x="14" y="32"/>
                        </a:lnTo>
                        <a:lnTo>
                          <a:pt x="14" y="28"/>
                        </a:lnTo>
                        <a:lnTo>
                          <a:pt x="18" y="26"/>
                        </a:lnTo>
                        <a:lnTo>
                          <a:pt x="24" y="26"/>
                        </a:lnTo>
                        <a:lnTo>
                          <a:pt x="28" y="24"/>
                        </a:lnTo>
                        <a:lnTo>
                          <a:pt x="28" y="18"/>
                        </a:lnTo>
                        <a:lnTo>
                          <a:pt x="24" y="10"/>
                        </a:lnTo>
                        <a:lnTo>
                          <a:pt x="22" y="6"/>
                        </a:lnTo>
                        <a:lnTo>
                          <a:pt x="24" y="0"/>
                        </a:lnTo>
                        <a:lnTo>
                          <a:pt x="26" y="0"/>
                        </a:lnTo>
                        <a:lnTo>
                          <a:pt x="28" y="0"/>
                        </a:lnTo>
                        <a:lnTo>
                          <a:pt x="34" y="0"/>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5" name="Freeform 259"/>
                  <p:cNvSpPr>
                    <a:spLocks/>
                  </p:cNvSpPr>
                  <p:nvPr/>
                </p:nvSpPr>
                <p:spPr bwMode="auto">
                  <a:xfrm>
                    <a:off x="3721" y="2553"/>
                    <a:ext cx="16" cy="24"/>
                  </a:xfrm>
                  <a:custGeom>
                    <a:avLst/>
                    <a:gdLst>
                      <a:gd name="T0" fmla="*/ 12 w 16"/>
                      <a:gd name="T1" fmla="*/ 6 h 24"/>
                      <a:gd name="T2" fmla="*/ 12 w 16"/>
                      <a:gd name="T3" fmla="*/ 6 h 24"/>
                      <a:gd name="T4" fmla="*/ 10 w 16"/>
                      <a:gd name="T5" fmla="*/ 12 h 24"/>
                      <a:gd name="T6" fmla="*/ 8 w 16"/>
                      <a:gd name="T7" fmla="*/ 20 h 24"/>
                      <a:gd name="T8" fmla="*/ 8 w 16"/>
                      <a:gd name="T9" fmla="*/ 20 h 24"/>
                      <a:gd name="T10" fmla="*/ 6 w 16"/>
                      <a:gd name="T11" fmla="*/ 20 h 24"/>
                      <a:gd name="T12" fmla="*/ 4 w 16"/>
                      <a:gd name="T13" fmla="*/ 22 h 24"/>
                      <a:gd name="T14" fmla="*/ 4 w 16"/>
                      <a:gd name="T15" fmla="*/ 24 h 24"/>
                      <a:gd name="T16" fmla="*/ 0 w 16"/>
                      <a:gd name="T17" fmla="*/ 24 h 24"/>
                      <a:gd name="T18" fmla="*/ 0 w 16"/>
                      <a:gd name="T19" fmla="*/ 24 h 24"/>
                      <a:gd name="T20" fmla="*/ 0 w 16"/>
                      <a:gd name="T21" fmla="*/ 14 h 24"/>
                      <a:gd name="T22" fmla="*/ 2 w 16"/>
                      <a:gd name="T23" fmla="*/ 10 h 24"/>
                      <a:gd name="T24" fmla="*/ 4 w 16"/>
                      <a:gd name="T25" fmla="*/ 6 h 24"/>
                      <a:gd name="T26" fmla="*/ 4 w 16"/>
                      <a:gd name="T27" fmla="*/ 6 h 24"/>
                      <a:gd name="T28" fmla="*/ 10 w 16"/>
                      <a:gd name="T29" fmla="*/ 2 h 24"/>
                      <a:gd name="T30" fmla="*/ 12 w 16"/>
                      <a:gd name="T31" fmla="*/ 0 h 24"/>
                      <a:gd name="T32" fmla="*/ 16 w 16"/>
                      <a:gd name="T33" fmla="*/ 0 h 24"/>
                      <a:gd name="T34" fmla="*/ 12 w 16"/>
                      <a:gd name="T35" fmla="*/ 6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24">
                        <a:moveTo>
                          <a:pt x="12" y="6"/>
                        </a:moveTo>
                        <a:lnTo>
                          <a:pt x="12" y="6"/>
                        </a:lnTo>
                        <a:lnTo>
                          <a:pt x="10" y="12"/>
                        </a:lnTo>
                        <a:lnTo>
                          <a:pt x="8" y="20"/>
                        </a:lnTo>
                        <a:lnTo>
                          <a:pt x="6" y="20"/>
                        </a:lnTo>
                        <a:lnTo>
                          <a:pt x="4" y="22"/>
                        </a:lnTo>
                        <a:lnTo>
                          <a:pt x="4" y="24"/>
                        </a:lnTo>
                        <a:lnTo>
                          <a:pt x="0" y="24"/>
                        </a:lnTo>
                        <a:lnTo>
                          <a:pt x="0" y="14"/>
                        </a:lnTo>
                        <a:lnTo>
                          <a:pt x="2" y="10"/>
                        </a:lnTo>
                        <a:lnTo>
                          <a:pt x="4" y="6"/>
                        </a:lnTo>
                        <a:lnTo>
                          <a:pt x="10" y="2"/>
                        </a:lnTo>
                        <a:lnTo>
                          <a:pt x="12" y="0"/>
                        </a:lnTo>
                        <a:lnTo>
                          <a:pt x="16" y="0"/>
                        </a:lnTo>
                        <a:lnTo>
                          <a:pt x="12" y="6"/>
                        </a:lnTo>
                        <a:close/>
                      </a:path>
                    </a:pathLst>
                  </a:custGeom>
                  <a:solidFill>
                    <a:srgbClr val="E8E2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6" name="Freeform 260"/>
                  <p:cNvSpPr>
                    <a:spLocks/>
                  </p:cNvSpPr>
                  <p:nvPr/>
                </p:nvSpPr>
                <p:spPr bwMode="auto">
                  <a:xfrm>
                    <a:off x="3725" y="2239"/>
                    <a:ext cx="266" cy="266"/>
                  </a:xfrm>
                  <a:custGeom>
                    <a:avLst/>
                    <a:gdLst>
                      <a:gd name="T0" fmla="*/ 266 w 266"/>
                      <a:gd name="T1" fmla="*/ 144 h 266"/>
                      <a:gd name="T2" fmla="*/ 258 w 266"/>
                      <a:gd name="T3" fmla="*/ 178 h 266"/>
                      <a:gd name="T4" fmla="*/ 252 w 266"/>
                      <a:gd name="T5" fmla="*/ 194 h 266"/>
                      <a:gd name="T6" fmla="*/ 242 w 266"/>
                      <a:gd name="T7" fmla="*/ 210 h 266"/>
                      <a:gd name="T8" fmla="*/ 206 w 266"/>
                      <a:gd name="T9" fmla="*/ 246 h 266"/>
                      <a:gd name="T10" fmla="*/ 184 w 266"/>
                      <a:gd name="T11" fmla="*/ 258 h 266"/>
                      <a:gd name="T12" fmla="*/ 158 w 266"/>
                      <a:gd name="T13" fmla="*/ 264 h 266"/>
                      <a:gd name="T14" fmla="*/ 142 w 266"/>
                      <a:gd name="T15" fmla="*/ 266 h 266"/>
                      <a:gd name="T16" fmla="*/ 124 w 266"/>
                      <a:gd name="T17" fmla="*/ 266 h 266"/>
                      <a:gd name="T18" fmla="*/ 96 w 266"/>
                      <a:gd name="T19" fmla="*/ 262 h 266"/>
                      <a:gd name="T20" fmla="*/ 72 w 266"/>
                      <a:gd name="T21" fmla="*/ 252 h 266"/>
                      <a:gd name="T22" fmla="*/ 50 w 266"/>
                      <a:gd name="T23" fmla="*/ 238 h 266"/>
                      <a:gd name="T24" fmla="*/ 32 w 266"/>
                      <a:gd name="T25" fmla="*/ 220 h 266"/>
                      <a:gd name="T26" fmla="*/ 18 w 266"/>
                      <a:gd name="T27" fmla="*/ 200 h 266"/>
                      <a:gd name="T28" fmla="*/ 8 w 266"/>
                      <a:gd name="T29" fmla="*/ 176 h 266"/>
                      <a:gd name="T30" fmla="*/ 2 w 266"/>
                      <a:gd name="T31" fmla="*/ 150 h 266"/>
                      <a:gd name="T32" fmla="*/ 0 w 266"/>
                      <a:gd name="T33" fmla="*/ 124 h 266"/>
                      <a:gd name="T34" fmla="*/ 2 w 266"/>
                      <a:gd name="T35" fmla="*/ 110 h 266"/>
                      <a:gd name="T36" fmla="*/ 10 w 266"/>
                      <a:gd name="T37" fmla="*/ 86 h 266"/>
                      <a:gd name="T38" fmla="*/ 22 w 266"/>
                      <a:gd name="T39" fmla="*/ 62 h 266"/>
                      <a:gd name="T40" fmla="*/ 36 w 266"/>
                      <a:gd name="T41" fmla="*/ 42 h 266"/>
                      <a:gd name="T42" fmla="*/ 56 w 266"/>
                      <a:gd name="T43" fmla="*/ 26 h 266"/>
                      <a:gd name="T44" fmla="*/ 78 w 266"/>
                      <a:gd name="T45" fmla="*/ 12 h 266"/>
                      <a:gd name="T46" fmla="*/ 102 w 266"/>
                      <a:gd name="T47" fmla="*/ 4 h 266"/>
                      <a:gd name="T48" fmla="*/ 130 w 266"/>
                      <a:gd name="T49" fmla="*/ 0 h 266"/>
                      <a:gd name="T50" fmla="*/ 142 w 266"/>
                      <a:gd name="T51" fmla="*/ 2 h 266"/>
                      <a:gd name="T52" fmla="*/ 170 w 266"/>
                      <a:gd name="T53" fmla="*/ 6 h 266"/>
                      <a:gd name="T54" fmla="*/ 194 w 266"/>
                      <a:gd name="T55" fmla="*/ 16 h 266"/>
                      <a:gd name="T56" fmla="*/ 216 w 266"/>
                      <a:gd name="T57" fmla="*/ 30 h 266"/>
                      <a:gd name="T58" fmla="*/ 234 w 266"/>
                      <a:gd name="T59" fmla="*/ 46 h 266"/>
                      <a:gd name="T60" fmla="*/ 248 w 266"/>
                      <a:gd name="T61" fmla="*/ 68 h 266"/>
                      <a:gd name="T62" fmla="*/ 258 w 266"/>
                      <a:gd name="T63" fmla="*/ 92 h 266"/>
                      <a:gd name="T64" fmla="*/ 264 w 266"/>
                      <a:gd name="T65" fmla="*/ 116 h 266"/>
                      <a:gd name="T66" fmla="*/ 266 w 266"/>
                      <a:gd name="T67" fmla="*/ 144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6" h="266">
                        <a:moveTo>
                          <a:pt x="266" y="144"/>
                        </a:moveTo>
                        <a:lnTo>
                          <a:pt x="266" y="144"/>
                        </a:lnTo>
                        <a:lnTo>
                          <a:pt x="264" y="162"/>
                        </a:lnTo>
                        <a:lnTo>
                          <a:pt x="258" y="178"/>
                        </a:lnTo>
                        <a:lnTo>
                          <a:pt x="252" y="194"/>
                        </a:lnTo>
                        <a:lnTo>
                          <a:pt x="242" y="210"/>
                        </a:lnTo>
                        <a:lnTo>
                          <a:pt x="226" y="228"/>
                        </a:lnTo>
                        <a:lnTo>
                          <a:pt x="206" y="246"/>
                        </a:lnTo>
                        <a:lnTo>
                          <a:pt x="196" y="252"/>
                        </a:lnTo>
                        <a:lnTo>
                          <a:pt x="184" y="258"/>
                        </a:lnTo>
                        <a:lnTo>
                          <a:pt x="172" y="262"/>
                        </a:lnTo>
                        <a:lnTo>
                          <a:pt x="158" y="264"/>
                        </a:lnTo>
                        <a:lnTo>
                          <a:pt x="142" y="266"/>
                        </a:lnTo>
                        <a:lnTo>
                          <a:pt x="124" y="266"/>
                        </a:lnTo>
                        <a:lnTo>
                          <a:pt x="110" y="264"/>
                        </a:lnTo>
                        <a:lnTo>
                          <a:pt x="96" y="262"/>
                        </a:lnTo>
                        <a:lnTo>
                          <a:pt x="84" y="258"/>
                        </a:lnTo>
                        <a:lnTo>
                          <a:pt x="72" y="252"/>
                        </a:lnTo>
                        <a:lnTo>
                          <a:pt x="62" y="246"/>
                        </a:lnTo>
                        <a:lnTo>
                          <a:pt x="50" y="238"/>
                        </a:lnTo>
                        <a:lnTo>
                          <a:pt x="42" y="230"/>
                        </a:lnTo>
                        <a:lnTo>
                          <a:pt x="32" y="220"/>
                        </a:lnTo>
                        <a:lnTo>
                          <a:pt x="24" y="210"/>
                        </a:lnTo>
                        <a:lnTo>
                          <a:pt x="18" y="200"/>
                        </a:lnTo>
                        <a:lnTo>
                          <a:pt x="12" y="188"/>
                        </a:lnTo>
                        <a:lnTo>
                          <a:pt x="8" y="176"/>
                        </a:lnTo>
                        <a:lnTo>
                          <a:pt x="4" y="164"/>
                        </a:lnTo>
                        <a:lnTo>
                          <a:pt x="2" y="150"/>
                        </a:lnTo>
                        <a:lnTo>
                          <a:pt x="0" y="138"/>
                        </a:lnTo>
                        <a:lnTo>
                          <a:pt x="0" y="124"/>
                        </a:lnTo>
                        <a:lnTo>
                          <a:pt x="2" y="110"/>
                        </a:lnTo>
                        <a:lnTo>
                          <a:pt x="6" y="98"/>
                        </a:lnTo>
                        <a:lnTo>
                          <a:pt x="10" y="86"/>
                        </a:lnTo>
                        <a:lnTo>
                          <a:pt x="14" y="74"/>
                        </a:lnTo>
                        <a:lnTo>
                          <a:pt x="22" y="62"/>
                        </a:lnTo>
                        <a:lnTo>
                          <a:pt x="28" y="52"/>
                        </a:lnTo>
                        <a:lnTo>
                          <a:pt x="36" y="42"/>
                        </a:lnTo>
                        <a:lnTo>
                          <a:pt x="46" y="34"/>
                        </a:lnTo>
                        <a:lnTo>
                          <a:pt x="56" y="26"/>
                        </a:lnTo>
                        <a:lnTo>
                          <a:pt x="66" y="18"/>
                        </a:lnTo>
                        <a:lnTo>
                          <a:pt x="78" y="12"/>
                        </a:lnTo>
                        <a:lnTo>
                          <a:pt x="90" y="8"/>
                        </a:lnTo>
                        <a:lnTo>
                          <a:pt x="102" y="4"/>
                        </a:lnTo>
                        <a:lnTo>
                          <a:pt x="116" y="2"/>
                        </a:lnTo>
                        <a:lnTo>
                          <a:pt x="130" y="0"/>
                        </a:lnTo>
                        <a:lnTo>
                          <a:pt x="142" y="2"/>
                        </a:lnTo>
                        <a:lnTo>
                          <a:pt x="156" y="2"/>
                        </a:lnTo>
                        <a:lnTo>
                          <a:pt x="170" y="6"/>
                        </a:lnTo>
                        <a:lnTo>
                          <a:pt x="182" y="10"/>
                        </a:lnTo>
                        <a:lnTo>
                          <a:pt x="194" y="16"/>
                        </a:lnTo>
                        <a:lnTo>
                          <a:pt x="204" y="22"/>
                        </a:lnTo>
                        <a:lnTo>
                          <a:pt x="216" y="30"/>
                        </a:lnTo>
                        <a:lnTo>
                          <a:pt x="224" y="38"/>
                        </a:lnTo>
                        <a:lnTo>
                          <a:pt x="234" y="46"/>
                        </a:lnTo>
                        <a:lnTo>
                          <a:pt x="242" y="56"/>
                        </a:lnTo>
                        <a:lnTo>
                          <a:pt x="248" y="68"/>
                        </a:lnTo>
                        <a:lnTo>
                          <a:pt x="254" y="80"/>
                        </a:lnTo>
                        <a:lnTo>
                          <a:pt x="258" y="92"/>
                        </a:lnTo>
                        <a:lnTo>
                          <a:pt x="262" y="104"/>
                        </a:lnTo>
                        <a:lnTo>
                          <a:pt x="264" y="116"/>
                        </a:lnTo>
                        <a:lnTo>
                          <a:pt x="266" y="130"/>
                        </a:lnTo>
                        <a:lnTo>
                          <a:pt x="266" y="144"/>
                        </a:lnTo>
                        <a:close/>
                      </a:path>
                    </a:pathLst>
                  </a:custGeom>
                  <a:solidFill>
                    <a:srgbClr val="DCDCDC"/>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1317" name="Freeform 261"/>
                  <p:cNvSpPr>
                    <a:spLocks/>
                  </p:cNvSpPr>
                  <p:nvPr/>
                </p:nvSpPr>
                <p:spPr bwMode="auto">
                  <a:xfrm>
                    <a:off x="3761" y="2277"/>
                    <a:ext cx="194" cy="192"/>
                  </a:xfrm>
                  <a:custGeom>
                    <a:avLst/>
                    <a:gdLst>
                      <a:gd name="T0" fmla="*/ 194 w 194"/>
                      <a:gd name="T1" fmla="*/ 102 h 192"/>
                      <a:gd name="T2" fmla="*/ 194 w 194"/>
                      <a:gd name="T3" fmla="*/ 102 h 192"/>
                      <a:gd name="T4" fmla="*/ 190 w 194"/>
                      <a:gd name="T5" fmla="*/ 122 h 192"/>
                      <a:gd name="T6" fmla="*/ 184 w 194"/>
                      <a:gd name="T7" fmla="*/ 140 h 192"/>
                      <a:gd name="T8" fmla="*/ 174 w 194"/>
                      <a:gd name="T9" fmla="*/ 156 h 192"/>
                      <a:gd name="T10" fmla="*/ 160 w 194"/>
                      <a:gd name="T11" fmla="*/ 170 h 192"/>
                      <a:gd name="T12" fmla="*/ 146 w 194"/>
                      <a:gd name="T13" fmla="*/ 180 h 192"/>
                      <a:gd name="T14" fmla="*/ 128 w 194"/>
                      <a:gd name="T15" fmla="*/ 188 h 192"/>
                      <a:gd name="T16" fmla="*/ 110 w 194"/>
                      <a:gd name="T17" fmla="*/ 192 h 192"/>
                      <a:gd name="T18" fmla="*/ 90 w 194"/>
                      <a:gd name="T19" fmla="*/ 192 h 192"/>
                      <a:gd name="T20" fmla="*/ 90 w 194"/>
                      <a:gd name="T21" fmla="*/ 192 h 192"/>
                      <a:gd name="T22" fmla="*/ 70 w 194"/>
                      <a:gd name="T23" fmla="*/ 190 h 192"/>
                      <a:gd name="T24" fmla="*/ 52 w 194"/>
                      <a:gd name="T25" fmla="*/ 182 h 192"/>
                      <a:gd name="T26" fmla="*/ 38 w 194"/>
                      <a:gd name="T27" fmla="*/ 172 h 192"/>
                      <a:gd name="T28" fmla="*/ 24 w 194"/>
                      <a:gd name="T29" fmla="*/ 160 h 192"/>
                      <a:gd name="T30" fmla="*/ 12 w 194"/>
                      <a:gd name="T31" fmla="*/ 144 h 192"/>
                      <a:gd name="T32" fmla="*/ 6 w 194"/>
                      <a:gd name="T33" fmla="*/ 126 h 192"/>
                      <a:gd name="T34" fmla="*/ 0 w 194"/>
                      <a:gd name="T35" fmla="*/ 108 h 192"/>
                      <a:gd name="T36" fmla="*/ 0 w 194"/>
                      <a:gd name="T37" fmla="*/ 88 h 192"/>
                      <a:gd name="T38" fmla="*/ 0 w 194"/>
                      <a:gd name="T39" fmla="*/ 88 h 192"/>
                      <a:gd name="T40" fmla="*/ 4 w 194"/>
                      <a:gd name="T41" fmla="*/ 70 h 192"/>
                      <a:gd name="T42" fmla="*/ 10 w 194"/>
                      <a:gd name="T43" fmla="*/ 52 h 192"/>
                      <a:gd name="T44" fmla="*/ 20 w 194"/>
                      <a:gd name="T45" fmla="*/ 36 h 192"/>
                      <a:gd name="T46" fmla="*/ 34 w 194"/>
                      <a:gd name="T47" fmla="*/ 22 h 192"/>
                      <a:gd name="T48" fmla="*/ 48 w 194"/>
                      <a:gd name="T49" fmla="*/ 12 h 192"/>
                      <a:gd name="T50" fmla="*/ 66 w 194"/>
                      <a:gd name="T51" fmla="*/ 4 h 192"/>
                      <a:gd name="T52" fmla="*/ 84 w 194"/>
                      <a:gd name="T53" fmla="*/ 0 h 192"/>
                      <a:gd name="T54" fmla="*/ 104 w 194"/>
                      <a:gd name="T55" fmla="*/ 0 h 192"/>
                      <a:gd name="T56" fmla="*/ 104 w 194"/>
                      <a:gd name="T57" fmla="*/ 0 h 192"/>
                      <a:gd name="T58" fmla="*/ 124 w 194"/>
                      <a:gd name="T59" fmla="*/ 2 h 192"/>
                      <a:gd name="T60" fmla="*/ 142 w 194"/>
                      <a:gd name="T61" fmla="*/ 10 h 192"/>
                      <a:gd name="T62" fmla="*/ 156 w 194"/>
                      <a:gd name="T63" fmla="*/ 20 h 192"/>
                      <a:gd name="T64" fmla="*/ 170 w 194"/>
                      <a:gd name="T65" fmla="*/ 32 h 192"/>
                      <a:gd name="T66" fmla="*/ 182 w 194"/>
                      <a:gd name="T67" fmla="*/ 48 h 192"/>
                      <a:gd name="T68" fmla="*/ 188 w 194"/>
                      <a:gd name="T69" fmla="*/ 64 h 192"/>
                      <a:gd name="T70" fmla="*/ 194 w 194"/>
                      <a:gd name="T71" fmla="*/ 84 h 192"/>
                      <a:gd name="T72" fmla="*/ 194 w 194"/>
                      <a:gd name="T73" fmla="*/ 102 h 192"/>
                      <a:gd name="T74" fmla="*/ 194 w 194"/>
                      <a:gd name="T75" fmla="*/ 102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4" h="192">
                        <a:moveTo>
                          <a:pt x="194" y="102"/>
                        </a:moveTo>
                        <a:lnTo>
                          <a:pt x="194" y="102"/>
                        </a:lnTo>
                        <a:lnTo>
                          <a:pt x="190" y="122"/>
                        </a:lnTo>
                        <a:lnTo>
                          <a:pt x="184" y="140"/>
                        </a:lnTo>
                        <a:lnTo>
                          <a:pt x="174" y="156"/>
                        </a:lnTo>
                        <a:lnTo>
                          <a:pt x="160" y="170"/>
                        </a:lnTo>
                        <a:lnTo>
                          <a:pt x="146" y="180"/>
                        </a:lnTo>
                        <a:lnTo>
                          <a:pt x="128" y="188"/>
                        </a:lnTo>
                        <a:lnTo>
                          <a:pt x="110" y="192"/>
                        </a:lnTo>
                        <a:lnTo>
                          <a:pt x="90" y="192"/>
                        </a:lnTo>
                        <a:lnTo>
                          <a:pt x="70" y="190"/>
                        </a:lnTo>
                        <a:lnTo>
                          <a:pt x="52" y="182"/>
                        </a:lnTo>
                        <a:lnTo>
                          <a:pt x="38" y="172"/>
                        </a:lnTo>
                        <a:lnTo>
                          <a:pt x="24" y="160"/>
                        </a:lnTo>
                        <a:lnTo>
                          <a:pt x="12" y="144"/>
                        </a:lnTo>
                        <a:lnTo>
                          <a:pt x="6" y="126"/>
                        </a:lnTo>
                        <a:lnTo>
                          <a:pt x="0" y="108"/>
                        </a:lnTo>
                        <a:lnTo>
                          <a:pt x="0" y="88"/>
                        </a:lnTo>
                        <a:lnTo>
                          <a:pt x="4" y="70"/>
                        </a:lnTo>
                        <a:lnTo>
                          <a:pt x="10" y="52"/>
                        </a:lnTo>
                        <a:lnTo>
                          <a:pt x="20" y="36"/>
                        </a:lnTo>
                        <a:lnTo>
                          <a:pt x="34" y="22"/>
                        </a:lnTo>
                        <a:lnTo>
                          <a:pt x="48" y="12"/>
                        </a:lnTo>
                        <a:lnTo>
                          <a:pt x="66" y="4"/>
                        </a:lnTo>
                        <a:lnTo>
                          <a:pt x="84" y="0"/>
                        </a:lnTo>
                        <a:lnTo>
                          <a:pt x="104" y="0"/>
                        </a:lnTo>
                        <a:lnTo>
                          <a:pt x="124" y="2"/>
                        </a:lnTo>
                        <a:lnTo>
                          <a:pt x="142" y="10"/>
                        </a:lnTo>
                        <a:lnTo>
                          <a:pt x="156" y="20"/>
                        </a:lnTo>
                        <a:lnTo>
                          <a:pt x="170" y="32"/>
                        </a:lnTo>
                        <a:lnTo>
                          <a:pt x="182" y="48"/>
                        </a:lnTo>
                        <a:lnTo>
                          <a:pt x="188" y="64"/>
                        </a:lnTo>
                        <a:lnTo>
                          <a:pt x="194" y="84"/>
                        </a:lnTo>
                        <a:lnTo>
                          <a:pt x="194" y="102"/>
                        </a:lnTo>
                        <a:close/>
                      </a:path>
                    </a:pathLst>
                  </a:custGeom>
                  <a:solidFill>
                    <a:srgbClr val="C6E2F8"/>
                  </a:solidFill>
                  <a:ln w="19050">
                    <a:solidFill>
                      <a:srgbClr val="595858"/>
                    </a:solidFill>
                    <a:prstDash val="solid"/>
                    <a:round/>
                    <a:headEnd/>
                    <a:tailEnd/>
                  </a:ln>
                </p:spPr>
                <p:txBody>
                  <a:bodyPr/>
                  <a:lstStyle/>
                  <a:p>
                    <a:endParaRPr lang="ja-JP" altLang="en-US">
                      <a:latin typeface="Meiryo UI" panose="020B0604030504040204" pitchFamily="50" charset="-128"/>
                      <a:ea typeface="Meiryo UI" panose="020B0604030504040204" pitchFamily="50" charset="-128"/>
                    </a:endParaRPr>
                  </a:p>
                </p:txBody>
              </p:sp>
              <p:sp>
                <p:nvSpPr>
                  <p:cNvPr id="11318" name="Freeform 262"/>
                  <p:cNvSpPr>
                    <a:spLocks/>
                  </p:cNvSpPr>
                  <p:nvPr/>
                </p:nvSpPr>
                <p:spPr bwMode="auto">
                  <a:xfrm>
                    <a:off x="3781" y="2327"/>
                    <a:ext cx="74" cy="104"/>
                  </a:xfrm>
                  <a:custGeom>
                    <a:avLst/>
                    <a:gdLst>
                      <a:gd name="T0" fmla="*/ 42 w 74"/>
                      <a:gd name="T1" fmla="*/ 8 h 104"/>
                      <a:gd name="T2" fmla="*/ 42 w 74"/>
                      <a:gd name="T3" fmla="*/ 8 h 104"/>
                      <a:gd name="T4" fmla="*/ 50 w 74"/>
                      <a:gd name="T5" fmla="*/ 16 h 104"/>
                      <a:gd name="T6" fmla="*/ 50 w 74"/>
                      <a:gd name="T7" fmla="*/ 20 h 104"/>
                      <a:gd name="T8" fmla="*/ 52 w 74"/>
                      <a:gd name="T9" fmla="*/ 24 h 104"/>
                      <a:gd name="T10" fmla="*/ 52 w 74"/>
                      <a:gd name="T11" fmla="*/ 24 h 104"/>
                      <a:gd name="T12" fmla="*/ 46 w 74"/>
                      <a:gd name="T13" fmla="*/ 34 h 104"/>
                      <a:gd name="T14" fmla="*/ 44 w 74"/>
                      <a:gd name="T15" fmla="*/ 44 h 104"/>
                      <a:gd name="T16" fmla="*/ 44 w 74"/>
                      <a:gd name="T17" fmla="*/ 54 h 104"/>
                      <a:gd name="T18" fmla="*/ 48 w 74"/>
                      <a:gd name="T19" fmla="*/ 64 h 104"/>
                      <a:gd name="T20" fmla="*/ 48 w 74"/>
                      <a:gd name="T21" fmla="*/ 64 h 104"/>
                      <a:gd name="T22" fmla="*/ 54 w 74"/>
                      <a:gd name="T23" fmla="*/ 66 h 104"/>
                      <a:gd name="T24" fmla="*/ 62 w 74"/>
                      <a:gd name="T25" fmla="*/ 66 h 104"/>
                      <a:gd name="T26" fmla="*/ 62 w 74"/>
                      <a:gd name="T27" fmla="*/ 66 h 104"/>
                      <a:gd name="T28" fmla="*/ 66 w 74"/>
                      <a:gd name="T29" fmla="*/ 70 h 104"/>
                      <a:gd name="T30" fmla="*/ 70 w 74"/>
                      <a:gd name="T31" fmla="*/ 74 h 104"/>
                      <a:gd name="T32" fmla="*/ 74 w 74"/>
                      <a:gd name="T33" fmla="*/ 82 h 104"/>
                      <a:gd name="T34" fmla="*/ 74 w 74"/>
                      <a:gd name="T35" fmla="*/ 82 h 104"/>
                      <a:gd name="T36" fmla="*/ 74 w 74"/>
                      <a:gd name="T37" fmla="*/ 88 h 104"/>
                      <a:gd name="T38" fmla="*/ 72 w 74"/>
                      <a:gd name="T39" fmla="*/ 92 h 104"/>
                      <a:gd name="T40" fmla="*/ 70 w 74"/>
                      <a:gd name="T41" fmla="*/ 96 h 104"/>
                      <a:gd name="T42" fmla="*/ 66 w 74"/>
                      <a:gd name="T43" fmla="*/ 100 h 104"/>
                      <a:gd name="T44" fmla="*/ 66 w 74"/>
                      <a:gd name="T45" fmla="*/ 100 h 104"/>
                      <a:gd name="T46" fmla="*/ 56 w 74"/>
                      <a:gd name="T47" fmla="*/ 100 h 104"/>
                      <a:gd name="T48" fmla="*/ 48 w 74"/>
                      <a:gd name="T49" fmla="*/ 102 h 104"/>
                      <a:gd name="T50" fmla="*/ 40 w 74"/>
                      <a:gd name="T51" fmla="*/ 104 h 104"/>
                      <a:gd name="T52" fmla="*/ 30 w 74"/>
                      <a:gd name="T53" fmla="*/ 104 h 104"/>
                      <a:gd name="T54" fmla="*/ 30 w 74"/>
                      <a:gd name="T55" fmla="*/ 104 h 104"/>
                      <a:gd name="T56" fmla="*/ 20 w 74"/>
                      <a:gd name="T57" fmla="*/ 98 h 104"/>
                      <a:gd name="T58" fmla="*/ 12 w 74"/>
                      <a:gd name="T59" fmla="*/ 92 h 104"/>
                      <a:gd name="T60" fmla="*/ 6 w 74"/>
                      <a:gd name="T61" fmla="*/ 82 h 104"/>
                      <a:gd name="T62" fmla="*/ 2 w 74"/>
                      <a:gd name="T63" fmla="*/ 70 h 104"/>
                      <a:gd name="T64" fmla="*/ 2 w 74"/>
                      <a:gd name="T65" fmla="*/ 70 h 104"/>
                      <a:gd name="T66" fmla="*/ 2 w 74"/>
                      <a:gd name="T67" fmla="*/ 62 h 104"/>
                      <a:gd name="T68" fmla="*/ 0 w 74"/>
                      <a:gd name="T69" fmla="*/ 54 h 104"/>
                      <a:gd name="T70" fmla="*/ 2 w 74"/>
                      <a:gd name="T71" fmla="*/ 38 h 104"/>
                      <a:gd name="T72" fmla="*/ 2 w 74"/>
                      <a:gd name="T73" fmla="*/ 38 h 104"/>
                      <a:gd name="T74" fmla="*/ 4 w 74"/>
                      <a:gd name="T75" fmla="*/ 28 h 104"/>
                      <a:gd name="T76" fmla="*/ 8 w 74"/>
                      <a:gd name="T77" fmla="*/ 18 h 104"/>
                      <a:gd name="T78" fmla="*/ 12 w 74"/>
                      <a:gd name="T79" fmla="*/ 8 h 104"/>
                      <a:gd name="T80" fmla="*/ 20 w 74"/>
                      <a:gd name="T81" fmla="*/ 0 h 104"/>
                      <a:gd name="T82" fmla="*/ 20 w 74"/>
                      <a:gd name="T83" fmla="*/ 0 h 104"/>
                      <a:gd name="T84" fmla="*/ 26 w 74"/>
                      <a:gd name="T85" fmla="*/ 0 h 104"/>
                      <a:gd name="T86" fmla="*/ 32 w 74"/>
                      <a:gd name="T87" fmla="*/ 2 h 104"/>
                      <a:gd name="T88" fmla="*/ 36 w 74"/>
                      <a:gd name="T89" fmla="*/ 6 h 104"/>
                      <a:gd name="T90" fmla="*/ 42 w 74"/>
                      <a:gd name="T91" fmla="*/ 8 h 104"/>
                      <a:gd name="T92" fmla="*/ 42 w 74"/>
                      <a:gd name="T93" fmla="*/ 8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4" h="104">
                        <a:moveTo>
                          <a:pt x="42" y="8"/>
                        </a:moveTo>
                        <a:lnTo>
                          <a:pt x="42" y="8"/>
                        </a:lnTo>
                        <a:lnTo>
                          <a:pt x="50" y="16"/>
                        </a:lnTo>
                        <a:lnTo>
                          <a:pt x="50" y="20"/>
                        </a:lnTo>
                        <a:lnTo>
                          <a:pt x="52" y="24"/>
                        </a:lnTo>
                        <a:lnTo>
                          <a:pt x="46" y="34"/>
                        </a:lnTo>
                        <a:lnTo>
                          <a:pt x="44" y="44"/>
                        </a:lnTo>
                        <a:lnTo>
                          <a:pt x="44" y="54"/>
                        </a:lnTo>
                        <a:lnTo>
                          <a:pt x="48" y="64"/>
                        </a:lnTo>
                        <a:lnTo>
                          <a:pt x="54" y="66"/>
                        </a:lnTo>
                        <a:lnTo>
                          <a:pt x="62" y="66"/>
                        </a:lnTo>
                        <a:lnTo>
                          <a:pt x="66" y="70"/>
                        </a:lnTo>
                        <a:lnTo>
                          <a:pt x="70" y="74"/>
                        </a:lnTo>
                        <a:lnTo>
                          <a:pt x="74" y="82"/>
                        </a:lnTo>
                        <a:lnTo>
                          <a:pt x="74" y="88"/>
                        </a:lnTo>
                        <a:lnTo>
                          <a:pt x="72" y="92"/>
                        </a:lnTo>
                        <a:lnTo>
                          <a:pt x="70" y="96"/>
                        </a:lnTo>
                        <a:lnTo>
                          <a:pt x="66" y="100"/>
                        </a:lnTo>
                        <a:lnTo>
                          <a:pt x="56" y="100"/>
                        </a:lnTo>
                        <a:lnTo>
                          <a:pt x="48" y="102"/>
                        </a:lnTo>
                        <a:lnTo>
                          <a:pt x="40" y="104"/>
                        </a:lnTo>
                        <a:lnTo>
                          <a:pt x="30" y="104"/>
                        </a:lnTo>
                        <a:lnTo>
                          <a:pt x="20" y="98"/>
                        </a:lnTo>
                        <a:lnTo>
                          <a:pt x="12" y="92"/>
                        </a:lnTo>
                        <a:lnTo>
                          <a:pt x="6" y="82"/>
                        </a:lnTo>
                        <a:lnTo>
                          <a:pt x="2" y="70"/>
                        </a:lnTo>
                        <a:lnTo>
                          <a:pt x="2" y="62"/>
                        </a:lnTo>
                        <a:lnTo>
                          <a:pt x="0" y="54"/>
                        </a:lnTo>
                        <a:lnTo>
                          <a:pt x="2" y="38"/>
                        </a:lnTo>
                        <a:lnTo>
                          <a:pt x="4" y="28"/>
                        </a:lnTo>
                        <a:lnTo>
                          <a:pt x="8" y="18"/>
                        </a:lnTo>
                        <a:lnTo>
                          <a:pt x="12" y="8"/>
                        </a:lnTo>
                        <a:lnTo>
                          <a:pt x="20" y="0"/>
                        </a:lnTo>
                        <a:lnTo>
                          <a:pt x="26" y="0"/>
                        </a:lnTo>
                        <a:lnTo>
                          <a:pt x="32" y="2"/>
                        </a:lnTo>
                        <a:lnTo>
                          <a:pt x="36" y="6"/>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19" name="Freeform 263"/>
                  <p:cNvSpPr>
                    <a:spLocks/>
                  </p:cNvSpPr>
                  <p:nvPr/>
                </p:nvSpPr>
                <p:spPr bwMode="auto">
                  <a:xfrm>
                    <a:off x="3509" y="2383"/>
                    <a:ext cx="186" cy="66"/>
                  </a:xfrm>
                  <a:custGeom>
                    <a:avLst/>
                    <a:gdLst>
                      <a:gd name="T0" fmla="*/ 60 w 186"/>
                      <a:gd name="T1" fmla="*/ 14 h 66"/>
                      <a:gd name="T2" fmla="*/ 68 w 186"/>
                      <a:gd name="T3" fmla="*/ 28 h 66"/>
                      <a:gd name="T4" fmla="*/ 80 w 186"/>
                      <a:gd name="T5" fmla="*/ 28 h 66"/>
                      <a:gd name="T6" fmla="*/ 122 w 186"/>
                      <a:gd name="T7" fmla="*/ 28 h 66"/>
                      <a:gd name="T8" fmla="*/ 126 w 186"/>
                      <a:gd name="T9" fmla="*/ 16 h 66"/>
                      <a:gd name="T10" fmla="*/ 134 w 186"/>
                      <a:gd name="T11" fmla="*/ 8 h 66"/>
                      <a:gd name="T12" fmla="*/ 148 w 186"/>
                      <a:gd name="T13" fmla="*/ 2 h 66"/>
                      <a:gd name="T14" fmla="*/ 162 w 186"/>
                      <a:gd name="T15" fmla="*/ 4 h 66"/>
                      <a:gd name="T16" fmla="*/ 172 w 186"/>
                      <a:gd name="T17" fmla="*/ 10 h 66"/>
                      <a:gd name="T18" fmla="*/ 184 w 186"/>
                      <a:gd name="T19" fmla="*/ 30 h 66"/>
                      <a:gd name="T20" fmla="*/ 186 w 186"/>
                      <a:gd name="T21" fmla="*/ 42 h 66"/>
                      <a:gd name="T22" fmla="*/ 182 w 186"/>
                      <a:gd name="T23" fmla="*/ 50 h 66"/>
                      <a:gd name="T24" fmla="*/ 164 w 186"/>
                      <a:gd name="T25" fmla="*/ 66 h 66"/>
                      <a:gd name="T26" fmla="*/ 158 w 186"/>
                      <a:gd name="T27" fmla="*/ 66 h 66"/>
                      <a:gd name="T28" fmla="*/ 140 w 186"/>
                      <a:gd name="T29" fmla="*/ 62 h 66"/>
                      <a:gd name="T30" fmla="*/ 122 w 186"/>
                      <a:gd name="T31" fmla="*/ 42 h 66"/>
                      <a:gd name="T32" fmla="*/ 114 w 186"/>
                      <a:gd name="T33" fmla="*/ 42 h 66"/>
                      <a:gd name="T34" fmla="*/ 84 w 186"/>
                      <a:gd name="T35" fmla="*/ 40 h 66"/>
                      <a:gd name="T36" fmla="*/ 76 w 186"/>
                      <a:gd name="T37" fmla="*/ 42 h 66"/>
                      <a:gd name="T38" fmla="*/ 66 w 186"/>
                      <a:gd name="T39" fmla="*/ 42 h 66"/>
                      <a:gd name="T40" fmla="*/ 62 w 186"/>
                      <a:gd name="T41" fmla="*/ 50 h 66"/>
                      <a:gd name="T42" fmla="*/ 56 w 186"/>
                      <a:gd name="T43" fmla="*/ 58 h 66"/>
                      <a:gd name="T44" fmla="*/ 52 w 186"/>
                      <a:gd name="T45" fmla="*/ 62 h 66"/>
                      <a:gd name="T46" fmla="*/ 42 w 186"/>
                      <a:gd name="T47" fmla="*/ 64 h 66"/>
                      <a:gd name="T48" fmla="*/ 38 w 186"/>
                      <a:gd name="T49" fmla="*/ 66 h 66"/>
                      <a:gd name="T50" fmla="*/ 28 w 186"/>
                      <a:gd name="T51" fmla="*/ 64 h 66"/>
                      <a:gd name="T52" fmla="*/ 8 w 186"/>
                      <a:gd name="T53" fmla="*/ 52 h 66"/>
                      <a:gd name="T54" fmla="*/ 2 w 186"/>
                      <a:gd name="T55" fmla="*/ 42 h 66"/>
                      <a:gd name="T56" fmla="*/ 0 w 186"/>
                      <a:gd name="T57" fmla="*/ 26 h 66"/>
                      <a:gd name="T58" fmla="*/ 8 w 186"/>
                      <a:gd name="T59" fmla="*/ 12 h 66"/>
                      <a:gd name="T60" fmla="*/ 16 w 186"/>
                      <a:gd name="T61" fmla="*/ 6 h 66"/>
                      <a:gd name="T62" fmla="*/ 36 w 186"/>
                      <a:gd name="T63" fmla="*/ 0 h 66"/>
                      <a:gd name="T64" fmla="*/ 46 w 186"/>
                      <a:gd name="T65" fmla="*/ 2 h 66"/>
                      <a:gd name="T66" fmla="*/ 54 w 186"/>
                      <a:gd name="T67" fmla="*/ 6 h 66"/>
                      <a:gd name="T68" fmla="*/ 60 w 186"/>
                      <a:gd name="T69" fmla="*/ 14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6" h="66">
                        <a:moveTo>
                          <a:pt x="60" y="14"/>
                        </a:moveTo>
                        <a:lnTo>
                          <a:pt x="60" y="14"/>
                        </a:lnTo>
                        <a:lnTo>
                          <a:pt x="64" y="22"/>
                        </a:lnTo>
                        <a:lnTo>
                          <a:pt x="68" y="28"/>
                        </a:lnTo>
                        <a:lnTo>
                          <a:pt x="80" y="28"/>
                        </a:lnTo>
                        <a:lnTo>
                          <a:pt x="94" y="28"/>
                        </a:lnTo>
                        <a:lnTo>
                          <a:pt x="122" y="28"/>
                        </a:lnTo>
                        <a:lnTo>
                          <a:pt x="126" y="16"/>
                        </a:lnTo>
                        <a:lnTo>
                          <a:pt x="128" y="12"/>
                        </a:lnTo>
                        <a:lnTo>
                          <a:pt x="134" y="8"/>
                        </a:lnTo>
                        <a:lnTo>
                          <a:pt x="148" y="2"/>
                        </a:lnTo>
                        <a:lnTo>
                          <a:pt x="154" y="2"/>
                        </a:lnTo>
                        <a:lnTo>
                          <a:pt x="162" y="4"/>
                        </a:lnTo>
                        <a:lnTo>
                          <a:pt x="172" y="10"/>
                        </a:lnTo>
                        <a:lnTo>
                          <a:pt x="180" y="20"/>
                        </a:lnTo>
                        <a:lnTo>
                          <a:pt x="184" y="30"/>
                        </a:lnTo>
                        <a:lnTo>
                          <a:pt x="186" y="36"/>
                        </a:lnTo>
                        <a:lnTo>
                          <a:pt x="186" y="42"/>
                        </a:lnTo>
                        <a:lnTo>
                          <a:pt x="182" y="50"/>
                        </a:lnTo>
                        <a:lnTo>
                          <a:pt x="178" y="56"/>
                        </a:lnTo>
                        <a:lnTo>
                          <a:pt x="164" y="66"/>
                        </a:lnTo>
                        <a:lnTo>
                          <a:pt x="158" y="66"/>
                        </a:lnTo>
                        <a:lnTo>
                          <a:pt x="152" y="66"/>
                        </a:lnTo>
                        <a:lnTo>
                          <a:pt x="140" y="62"/>
                        </a:lnTo>
                        <a:lnTo>
                          <a:pt x="130" y="54"/>
                        </a:lnTo>
                        <a:lnTo>
                          <a:pt x="122" y="42"/>
                        </a:lnTo>
                        <a:lnTo>
                          <a:pt x="114" y="42"/>
                        </a:lnTo>
                        <a:lnTo>
                          <a:pt x="104" y="42"/>
                        </a:lnTo>
                        <a:lnTo>
                          <a:pt x="84" y="40"/>
                        </a:lnTo>
                        <a:lnTo>
                          <a:pt x="76" y="42"/>
                        </a:lnTo>
                        <a:lnTo>
                          <a:pt x="66" y="42"/>
                        </a:lnTo>
                        <a:lnTo>
                          <a:pt x="64" y="46"/>
                        </a:lnTo>
                        <a:lnTo>
                          <a:pt x="62" y="50"/>
                        </a:lnTo>
                        <a:lnTo>
                          <a:pt x="60" y="54"/>
                        </a:lnTo>
                        <a:lnTo>
                          <a:pt x="56" y="58"/>
                        </a:lnTo>
                        <a:lnTo>
                          <a:pt x="52" y="62"/>
                        </a:lnTo>
                        <a:lnTo>
                          <a:pt x="48" y="62"/>
                        </a:lnTo>
                        <a:lnTo>
                          <a:pt x="42" y="64"/>
                        </a:lnTo>
                        <a:lnTo>
                          <a:pt x="38" y="66"/>
                        </a:lnTo>
                        <a:lnTo>
                          <a:pt x="32" y="66"/>
                        </a:lnTo>
                        <a:lnTo>
                          <a:pt x="28" y="64"/>
                        </a:lnTo>
                        <a:lnTo>
                          <a:pt x="18" y="60"/>
                        </a:lnTo>
                        <a:lnTo>
                          <a:pt x="8" y="52"/>
                        </a:lnTo>
                        <a:lnTo>
                          <a:pt x="2" y="42"/>
                        </a:lnTo>
                        <a:lnTo>
                          <a:pt x="0" y="34"/>
                        </a:lnTo>
                        <a:lnTo>
                          <a:pt x="0" y="26"/>
                        </a:lnTo>
                        <a:lnTo>
                          <a:pt x="4" y="18"/>
                        </a:lnTo>
                        <a:lnTo>
                          <a:pt x="8" y="12"/>
                        </a:lnTo>
                        <a:lnTo>
                          <a:pt x="16" y="6"/>
                        </a:lnTo>
                        <a:lnTo>
                          <a:pt x="26" y="2"/>
                        </a:lnTo>
                        <a:lnTo>
                          <a:pt x="36" y="0"/>
                        </a:lnTo>
                        <a:lnTo>
                          <a:pt x="46" y="2"/>
                        </a:lnTo>
                        <a:lnTo>
                          <a:pt x="50" y="4"/>
                        </a:lnTo>
                        <a:lnTo>
                          <a:pt x="54" y="6"/>
                        </a:lnTo>
                        <a:lnTo>
                          <a:pt x="60" y="14"/>
                        </a:lnTo>
                        <a:close/>
                      </a:path>
                    </a:pathLst>
                  </a:custGeom>
                  <a:solidFill>
                    <a:srgbClr val="59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0" name="Freeform 264"/>
                  <p:cNvSpPr>
                    <a:spLocks/>
                  </p:cNvSpPr>
                  <p:nvPr/>
                </p:nvSpPr>
                <p:spPr bwMode="auto">
                  <a:xfrm>
                    <a:off x="3525" y="2397"/>
                    <a:ext cx="34" cy="38"/>
                  </a:xfrm>
                  <a:custGeom>
                    <a:avLst/>
                    <a:gdLst>
                      <a:gd name="T0" fmla="*/ 32 w 34"/>
                      <a:gd name="T1" fmla="*/ 6 h 38"/>
                      <a:gd name="T2" fmla="*/ 32 w 34"/>
                      <a:gd name="T3" fmla="*/ 6 h 38"/>
                      <a:gd name="T4" fmla="*/ 34 w 34"/>
                      <a:gd name="T5" fmla="*/ 12 h 38"/>
                      <a:gd name="T6" fmla="*/ 34 w 34"/>
                      <a:gd name="T7" fmla="*/ 18 h 38"/>
                      <a:gd name="T8" fmla="*/ 32 w 34"/>
                      <a:gd name="T9" fmla="*/ 30 h 38"/>
                      <a:gd name="T10" fmla="*/ 32 w 34"/>
                      <a:gd name="T11" fmla="*/ 30 h 38"/>
                      <a:gd name="T12" fmla="*/ 28 w 34"/>
                      <a:gd name="T13" fmla="*/ 36 h 38"/>
                      <a:gd name="T14" fmla="*/ 24 w 34"/>
                      <a:gd name="T15" fmla="*/ 38 h 38"/>
                      <a:gd name="T16" fmla="*/ 12 w 34"/>
                      <a:gd name="T17" fmla="*/ 38 h 38"/>
                      <a:gd name="T18" fmla="*/ 12 w 34"/>
                      <a:gd name="T19" fmla="*/ 38 h 38"/>
                      <a:gd name="T20" fmla="*/ 8 w 34"/>
                      <a:gd name="T21" fmla="*/ 34 h 38"/>
                      <a:gd name="T22" fmla="*/ 4 w 34"/>
                      <a:gd name="T23" fmla="*/ 32 h 38"/>
                      <a:gd name="T24" fmla="*/ 0 w 34"/>
                      <a:gd name="T25" fmla="*/ 26 h 38"/>
                      <a:gd name="T26" fmla="*/ 0 w 34"/>
                      <a:gd name="T27" fmla="*/ 22 h 38"/>
                      <a:gd name="T28" fmla="*/ 0 w 34"/>
                      <a:gd name="T29" fmla="*/ 22 h 38"/>
                      <a:gd name="T30" fmla="*/ 0 w 34"/>
                      <a:gd name="T31" fmla="*/ 16 h 38"/>
                      <a:gd name="T32" fmla="*/ 2 w 34"/>
                      <a:gd name="T33" fmla="*/ 10 h 38"/>
                      <a:gd name="T34" fmla="*/ 6 w 34"/>
                      <a:gd name="T35" fmla="*/ 6 h 38"/>
                      <a:gd name="T36" fmla="*/ 10 w 34"/>
                      <a:gd name="T37" fmla="*/ 4 h 38"/>
                      <a:gd name="T38" fmla="*/ 10 w 34"/>
                      <a:gd name="T39" fmla="*/ 4 h 38"/>
                      <a:gd name="T40" fmla="*/ 16 w 34"/>
                      <a:gd name="T41" fmla="*/ 2 h 38"/>
                      <a:gd name="T42" fmla="*/ 22 w 34"/>
                      <a:gd name="T43" fmla="*/ 0 h 38"/>
                      <a:gd name="T44" fmla="*/ 28 w 34"/>
                      <a:gd name="T45" fmla="*/ 2 h 38"/>
                      <a:gd name="T46" fmla="*/ 32 w 34"/>
                      <a:gd name="T47" fmla="*/ 6 h 38"/>
                      <a:gd name="T48" fmla="*/ 32 w 34"/>
                      <a:gd name="T49" fmla="*/ 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38">
                        <a:moveTo>
                          <a:pt x="32" y="6"/>
                        </a:moveTo>
                        <a:lnTo>
                          <a:pt x="32" y="6"/>
                        </a:lnTo>
                        <a:lnTo>
                          <a:pt x="34" y="12"/>
                        </a:lnTo>
                        <a:lnTo>
                          <a:pt x="34" y="18"/>
                        </a:lnTo>
                        <a:lnTo>
                          <a:pt x="32" y="30"/>
                        </a:lnTo>
                        <a:lnTo>
                          <a:pt x="28" y="36"/>
                        </a:lnTo>
                        <a:lnTo>
                          <a:pt x="24" y="38"/>
                        </a:lnTo>
                        <a:lnTo>
                          <a:pt x="12" y="38"/>
                        </a:lnTo>
                        <a:lnTo>
                          <a:pt x="8" y="34"/>
                        </a:lnTo>
                        <a:lnTo>
                          <a:pt x="4" y="32"/>
                        </a:lnTo>
                        <a:lnTo>
                          <a:pt x="0" y="26"/>
                        </a:lnTo>
                        <a:lnTo>
                          <a:pt x="0" y="22"/>
                        </a:lnTo>
                        <a:lnTo>
                          <a:pt x="0" y="16"/>
                        </a:lnTo>
                        <a:lnTo>
                          <a:pt x="2" y="10"/>
                        </a:lnTo>
                        <a:lnTo>
                          <a:pt x="6" y="6"/>
                        </a:lnTo>
                        <a:lnTo>
                          <a:pt x="10" y="4"/>
                        </a:lnTo>
                        <a:lnTo>
                          <a:pt x="16" y="2"/>
                        </a:lnTo>
                        <a:lnTo>
                          <a:pt x="22" y="0"/>
                        </a:lnTo>
                        <a:lnTo>
                          <a:pt x="28" y="2"/>
                        </a:lnTo>
                        <a:lnTo>
                          <a:pt x="3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1321" name="Freeform 265"/>
                  <p:cNvSpPr>
                    <a:spLocks/>
                  </p:cNvSpPr>
                  <p:nvPr/>
                </p:nvSpPr>
                <p:spPr bwMode="auto">
                  <a:xfrm>
                    <a:off x="3645" y="2399"/>
                    <a:ext cx="36" cy="36"/>
                  </a:xfrm>
                  <a:custGeom>
                    <a:avLst/>
                    <a:gdLst>
                      <a:gd name="T0" fmla="*/ 32 w 36"/>
                      <a:gd name="T1" fmla="*/ 8 h 36"/>
                      <a:gd name="T2" fmla="*/ 32 w 36"/>
                      <a:gd name="T3" fmla="*/ 8 h 36"/>
                      <a:gd name="T4" fmla="*/ 34 w 36"/>
                      <a:gd name="T5" fmla="*/ 16 h 36"/>
                      <a:gd name="T6" fmla="*/ 36 w 36"/>
                      <a:gd name="T7" fmla="*/ 20 h 36"/>
                      <a:gd name="T8" fmla="*/ 34 w 36"/>
                      <a:gd name="T9" fmla="*/ 24 h 36"/>
                      <a:gd name="T10" fmla="*/ 34 w 36"/>
                      <a:gd name="T11" fmla="*/ 24 h 36"/>
                      <a:gd name="T12" fmla="*/ 30 w 36"/>
                      <a:gd name="T13" fmla="*/ 32 h 36"/>
                      <a:gd name="T14" fmla="*/ 24 w 36"/>
                      <a:gd name="T15" fmla="*/ 36 h 36"/>
                      <a:gd name="T16" fmla="*/ 24 w 36"/>
                      <a:gd name="T17" fmla="*/ 36 h 36"/>
                      <a:gd name="T18" fmla="*/ 18 w 36"/>
                      <a:gd name="T19" fmla="*/ 36 h 36"/>
                      <a:gd name="T20" fmla="*/ 12 w 36"/>
                      <a:gd name="T21" fmla="*/ 34 h 36"/>
                      <a:gd name="T22" fmla="*/ 4 w 36"/>
                      <a:gd name="T23" fmla="*/ 30 h 36"/>
                      <a:gd name="T24" fmla="*/ 4 w 36"/>
                      <a:gd name="T25" fmla="*/ 30 h 36"/>
                      <a:gd name="T26" fmla="*/ 2 w 36"/>
                      <a:gd name="T27" fmla="*/ 24 h 36"/>
                      <a:gd name="T28" fmla="*/ 0 w 36"/>
                      <a:gd name="T29" fmla="*/ 18 h 36"/>
                      <a:gd name="T30" fmla="*/ 2 w 36"/>
                      <a:gd name="T31" fmla="*/ 8 h 36"/>
                      <a:gd name="T32" fmla="*/ 2 w 36"/>
                      <a:gd name="T33" fmla="*/ 8 h 36"/>
                      <a:gd name="T34" fmla="*/ 8 w 36"/>
                      <a:gd name="T35" fmla="*/ 2 h 36"/>
                      <a:gd name="T36" fmla="*/ 18 w 36"/>
                      <a:gd name="T37" fmla="*/ 0 h 36"/>
                      <a:gd name="T38" fmla="*/ 22 w 36"/>
                      <a:gd name="T39" fmla="*/ 0 h 36"/>
                      <a:gd name="T40" fmla="*/ 26 w 36"/>
                      <a:gd name="T41" fmla="*/ 2 h 36"/>
                      <a:gd name="T42" fmla="*/ 30 w 36"/>
                      <a:gd name="T43" fmla="*/ 4 h 36"/>
                      <a:gd name="T44" fmla="*/ 32 w 36"/>
                      <a:gd name="T45" fmla="*/ 8 h 36"/>
                      <a:gd name="T46" fmla="*/ 32 w 36"/>
                      <a:gd name="T47" fmla="*/ 8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6">
                        <a:moveTo>
                          <a:pt x="32" y="8"/>
                        </a:moveTo>
                        <a:lnTo>
                          <a:pt x="32" y="8"/>
                        </a:lnTo>
                        <a:lnTo>
                          <a:pt x="34" y="16"/>
                        </a:lnTo>
                        <a:lnTo>
                          <a:pt x="36" y="20"/>
                        </a:lnTo>
                        <a:lnTo>
                          <a:pt x="34" y="24"/>
                        </a:lnTo>
                        <a:lnTo>
                          <a:pt x="30" y="32"/>
                        </a:lnTo>
                        <a:lnTo>
                          <a:pt x="24" y="36"/>
                        </a:lnTo>
                        <a:lnTo>
                          <a:pt x="18" y="36"/>
                        </a:lnTo>
                        <a:lnTo>
                          <a:pt x="12" y="34"/>
                        </a:lnTo>
                        <a:lnTo>
                          <a:pt x="4" y="30"/>
                        </a:lnTo>
                        <a:lnTo>
                          <a:pt x="2" y="24"/>
                        </a:lnTo>
                        <a:lnTo>
                          <a:pt x="0" y="18"/>
                        </a:lnTo>
                        <a:lnTo>
                          <a:pt x="2" y="8"/>
                        </a:lnTo>
                        <a:lnTo>
                          <a:pt x="8" y="2"/>
                        </a:lnTo>
                        <a:lnTo>
                          <a:pt x="18" y="0"/>
                        </a:lnTo>
                        <a:lnTo>
                          <a:pt x="22" y="0"/>
                        </a:lnTo>
                        <a:lnTo>
                          <a:pt x="26" y="2"/>
                        </a:lnTo>
                        <a:lnTo>
                          <a:pt x="30" y="4"/>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grpSp>
          </p:grpSp>
        </p:grpSp>
        <p:sp>
          <p:nvSpPr>
            <p:cNvPr id="10246" name="Text Box 272"/>
            <p:cNvSpPr txBox="1">
              <a:spLocks noChangeArrowheads="1"/>
            </p:cNvSpPr>
            <p:nvPr/>
          </p:nvSpPr>
          <p:spPr bwMode="auto">
            <a:xfrm>
              <a:off x="1404938" y="8399082"/>
              <a:ext cx="41889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defRPr/>
              </a:pPr>
              <a:r>
                <a:rPr lang="ja-JP" altLang="en-US" sz="900" b="1" dirty="0">
                  <a:latin typeface="Meiryo UI" panose="020B0604030504040204" pitchFamily="50" charset="-128"/>
                  <a:ea typeface="Meiryo UI" panose="020B0604030504040204" pitchFamily="50" charset="-128"/>
                </a:rPr>
                <a:t>明示等：</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情報の格付の区分を取り扱う者がすぐに理解できるよう表示すること。</a:t>
              </a: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明示等の方法は、格付の区分を文章のヘッダーやファイル名に記載するなどがあります。</a:t>
              </a:r>
              <a:endParaRPr lang="en-US" altLang="ja-JP" sz="900" dirty="0">
                <a:latin typeface="Meiryo UI" panose="020B0604030504040204" pitchFamily="50" charset="-128"/>
                <a:ea typeface="Meiryo UI" panose="020B0604030504040204" pitchFamily="50" charset="-128"/>
              </a:endParaRPr>
            </a:p>
            <a:p>
              <a:pPr indent="108000" eaLnBrk="1" hangingPunct="1">
                <a:spcBef>
                  <a:spcPct val="0"/>
                </a:spcBef>
                <a:buFontTx/>
                <a:buNone/>
                <a:defRPr/>
              </a:pPr>
              <a:r>
                <a:rPr lang="ja-JP" altLang="en-US" sz="900" dirty="0">
                  <a:latin typeface="Meiryo UI" panose="020B0604030504040204" pitchFamily="50" charset="-128"/>
                  <a:ea typeface="Meiryo UI" panose="020B0604030504040204" pitchFamily="50" charset="-128"/>
                </a:rPr>
                <a:t>なお、規程等であらかじめ定めておき、明示を省略することが可能な場合もあります。</a:t>
              </a:r>
            </a:p>
          </p:txBody>
        </p:sp>
      </p:grpSp>
      <p:sp>
        <p:nvSpPr>
          <p:cNvPr id="10242" name="Rectangle 270"/>
          <p:cNvSpPr>
            <a:spLocks noChangeArrowheads="1"/>
          </p:cNvSpPr>
          <p:nvPr/>
        </p:nvSpPr>
        <p:spPr bwMode="auto">
          <a:xfrm>
            <a:off x="727075" y="6311900"/>
            <a:ext cx="5543550" cy="128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hangingPunct="1">
              <a:spcBef>
                <a:spcPct val="0"/>
              </a:spcBef>
              <a:buFontTx/>
              <a:buNone/>
              <a:defRPr/>
            </a:pPr>
            <a:r>
              <a:rPr lang="en-US" altLang="ja-JP" sz="900" dirty="0" err="1">
                <a:latin typeface="Meiryo UI" panose="020B0604030504040204" pitchFamily="50" charset="-128"/>
                <a:ea typeface="Meiryo UI" panose="020B0604030504040204" pitchFamily="50" charset="-128"/>
              </a:rPr>
              <a:t>P23</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3.1.1(3) </a:t>
            </a:r>
            <a:r>
              <a:rPr lang="ja-JP" altLang="en-US" sz="900" dirty="0">
                <a:latin typeface="Meiryo UI" panose="020B0604030504040204" pitchFamily="50" charset="-128"/>
                <a:ea typeface="Meiryo UI" panose="020B0604030504040204" pitchFamily="50" charset="-128"/>
              </a:rPr>
              <a:t>情報の格付及び取扱制限の決定・明示等</a:t>
            </a: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職員等は、情報の作成時及び機関等外の者が作成した情報を入手したことに伴う管理の開始時に、格付及び取扱制限の定義に基づき格付及び取扱制限を決定し、明示等すること。</a:t>
            </a:r>
            <a:endParaRPr lang="en-US" altLang="ja-JP" sz="900" dirty="0">
              <a:latin typeface="Meiryo UI" panose="020B0604030504040204" pitchFamily="50" charset="-128"/>
              <a:ea typeface="Meiryo UI" panose="020B0604030504040204" pitchFamily="50" charset="-128"/>
            </a:endParaRPr>
          </a:p>
          <a:p>
            <a:pPr marL="228600" indent="-228600">
              <a:buAutoNum type="alphaLcParenBoth"/>
            </a:pPr>
            <a:r>
              <a:rPr lang="ja-JP" altLang="en-US" sz="900" dirty="0">
                <a:latin typeface="Meiryo UI" panose="020B0604030504040204" pitchFamily="50" charset="-128"/>
                <a:ea typeface="Meiryo UI" panose="020B0604030504040204" pitchFamily="50" charset="-128"/>
              </a:rPr>
              <a:t>職員等は、情報を作成又は複製する際に、参照した情報又は入手した情報に既に格付及び取扱制限の決定がなされている場合には、元となる情報の機密性に係る格付及び取扱制限を継承すること。</a:t>
            </a:r>
          </a:p>
          <a:p>
            <a:pPr marL="228600" indent="-228600">
              <a:buAutoNum type="alphaLcParenBoth" startAt="3"/>
            </a:pPr>
            <a:r>
              <a:rPr lang="ja-JP" altLang="en-US" sz="900" dirty="0">
                <a:latin typeface="Meiryo UI" panose="020B0604030504040204" pitchFamily="50" charset="-128"/>
                <a:ea typeface="Meiryo UI" panose="020B0604030504040204" pitchFamily="50" charset="-128"/>
              </a:rPr>
              <a:t>職員等は、修正、追加、削除その他の理由により、情報の格付及び取扱制限を見直す必要があると考える場合には、情報の格付及び取扱制限の決定者（決定を引き継いだ者を含む。）又は決定者の上司（以下本款において「決定者等」という。）に確認し、その結果に基づき見直すこと。</a:t>
            </a:r>
          </a:p>
        </p:txBody>
      </p:sp>
      <p:sp>
        <p:nvSpPr>
          <p:cNvPr id="11273" name="AutoShape 2"/>
          <p:cNvSpPr>
            <a:spLocks noChangeAspect="1" noChangeArrowheads="1" noTextEdit="1"/>
          </p:cNvSpPr>
          <p:nvPr/>
        </p:nvSpPr>
        <p:spPr bwMode="auto">
          <a:xfrm>
            <a:off x="265114" y="304801"/>
            <a:ext cx="6200778" cy="864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latin typeface="Meiryo UI" panose="020B0604030504040204" pitchFamily="50" charset="-128"/>
              <a:ea typeface="Meiryo UI" panose="020B0604030504040204" pitchFamily="50" charset="-128"/>
            </a:endParaRPr>
          </a:p>
        </p:txBody>
      </p:sp>
      <p:sp>
        <p:nvSpPr>
          <p:cNvPr id="10245" name="Rectangle 269"/>
          <p:cNvSpPr>
            <a:spLocks noChangeArrowheads="1"/>
          </p:cNvSpPr>
          <p:nvPr/>
        </p:nvSpPr>
        <p:spPr bwMode="auto">
          <a:xfrm>
            <a:off x="900336" y="1241425"/>
            <a:ext cx="5167313" cy="26776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marL="174625" indent="-174625"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格付は、</a:t>
            </a:r>
            <a:r>
              <a:rPr lang="ja-JP" altLang="en-US" sz="2400" b="1" u="sng" dirty="0">
                <a:solidFill>
                  <a:schemeClr val="bg1"/>
                </a:solidFill>
                <a:latin typeface="Meiryo UI" panose="020B0604030504040204" pitchFamily="50" charset="-128"/>
                <a:ea typeface="Meiryo UI" panose="020B0604030504040204" pitchFamily="50" charset="-128"/>
              </a:rPr>
              <a:t>「機密性」、「完全性」、「可用性」</a:t>
            </a:r>
            <a:r>
              <a:rPr lang="ja-JP" altLang="en-US" sz="2400" b="1" dirty="0">
                <a:solidFill>
                  <a:schemeClr val="bg1"/>
                </a:solidFill>
                <a:latin typeface="Meiryo UI" panose="020B0604030504040204" pitchFamily="50" charset="-128"/>
                <a:ea typeface="Meiryo UI" panose="020B0604030504040204" pitchFamily="50" charset="-128"/>
              </a:rPr>
              <a:t>の３種類。</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2400" b="1" dirty="0">
                <a:solidFill>
                  <a:schemeClr val="bg1"/>
                </a:solidFill>
                <a:latin typeface="Meiryo UI" panose="020B0604030504040204" pitchFamily="50" charset="-128"/>
                <a:ea typeface="Meiryo UI" panose="020B0604030504040204" pitchFamily="50" charset="-128"/>
              </a:rPr>
              <a:t>　全ての情報の利用者が格付を認識</a:t>
            </a:r>
            <a:endParaRPr lang="en-US" altLang="ja-JP" sz="2400" b="1" dirty="0">
              <a:solidFill>
                <a:schemeClr val="bg1"/>
              </a:solidFill>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2400" b="1" dirty="0">
                <a:solidFill>
                  <a:schemeClr val="bg1"/>
                </a:solidFill>
                <a:latin typeface="Meiryo UI" panose="020B0604030504040204" pitchFamily="50" charset="-128"/>
                <a:ea typeface="Meiryo UI" panose="020B0604030504040204" pitchFamily="50" charset="-128"/>
              </a:rPr>
              <a:t>　できるように</a:t>
            </a:r>
            <a:r>
              <a:rPr lang="ja-JP" altLang="en-US" sz="2400" b="1" u="sng" dirty="0">
                <a:solidFill>
                  <a:schemeClr val="bg1"/>
                </a:solidFill>
                <a:latin typeface="Meiryo UI" panose="020B0604030504040204" pitchFamily="50" charset="-128"/>
                <a:ea typeface="Meiryo UI" panose="020B0604030504040204" pitchFamily="50" charset="-128"/>
              </a:rPr>
              <a:t>明示等</a:t>
            </a:r>
            <a:r>
              <a:rPr lang="ja-JP" altLang="en-US" sz="2400" b="1" dirty="0">
                <a:solidFill>
                  <a:schemeClr val="bg1"/>
                </a:solidFill>
                <a:latin typeface="Meiryo UI" panose="020B0604030504040204" pitchFamily="50" charset="-128"/>
                <a:ea typeface="Meiryo UI" panose="020B0604030504040204" pitchFamily="50" charset="-128"/>
              </a:rPr>
              <a:t>すること。</a:t>
            </a:r>
          </a:p>
          <a:p>
            <a:pPr eaLnBrk="1" hangingPunct="1">
              <a:spcBef>
                <a:spcPct val="0"/>
              </a:spcBef>
              <a:buFontTx/>
              <a:buNone/>
              <a:defRPr/>
            </a:pPr>
            <a:endParaRPr lang="ja-JP" altLang="en-US" sz="2400" b="1" dirty="0">
              <a:solidFill>
                <a:schemeClr val="bg1"/>
              </a:solidFill>
              <a:latin typeface="Meiryo UI" panose="020B0604030504040204" pitchFamily="50" charset="-128"/>
              <a:ea typeface="Meiryo UI" panose="020B0604030504040204" pitchFamily="50" charset="-128"/>
            </a:endParaRPr>
          </a:p>
          <a:p>
            <a:pPr marL="174625" indent="-174625" eaLnBrk="1" hangingPunct="1">
              <a:spcBef>
                <a:spcPct val="0"/>
              </a:spcBef>
              <a:defRPr/>
            </a:pPr>
            <a:r>
              <a:rPr lang="ja-JP" altLang="en-US" sz="2400" b="1" dirty="0">
                <a:solidFill>
                  <a:schemeClr val="bg1"/>
                </a:solidFill>
                <a:latin typeface="Meiryo UI" panose="020B0604030504040204" pitchFamily="50" charset="-128"/>
                <a:ea typeface="Meiryo UI" panose="020B0604030504040204" pitchFamily="50" charset="-128"/>
              </a:rPr>
              <a:t>格付のみで情報の取扱いを制限できない場合は、取扱制限を活用すること。</a:t>
            </a:r>
          </a:p>
        </p:txBody>
      </p:sp>
      <p:sp>
        <p:nvSpPr>
          <p:cNvPr id="11270" name="Text Box 129"/>
          <p:cNvSpPr txBox="1">
            <a:spLocks noChangeArrowheads="1"/>
          </p:cNvSpPr>
          <p:nvPr/>
        </p:nvSpPr>
        <p:spPr bwMode="auto">
          <a:xfrm>
            <a:off x="2643188" y="2730177"/>
            <a:ext cx="1403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用語解説欄参照</a:t>
            </a:r>
          </a:p>
        </p:txBody>
      </p:sp>
      <p:sp>
        <p:nvSpPr>
          <p:cNvPr id="11271" name="Text Box 129"/>
          <p:cNvSpPr txBox="1">
            <a:spLocks noChangeArrowheads="1"/>
          </p:cNvSpPr>
          <p:nvPr/>
        </p:nvSpPr>
        <p:spPr bwMode="auto">
          <a:xfrm>
            <a:off x="4560888" y="1624013"/>
            <a:ext cx="139382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a:solidFill>
                  <a:schemeClr val="bg1"/>
                </a:solidFill>
                <a:latin typeface="Meiryo UI" panose="020B0604030504040204" pitchFamily="50" charset="-128"/>
                <a:ea typeface="Meiryo UI" panose="020B0604030504040204" pitchFamily="50" charset="-128"/>
              </a:rPr>
              <a:t>※</a:t>
            </a:r>
            <a:r>
              <a:rPr lang="ja-JP" altLang="en-US" sz="1200">
                <a:solidFill>
                  <a:schemeClr val="bg1"/>
                </a:solidFill>
                <a:latin typeface="Meiryo UI" panose="020B0604030504040204" pitchFamily="50" charset="-128"/>
                <a:ea typeface="Meiryo UI" panose="020B0604030504040204" pitchFamily="50" charset="-128"/>
              </a:rPr>
              <a:t>巻末付録を参照</a:t>
            </a:r>
          </a:p>
        </p:txBody>
      </p:sp>
      <p:sp>
        <p:nvSpPr>
          <p:cNvPr id="11272" name="正方形/長方形 1"/>
          <p:cNvSpPr>
            <a:spLocks noChangeArrowheads="1"/>
          </p:cNvSpPr>
          <p:nvPr/>
        </p:nvSpPr>
        <p:spPr bwMode="auto">
          <a:xfrm>
            <a:off x="921393" y="4287484"/>
            <a:ext cx="4289424" cy="92333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例）  「○○担当者限り」：参照者の制限</a:t>
            </a:r>
          </a:p>
          <a:p>
            <a:pP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　　　  「複製禁止」：複製の制限</a:t>
            </a:r>
          </a:p>
          <a:p>
            <a:pP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　　　  「転送禁止」：転送の制限</a:t>
            </a:r>
          </a:p>
        </p:txBody>
      </p:sp>
    </p:spTree>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defRPr>
            <a:latin typeface="Meiryo UI" panose="020B0604030504040204" pitchFamily="50" charset="-128"/>
            <a:ea typeface="Meiryo UI" panose="020B0604030504040204" pitchFamily="50" charset="-128"/>
          </a:defRPr>
        </a:defPPr>
      </a:lstStyle>
    </a:sp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1/04/xmldsig-more#rsa-sha256"/>
    <Reference Type="http://www.w3.org/2000/09/xmldsig#Object" URI="#idPackageObject">
      <DigestMethod Algorithm="http://www.w3.org/2001/04/xmlenc#sha256"/>
      <DigestValue>/zuURhCRZRVQzOSLi5Pa8U3NJcvbTR+bFMpB3Ci3VaA=</DigestValue>
    </Reference>
    <Reference Type="http://www.w3.org/2000/09/xmldsig#Object" URI="#idOfficeObject">
      <DigestMethod Algorithm="http://www.w3.org/2001/04/xmlenc#sha256"/>
      <DigestValue>n+N1fLctoieRheIAdQRqz54kdmjZ3W63BCh7wxjnin0=</DigestValue>
    </Reference>
    <Reference Type="http://uri.etsi.org/01903#SignedProperties" URI="#idSignedProperties">
      <Transforms>
        <Transform Algorithm="http://www.w3.org/TR/2001/REC-xml-c14n-20010315"/>
      </Transforms>
      <DigestMethod Algorithm="http://www.w3.org/2001/04/xmlenc#sha256"/>
      <DigestValue>SPlSZkvh4pM0DWPdtNlJz4SnDFLaOVg5L4snlNjSvI0=</DigestValue>
    </Reference>
  </SignedInfo>
  <SignatureValue>r6E4yQmgKM8eq2gRdk52503ezc4fyt9Ulnn0U878Fi6Lq0tkTWcSdMtyMMD38KP28//Ruo+e0Kt2
gDzabI5BGdwFqliLVa+YUp5fk24H/4Yj6eMzZK4eUeBBuF+KRvLk2fPWqp/XOxO4YKPa7inxq2zv
fYPVzqdeRkhEhywY7BE/7dlArsUD/YFeqsqtflr51D8dWeV+g4feJMOKIMJDHJpZGfusIVJqEFiT
1MLsAFAmkKgozbqzuPVaI9F/ztvuJoYjkvjS9GKUWOFyukmwxp8JEO+hmxTsQ6sk6diDq/WszFGh
/3uvVVos/6sYh8PFHWGNH0kLf92+XQdLdZTXFw==</SignatureValue>
  <KeyInfo>
    <X509Data>
      <X509Certificate>MIIFuTCCBKGgAwIBAgIIexMr/YTagK0wDQYJKoZIhvcNAQELBQAwgYwxCzAJBgNVBAYTAkpQMSUwIwYDVQQKExxTRUNPTSBUcnVzdCBTeXN0ZW1zIENPLixMVEQuMSowKAYDVQQLEyFTRUNPTSBQYXNzcG9ydCBmb3IgTWVtYmVyIDIuMCBQVUIxKjAoBgNVBAMTIVNFQ09NIFBhc3Nwb3J0IGZvciBNZW1iZXIgUFVCIENBODAeFw0yMjAyMDgwNTI1MzhaFw0yNTAyMDgwNTM1MzdaMH4xCzAJBgNVBAYTAkpQMQ4wDAYDVQQIEwVUb2t5bzETMBEGA1UEBxMKQ2hpeW9kYS1rdTEcMBoGA1UEChMTQ2FiaW5ldCBTZWNyZXRhcmlhdDEOMAwGA1UECxMFTklTQzExHDAaBgNVBAMTE0NhYmluZXQgU2VjcmV0YXJpYXQwggEiMA0GCSqGSIb3DQEBAQUAA4IBDwAwggEKAoIBAQDPZjREYeOxJSlkCfkENVNrZgBEuVcx/rvTSYehHqr/j39MBP8SeSZ/ttRSp1s545QOvErGa/VhkYAJ6fbjTsv2fgcCaBy3Z2d/bErF565APM5nMGh67c2CfzOyuQgKdFEgIUB7ZqR6Ra53Oj1sPK+TDTGJl31dKWmLdLl0JYaBNTzN8JvMrMgr9RmsBpTZZsYB/ZlOSYe8W/sWlcfyRfvzNDpuUT3+Akmxt8BomjCZZcE9hRSJ5RTQD3E9MTYtt1RiCz7eS/qXnryb59PhW1VJQ/IxKhVaiBkn5VIBa3lsYJ3bEZppAKjsCOJtYMl2XoSCBKXPkv/40b0VXo9rakb3AgMBAAGjggIqMIICJjAOBgNVHQ8BAf8EBAMCBsAwIAYDVR0lBBkwFwYKKwYBBAGCNwoDDAYJKoZIhvcvAQEFMB0GA1UdDgQWBBT0bbDT4JPx4pMNTHpBQFZkb6A2QjAfBgNVHSMEGDAWgBR2K9mNzDU2MkUF356MahfRM9wDBzBTBgNVHSAETDBKMEgGCiqDCIybG2SCfQQwOjA4BggrBgEFBQcCARYsaHR0cHM6Ly9yZXBvMS5zZWNvbXRydXN0Lm5ldC9zcGNwcC9wZm0yMHB1Yi8wggEcBgNVHR8EggETMIIBDzBAoD6gPIY6aHR0cDovL3JlcG8xLnNlY29tdHJ1c3QubmV0L3NwY3BwL3BmbTIwcHViL2NhOC9mdWxsQ1JMLmNybDCByqCBx6CBxIaBwWxkYXA6Ly9yZXBvMS5zZWNvbXRydXN0Lm5ldC9DTj1TRUNPTSUyMFBhc3Nwb3J0JTIwZm9yJTIwTWVtYmVyJTIwUFVCJTIwQ0E4LE9VPVNFQ09NJTIwUGFzc3BvcnQlMjBmb3IlMjBNZW1iZXIlMjAyLjAlMjBQVUIsTz1TRUNPTSUyMFRydXN0JTIwU3lzdGVtcyUyMENPLiU1QzJDTFRELixDPUpQP2NlcnRpZmljYXRlUmV2b2NhdGlvbkxpc3QwPQYIKwYBBQUHAQEEMTAvMC0GCCsGAQUFBzABhiFodHRwOi8vcHViY2E4Lm9jc3Auc2Vjb210cnVzdC5uZXQwDQYJKoZIhvcNAQELBQADggEBAK7paKev9Zw6UxM6M0ZL8RblabgLLr894dGyQV+Gr+6TA5oV5ZJnGDHcvv7abM7cZgZdBQcEj3g2Pe33ZKqbEW4OzWEFcCelV88dzMys5mkeIAjutxpPoauxSVkfRIL0273x9PUS5NXssRSl5XSPDKPpLjZIJEYyQoXZIVzB84lhYnWbS+L4JtXKbWsx5jURGMcytRgboYoT1xMPN+0gW38WY3VIGh5bQOyt5Kp6JUV50mYRfUtCewHiNdr09D7bnyycjLoUn8N+Ti4PW3nuDckWDAIuLgcp0gJtPPXM2svJ7YwsdOg0PpqORLCE4RUtoBm35umZcFCbb4RcxBTTyCM=</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ZA0yc/xO3JTsFCHnkGRYT0tE9b7806O9EDnxF1WjyYo=</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9"/>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37"/>
            <mdssi:RelationshipReference xmlns:mdssi="http://schemas.openxmlformats.org/package/2006/digital-signature" SourceId="rId40"/>
            <mdssi:RelationshipReference xmlns:mdssi="http://schemas.openxmlformats.org/package/2006/digital-signature" SourceId="rId45"/>
            <mdssi:RelationshipReference xmlns:mdssi="http://schemas.openxmlformats.org/package/2006/digital-signature" SourceId="rId53"/>
            <mdssi:RelationshipReference xmlns:mdssi="http://schemas.openxmlformats.org/package/2006/digital-signature" SourceId="rId58"/>
            <mdssi:RelationshipReference xmlns:mdssi="http://schemas.openxmlformats.org/package/2006/digital-signature" SourceId="rId66"/>
            <mdssi:RelationshipReference xmlns:mdssi="http://schemas.openxmlformats.org/package/2006/digital-signature" SourceId="rId5"/>
            <mdssi:RelationshipReference xmlns:mdssi="http://schemas.openxmlformats.org/package/2006/digital-signature" SourceId="rId61"/>
            <mdssi:RelationshipReference xmlns:mdssi="http://schemas.openxmlformats.org/package/2006/digital-signature" SourceId="rId1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35"/>
            <mdssi:RelationshipReference xmlns:mdssi="http://schemas.openxmlformats.org/package/2006/digital-signature" SourceId="rId43"/>
            <mdssi:RelationshipReference xmlns:mdssi="http://schemas.openxmlformats.org/package/2006/digital-signature" SourceId="rId48"/>
            <mdssi:RelationshipReference xmlns:mdssi="http://schemas.openxmlformats.org/package/2006/digital-signature" SourceId="rId56"/>
            <mdssi:RelationshipReference xmlns:mdssi="http://schemas.openxmlformats.org/package/2006/digital-signature" SourceId="rId64"/>
            <mdssi:RelationshipReference xmlns:mdssi="http://schemas.openxmlformats.org/package/2006/digital-signature" SourceId="rId8"/>
            <mdssi:RelationshipReference xmlns:mdssi="http://schemas.openxmlformats.org/package/2006/digital-signature" SourceId="rId51"/>
            <mdssi:RelationshipReference xmlns:mdssi="http://schemas.openxmlformats.org/package/2006/digital-signature" SourceId="rId3"/>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38"/>
            <mdssi:RelationshipReference xmlns:mdssi="http://schemas.openxmlformats.org/package/2006/digital-signature" SourceId="rId46"/>
            <mdssi:RelationshipReference xmlns:mdssi="http://schemas.openxmlformats.org/package/2006/digital-signature" SourceId="rId59"/>
            <mdssi:RelationshipReference xmlns:mdssi="http://schemas.openxmlformats.org/package/2006/digital-signature" SourceId="rId67"/>
            <mdssi:RelationshipReference xmlns:mdssi="http://schemas.openxmlformats.org/package/2006/digital-signature" SourceId="rId20"/>
            <mdssi:RelationshipReference xmlns:mdssi="http://schemas.openxmlformats.org/package/2006/digital-signature" SourceId="rId41"/>
            <mdssi:RelationshipReference xmlns:mdssi="http://schemas.openxmlformats.org/package/2006/digital-signature" SourceId="rId54"/>
            <mdssi:RelationshipReference xmlns:mdssi="http://schemas.openxmlformats.org/package/2006/digital-signature" SourceId="rId6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36"/>
            <mdssi:RelationshipReference xmlns:mdssi="http://schemas.openxmlformats.org/package/2006/digital-signature" SourceId="rId49"/>
            <mdssi:RelationshipReference xmlns:mdssi="http://schemas.openxmlformats.org/package/2006/digital-signature" SourceId="rId57"/>
            <mdssi:RelationshipReference xmlns:mdssi="http://schemas.openxmlformats.org/package/2006/digital-signature" SourceId="rId10"/>
            <mdssi:RelationshipReference xmlns:mdssi="http://schemas.openxmlformats.org/package/2006/digital-signature" SourceId="rId31"/>
            <mdssi:RelationshipReference xmlns:mdssi="http://schemas.openxmlformats.org/package/2006/digital-signature" SourceId="rId44"/>
            <mdssi:RelationshipReference xmlns:mdssi="http://schemas.openxmlformats.org/package/2006/digital-signature" SourceId="rId52"/>
            <mdssi:RelationshipReference xmlns:mdssi="http://schemas.openxmlformats.org/package/2006/digital-signature" SourceId="rId60"/>
            <mdssi:RelationshipReference xmlns:mdssi="http://schemas.openxmlformats.org/package/2006/digital-signature" SourceId="rId6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9"/>
            <mdssi:RelationshipReference xmlns:mdssi="http://schemas.openxmlformats.org/package/2006/digital-signature" SourceId="rId26"/>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42"/>
            <mdssi:RelationshipReference xmlns:mdssi="http://schemas.openxmlformats.org/package/2006/digital-signature" SourceId="rId47"/>
            <mdssi:RelationshipReference xmlns:mdssi="http://schemas.openxmlformats.org/package/2006/digital-signature" SourceId="rId50"/>
            <mdssi:RelationshipReference xmlns:mdssi="http://schemas.openxmlformats.org/package/2006/digital-signature" SourceId="rId55"/>
            <mdssi:RelationshipReference xmlns:mdssi="http://schemas.openxmlformats.org/package/2006/digital-signature" SourceId="rId63"/>
            <mdssi:RelationshipReference xmlns:mdssi="http://schemas.openxmlformats.org/package/2006/digital-signature" SourceId="rId68"/>
          </Transform>
          <Transform Algorithm="http://www.w3.org/TR/2001/REC-xml-c14n-20010315"/>
        </Transforms>
        <DigestMethod Algorithm="http://www.w3.org/2001/04/xmlenc#sha256"/>
        <DigestValue>dvxJI410aUcl1tFuAWul9l7pBTxz+dsNDe8TxL8WHQE=</DigestValue>
      </Reference>
      <Reference URI="/ppt/commentAuthors.xml?ContentType=application/vnd.openxmlformats-officedocument.presentationml.commentAuthors+xml">
        <DigestMethod Algorithm="http://www.w3.org/2001/04/xmlenc#sha256"/>
        <DigestValue>ixh4BdCBSvwAXQFq9fnrr58MBfwCDOZpBavKHmaIv6c=</DigestValue>
      </Reference>
      <Reference URI="/ppt/handoutMasters/_rels/handout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VgNGZLFGoRxv04fViwPY4GatfzqYLBSCTL6MDtoY7yY=</DigestValue>
      </Reference>
      <Reference URI="/ppt/handoutMasters/handoutMaster1.xml?ContentType=application/vnd.openxmlformats-officedocument.presentationml.handoutMaster+xml">
        <DigestMethod Algorithm="http://www.w3.org/2001/04/xmlenc#sha256"/>
        <DigestValue>ayfXGGkihjn6YkVc6OnJ2EgXYAiUxz5pWZsoi6lWD7w=</DigestValue>
      </Reference>
      <Reference URI="/ppt/media/hdphoto1.wdp?ContentType=image/vnd.ms-photo">
        <DigestMethod Algorithm="http://www.w3.org/2001/04/xmlenc#sha256"/>
        <DigestValue>7/RwxWRN6clwQDGby8faBzFzoNOr+IWnBbOr35PXqXQ=</DigestValue>
      </Reference>
      <Reference URI="/ppt/media/image1.png?ContentType=image/png">
        <DigestMethod Algorithm="http://www.w3.org/2001/04/xmlenc#sha256"/>
        <DigestValue>Y2NCXIpR/CTENHun2TQmTBEa1kYPqjpY8YhQOgTC6Rc=</DigestValue>
      </Reference>
      <Reference URI="/ppt/media/image10.png?ContentType=image/png">
        <DigestMethod Algorithm="http://www.w3.org/2001/04/xmlenc#sha256"/>
        <DigestValue>ewgwhN3VOBLEEeUDWemvcK1fbYd7Ki8X4diyaEAoY9Q=</DigestValue>
      </Reference>
      <Reference URI="/ppt/media/image11.png?ContentType=image/png">
        <DigestMethod Algorithm="http://www.w3.org/2001/04/xmlenc#sha256"/>
        <DigestValue>ZoKyRN/2A1fpph3s1sBIUOv92IW2n5miwOqhIt0kAzU=</DigestValue>
      </Reference>
      <Reference URI="/ppt/media/image12.png?ContentType=image/png">
        <DigestMethod Algorithm="http://www.w3.org/2001/04/xmlenc#sha256"/>
        <DigestValue>pkQVgyCHiJVotMAyuCEQcA981TKunxPe3blpjZhnwX0=</DigestValue>
      </Reference>
      <Reference URI="/ppt/media/image13.png?ContentType=image/png">
        <DigestMethod Algorithm="http://www.w3.org/2001/04/xmlenc#sha256"/>
        <DigestValue>8thtdMUl85OgNcBZ2mQdeIo8KcoeRFTCVXNr/Ax8/LU=</DigestValue>
      </Reference>
      <Reference URI="/ppt/media/image14.png?ContentType=image/png">
        <DigestMethod Algorithm="http://www.w3.org/2001/04/xmlenc#sha256"/>
        <DigestValue>mqV3aR8YilCiqfubduAjFrKd5V5BBrMM1DENs0d6QcU=</DigestValue>
      </Reference>
      <Reference URI="/ppt/media/image15.png?ContentType=image/png">
        <DigestMethod Algorithm="http://www.w3.org/2001/04/xmlenc#sha256"/>
        <DigestValue>LMC+CGvjpgjZlD2zkqJ3q6G6osCy+1Y0rL1EhuOsb0Q=</DigestValue>
      </Reference>
      <Reference URI="/ppt/media/image16.wmf?ContentType=image/x-wmf">
        <DigestMethod Algorithm="http://www.w3.org/2001/04/xmlenc#sha256"/>
        <DigestValue>CHrPwmK2FlPVSW/mh6vVn/AsK2FkqyNMrNWhLuoqaZE=</DigestValue>
      </Reference>
      <Reference URI="/ppt/media/image17.png?ContentType=image/png">
        <DigestMethod Algorithm="http://www.w3.org/2001/04/xmlenc#sha256"/>
        <DigestValue>W71rzsxd87WmsmqYb+NOVpHMY3lDqyQaY39xuIi4p9E=</DigestValue>
      </Reference>
      <Reference URI="/ppt/media/image18.png?ContentType=image/png">
        <DigestMethod Algorithm="http://www.w3.org/2001/04/xmlenc#sha256"/>
        <DigestValue>8KsGmkj3UnL5bCgZtH0EbPJ6VmskfIWKVE3tUnL01J0=</DigestValue>
      </Reference>
      <Reference URI="/ppt/media/image19.png?ContentType=image/png">
        <DigestMethod Algorithm="http://www.w3.org/2001/04/xmlenc#sha256"/>
        <DigestValue>a8cB+w1TM7xoV476MXtUYgYQQbJZvSKgOgZ40sjzIYk=</DigestValue>
      </Reference>
      <Reference URI="/ppt/media/image2.jpeg?ContentType=image/jpeg">
        <DigestMethod Algorithm="http://www.w3.org/2001/04/xmlenc#sha256"/>
        <DigestValue>R25WsA5UoCkHPnQlN1DZNAyw0wQr3qBqjEX1b9ZDs1g=</DigestValue>
      </Reference>
      <Reference URI="/ppt/media/image20.png?ContentType=image/png">
        <DigestMethod Algorithm="http://www.w3.org/2001/04/xmlenc#sha256"/>
        <DigestValue>wqrmAHNlAZ1b/vTfaHNmRF80/lTDq5PYJI9M/Tu6QbQ=</DigestValue>
      </Reference>
      <Reference URI="/ppt/media/image21.png?ContentType=image/png">
        <DigestMethod Algorithm="http://www.w3.org/2001/04/xmlenc#sha256"/>
        <DigestValue>sI4O36OIzFs3DWBk302KEMv6hWyZDAAhJVkJ8GHsbhE=</DigestValue>
      </Reference>
      <Reference URI="/ppt/media/image22.png?ContentType=image/png">
        <DigestMethod Algorithm="http://www.w3.org/2001/04/xmlenc#sha256"/>
        <DigestValue>bHWrDXmwXM6UyacBmBKJ3LnDfPJTXxknd93QzGMTzAU=</DigestValue>
      </Reference>
      <Reference URI="/ppt/media/image23.png?ContentType=image/png">
        <DigestMethod Algorithm="http://www.w3.org/2001/04/xmlenc#sha256"/>
        <DigestValue>rWqH6Wd6T9jJx/RG3/Pmm1bjKSDgf5XZIFQ2Q8RwVGI=</DigestValue>
      </Reference>
      <Reference URI="/ppt/media/image24.png?ContentType=image/png">
        <DigestMethod Algorithm="http://www.w3.org/2001/04/xmlenc#sha256"/>
        <DigestValue>lRxwl3SAgDCNsQLfyyI2tO9RQnbGHxxBgT7KM6dGBEI=</DigestValue>
      </Reference>
      <Reference URI="/ppt/media/image25.png?ContentType=image/png">
        <DigestMethod Algorithm="http://www.w3.org/2001/04/xmlenc#sha256"/>
        <DigestValue>mxQdgvZsrdiczZtoomQufcsipW4G/wac9+TKiXXeHps=</DigestValue>
      </Reference>
      <Reference URI="/ppt/media/image26.png?ContentType=image/png">
        <DigestMethod Algorithm="http://www.w3.org/2001/04/xmlenc#sha256"/>
        <DigestValue>HICtArEZZdivihaDH7QKmHm9ormLLFu5lVlfTIygP2c=</DigestValue>
      </Reference>
      <Reference URI="/ppt/media/image27.png?ContentType=image/png">
        <DigestMethod Algorithm="http://www.w3.org/2001/04/xmlenc#sha256"/>
        <DigestValue>INIeTw+PpObCgIhmU575WWxf34u7T+oNANjEqcK8qBM=</DigestValue>
      </Reference>
      <Reference URI="/ppt/media/image28.png?ContentType=image/png">
        <DigestMethod Algorithm="http://www.w3.org/2001/04/xmlenc#sha256"/>
        <DigestValue>cDKTbVVXWAYJpSxcI5Tgt7I/xuCtif3uZR+DH3/iBSs=</DigestValue>
      </Reference>
      <Reference URI="/ppt/media/image29.png?ContentType=image/png">
        <DigestMethod Algorithm="http://www.w3.org/2001/04/xmlenc#sha256"/>
        <DigestValue>EU7C0yXDMcEqV5ZH5w8Lhdg2cz8ytUc5SjRbRnuNfxo=</DigestValue>
      </Reference>
      <Reference URI="/ppt/media/image3.png?ContentType=image/png">
        <DigestMethod Algorithm="http://www.w3.org/2001/04/xmlenc#sha256"/>
        <DigestValue>YWRGHtVe0FXlRZu7jsEx4iTTxaYNYZJmuaW3T3vhpC0=</DigestValue>
      </Reference>
      <Reference URI="/ppt/media/image30.png?ContentType=image/png">
        <DigestMethod Algorithm="http://www.w3.org/2001/04/xmlenc#sha256"/>
        <DigestValue>R2tAn4Hwpr70FRBrGI6yB1MivKkSz2zIx2IuHmvtkn8=</DigestValue>
      </Reference>
      <Reference URI="/ppt/media/image31.png?ContentType=image/png">
        <DigestMethod Algorithm="http://www.w3.org/2001/04/xmlenc#sha256"/>
        <DigestValue>/Uu0IdTUZFq2G4nytjs8mcqAQzeOgVyeLwn6f6FVdR8=</DigestValue>
      </Reference>
      <Reference URI="/ppt/media/image32.png?ContentType=image/png">
        <DigestMethod Algorithm="http://www.w3.org/2001/04/xmlenc#sha256"/>
        <DigestValue>1OozQFQxe1SsfyGbaRNQYMWbpcWu7EryfbsoIbKREvY=</DigestValue>
      </Reference>
      <Reference URI="/ppt/media/image33.png?ContentType=image/png">
        <DigestMethod Algorithm="http://www.w3.org/2001/04/xmlenc#sha256"/>
        <DigestValue>K+sa0ogQan0TgUqjjUH5desw6PuXFAH4K3NdGCmd0fc=</DigestValue>
      </Reference>
      <Reference URI="/ppt/media/image34.png?ContentType=image/png">
        <DigestMethod Algorithm="http://www.w3.org/2001/04/xmlenc#sha256"/>
        <DigestValue>VvMCvNltJk9+SFUsXCVX3/lFcyoeJwJI4LVlvMUgDCc=</DigestValue>
      </Reference>
      <Reference URI="/ppt/media/image35.png?ContentType=image/png">
        <DigestMethod Algorithm="http://www.w3.org/2001/04/xmlenc#sha256"/>
        <DigestValue>0ipuL01XgLPnb31ntnxbAZqKsAzFQ4I/98ecQcijPSY=</DigestValue>
      </Reference>
      <Reference URI="/ppt/media/image36.png?ContentType=image/png">
        <DigestMethod Algorithm="http://www.w3.org/2001/04/xmlenc#sha256"/>
        <DigestValue>7UWUlSvMIgIQ3Fp6pwwvNw6wCZeDxQBzzPKvBzX3HlY=</DigestValue>
      </Reference>
      <Reference URI="/ppt/media/image37.png?ContentType=image/png">
        <DigestMethod Algorithm="http://www.w3.org/2001/04/xmlenc#sha256"/>
        <DigestValue>KDIThpxrlzpXFEkvCLo54DEtBMKKHgN6SXFndOEL6OA=</DigestValue>
      </Reference>
      <Reference URI="/ppt/media/image38.png?ContentType=image/png">
        <DigestMethod Algorithm="http://www.w3.org/2001/04/xmlenc#sha256"/>
        <DigestValue>J76FWbY1nLxM3VzJNIolLVJpgGZAywGmSVWPMTRN77U=</DigestValue>
      </Reference>
      <Reference URI="/ppt/media/image39.wmf?ContentType=image/x-wmf">
        <DigestMethod Algorithm="http://www.w3.org/2001/04/xmlenc#sha256"/>
        <DigestValue>U6tdraXzslvvIUwhyf/xEuFd5g7Ylktwm/V/R7JXSFI=</DigestValue>
      </Reference>
      <Reference URI="/ppt/media/image4.png?ContentType=image/png">
        <DigestMethod Algorithm="http://www.w3.org/2001/04/xmlenc#sha256"/>
        <DigestValue>KQhJNEN0VWmhrSpwkPQu5qQi46eDeXF8tNJsuCikSEA=</DigestValue>
      </Reference>
      <Reference URI="/ppt/media/image40.png?ContentType=image/png">
        <DigestMethod Algorithm="http://www.w3.org/2001/04/xmlenc#sha256"/>
        <DigestValue>CGryltXuHJOnksxAHrRChr/atRqdlayhY6JneB/XJO0=</DigestValue>
      </Reference>
      <Reference URI="/ppt/media/image41.png?ContentType=image/png">
        <DigestMethod Algorithm="http://www.w3.org/2001/04/xmlenc#sha256"/>
        <DigestValue>oXzJIiD40jpdKF6xJ1m0BLDtPdp7OpzlcppwTtKAnTk=</DigestValue>
      </Reference>
      <Reference URI="/ppt/media/image42.png?ContentType=image/png">
        <DigestMethod Algorithm="http://www.w3.org/2001/04/xmlenc#sha256"/>
        <DigestValue>zzfpBG2kNGqV0JDfgZa7VrXAdbOK5PzDJNR19qLxo3U=</DigestValue>
      </Reference>
      <Reference URI="/ppt/media/image43.png?ContentType=image/png">
        <DigestMethod Algorithm="http://www.w3.org/2001/04/xmlenc#sha256"/>
        <DigestValue>vGIO4QdSsurN9uqxulzV6HwzjYqTPRwtQC3QrrJTveM=</DigestValue>
      </Reference>
      <Reference URI="/ppt/media/image44.png?ContentType=image/png">
        <DigestMethod Algorithm="http://www.w3.org/2001/04/xmlenc#sha256"/>
        <DigestValue>XGYo17uepE8W0k2nayxf2Kvhs5lzYe+GocVTOjwIGGc=</DigestValue>
      </Reference>
      <Reference URI="/ppt/media/image45.png?ContentType=image/png">
        <DigestMethod Algorithm="http://www.w3.org/2001/04/xmlenc#sha256"/>
        <DigestValue>U7w3owc2M1SZoeY84xxugzy9B8Xi2KQzOFLKVSGemRY=</DigestValue>
      </Reference>
      <Reference URI="/ppt/media/image46.png?ContentType=image/png">
        <DigestMethod Algorithm="http://www.w3.org/2001/04/xmlenc#sha256"/>
        <DigestValue>bMKGrpKURYxgsNTateKwe2JCiFLMyclCw9ENAx8H7I0=</DigestValue>
      </Reference>
      <Reference URI="/ppt/media/image47.png?ContentType=image/png">
        <DigestMethod Algorithm="http://www.w3.org/2001/04/xmlenc#sha256"/>
        <DigestValue>X5anfNCUhYkwqmhDI794ZSTycHqHHeTPJvYvBv/gPRk=</DigestValue>
      </Reference>
      <Reference URI="/ppt/media/image48.png?ContentType=image/png">
        <DigestMethod Algorithm="http://www.w3.org/2001/04/xmlenc#sha256"/>
        <DigestValue>Ckojf//XE5LEBKn36K/dM7FCibRszmMyB7FUHke6Ags=</DigestValue>
      </Reference>
      <Reference URI="/ppt/media/image49.png?ContentType=image/png">
        <DigestMethod Algorithm="http://www.w3.org/2001/04/xmlenc#sha256"/>
        <DigestValue>c3P3gKyBieasj9y9sP7gjZEkNR2P9WadqEeCe+fEJsk=</DigestValue>
      </Reference>
      <Reference URI="/ppt/media/image5.wmf?ContentType=image/x-wmf">
        <DigestMethod Algorithm="http://www.w3.org/2001/04/xmlenc#sha256"/>
        <DigestValue>pc+35TAlQkl4QYd9uo8NfmoSn6B/43Ut18ScYw8lxAc=</DigestValue>
      </Reference>
      <Reference URI="/ppt/media/image50.png?ContentType=image/png">
        <DigestMethod Algorithm="http://www.w3.org/2001/04/xmlenc#sha256"/>
        <DigestValue>CN3i9icwgKUtnSibdpWK0KxQsQRmNWNATO3vtphspvk=</DigestValue>
      </Reference>
      <Reference URI="/ppt/media/image51.png?ContentType=image/png">
        <DigestMethod Algorithm="http://www.w3.org/2001/04/xmlenc#sha256"/>
        <DigestValue>Wstx7DQpKcShR26Z6bJtnrldX0oLtW2tRbF1k2xNRSg=</DigestValue>
      </Reference>
      <Reference URI="/ppt/media/image52.png?ContentType=image/png">
        <DigestMethod Algorithm="http://www.w3.org/2001/04/xmlenc#sha256"/>
        <DigestValue>FEgQnhan8vEtzUWjrEZYiNXI01plhEO2Xcsp8PQsoIg=</DigestValue>
      </Reference>
      <Reference URI="/ppt/media/image53.png?ContentType=image/png">
        <DigestMethod Algorithm="http://www.w3.org/2001/04/xmlenc#sha256"/>
        <DigestValue>tAhHqWb183tTc3WKJ+8YnkRwq7S6JSPmif+EzwWxqNk=</DigestValue>
      </Reference>
      <Reference URI="/ppt/media/image54.png?ContentType=image/png">
        <DigestMethod Algorithm="http://www.w3.org/2001/04/xmlenc#sha256"/>
        <DigestValue>TIEwQGuVrltIkjwzqjdJhgDCw3t3iWvmSnejQn7Bguo=</DigestValue>
      </Reference>
      <Reference URI="/ppt/media/image55.png?ContentType=image/png">
        <DigestMethod Algorithm="http://www.w3.org/2001/04/xmlenc#sha256"/>
        <DigestValue>fU+yYAIxcBv7oxnDxbFJvj9JdkPh59Dc0b6l8mC9oeI=</DigestValue>
      </Reference>
      <Reference URI="/ppt/media/image56.png?ContentType=image/png">
        <DigestMethod Algorithm="http://www.w3.org/2001/04/xmlenc#sha256"/>
        <DigestValue>FqfE/14o2E72b2vKBcyuzmFw+YY0wWVTWtila5SmR5k=</DigestValue>
      </Reference>
      <Reference URI="/ppt/media/image57.png?ContentType=image/png">
        <DigestMethod Algorithm="http://www.w3.org/2001/04/xmlenc#sha256"/>
        <DigestValue>duLPiUA0x9P++D6QwnW2jHFeKGzU0gZ/Nl42Qbei0Dg=</DigestValue>
      </Reference>
      <Reference URI="/ppt/media/image58.png?ContentType=image/png">
        <DigestMethod Algorithm="http://www.w3.org/2001/04/xmlenc#sha256"/>
        <DigestValue>1TZSkKXPVqvnMauUIvcc9KGppU9XoC5aImW8BEOUwzc=</DigestValue>
      </Reference>
      <Reference URI="/ppt/media/image59.png?ContentType=image/png">
        <DigestMethod Algorithm="http://www.w3.org/2001/04/xmlenc#sha256"/>
        <DigestValue>or1NX58kYviEfaFXw5ckLARlyOY1T+3uO5unOwgJIYQ=</DigestValue>
      </Reference>
      <Reference URI="/ppt/media/image6.wmf?ContentType=image/x-wmf">
        <DigestMethod Algorithm="http://www.w3.org/2001/04/xmlenc#sha256"/>
        <DigestValue>PCIkg/R/lUMAS5Y9RpfnlNxNZzinc8N5zCsFF6sJcsI=</DigestValue>
      </Reference>
      <Reference URI="/ppt/media/image60.png?ContentType=image/png">
        <DigestMethod Algorithm="http://www.w3.org/2001/04/xmlenc#sha256"/>
        <DigestValue>3NafH323v3Db1aD4P0t31vcCBGYh40ylHEUTNWrpWwQ=</DigestValue>
      </Reference>
      <Reference URI="/ppt/media/image7.png?ContentType=image/png">
        <DigestMethod Algorithm="http://www.w3.org/2001/04/xmlenc#sha256"/>
        <DigestValue>NrojJxdkoJ1fAb9dVE8JBBYCcgzgVrFgvNcMeJpq7eY=</DigestValue>
      </Reference>
      <Reference URI="/ppt/media/image8.png?ContentType=image/png">
        <DigestMethod Algorithm="http://www.w3.org/2001/04/xmlenc#sha256"/>
        <DigestValue>SAunorMcgAS4sJeJGZHg3GIVRcoM+fuiqF6MSpJmTr8=</DigestValue>
      </Reference>
      <Reference URI="/ppt/media/image9.png?ContentType=image/png">
        <DigestMethod Algorithm="http://www.w3.org/2001/04/xmlenc#sha256"/>
        <DigestValue>fM7YMSC7IAxKOLnfAGfJgFedOb+dH+NTD8CEnAOapqg=</DigestValue>
      </Reference>
      <Reference URI="/ppt/notesMasters/_rels/notes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/7uK4nOrjCm8I3MzWhp7br2N1LX5670v4kFsav/hBR0=</DigestValue>
      </Reference>
      <Reference URI="/ppt/notesMasters/notesMaster1.xml?ContentType=application/vnd.openxmlformats-officedocument.presentationml.notesMaster+xml">
        <DigestMethod Algorithm="http://www.w3.org/2001/04/xmlenc#sha256"/>
        <DigestValue>lOJvdprLJHmZ0YkCfc4tE8VyECDQdw+spN7eqohC5MM=</DigestValue>
      </Reference>
      <Reference URI="/ppt/notesSlides/_rels/notesSlide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59/QlG4BApfFQsDhnWqTssSirjBCTRsXzfuSC5EL4Fc=</DigestValue>
      </Reference>
      <Reference URI="/ppt/notesSlides/_rels/notesSlide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w8Z2GGSw2gez9Llx/dyc+jJo0C2grgrz1NXmA3aHESw=</DigestValue>
      </Reference>
      <Reference URI="/ppt/notesSlides/notesSlide1.xml?ContentType=application/vnd.openxmlformats-officedocument.presentationml.notesSlide+xml">
        <DigestMethod Algorithm="http://www.w3.org/2001/04/xmlenc#sha256"/>
        <DigestValue>J65hrqtFbGi6i4KK+avVAMK66TeN5gvGaCidpS0gQHE=</DigestValue>
      </Reference>
      <Reference URI="/ppt/notesSlides/notesSlide2.xml?ContentType=application/vnd.openxmlformats-officedocument.presentationml.notesSlide+xml">
        <DigestMethod Algorithm="http://www.w3.org/2001/04/xmlenc#sha256"/>
        <DigestValue>Xapvjwcn7oPDrhYHrudUxJJZokSQvFsdkVU9tyZqJiA=</DigestValue>
      </Reference>
      <Reference URI="/ppt/presentation.xml?ContentType=application/vnd.openxmlformats-officedocument.presentationml.presentation.main+xml">
        <DigestMethod Algorithm="http://www.w3.org/2001/04/xmlenc#sha256"/>
        <DigestValue>8v6gR9fQiSTplvEv8hza2Ks8FFWjfPjxcdkTERCNdhc=</DigestValue>
      </Reference>
      <Reference URI="/ppt/presProps.xml?ContentType=application/vnd.openxmlformats-officedocument.presentationml.presProps+xml">
        <DigestMethod Algorithm="http://www.w3.org/2001/04/xmlenc#sha256"/>
        <DigestValue>TAB1bfBr0EPMwesZ0GdQgwMJqLmS0Ic0DakNz10k3HM=</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slideLayout1.xml?ContentType=application/vnd.openxmlformats-officedocument.presentationml.slideLayout+xml">
        <DigestMethod Algorithm="http://www.w3.org/2001/04/xmlenc#sha256"/>
        <DigestValue>xqhp0AH2jC8mWoeyLuuLiof3AIaqh9yHRXqxJIbnbj0=</DigestValue>
      </Reference>
      <Reference URI="/ppt/slideLayouts/slideLayout10.xml?ContentType=application/vnd.openxmlformats-officedocument.presentationml.slideLayout+xml">
        <DigestMethod Algorithm="http://www.w3.org/2001/04/xmlenc#sha256"/>
        <DigestValue>zdarGile2e0UjLxs/hkriMlKqHUuWXpC6IcvGstaieM=</DigestValue>
      </Reference>
      <Reference URI="/ppt/slideLayouts/slideLayout11.xml?ContentType=application/vnd.openxmlformats-officedocument.presentationml.slideLayout+xml">
        <DigestMethod Algorithm="http://www.w3.org/2001/04/xmlenc#sha256"/>
        <DigestValue>zQQml69oDRMxfIk0+SKLiUhx4EhgjmumOBI23NZaa2k=</DigestValue>
      </Reference>
      <Reference URI="/ppt/slideLayouts/slideLayout2.xml?ContentType=application/vnd.openxmlformats-officedocument.presentationml.slideLayout+xml">
        <DigestMethod Algorithm="http://www.w3.org/2001/04/xmlenc#sha256"/>
        <DigestValue>BpbCDNiBg/h0hK49EyTkHBWE1rx6y5uTYtwNIE0E8ak=</DigestValue>
      </Reference>
      <Reference URI="/ppt/slideLayouts/slideLayout3.xml?ContentType=application/vnd.openxmlformats-officedocument.presentationml.slideLayout+xml">
        <DigestMethod Algorithm="http://www.w3.org/2001/04/xmlenc#sha256"/>
        <DigestValue>xVL6FOlmc1J9gX8Vdk64i2CWLnLJPRTmw+Ruf9QFmYk=</DigestValue>
      </Reference>
      <Reference URI="/ppt/slideLayouts/slideLayout4.xml?ContentType=application/vnd.openxmlformats-officedocument.presentationml.slideLayout+xml">
        <DigestMethod Algorithm="http://www.w3.org/2001/04/xmlenc#sha256"/>
        <DigestValue>ceLtfqQdZD2msLQFxJc80jnaBsV4uMY2r4KPLPbbrus=</DigestValue>
      </Reference>
      <Reference URI="/ppt/slideLayouts/slideLayout5.xml?ContentType=application/vnd.openxmlformats-officedocument.presentationml.slideLayout+xml">
        <DigestMethod Algorithm="http://www.w3.org/2001/04/xmlenc#sha256"/>
        <DigestValue>4w42UyeTRRtJ0/CAq03GmY6peSYK7M6klTPfQYPRSfA=</DigestValue>
      </Reference>
      <Reference URI="/ppt/slideLayouts/slideLayout6.xml?ContentType=application/vnd.openxmlformats-officedocument.presentationml.slideLayout+xml">
        <DigestMethod Algorithm="http://www.w3.org/2001/04/xmlenc#sha256"/>
        <DigestValue>1IgQXEauiWPHxJFBqdOXytbh7bZTT7oyv+SB0Z564GI=</DigestValue>
      </Reference>
      <Reference URI="/ppt/slideLayouts/slideLayout7.xml?ContentType=application/vnd.openxmlformats-officedocument.presentationml.slideLayout+xml">
        <DigestMethod Algorithm="http://www.w3.org/2001/04/xmlenc#sha256"/>
        <DigestValue>vVWPXVze9pr1RJpnn39QvT+jdCtA18wcwuh00+YgCyU=</DigestValue>
      </Reference>
      <Reference URI="/ppt/slideLayouts/slideLayout8.xml?ContentType=application/vnd.openxmlformats-officedocument.presentationml.slideLayout+xml">
        <DigestMethod Algorithm="http://www.w3.org/2001/04/xmlenc#sha256"/>
        <DigestValue>jZLoAJT9u4sd+DdhPOVO/3h5N5qAvshuiJoUvuWx6Ic=</DigestValue>
      </Reference>
      <Reference URI="/ppt/slideLayouts/slideLayout9.xml?ContentType=application/vnd.openxmlformats-officedocument.presentationml.slideLayout+xml">
        <DigestMethod Algorithm="http://www.w3.org/2001/04/xmlenc#sha256"/>
        <DigestValue>NOiAD0smGAugGXcBEMPE+LnnswtiUi3DZYmUPmBzaeM=</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1/04/xmlenc#sha256"/>
        <DigestValue>tSNfd+My+BfmzQxLC9EAQHv1RK/2+tNcci+9hfcJUEE=</DigestValue>
      </Reference>
      <Reference URI="/ppt/slideMasters/slideMaster1.xml?ContentType=application/vnd.openxmlformats-officedocument.presentationml.slideMaster+xml">
        <DigestMethod Algorithm="http://www.w3.org/2001/04/xmlenc#sha256"/>
        <DigestValue>9ZMJZiOzD1Ia9H+ADCH3DxRFl/TVlQ+P81/pGmHc8lg=</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Nn1d70j7geQa3frmJGbNV6e8ozMd6He8TyF4kIN5up4=</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KD4z2hxKLHzt4HS8A0wB6x2w1SxYEHrR6jZF0iSsw6I=</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2Y5rifkP9rL2aHQoQrYJkqpMp0DdlXfdPqA3aj7F7t8=</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dJZmdHVndzdL6nF18Y+BMb9gcid2NHe+G4JdJbieNRE=</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Transform>
          <Transform Algorithm="http://www.w3.org/TR/2001/REC-xml-c14n-20010315"/>
        </Transforms>
        <DigestMethod Algorithm="http://www.w3.org/2001/04/xmlenc#sha256"/>
        <DigestValue>2Y5rifkP9rL2aHQoQrYJkqpMp0DdlXfdPqA3aj7F7t8=</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yydwRRkWHEJmIsxfdLFEM1bvQMV4OMQ/r5mG43RN+O8=</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2Y5rifkP9rL2aHQoQrYJkqpMp0DdlXfdPqA3aj7F7t8=</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0Cdz2dzWCkGmokMDDO6PDRtgYwAt+1u9MVBqPUIw5BU=</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2Y5rifkP9rL2aHQoQrYJkqpMp0DdlXfdPqA3aj7F7t8=</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taWpeD8KjYWr0B0Ia7Z4Vi087Hc5pkHDTh0WxhlyToM=</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6EZgvAjufUjtyM0+8gqUVSXoP8oS/dJnJfNo46cMzA8=</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ttYwQ02ZCg6Yd7kitWtz3MAY7b8nmr2qHtfLoELeOdo=</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1/04/xmlenc#sha256"/>
        <DigestValue>P5ZVlo+qF98eFiGOZcPL26x2XaPLk3C1nZu+QRLBPus=</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F0eEv2aIoT4oFdLbBZ2BxrTVdntKFIOnXXYFpunOnB0=</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a2snyru8CyKISMZypYzXAJJsXddrUqewcyO9vJZFIko=</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yxUAZNEqGqoODB/DgTzHufn6SVCJc7193OqX2at+cJY=</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Transform>
          <Transform Algorithm="http://www.w3.org/TR/2001/REC-xml-c14n-20010315"/>
        </Transforms>
        <DigestMethod Algorithm="http://www.w3.org/2001/04/xmlenc#sha256"/>
        <DigestValue>8corbGPayLQLo10MzQeEOP0mTpIfqeC3aPXnZaLvmy4=</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F0eEv2aIoT4oFdLbBZ2BxrTVdntKFIOnXXYFpunOnB0=</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prWW2LPVzuBMbWnK9ZEH5DJCdPqhBb4XY4EBpN8jWIE=</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F0eEv2aIoT4oFdLbBZ2BxrTVdntKFIOnXXYFpunOnB0=</DigestValue>
      </Reference>
      <Reference URI="/ppt/slides/_rels/slide2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dsanK7A/C9sBbH245clnjpk3CRDcPtCNVJmue3qZQfY=</DigestValue>
      </Reference>
      <Reference URI="/ppt/slides/_rels/slide2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F0eEv2aIoT4oFdLbBZ2BxrTVdntKFIOnXXYFpunOnB0=</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hxS41ln/C1BiX3Q/HQWs4i48R4YNQitAjhoU3PyvOXk=</DigestValue>
      </Reference>
      <Reference URI="/ppt/slides/_rels/slide3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taWpeD8KjYWr0B0Ia7Z4Vi087Hc5pkHDTh0WxhlyToM=</DigestValue>
      </Reference>
      <Reference URI="/ppt/slides/_rels/slide3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0jXSZt7S+SbsIuXyn6RCd60ruypZ8oJ7MlmGOuPkflQ=</DigestValue>
      </Reference>
      <Reference URI="/ppt/slides/_rels/slide3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+XCdCNr7fRQMLcPJzdgSMzWiwUzNpiMEy39Ohc04QUA=</DigestValue>
      </Reference>
      <Reference URI="/ppt/slides/_rels/slide3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hfZ/iYO8Z+VVgqxGnLmH2AI34b0Ho0Woaoxa9w21JFs=</DigestValue>
      </Reference>
      <Reference URI="/ppt/slides/_rels/slide3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jjgFsSVNu9O07r8iswk8l1LnHVBOMRikBr2c/upY1ps=</DigestValue>
      </Reference>
      <Reference URI="/ppt/slides/_rels/slide35.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hfZ/iYO8Z+VVgqxGnLmH2AI34b0Ho0Woaoxa9w21JFs=</DigestValue>
      </Reference>
      <Reference URI="/ppt/slides/_rels/slide3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ur9VxRSXawUiyaKyRy1kxoWKVxrShyII3ff3aw5gims=</DigestValue>
      </Reference>
      <Reference URI="/ppt/slides/_rels/slide3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hfZ/iYO8Z+VVgqxGnLmH2AI34b0Ho0Woaoxa9w21JFs=</DigestValue>
      </Reference>
      <Reference URI="/ppt/slides/_rels/slide3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syAk53jmWehjUtTyYBqqeghVNoOwyxmgAjVh9MmMmsI=</DigestValue>
      </Reference>
      <Reference URI="/ppt/slides/_rels/slide39.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hfZ/iYO8Z+VVgqxGnLmH2AI34b0Ho0Woaoxa9w21JFs=</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ttYwQ02ZCg6Yd7kitWtz3MAY7b8nmr2qHtfLoELeOdo=</DigestValue>
      </Reference>
      <Reference URI="/ppt/slides/_rels/slide4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taWpeD8KjYWr0B0Ia7Z4Vi087Hc5pkHDTh0WxhlyToM=</DigestValue>
      </Reference>
      <Reference URI="/ppt/slides/_rels/slide4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AzLdTaK9s2V9jBoyDs9AIrPH1ieTxgM81FdZqs58C/0=</DigestValue>
      </Reference>
      <Reference URI="/ppt/slides/_rels/slide4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mKyZCVYMQ7WWsn2O+mZsPviD75abY0C+YaognlB8XdY=</DigestValue>
      </Reference>
      <Reference URI="/ppt/slides/_rels/slide43.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ZNyKdWanU4If2qwRln69M58uE3SYBwIptBA2QwpfoTE=</DigestValue>
      </Reference>
      <Reference URI="/ppt/slides/_rels/slide4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dVKCiKxjTZVjIFa9z/Uhtt5X8gdsfBzbF9P40Ns9R18=</DigestValue>
      </Reference>
      <Reference URI="/ppt/slides/_rels/slide4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FysYpeh3OGk5vBawPsQZOzNEHiWlsU3iRObHJPvI1Os=</DigestValue>
      </Reference>
      <Reference URI="/ppt/slides/_rels/slide46.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sBmBL3Yiovw5RRHxbTiVxE+UOlgGjw9spkNstUqehBM=</DigestValue>
      </Reference>
      <Reference URI="/ppt/slides/_rels/slide4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FysYpeh3OGk5vBawPsQZOzNEHiWlsU3iRObHJPvI1Os=</DigestValue>
      </Reference>
      <Reference URI="/ppt/slides/_rels/slide4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p5qEZlPEzStgo0EVoAyMwWrR+5E3HXCkjH7NhhvF3GM=</DigestValue>
      </Reference>
      <Reference URI="/ppt/slides/_rels/slide49.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FysYpeh3OGk5vBawPsQZOzNEHiWlsU3iRObHJPvI1Os=</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0fZQqInNx0SxBHpLZFfCGKT9Eduk9FwDK3E+n9mgCUE=</DigestValue>
      </Reference>
      <Reference URI="/ppt/slides/_rels/slide50.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ujSDwdMMQ8jO1g2Xa16n1do0tFW0clNoMFIhwr1Cwnc=</DigestValue>
      </Reference>
      <Reference URI="/ppt/slides/_rels/slide51.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Transform>
          <Transform Algorithm="http://www.w3.org/TR/2001/REC-xml-c14n-20010315"/>
        </Transforms>
        <DigestMethod Algorithm="http://www.w3.org/2001/04/xmlenc#sha256"/>
        <DigestValue>FysYpeh3OGk5vBawPsQZOzNEHiWlsU3iRObHJPvI1Os=</DigestValue>
      </Reference>
      <Reference URI="/ppt/slides/_rels/slide5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aGP7fhyhxqQedj2cgXnD2qUkCLOWts81YeNmhHonlbE=</DigestValue>
      </Reference>
      <Reference URI="/ppt/slides/_rels/slide5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FysYpeh3OGk5vBawPsQZOzNEHiWlsU3iRObHJPvI1Os=</DigestValue>
      </Reference>
      <Reference URI="/ppt/slides/_rels/slide5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1/04/xmlenc#sha256"/>
        <DigestValue>iyR6QFvDbVgTDU+j9TmrDxvdfOcWe+Cb9Ffo+m4DfTo=</DigestValue>
      </Reference>
      <Reference URI="/ppt/slides/_rels/slide55.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FysYpeh3OGk5vBawPsQZOzNEHiWlsU3iRObHJPvI1Os=</DigestValue>
      </Reference>
      <Reference URI="/ppt/slides/_rels/slide5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GUsVoQa7DPSKWjJ1ZtEljGk4M+6UqvdQTnR7uqfXZwk=</DigestValue>
      </Reference>
      <Reference URI="/ppt/slides/_rels/slide5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BBUeu82VM8do8WJMt7Vm5rBwiMEKb2HIA5N3iicTMjo=</DigestValue>
      </Reference>
      <Reference URI="/ppt/slides/_rels/slide5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0fZQqInNx0SxBHpLZFfCGKT9Eduk9FwDK3E+n9mgCUE=</DigestValue>
      </Reference>
      <Reference URI="/ppt/slides/_rels/slide5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1/04/xmlenc#sha256"/>
        <DigestValue>EhUlpCRtCBVLCS/I2ACop+UewDG6KhriLn+Aop5qKDI=</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DQajj7/LedNP8AiDbTZzBQ0KdhOj4TXUXevwiRQWK/A=</DigestValue>
      </Reference>
      <Reference URI="/ppt/slides/_rels/slide6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eWI9HchoVYIT/bKrcZ+LemgvwtE8Ia8rDyhl0medRGA=</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Ia6CP2RYQ2iWFn9LwKfGLT1/PXkhio7TDKL8Wo1iYSk=</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Y+qPdVfQxl9VFFFlw9wi8E4iY7yGOrEfLlZ0saD7c24=</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2Y5rifkP9rL2aHQoQrYJkqpMp0DdlXfdPqA3aj7F7t8=</DigestValue>
      </Reference>
      <Reference URI="/ppt/slides/slide1.xml?ContentType=application/vnd.openxmlformats-officedocument.presentationml.slide+xml">
        <DigestMethod Algorithm="http://www.w3.org/2001/04/xmlenc#sha256"/>
        <DigestValue>uY1PfFxGXC1R7p4CWiH7f8uhDaxfN5v4TEGvOf2eGtk=</DigestValue>
      </Reference>
      <Reference URI="/ppt/slides/slide10.xml?ContentType=application/vnd.openxmlformats-officedocument.presentationml.slide+xml">
        <DigestMethod Algorithm="http://www.w3.org/2001/04/xmlenc#sha256"/>
        <DigestValue>AQCAYgEEPl8vC7OmiZ0xklzvY0mGylqj6+Bj1tD3/Q8=</DigestValue>
      </Reference>
      <Reference URI="/ppt/slides/slide11.xml?ContentType=application/vnd.openxmlformats-officedocument.presentationml.slide+xml">
        <DigestMethod Algorithm="http://www.w3.org/2001/04/xmlenc#sha256"/>
        <DigestValue>CGrAC8OMGUSwGnzKMdDkw7qMfavjkpmo8z+BDBzkWDU=</DigestValue>
      </Reference>
      <Reference URI="/ppt/slides/slide12.xml?ContentType=application/vnd.openxmlformats-officedocument.presentationml.slide+xml">
        <DigestMethod Algorithm="http://www.w3.org/2001/04/xmlenc#sha256"/>
        <DigestValue>9Zq/OEBbufAu12qKVsZjwTdIuv+DLB2vVZDDLTOEU1Y=</DigestValue>
      </Reference>
      <Reference URI="/ppt/slides/slide13.xml?ContentType=application/vnd.openxmlformats-officedocument.presentationml.slide+xml">
        <DigestMethod Algorithm="http://www.w3.org/2001/04/xmlenc#sha256"/>
        <DigestValue>s914lBj1C7cjZV/CvCIyYjH73xo8dA4LBJutC1Nogd0=</DigestValue>
      </Reference>
      <Reference URI="/ppt/slides/slide14.xml?ContentType=application/vnd.openxmlformats-officedocument.presentationml.slide+xml">
        <DigestMethod Algorithm="http://www.w3.org/2001/04/xmlenc#sha256"/>
        <DigestValue>62pbHkUeIiomaERpYYXI9BO5kXRkge1up5ZbjAWJs/A=</DigestValue>
      </Reference>
      <Reference URI="/ppt/slides/slide15.xml?ContentType=application/vnd.openxmlformats-officedocument.presentationml.slide+xml">
        <DigestMethod Algorithm="http://www.w3.org/2001/04/xmlenc#sha256"/>
        <DigestValue>OxvMxpOr5fT3SEohz/7tAmTlnjCdXBucu1rMDmWlU1Y=</DigestValue>
      </Reference>
      <Reference URI="/ppt/slides/slide16.xml?ContentType=application/vnd.openxmlformats-officedocument.presentationml.slide+xml">
        <DigestMethod Algorithm="http://www.w3.org/2001/04/xmlenc#sha256"/>
        <DigestValue>hpF+L3Safeh9c1KIAbUqpNO8WK7WpscOxpcMmXieY1E=</DigestValue>
      </Reference>
      <Reference URI="/ppt/slides/slide17.xml?ContentType=application/vnd.openxmlformats-officedocument.presentationml.slide+xml">
        <DigestMethod Algorithm="http://www.w3.org/2001/04/xmlenc#sha256"/>
        <DigestValue>JAQhJwOotTjTQPoRVW86/SQZrV+t6zicpKMyGPopQ7U=</DigestValue>
      </Reference>
      <Reference URI="/ppt/slides/slide18.xml?ContentType=application/vnd.openxmlformats-officedocument.presentationml.slide+xml">
        <DigestMethod Algorithm="http://www.w3.org/2001/04/xmlenc#sha256"/>
        <DigestValue>C4dnbTtVB47ccCk2sEY8TaIe0wz4MeLqj2jssleFe/A=</DigestValue>
      </Reference>
      <Reference URI="/ppt/slides/slide19.xml?ContentType=application/vnd.openxmlformats-officedocument.presentationml.slide+xml">
        <DigestMethod Algorithm="http://www.w3.org/2001/04/xmlenc#sha256"/>
        <DigestValue>0dIjpNUWM7O9Sg3yDU9YL8NuXHoRJI8cmUrrJAqoQoY=</DigestValue>
      </Reference>
      <Reference URI="/ppt/slides/slide2.xml?ContentType=application/vnd.openxmlformats-officedocument.presentationml.slide+xml">
        <DigestMethod Algorithm="http://www.w3.org/2001/04/xmlenc#sha256"/>
        <DigestValue>Kir0XNS+KZxlKuQp2OQGz1j2M/Sz7mLHmOaJ0bkGab8=</DigestValue>
      </Reference>
      <Reference URI="/ppt/slides/slide20.xml?ContentType=application/vnd.openxmlformats-officedocument.presentationml.slide+xml">
        <DigestMethod Algorithm="http://www.w3.org/2001/04/xmlenc#sha256"/>
        <DigestValue>+bT81Y4W5ZLqPUhee45EZV7iGYbdV2M/6lN98j+R9Dk=</DigestValue>
      </Reference>
      <Reference URI="/ppt/slides/slide21.xml?ContentType=application/vnd.openxmlformats-officedocument.presentationml.slide+xml">
        <DigestMethod Algorithm="http://www.w3.org/2001/04/xmlenc#sha256"/>
        <DigestValue>Q3m5ibnWRH+RU5XfJoy9iJbEJhHz+o5GqfAxGZuT2Sc=</DigestValue>
      </Reference>
      <Reference URI="/ppt/slides/slide22.xml?ContentType=application/vnd.openxmlformats-officedocument.presentationml.slide+xml">
        <DigestMethod Algorithm="http://www.w3.org/2001/04/xmlenc#sha256"/>
        <DigestValue>cT2rICSmI3jNyO15U07bebCxXObWDRNwgZ+h1HFlW+k=</DigestValue>
      </Reference>
      <Reference URI="/ppt/slides/slide23.xml?ContentType=application/vnd.openxmlformats-officedocument.presentationml.slide+xml">
        <DigestMethod Algorithm="http://www.w3.org/2001/04/xmlenc#sha256"/>
        <DigestValue>S7mxkNqc2A8ewkhTZAVQDWSfyuS2acjJjmh9BaW/+Kc=</DigestValue>
      </Reference>
      <Reference URI="/ppt/slides/slide24.xml?ContentType=application/vnd.openxmlformats-officedocument.presentationml.slide+xml">
        <DigestMethod Algorithm="http://www.w3.org/2001/04/xmlenc#sha256"/>
        <DigestValue>hOj2fuenIuVu0FIX+meLQmmfUdHjhO8KX/bIOyeJHD0=</DigestValue>
      </Reference>
      <Reference URI="/ppt/slides/slide25.xml?ContentType=application/vnd.openxmlformats-officedocument.presentationml.slide+xml">
        <DigestMethod Algorithm="http://www.w3.org/2001/04/xmlenc#sha256"/>
        <DigestValue>VSAqo9afPPIBJKy5aOR3CUfMju4l35v+EuSvZG+Mug0=</DigestValue>
      </Reference>
      <Reference URI="/ppt/slides/slide26.xml?ContentType=application/vnd.openxmlformats-officedocument.presentationml.slide+xml">
        <DigestMethod Algorithm="http://www.w3.org/2001/04/xmlenc#sha256"/>
        <DigestValue>oaEIQXXbiupgS/T/SCKjPfF1xTmaCHvLEy4cs/+upwk=</DigestValue>
      </Reference>
      <Reference URI="/ppt/slides/slide27.xml?ContentType=application/vnd.openxmlformats-officedocument.presentationml.slide+xml">
        <DigestMethod Algorithm="http://www.w3.org/2001/04/xmlenc#sha256"/>
        <DigestValue>IRz1ww0zGn9FKKhoayTq411mlchxdmHv7dydFqxIs9Q=</DigestValue>
      </Reference>
      <Reference URI="/ppt/slides/slide28.xml?ContentType=application/vnd.openxmlformats-officedocument.presentationml.slide+xml">
        <DigestMethod Algorithm="http://www.w3.org/2001/04/xmlenc#sha256"/>
        <DigestValue>+ld3RuJhE57hIV8z3LSbx3OtawDOcm/Waf5+edCqxZY=</DigestValue>
      </Reference>
      <Reference URI="/ppt/slides/slide29.xml?ContentType=application/vnd.openxmlformats-officedocument.presentationml.slide+xml">
        <DigestMethod Algorithm="http://www.w3.org/2001/04/xmlenc#sha256"/>
        <DigestValue>n1vYre0u8Qdx1601alWvoljpjMVGL87IRfOEoT1TPjY=</DigestValue>
      </Reference>
      <Reference URI="/ppt/slides/slide3.xml?ContentType=application/vnd.openxmlformats-officedocument.presentationml.slide+xml">
        <DigestMethod Algorithm="http://www.w3.org/2001/04/xmlenc#sha256"/>
        <DigestValue>Z9N9te4hwq0QKtK03bT0dp+/iz3GH/N0cD/GBjWFo0Q=</DigestValue>
      </Reference>
      <Reference URI="/ppt/slides/slide30.xml?ContentType=application/vnd.openxmlformats-officedocument.presentationml.slide+xml">
        <DigestMethod Algorithm="http://www.w3.org/2001/04/xmlenc#sha256"/>
        <DigestValue>DAUMpURcloC6OKRpW7Q/Z2wiSW3PEppDLgIBG13r63I=</DigestValue>
      </Reference>
      <Reference URI="/ppt/slides/slide31.xml?ContentType=application/vnd.openxmlformats-officedocument.presentationml.slide+xml">
        <DigestMethod Algorithm="http://www.w3.org/2001/04/xmlenc#sha256"/>
        <DigestValue>StVU3X3kFCY2yOce4wYw2czE5Dc80ZLijF3jvGjb2ss=</DigestValue>
      </Reference>
      <Reference URI="/ppt/slides/slide32.xml?ContentType=application/vnd.openxmlformats-officedocument.presentationml.slide+xml">
        <DigestMethod Algorithm="http://www.w3.org/2001/04/xmlenc#sha256"/>
        <DigestValue>iIpcwVMgT4jQSF7ES8T2JxytKesoEJyibldZNSJG09c=</DigestValue>
      </Reference>
      <Reference URI="/ppt/slides/slide33.xml?ContentType=application/vnd.openxmlformats-officedocument.presentationml.slide+xml">
        <DigestMethod Algorithm="http://www.w3.org/2001/04/xmlenc#sha256"/>
        <DigestValue>fxAVU87XcvVRba9DacD+s0HUSyFWBVXdN1eIO1NOnx0=</DigestValue>
      </Reference>
      <Reference URI="/ppt/slides/slide34.xml?ContentType=application/vnd.openxmlformats-officedocument.presentationml.slide+xml">
        <DigestMethod Algorithm="http://www.w3.org/2001/04/xmlenc#sha256"/>
        <DigestValue>XTTa3Cc+GYMGQWFMGbi7rJbP+L3tbu/04XbYvzA/sLY=</DigestValue>
      </Reference>
      <Reference URI="/ppt/slides/slide35.xml?ContentType=application/vnd.openxmlformats-officedocument.presentationml.slide+xml">
        <DigestMethod Algorithm="http://www.w3.org/2001/04/xmlenc#sha256"/>
        <DigestValue>lb3LWNy0Y8aVSP8lLjW1rlNTEihob23X/HcoutfbfFs=</DigestValue>
      </Reference>
      <Reference URI="/ppt/slides/slide36.xml?ContentType=application/vnd.openxmlformats-officedocument.presentationml.slide+xml">
        <DigestMethod Algorithm="http://www.w3.org/2001/04/xmlenc#sha256"/>
        <DigestValue>SI2J1yH5E+oZY6qeAheJvbEBHmHOWATTqeJXGhg5lSE=</DigestValue>
      </Reference>
      <Reference URI="/ppt/slides/slide37.xml?ContentType=application/vnd.openxmlformats-officedocument.presentationml.slide+xml">
        <DigestMethod Algorithm="http://www.w3.org/2001/04/xmlenc#sha256"/>
        <DigestValue>h/QHK68JWaODtg9lOSaAYTIMhe8emPHXhY/KsscUwEU=</DigestValue>
      </Reference>
      <Reference URI="/ppt/slides/slide38.xml?ContentType=application/vnd.openxmlformats-officedocument.presentationml.slide+xml">
        <DigestMethod Algorithm="http://www.w3.org/2001/04/xmlenc#sha256"/>
        <DigestValue>zXpi3cjeorPq45wPwAyNDFClGyRipiAg7FKOT+6PUK4=</DigestValue>
      </Reference>
      <Reference URI="/ppt/slides/slide39.xml?ContentType=application/vnd.openxmlformats-officedocument.presentationml.slide+xml">
        <DigestMethod Algorithm="http://www.w3.org/2001/04/xmlenc#sha256"/>
        <DigestValue>DMQpZwKpwF7pp+/9OHdHODkd1ipzX/5d0/JA7wcL1kw=</DigestValue>
      </Reference>
      <Reference URI="/ppt/slides/slide4.xml?ContentType=application/vnd.openxmlformats-officedocument.presentationml.slide+xml">
        <DigestMethod Algorithm="http://www.w3.org/2001/04/xmlenc#sha256"/>
        <DigestValue>Kir0XNS+KZxlKuQp2OQGz1j2M/Sz7mLHmOaJ0bkGab8=</DigestValue>
      </Reference>
      <Reference URI="/ppt/slides/slide40.xml?ContentType=application/vnd.openxmlformats-officedocument.presentationml.slide+xml">
        <DigestMethod Algorithm="http://www.w3.org/2001/04/xmlenc#sha256"/>
        <DigestValue>ghbnhhuCMBSTDej16OF1pigZ0Las6m+EnqTXovhQnSI=</DigestValue>
      </Reference>
      <Reference URI="/ppt/slides/slide41.xml?ContentType=application/vnd.openxmlformats-officedocument.presentationml.slide+xml">
        <DigestMethod Algorithm="http://www.w3.org/2001/04/xmlenc#sha256"/>
        <DigestValue>wJ2Gag5WkDyCUOqgW8rUsVpNsC5Z0OTFmKMBLb8AQ5E=</DigestValue>
      </Reference>
      <Reference URI="/ppt/slides/slide42.xml?ContentType=application/vnd.openxmlformats-officedocument.presentationml.slide+xml">
        <DigestMethod Algorithm="http://www.w3.org/2001/04/xmlenc#sha256"/>
        <DigestValue>3gyqSE3OG4DqunevR/HMUhA0rgtVf1kcSPbMKevKirY=</DigestValue>
      </Reference>
      <Reference URI="/ppt/slides/slide43.xml?ContentType=application/vnd.openxmlformats-officedocument.presentationml.slide+xml">
        <DigestMethod Algorithm="http://www.w3.org/2001/04/xmlenc#sha256"/>
        <DigestValue>4Wg4laTPOsN+8MnLPI9IaIFm9JqlB6OAjkVqXFcfx88=</DigestValue>
      </Reference>
      <Reference URI="/ppt/slides/slide44.xml?ContentType=application/vnd.openxmlformats-officedocument.presentationml.slide+xml">
        <DigestMethod Algorithm="http://www.w3.org/2001/04/xmlenc#sha256"/>
        <DigestValue>bqTEp5qLfJxJkFI1zoQHffB3rMYHcTaAIxjdIK7yoBk=</DigestValue>
      </Reference>
      <Reference URI="/ppt/slides/slide45.xml?ContentType=application/vnd.openxmlformats-officedocument.presentationml.slide+xml">
        <DigestMethod Algorithm="http://www.w3.org/2001/04/xmlenc#sha256"/>
        <DigestValue>nppT23nQVS8x18AxGeiYBqIoIDmz2MlZcvhpxlnoGyM=</DigestValue>
      </Reference>
      <Reference URI="/ppt/slides/slide46.xml?ContentType=application/vnd.openxmlformats-officedocument.presentationml.slide+xml">
        <DigestMethod Algorithm="http://www.w3.org/2001/04/xmlenc#sha256"/>
        <DigestValue>zHJRwrH0sKb+oBN1AR8Ugra5pYuHl6+0ybDW6r7lyb0=</DigestValue>
      </Reference>
      <Reference URI="/ppt/slides/slide47.xml?ContentType=application/vnd.openxmlformats-officedocument.presentationml.slide+xml">
        <DigestMethod Algorithm="http://www.w3.org/2001/04/xmlenc#sha256"/>
        <DigestValue>dhaScQl/PdvD0Jg4IN1Hnun3cQmEY0J1jQUgJwHrQPU=</DigestValue>
      </Reference>
      <Reference URI="/ppt/slides/slide48.xml?ContentType=application/vnd.openxmlformats-officedocument.presentationml.slide+xml">
        <DigestMethod Algorithm="http://www.w3.org/2001/04/xmlenc#sha256"/>
        <DigestValue>vXufjiXxHuKfW14cEepAmq5JBnDxoXT0YqSknTTWQB8=</DigestValue>
      </Reference>
      <Reference URI="/ppt/slides/slide49.xml?ContentType=application/vnd.openxmlformats-officedocument.presentationml.slide+xml">
        <DigestMethod Algorithm="http://www.w3.org/2001/04/xmlenc#sha256"/>
        <DigestValue>ZuHXc4ylPDhAuYPyiHZQIWBdPH/WZAdJIFbkhMu5QPg=</DigestValue>
      </Reference>
      <Reference URI="/ppt/slides/slide5.xml?ContentType=application/vnd.openxmlformats-officedocument.presentationml.slide+xml">
        <DigestMethod Algorithm="http://www.w3.org/2001/04/xmlenc#sha256"/>
        <DigestValue>Sd23CcdFFX815le/z4Vs7SIeh1ftFu60ASelr0zrkcE=</DigestValue>
      </Reference>
      <Reference URI="/ppt/slides/slide50.xml?ContentType=application/vnd.openxmlformats-officedocument.presentationml.slide+xml">
        <DigestMethod Algorithm="http://www.w3.org/2001/04/xmlenc#sha256"/>
        <DigestValue>uM6OmzflpSEv/MCmA8cDReewCYWMLBztu2q3KSdEvcY=</DigestValue>
      </Reference>
      <Reference URI="/ppt/slides/slide51.xml?ContentType=application/vnd.openxmlformats-officedocument.presentationml.slide+xml">
        <DigestMethod Algorithm="http://www.w3.org/2001/04/xmlenc#sha256"/>
        <DigestValue>s+PtIKSOjMo9f+b25mMvpPOJjis9Rq/wLn+dvQ4WVDE=</DigestValue>
      </Reference>
      <Reference URI="/ppt/slides/slide52.xml?ContentType=application/vnd.openxmlformats-officedocument.presentationml.slide+xml">
        <DigestMethod Algorithm="http://www.w3.org/2001/04/xmlenc#sha256"/>
        <DigestValue>7RH0+S7SD142SCF8yesoRUR7IJWuw98Dx2nKWudIFb8=</DigestValue>
      </Reference>
      <Reference URI="/ppt/slides/slide53.xml?ContentType=application/vnd.openxmlformats-officedocument.presentationml.slide+xml">
        <DigestMethod Algorithm="http://www.w3.org/2001/04/xmlenc#sha256"/>
        <DigestValue>LR21Yn2u3UT5U4PTUPAwgyFOlPN35CHU8j5j8kulbPs=</DigestValue>
      </Reference>
      <Reference URI="/ppt/slides/slide54.xml?ContentType=application/vnd.openxmlformats-officedocument.presentationml.slide+xml">
        <DigestMethod Algorithm="http://www.w3.org/2001/04/xmlenc#sha256"/>
        <DigestValue>/Nm9qK/DHY8KDFdHwqNTfuDIdFFIJMvFVEkPoibjBic=</DigestValue>
      </Reference>
      <Reference URI="/ppt/slides/slide55.xml?ContentType=application/vnd.openxmlformats-officedocument.presentationml.slide+xml">
        <DigestMethod Algorithm="http://www.w3.org/2001/04/xmlenc#sha256"/>
        <DigestValue>7SiEB64hBqPYEFYSgYP79HCewAO7/d0p7zT/x4xVJjc=</DigestValue>
      </Reference>
      <Reference URI="/ppt/slides/slide56.xml?ContentType=application/vnd.openxmlformats-officedocument.presentationml.slide+xml">
        <DigestMethod Algorithm="http://www.w3.org/2001/04/xmlenc#sha256"/>
        <DigestValue>gkeqcE5GftSkvulw4EhE7uXarSiPsFeez/0p2zqXrik=</DigestValue>
      </Reference>
      <Reference URI="/ppt/slides/slide57.xml?ContentType=application/vnd.openxmlformats-officedocument.presentationml.slide+xml">
        <DigestMethod Algorithm="http://www.w3.org/2001/04/xmlenc#sha256"/>
        <DigestValue>HEpdYqW/Qv28Cknlk82u79krbkBYOT1V63GkONEaVZE=</DigestValue>
      </Reference>
      <Reference URI="/ppt/slides/slide58.xml?ContentType=application/vnd.openxmlformats-officedocument.presentationml.slide+xml">
        <DigestMethod Algorithm="http://www.w3.org/2001/04/xmlenc#sha256"/>
        <DigestValue>NUKk3/rCi4GAQfOviYBiAsMLvHBkS3dBpEDeG/1hiww=</DigestValue>
      </Reference>
      <Reference URI="/ppt/slides/slide59.xml?ContentType=application/vnd.openxmlformats-officedocument.presentationml.slide+xml">
        <DigestMethod Algorithm="http://www.w3.org/2001/04/xmlenc#sha256"/>
        <DigestValue>XQnslaLsnuMfUAguUzICk3LOAMW5045uJfK3jV1Tbbs=</DigestValue>
      </Reference>
      <Reference URI="/ppt/slides/slide6.xml?ContentType=application/vnd.openxmlformats-officedocument.presentationml.slide+xml">
        <DigestMethod Algorithm="http://www.w3.org/2001/04/xmlenc#sha256"/>
        <DigestValue>Lp5zufi1N3zxD0ltxtYUTo+0H5nBOy0OlWjpxphgIKc=</DigestValue>
      </Reference>
      <Reference URI="/ppt/slides/slide60.xml?ContentType=application/vnd.openxmlformats-officedocument.presentationml.slide+xml">
        <DigestMethod Algorithm="http://www.w3.org/2001/04/xmlenc#sha256"/>
        <DigestValue>YKkTe8kz1nLxIygh05I/xAt4sa29U0G3xwXGbThQr6s=</DigestValue>
      </Reference>
      <Reference URI="/ppt/slides/slide7.xml?ContentType=application/vnd.openxmlformats-officedocument.presentationml.slide+xml">
        <DigestMethod Algorithm="http://www.w3.org/2001/04/xmlenc#sha256"/>
        <DigestValue>FO7FZT+GyQj2KOjPFNcMSD5JzNuTjT9+OnrB1qurUSc=</DigestValue>
      </Reference>
      <Reference URI="/ppt/slides/slide8.xml?ContentType=application/vnd.openxmlformats-officedocument.presentationml.slide+xml">
        <DigestMethod Algorithm="http://www.w3.org/2001/04/xmlenc#sha256"/>
        <DigestValue>3tPQWGWTkw3zfuQR/yHWQq+VD63Lhbhp9Hazt0qQfJ0=</DigestValue>
      </Reference>
      <Reference URI="/ppt/slides/slide9.xml?ContentType=application/vnd.openxmlformats-officedocument.presentationml.slide+xml">
        <DigestMethod Algorithm="http://www.w3.org/2001/04/xmlenc#sha256"/>
        <DigestValue>seRvl133IYSH6+7Ev6DRwa4OciwFgXdeqHlfmGG9bNM=</DigestValue>
      </Reference>
      <Reference URI="/ppt/tableStyles.xml?ContentType=application/vnd.openxmlformats-officedocument.presentationml.tableStyles+xml">
        <DigestMethod Algorithm="http://www.w3.org/2001/04/xmlenc#sha256"/>
        <DigestValue>DnrAMlEzfsuvbIyhNhnbHK7aXJDE4yENRdbD9d9N4QM=</DigestValue>
      </Reference>
      <Reference URI="/ppt/theme/theme1.xml?ContentType=application/vnd.openxmlformats-officedocument.theme+xml">
        <DigestMethod Algorithm="http://www.w3.org/2001/04/xmlenc#sha256"/>
        <DigestValue>poOQHUdmH3f/LAcTl7VQNtoMQlSVKO9V/RxjlAEOR7E=</DigestValue>
      </Reference>
      <Reference URI="/ppt/theme/theme2.xml?ContentType=application/vnd.openxmlformats-officedocument.theme+xml">
        <DigestMethod Algorithm="http://www.w3.org/2001/04/xmlenc#sha256"/>
        <DigestValue>5n7B+8LB3A6xXkaWYw2TUDB+AQNdwIGSY/KqAB10Swk=</DigestValue>
      </Reference>
      <Reference URI="/ppt/theme/theme3.xml?ContentType=application/vnd.openxmlformats-officedocument.theme+xml">
        <DigestMethod Algorithm="http://www.w3.org/2001/04/xmlenc#sha256"/>
        <DigestValue>5n7B+8LB3A6xXkaWYw2TUDB+AQNdwIGSY/KqAB10Swk=</DigestValue>
      </Reference>
      <Reference URI="/ppt/viewProps.xml?ContentType=application/vnd.openxmlformats-officedocument.presentationml.viewProps+xml">
        <DigestMethod Algorithm="http://www.w3.org/2001/04/xmlenc#sha256"/>
        <DigestValue>oKv91lt1V//1hJPO+jc8e6s8kjt2hGYZDth+eeDmOEc=</DigestValue>
      </Reference>
    </Manifest>
    <SignatureProperties>
      <SignatureProperty Id="idSignatureTime" Target="#idPackageSignature">
        <mdssi:SignatureTime xmlns:mdssi="http://schemas.openxmlformats.org/package/2006/digital-signature">
          <mdssi:Format>YYYY-MM-DDThh:mm:ssTZD</mdssi:Format>
          <mdssi:Value>2024-01-18T07:42:11Z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16.0.10398/14</OfficeVersion>
          <ApplicationVersion>16.0.10398</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2024-01-18T07:42:11Z</xd:SigningTime>
          <xd:SigningCertificate>
            <xd:Cert>
              <xd:CertDigest>
                <DigestMethod Algorithm="http://www.w3.org/2001/04/xmlenc#sha256"/>
                <DigestValue>53vfvC32LJ0nqMbYdO7vgDH8YnieKL3o4psN46qlXXQ=</DigestValue>
              </xd:CertDigest>
              <xd:IssuerSerial>
                <X509IssuerName>CN=SECOM Passport for Member PUB CA8, OU=SECOM Passport for Member 2.0 PUB, O="SECOM Trust Systems CO.,LTD.", C=JP</X509IssuerName>
                <X509SerialNumber>8868480459078271149</X509SerialNumber>
              </xd:IssuerSerial>
            </xd:Cert>
          </xd:SigningCertificate>
          <xd:SignaturePolicyIdentifier>
            <xd:SignaturePolicyImplied/>
          </xd:SignaturePolicyIdentifier>
        </xd:SignedSignatureProperties>
        <xd:SignedDataObjectProperties>
          <xd:CommitmentTypeIndication>
            <xd:CommitmentTypeId>
              <xd:Identifier>http://uri.etsi.org/01903/v1.2.2#ProofOfOrigin</xd:Identifier>
              <xd:Description>このドキュメントを作成/承認済み</xd:Description>
            </xd:CommitmentTypeId>
            <xd:AllSignedDataObjects/>
          </xd:CommitmentTypeIndication>
        </xd:SignedDataObjectProperties>
      </xd:SignedProperties>
      <xd:UnsignedProperties>
        <xd:UnsignedSignatureProperties>
          <xd:CertificateValues>
            <xd:EncapsulatedX509Certificate>MIIEuDCCA6CgAwIBAgIJIrmxKyiKBBiXMA0GCSqGSIb3DQEBCwUAMF0xCzAJBgNVBAYTAkpQMSUwIwYDVQQKExxTRUNPTSBUcnVzdCBTeXN0ZW1zIENPLixMVEQuMScwJQYDVQQLEx5TZWN1cml0eSBDb21tdW5pY2F0aW9uIFJvb3RDQTIwHhcNMTgwMTA5MDYwMTI5WhcNMjgwMTA5MDYwMTI5WjCBjDELMAkGA1UEBhMCSlAxJTAjBgNVBAoTHFNFQ09NIFRydXN0IFN5c3RlbXMgQ08uLExURC4xKjAoBgNVBAsTIVNFQ09NIFBhc3Nwb3J0IGZvciBNZW1iZXIgMi4wIFBVQjEqMCgGA1UEAxMhU0VDT00gUGFzc3BvcnQgZm9yIE1lbWJlciBQVUIgQ0E4MIIBIjANBgkqhkiG9w0BAQEFAAOCAQ8AMIIBCgKCAQEAsiqUtMxdh/F9QLu+PFoglmnAVs8CZiZIwPdnlgrJMrpzwLYSnxHDI7XfugTGnvIESjyiSgrEiVK9iMHKBkYXNKjrMsf+zgUJ/d3VwyPtTBwVU57q2B50HkcouBnC+6SqsF8Os6ier2DPhDF5WbQzj64QzALBor8j+1ZtV62hGc5JQHUmdX6XoVc8WYDui+1/VtayTAfUHCahC6LYP/JYx9P1OjCCCz8k+yhwoS1CrDxKVU/5QhAoekW+THjjSVuveZTtvmcuGpPbVN5PMS+LGth84h8l23cNlUnp0O+OQMpobqh3ATk8xIqOkUnNbAh2Z3o6/EXhwXNOJTE4w2A/sQIDAQABo4IBSTCCAUUwHQYDVR0OBBYEFHYr2Y3MNTYyRQXfnoxqF9Ez3AMHMB8GA1UdIwQYMBaAFAqFqXdlBZh8QIH4D5csOPEK7DzPMBIGA1UdEwEB/wQIMAYBAf8CAQAwDgYDVR0PAQH/BAQDAgEGMEkGA1UdHwRCMEAwPqA8oDqGOGh0dHA6Ly9yZXBvc2l0b3J5LnNlY29tdHJ1c3QubmV0L1NDLVJvb3QyL1NDUm9vdDJDUkwuY3JsMFIGA1UdIARLMEkwRwYKKoMIjJsbZIcFBDA5MDcGCCsGAQUFBwIBFitodHRwczovL3JlcG9zaXRvcnkuc2Vjb210cnVzdC5uZXQvU0MtUm9vdDIvMEAGCCsGAQUFBwEBBDQwMjAwBggrBgEFBQcwAYYkaHR0cDovL3Njcm9vdGNhMi5vY3NwLnNlY29tdHJ1c3QubmV0MA0GCSqGSIb3DQEBCwUAA4IBAQBriuNrL5Sm0k0lEW+36t6reGcrsHZo5pKjLCF4Dp5v8TRKBlM3vXPc4+ULhK3m9JHye44koB3n3qTVxFncJOnBM5sj54waW50yg3pLDkyiI0heLuuTBBUlkEksuHmc+579XJJSqgribsqw6cSYL/x+v+VUqtTmSP+BRhiaF1E2n/bKRjoLSJW7+KbtSNw98XkfZen7JCq4asaAIP2xRpunJu9bpGBNbntQjf7n/M7sVFiPJHqpZ80ankQ/awW14cyV6WyhunOomQZKtLrvbjrO69Tqz1lE8Fr1v9SG3HME88fNTC1qntNJBRuoR030f+aVYM78Hlv1/LRHrGB+iwfC</xd:EncapsulatedX509Certificate>
            <xd:EncapsulatedX509Certificate>MIIDdzCCAl+gAwIBAgIBADANBgkqhkiG9w0BAQsFADBdMQswCQYDVQQGEwJKUDElMCMGA1UEChMcU0VDT00gVHJ1c3QgU3lzdGVtcyBDTy4sTFRELjEnMCUGA1UECxMeU2VjdXJpdHkgQ29tbXVuaWNhdGlvbiBSb290Q0EyMB4XDTA5MDUyOTA1MDAzOVoXDTI5MDUyOTA1MDAzOVowXTELMAkGA1UEBhMCSlAxJTAjBgNVBAoTHFNFQ09NIFRydXN0IFN5c3RlbXMgQ08uLExURC4xJzAlBgNVBAsTHlNlY3VyaXR5IENvbW11bmljYXRpb24gUm9vdENBMjCCASIwDQYJKoZIhvcNAQEBBQADggEPADCCAQoCggEBANAVOVKxUrO6xVmCxF1SrjpDZYBLx/KWvNs2l9amZIyoXvDjChz335c9S672XewhtUGrzbl+dp+++T42NKA7wfYxEUV0kz1XgMX5iZnK5atq1LXaQZAQwdbWQonCv/Q4EpVMVAX3NuRFg3sUZdbcDE3R3n4MqzvEFb46VqZab3ZpUql6ucjrappdUtAtCms1FgkQhNBqyjoGADdH5H5XTz+L62e4iKrFvlNVspHEfbmwhRkGeC7bYRr6hfVKkaHnFtWOojnflLhwHyg/i/xAXmODPIMqGplrz95Zajv8bxbXH/1KEOtOghY6rCcMU/Gt1SSwawNQwS08Ft1ENCcadfsCAwEAAaNCMEAwHQYDVR0OBBYEFAqFqXdlBZh8QIH4D5csOPEK7DzPMA4GA1UdDwEB/wQEAwIBBjAPBgNVHRMBAf8EBTADAQH/MA0GCSqGSIb3DQEBCwUAA4IBAQBMOqNErLlFsceTfsgLCkLfZOoc7llsCLqJX2rKSpWeeo8HxdpFcoJxDjrSzG+ntKEju/Ykn8sX/oymzsLS28yN/HH8AynBbF0zX2S2ZTuJbxh2ePXcokgfGT+Ok+vx+hfuzU7jBBJV1uXk3fs+BXziHV7Gp7yXT2g69ekuCkO2r1dcYmh8t/2jioSgrGK+KwmHNPBqAbubKVY8/gA3zyNs8U6qtnRGEmyR7jTV7JqR50S+kDFy1UkC9gLl9B/rfNmWVan/7Ir5mUf/NVoCqgTLiluHcSmRvaS0eg29mvVXIwAHIRc/SjnRBUkLp7Y3gaVdjKozXoEofKd9J+sAro03</xd:EncapsulatedX509Certificate>
          </xd:CertificateValues>
        </xd:UnsignedSignatureProperties>
      </xd:UnsignedProperties>
    </xd:QualifyingProperties>
  </Object>
</Signature>
</file>

<file path=docProps/app.xml><?xml version="1.0" encoding="utf-8"?>
<Properties xmlns="http://schemas.openxmlformats.org/officeDocument/2006/extended-properties" xmlns:vt="http://schemas.openxmlformats.org/officeDocument/2006/docPropsVTypes">
  <TotalTime>0</TotalTime>
  <Words>10332</Words>
  <Application>Microsoft Office PowerPoint</Application>
  <PresentationFormat>ユーザー設定</PresentationFormat>
  <Paragraphs>855</Paragraphs>
  <Slides>60</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60</vt:i4>
      </vt:variant>
    </vt:vector>
  </HeadingPairs>
  <TitlesOfParts>
    <vt:vector size="68" baseType="lpstr">
      <vt:lpstr>HGP創英角ｺﾞｼｯｸUB</vt:lpstr>
      <vt:lpstr>Meiryo UI</vt:lpstr>
      <vt:lpstr>ＭＳ Ｐゴシック</vt:lpstr>
      <vt:lpstr>Arial</vt:lpstr>
      <vt:lpstr>Calibri</vt:lpstr>
      <vt:lpstr>Times New Roman</vt:lpstr>
      <vt:lpstr>Wingdings</vt:lpstr>
      <vt:lpstr>標準デザイン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2016-10-07T01:57:14Z</dcterms:created>
  <dcterms:modified xsi:type="dcterms:W3CDTF">2023-06-30T08:58:52Z</dcterms:modified>
  <cp:contentStatus/>
</cp:coreProperties>
</file>